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ehabrus.ru/index.php?id=5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0480"/>
            <a:ext cx="1813560" cy="17983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819020" y="1891156"/>
            <a:ext cx="8567279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1544">
              <a:lnSpc>
                <a:spcPct val="100000"/>
              </a:lnSpc>
            </a:pPr>
            <a:r>
              <a:rPr lang="en-US" altLang="zh-CN" sz="5400" spc="-44" dirty="0">
                <a:solidFill>
                  <a:srgbClr val="1E3762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5400" spc="-3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400" spc="-40" dirty="0">
                <a:solidFill>
                  <a:srgbClr val="1E3762"/>
                </a:solidFill>
                <a:latin typeface="Calibri"/>
                <a:ea typeface="Calibri"/>
              </a:rPr>
              <a:t>реабилитация</a:t>
            </a:r>
          </a:p>
          <a:p>
            <a:pPr marL="0" indent="1284732">
              <a:lnSpc>
                <a:spcPct val="100000"/>
              </a:lnSpc>
            </a:pPr>
            <a:r>
              <a:rPr lang="en-US" altLang="zh-CN" sz="5400" dirty="0">
                <a:solidFill>
                  <a:srgbClr val="1E3762"/>
                </a:solidFill>
                <a:latin typeface="Calibri"/>
                <a:ea typeface="Calibri"/>
              </a:rPr>
              <a:t>при</a:t>
            </a:r>
            <a:r>
              <a:rPr lang="en-US" altLang="zh-CN" sz="5400" spc="-12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400" dirty="0">
                <a:solidFill>
                  <a:srgbClr val="1E3762"/>
                </a:solidFill>
                <a:latin typeface="Calibri"/>
                <a:ea typeface="Calibri"/>
              </a:rPr>
              <a:t>ОИМ,</a:t>
            </a:r>
            <a:r>
              <a:rPr lang="en-US" altLang="zh-CN" sz="5400" spc="-13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400" dirty="0">
                <a:solidFill>
                  <a:srgbClr val="1E3762"/>
                </a:solidFill>
                <a:latin typeface="Calibri"/>
                <a:ea typeface="Calibri"/>
              </a:rPr>
              <a:t>ОКС</a:t>
            </a:r>
            <a:r>
              <a:rPr lang="en-US" altLang="zh-CN" sz="5400" spc="-13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40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5400" spc="-13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400" dirty="0">
                <a:solidFill>
                  <a:srgbClr val="1E3762"/>
                </a:solidFill>
                <a:latin typeface="Calibri"/>
                <a:ea typeface="Calibri"/>
              </a:rPr>
              <a:t>ЧКВ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 indent="2499741">
              <a:lnSpc>
                <a:spcPct val="100000"/>
              </a:lnSpc>
            </a:pPr>
            <a:endParaRPr lang="ru-RU" altLang="zh-CN" sz="1800" dirty="0" smtClean="0">
              <a:solidFill>
                <a:srgbClr val="1E3762"/>
              </a:solidFill>
              <a:latin typeface="Calibri"/>
              <a:ea typeface="Calibri"/>
            </a:endParaRPr>
          </a:p>
          <a:p>
            <a:pPr marL="0" indent="2499741">
              <a:lnSpc>
                <a:spcPct val="100000"/>
              </a:lnSpc>
            </a:pPr>
            <a:endParaRPr lang="ru-RU" altLang="zh-CN" dirty="0">
              <a:solidFill>
                <a:srgbClr val="1E3762"/>
              </a:solidFill>
              <a:latin typeface="Calibri"/>
              <a:ea typeface="Calibri"/>
            </a:endParaRPr>
          </a:p>
          <a:p>
            <a:pPr marL="0" indent="2499741">
              <a:lnSpc>
                <a:spcPct val="100000"/>
              </a:lnSpc>
            </a:pPr>
            <a:endParaRPr lang="ru-RU" altLang="zh-CN" sz="1800" dirty="0" smtClean="0">
              <a:solidFill>
                <a:srgbClr val="1E3762"/>
              </a:solidFill>
              <a:latin typeface="Calibri"/>
              <a:ea typeface="Calibri"/>
            </a:endParaRPr>
          </a:p>
          <a:p>
            <a:pPr marL="0" indent="2499741">
              <a:lnSpc>
                <a:spcPct val="100000"/>
              </a:lnSpc>
            </a:pPr>
            <a:endParaRPr lang="ru-RU" altLang="zh-CN" dirty="0">
              <a:solidFill>
                <a:srgbClr val="1E3762"/>
              </a:solidFill>
              <a:latin typeface="Calibri"/>
              <a:ea typeface="Calibri"/>
            </a:endParaRPr>
          </a:p>
          <a:p>
            <a:pPr marL="0" indent="2499741">
              <a:lnSpc>
                <a:spcPct val="100000"/>
              </a:lnSpc>
            </a:pPr>
            <a:endParaRPr lang="ru-RU" altLang="zh-CN" sz="1800" dirty="0" smtClean="0">
              <a:solidFill>
                <a:srgbClr val="1E3762"/>
              </a:solidFill>
              <a:latin typeface="Calibri"/>
              <a:ea typeface="Calibri"/>
            </a:endParaRPr>
          </a:p>
          <a:p>
            <a:pPr marL="0" indent="2499741" algn="ctr">
              <a:lnSpc>
                <a:spcPct val="100000"/>
              </a:lnSpc>
            </a:pPr>
            <a:r>
              <a:rPr lang="en-US" altLang="zh-CN" sz="1800" dirty="0" err="1" smtClean="0">
                <a:solidFill>
                  <a:srgbClr val="1E3762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1800" spc="-25" dirty="0" smtClean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1800" spc="-3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медицина</a:t>
            </a:r>
            <a:r>
              <a:rPr lang="en-US" altLang="zh-CN" sz="1800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у</a:t>
            </a:r>
            <a:r>
              <a:rPr lang="en-US" altLang="zh-CN" sz="1800" spc="-3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800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с</a:t>
            </a:r>
            <a:r>
              <a:rPr lang="en-US" altLang="zh-CN" sz="1800" spc="-3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нарушением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ограничением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участия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800" spc="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состояниях</a:t>
            </a:r>
            <a:r>
              <a:rPr lang="en-US" altLang="zh-CN" sz="1800" spc="-2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кардио-респираторной</a:t>
            </a:r>
            <a:r>
              <a:rPr lang="en-US" altLang="zh-CN" sz="1800" spc="-2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системы</a:t>
            </a:r>
            <a:r>
              <a:rPr lang="en-US" altLang="zh-CN" sz="1800" spc="-2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1800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2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соматических</a:t>
            </a:r>
            <a:r>
              <a:rPr lang="en-US" altLang="zh-CN" sz="1800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3762"/>
                </a:solidFill>
                <a:latin typeface="Calibri"/>
                <a:ea typeface="Calibri"/>
              </a:rPr>
              <a:t>заболеваниях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9" y="5455920"/>
            <a:ext cx="502920" cy="70866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648919" y="476128"/>
            <a:ext cx="10694171" cy="5491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3198" indent="-3647313" hangingPunct="0">
              <a:lnSpc>
                <a:spcPct val="95833"/>
              </a:lnSpc>
            </a:pPr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3-х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этапная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система</a:t>
            </a:r>
            <a:r>
              <a:rPr lang="en-US" altLang="zh-CN" sz="3600" spc="-209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кардиореабилитации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в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Arial"/>
                <a:ea typeface="Arial"/>
              </a:rPr>
              <a:t>СССР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стационарный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санаторный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поддерживающий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(поликлинический)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65"/>
                </a:solidFill>
                <a:latin typeface="Calibri"/>
                <a:ea typeface="Calibri"/>
              </a:rPr>
              <a:t>Конечный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65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2800" spc="-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65"/>
                </a:solidFill>
                <a:latin typeface="Calibri"/>
                <a:ea typeface="Calibri"/>
              </a:rPr>
              <a:t>кардиореабилитации</a:t>
            </a:r>
            <a:r>
              <a:rPr lang="en-US" altLang="zh-CN" sz="2800" spc="-50" dirty="0">
                <a:solidFill>
                  <a:srgbClr val="000065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1968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года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трудовой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возвращались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65"/>
                </a:solidFill>
                <a:latin typeface="Calibri"/>
                <a:ea typeface="Calibri"/>
              </a:rPr>
              <a:t>26%</a:t>
            </a:r>
            <a:r>
              <a:rPr lang="en-US" altLang="zh-CN" sz="2400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ОИ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1977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году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ограниченно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трудоспособными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становились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65"/>
                </a:solidFill>
                <a:latin typeface="Calibri"/>
                <a:ea typeface="Calibri"/>
              </a:rPr>
              <a:t>81,8%</a:t>
            </a:r>
            <a:r>
              <a:rPr lang="en-US" altLang="zh-CN" sz="2400" spc="-89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extBox 894"/>
          <p:cNvSpPr txBox="1"/>
          <p:nvPr/>
        </p:nvSpPr>
        <p:spPr>
          <a:xfrm>
            <a:off x="929639" y="473329"/>
            <a:ext cx="7860328" cy="4341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85008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Виды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аэробных</a:t>
            </a:r>
            <a:r>
              <a:rPr lang="en-US" altLang="zh-CN" sz="36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</a:p>
          <a:p>
            <a:pPr marL="0" indent="3543045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600" spc="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велоэргометре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тредмиле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виде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Скандинавская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Езда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велосипеде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Бег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трусцой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Плавание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Box 895"/>
          <p:cNvSpPr txBox="1"/>
          <p:nvPr/>
        </p:nvSpPr>
        <p:spPr>
          <a:xfrm>
            <a:off x="929639" y="399541"/>
            <a:ext cx="10370342" cy="3969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400" b="1" spc="-179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44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54" dirty="0">
                <a:solidFill>
                  <a:srgbClr val="001E5E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4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45" dirty="0">
                <a:solidFill>
                  <a:srgbClr val="001E5E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4400" b="1" spc="-125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34" dirty="0">
                <a:solidFill>
                  <a:srgbClr val="001E5E"/>
                </a:solidFill>
                <a:latin typeface="Calibri"/>
                <a:ea typeface="Calibri"/>
              </a:rPr>
              <a:t>кардиореабилитации</a:t>
            </a:r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Дозированная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ходьба.</a:t>
            </a:r>
          </a:p>
          <a:p>
            <a:pPr marL="0">
              <a:lnSpc>
                <a:spcPct val="100000"/>
              </a:lnSpc>
              <a:spcBef>
                <a:spcPts val="384"/>
              </a:spcBef>
            </a:pP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ТХ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0,042×М+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0,15×ЧСС+65,5,</a:t>
            </a:r>
            <a:r>
              <a:rPr lang="en-US" altLang="zh-CN" sz="2800" i="1" spc="-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где</a:t>
            </a:r>
          </a:p>
          <a:p>
            <a:pPr marL="0" indent="228600">
              <a:lnSpc>
                <a:spcPct val="9666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ТХ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искомый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темп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(шагов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минуту),</a:t>
            </a:r>
          </a:p>
          <a:p>
            <a:pPr marL="228600" hangingPunct="0">
              <a:lnSpc>
                <a:spcPct val="89999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ВЭМ-пробе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кгм/мин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(нагрузку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умножаем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6),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ВЭМ-пробе.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Box 896"/>
          <p:cNvSpPr txBox="1"/>
          <p:nvPr/>
        </p:nvSpPr>
        <p:spPr>
          <a:xfrm>
            <a:off x="1893061" y="366014"/>
            <a:ext cx="829398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Длительные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122426"/>
          <a:ext cx="11995683" cy="525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1276222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Оцениваемые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параметры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44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пик,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VE/VCO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ВТ,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пиковые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САД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</a:p>
                    <a:p>
                      <a:pPr marL="0" indent="109728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2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тренировки,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пиковые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САД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курса</a:t>
                      </a:r>
                      <a:r>
                        <a:rPr lang="en-US" altLang="zh-CN" sz="24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9583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Начальная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фаза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низкоинтенсивные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например,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40-50%</a:t>
                      </a:r>
                      <a:r>
                        <a:rPr lang="en-US" altLang="zh-CN" sz="2400" spc="-5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6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пик</a:t>
                      </a:r>
                      <a:r>
                        <a:rPr lang="en-US" altLang="zh-CN" sz="24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течение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10-15</a:t>
                      </a:r>
                      <a:r>
                        <a:rPr lang="en-US" altLang="zh-CN" sz="2400" spc="-6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минут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повышается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соответствии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симптомами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клиническим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статусом.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79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Продолжение</a:t>
                      </a:r>
                      <a:r>
                        <a:rPr lang="en-US" altLang="zh-CN" sz="24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9583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Сначала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поэтапно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повышаем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(с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60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затем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&gt;70%от</a:t>
                      </a:r>
                      <a:r>
                        <a:rPr lang="en-US" altLang="zh-CN" sz="2400" spc="-7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пикового</a:t>
                      </a:r>
                      <a:r>
                        <a:rPr lang="en-US" altLang="zh-CN" sz="2400" spc="-69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6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Затем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увеличиваем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15-20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(максимум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минут).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Поддерживающая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фаза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3-6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месяцев.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5809"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95833"/>
                        </a:lnSpc>
                      </a:pPr>
                      <a:r>
                        <a:rPr lang="en-US" altLang="zh-CN" sz="2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Целевые</a:t>
                      </a:r>
                      <a:r>
                        <a:rPr lang="en-US" altLang="zh-CN" sz="2400" spc="-25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extBox 898"/>
          <p:cNvSpPr txBox="1"/>
          <p:nvPr/>
        </p:nvSpPr>
        <p:spPr>
          <a:xfrm>
            <a:off x="2341117" y="185673"/>
            <a:ext cx="739561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Длительные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4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038225"/>
          <a:ext cx="11995683" cy="50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1568830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79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нагрузкам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(времени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нагрузки,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VO2пик,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нагрузки,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VE/VCO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АД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ВЭМ,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субмаксимальной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результатам</a:t>
                      </a:r>
                      <a:r>
                        <a:rPr lang="en-US" altLang="zh-CN" sz="24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ТШХ)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емодинамические</a:t>
                      </a:r>
                    </a:p>
                    <a:p>
                      <a:pPr>
                        <a:lnSpc>
                          <a:spcPts val="57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показателей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покое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(сердечный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выброс,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миокардиальная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перфузия,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диастолическая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функция).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Предотвращение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нежелательного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ремоделирования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ЛЖ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повышение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ФВ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ЛЖ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7278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Респираторные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Снижение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избыточной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вентиляции,</a:t>
                      </a:r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кардиореспираторного</a:t>
                      </a:r>
                      <a:r>
                        <a:rPr lang="en-US" altLang="zh-CN" sz="2400" spc="-1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контроля</a:t>
                      </a:r>
                      <a:r>
                        <a:rPr lang="en-US" altLang="zh-CN" sz="2400" spc="-15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2400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сокращение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гиперчувствительности</a:t>
                      </a:r>
                      <a:r>
                        <a:rPr lang="en-US" altLang="zh-CN" sz="2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ответа</a:t>
                      </a:r>
                      <a:r>
                        <a:rPr lang="en-US" altLang="zh-CN" sz="2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мышечного</a:t>
                      </a:r>
                      <a:r>
                        <a:rPr lang="en-US" altLang="zh-CN" sz="2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хеморефлексов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extBox 900"/>
          <p:cNvSpPr txBox="1"/>
          <p:nvPr/>
        </p:nvSpPr>
        <p:spPr>
          <a:xfrm>
            <a:off x="1893061" y="433070"/>
            <a:ext cx="829398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Длительные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424432"/>
          <a:ext cx="11995683" cy="4712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2300350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Периферические</a:t>
                      </a:r>
                      <a:r>
                        <a:rPr lang="en-US" altLang="zh-CN" sz="24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44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эндотелиальной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функции,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пиковой</a:t>
                      </a:r>
                      <a:r>
                        <a:rPr lang="en-US" altLang="zh-CN" sz="24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фазы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кровотока.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Предотвращение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уменьшения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(гипотрофии)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4-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главой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мышцы.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силы,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снижение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нейрогуморальной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активности,</a:t>
                      </a:r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уровня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противовоспалительных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цитокинов,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оксидативного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стресса,</a:t>
                      </a:r>
                      <a:r>
                        <a:rPr lang="en-US" altLang="zh-CN" sz="2400" spc="-1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катаболического</a:t>
                      </a:r>
                      <a:r>
                        <a:rPr lang="en-US" altLang="zh-CN" sz="2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дисбаланса,</a:t>
                      </a:r>
                      <a:r>
                        <a:rPr lang="en-US" altLang="zh-CN" sz="2400" spc="-1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апоптоза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мущества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Точная</a:t>
                      </a:r>
                      <a:r>
                        <a:rPr lang="en-US" altLang="zh-CN" sz="2400" spc="-15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воспроизводимость</a:t>
                      </a:r>
                      <a:r>
                        <a:rPr lang="en-US" altLang="zh-CN" sz="2400" spc="-1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предписанной</a:t>
                      </a:r>
                      <a:r>
                        <a:rPr lang="en-US" altLang="zh-CN" sz="2400" spc="-1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нагрузки.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Постоянное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мониторирование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ЧСС,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ритма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АД.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Простота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выполнения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стационаре.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Хорошо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воспринимается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циентами.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872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граничения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5833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Цена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доступность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оборудования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</a:t>
                      </a:r>
                      <a:r>
                        <a:rPr lang="en-US" altLang="zh-CN" sz="2400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пределами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больницы.</a:t>
                      </a:r>
                      <a:r>
                        <a:rPr lang="en-US" altLang="zh-CN" sz="2400" spc="-15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Длительный</a:t>
                      </a:r>
                      <a:r>
                        <a:rPr lang="en-US" altLang="zh-CN" sz="2400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комплайнс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extBox 902"/>
          <p:cNvSpPr txBox="1"/>
          <p:nvPr/>
        </p:nvSpPr>
        <p:spPr>
          <a:xfrm>
            <a:off x="2442082" y="504571"/>
            <a:ext cx="739561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Длительные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4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667383"/>
          <a:ext cx="11995683" cy="3970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2739262"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Безопасн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Упражнения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безопасны,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если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повышение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основано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принципе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индивидуальности,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проводится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поэтапно.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Начало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программы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требует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внимательной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оценки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упражнений,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объема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ранней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диагностики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неблагоприятных</a:t>
                      </a:r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эффектов</a:t>
                      </a:r>
                    </a:p>
                    <a:p>
                      <a:pPr>
                        <a:lnSpc>
                          <a:spcPts val="580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дополнение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следует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использовать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ЭКГ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диагностики</a:t>
                      </a:r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нарушений</a:t>
                      </a:r>
                      <a:r>
                        <a:rPr lang="en-US" altLang="zh-CN" sz="2400" spc="-1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сердечного</a:t>
                      </a:r>
                      <a:r>
                        <a:rPr lang="en-US" altLang="zh-CN" sz="2400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ритма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532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Место</a:t>
                      </a:r>
                      <a:r>
                        <a:rPr lang="en-US" altLang="zh-CN" sz="2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проведения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54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стационаре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амбулаторных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условиях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(возможно</a:t>
                      </a:r>
                      <a:r>
                        <a:rPr lang="en-US" altLang="zh-CN" sz="2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фитнесс-центрах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случае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легкого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течения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поддерживающем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этапе</a:t>
                      </a:r>
                      <a:r>
                        <a:rPr lang="en-US" altLang="zh-CN" sz="2400" spc="-1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лечения)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extBox 904"/>
          <p:cNvSpPr txBox="1"/>
          <p:nvPr/>
        </p:nvSpPr>
        <p:spPr>
          <a:xfrm>
            <a:off x="1957070" y="647445"/>
            <a:ext cx="864283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Интервальные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4228" y="1633982"/>
          <a:ext cx="12009986" cy="475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7353"/>
                <a:gridCol w="9382633"/>
              </a:tblGrid>
              <a:tr h="1178559">
                <a:tc>
                  <a:txBody>
                    <a:bodyPr/>
                    <a:lstStyle/>
                    <a:p>
                      <a:pPr>
                        <a:lnSpc>
                          <a:spcPts val="444"/>
                        </a:lnSpc>
                      </a:pPr>
                      <a:endParaRPr lang="en-US" dirty="0" smtClean="0"/>
                    </a:p>
                    <a:p>
                      <a:pPr marL="0" indent="107800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ениваемые</a:t>
                      </a:r>
                    </a:p>
                    <a:p>
                      <a:pPr marL="0" indent="107800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парам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етры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19"/>
                        </a:lnSpc>
                      </a:pPr>
                      <a:endParaRPr lang="en-US" dirty="0" smtClean="0"/>
                    </a:p>
                    <a:p>
                      <a:pPr marL="0" indent="109727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4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пик,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VE/VCO</a:t>
                      </a:r>
                      <a:r>
                        <a:rPr lang="en-US" altLang="zh-CN" sz="14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ВТ,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пиковые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САД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</a:p>
                    <a:p>
                      <a:pPr marL="0" indent="109727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тренировки,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пиковые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САД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ЧСС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курса</a:t>
                      </a:r>
                    </a:p>
                    <a:p>
                      <a:pPr marL="0" indent="109727">
                        <a:lnSpc>
                          <a:spcPct val="100000"/>
                        </a:lnSpc>
                      </a:pP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вок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40"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107800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22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109727" hangingPunct="0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Низкая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интенсивность.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Рекомендуется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низкоинтенсивных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нагрузок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медленно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увеличивать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их.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Например,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чередования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коротких</a:t>
                      </a:r>
                      <a:r>
                        <a:rPr lang="en-US" altLang="zh-CN" sz="2200" spc="-4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(10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сек)</a:t>
                      </a:r>
                      <a:r>
                        <a:rPr lang="en-US" altLang="zh-CN" sz="22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подходов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низкой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r>
                        <a:rPr lang="en-US" altLang="zh-CN" sz="22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от</a:t>
                      </a:r>
                      <a:r>
                        <a:rPr lang="en-US" altLang="zh-CN" sz="2200" spc="-6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пиковой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долгих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периодов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восстановления</a:t>
                      </a:r>
                      <a:r>
                        <a:rPr lang="en-US" altLang="zh-CN" sz="2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80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сек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протяжении</a:t>
                      </a:r>
                      <a:r>
                        <a:rPr lang="en-US" altLang="zh-CN" sz="2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5-10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4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ми</a:t>
                      </a:r>
                      <a:r>
                        <a:rPr lang="en-US" altLang="zh-CN" sz="2200" spc="-34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нут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0728"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107800">
                        <a:lnSpc>
                          <a:spcPct val="100000"/>
                        </a:lnSpc>
                      </a:pPr>
                      <a:r>
                        <a:rPr lang="en-US" altLang="zh-CN" sz="2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</a:t>
                      </a:r>
                      <a:r>
                        <a:rPr lang="en-US" altLang="zh-CN" sz="2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родолжение</a:t>
                      </a:r>
                    </a:p>
                    <a:p>
                      <a:pPr marL="0" indent="107800">
                        <a:lnSpc>
                          <a:spcPct val="100000"/>
                        </a:lnSpc>
                      </a:pP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109727" hangingPunct="0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Высокая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интенсивность.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хорошей</a:t>
                      </a:r>
                      <a:r>
                        <a:rPr lang="en-US" altLang="zh-CN" sz="2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тренированности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можно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повысить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22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подходов</a:t>
                      </a:r>
                      <a:r>
                        <a:rPr lang="en-US" altLang="zh-CN" sz="22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(10-30</a:t>
                      </a:r>
                      <a:r>
                        <a:rPr lang="en-US" altLang="zh-CN" sz="2200" spc="-10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сек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  <a:r>
                        <a:rPr lang="en-US" altLang="zh-CN" sz="22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2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сокращением</a:t>
                      </a:r>
                      <a:r>
                        <a:rPr lang="en-US" altLang="zh-CN" sz="22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периодов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восстановления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(80-60</a:t>
                      </a:r>
                      <a:r>
                        <a:rPr lang="en-US" altLang="zh-CN" sz="2200" spc="-3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секунд)</a:t>
                      </a:r>
                      <a:r>
                        <a:rPr lang="en-US" altLang="zh-CN" sz="2200" spc="-3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тем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самым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повысить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60-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100%Тренировка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должна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длиться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15</a:t>
                      </a:r>
                      <a:r>
                        <a:rPr lang="en-US" altLang="zh-CN" sz="2200" spc="-6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2200" spc="-6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30</a:t>
                      </a:r>
                      <a:r>
                        <a:rPr lang="en-US" altLang="zh-CN" sz="2200" spc="-6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минут,</a:t>
                      </a:r>
                      <a:r>
                        <a:rPr lang="en-US" altLang="zh-CN" sz="22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затем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2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22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тренировочных</a:t>
                      </a:r>
                      <a:r>
                        <a:rPr lang="en-US" altLang="zh-CN" sz="22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подходов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повышается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TextBox 906"/>
          <p:cNvSpPr txBox="1"/>
          <p:nvPr/>
        </p:nvSpPr>
        <p:spPr>
          <a:xfrm>
            <a:off x="2299970" y="193253"/>
            <a:ext cx="74774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Интервальные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тренировки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на</a:t>
            </a:r>
            <a:r>
              <a:rPr lang="en-US" altLang="zh-CN" sz="2800" spc="-69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038225"/>
          <a:ext cx="11995683" cy="4885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8717"/>
                <a:gridCol w="8236965"/>
              </a:tblGrid>
              <a:tr h="1203071">
                <a:tc>
                  <a:txBody>
                    <a:bodyPr/>
                    <a:lstStyle/>
                    <a:p>
                      <a:pPr>
                        <a:lnSpc>
                          <a:spcPts val="630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95416"/>
                        </a:lnSpc>
                      </a:pPr>
                      <a:r>
                        <a:rPr lang="en-US" altLang="zh-CN" sz="2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Целевые</a:t>
                      </a:r>
                      <a:r>
                        <a:rPr lang="en-US" altLang="zh-CN" sz="2400" spc="-2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ости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ровки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960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 smtClean="0"/>
                    </a:p>
                    <a:p>
                      <a:pPr marL="109600" hangingPunct="0">
                        <a:lnSpc>
                          <a:spcPct val="99583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нагрузкам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(времени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нагрузки,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пик,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Вт,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субмаксимальной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результатам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ТШХ)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6111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емодинамические</a:t>
                      </a:r>
                    </a:p>
                    <a:p>
                      <a:pPr>
                        <a:lnSpc>
                          <a:spcPts val="58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4"/>
                        </a:lnSpc>
                      </a:pPr>
                      <a:endParaRPr lang="en-US" dirty="0" smtClean="0"/>
                    </a:p>
                    <a:p>
                      <a:pPr marL="109600" hangingPunct="0">
                        <a:lnSpc>
                          <a:spcPct val="954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Высокоинтенсивные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интервальные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повышают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ФВ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ЛЖ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покое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51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95833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Респират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орные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периферические,</a:t>
                      </a:r>
                      <a:r>
                        <a:rPr lang="en-US" altLang="zh-CN" sz="2400" spc="-2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600">
                        <a:lnSpc>
                          <a:spcPct val="100000"/>
                        </a:lnSpc>
                      </a:pPr>
                      <a:r>
                        <a:rPr lang="en-US" altLang="zh-CN" sz="2400" spc="-17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Box 908"/>
          <p:cNvSpPr txBox="1"/>
          <p:nvPr/>
        </p:nvSpPr>
        <p:spPr>
          <a:xfrm>
            <a:off x="2423414" y="353313"/>
            <a:ext cx="770934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Интервальные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348994"/>
          <a:ext cx="11995683" cy="511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2300224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эндотелиальной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функции,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пиковой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фазы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кровотока.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Предотвращение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уменьшения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(гипотрофии)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4-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главой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мышцы.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мышечной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силы,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снижение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нейрогуморальной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активности,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уменьшение</a:t>
                      </a:r>
                      <a:r>
                        <a:rPr lang="en-US" altLang="zh-CN" sz="2400" spc="-1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уровня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противовоспалительных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цитокинов,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оксидативного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стресса,</a:t>
                      </a:r>
                      <a:r>
                        <a:rPr lang="en-US" altLang="zh-CN" sz="2400" spc="-1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катаболического</a:t>
                      </a:r>
                      <a:r>
                        <a:rPr lang="en-US" altLang="zh-CN" sz="2400" spc="-1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дисбаланса,</a:t>
                      </a:r>
                      <a:r>
                        <a:rPr lang="en-US" altLang="zh-CN" sz="2400" spc="-1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апоптоза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мущества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Упражнения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очень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низкой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очень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высокой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нагрузкой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20976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Ограни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Краткосрочный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долгосрочный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комплайнс.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учетом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отсутствия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данных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рутинное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применение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высокоинтенсивных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интервальных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пациентов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среднего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высокого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риска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настоящее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быть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рекомендовано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требует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дополнительного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изучени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я.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Box 910"/>
          <p:cNvSpPr txBox="1"/>
          <p:nvPr/>
        </p:nvSpPr>
        <p:spPr>
          <a:xfrm>
            <a:off x="3011423" y="349377"/>
            <a:ext cx="640759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200" spc="-1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силу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164209"/>
          <a:ext cx="12220575" cy="5250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7891"/>
                <a:gridCol w="9282683"/>
              </a:tblGrid>
              <a:tr h="776223">
                <a:tc>
                  <a:txBody>
                    <a:bodyPr/>
                    <a:lstStyle/>
                    <a:p>
                      <a:pPr>
                        <a:lnSpc>
                          <a:spcPts val="440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ениваемые</a:t>
                      </a:r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парам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етры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40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Мышечная</a:t>
                      </a:r>
                      <a:r>
                        <a:rPr lang="en-US" altLang="zh-CN" sz="22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масса</a:t>
                      </a:r>
                      <a:r>
                        <a:rPr lang="en-US" altLang="zh-CN" sz="2200" spc="-12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(гипертрофия)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391"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22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601" hangingPunct="0">
                        <a:lnSpc>
                          <a:spcPct val="119583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Интенсивность: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200" spc="-6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30%</a:t>
                      </a:r>
                      <a:r>
                        <a:rPr lang="en-US" altLang="zh-CN" sz="2200" spc="-6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1-РМ</a:t>
                      </a:r>
                      <a:r>
                        <a:rPr lang="en-US" altLang="zh-CN" sz="2200" spc="-6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(репетиционного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максимума)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Повторы: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3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2200" spc="-1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2200" spc="-2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Частота: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2-3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неделю,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1-3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цикла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</a:t>
                      </a:r>
                      <a:r>
                        <a:rPr lang="en-US" altLang="zh-CN" sz="22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тренировку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3727"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жение</a:t>
                      </a:r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Интенсивность: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30-50%</a:t>
                      </a:r>
                      <a:r>
                        <a:rPr lang="en-US" altLang="zh-CN" sz="2200" spc="-10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1-РМ</a:t>
                      </a:r>
                    </a:p>
                    <a:p>
                      <a:pPr marL="109601" hangingPunct="0">
                        <a:lnSpc>
                          <a:spcPct val="119583"/>
                        </a:lnSpc>
                        <a:spcBef>
                          <a:spcPts val="265"/>
                        </a:spcBef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восприятия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напряжения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22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12-13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Число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повторов:</a:t>
                      </a:r>
                      <a:r>
                        <a:rPr lang="en-US" altLang="zh-CN" sz="22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15-25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Частота: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2-3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неделю,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en-US" altLang="zh-CN" sz="2200" spc="-3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цикл</a:t>
                      </a:r>
                      <a:r>
                        <a:rPr lang="en-US" altLang="zh-CN" sz="2200" spc="-4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</a:t>
                      </a:r>
                      <a:r>
                        <a:rPr lang="en-US" altLang="zh-CN" sz="22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тренировку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9547">
                <a:tc>
                  <a:txBody>
                    <a:bodyPr/>
                    <a:lstStyle/>
                    <a:p>
                      <a:pPr>
                        <a:lnSpc>
                          <a:spcPts val="625"/>
                        </a:lnSpc>
                      </a:pPr>
                      <a:endParaRPr lang="en-US" dirty="0" smtClean="0"/>
                    </a:p>
                    <a:p>
                      <a:pPr marL="93345" hangingPunct="0">
                        <a:lnSpc>
                          <a:spcPct val="95416"/>
                        </a:lnSpc>
                      </a:pPr>
                      <a:r>
                        <a:rPr lang="en-US" altLang="zh-CN" sz="22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Целевые</a:t>
                      </a:r>
                      <a:r>
                        <a:rPr lang="en-US" altLang="zh-CN" sz="2200" spc="-2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значения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</a:t>
                      </a:r>
                      <a:r>
                        <a:rPr lang="en-US" altLang="zh-CN" sz="2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вности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Интенсивность: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40-60%</a:t>
                      </a:r>
                      <a:r>
                        <a:rPr lang="en-US" altLang="zh-CN" sz="2200" spc="-10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1-РМ</a:t>
                      </a:r>
                    </a:p>
                    <a:p>
                      <a:pPr>
                        <a:lnSpc>
                          <a:spcPts val="530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восприятия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напряжения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</a:p>
                    <a:p>
                      <a:pPr>
                        <a:lnSpc>
                          <a:spcPts val="634"/>
                        </a:lnSpc>
                      </a:pPr>
                      <a:endParaRPr lang="en-US" dirty="0" smtClean="0"/>
                    </a:p>
                    <a:p>
                      <a:pPr marL="109601" hangingPunct="0">
                        <a:lnSpc>
                          <a:spcPct val="95416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Число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повторов: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8-15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частота: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2-3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тренировки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неделю,</a:t>
                      </a:r>
                      <a:r>
                        <a:rPr lang="en-US" altLang="zh-CN" sz="2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en-US" altLang="zh-CN" sz="2200" spc="-4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цикл</a:t>
                      </a:r>
                      <a:r>
                        <a:rPr lang="en-US" altLang="zh-CN" sz="2200" spc="-4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вку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929639" y="571753"/>
            <a:ext cx="10479103" cy="5937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27836" hangingPunct="0">
              <a:lnSpc>
                <a:spcPct val="95416"/>
              </a:lnSpc>
            </a:pPr>
            <a:r>
              <a:rPr lang="en-US" altLang="zh-CN" sz="3200" b="1" spc="-104" dirty="0">
                <a:solidFill>
                  <a:srgbClr val="000065"/>
                </a:solidFill>
                <a:latin typeface="Calibri"/>
                <a:ea typeface="Calibri"/>
              </a:rPr>
              <a:t>Современные</a:t>
            </a:r>
            <a:r>
              <a:rPr lang="en-US" altLang="zh-CN" sz="3200" b="1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9" dirty="0">
                <a:solidFill>
                  <a:srgbClr val="000065"/>
                </a:solidFill>
                <a:latin typeface="Calibri"/>
                <a:ea typeface="Calibri"/>
              </a:rPr>
              <a:t>принципы</a:t>
            </a:r>
            <a:r>
              <a:rPr lang="en-US" altLang="zh-CN" sz="3200" b="1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0065"/>
                </a:solidFill>
                <a:latin typeface="Calibri"/>
                <a:ea typeface="Calibri"/>
              </a:rPr>
              <a:t>системы</a:t>
            </a:r>
            <a:r>
              <a:rPr lang="en-US" altLang="zh-CN" sz="3200" b="1" spc="-3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0065"/>
                </a:solidFill>
                <a:latin typeface="Calibri"/>
                <a:ea typeface="Calibri"/>
              </a:rPr>
              <a:t>кардиологической</a:t>
            </a:r>
            <a:r>
              <a:rPr lang="en-US" altLang="zh-CN" sz="32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0" dirty="0">
                <a:solidFill>
                  <a:srgbClr val="000065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b="1" spc="-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75" dirty="0">
                <a:solidFill>
                  <a:srgbClr val="000065"/>
                </a:solidFill>
                <a:latin typeface="Calibri"/>
                <a:ea typeface="Calibri"/>
              </a:rPr>
              <a:t>в</a:t>
            </a:r>
            <a:r>
              <a:rPr lang="en-US" altLang="zh-CN" sz="3200" b="1" spc="-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9" dirty="0">
                <a:solidFill>
                  <a:srgbClr val="000065"/>
                </a:solidFill>
                <a:latin typeface="Calibri"/>
                <a:ea typeface="Calibri"/>
              </a:rPr>
              <a:t>РФ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Этапность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Мультидисциплинарность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Обоснованность.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Индивидуальность,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Непрерывность.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Доступность.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Ориентированность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четко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сформулированную</a:t>
            </a:r>
            <a:r>
              <a:rPr lang="en-US" altLang="zh-CN" sz="24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цель.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Информированность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(и</a:t>
            </a:r>
            <a:r>
              <a:rPr lang="en-US" altLang="zh-CN" sz="2400" i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родственников!)</a:t>
            </a:r>
            <a:r>
              <a:rPr lang="en-US" altLang="zh-CN" sz="2400" i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них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«правильного»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ожидания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помощи.</a:t>
            </a:r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0" indent="637794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2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</a:p>
          <a:p>
            <a:pPr marL="0" indent="5603747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</a:p>
          <a:p>
            <a:pPr marL="0" indent="7150861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Российские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1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Box 912"/>
          <p:cNvSpPr txBox="1"/>
          <p:nvPr/>
        </p:nvSpPr>
        <p:spPr>
          <a:xfrm>
            <a:off x="2835275" y="213994"/>
            <a:ext cx="640759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200" spc="-1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силу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038225"/>
          <a:ext cx="11995683" cy="4816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8717"/>
                <a:gridCol w="8236965"/>
              </a:tblGrid>
              <a:tr h="1568830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109600" hangingPunct="0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нагрузкам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(времени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нагрузки,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VO2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пик,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Вт,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субмаксимальной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результатам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ТШХ)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6112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Гемоди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намические</a:t>
                      </a:r>
                    </a:p>
                    <a:p>
                      <a:pPr>
                        <a:lnSpc>
                          <a:spcPts val="57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60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повышение</a:t>
                      </a:r>
                      <a:r>
                        <a:rPr lang="en-US" altLang="zh-CN" sz="2400" spc="-1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ФВ</a:t>
                      </a:r>
                      <a:r>
                        <a:rPr lang="en-US" altLang="zh-CN" sz="2400" spc="-1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ЛЖ</a:t>
                      </a:r>
                      <a:r>
                        <a:rPr lang="en-US" altLang="zh-CN" sz="2400" spc="-1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1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покое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79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Периферические</a:t>
                      </a:r>
                      <a:r>
                        <a:rPr lang="en-US" altLang="zh-CN" sz="24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109600" hangingPunct="0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максимальной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силы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верхних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нижних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конечностей,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периферической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эндотелиальной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функции,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повышение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продукции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АТФ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мышцах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плотности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капиллярной</a:t>
                      </a:r>
                      <a:r>
                        <a:rPr lang="en-US" altLang="zh-CN" sz="2400" spc="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сети.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6861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Респираторные</a:t>
                      </a:r>
                      <a:r>
                        <a:rPr lang="en-US" altLang="zh-CN" sz="24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9600">
                        <a:lnSpc>
                          <a:spcPct val="100000"/>
                        </a:lnSpc>
                      </a:pPr>
                      <a:r>
                        <a:rPr lang="en-US" altLang="zh-CN" sz="2400" spc="-17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extBox 914"/>
          <p:cNvSpPr txBox="1"/>
          <p:nvPr/>
        </p:nvSpPr>
        <p:spPr>
          <a:xfrm>
            <a:off x="2835275" y="185673"/>
            <a:ext cx="640759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3200" spc="-1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силу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323848"/>
          <a:ext cx="12220575" cy="4416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0608"/>
                <a:gridCol w="9379966"/>
              </a:tblGrid>
              <a:tr h="1173098">
                <a:tc>
                  <a:txBody>
                    <a:bodyPr/>
                    <a:lstStyle/>
                    <a:p>
                      <a:pPr>
                        <a:lnSpc>
                          <a:spcPts val="440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Другие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9"/>
                        </a:lnSpc>
                      </a:pPr>
                      <a:endParaRPr lang="en-US" dirty="0" smtClean="0"/>
                    </a:p>
                    <a:p>
                      <a:pPr marL="109601" hangingPunct="0">
                        <a:lnSpc>
                          <a:spcPct val="95416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нервной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передачи,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снижение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воспаления</a:t>
                      </a:r>
                      <a:r>
                        <a:rPr lang="en-US" altLang="zh-CN" sz="22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негативных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эффектов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цитокинов.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200" spc="-9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гибкости,</a:t>
                      </a:r>
                      <a:r>
                        <a:rPr lang="en-US" altLang="zh-CN" sz="2200" spc="-89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координации,</a:t>
                      </a:r>
                      <a:r>
                        <a:rPr lang="en-US" altLang="zh-CN" sz="2200" spc="-89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мышечной</a:t>
                      </a:r>
                      <a:r>
                        <a:rPr lang="en-US" altLang="zh-CN" sz="2200" spc="-1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силы,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необходимые</a:t>
                      </a:r>
                      <a:r>
                        <a:rPr lang="en-US" altLang="zh-CN" sz="2200" spc="-9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200" spc="-9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выполнения</a:t>
                      </a:r>
                      <a:r>
                        <a:rPr lang="en-US" altLang="zh-CN" sz="2200" spc="-1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повседневных</a:t>
                      </a:r>
                      <a:r>
                        <a:rPr lang="en-US" altLang="zh-CN" sz="2200" spc="-1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нагрузок.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Преимущест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endParaRPr lang="en-US" dirty="0" smtClean="0"/>
                    </a:p>
                    <a:p>
                      <a:pPr marL="109601" hangingPunct="0">
                        <a:lnSpc>
                          <a:spcPct val="95416"/>
                        </a:lnSpc>
                      </a:pP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Кроме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того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происходит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адаптация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сердечно-сосудистой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системы</a:t>
                      </a:r>
                      <a:r>
                        <a:rPr lang="en-US" altLang="zh-CN" sz="22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</a:t>
                      </a:r>
                      <a:r>
                        <a:rPr lang="en-US" altLang="zh-CN" sz="22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физических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тренировок,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предотвращаются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мышечные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скелетные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нарушения,</a:t>
                      </a:r>
                      <a:r>
                        <a:rPr lang="en-US" altLang="zh-CN" sz="2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профилактируются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остеопороз,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остеопения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склонность</a:t>
                      </a:r>
                      <a:r>
                        <a:rPr lang="en-US" altLang="zh-CN" sz="2200" spc="-4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падениям,</a:t>
                      </a:r>
                      <a:r>
                        <a:rPr lang="en-US" altLang="zh-CN" sz="22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замедляется</a:t>
                      </a:r>
                      <a:r>
                        <a:rPr lang="en-US" altLang="zh-CN" sz="2200" spc="-6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мышечная</a:t>
                      </a:r>
                      <a:r>
                        <a:rPr lang="en-US" altLang="zh-CN" sz="22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гипотрофия</a:t>
                      </a:r>
                      <a:r>
                        <a:rPr lang="en-US" altLang="zh-CN" sz="2200" spc="-6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2200" spc="-5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пожилых</a:t>
                      </a:r>
                      <a:r>
                        <a:rPr lang="en-US" altLang="zh-CN" sz="2200" spc="-6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пациентов.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0727"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93345">
                        <a:lnSpc>
                          <a:spcPct val="100000"/>
                        </a:lnSpc>
                      </a:pP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Ограни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109601" hangingPunct="0">
                        <a:lnSpc>
                          <a:spcPct val="100000"/>
                        </a:lnSpc>
                      </a:pP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Необходимость</a:t>
                      </a:r>
                      <a:r>
                        <a:rPr lang="en-US" altLang="zh-CN" sz="2200" spc="-7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точного</a:t>
                      </a:r>
                      <a:r>
                        <a:rPr lang="en-US" altLang="zh-CN" sz="2200" spc="-8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подбора</a:t>
                      </a:r>
                      <a:r>
                        <a:rPr lang="en-US" altLang="zh-CN" sz="2200" spc="-8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программы</a:t>
                      </a:r>
                      <a:r>
                        <a:rPr lang="en-US" altLang="zh-CN" sz="2200" spc="-8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специальном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оборудовании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ограничивает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применение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клинической</a:t>
                      </a:r>
                      <a:r>
                        <a:rPr lang="en-US" altLang="zh-CN" sz="2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практике.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Рутинное</a:t>
                      </a:r>
                      <a:r>
                        <a:rPr lang="en-US" altLang="zh-CN" sz="2200" spc="-2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применение</a:t>
                      </a:r>
                      <a:r>
                        <a:rPr lang="en-US" altLang="zh-CN" sz="2200" spc="-25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выносливость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силу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2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пациентов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среднего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высокого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риска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настоящее</a:t>
                      </a:r>
                      <a:r>
                        <a:rPr lang="en-US" altLang="zh-CN" sz="2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r>
                        <a:rPr lang="en-US" altLang="zh-CN" sz="2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не</a:t>
                      </a:r>
                      <a:r>
                        <a:rPr lang="en-US" altLang="zh-CN" sz="2200" spc="-4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2200" spc="-5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быть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рекомендовано</a:t>
                      </a:r>
                      <a:r>
                        <a:rPr lang="en-US" altLang="zh-CN" sz="2200" spc="-9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spc="-94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требует</a:t>
                      </a:r>
                      <a:r>
                        <a:rPr lang="en-US" altLang="zh-CN" sz="2200" spc="-1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дополнительного</a:t>
                      </a:r>
                      <a:r>
                        <a:rPr lang="en-US" altLang="zh-CN" sz="2200" spc="-100" dirty="0">
                          <a:solidFill>
                            <a:srgbClr val="4352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435269"/>
                          </a:solidFill>
                          <a:latin typeface="Calibri"/>
                          <a:ea typeface="Calibri"/>
                        </a:rPr>
                        <a:t>изучения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TextBox 916"/>
          <p:cNvSpPr txBox="1"/>
          <p:nvPr/>
        </p:nvSpPr>
        <p:spPr>
          <a:xfrm>
            <a:off x="4074540" y="449884"/>
            <a:ext cx="454047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Дыхательные</a:t>
            </a:r>
            <a:r>
              <a:rPr lang="en-US" altLang="zh-CN" sz="32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тренировки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046480"/>
          <a:ext cx="11995683" cy="5712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649"/>
                <a:gridCol w="8908034"/>
              </a:tblGrid>
              <a:tr h="837184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Оценивае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мые</a:t>
                      </a:r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раметры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Ощущение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дыхательная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определением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ее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ts val="644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95416"/>
                        </a:lnSpc>
                      </a:pPr>
                      <a:r>
                        <a:rPr lang="en-US" altLang="zh-CN" sz="24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Целевые</a:t>
                      </a:r>
                      <a:r>
                        <a:rPr lang="en-US" altLang="zh-CN" sz="2400" spc="-2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ости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ровки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восприятия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напряжения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7631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44"/>
                        </a:lnSpc>
                      </a:pPr>
                      <a:endParaRPr lang="en-US" dirty="0" smtClean="0"/>
                    </a:p>
                    <a:p>
                      <a:pPr marL="109601" hangingPunct="0">
                        <a:lnSpc>
                          <a:spcPct val="954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нагрузкам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(времени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нагрузки,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пик,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максимальной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выполняемой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субмаксимальной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нагрузки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результатам</a:t>
                      </a:r>
                      <a:r>
                        <a:rPr lang="en-US" altLang="zh-CN" sz="2400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ТШХ).</a:t>
                      </a:r>
                    </a:p>
                    <a:p>
                      <a:pPr>
                        <a:lnSpc>
                          <a:spcPts val="794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легочных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объемов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1872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Респир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аторные</a:t>
                      </a:r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максимального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давления</a:t>
                      </a:r>
                      <a:r>
                        <a:rPr lang="en-US" altLang="zh-CN" sz="24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вдоха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выдоха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6924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граничения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Краткосрочный</a:t>
                      </a:r>
                      <a:r>
                        <a:rPr lang="en-US" altLang="zh-CN" sz="24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4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долгосрочный</a:t>
                      </a:r>
                      <a:r>
                        <a:rPr lang="en-US" altLang="zh-CN" sz="2400" spc="-12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комплайнс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Freeform 918"/>
          <p:cNvSpPr/>
          <p:nvPr/>
        </p:nvSpPr>
        <p:spPr>
          <a:xfrm>
            <a:off x="222250" y="704850"/>
            <a:ext cx="1784350" cy="311150"/>
          </a:xfrm>
          <a:custGeom>
            <a:avLst/>
            <a:gdLst>
              <a:gd name="connsiteX0" fmla="*/ 9194 w 1784350"/>
              <a:gd name="connsiteY0" fmla="*/ 318897 h 311150"/>
              <a:gd name="connsiteX1" fmla="*/ 1795957 w 1784350"/>
              <a:gd name="connsiteY1" fmla="*/ 318897 h 311150"/>
              <a:gd name="connsiteX2" fmla="*/ 1795957 w 1784350"/>
              <a:gd name="connsiteY2" fmla="*/ 14097 h 311150"/>
              <a:gd name="connsiteX3" fmla="*/ 9194 w 1784350"/>
              <a:gd name="connsiteY3" fmla="*/ 14097 h 311150"/>
              <a:gd name="connsiteX4" fmla="*/ 9194 w 1784350"/>
              <a:gd name="connsiteY4" fmla="*/ 31889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311150">
                <a:moveTo>
                  <a:pt x="9194" y="318897"/>
                </a:moveTo>
                <a:lnTo>
                  <a:pt x="1795957" y="318897"/>
                </a:lnTo>
                <a:lnTo>
                  <a:pt x="1795957" y="14097"/>
                </a:lnTo>
                <a:lnTo>
                  <a:pt x="9194" y="14097"/>
                </a:lnTo>
                <a:lnTo>
                  <a:pt x="9194" y="31889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Freeform 919"/>
          <p:cNvSpPr/>
          <p:nvPr/>
        </p:nvSpPr>
        <p:spPr>
          <a:xfrm>
            <a:off x="2000250" y="704850"/>
            <a:ext cx="2393950" cy="311150"/>
          </a:xfrm>
          <a:custGeom>
            <a:avLst/>
            <a:gdLst>
              <a:gd name="connsiteX0" fmla="*/ 17907 w 2393950"/>
              <a:gd name="connsiteY0" fmla="*/ 318897 h 311150"/>
              <a:gd name="connsiteX1" fmla="*/ 2400300 w 2393950"/>
              <a:gd name="connsiteY1" fmla="*/ 318897 h 311150"/>
              <a:gd name="connsiteX2" fmla="*/ 2400300 w 2393950"/>
              <a:gd name="connsiteY2" fmla="*/ 14097 h 311150"/>
              <a:gd name="connsiteX3" fmla="*/ 17907 w 2393950"/>
              <a:gd name="connsiteY3" fmla="*/ 14097 h 311150"/>
              <a:gd name="connsiteX4" fmla="*/ 17907 w 2393950"/>
              <a:gd name="connsiteY4" fmla="*/ 31889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50" h="311150">
                <a:moveTo>
                  <a:pt x="17907" y="318897"/>
                </a:moveTo>
                <a:lnTo>
                  <a:pt x="2400300" y="318897"/>
                </a:lnTo>
                <a:lnTo>
                  <a:pt x="2400300" y="14097"/>
                </a:lnTo>
                <a:lnTo>
                  <a:pt x="17907" y="14097"/>
                </a:lnTo>
                <a:lnTo>
                  <a:pt x="17907" y="31889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Freeform 920"/>
          <p:cNvSpPr/>
          <p:nvPr/>
        </p:nvSpPr>
        <p:spPr>
          <a:xfrm>
            <a:off x="4387850" y="704850"/>
            <a:ext cx="3613150" cy="311150"/>
          </a:xfrm>
          <a:custGeom>
            <a:avLst/>
            <a:gdLst>
              <a:gd name="connsiteX0" fmla="*/ 12700 w 3613150"/>
              <a:gd name="connsiteY0" fmla="*/ 318897 h 311150"/>
              <a:gd name="connsiteX1" fmla="*/ 3617848 w 3613150"/>
              <a:gd name="connsiteY1" fmla="*/ 318897 h 311150"/>
              <a:gd name="connsiteX2" fmla="*/ 3617848 w 3613150"/>
              <a:gd name="connsiteY2" fmla="*/ 14097 h 311150"/>
              <a:gd name="connsiteX3" fmla="*/ 12700 w 3613150"/>
              <a:gd name="connsiteY3" fmla="*/ 14097 h 311150"/>
              <a:gd name="connsiteX4" fmla="*/ 12700 w 3613150"/>
              <a:gd name="connsiteY4" fmla="*/ 31889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150" h="311150">
                <a:moveTo>
                  <a:pt x="12700" y="318897"/>
                </a:moveTo>
                <a:lnTo>
                  <a:pt x="3617848" y="318897"/>
                </a:lnTo>
                <a:lnTo>
                  <a:pt x="3617848" y="14097"/>
                </a:lnTo>
                <a:lnTo>
                  <a:pt x="12700" y="14097"/>
                </a:lnTo>
                <a:lnTo>
                  <a:pt x="12700" y="31889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Freeform 921"/>
          <p:cNvSpPr/>
          <p:nvPr/>
        </p:nvSpPr>
        <p:spPr>
          <a:xfrm>
            <a:off x="7994650" y="704850"/>
            <a:ext cx="1936750" cy="311150"/>
          </a:xfrm>
          <a:custGeom>
            <a:avLst/>
            <a:gdLst>
              <a:gd name="connsiteX0" fmla="*/ 11048 w 1936750"/>
              <a:gd name="connsiteY0" fmla="*/ 318897 h 311150"/>
              <a:gd name="connsiteX1" fmla="*/ 1945131 w 1936750"/>
              <a:gd name="connsiteY1" fmla="*/ 318897 h 311150"/>
              <a:gd name="connsiteX2" fmla="*/ 1945131 w 1936750"/>
              <a:gd name="connsiteY2" fmla="*/ 14097 h 311150"/>
              <a:gd name="connsiteX3" fmla="*/ 11048 w 1936750"/>
              <a:gd name="connsiteY3" fmla="*/ 14097 h 311150"/>
              <a:gd name="connsiteX4" fmla="*/ 11048 w 1936750"/>
              <a:gd name="connsiteY4" fmla="*/ 31889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0" h="311150">
                <a:moveTo>
                  <a:pt x="11048" y="318897"/>
                </a:moveTo>
                <a:lnTo>
                  <a:pt x="1945131" y="318897"/>
                </a:lnTo>
                <a:lnTo>
                  <a:pt x="1945131" y="14097"/>
                </a:lnTo>
                <a:lnTo>
                  <a:pt x="11048" y="14097"/>
                </a:lnTo>
                <a:lnTo>
                  <a:pt x="11048" y="31889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Freeform 922"/>
          <p:cNvSpPr/>
          <p:nvPr/>
        </p:nvSpPr>
        <p:spPr>
          <a:xfrm>
            <a:off x="9925050" y="704850"/>
            <a:ext cx="2012950" cy="311150"/>
          </a:xfrm>
          <a:custGeom>
            <a:avLst/>
            <a:gdLst>
              <a:gd name="connsiteX0" fmla="*/ 14731 w 2012950"/>
              <a:gd name="connsiteY0" fmla="*/ 318897 h 311150"/>
              <a:gd name="connsiteX1" fmla="*/ 2019680 w 2012950"/>
              <a:gd name="connsiteY1" fmla="*/ 318897 h 311150"/>
              <a:gd name="connsiteX2" fmla="*/ 2019680 w 2012950"/>
              <a:gd name="connsiteY2" fmla="*/ 14097 h 311150"/>
              <a:gd name="connsiteX3" fmla="*/ 14731 w 2012950"/>
              <a:gd name="connsiteY3" fmla="*/ 14097 h 311150"/>
              <a:gd name="connsiteX4" fmla="*/ 14731 w 2012950"/>
              <a:gd name="connsiteY4" fmla="*/ 31889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311150">
                <a:moveTo>
                  <a:pt x="14731" y="318897"/>
                </a:moveTo>
                <a:lnTo>
                  <a:pt x="2019680" y="318897"/>
                </a:lnTo>
                <a:lnTo>
                  <a:pt x="2019680" y="14097"/>
                </a:lnTo>
                <a:lnTo>
                  <a:pt x="14731" y="14097"/>
                </a:lnTo>
                <a:lnTo>
                  <a:pt x="14731" y="31889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 923"/>
          <p:cNvSpPr/>
          <p:nvPr/>
        </p:nvSpPr>
        <p:spPr>
          <a:xfrm>
            <a:off x="222250" y="1009650"/>
            <a:ext cx="1784350" cy="1174750"/>
          </a:xfrm>
          <a:custGeom>
            <a:avLst/>
            <a:gdLst>
              <a:gd name="connsiteX0" fmla="*/ 9194 w 1784350"/>
              <a:gd name="connsiteY0" fmla="*/ 1178052 h 1174750"/>
              <a:gd name="connsiteX1" fmla="*/ 1795957 w 1784350"/>
              <a:gd name="connsiteY1" fmla="*/ 1178052 h 1174750"/>
              <a:gd name="connsiteX2" fmla="*/ 1795957 w 1784350"/>
              <a:gd name="connsiteY2" fmla="*/ 14059 h 1174750"/>
              <a:gd name="connsiteX3" fmla="*/ 9194 w 1784350"/>
              <a:gd name="connsiteY3" fmla="*/ 14059 h 1174750"/>
              <a:gd name="connsiteX4" fmla="*/ 9194 w 1784350"/>
              <a:gd name="connsiteY4" fmla="*/ 1178052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1174750">
                <a:moveTo>
                  <a:pt x="9194" y="1178052"/>
                </a:moveTo>
                <a:lnTo>
                  <a:pt x="1795957" y="1178052"/>
                </a:lnTo>
                <a:lnTo>
                  <a:pt x="1795957" y="14059"/>
                </a:lnTo>
                <a:lnTo>
                  <a:pt x="9194" y="14059"/>
                </a:lnTo>
                <a:lnTo>
                  <a:pt x="9194" y="117805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Freeform 924"/>
          <p:cNvSpPr/>
          <p:nvPr/>
        </p:nvSpPr>
        <p:spPr>
          <a:xfrm>
            <a:off x="2000250" y="1009650"/>
            <a:ext cx="2393950" cy="1174750"/>
          </a:xfrm>
          <a:custGeom>
            <a:avLst/>
            <a:gdLst>
              <a:gd name="connsiteX0" fmla="*/ 17907 w 2393950"/>
              <a:gd name="connsiteY0" fmla="*/ 1178052 h 1174750"/>
              <a:gd name="connsiteX1" fmla="*/ 2400300 w 2393950"/>
              <a:gd name="connsiteY1" fmla="*/ 1178052 h 1174750"/>
              <a:gd name="connsiteX2" fmla="*/ 2400300 w 2393950"/>
              <a:gd name="connsiteY2" fmla="*/ 14059 h 1174750"/>
              <a:gd name="connsiteX3" fmla="*/ 17907 w 2393950"/>
              <a:gd name="connsiteY3" fmla="*/ 14059 h 1174750"/>
              <a:gd name="connsiteX4" fmla="*/ 17907 w 2393950"/>
              <a:gd name="connsiteY4" fmla="*/ 1178052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50" h="1174750">
                <a:moveTo>
                  <a:pt x="17907" y="1178052"/>
                </a:moveTo>
                <a:lnTo>
                  <a:pt x="2400300" y="1178052"/>
                </a:lnTo>
                <a:lnTo>
                  <a:pt x="2400300" y="14059"/>
                </a:lnTo>
                <a:lnTo>
                  <a:pt x="17907" y="14059"/>
                </a:lnTo>
                <a:lnTo>
                  <a:pt x="17907" y="117805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Freeform 925"/>
          <p:cNvSpPr/>
          <p:nvPr/>
        </p:nvSpPr>
        <p:spPr>
          <a:xfrm>
            <a:off x="4387850" y="1009650"/>
            <a:ext cx="3613150" cy="1174750"/>
          </a:xfrm>
          <a:custGeom>
            <a:avLst/>
            <a:gdLst>
              <a:gd name="connsiteX0" fmla="*/ 12700 w 3613150"/>
              <a:gd name="connsiteY0" fmla="*/ 1178052 h 1174750"/>
              <a:gd name="connsiteX1" fmla="*/ 3617848 w 3613150"/>
              <a:gd name="connsiteY1" fmla="*/ 1178052 h 1174750"/>
              <a:gd name="connsiteX2" fmla="*/ 3617848 w 3613150"/>
              <a:gd name="connsiteY2" fmla="*/ 14059 h 1174750"/>
              <a:gd name="connsiteX3" fmla="*/ 12700 w 3613150"/>
              <a:gd name="connsiteY3" fmla="*/ 14059 h 1174750"/>
              <a:gd name="connsiteX4" fmla="*/ 12700 w 3613150"/>
              <a:gd name="connsiteY4" fmla="*/ 1178052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150" h="1174750">
                <a:moveTo>
                  <a:pt x="12700" y="1178052"/>
                </a:moveTo>
                <a:lnTo>
                  <a:pt x="3617848" y="1178052"/>
                </a:lnTo>
                <a:lnTo>
                  <a:pt x="3617848" y="14059"/>
                </a:lnTo>
                <a:lnTo>
                  <a:pt x="12700" y="14059"/>
                </a:lnTo>
                <a:lnTo>
                  <a:pt x="12700" y="117805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Freeform 926"/>
          <p:cNvSpPr/>
          <p:nvPr/>
        </p:nvSpPr>
        <p:spPr>
          <a:xfrm>
            <a:off x="7994650" y="1009650"/>
            <a:ext cx="1936750" cy="1174750"/>
          </a:xfrm>
          <a:custGeom>
            <a:avLst/>
            <a:gdLst>
              <a:gd name="connsiteX0" fmla="*/ 11048 w 1936750"/>
              <a:gd name="connsiteY0" fmla="*/ 1178052 h 1174750"/>
              <a:gd name="connsiteX1" fmla="*/ 1945131 w 1936750"/>
              <a:gd name="connsiteY1" fmla="*/ 1178052 h 1174750"/>
              <a:gd name="connsiteX2" fmla="*/ 1945131 w 1936750"/>
              <a:gd name="connsiteY2" fmla="*/ 14059 h 1174750"/>
              <a:gd name="connsiteX3" fmla="*/ 11048 w 1936750"/>
              <a:gd name="connsiteY3" fmla="*/ 14059 h 1174750"/>
              <a:gd name="connsiteX4" fmla="*/ 11048 w 1936750"/>
              <a:gd name="connsiteY4" fmla="*/ 1178052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0" h="1174750">
                <a:moveTo>
                  <a:pt x="11048" y="1178052"/>
                </a:moveTo>
                <a:lnTo>
                  <a:pt x="1945131" y="1178052"/>
                </a:lnTo>
                <a:lnTo>
                  <a:pt x="1945131" y="14059"/>
                </a:lnTo>
                <a:lnTo>
                  <a:pt x="11048" y="14059"/>
                </a:lnTo>
                <a:lnTo>
                  <a:pt x="11048" y="117805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Freeform 927"/>
          <p:cNvSpPr/>
          <p:nvPr/>
        </p:nvSpPr>
        <p:spPr>
          <a:xfrm>
            <a:off x="9925050" y="1009650"/>
            <a:ext cx="2012950" cy="1174750"/>
          </a:xfrm>
          <a:custGeom>
            <a:avLst/>
            <a:gdLst>
              <a:gd name="connsiteX0" fmla="*/ 14731 w 2012950"/>
              <a:gd name="connsiteY0" fmla="*/ 1178052 h 1174750"/>
              <a:gd name="connsiteX1" fmla="*/ 2019680 w 2012950"/>
              <a:gd name="connsiteY1" fmla="*/ 1178052 h 1174750"/>
              <a:gd name="connsiteX2" fmla="*/ 2019680 w 2012950"/>
              <a:gd name="connsiteY2" fmla="*/ 14059 h 1174750"/>
              <a:gd name="connsiteX3" fmla="*/ 14731 w 2012950"/>
              <a:gd name="connsiteY3" fmla="*/ 14059 h 1174750"/>
              <a:gd name="connsiteX4" fmla="*/ 14731 w 2012950"/>
              <a:gd name="connsiteY4" fmla="*/ 1178052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174750">
                <a:moveTo>
                  <a:pt x="14731" y="1178052"/>
                </a:moveTo>
                <a:lnTo>
                  <a:pt x="2019680" y="1178052"/>
                </a:lnTo>
                <a:lnTo>
                  <a:pt x="2019680" y="14059"/>
                </a:lnTo>
                <a:lnTo>
                  <a:pt x="14731" y="14059"/>
                </a:lnTo>
                <a:lnTo>
                  <a:pt x="14731" y="117805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Freeform 928"/>
          <p:cNvSpPr/>
          <p:nvPr/>
        </p:nvSpPr>
        <p:spPr>
          <a:xfrm>
            <a:off x="222250" y="2178050"/>
            <a:ext cx="1784350" cy="806450"/>
          </a:xfrm>
          <a:custGeom>
            <a:avLst/>
            <a:gdLst>
              <a:gd name="connsiteX0" fmla="*/ 9194 w 1784350"/>
              <a:gd name="connsiteY0" fmla="*/ 815467 h 806450"/>
              <a:gd name="connsiteX1" fmla="*/ 1795957 w 1784350"/>
              <a:gd name="connsiteY1" fmla="*/ 815467 h 806450"/>
              <a:gd name="connsiteX2" fmla="*/ 1795957 w 1784350"/>
              <a:gd name="connsiteY2" fmla="*/ 9626 h 806450"/>
              <a:gd name="connsiteX3" fmla="*/ 9194 w 1784350"/>
              <a:gd name="connsiteY3" fmla="*/ 9626 h 806450"/>
              <a:gd name="connsiteX4" fmla="*/ 9194 w 1784350"/>
              <a:gd name="connsiteY4" fmla="*/ 81546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806450">
                <a:moveTo>
                  <a:pt x="9194" y="815467"/>
                </a:moveTo>
                <a:lnTo>
                  <a:pt x="1795957" y="815467"/>
                </a:lnTo>
                <a:lnTo>
                  <a:pt x="1795957" y="9626"/>
                </a:lnTo>
                <a:lnTo>
                  <a:pt x="9194" y="9626"/>
                </a:lnTo>
                <a:lnTo>
                  <a:pt x="9194" y="81546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Freeform 929"/>
          <p:cNvSpPr/>
          <p:nvPr/>
        </p:nvSpPr>
        <p:spPr>
          <a:xfrm>
            <a:off x="2000250" y="2178050"/>
            <a:ext cx="2393950" cy="806450"/>
          </a:xfrm>
          <a:custGeom>
            <a:avLst/>
            <a:gdLst>
              <a:gd name="connsiteX0" fmla="*/ 17907 w 2393950"/>
              <a:gd name="connsiteY0" fmla="*/ 815467 h 806450"/>
              <a:gd name="connsiteX1" fmla="*/ 2400300 w 2393950"/>
              <a:gd name="connsiteY1" fmla="*/ 815467 h 806450"/>
              <a:gd name="connsiteX2" fmla="*/ 2400300 w 2393950"/>
              <a:gd name="connsiteY2" fmla="*/ 9626 h 806450"/>
              <a:gd name="connsiteX3" fmla="*/ 17907 w 2393950"/>
              <a:gd name="connsiteY3" fmla="*/ 9626 h 806450"/>
              <a:gd name="connsiteX4" fmla="*/ 17907 w 2393950"/>
              <a:gd name="connsiteY4" fmla="*/ 81546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50" h="806450">
                <a:moveTo>
                  <a:pt x="17907" y="815467"/>
                </a:moveTo>
                <a:lnTo>
                  <a:pt x="2400300" y="815467"/>
                </a:lnTo>
                <a:lnTo>
                  <a:pt x="2400300" y="9626"/>
                </a:lnTo>
                <a:lnTo>
                  <a:pt x="17907" y="9626"/>
                </a:lnTo>
                <a:lnTo>
                  <a:pt x="17907" y="81546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Freeform 930"/>
          <p:cNvSpPr/>
          <p:nvPr/>
        </p:nvSpPr>
        <p:spPr>
          <a:xfrm>
            <a:off x="4387850" y="2178050"/>
            <a:ext cx="3613150" cy="806450"/>
          </a:xfrm>
          <a:custGeom>
            <a:avLst/>
            <a:gdLst>
              <a:gd name="connsiteX0" fmla="*/ 12700 w 3613150"/>
              <a:gd name="connsiteY0" fmla="*/ 815467 h 806450"/>
              <a:gd name="connsiteX1" fmla="*/ 3617848 w 3613150"/>
              <a:gd name="connsiteY1" fmla="*/ 815467 h 806450"/>
              <a:gd name="connsiteX2" fmla="*/ 3617848 w 3613150"/>
              <a:gd name="connsiteY2" fmla="*/ 9626 h 806450"/>
              <a:gd name="connsiteX3" fmla="*/ 12700 w 3613150"/>
              <a:gd name="connsiteY3" fmla="*/ 9626 h 806450"/>
              <a:gd name="connsiteX4" fmla="*/ 12700 w 3613150"/>
              <a:gd name="connsiteY4" fmla="*/ 81546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150" h="806450">
                <a:moveTo>
                  <a:pt x="12700" y="815467"/>
                </a:moveTo>
                <a:lnTo>
                  <a:pt x="3617848" y="815467"/>
                </a:lnTo>
                <a:lnTo>
                  <a:pt x="3617848" y="9626"/>
                </a:lnTo>
                <a:lnTo>
                  <a:pt x="12700" y="9626"/>
                </a:lnTo>
                <a:lnTo>
                  <a:pt x="12700" y="81546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Freeform 931"/>
          <p:cNvSpPr/>
          <p:nvPr/>
        </p:nvSpPr>
        <p:spPr>
          <a:xfrm>
            <a:off x="7994650" y="2178050"/>
            <a:ext cx="1936750" cy="806450"/>
          </a:xfrm>
          <a:custGeom>
            <a:avLst/>
            <a:gdLst>
              <a:gd name="connsiteX0" fmla="*/ 11048 w 1936750"/>
              <a:gd name="connsiteY0" fmla="*/ 815467 h 806450"/>
              <a:gd name="connsiteX1" fmla="*/ 1945131 w 1936750"/>
              <a:gd name="connsiteY1" fmla="*/ 815467 h 806450"/>
              <a:gd name="connsiteX2" fmla="*/ 1945131 w 1936750"/>
              <a:gd name="connsiteY2" fmla="*/ 9626 h 806450"/>
              <a:gd name="connsiteX3" fmla="*/ 11048 w 1936750"/>
              <a:gd name="connsiteY3" fmla="*/ 9626 h 806450"/>
              <a:gd name="connsiteX4" fmla="*/ 11048 w 1936750"/>
              <a:gd name="connsiteY4" fmla="*/ 81546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0" h="806450">
                <a:moveTo>
                  <a:pt x="11048" y="815467"/>
                </a:moveTo>
                <a:lnTo>
                  <a:pt x="1945131" y="815467"/>
                </a:lnTo>
                <a:lnTo>
                  <a:pt x="1945131" y="9626"/>
                </a:lnTo>
                <a:lnTo>
                  <a:pt x="11048" y="9626"/>
                </a:lnTo>
                <a:lnTo>
                  <a:pt x="11048" y="81546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Freeform 932"/>
          <p:cNvSpPr/>
          <p:nvPr/>
        </p:nvSpPr>
        <p:spPr>
          <a:xfrm>
            <a:off x="9925050" y="2178050"/>
            <a:ext cx="2012950" cy="806450"/>
          </a:xfrm>
          <a:custGeom>
            <a:avLst/>
            <a:gdLst>
              <a:gd name="connsiteX0" fmla="*/ 14731 w 2012950"/>
              <a:gd name="connsiteY0" fmla="*/ 815467 h 806450"/>
              <a:gd name="connsiteX1" fmla="*/ 2019680 w 2012950"/>
              <a:gd name="connsiteY1" fmla="*/ 815467 h 806450"/>
              <a:gd name="connsiteX2" fmla="*/ 2019680 w 2012950"/>
              <a:gd name="connsiteY2" fmla="*/ 9626 h 806450"/>
              <a:gd name="connsiteX3" fmla="*/ 14731 w 2012950"/>
              <a:gd name="connsiteY3" fmla="*/ 9626 h 806450"/>
              <a:gd name="connsiteX4" fmla="*/ 14731 w 2012950"/>
              <a:gd name="connsiteY4" fmla="*/ 81546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806450">
                <a:moveTo>
                  <a:pt x="14731" y="815467"/>
                </a:moveTo>
                <a:lnTo>
                  <a:pt x="2019680" y="815467"/>
                </a:lnTo>
                <a:lnTo>
                  <a:pt x="2019680" y="9626"/>
                </a:lnTo>
                <a:lnTo>
                  <a:pt x="14731" y="9626"/>
                </a:lnTo>
                <a:lnTo>
                  <a:pt x="14731" y="81546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Freeform 933"/>
          <p:cNvSpPr/>
          <p:nvPr/>
        </p:nvSpPr>
        <p:spPr>
          <a:xfrm>
            <a:off x="222250" y="2978150"/>
            <a:ext cx="1784350" cy="1708150"/>
          </a:xfrm>
          <a:custGeom>
            <a:avLst/>
            <a:gdLst>
              <a:gd name="connsiteX0" fmla="*/ 9194 w 1784350"/>
              <a:gd name="connsiteY0" fmla="*/ 1716532 h 1708150"/>
              <a:gd name="connsiteX1" fmla="*/ 1795957 w 1784350"/>
              <a:gd name="connsiteY1" fmla="*/ 1716532 h 1708150"/>
              <a:gd name="connsiteX2" fmla="*/ 1795957 w 1784350"/>
              <a:gd name="connsiteY2" fmla="*/ 15367 h 1708150"/>
              <a:gd name="connsiteX3" fmla="*/ 9194 w 1784350"/>
              <a:gd name="connsiteY3" fmla="*/ 15367 h 1708150"/>
              <a:gd name="connsiteX4" fmla="*/ 9194 w 1784350"/>
              <a:gd name="connsiteY4" fmla="*/ 1716532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1708150">
                <a:moveTo>
                  <a:pt x="9194" y="1716532"/>
                </a:moveTo>
                <a:lnTo>
                  <a:pt x="1795957" y="1716532"/>
                </a:lnTo>
                <a:lnTo>
                  <a:pt x="1795957" y="15367"/>
                </a:lnTo>
                <a:lnTo>
                  <a:pt x="9194" y="15367"/>
                </a:lnTo>
                <a:lnTo>
                  <a:pt x="9194" y="171653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Freeform 934"/>
          <p:cNvSpPr/>
          <p:nvPr/>
        </p:nvSpPr>
        <p:spPr>
          <a:xfrm>
            <a:off x="2000250" y="2978150"/>
            <a:ext cx="2393950" cy="1708150"/>
          </a:xfrm>
          <a:custGeom>
            <a:avLst/>
            <a:gdLst>
              <a:gd name="connsiteX0" fmla="*/ 17907 w 2393950"/>
              <a:gd name="connsiteY0" fmla="*/ 1716532 h 1708150"/>
              <a:gd name="connsiteX1" fmla="*/ 2400300 w 2393950"/>
              <a:gd name="connsiteY1" fmla="*/ 1716532 h 1708150"/>
              <a:gd name="connsiteX2" fmla="*/ 2400300 w 2393950"/>
              <a:gd name="connsiteY2" fmla="*/ 15367 h 1708150"/>
              <a:gd name="connsiteX3" fmla="*/ 17907 w 2393950"/>
              <a:gd name="connsiteY3" fmla="*/ 15367 h 1708150"/>
              <a:gd name="connsiteX4" fmla="*/ 17907 w 2393950"/>
              <a:gd name="connsiteY4" fmla="*/ 1716532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50" h="1708150">
                <a:moveTo>
                  <a:pt x="17907" y="1716532"/>
                </a:moveTo>
                <a:lnTo>
                  <a:pt x="2400300" y="1716532"/>
                </a:lnTo>
                <a:lnTo>
                  <a:pt x="2400300" y="15367"/>
                </a:lnTo>
                <a:lnTo>
                  <a:pt x="17907" y="15367"/>
                </a:lnTo>
                <a:lnTo>
                  <a:pt x="17907" y="171653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Freeform 935"/>
          <p:cNvSpPr/>
          <p:nvPr/>
        </p:nvSpPr>
        <p:spPr>
          <a:xfrm>
            <a:off x="4387850" y="2978150"/>
            <a:ext cx="3613150" cy="1708150"/>
          </a:xfrm>
          <a:custGeom>
            <a:avLst/>
            <a:gdLst>
              <a:gd name="connsiteX0" fmla="*/ 12700 w 3613150"/>
              <a:gd name="connsiteY0" fmla="*/ 1716532 h 1708150"/>
              <a:gd name="connsiteX1" fmla="*/ 3617848 w 3613150"/>
              <a:gd name="connsiteY1" fmla="*/ 1716532 h 1708150"/>
              <a:gd name="connsiteX2" fmla="*/ 3617848 w 3613150"/>
              <a:gd name="connsiteY2" fmla="*/ 15367 h 1708150"/>
              <a:gd name="connsiteX3" fmla="*/ 12700 w 3613150"/>
              <a:gd name="connsiteY3" fmla="*/ 15367 h 1708150"/>
              <a:gd name="connsiteX4" fmla="*/ 12700 w 3613150"/>
              <a:gd name="connsiteY4" fmla="*/ 1716532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150" h="1708150">
                <a:moveTo>
                  <a:pt x="12700" y="1716532"/>
                </a:moveTo>
                <a:lnTo>
                  <a:pt x="3617848" y="1716532"/>
                </a:lnTo>
                <a:lnTo>
                  <a:pt x="3617848" y="15367"/>
                </a:lnTo>
                <a:lnTo>
                  <a:pt x="12700" y="15367"/>
                </a:lnTo>
                <a:lnTo>
                  <a:pt x="12700" y="171653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Freeform 936"/>
          <p:cNvSpPr/>
          <p:nvPr/>
        </p:nvSpPr>
        <p:spPr>
          <a:xfrm>
            <a:off x="7994650" y="2978150"/>
            <a:ext cx="1936750" cy="1708150"/>
          </a:xfrm>
          <a:custGeom>
            <a:avLst/>
            <a:gdLst>
              <a:gd name="connsiteX0" fmla="*/ 11048 w 1936750"/>
              <a:gd name="connsiteY0" fmla="*/ 1716532 h 1708150"/>
              <a:gd name="connsiteX1" fmla="*/ 1945131 w 1936750"/>
              <a:gd name="connsiteY1" fmla="*/ 1716532 h 1708150"/>
              <a:gd name="connsiteX2" fmla="*/ 1945131 w 1936750"/>
              <a:gd name="connsiteY2" fmla="*/ 15367 h 1708150"/>
              <a:gd name="connsiteX3" fmla="*/ 11048 w 1936750"/>
              <a:gd name="connsiteY3" fmla="*/ 15367 h 1708150"/>
              <a:gd name="connsiteX4" fmla="*/ 11048 w 1936750"/>
              <a:gd name="connsiteY4" fmla="*/ 1716532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0" h="1708150">
                <a:moveTo>
                  <a:pt x="11048" y="1716532"/>
                </a:moveTo>
                <a:lnTo>
                  <a:pt x="1945131" y="1716532"/>
                </a:lnTo>
                <a:lnTo>
                  <a:pt x="1945131" y="15367"/>
                </a:lnTo>
                <a:lnTo>
                  <a:pt x="11048" y="15367"/>
                </a:lnTo>
                <a:lnTo>
                  <a:pt x="11048" y="171653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Freeform 937"/>
          <p:cNvSpPr/>
          <p:nvPr/>
        </p:nvSpPr>
        <p:spPr>
          <a:xfrm>
            <a:off x="9925050" y="2978150"/>
            <a:ext cx="2012950" cy="1708150"/>
          </a:xfrm>
          <a:custGeom>
            <a:avLst/>
            <a:gdLst>
              <a:gd name="connsiteX0" fmla="*/ 14731 w 2012950"/>
              <a:gd name="connsiteY0" fmla="*/ 1716532 h 1708150"/>
              <a:gd name="connsiteX1" fmla="*/ 2019680 w 2012950"/>
              <a:gd name="connsiteY1" fmla="*/ 1716532 h 1708150"/>
              <a:gd name="connsiteX2" fmla="*/ 2019680 w 2012950"/>
              <a:gd name="connsiteY2" fmla="*/ 15367 h 1708150"/>
              <a:gd name="connsiteX3" fmla="*/ 14731 w 2012950"/>
              <a:gd name="connsiteY3" fmla="*/ 15367 h 1708150"/>
              <a:gd name="connsiteX4" fmla="*/ 14731 w 2012950"/>
              <a:gd name="connsiteY4" fmla="*/ 1716532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708150">
                <a:moveTo>
                  <a:pt x="14731" y="1716532"/>
                </a:moveTo>
                <a:lnTo>
                  <a:pt x="2019680" y="1716532"/>
                </a:lnTo>
                <a:lnTo>
                  <a:pt x="2019680" y="15367"/>
                </a:lnTo>
                <a:lnTo>
                  <a:pt x="14731" y="15367"/>
                </a:lnTo>
                <a:lnTo>
                  <a:pt x="14731" y="1716532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Freeform 938"/>
          <p:cNvSpPr/>
          <p:nvPr/>
        </p:nvSpPr>
        <p:spPr>
          <a:xfrm>
            <a:off x="222250" y="4679950"/>
            <a:ext cx="1784350" cy="1276350"/>
          </a:xfrm>
          <a:custGeom>
            <a:avLst/>
            <a:gdLst>
              <a:gd name="connsiteX0" fmla="*/ 9194 w 1784350"/>
              <a:gd name="connsiteY0" fmla="*/ 1280007 h 1276350"/>
              <a:gd name="connsiteX1" fmla="*/ 1795957 w 1784350"/>
              <a:gd name="connsiteY1" fmla="*/ 1280007 h 1276350"/>
              <a:gd name="connsiteX2" fmla="*/ 1795957 w 1784350"/>
              <a:gd name="connsiteY2" fmla="*/ 14783 h 1276350"/>
              <a:gd name="connsiteX3" fmla="*/ 9194 w 1784350"/>
              <a:gd name="connsiteY3" fmla="*/ 14783 h 1276350"/>
              <a:gd name="connsiteX4" fmla="*/ 9194 w 1784350"/>
              <a:gd name="connsiteY4" fmla="*/ 128000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1276350">
                <a:moveTo>
                  <a:pt x="9194" y="1280007"/>
                </a:moveTo>
                <a:lnTo>
                  <a:pt x="1795957" y="1280007"/>
                </a:lnTo>
                <a:lnTo>
                  <a:pt x="1795957" y="14783"/>
                </a:lnTo>
                <a:lnTo>
                  <a:pt x="9194" y="14783"/>
                </a:lnTo>
                <a:lnTo>
                  <a:pt x="9194" y="128000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Freeform 939"/>
          <p:cNvSpPr/>
          <p:nvPr/>
        </p:nvSpPr>
        <p:spPr>
          <a:xfrm>
            <a:off x="2000250" y="4679950"/>
            <a:ext cx="2393950" cy="1276350"/>
          </a:xfrm>
          <a:custGeom>
            <a:avLst/>
            <a:gdLst>
              <a:gd name="connsiteX0" fmla="*/ 17907 w 2393950"/>
              <a:gd name="connsiteY0" fmla="*/ 1280007 h 1276350"/>
              <a:gd name="connsiteX1" fmla="*/ 2400300 w 2393950"/>
              <a:gd name="connsiteY1" fmla="*/ 1280007 h 1276350"/>
              <a:gd name="connsiteX2" fmla="*/ 2400300 w 2393950"/>
              <a:gd name="connsiteY2" fmla="*/ 14783 h 1276350"/>
              <a:gd name="connsiteX3" fmla="*/ 17907 w 2393950"/>
              <a:gd name="connsiteY3" fmla="*/ 14783 h 1276350"/>
              <a:gd name="connsiteX4" fmla="*/ 17907 w 2393950"/>
              <a:gd name="connsiteY4" fmla="*/ 128000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950" h="1276350">
                <a:moveTo>
                  <a:pt x="17907" y="1280007"/>
                </a:moveTo>
                <a:lnTo>
                  <a:pt x="2400300" y="1280007"/>
                </a:lnTo>
                <a:lnTo>
                  <a:pt x="2400300" y="14783"/>
                </a:lnTo>
                <a:lnTo>
                  <a:pt x="17907" y="14783"/>
                </a:lnTo>
                <a:lnTo>
                  <a:pt x="17907" y="128000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Freeform 940"/>
          <p:cNvSpPr/>
          <p:nvPr/>
        </p:nvSpPr>
        <p:spPr>
          <a:xfrm>
            <a:off x="4387850" y="4679950"/>
            <a:ext cx="3613150" cy="1276350"/>
          </a:xfrm>
          <a:custGeom>
            <a:avLst/>
            <a:gdLst>
              <a:gd name="connsiteX0" fmla="*/ 12700 w 3613150"/>
              <a:gd name="connsiteY0" fmla="*/ 1280007 h 1276350"/>
              <a:gd name="connsiteX1" fmla="*/ 3617848 w 3613150"/>
              <a:gd name="connsiteY1" fmla="*/ 1280007 h 1276350"/>
              <a:gd name="connsiteX2" fmla="*/ 3617848 w 3613150"/>
              <a:gd name="connsiteY2" fmla="*/ 14783 h 1276350"/>
              <a:gd name="connsiteX3" fmla="*/ 12700 w 3613150"/>
              <a:gd name="connsiteY3" fmla="*/ 14783 h 1276350"/>
              <a:gd name="connsiteX4" fmla="*/ 12700 w 3613150"/>
              <a:gd name="connsiteY4" fmla="*/ 128000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150" h="1276350">
                <a:moveTo>
                  <a:pt x="12700" y="1280007"/>
                </a:moveTo>
                <a:lnTo>
                  <a:pt x="3617848" y="1280007"/>
                </a:lnTo>
                <a:lnTo>
                  <a:pt x="3617848" y="14783"/>
                </a:lnTo>
                <a:lnTo>
                  <a:pt x="12700" y="14783"/>
                </a:lnTo>
                <a:lnTo>
                  <a:pt x="12700" y="128000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Freeform 941"/>
          <p:cNvSpPr/>
          <p:nvPr/>
        </p:nvSpPr>
        <p:spPr>
          <a:xfrm>
            <a:off x="7994650" y="4679950"/>
            <a:ext cx="1936750" cy="1276350"/>
          </a:xfrm>
          <a:custGeom>
            <a:avLst/>
            <a:gdLst>
              <a:gd name="connsiteX0" fmla="*/ 11048 w 1936750"/>
              <a:gd name="connsiteY0" fmla="*/ 1280007 h 1276350"/>
              <a:gd name="connsiteX1" fmla="*/ 1945131 w 1936750"/>
              <a:gd name="connsiteY1" fmla="*/ 1280007 h 1276350"/>
              <a:gd name="connsiteX2" fmla="*/ 1945131 w 1936750"/>
              <a:gd name="connsiteY2" fmla="*/ 14783 h 1276350"/>
              <a:gd name="connsiteX3" fmla="*/ 11048 w 1936750"/>
              <a:gd name="connsiteY3" fmla="*/ 14783 h 1276350"/>
              <a:gd name="connsiteX4" fmla="*/ 11048 w 1936750"/>
              <a:gd name="connsiteY4" fmla="*/ 128000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0" h="1276350">
                <a:moveTo>
                  <a:pt x="11048" y="1280007"/>
                </a:moveTo>
                <a:lnTo>
                  <a:pt x="1945131" y="1280007"/>
                </a:lnTo>
                <a:lnTo>
                  <a:pt x="1945131" y="14783"/>
                </a:lnTo>
                <a:lnTo>
                  <a:pt x="11048" y="14783"/>
                </a:lnTo>
                <a:lnTo>
                  <a:pt x="11048" y="128000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Freeform 942"/>
          <p:cNvSpPr/>
          <p:nvPr/>
        </p:nvSpPr>
        <p:spPr>
          <a:xfrm>
            <a:off x="9925050" y="4679950"/>
            <a:ext cx="2012950" cy="1276350"/>
          </a:xfrm>
          <a:custGeom>
            <a:avLst/>
            <a:gdLst>
              <a:gd name="connsiteX0" fmla="*/ 14731 w 2012950"/>
              <a:gd name="connsiteY0" fmla="*/ 1280007 h 1276350"/>
              <a:gd name="connsiteX1" fmla="*/ 2019680 w 2012950"/>
              <a:gd name="connsiteY1" fmla="*/ 1280007 h 1276350"/>
              <a:gd name="connsiteX2" fmla="*/ 2019680 w 2012950"/>
              <a:gd name="connsiteY2" fmla="*/ 14783 h 1276350"/>
              <a:gd name="connsiteX3" fmla="*/ 14731 w 2012950"/>
              <a:gd name="connsiteY3" fmla="*/ 14783 h 1276350"/>
              <a:gd name="connsiteX4" fmla="*/ 14731 w 2012950"/>
              <a:gd name="connsiteY4" fmla="*/ 128000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276350">
                <a:moveTo>
                  <a:pt x="14731" y="1280007"/>
                </a:moveTo>
                <a:lnTo>
                  <a:pt x="2019680" y="1280007"/>
                </a:lnTo>
                <a:lnTo>
                  <a:pt x="2019680" y="14783"/>
                </a:lnTo>
                <a:lnTo>
                  <a:pt x="14731" y="14783"/>
                </a:lnTo>
                <a:lnTo>
                  <a:pt x="14731" y="1280007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Freeform 943"/>
          <p:cNvSpPr/>
          <p:nvPr/>
        </p:nvSpPr>
        <p:spPr>
          <a:xfrm>
            <a:off x="2000250" y="704850"/>
            <a:ext cx="19050" cy="5251450"/>
          </a:xfrm>
          <a:custGeom>
            <a:avLst/>
            <a:gdLst>
              <a:gd name="connsiteX0" fmla="*/ 17907 w 19050"/>
              <a:gd name="connsiteY0" fmla="*/ 7747 h 5251450"/>
              <a:gd name="connsiteX1" fmla="*/ 17907 w 19050"/>
              <a:gd name="connsiteY1" fmla="*/ 5261457 h 52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251450">
                <a:moveTo>
                  <a:pt x="17907" y="7747"/>
                </a:moveTo>
                <a:lnTo>
                  <a:pt x="17907" y="52614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Freeform 944"/>
          <p:cNvSpPr/>
          <p:nvPr/>
        </p:nvSpPr>
        <p:spPr>
          <a:xfrm>
            <a:off x="4387850" y="704850"/>
            <a:ext cx="19050" cy="5251450"/>
          </a:xfrm>
          <a:custGeom>
            <a:avLst/>
            <a:gdLst>
              <a:gd name="connsiteX0" fmla="*/ 12700 w 19050"/>
              <a:gd name="connsiteY0" fmla="*/ 7747 h 5251450"/>
              <a:gd name="connsiteX1" fmla="*/ 12700 w 19050"/>
              <a:gd name="connsiteY1" fmla="*/ 5261457 h 52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251450">
                <a:moveTo>
                  <a:pt x="12700" y="7747"/>
                </a:moveTo>
                <a:lnTo>
                  <a:pt x="12700" y="52614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Freeform 945"/>
          <p:cNvSpPr/>
          <p:nvPr/>
        </p:nvSpPr>
        <p:spPr>
          <a:xfrm>
            <a:off x="7994650" y="704850"/>
            <a:ext cx="19050" cy="5251450"/>
          </a:xfrm>
          <a:custGeom>
            <a:avLst/>
            <a:gdLst>
              <a:gd name="connsiteX0" fmla="*/ 11048 w 19050"/>
              <a:gd name="connsiteY0" fmla="*/ 7747 h 5251450"/>
              <a:gd name="connsiteX1" fmla="*/ 11048 w 19050"/>
              <a:gd name="connsiteY1" fmla="*/ 5261457 h 52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251450">
                <a:moveTo>
                  <a:pt x="11048" y="7747"/>
                </a:moveTo>
                <a:lnTo>
                  <a:pt x="11048" y="52614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Freeform 946"/>
          <p:cNvSpPr/>
          <p:nvPr/>
        </p:nvSpPr>
        <p:spPr>
          <a:xfrm>
            <a:off x="9925050" y="704850"/>
            <a:ext cx="19050" cy="5251450"/>
          </a:xfrm>
          <a:custGeom>
            <a:avLst/>
            <a:gdLst>
              <a:gd name="connsiteX0" fmla="*/ 14731 w 19050"/>
              <a:gd name="connsiteY0" fmla="*/ 7747 h 5251450"/>
              <a:gd name="connsiteX1" fmla="*/ 14731 w 19050"/>
              <a:gd name="connsiteY1" fmla="*/ 5261457 h 52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251450">
                <a:moveTo>
                  <a:pt x="14731" y="7747"/>
                </a:moveTo>
                <a:lnTo>
                  <a:pt x="14731" y="52614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Freeform 947"/>
          <p:cNvSpPr/>
          <p:nvPr/>
        </p:nvSpPr>
        <p:spPr>
          <a:xfrm>
            <a:off x="196850" y="996950"/>
            <a:ext cx="11753850" cy="57150"/>
          </a:xfrm>
          <a:custGeom>
            <a:avLst/>
            <a:gdLst>
              <a:gd name="connsiteX0" fmla="*/ 28244 w 11753850"/>
              <a:gd name="connsiteY0" fmla="*/ 26797 h 57150"/>
              <a:gd name="connsiteX1" fmla="*/ 11754231 w 11753850"/>
              <a:gd name="connsiteY1" fmla="*/ 2679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57150">
                <a:moveTo>
                  <a:pt x="28244" y="26797"/>
                </a:moveTo>
                <a:lnTo>
                  <a:pt x="11754231" y="26797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Freeform 948"/>
          <p:cNvSpPr/>
          <p:nvPr/>
        </p:nvSpPr>
        <p:spPr>
          <a:xfrm>
            <a:off x="196850" y="2165350"/>
            <a:ext cx="11753850" cy="31750"/>
          </a:xfrm>
          <a:custGeom>
            <a:avLst/>
            <a:gdLst>
              <a:gd name="connsiteX0" fmla="*/ 28244 w 11753850"/>
              <a:gd name="connsiteY0" fmla="*/ 22352 h 31750"/>
              <a:gd name="connsiteX1" fmla="*/ 11754231 w 11753850"/>
              <a:gd name="connsiteY1" fmla="*/ 2235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31750">
                <a:moveTo>
                  <a:pt x="28244" y="22352"/>
                </a:moveTo>
                <a:lnTo>
                  <a:pt x="11754231" y="2235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Freeform 949"/>
          <p:cNvSpPr/>
          <p:nvPr/>
        </p:nvSpPr>
        <p:spPr>
          <a:xfrm>
            <a:off x="196850" y="2965450"/>
            <a:ext cx="11753850" cy="31750"/>
          </a:xfrm>
          <a:custGeom>
            <a:avLst/>
            <a:gdLst>
              <a:gd name="connsiteX0" fmla="*/ 28244 w 11753850"/>
              <a:gd name="connsiteY0" fmla="*/ 28067 h 31750"/>
              <a:gd name="connsiteX1" fmla="*/ 11754231 w 11753850"/>
              <a:gd name="connsiteY1" fmla="*/ 2806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31750">
                <a:moveTo>
                  <a:pt x="28244" y="28067"/>
                </a:moveTo>
                <a:lnTo>
                  <a:pt x="11754231" y="2806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Freeform 950"/>
          <p:cNvSpPr/>
          <p:nvPr/>
        </p:nvSpPr>
        <p:spPr>
          <a:xfrm>
            <a:off x="196850" y="4667250"/>
            <a:ext cx="11753850" cy="31750"/>
          </a:xfrm>
          <a:custGeom>
            <a:avLst/>
            <a:gdLst>
              <a:gd name="connsiteX0" fmla="*/ 28244 w 11753850"/>
              <a:gd name="connsiteY0" fmla="*/ 27432 h 31750"/>
              <a:gd name="connsiteX1" fmla="*/ 11754231 w 11753850"/>
              <a:gd name="connsiteY1" fmla="*/ 2743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31750">
                <a:moveTo>
                  <a:pt x="28244" y="27432"/>
                </a:moveTo>
                <a:lnTo>
                  <a:pt x="11754231" y="2743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Freeform 951"/>
          <p:cNvSpPr/>
          <p:nvPr/>
        </p:nvSpPr>
        <p:spPr>
          <a:xfrm>
            <a:off x="209550" y="692150"/>
            <a:ext cx="31750" cy="5264150"/>
          </a:xfrm>
          <a:custGeom>
            <a:avLst/>
            <a:gdLst>
              <a:gd name="connsiteX0" fmla="*/ 21894 w 31750"/>
              <a:gd name="connsiteY0" fmla="*/ 20447 h 5264150"/>
              <a:gd name="connsiteX1" fmla="*/ 21894 w 31750"/>
              <a:gd name="connsiteY1" fmla="*/ 5274157 h 52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264150">
                <a:moveTo>
                  <a:pt x="21894" y="20447"/>
                </a:moveTo>
                <a:lnTo>
                  <a:pt x="21894" y="52741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Freeform 952"/>
          <p:cNvSpPr/>
          <p:nvPr/>
        </p:nvSpPr>
        <p:spPr>
          <a:xfrm>
            <a:off x="11918950" y="692150"/>
            <a:ext cx="31750" cy="5264150"/>
          </a:xfrm>
          <a:custGeom>
            <a:avLst/>
            <a:gdLst>
              <a:gd name="connsiteX0" fmla="*/ 25781 w 31750"/>
              <a:gd name="connsiteY0" fmla="*/ 20447 h 5264150"/>
              <a:gd name="connsiteX1" fmla="*/ 25781 w 31750"/>
              <a:gd name="connsiteY1" fmla="*/ 5274157 h 52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264150">
                <a:moveTo>
                  <a:pt x="25781" y="20447"/>
                </a:moveTo>
                <a:lnTo>
                  <a:pt x="25781" y="527415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Freeform 953"/>
          <p:cNvSpPr/>
          <p:nvPr/>
        </p:nvSpPr>
        <p:spPr>
          <a:xfrm>
            <a:off x="196850" y="692150"/>
            <a:ext cx="11753850" cy="31750"/>
          </a:xfrm>
          <a:custGeom>
            <a:avLst/>
            <a:gdLst>
              <a:gd name="connsiteX0" fmla="*/ 28244 w 11753850"/>
              <a:gd name="connsiteY0" fmla="*/ 26797 h 31750"/>
              <a:gd name="connsiteX1" fmla="*/ 11754231 w 11753850"/>
              <a:gd name="connsiteY1" fmla="*/ 2679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31750">
                <a:moveTo>
                  <a:pt x="28244" y="26797"/>
                </a:moveTo>
                <a:lnTo>
                  <a:pt x="11754231" y="2679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Freeform 954"/>
          <p:cNvSpPr/>
          <p:nvPr/>
        </p:nvSpPr>
        <p:spPr>
          <a:xfrm>
            <a:off x="196850" y="5937250"/>
            <a:ext cx="11753850" cy="31750"/>
          </a:xfrm>
          <a:custGeom>
            <a:avLst/>
            <a:gdLst>
              <a:gd name="connsiteX0" fmla="*/ 28244 w 11753850"/>
              <a:gd name="connsiteY0" fmla="*/ 22707 h 31750"/>
              <a:gd name="connsiteX1" fmla="*/ 11754231 w 11753850"/>
              <a:gd name="connsiteY1" fmla="*/ 227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53850" h="31750">
                <a:moveTo>
                  <a:pt x="28244" y="22707"/>
                </a:moveTo>
                <a:lnTo>
                  <a:pt x="11754231" y="2270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Freeform 955"/>
          <p:cNvSpPr/>
          <p:nvPr/>
        </p:nvSpPr>
        <p:spPr>
          <a:xfrm>
            <a:off x="6545" y="24904"/>
            <a:ext cx="10889995" cy="707885"/>
          </a:xfrm>
          <a:custGeom>
            <a:avLst/>
            <a:gdLst>
              <a:gd name="connsiteX0" fmla="*/ 0 w 10889995"/>
              <a:gd name="connsiteY0" fmla="*/ 707885 h 707885"/>
              <a:gd name="connsiteX1" fmla="*/ 10889995 w 10889995"/>
              <a:gd name="connsiteY1" fmla="*/ 707885 h 707885"/>
              <a:gd name="connsiteX2" fmla="*/ 10889995 w 10889995"/>
              <a:gd name="connsiteY2" fmla="*/ 0 h 707885"/>
              <a:gd name="connsiteX3" fmla="*/ 0 w 10889995"/>
              <a:gd name="connsiteY3" fmla="*/ 0 h 707885"/>
              <a:gd name="connsiteX4" fmla="*/ 0 w 10889995"/>
              <a:gd name="connsiteY4" fmla="*/ 707885 h 7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9995" h="707885">
                <a:moveTo>
                  <a:pt x="0" y="707885"/>
                </a:moveTo>
                <a:lnTo>
                  <a:pt x="10889995" y="707885"/>
                </a:lnTo>
                <a:lnTo>
                  <a:pt x="10889995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TextBox 956"/>
          <p:cNvSpPr txBox="1"/>
          <p:nvPr/>
        </p:nvSpPr>
        <p:spPr>
          <a:xfrm>
            <a:off x="578510" y="105155"/>
            <a:ext cx="9817962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13075" indent="-2713075" hangingPunct="0">
              <a:lnSpc>
                <a:spcPct val="95416"/>
              </a:lnSpc>
            </a:pPr>
            <a:r>
              <a:rPr lang="en-US" altLang="zh-CN" sz="2000" b="1" spc="-65" dirty="0">
                <a:solidFill>
                  <a:srgbClr val="001E5E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0" dirty="0">
                <a:solidFill>
                  <a:srgbClr val="001E5E"/>
                </a:solidFill>
                <a:latin typeface="Calibri"/>
                <a:ea typeface="Calibri"/>
              </a:rPr>
              <a:t>тренировки,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5" dirty="0">
                <a:solidFill>
                  <a:srgbClr val="001E5E"/>
                </a:solidFill>
                <a:latin typeface="Calibri"/>
                <a:ea typeface="Calibri"/>
              </a:rPr>
              <a:t>рекомендованные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ea typeface="Calibri"/>
              </a:rPr>
              <a:t>международными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0" dirty="0">
                <a:solidFill>
                  <a:srgbClr val="001E5E"/>
                </a:solidFill>
                <a:latin typeface="Calibri"/>
                <a:ea typeface="Calibri"/>
              </a:rPr>
              <a:t>консенсусами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75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0" dirty="0">
                <a:solidFill>
                  <a:srgbClr val="001E5E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4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ea typeface="Calibri"/>
              </a:rPr>
              <a:t>сердечно</a:t>
            </a:r>
            <a:r>
              <a:rPr lang="en-US" altLang="zh-CN" sz="2000" b="1" spc="-15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ea typeface="Calibri"/>
              </a:rPr>
              <a:t>сосудистыми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ea typeface="Calibri"/>
              </a:rPr>
              <a:t>заболеваниями</a:t>
            </a:r>
          </a:p>
        </p:txBody>
      </p:sp>
      <p:sp>
        <p:nvSpPr>
          <p:cNvPr id="957" name="TextBox 957"/>
          <p:cNvSpPr txBox="1"/>
          <p:nvPr/>
        </p:nvSpPr>
        <p:spPr>
          <a:xfrm>
            <a:off x="669340" y="766580"/>
            <a:ext cx="10879324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948002" algn="l"/>
                <a:tab pos="4878018" algn="l"/>
                <a:tab pos="7765999" algn="l"/>
                <a:tab pos="9795967" algn="l"/>
              </a:tabLst>
            </a:pP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Guidelines	EACPR,</a:t>
            </a:r>
            <a:r>
              <a:rPr lang="en-US" altLang="zh-CN" sz="1400" b="1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2014</a:t>
            </a:r>
            <a:r>
              <a:rPr lang="en-US" altLang="zh-CN" sz="950" b="1" dirty="0">
                <a:solidFill>
                  <a:srgbClr val="FEFEFE"/>
                </a:solidFill>
                <a:latin typeface="Arial"/>
                <a:ea typeface="Arial"/>
              </a:rPr>
              <a:t>1	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AACVPR,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2013</a:t>
            </a:r>
            <a:r>
              <a:rPr lang="en-US" altLang="zh-CN" sz="950" b="1" dirty="0">
                <a:solidFill>
                  <a:srgbClr val="FEFEFE"/>
                </a:solidFill>
                <a:latin typeface="Arial"/>
                <a:ea typeface="Arial"/>
              </a:rPr>
              <a:t>2	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ACRA,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2014</a:t>
            </a:r>
            <a:r>
              <a:rPr lang="en-US" altLang="zh-CN" sz="950" b="1" dirty="0">
                <a:solidFill>
                  <a:srgbClr val="FEFEFE"/>
                </a:solidFill>
                <a:latin typeface="Arial"/>
                <a:ea typeface="Arial"/>
              </a:rPr>
              <a:t>3	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JCS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,</a:t>
            </a:r>
            <a:r>
              <a:rPr lang="en-US" altLang="zh-CN" sz="1400" b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Arial"/>
                <a:ea typeface="Arial"/>
              </a:rPr>
              <a:t>2012</a:t>
            </a:r>
            <a:r>
              <a:rPr lang="en-US" altLang="zh-CN" sz="950" b="1" dirty="0">
                <a:solidFill>
                  <a:srgbClr val="FEFEFE"/>
                </a:solidFill>
                <a:latin typeface="Arial"/>
                <a:ea typeface="Arial"/>
              </a:rPr>
              <a:t>4</a:t>
            </a:r>
          </a:p>
        </p:txBody>
      </p:sp>
      <p:sp>
        <p:nvSpPr>
          <p:cNvPr id="958" name="TextBox 958"/>
          <p:cNvSpPr txBox="1"/>
          <p:nvPr/>
        </p:nvSpPr>
        <p:spPr>
          <a:xfrm>
            <a:off x="548944" y="1073147"/>
            <a:ext cx="1278777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Тип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упражнений</a:t>
            </a:r>
          </a:p>
        </p:txBody>
      </p:sp>
      <p:sp>
        <p:nvSpPr>
          <p:cNvPr id="959" name="TextBox 959"/>
          <p:cNvSpPr txBox="1"/>
          <p:nvPr/>
        </p:nvSpPr>
        <p:spPr>
          <a:xfrm>
            <a:off x="2205863" y="1073147"/>
            <a:ext cx="2049803" cy="54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Аэробные</a:t>
            </a:r>
            <a:r>
              <a:rPr lang="en-US" altLang="zh-CN" sz="12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тренировки</a:t>
            </a:r>
            <a:r>
              <a:rPr lang="en-US" altLang="zh-CN" sz="1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(АТ)+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тренировка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динамическим</a:t>
            </a:r>
          </a:p>
          <a:p>
            <a:pPr marL="0" indent="192023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сопротивлением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(ДСТ)</a:t>
            </a:r>
          </a:p>
        </p:txBody>
      </p:sp>
      <p:sp>
        <p:nvSpPr>
          <p:cNvPr id="960" name="TextBox 960"/>
          <p:cNvSpPr txBox="1"/>
          <p:nvPr/>
        </p:nvSpPr>
        <p:spPr>
          <a:xfrm>
            <a:off x="4590288" y="1073147"/>
            <a:ext cx="3236493" cy="547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026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Аэробные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тренировки</a:t>
            </a:r>
            <a:r>
              <a:rPr lang="en-US" altLang="zh-CN" sz="12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(АТ)+</a:t>
            </a:r>
          </a:p>
          <a:p>
            <a:pPr marL="0">
              <a:lnSpc>
                <a:spcPct val="9958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тренировка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динамическим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сопротивлением</a:t>
            </a:r>
          </a:p>
          <a:p>
            <a:pPr marL="0" indent="329183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(ДСТ)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тренировки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гибкость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(ТГ)</a:t>
            </a:r>
          </a:p>
        </p:txBody>
      </p:sp>
      <p:sp>
        <p:nvSpPr>
          <p:cNvPr id="961" name="TextBox 961"/>
          <p:cNvSpPr txBox="1"/>
          <p:nvPr/>
        </p:nvSpPr>
        <p:spPr>
          <a:xfrm>
            <a:off x="8162543" y="1073147"/>
            <a:ext cx="1633778" cy="914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384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Аэробные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тренировки</a:t>
            </a:r>
          </a:p>
          <a:p>
            <a:pPr marL="0" indent="623316">
              <a:lnSpc>
                <a:spcPct val="100000"/>
              </a:lnSpc>
            </a:pPr>
            <a:r>
              <a:rPr lang="en-US" altLang="zh-CN" sz="1200" spc="-25" dirty="0">
                <a:solidFill>
                  <a:srgbClr val="000000"/>
                </a:solidFill>
                <a:latin typeface="Arial"/>
                <a:ea typeface="Arial"/>
              </a:rPr>
              <a:t>(АТ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ea typeface="Arial"/>
              </a:rPr>
              <a:t>)+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тренировка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3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</a:p>
          <a:p>
            <a:pPr marL="0" indent="294132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д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инамическим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сопротивлением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(ДСТ)</a:t>
            </a:r>
          </a:p>
        </p:txBody>
      </p:sp>
      <p:sp>
        <p:nvSpPr>
          <p:cNvPr id="962" name="TextBox 962"/>
          <p:cNvSpPr txBox="1"/>
          <p:nvPr/>
        </p:nvSpPr>
        <p:spPr>
          <a:xfrm>
            <a:off x="10137647" y="1073147"/>
            <a:ext cx="173642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Аэробные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упражнения</a:t>
            </a:r>
          </a:p>
        </p:txBody>
      </p:sp>
      <p:sp>
        <p:nvSpPr>
          <p:cNvPr id="963" name="TextBox 963"/>
          <p:cNvSpPr txBox="1"/>
          <p:nvPr/>
        </p:nvSpPr>
        <p:spPr>
          <a:xfrm>
            <a:off x="841857" y="2237484"/>
            <a:ext cx="69456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Ча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стота</a:t>
            </a:r>
          </a:p>
        </p:txBody>
      </p:sp>
      <p:sp>
        <p:nvSpPr>
          <p:cNvPr id="964" name="TextBox 964"/>
          <p:cNvSpPr txBox="1"/>
          <p:nvPr/>
        </p:nvSpPr>
        <p:spPr>
          <a:xfrm>
            <a:off x="2243963" y="2234463"/>
            <a:ext cx="1986074" cy="551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0583" indent="-100583" hangingPunct="0">
              <a:lnSpc>
                <a:spcPct val="9958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(лучше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6–7)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АТ;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</a:p>
          <a:p>
            <a:pPr marL="0" indent="37185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ДСТ</a:t>
            </a:r>
          </a:p>
        </p:txBody>
      </p:sp>
      <p:sp>
        <p:nvSpPr>
          <p:cNvPr id="965" name="TextBox 965"/>
          <p:cNvSpPr txBox="1"/>
          <p:nvPr/>
        </p:nvSpPr>
        <p:spPr>
          <a:xfrm>
            <a:off x="4614671" y="2230687"/>
            <a:ext cx="3220529" cy="371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192" hangingPunct="0">
              <a:lnSpc>
                <a:spcPct val="10125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3–5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занятий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АТ;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2–3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ДСТ</a:t>
            </a:r>
            <a:r>
              <a:rPr lang="en-US" altLang="zh-CN" sz="1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ТШ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(не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последовательно)</a:t>
            </a:r>
          </a:p>
        </p:txBody>
      </p:sp>
      <p:sp>
        <p:nvSpPr>
          <p:cNvPr id="966" name="TextBox 966"/>
          <p:cNvSpPr txBox="1"/>
          <p:nvPr/>
        </p:nvSpPr>
        <p:spPr>
          <a:xfrm>
            <a:off x="8167116" y="2234463"/>
            <a:ext cx="1624351" cy="551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67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1-2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АТ,</a:t>
            </a:r>
            <a:r>
              <a:rPr lang="en-US" altLang="zh-CN" sz="12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определено</a:t>
            </a:r>
          </a:p>
          <a:p>
            <a:pPr marL="0" indent="503173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ДСТ</a:t>
            </a:r>
          </a:p>
        </p:txBody>
      </p:sp>
      <p:sp>
        <p:nvSpPr>
          <p:cNvPr id="967" name="TextBox 967"/>
          <p:cNvSpPr txBox="1"/>
          <p:nvPr/>
        </p:nvSpPr>
        <p:spPr>
          <a:xfrm>
            <a:off x="10180319" y="2234463"/>
            <a:ext cx="1652067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1-3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2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неделю</a:t>
            </a:r>
          </a:p>
        </p:txBody>
      </p:sp>
      <p:sp>
        <p:nvSpPr>
          <p:cNvPr id="968" name="TextBox 968"/>
          <p:cNvSpPr txBox="1"/>
          <p:nvPr/>
        </p:nvSpPr>
        <p:spPr>
          <a:xfrm>
            <a:off x="590092" y="3043298"/>
            <a:ext cx="119486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Инте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нсивность</a:t>
            </a:r>
          </a:p>
        </p:txBody>
      </p:sp>
      <p:sp>
        <p:nvSpPr>
          <p:cNvPr id="969" name="TextBox 969"/>
          <p:cNvSpPr txBox="1"/>
          <p:nvPr/>
        </p:nvSpPr>
        <p:spPr>
          <a:xfrm>
            <a:off x="2140330" y="3042335"/>
            <a:ext cx="1955518" cy="729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50</a:t>
            </a:r>
            <a:r>
              <a:rPr lang="en-US" altLang="zh-CN" sz="1200" spc="30" dirty="0">
                <a:solidFill>
                  <a:srgbClr val="000000"/>
                </a:solidFill>
                <a:latin typeface="Arial"/>
                <a:ea typeface="Arial"/>
              </a:rPr>
              <a:t>–80%</a:t>
            </a:r>
            <a:r>
              <a:rPr lang="en-US" altLang="zh-CN" sz="12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40" dirty="0">
                <a:solidFill>
                  <a:srgbClr val="000000"/>
                </a:solidFill>
                <a:latin typeface="Arial"/>
                <a:ea typeface="Arial"/>
              </a:rPr>
              <a:t>VO</a:t>
            </a:r>
            <a:r>
              <a:rPr lang="en-US" altLang="zh-CN" sz="800" spc="2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пик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ea typeface="Arial"/>
              </a:rPr>
              <a:t>50–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80%</a:t>
            </a:r>
            <a:r>
              <a:rPr lang="en-US" altLang="zh-CN" sz="1200" spc="-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ea typeface="Arial"/>
              </a:rPr>
              <a:t>ЧССмакс</a:t>
            </a:r>
            <a:r>
              <a:rPr lang="en-US" altLang="zh-CN" sz="1200" spc="4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40–60%</a:t>
            </a:r>
            <a:r>
              <a:rPr lang="en-US" altLang="zh-CN" sz="12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ЧСС</a:t>
            </a:r>
            <a:r>
              <a:rPr lang="en-US" altLang="zh-CN" sz="1200" spc="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10–14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баллов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шкалы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Борга</a:t>
            </a:r>
          </a:p>
        </p:txBody>
      </p:sp>
      <p:sp>
        <p:nvSpPr>
          <p:cNvPr id="970" name="TextBox 970"/>
          <p:cNvSpPr txBox="1"/>
          <p:nvPr/>
        </p:nvSpPr>
        <p:spPr>
          <a:xfrm>
            <a:off x="4530852" y="3040278"/>
            <a:ext cx="3356090" cy="1097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40–80%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VO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пик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ЧССмакс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(при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проведении</a:t>
            </a:r>
          </a:p>
          <a:p>
            <a:pPr marL="0" indent="187451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максимального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нагрузочного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теста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);11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–16</a:t>
            </a:r>
          </a:p>
          <a:p>
            <a:pPr marL="0" indent="382523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баллов</a:t>
            </a:r>
            <a:r>
              <a:rPr lang="en-US" altLang="zh-CN" sz="1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Борга</a:t>
            </a:r>
            <a:r>
              <a:rPr lang="en-US" altLang="zh-CN" sz="1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АТ;</a:t>
            </a:r>
            <a:r>
              <a:rPr lang="en-US" altLang="zh-CN" sz="1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1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ощущения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умеренной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усталости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(11–13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баллов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Боргу);</a:t>
            </a:r>
          </a:p>
          <a:p>
            <a:pPr marL="0" indent="12801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50%РМ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повышение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60–70%РМ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</a:p>
          <a:p>
            <a:pPr marL="0" indent="20269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ДСТ;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умеренного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дискомфорта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ТГ</a:t>
            </a:r>
          </a:p>
        </p:txBody>
      </p:sp>
      <p:sp>
        <p:nvSpPr>
          <p:cNvPr id="971" name="TextBox 971"/>
          <p:cNvSpPr txBox="1"/>
          <p:nvPr/>
        </p:nvSpPr>
        <p:spPr>
          <a:xfrm>
            <a:off x="8170164" y="3043298"/>
            <a:ext cx="1618522" cy="1097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06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Нагрузка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низкой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</a:p>
          <a:p>
            <a:pPr marL="0" indent="416052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умере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нной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интенсивности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АТ,</a:t>
            </a:r>
          </a:p>
          <a:p>
            <a:pPr marL="0" indent="518414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мере</a:t>
            </a:r>
          </a:p>
          <a:p>
            <a:pPr marL="0" indent="109728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необходимости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</a:p>
          <a:p>
            <a:pPr marL="0" indent="651002">
              <a:lnSpc>
                <a:spcPct val="100000"/>
              </a:lnSpc>
            </a:pPr>
            <a:r>
              <a:rPr lang="en-US" altLang="zh-CN" sz="1200" spc="-20" dirty="0">
                <a:solidFill>
                  <a:srgbClr val="000000"/>
                </a:solidFill>
                <a:latin typeface="Arial"/>
                <a:ea typeface="Arial"/>
              </a:rPr>
              <a:t>ДСТ</a:t>
            </a:r>
          </a:p>
        </p:txBody>
      </p:sp>
      <p:sp>
        <p:nvSpPr>
          <p:cNvPr id="972" name="TextBox 972"/>
          <p:cNvSpPr txBox="1"/>
          <p:nvPr/>
        </p:nvSpPr>
        <p:spPr>
          <a:xfrm>
            <a:off x="10062971" y="3042335"/>
            <a:ext cx="1734046" cy="732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40</a:t>
            </a:r>
            <a:r>
              <a:rPr lang="en-US" altLang="zh-CN" sz="1200" spc="30" dirty="0">
                <a:solidFill>
                  <a:srgbClr val="000000"/>
                </a:solidFill>
                <a:latin typeface="Arial"/>
                <a:ea typeface="Arial"/>
              </a:rPr>
              <a:t>–60%</a:t>
            </a:r>
            <a:r>
              <a:rPr lang="en-US" altLang="zh-CN" sz="1200" spc="-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40" dirty="0">
                <a:solidFill>
                  <a:srgbClr val="000000"/>
                </a:solidFill>
                <a:latin typeface="Arial"/>
                <a:ea typeface="Arial"/>
              </a:rPr>
              <a:t>VO</a:t>
            </a:r>
            <a:r>
              <a:rPr lang="en-US" altLang="zh-CN" sz="800" spc="2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пик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40–</a:t>
            </a:r>
            <a:r>
              <a:rPr lang="en-US" altLang="zh-CN" sz="1200" spc="30" dirty="0">
                <a:solidFill>
                  <a:srgbClr val="000000"/>
                </a:solidFill>
                <a:latin typeface="Arial"/>
                <a:ea typeface="Arial"/>
              </a:rPr>
              <a:t>60%</a:t>
            </a:r>
            <a:r>
              <a:rPr lang="en-US" altLang="zh-CN" sz="12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ЧССмакс</a:t>
            </a:r>
            <a:r>
              <a:rPr lang="en-US" altLang="zh-CN" sz="1200" spc="3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12–13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баллов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шкале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Б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орга</a:t>
            </a:r>
          </a:p>
        </p:txBody>
      </p:sp>
      <p:sp>
        <p:nvSpPr>
          <p:cNvPr id="973" name="TextBox 973"/>
          <p:cNvSpPr txBox="1"/>
          <p:nvPr/>
        </p:nvSpPr>
        <p:spPr>
          <a:xfrm>
            <a:off x="594664" y="4741951"/>
            <a:ext cx="1074187" cy="368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Время/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продол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</a:p>
          <a:p>
            <a:pPr marL="0" indent="80771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житель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ность</a:t>
            </a:r>
          </a:p>
        </p:txBody>
      </p:sp>
      <p:sp>
        <p:nvSpPr>
          <p:cNvPr id="974" name="TextBox 974"/>
          <p:cNvSpPr txBox="1"/>
          <p:nvPr/>
        </p:nvSpPr>
        <p:spPr>
          <a:xfrm>
            <a:off x="2140330" y="4741951"/>
            <a:ext cx="2144333" cy="918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≥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20–30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минутные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4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ea typeface="Arial"/>
              </a:rPr>
              <a:t>АТ,</a:t>
            </a:r>
          </a:p>
          <a:p>
            <a:pPr marL="0" hangingPunct="0">
              <a:lnSpc>
                <a:spcPct val="100416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10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1200" spc="-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репетиционных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повторов</a:t>
            </a:r>
            <a:r>
              <a:rPr lang="en-US" altLang="zh-CN" sz="1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протяжении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2-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16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недель</a:t>
            </a:r>
          </a:p>
        </p:txBody>
      </p:sp>
      <p:sp>
        <p:nvSpPr>
          <p:cNvPr id="975" name="TextBox 975"/>
          <p:cNvSpPr txBox="1"/>
          <p:nvPr/>
        </p:nvSpPr>
        <p:spPr>
          <a:xfrm>
            <a:off x="4522978" y="4741950"/>
            <a:ext cx="3232834" cy="916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≥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20–30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минутные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АТ,</a:t>
            </a:r>
            <a:r>
              <a:rPr lang="en-US" altLang="zh-CN" sz="12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10–15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репетиционных</a:t>
            </a:r>
            <a:r>
              <a:rPr lang="en-US" altLang="zh-CN" sz="1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повторов</a:t>
            </a:r>
            <a:r>
              <a:rPr lang="en-US" altLang="zh-CN" sz="1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8–10</a:t>
            </a:r>
            <a:r>
              <a:rPr lang="en-US" altLang="zh-CN" sz="1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различных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упражнений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ДСТ;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3–5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повторов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продолжительностью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30-90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сек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ТГ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менее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36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занятий</a:t>
            </a:r>
          </a:p>
        </p:txBody>
      </p:sp>
      <p:sp>
        <p:nvSpPr>
          <p:cNvPr id="976" name="TextBox 976"/>
          <p:cNvSpPr txBox="1"/>
          <p:nvPr/>
        </p:nvSpPr>
        <p:spPr>
          <a:xfrm>
            <a:off x="8144256" y="4741951"/>
            <a:ext cx="1711669" cy="54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517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30-60</a:t>
            </a:r>
            <a:r>
              <a:rPr lang="en-US" altLang="zh-CN" sz="12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минутные</a:t>
            </a:r>
          </a:p>
          <a:p>
            <a:pPr marL="403859" indent="-403859" hangingPunct="0">
              <a:lnSpc>
                <a:spcPct val="983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занятия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2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протяжении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3-12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недель</a:t>
            </a:r>
          </a:p>
        </p:txBody>
      </p:sp>
      <p:sp>
        <p:nvSpPr>
          <p:cNvPr id="977" name="TextBox 977"/>
          <p:cNvSpPr txBox="1"/>
          <p:nvPr/>
        </p:nvSpPr>
        <p:spPr>
          <a:xfrm>
            <a:off x="10062971" y="4738175"/>
            <a:ext cx="1623148" cy="371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25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15-60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протяжении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12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месяцев</a:t>
            </a:r>
          </a:p>
        </p:txBody>
      </p:sp>
      <p:sp>
        <p:nvSpPr>
          <p:cNvPr id="978" name="TextBox 978"/>
          <p:cNvSpPr txBox="1"/>
          <p:nvPr/>
        </p:nvSpPr>
        <p:spPr>
          <a:xfrm>
            <a:off x="123139" y="6194374"/>
            <a:ext cx="11664614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AACPR: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American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Association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Cardiovascular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30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Pulmonary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Rehabilitation;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ACRA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Australian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Cardiovascular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Health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Rehab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ili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tation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Association;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Aerobic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endurance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training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(AET)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30" dirty="0">
                <a:solidFill>
                  <a:srgbClr val="001E5E"/>
                </a:solidFill>
                <a:latin typeface="Calibri"/>
                <a:ea typeface="Calibri"/>
              </a:rPr>
              <a:t>may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include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walking,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jogging,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treadmill,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cycling,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bicycle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ergometer,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sta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ir</a:t>
            </a:r>
          </a:p>
        </p:txBody>
      </p:sp>
      <p:sp>
        <p:nvSpPr>
          <p:cNvPr id="979" name="TextBox 979"/>
          <p:cNvSpPr txBox="1"/>
          <p:nvPr/>
        </p:nvSpPr>
        <p:spPr>
          <a:xfrm>
            <a:off x="123139" y="6331534"/>
            <a:ext cx="11883296" cy="132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6666"/>
              </a:lnSpc>
            </a:pP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climbing,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stepping,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swimming,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dancing,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rowing,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elliptical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trainer);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CACR: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Canadian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Association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Cardiac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Rehabilitation;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Dynami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resistance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training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(DRT)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may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include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circuit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training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with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light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weights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pulley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exercises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for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upper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extremities,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machi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ne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weights,</a:t>
            </a:r>
          </a:p>
        </p:txBody>
      </p:sp>
      <p:sp>
        <p:nvSpPr>
          <p:cNvPr id="980" name="TextBox 980"/>
          <p:cNvSpPr txBox="1"/>
          <p:nvPr/>
        </p:nvSpPr>
        <p:spPr>
          <a:xfrm>
            <a:off x="123139" y="6464122"/>
            <a:ext cx="11861486" cy="123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89999"/>
              </a:lnSpc>
            </a:pP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calisthenics)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5" dirty="0">
                <a:solidFill>
                  <a:srgbClr val="001E5E"/>
                </a:solidFill>
                <a:latin typeface="Calibri"/>
                <a:ea typeface="Calibri"/>
              </a:rPr>
              <a:t>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EACPR: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European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Association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Cardiovascular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Prevention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30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Rehabilitation;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FITT: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Frequency,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Intensity,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Time</a:t>
            </a:r>
            <a:r>
              <a:rPr lang="en-US" altLang="zh-CN" sz="900" b="1" spc="-5" dirty="0">
                <a:solidFill>
                  <a:srgbClr val="001E5E"/>
                </a:solidFill>
                <a:latin typeface="Calibri"/>
                <a:ea typeface="Calibri"/>
              </a:rPr>
              <a:t>,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Type;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Flexibility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training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(FT)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may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include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static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stretches,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5" dirty="0">
                <a:solidFill>
                  <a:srgbClr val="001E5E"/>
                </a:solidFill>
                <a:latin typeface="Calibri"/>
                <a:ea typeface="Calibri"/>
              </a:rPr>
              <a:t>gymnastics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exercises);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30" dirty="0">
                <a:solidFill>
                  <a:srgbClr val="001E5E"/>
                </a:solidFill>
                <a:latin typeface="Calibri"/>
                <a:ea typeface="Calibri"/>
              </a:rPr>
              <a:t>HR: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Heart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rate;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HRR: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heart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rate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reserve;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JCS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ea typeface="Calibri"/>
              </a:rPr>
              <a:t>: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Japanese</a:t>
            </a:r>
          </a:p>
        </p:txBody>
      </p:sp>
      <p:sp>
        <p:nvSpPr>
          <p:cNvPr id="981" name="TextBox 981"/>
          <p:cNvSpPr txBox="1"/>
          <p:nvPr/>
        </p:nvSpPr>
        <p:spPr>
          <a:xfrm>
            <a:off x="123139" y="6587566"/>
            <a:ext cx="5282575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Circulation</a:t>
            </a:r>
            <a:r>
              <a:rPr lang="en-US" altLang="zh-CN" sz="9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ea typeface="Calibri"/>
              </a:rPr>
              <a:t>Society;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RM:</a:t>
            </a:r>
            <a:r>
              <a:rPr lang="en-US" altLang="zh-CN" sz="9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Repetition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20" dirty="0">
                <a:solidFill>
                  <a:srgbClr val="001E5E"/>
                </a:solidFill>
                <a:latin typeface="Calibri"/>
                <a:ea typeface="Calibri"/>
              </a:rPr>
              <a:t>maximum;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ea typeface="Calibri"/>
              </a:rPr>
              <a:t>RPE:</a:t>
            </a:r>
            <a:r>
              <a:rPr lang="en-US" altLang="zh-CN" sz="9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Borg</a:t>
            </a:r>
            <a:r>
              <a:rPr lang="en-US" altLang="zh-CN" sz="9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900" b="1" spc="-15" dirty="0">
                <a:solidFill>
                  <a:srgbClr val="001E5E"/>
                </a:solidFill>
                <a:latin typeface="Calibri"/>
                <a:ea typeface="Calibri"/>
              </a:rPr>
              <a:t>Scale/text</a:t>
            </a:r>
            <a:r>
              <a:rPr lang="en-US" altLang="zh-CN" sz="900" spc="-5" dirty="0">
                <a:solidFill>
                  <a:srgbClr val="FEFEFE"/>
                </a:solidFill>
                <a:latin typeface="Calibri"/>
                <a:ea typeface="Calibri"/>
              </a:rPr>
              <a:t>,</a:t>
            </a:r>
            <a:r>
              <a:rPr lang="en-US" altLang="zh-CN" sz="9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ea typeface="Calibri"/>
              </a:rPr>
              <a:t>a</a:t>
            </a:r>
            <a:r>
              <a:rPr lang="en-US" altLang="zh-CN" sz="9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ea typeface="Calibri"/>
              </a:rPr>
              <a:t>paper</a:t>
            </a:r>
            <a:r>
              <a:rPr lang="en-US" altLang="zh-CN" sz="900" spc="-5" dirty="0">
                <a:solidFill>
                  <a:srgbClr val="FEFEFE"/>
                </a:solidFill>
                <a:latin typeface="Calibri"/>
                <a:cs typeface="Calibri"/>
              </a:rPr>
              <a:t>  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ea typeface="Calibri"/>
              </a:rPr>
              <a:t>comparing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ea typeface="Calibri"/>
              </a:rPr>
              <a:t>these</a:t>
            </a:r>
            <a:r>
              <a:rPr lang="en-US" altLang="zh-CN" sz="9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ea typeface="Calibri"/>
              </a:rPr>
              <a:t>guidelines</a:t>
            </a:r>
            <a:r>
              <a:rPr lang="en-US" altLang="zh-CN" sz="9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0" dirty="0">
                <a:solidFill>
                  <a:srgbClr val="FEFEFE"/>
                </a:solidFill>
                <a:latin typeface="Calibri"/>
                <a:ea typeface="Calibri"/>
              </a:rPr>
              <a:t>in</a:t>
            </a:r>
            <a:r>
              <a:rPr lang="en-US" altLang="zh-CN" sz="9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900" spc="-10" dirty="0">
                <a:solidFill>
                  <a:srgbClr val="FEFEFE"/>
                </a:solidFill>
                <a:latin typeface="Calibri"/>
                <a:ea typeface="Calibri"/>
              </a:rPr>
              <a:t>detail.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Freeform 982"/>
          <p:cNvSpPr/>
          <p:nvPr/>
        </p:nvSpPr>
        <p:spPr>
          <a:xfrm>
            <a:off x="2978150" y="2622550"/>
            <a:ext cx="82550" cy="82550"/>
          </a:xfrm>
          <a:custGeom>
            <a:avLst/>
            <a:gdLst>
              <a:gd name="connsiteX0" fmla="*/ 84708 w 82550"/>
              <a:gd name="connsiteY0" fmla="*/ 9525 h 82550"/>
              <a:gd name="connsiteX1" fmla="*/ 46608 w 82550"/>
              <a:gd name="connsiteY1" fmla="*/ 85725 h 82550"/>
              <a:gd name="connsiteX2" fmla="*/ 8508 w 82550"/>
              <a:gd name="connsiteY2" fmla="*/ 9525 h 82550"/>
              <a:gd name="connsiteX3" fmla="*/ 84708 w 82550"/>
              <a:gd name="connsiteY3" fmla="*/ 9525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82550">
                <a:moveTo>
                  <a:pt x="84708" y="9525"/>
                </a:moveTo>
                <a:lnTo>
                  <a:pt x="46608" y="85725"/>
                </a:lnTo>
                <a:lnTo>
                  <a:pt x="8508" y="9525"/>
                </a:lnTo>
                <a:lnTo>
                  <a:pt x="84708" y="952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Freeform 983"/>
          <p:cNvSpPr/>
          <p:nvPr/>
        </p:nvSpPr>
        <p:spPr>
          <a:xfrm>
            <a:off x="2876550" y="5289550"/>
            <a:ext cx="82550" cy="82550"/>
          </a:xfrm>
          <a:custGeom>
            <a:avLst/>
            <a:gdLst>
              <a:gd name="connsiteX0" fmla="*/ 88900 w 82550"/>
              <a:gd name="connsiteY0" fmla="*/ 8001 h 82550"/>
              <a:gd name="connsiteX1" fmla="*/ 50800 w 82550"/>
              <a:gd name="connsiteY1" fmla="*/ 84201 h 82550"/>
              <a:gd name="connsiteX2" fmla="*/ 12700 w 82550"/>
              <a:gd name="connsiteY2" fmla="*/ 8001 h 82550"/>
              <a:gd name="connsiteX3" fmla="*/ 88900 w 82550"/>
              <a:gd name="connsiteY3" fmla="*/ 8001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82550">
                <a:moveTo>
                  <a:pt x="88900" y="8001"/>
                </a:moveTo>
                <a:lnTo>
                  <a:pt x="50800" y="84201"/>
                </a:lnTo>
                <a:lnTo>
                  <a:pt x="12700" y="8001"/>
                </a:lnTo>
                <a:lnTo>
                  <a:pt x="88900" y="800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Freeform 984"/>
          <p:cNvSpPr/>
          <p:nvPr/>
        </p:nvSpPr>
        <p:spPr>
          <a:xfrm>
            <a:off x="7975028" y="5968428"/>
            <a:ext cx="89471" cy="89471"/>
          </a:xfrm>
          <a:custGeom>
            <a:avLst/>
            <a:gdLst>
              <a:gd name="connsiteX0" fmla="*/ 19239 w 89471"/>
              <a:gd name="connsiteY0" fmla="*/ 14859 h 89471"/>
              <a:gd name="connsiteX1" fmla="*/ 95439 w 89471"/>
              <a:gd name="connsiteY1" fmla="*/ 52959 h 89471"/>
              <a:gd name="connsiteX2" fmla="*/ 19239 w 89471"/>
              <a:gd name="connsiteY2" fmla="*/ 91059 h 89471"/>
              <a:gd name="connsiteX3" fmla="*/ 19239 w 89471"/>
              <a:gd name="connsiteY3" fmla="*/ 14859 h 8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71" h="89471">
                <a:moveTo>
                  <a:pt x="19239" y="14859"/>
                </a:moveTo>
                <a:lnTo>
                  <a:pt x="95439" y="52959"/>
                </a:lnTo>
                <a:lnTo>
                  <a:pt x="19239" y="91059"/>
                </a:lnTo>
                <a:lnTo>
                  <a:pt x="19239" y="1485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TextBox 985"/>
          <p:cNvSpPr txBox="1"/>
          <p:nvPr/>
        </p:nvSpPr>
        <p:spPr>
          <a:xfrm>
            <a:off x="715975" y="228940"/>
            <a:ext cx="1013157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Фазы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тренировок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в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рамках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программы</a:t>
            </a:r>
            <a:r>
              <a:rPr lang="en-US" altLang="zh-CN" sz="2800" spc="-4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кардиореабилитации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68400" y="836549"/>
          <a:ext cx="10112502" cy="6043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013"/>
                <a:gridCol w="97281"/>
                <a:gridCol w="1850275"/>
                <a:gridCol w="575488"/>
                <a:gridCol w="2433954"/>
                <a:gridCol w="117475"/>
                <a:gridCol w="68579"/>
                <a:gridCol w="3007233"/>
                <a:gridCol w="203200"/>
              </a:tblGrid>
              <a:tr h="7150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ts val="594"/>
                        </a:lnSpc>
                      </a:pPr>
                      <a:endParaRPr lang="en-US" dirty="0" smtClean="0"/>
                    </a:p>
                    <a:p>
                      <a:pPr marL="1130300" indent="271271" hangingPunct="0">
                        <a:lnSpc>
                          <a:spcPct val="95416"/>
                        </a:lnSpc>
                      </a:pPr>
                      <a:r>
                        <a:rPr lang="en-US" altLang="zh-CN" sz="20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</a:t>
                      </a: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ели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</a:t>
                      </a:r>
                      <a:r>
                        <a:rPr lang="en-US" altLang="zh-CN" sz="1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одготовка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Адап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тация</a:t>
                      </a:r>
                    </a:p>
                    <a:p>
                      <a:pPr marL="0" indent="441452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Оценка</a:t>
                      </a:r>
                      <a:r>
                        <a:rPr lang="en-US" altLang="zh-CN" sz="18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индивидуальной</a:t>
                      </a:r>
                    </a:p>
                    <a:p>
                      <a:pPr marL="0" indent="99694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переносимости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</a:tr>
              <a:tr h="649287">
                <a:tc rowSpan="3" gridSpan="3"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990219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Начальная</a:t>
                      </a:r>
                      <a:r>
                        <a:rPr lang="en-US" altLang="zh-CN" sz="2000" b="1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фаза</a:t>
                      </a:r>
                    </a:p>
                    <a:p>
                      <a:pPr marL="229742" indent="-13715" hangingPunct="0">
                        <a:lnSpc>
                          <a:spcPct val="95416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4-6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течение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1-2</a:t>
                      </a:r>
                      <a:r>
                        <a:rPr lang="en-US" altLang="zh-CN" sz="18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  <a:p>
                      <a:pPr marL="0" indent="728091">
                        <a:lnSpc>
                          <a:spcPct val="100000"/>
                        </a:lnSpc>
                        <a:spcBef>
                          <a:spcPts val="104"/>
                        </a:spcBef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короткая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(15-30</a:t>
                      </a:r>
                      <a:r>
                        <a:rPr lang="en-US" altLang="zh-CN" sz="18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минут)</a:t>
                      </a:r>
                    </a:p>
                    <a:p>
                      <a:pPr marL="0" indent="155066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  <a:r>
                        <a:rPr lang="en-US" altLang="zh-CN" sz="18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низкая</a:t>
                      </a:r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</a:tr>
              <a:tr h="78733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</a:tr>
              <a:tr h="7150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2654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5E1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2654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ts val="494"/>
                        </a:lnSpc>
                      </a:pPr>
                      <a:endParaRPr lang="en-US" dirty="0" smtClean="0"/>
                    </a:p>
                    <a:p>
                      <a:pPr marL="0" indent="1245996">
                        <a:lnSpc>
                          <a:spcPct val="100000"/>
                        </a:lnSpc>
                      </a:pPr>
                      <a:r>
                        <a:rPr lang="en-US" altLang="zh-CN" sz="20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</a:t>
                      </a:r>
                      <a:r>
                        <a:rPr lang="en-US" altLang="zh-CN" sz="20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ели</a:t>
                      </a:r>
                    </a:p>
                    <a:p>
                      <a:pPr marL="423036" indent="-237744" hangingPunct="0">
                        <a:lnSpc>
                          <a:spcPct val="95416"/>
                        </a:lnSpc>
                      </a:pPr>
                      <a:r>
                        <a:rPr lang="en-US" altLang="zh-CN" sz="18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</a:t>
                      </a:r>
                      <a:r>
                        <a:rPr lang="en-US" altLang="zh-CN" sz="1800" spc="-1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физической</a:t>
                      </a:r>
                      <a:r>
                        <a:rPr lang="en-US" altLang="zh-CN" sz="18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нагрузке</a:t>
                      </a:r>
                    </a:p>
                    <a:p>
                      <a:pPr marL="0" indent="279780">
                        <a:lnSpc>
                          <a:spcPct val="100000"/>
                        </a:lnSpc>
                        <a:spcBef>
                          <a:spcPts val="104"/>
                        </a:spcBef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18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физической</a:t>
                      </a:r>
                    </a:p>
                    <a:p>
                      <a:pPr marL="0" indent="977772">
                        <a:lnSpc>
                          <a:spcPct val="100000"/>
                        </a:lnSpc>
                      </a:pPr>
                      <a:r>
                        <a:rPr lang="en-US" altLang="zh-CN" sz="1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подго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товки</a:t>
                      </a:r>
                    </a:p>
                    <a:p>
                      <a:pPr marL="0" indent="96901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</a:t>
                      </a:r>
                      <a:r>
                        <a:rPr lang="en-US" altLang="zh-CN" sz="18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мышечной</a:t>
                      </a:r>
                      <a:r>
                        <a:rPr lang="en-US" altLang="zh-CN" sz="18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силы</a:t>
                      </a:r>
                    </a:p>
                    <a:p>
                      <a:pPr marL="511429" indent="239267" hangingPunct="0">
                        <a:lnSpc>
                          <a:spcPct val="95416"/>
                        </a:lnSpc>
                      </a:pPr>
                      <a:r>
                        <a:rPr lang="en-US" altLang="zh-CN" sz="1800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18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выносливости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гибкости</a:t>
                      </a:r>
                    </a:p>
                    <a:p>
                      <a:pPr marL="0" indent="784225">
                        <a:lnSpc>
                          <a:spcPct val="100000"/>
                        </a:lnSpc>
                        <a:spcBef>
                          <a:spcPts val="104"/>
                        </a:spcBef>
                      </a:pP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координации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  <a:tr h="1161097">
                <a:tc rowSpan="2" gridSpan="4"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1214754">
                        <a:lnSpc>
                          <a:spcPct val="100000"/>
                        </a:lnSpc>
                      </a:pPr>
                      <a:r>
                        <a:rPr lang="en-US" altLang="zh-CN" sz="2000" b="1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Фаза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улучшений</a:t>
                      </a:r>
                    </a:p>
                    <a:p>
                      <a:pPr marL="0" indent="454025">
                        <a:lnSpc>
                          <a:spcPct val="100000"/>
                        </a:lnSpc>
                      </a:pPr>
                      <a:r>
                        <a:rPr lang="en-US" altLang="zh-CN" sz="18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Продолжительность</a:t>
                      </a:r>
                      <a:r>
                        <a:rPr lang="en-US" altLang="zh-CN" sz="18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упражнений:</a:t>
                      </a:r>
                    </a:p>
                    <a:p>
                      <a:pPr marL="0" indent="880998">
                        <a:lnSpc>
                          <a:spcPct val="100000"/>
                        </a:lnSpc>
                      </a:pP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постепенное</a:t>
                      </a:r>
                      <a:r>
                        <a:rPr lang="en-US" altLang="zh-CN" sz="18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</a:t>
                      </a:r>
                    </a:p>
                    <a:p>
                      <a:pPr marL="0" indent="1394586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30-60</a:t>
                      </a:r>
                      <a:r>
                        <a:rPr lang="en-US" altLang="zh-CN" sz="18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минут</a:t>
                      </a:r>
                    </a:p>
                    <a:p>
                      <a:pPr marL="0" indent="711580">
                        <a:lnSpc>
                          <a:spcPct val="100000"/>
                        </a:lnSpc>
                      </a:pP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Интенсивность</a:t>
                      </a:r>
                      <a:r>
                        <a:rPr lang="en-US" altLang="zh-CN" sz="1800" spc="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упражнений:</a:t>
                      </a:r>
                    </a:p>
                    <a:p>
                      <a:pPr marL="0" indent="101980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постепенное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</a:t>
                      </a:r>
                      <a:r>
                        <a:rPr lang="en-US" altLang="zh-CN" sz="18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</a:p>
                    <a:p>
                      <a:pPr marL="0" indent="33210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8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продолжительности</a:t>
                      </a:r>
                      <a:r>
                        <a:rPr lang="en-US" altLang="zh-CN" sz="18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  <a:p>
                      <a:pPr marL="0" indent="287908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условии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хорошей</a:t>
                      </a:r>
                      <a:r>
                        <a:rPr lang="en-US" altLang="zh-CN" sz="18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переносимости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B w="2654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2654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  <a:tr h="1167701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860"/>
                        </a:lnSpc>
                      </a:pPr>
                      <a:endParaRPr lang="en-US" dirty="0" smtClean="0"/>
                    </a:p>
                    <a:p>
                      <a:pPr marL="0" indent="1192911">
                        <a:lnSpc>
                          <a:spcPct val="100000"/>
                        </a:lnSpc>
                      </a:pPr>
                      <a:r>
                        <a:rPr lang="en-US" altLang="zh-CN" sz="20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</a:t>
                      </a:r>
                      <a:r>
                        <a:rPr lang="en-US" altLang="zh-CN" sz="20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ели</a:t>
                      </a:r>
                    </a:p>
                    <a:p>
                      <a:pPr marL="302895" indent="-205740" hangingPunct="0">
                        <a:lnSpc>
                          <a:spcPct val="95416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18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Долгосрочная</a:t>
                      </a:r>
                      <a:r>
                        <a:rPr lang="en-US" altLang="zh-CN" sz="1800" spc="-1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стабилизация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Достигнутых</a:t>
                      </a:r>
                      <a:r>
                        <a:rPr lang="en-US" altLang="zh-CN" sz="1800" spc="-1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улучшений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Сохранение</a:t>
                      </a:r>
                      <a:r>
                        <a:rPr lang="en-US" altLang="zh-CN" sz="18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регулярной</a:t>
                      </a:r>
                    </a:p>
                    <a:p>
                      <a:pPr marL="0" indent="871347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</a:t>
                      </a:r>
                      <a:r>
                        <a:rPr lang="en-US" altLang="zh-CN" sz="18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ической</a:t>
                      </a:r>
                    </a:p>
                    <a:p>
                      <a:pPr marL="0" indent="24193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активности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тренировок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  <a:tr h="658832">
                <a:tc rowSpan="2" gridSpan="4">
                  <a:txBody>
                    <a:bodyPr/>
                    <a:lstStyle/>
                    <a:p>
                      <a:pPr>
                        <a:lnSpc>
                          <a:spcPts val="459"/>
                        </a:lnSpc>
                      </a:pPr>
                      <a:endParaRPr lang="en-US" dirty="0" smtClean="0"/>
                    </a:p>
                    <a:p>
                      <a:pPr marL="0" indent="801751">
                        <a:lnSpc>
                          <a:spcPct val="100000"/>
                        </a:lnSpc>
                      </a:pPr>
                      <a:r>
                        <a:rPr lang="en-US" altLang="zh-CN" sz="2000" b="1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Поддерживающая</a:t>
                      </a:r>
                      <a:r>
                        <a:rPr lang="en-US" altLang="zh-CN" sz="2000" b="1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фаза</a:t>
                      </a:r>
                    </a:p>
                    <a:p>
                      <a:pPr marL="0" indent="101980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постепенное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</a:t>
                      </a:r>
                      <a:r>
                        <a:rPr lang="en-US" altLang="zh-CN" sz="18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</a:p>
                    <a:p>
                      <a:pPr marL="0" indent="33210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18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продолжительности</a:t>
                      </a:r>
                      <a:r>
                        <a:rPr lang="en-US" altLang="zh-CN" sz="18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упражнений</a:t>
                      </a:r>
                    </a:p>
                    <a:p>
                      <a:pPr marL="0" indent="287908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условии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хорошей</a:t>
                      </a:r>
                      <a:r>
                        <a:rPr lang="en-US" altLang="zh-CN" sz="1800" spc="-1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переносимости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26542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  <a:tr h="858817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  <a:lnR w="9525">
                      <a:solidFill>
                        <a:srgbClr val="5E1E00"/>
                      </a:solidFill>
                      <a:prstDash val="solid"/>
                    </a:lnR>
                    <a:lnT w="9525">
                      <a:solidFill>
                        <a:srgbClr val="5E1E00"/>
                      </a:solidFill>
                      <a:prstDash val="solid"/>
                    </a:lnT>
                    <a:lnB w="9525">
                      <a:solidFill>
                        <a:srgbClr val="5E1E00"/>
                      </a:solidFill>
                      <a:prstDash val="solid"/>
                    </a:lnB>
                    <a:solidFill>
                      <a:srgbClr val="F9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E1E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Freeform 987"/>
          <p:cNvSpPr/>
          <p:nvPr/>
        </p:nvSpPr>
        <p:spPr>
          <a:xfrm>
            <a:off x="920750" y="2038350"/>
            <a:ext cx="2622550" cy="19050"/>
          </a:xfrm>
          <a:custGeom>
            <a:avLst/>
            <a:gdLst>
              <a:gd name="connsiteX0" fmla="*/ 8889 w 2622550"/>
              <a:gd name="connsiteY0" fmla="*/ 12827 h 19050"/>
              <a:gd name="connsiteX1" fmla="*/ 1317244 w 2622550"/>
              <a:gd name="connsiteY1" fmla="*/ 12827 h 19050"/>
              <a:gd name="connsiteX2" fmla="*/ 2625597 w 2622550"/>
              <a:gd name="connsiteY2" fmla="*/ 12827 h 19050"/>
              <a:gd name="connsiteX3" fmla="*/ 2625597 w 2622550"/>
              <a:gd name="connsiteY3" fmla="*/ 28067 h 19050"/>
              <a:gd name="connsiteX4" fmla="*/ 1317244 w 2622550"/>
              <a:gd name="connsiteY4" fmla="*/ 28067 h 19050"/>
              <a:gd name="connsiteX5" fmla="*/ 8889 w 2622550"/>
              <a:gd name="connsiteY5" fmla="*/ 28067 h 19050"/>
              <a:gd name="connsiteX6" fmla="*/ 8889 w 2622550"/>
              <a:gd name="connsiteY6" fmla="*/ 12827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2550" h="19050">
                <a:moveTo>
                  <a:pt x="8889" y="12827"/>
                </a:moveTo>
                <a:lnTo>
                  <a:pt x="1317244" y="12827"/>
                </a:lnTo>
                <a:lnTo>
                  <a:pt x="2625597" y="12827"/>
                </a:lnTo>
                <a:lnTo>
                  <a:pt x="2625597" y="28067"/>
                </a:lnTo>
                <a:lnTo>
                  <a:pt x="1317244" y="28067"/>
                </a:lnTo>
                <a:lnTo>
                  <a:pt x="8889" y="28067"/>
                </a:lnTo>
                <a:lnTo>
                  <a:pt x="8889" y="128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Freeform 988"/>
          <p:cNvSpPr/>
          <p:nvPr/>
        </p:nvSpPr>
        <p:spPr>
          <a:xfrm>
            <a:off x="5899150" y="6242050"/>
            <a:ext cx="6292850" cy="603250"/>
          </a:xfrm>
          <a:custGeom>
            <a:avLst/>
            <a:gdLst>
              <a:gd name="connsiteX0" fmla="*/ 17907 w 6292850"/>
              <a:gd name="connsiteY0" fmla="*/ 607559 h 603250"/>
              <a:gd name="connsiteX1" fmla="*/ 6292850 w 6292850"/>
              <a:gd name="connsiteY1" fmla="*/ 607559 h 603250"/>
              <a:gd name="connsiteX2" fmla="*/ 6292850 w 6292850"/>
              <a:gd name="connsiteY2" fmla="*/ 7396 h 603250"/>
              <a:gd name="connsiteX3" fmla="*/ 17907 w 6292850"/>
              <a:gd name="connsiteY3" fmla="*/ 7396 h 603250"/>
              <a:gd name="connsiteX4" fmla="*/ 17907 w 6292850"/>
              <a:gd name="connsiteY4" fmla="*/ 607559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850" h="603250">
                <a:moveTo>
                  <a:pt x="17907" y="607559"/>
                </a:moveTo>
                <a:lnTo>
                  <a:pt x="6292850" y="607559"/>
                </a:lnTo>
                <a:lnTo>
                  <a:pt x="6292850" y="7396"/>
                </a:lnTo>
                <a:lnTo>
                  <a:pt x="17907" y="7396"/>
                </a:lnTo>
                <a:lnTo>
                  <a:pt x="17907" y="6075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TextBox 989"/>
          <p:cNvSpPr txBox="1"/>
          <p:nvPr/>
        </p:nvSpPr>
        <p:spPr>
          <a:xfrm>
            <a:off x="929639" y="349503"/>
            <a:ext cx="11183173" cy="6462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52449">
              <a:lnSpc>
                <a:spcPct val="100000"/>
              </a:lnSpc>
            </a:pPr>
            <a:r>
              <a:rPr lang="en-US" altLang="zh-CN" sz="4400" spc="-35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000000"/>
                </a:solidFill>
                <a:latin typeface="Calibri"/>
                <a:ea typeface="Calibri"/>
              </a:rPr>
              <a:t>амбулаторных</a:t>
            </a:r>
            <a:r>
              <a:rPr lang="en-US" altLang="zh-CN" sz="4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</a:p>
          <a:p>
            <a:pPr marL="0" indent="3439414">
              <a:lnSpc>
                <a:spcPct val="100000"/>
              </a:lnSpc>
            </a:pPr>
            <a:r>
              <a:rPr lang="en-US" altLang="zh-CN" sz="4400" spc="-20" dirty="0">
                <a:solidFill>
                  <a:srgbClr val="000000"/>
                </a:solidFill>
                <a:latin typeface="Calibri"/>
                <a:ea typeface="Calibri"/>
              </a:rPr>
              <a:t>(9</a:t>
            </a:r>
            <a:r>
              <a:rPr lang="en-US" altLang="zh-CN" sz="4400" spc="-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4400" spc="-25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ea typeface="Calibri"/>
              </a:rPr>
              <a:t>месяцев)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Первый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(1-2</a:t>
            </a:r>
            <a:r>
              <a:rPr lang="en-US" altLang="zh-CN" sz="19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месяца)</a:t>
            </a:r>
          </a:p>
          <a:p>
            <a:pPr marL="0">
              <a:lnSpc>
                <a:spcPct val="92083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50-60%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переносимой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(ИПМ)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9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слабой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группы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(IIIФК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ИБС),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60-75%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ИПМ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сильной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группы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(I-II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ИБС).</a:t>
            </a:r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Вводный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10%</a:t>
            </a:r>
            <a:r>
              <a:rPr lang="en-US" altLang="zh-CN" sz="19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времени</a:t>
            </a:r>
          </a:p>
          <a:p>
            <a:pPr marL="0">
              <a:lnSpc>
                <a:spcPct val="100000"/>
              </a:lnSpc>
              <a:spcBef>
                <a:spcPts val="300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Заключительный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25%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времени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вводного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достигается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75%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ЧССмакс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данного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занятия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заключительный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ЧСС=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ЧССисх+15%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9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ЧССисх.</a:t>
            </a:r>
          </a:p>
          <a:p>
            <a:pPr marL="0">
              <a:lnSpc>
                <a:spcPct val="99166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Пример.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К.,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слабая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группа,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покоя</a:t>
            </a:r>
            <a:r>
              <a:rPr lang="en-US" altLang="zh-CN" sz="1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уд/мин,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индивидуальный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функциональном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тестировании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был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достигнут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ЧСС=135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уд/мин.</a:t>
            </a:r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(55%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ИПМ)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составит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покоя+(ЧСС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пороговой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нагрузки-ЧСС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покоя)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х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55/100=75+(135-75)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х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55/100=108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  <a:p>
            <a:pPr marL="0">
              <a:lnSpc>
                <a:spcPct val="100000"/>
              </a:lnSpc>
              <a:spcBef>
                <a:spcPts val="175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вводной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части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занятия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108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х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75/100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81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1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заключительного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х</a:t>
            </a:r>
            <a:r>
              <a:rPr lang="en-US" altLang="zh-CN" sz="1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15/100=86</a:t>
            </a:r>
            <a:r>
              <a:rPr lang="en-US" altLang="zh-CN"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5260847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Лобов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А.Н.,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Иванова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Г.Е.,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Давыдов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П.В.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5725667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двигательные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режимы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системы/Практическое</a:t>
            </a:r>
          </a:p>
          <a:p>
            <a:pPr marL="0" indent="8043926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проф.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Б.А.Поляева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М.,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Freeform 990"/>
          <p:cNvSpPr/>
          <p:nvPr/>
        </p:nvSpPr>
        <p:spPr>
          <a:xfrm>
            <a:off x="349250" y="1568450"/>
            <a:ext cx="3079750" cy="19050"/>
          </a:xfrm>
          <a:custGeom>
            <a:avLst/>
            <a:gdLst>
              <a:gd name="connsiteX0" fmla="*/ 10642 w 3079750"/>
              <a:gd name="connsiteY0" fmla="*/ 9271 h 19050"/>
              <a:gd name="connsiteX1" fmla="*/ 1547622 w 3079750"/>
              <a:gd name="connsiteY1" fmla="*/ 9271 h 19050"/>
              <a:gd name="connsiteX2" fmla="*/ 3084576 w 3079750"/>
              <a:gd name="connsiteY2" fmla="*/ 9271 h 19050"/>
              <a:gd name="connsiteX3" fmla="*/ 3084576 w 3079750"/>
              <a:gd name="connsiteY3" fmla="*/ 26035 h 19050"/>
              <a:gd name="connsiteX4" fmla="*/ 1547622 w 3079750"/>
              <a:gd name="connsiteY4" fmla="*/ 26035 h 19050"/>
              <a:gd name="connsiteX5" fmla="*/ 10642 w 3079750"/>
              <a:gd name="connsiteY5" fmla="*/ 26035 h 19050"/>
              <a:gd name="connsiteX6" fmla="*/ 10642 w 3079750"/>
              <a:gd name="connsiteY6" fmla="*/ 9271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750" h="19050">
                <a:moveTo>
                  <a:pt x="10642" y="9271"/>
                </a:moveTo>
                <a:lnTo>
                  <a:pt x="1547622" y="9271"/>
                </a:lnTo>
                <a:lnTo>
                  <a:pt x="3084576" y="9271"/>
                </a:lnTo>
                <a:lnTo>
                  <a:pt x="3084576" y="26035"/>
                </a:lnTo>
                <a:lnTo>
                  <a:pt x="1547622" y="26035"/>
                </a:lnTo>
                <a:lnTo>
                  <a:pt x="10642" y="26035"/>
                </a:lnTo>
                <a:lnTo>
                  <a:pt x="10642" y="927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Freeform 991"/>
          <p:cNvSpPr/>
          <p:nvPr/>
        </p:nvSpPr>
        <p:spPr>
          <a:xfrm>
            <a:off x="349250" y="2965450"/>
            <a:ext cx="3041650" cy="31750"/>
          </a:xfrm>
          <a:custGeom>
            <a:avLst/>
            <a:gdLst>
              <a:gd name="connsiteX0" fmla="*/ 10642 w 3041650"/>
              <a:gd name="connsiteY0" fmla="*/ 17399 h 31750"/>
              <a:gd name="connsiteX1" fmla="*/ 1530095 w 3041650"/>
              <a:gd name="connsiteY1" fmla="*/ 17399 h 31750"/>
              <a:gd name="connsiteX2" fmla="*/ 3049523 w 3041650"/>
              <a:gd name="connsiteY2" fmla="*/ 17399 h 31750"/>
              <a:gd name="connsiteX3" fmla="*/ 3049523 w 3041650"/>
              <a:gd name="connsiteY3" fmla="*/ 34163 h 31750"/>
              <a:gd name="connsiteX4" fmla="*/ 1530095 w 3041650"/>
              <a:gd name="connsiteY4" fmla="*/ 34163 h 31750"/>
              <a:gd name="connsiteX5" fmla="*/ 10642 w 3041650"/>
              <a:gd name="connsiteY5" fmla="*/ 34163 h 31750"/>
              <a:gd name="connsiteX6" fmla="*/ 10642 w 3041650"/>
              <a:gd name="connsiteY6" fmla="*/ 1739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650" h="31750">
                <a:moveTo>
                  <a:pt x="10642" y="17399"/>
                </a:moveTo>
                <a:lnTo>
                  <a:pt x="1530095" y="17399"/>
                </a:lnTo>
                <a:lnTo>
                  <a:pt x="3049523" y="17399"/>
                </a:lnTo>
                <a:lnTo>
                  <a:pt x="3049523" y="34163"/>
                </a:lnTo>
                <a:lnTo>
                  <a:pt x="1530095" y="34163"/>
                </a:lnTo>
                <a:lnTo>
                  <a:pt x="10642" y="34163"/>
                </a:lnTo>
                <a:lnTo>
                  <a:pt x="10642" y="1739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Freeform 992"/>
          <p:cNvSpPr/>
          <p:nvPr/>
        </p:nvSpPr>
        <p:spPr>
          <a:xfrm>
            <a:off x="349250" y="4375150"/>
            <a:ext cx="6661150" cy="19050"/>
          </a:xfrm>
          <a:custGeom>
            <a:avLst/>
            <a:gdLst>
              <a:gd name="connsiteX0" fmla="*/ 10642 w 6661150"/>
              <a:gd name="connsiteY0" fmla="*/ 11303 h 19050"/>
              <a:gd name="connsiteX1" fmla="*/ 2230120 w 6661150"/>
              <a:gd name="connsiteY1" fmla="*/ 11303 h 19050"/>
              <a:gd name="connsiteX2" fmla="*/ 4449571 w 6661150"/>
              <a:gd name="connsiteY2" fmla="*/ 11303 h 19050"/>
              <a:gd name="connsiteX3" fmla="*/ 6669023 w 6661150"/>
              <a:gd name="connsiteY3" fmla="*/ 11303 h 19050"/>
              <a:gd name="connsiteX4" fmla="*/ 6669023 w 6661150"/>
              <a:gd name="connsiteY4" fmla="*/ 28067 h 19050"/>
              <a:gd name="connsiteX5" fmla="*/ 4449571 w 6661150"/>
              <a:gd name="connsiteY5" fmla="*/ 28067 h 19050"/>
              <a:gd name="connsiteX6" fmla="*/ 2230120 w 6661150"/>
              <a:gd name="connsiteY6" fmla="*/ 28067 h 19050"/>
              <a:gd name="connsiteX7" fmla="*/ 10642 w 6661150"/>
              <a:gd name="connsiteY7" fmla="*/ 28067 h 19050"/>
              <a:gd name="connsiteX8" fmla="*/ 10642 w 6661150"/>
              <a:gd name="connsiteY8" fmla="*/ 1130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1150" h="19050">
                <a:moveTo>
                  <a:pt x="10642" y="11303"/>
                </a:moveTo>
                <a:lnTo>
                  <a:pt x="2230120" y="11303"/>
                </a:lnTo>
                <a:lnTo>
                  <a:pt x="4449571" y="11303"/>
                </a:lnTo>
                <a:lnTo>
                  <a:pt x="6669023" y="11303"/>
                </a:lnTo>
                <a:lnTo>
                  <a:pt x="6669023" y="28067"/>
                </a:lnTo>
                <a:lnTo>
                  <a:pt x="4449571" y="28067"/>
                </a:lnTo>
                <a:lnTo>
                  <a:pt x="2230120" y="28067"/>
                </a:lnTo>
                <a:lnTo>
                  <a:pt x="10642" y="28067"/>
                </a:lnTo>
                <a:lnTo>
                  <a:pt x="10642" y="113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Freeform 993"/>
          <p:cNvSpPr/>
          <p:nvPr/>
        </p:nvSpPr>
        <p:spPr>
          <a:xfrm>
            <a:off x="5899150" y="6242050"/>
            <a:ext cx="6292850" cy="603250"/>
          </a:xfrm>
          <a:custGeom>
            <a:avLst/>
            <a:gdLst>
              <a:gd name="connsiteX0" fmla="*/ 17907 w 6292850"/>
              <a:gd name="connsiteY0" fmla="*/ 607559 h 603250"/>
              <a:gd name="connsiteX1" fmla="*/ 6292850 w 6292850"/>
              <a:gd name="connsiteY1" fmla="*/ 607559 h 603250"/>
              <a:gd name="connsiteX2" fmla="*/ 6292850 w 6292850"/>
              <a:gd name="connsiteY2" fmla="*/ 7396 h 603250"/>
              <a:gd name="connsiteX3" fmla="*/ 17907 w 6292850"/>
              <a:gd name="connsiteY3" fmla="*/ 7396 h 603250"/>
              <a:gd name="connsiteX4" fmla="*/ 17907 w 6292850"/>
              <a:gd name="connsiteY4" fmla="*/ 607559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850" h="603250">
                <a:moveTo>
                  <a:pt x="17907" y="607559"/>
                </a:moveTo>
                <a:lnTo>
                  <a:pt x="6292850" y="607559"/>
                </a:lnTo>
                <a:lnTo>
                  <a:pt x="6292850" y="7396"/>
                </a:lnTo>
                <a:lnTo>
                  <a:pt x="17907" y="7396"/>
                </a:lnTo>
                <a:lnTo>
                  <a:pt x="17907" y="60755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TextBox 994"/>
          <p:cNvSpPr txBox="1"/>
          <p:nvPr/>
        </p:nvSpPr>
        <p:spPr>
          <a:xfrm>
            <a:off x="359968" y="115315"/>
            <a:ext cx="11752844" cy="6696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24356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4000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этапа</a:t>
            </a:r>
            <a:r>
              <a:rPr lang="en-US" altLang="zh-CN" sz="4000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основного</a:t>
            </a:r>
            <a:r>
              <a:rPr lang="en-US" altLang="zh-CN" sz="4000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4000" spc="-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амбулаторных</a:t>
            </a:r>
          </a:p>
          <a:p>
            <a:pPr marL="0" indent="2851988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4000" spc="-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(9-10</a:t>
            </a:r>
            <a:r>
              <a:rPr lang="en-US" altLang="zh-CN" sz="4000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месяцев)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Второй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1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месяцев)</a:t>
            </a:r>
          </a:p>
          <a:p>
            <a:pPr marL="0">
              <a:lnSpc>
                <a:spcPct val="100000"/>
              </a:lnSpc>
              <a:spcBef>
                <a:spcPts val="139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основной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части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занятий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85%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ИПМ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сильной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</a:p>
          <a:p>
            <a:pPr marL="0">
              <a:lnSpc>
                <a:spcPct val="100000"/>
              </a:lnSpc>
              <a:spcBef>
                <a:spcPts val="24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75%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ИПМ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сильной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Третий</a:t>
            </a:r>
            <a:r>
              <a:rPr lang="en-US" altLang="zh-CN" sz="21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1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1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1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месяцев)</a:t>
            </a:r>
          </a:p>
          <a:p>
            <a:pPr marL="0">
              <a:lnSpc>
                <a:spcPct val="100000"/>
              </a:lnSpc>
              <a:spcBef>
                <a:spcPts val="234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основной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части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занятий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95-100%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ИПМ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сильной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</a:p>
          <a:p>
            <a:pPr marL="0">
              <a:lnSpc>
                <a:spcPct val="100000"/>
              </a:lnSpc>
              <a:spcBef>
                <a:spcPts val="25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90%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ИПМ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сильной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группе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перехода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следующую</a:t>
            </a:r>
            <a:r>
              <a:rPr lang="en-US" altLang="zh-CN" sz="2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ступень</a:t>
            </a:r>
            <a:r>
              <a:rPr lang="en-US" altLang="zh-CN" sz="2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реабилитации: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урежение</a:t>
            </a:r>
            <a:r>
              <a:rPr lang="en-US" altLang="zh-CN" sz="2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приступов</a:t>
            </a:r>
            <a:r>
              <a:rPr lang="en-US" altLang="zh-CN" sz="2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стенокардии,</a:t>
            </a:r>
          </a:p>
          <a:p>
            <a:pPr marL="0">
              <a:lnSpc>
                <a:spcPct val="100000"/>
              </a:lnSpc>
              <a:spcBef>
                <a:spcPts val="25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1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признаков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недостаточности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кровообращения</a:t>
            </a:r>
          </a:p>
          <a:p>
            <a:pPr marL="0">
              <a:lnSpc>
                <a:spcPct val="100000"/>
              </a:lnSpc>
              <a:spcBef>
                <a:spcPts val="24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адекватная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реакция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физическую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нагрузку.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Промежуточное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эффективности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нового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порога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ТФН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целесообразно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проводить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indent="5830519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Лобов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А.Н.,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Иванова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Г.Е.,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Давыдов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П.В.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6295338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двигательные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режимы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системы/Практическое</a:t>
            </a:r>
          </a:p>
          <a:p>
            <a:pPr marL="0" indent="8613597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проф.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Б.А.Поляева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М.,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TextBox 995"/>
          <p:cNvSpPr txBox="1"/>
          <p:nvPr/>
        </p:nvSpPr>
        <p:spPr>
          <a:xfrm>
            <a:off x="425805" y="765937"/>
            <a:ext cx="11352761" cy="5433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82137">
              <a:lnSpc>
                <a:spcPct val="100000"/>
              </a:lnSpc>
            </a:pPr>
            <a:r>
              <a:rPr lang="en-US" altLang="zh-CN" sz="3600" b="1" spc="-110" dirty="0">
                <a:solidFill>
                  <a:srgbClr val="435269"/>
                </a:solidFill>
                <a:latin typeface="Calibri"/>
                <a:ea typeface="Calibri"/>
              </a:rPr>
              <a:t>Аппаратная</a:t>
            </a:r>
            <a:r>
              <a:rPr lang="en-US" altLang="zh-CN" sz="3600" b="1" spc="-9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4" dirty="0">
                <a:solidFill>
                  <a:srgbClr val="435269"/>
                </a:solidFill>
                <a:latin typeface="Calibri"/>
                <a:ea typeface="Calibri"/>
              </a:rPr>
              <a:t>физиотерапия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Достоверных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данных,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указывающих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летальности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числа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госпитализаций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применении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физиотерапевтических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методов,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имеется.</a:t>
            </a:r>
          </a:p>
          <a:p>
            <a:pPr marL="228600" indent="-228600" hangingPunct="0">
              <a:lnSpc>
                <a:spcPct val="95416"/>
              </a:lnSpc>
              <a:spcBef>
                <a:spcPts val="15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Физиотерапия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ОИМ,</a:t>
            </a:r>
            <a:r>
              <a:rPr lang="en-US" altLang="zh-CN" sz="3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применяться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показаниям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наличии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сопутствующих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симптоматической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помощи.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коморбидности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ОИМ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достигает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30–60%,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особенно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лиц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пожилого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возраста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7251851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2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</a:p>
          <a:p>
            <a:pPr marL="0" indent="647766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</a:p>
          <a:p>
            <a:pPr marL="0" indent="802452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Российские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1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TextBox 996"/>
          <p:cNvSpPr txBox="1"/>
          <p:nvPr/>
        </p:nvSpPr>
        <p:spPr>
          <a:xfrm>
            <a:off x="715975" y="309371"/>
            <a:ext cx="11395988" cy="599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04185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Релаксационная</a:t>
            </a:r>
            <a:r>
              <a:rPr lang="en-US" altLang="zh-CN" sz="36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программа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Рекомендуется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любого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релаксации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имеет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положительное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психологические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социальные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параметры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т.ч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частоту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сердечных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сокращений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страх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нагрузкой)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предполагает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4-6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сеансов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60-90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</a:p>
          <a:p>
            <a:pPr marL="228600" indent="-228600" hangingPunct="0">
              <a:lnSpc>
                <a:spcPct val="925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направлена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понимание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ценности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отдыха,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ощущение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баланса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напряжением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расслаблением,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умения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применять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релаксирующие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техники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борьбы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гневом,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депрессией,</a:t>
            </a:r>
            <a:r>
              <a:rPr lang="en-US" altLang="zh-CN" sz="24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последствиями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стресса,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дефицита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времени</a:t>
            </a:r>
          </a:p>
          <a:p>
            <a:pPr marL="0">
              <a:lnSpc>
                <a:spcPct val="937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Релаксирующие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техники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применяться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заминки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</a:t>
            </a:r>
            <a:r>
              <a:rPr lang="en-US" altLang="zh-CN" sz="24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окончании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тренировки)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отдельной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программы.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5309666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KNGF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undergoing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rehabilitation/</a:t>
            </a:r>
          </a:p>
          <a:p>
            <a:pPr marL="0" indent="695711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Suppl.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Dutch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Journal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121,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extBox 997"/>
          <p:cNvSpPr txBox="1"/>
          <p:nvPr/>
        </p:nvSpPr>
        <p:spPr>
          <a:xfrm>
            <a:off x="91439" y="765937"/>
            <a:ext cx="12010301" cy="433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200">
              <a:lnSpc>
                <a:spcPct val="100000"/>
              </a:lnSpc>
            </a:pP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По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окончании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кардиореабилитационной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программы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заключительная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лабораторных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инструментальных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показателей</a:t>
            </a:r>
          </a:p>
          <a:p>
            <a:pPr marL="0">
              <a:lnSpc>
                <a:spcPct val="100000"/>
              </a:lnSpc>
              <a:spcBef>
                <a:spcPts val="229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Проводятся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нагрузочные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пробы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оценкой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3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класса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ИБС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ХСН</a:t>
            </a:r>
          </a:p>
          <a:p>
            <a:pPr marL="0">
              <a:lnSpc>
                <a:spcPct val="100000"/>
              </a:lnSpc>
              <a:spcBef>
                <a:spcPts val="225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Оценивается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достижения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поставленных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целей</a:t>
            </a:r>
          </a:p>
          <a:p>
            <a:pPr marL="0">
              <a:lnSpc>
                <a:spcPct val="100000"/>
              </a:lnSpc>
              <a:spcBef>
                <a:spcPts val="24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Формулируется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последующем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618439" y="338632"/>
            <a:ext cx="9940379" cy="4156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5" dirty="0">
                <a:solidFill>
                  <a:srgbClr val="000065"/>
                </a:solidFill>
                <a:latin typeface="Calibri"/>
                <a:ea typeface="Calibri"/>
              </a:rPr>
              <a:t>Целевые</a:t>
            </a:r>
            <a:r>
              <a:rPr lang="en-US" altLang="zh-CN" sz="3200" spc="-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000065"/>
                </a:solidFill>
                <a:latin typeface="Calibri"/>
                <a:ea typeface="Calibri"/>
              </a:rPr>
              <a:t>группы</a:t>
            </a:r>
            <a:r>
              <a:rPr lang="en-US" altLang="zh-CN" sz="3200" spc="-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000065"/>
                </a:solidFill>
                <a:latin typeface="Calibri"/>
                <a:ea typeface="Calibri"/>
              </a:rPr>
              <a:t>для</a:t>
            </a:r>
            <a:r>
              <a:rPr lang="en-US" altLang="zh-CN" sz="3200" spc="-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000065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3200" spc="-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000065"/>
                </a:solidFill>
                <a:latin typeface="Calibri"/>
                <a:ea typeface="Calibri"/>
              </a:rPr>
              <a:t>кардиореабилитации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9753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Пациенты,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перенесшие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ОКС,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включая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нестабильную</a:t>
            </a:r>
          </a:p>
          <a:p>
            <a:pPr marL="0" indent="326136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сте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нокардию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indent="9753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Пациенты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аорто-коронарного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шунтирования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9753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Пациенты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ЧКВ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9753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хронической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сердечной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недостаточностью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9753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клапанными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пороками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хирургического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extBox 998"/>
          <p:cNvSpPr txBox="1"/>
          <p:nvPr/>
        </p:nvSpPr>
        <p:spPr>
          <a:xfrm>
            <a:off x="701040" y="36575"/>
            <a:ext cx="5794772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34" dirty="0">
                <a:solidFill>
                  <a:srgbClr val="435269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4" dirty="0">
                <a:solidFill>
                  <a:srgbClr val="435269"/>
                </a:solidFill>
                <a:latin typeface="Calibri"/>
                <a:ea typeface="Calibri"/>
              </a:rPr>
              <a:t>информирования</a:t>
            </a:r>
          </a:p>
          <a:p>
            <a:pPr marL="0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консультирования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пациента</a:t>
            </a:r>
          </a:p>
        </p:txBody>
      </p:sp>
      <p:sp>
        <p:nvSpPr>
          <p:cNvPr id="999" name="TextBox 999"/>
          <p:cNvSpPr txBox="1"/>
          <p:nvPr/>
        </p:nvSpPr>
        <p:spPr>
          <a:xfrm>
            <a:off x="618439" y="1319605"/>
            <a:ext cx="485021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3124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1.	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понимания</a:t>
            </a:r>
            <a:r>
              <a:rPr lang="en-US" altLang="zh-CN" sz="2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</a:p>
        </p:txBody>
      </p:sp>
      <p:sp>
        <p:nvSpPr>
          <p:cNvPr id="1000" name="TextBox 1000"/>
          <p:cNvSpPr txBox="1"/>
          <p:nvPr/>
        </p:nvSpPr>
        <p:spPr>
          <a:xfrm>
            <a:off x="618439" y="1676210"/>
            <a:ext cx="5614036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9904" algn="l"/>
              </a:tabLst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причин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</a:p>
        </p:txBody>
      </p:sp>
      <p:sp>
        <p:nvSpPr>
          <p:cNvPr id="1001" name="TextBox 1001"/>
          <p:cNvSpPr txBox="1"/>
          <p:nvPr/>
        </p:nvSpPr>
        <p:spPr>
          <a:xfrm>
            <a:off x="618439" y="2037398"/>
            <a:ext cx="4153199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9904" algn="l"/>
              </a:tabLst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сопутствующих</a:t>
            </a:r>
            <a:r>
              <a:rPr lang="en-US" altLang="zh-CN" sz="22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</a:p>
        </p:txBody>
      </p:sp>
      <p:sp>
        <p:nvSpPr>
          <p:cNvPr id="1002" name="TextBox 1002"/>
          <p:cNvSpPr txBox="1"/>
          <p:nvPr/>
        </p:nvSpPr>
        <p:spPr>
          <a:xfrm>
            <a:off x="618439" y="2400110"/>
            <a:ext cx="5066012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9904" algn="l"/>
              </a:tabLst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принципов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здорового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2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1003" name="TextBox 1003"/>
          <p:cNvSpPr txBox="1"/>
          <p:nvPr/>
        </p:nvSpPr>
        <p:spPr>
          <a:xfrm>
            <a:off x="618439" y="2755987"/>
            <a:ext cx="224639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04" name="TextBox 1004"/>
          <p:cNvSpPr txBox="1"/>
          <p:nvPr/>
        </p:nvSpPr>
        <p:spPr>
          <a:xfrm>
            <a:off x="1228344" y="2746628"/>
            <a:ext cx="9908066" cy="642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цели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лечения,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ожидаемой</a:t>
            </a:r>
            <a:r>
              <a:rPr lang="en-US" altLang="zh-CN"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продолжительности</a:t>
            </a:r>
            <a:r>
              <a:rPr lang="en-US" altLang="zh-CN"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лечения,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факторах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риска,</a:t>
            </a:r>
            <a:r>
              <a:rPr lang="en-US" altLang="zh-CN" sz="22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прогнозе.</a:t>
            </a:r>
          </a:p>
        </p:txBody>
      </p:sp>
      <p:sp>
        <p:nvSpPr>
          <p:cNvPr id="1005" name="TextBox 1005"/>
          <p:cNvSpPr txBox="1"/>
          <p:nvPr/>
        </p:nvSpPr>
        <p:spPr>
          <a:xfrm>
            <a:off x="618439" y="3386454"/>
            <a:ext cx="339033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1006" name="TextBox 1006"/>
          <p:cNvSpPr txBox="1"/>
          <p:nvPr/>
        </p:nvSpPr>
        <p:spPr>
          <a:xfrm>
            <a:off x="1210615" y="3386454"/>
            <a:ext cx="9733061" cy="6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28" indent="-17728" hangingPunct="0">
              <a:lnSpc>
                <a:spcPct val="92083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Поощрение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стиля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(физической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активности,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отказа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вредных</a:t>
            </a:r>
            <a:r>
              <a:rPr lang="en-US" altLang="zh-CN" sz="2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привычек)</a:t>
            </a:r>
          </a:p>
        </p:txBody>
      </p:sp>
      <p:sp>
        <p:nvSpPr>
          <p:cNvPr id="1007" name="TextBox 1007"/>
          <p:cNvSpPr txBox="1"/>
          <p:nvPr/>
        </p:nvSpPr>
        <p:spPr>
          <a:xfrm>
            <a:off x="618439" y="4003928"/>
            <a:ext cx="896153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92366" algn="l"/>
              </a:tabLst>
            </a:pP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3.	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Поддержание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позитивного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отношения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происходящим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изменениям</a:t>
            </a:r>
          </a:p>
        </p:txBody>
      </p:sp>
      <p:sp>
        <p:nvSpPr>
          <p:cNvPr id="1008" name="TextBox 1008"/>
          <p:cNvSpPr txBox="1"/>
          <p:nvPr/>
        </p:nvSpPr>
        <p:spPr>
          <a:xfrm>
            <a:off x="618439" y="4339208"/>
            <a:ext cx="338802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1009" name="TextBox 1009"/>
          <p:cNvSpPr txBox="1"/>
          <p:nvPr/>
        </p:nvSpPr>
        <p:spPr>
          <a:xfrm>
            <a:off x="1228344" y="4339208"/>
            <a:ext cx="9584308" cy="617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491">
              <a:lnSpc>
                <a:spcPct val="8416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Обсуждение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возможных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вариантов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окончании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курса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реабилит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ации</a:t>
            </a:r>
          </a:p>
        </p:txBody>
      </p:sp>
      <p:sp>
        <p:nvSpPr>
          <p:cNvPr id="1010" name="TextBox 1010"/>
          <p:cNvSpPr txBox="1"/>
          <p:nvPr/>
        </p:nvSpPr>
        <p:spPr>
          <a:xfrm>
            <a:off x="618439" y="4956682"/>
            <a:ext cx="339033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1011" name="TextBox 1011"/>
          <p:cNvSpPr txBox="1"/>
          <p:nvPr/>
        </p:nvSpPr>
        <p:spPr>
          <a:xfrm>
            <a:off x="1228344" y="4956682"/>
            <a:ext cx="10883619" cy="1346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37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Формирование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поддержание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умения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правильно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интерпретировать</a:t>
            </a:r>
            <a:r>
              <a:rPr lang="en-US" altLang="zh-CN" sz="2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контролировать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симптомы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реакцию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физическую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грузку.</a:t>
            </a:r>
          </a:p>
          <a:p>
            <a:pPr marL="0" indent="4797297">
              <a:lnSpc>
                <a:spcPct val="100000"/>
              </a:lnSpc>
              <a:spcBef>
                <a:spcPts val="164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KNGF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undergoing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rehabilitation/</a:t>
            </a:r>
          </a:p>
          <a:p>
            <a:pPr marL="0" indent="644474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Suppl.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Dutch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Journal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121,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Box 1012"/>
          <p:cNvSpPr txBox="1"/>
          <p:nvPr/>
        </p:nvSpPr>
        <p:spPr>
          <a:xfrm>
            <a:off x="929639" y="411226"/>
            <a:ext cx="9647161" cy="5461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27225">
              <a:lnSpc>
                <a:spcPct val="100000"/>
              </a:lnSpc>
            </a:pPr>
            <a:r>
              <a:rPr lang="en-US" altLang="zh-CN" sz="4000" spc="-40" dirty="0">
                <a:solidFill>
                  <a:srgbClr val="435269"/>
                </a:solidFill>
                <a:latin typeface="Calibri"/>
                <a:ea typeface="Calibri"/>
              </a:rPr>
              <a:t>Медикаментозная</a:t>
            </a:r>
            <a:r>
              <a:rPr lang="en-US" altLang="zh-CN" sz="40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spc="-34" dirty="0">
                <a:solidFill>
                  <a:srgbClr val="435269"/>
                </a:solidFill>
                <a:latin typeface="Calibri"/>
                <a:ea typeface="Calibri"/>
              </a:rPr>
              <a:t>поддержка</a:t>
            </a:r>
          </a:p>
          <a:p>
            <a:pPr marL="0" indent="2863342">
              <a:lnSpc>
                <a:spcPct val="100000"/>
              </a:lnSpc>
            </a:pPr>
            <a:r>
              <a:rPr lang="en-US" altLang="zh-CN" sz="4000" spc="-35" dirty="0">
                <a:solidFill>
                  <a:srgbClr val="435269"/>
                </a:solidFill>
                <a:latin typeface="Calibri"/>
                <a:ea typeface="Calibri"/>
              </a:rPr>
              <a:t>кардиореаби</a:t>
            </a:r>
            <a:r>
              <a:rPr lang="en-US" altLang="zh-CN" sz="4000" spc="-30" dirty="0">
                <a:solidFill>
                  <a:srgbClr val="435269"/>
                </a:solidFill>
                <a:latin typeface="Calibri"/>
                <a:ea typeface="Calibri"/>
              </a:rPr>
              <a:t>литации</a:t>
            </a:r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антитромбоцитарная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гиполипидемические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средства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бета-адреноблокаторы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(после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перенесенного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инфаркта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миока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рда)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ингибиторы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АПФ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блокаторы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рецепторов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ангиотензина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антагонисты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альдостерона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блокаторы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кальциевых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каналов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антикоагулянты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диуретики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Freeform 1013"/>
          <p:cNvSpPr/>
          <p:nvPr/>
        </p:nvSpPr>
        <p:spPr>
          <a:xfrm>
            <a:off x="5099050" y="6038850"/>
            <a:ext cx="5886450" cy="19050"/>
          </a:xfrm>
          <a:custGeom>
            <a:avLst/>
            <a:gdLst>
              <a:gd name="connsiteX0" fmla="*/ 14732 w 5886450"/>
              <a:gd name="connsiteY0" fmla="*/ 11252 h 19050"/>
              <a:gd name="connsiteX1" fmla="*/ 1483106 w 5886450"/>
              <a:gd name="connsiteY1" fmla="*/ 11252 h 19050"/>
              <a:gd name="connsiteX2" fmla="*/ 2951480 w 5886450"/>
              <a:gd name="connsiteY2" fmla="*/ 11252 h 19050"/>
              <a:gd name="connsiteX3" fmla="*/ 4419854 w 5886450"/>
              <a:gd name="connsiteY3" fmla="*/ 11252 h 19050"/>
              <a:gd name="connsiteX4" fmla="*/ 5888228 w 5886450"/>
              <a:gd name="connsiteY4" fmla="*/ 11252 h 19050"/>
              <a:gd name="connsiteX5" fmla="*/ 5888228 w 5886450"/>
              <a:gd name="connsiteY5" fmla="*/ 26492 h 19050"/>
              <a:gd name="connsiteX6" fmla="*/ 4419854 w 5886450"/>
              <a:gd name="connsiteY6" fmla="*/ 26492 h 19050"/>
              <a:gd name="connsiteX7" fmla="*/ 2951480 w 5886450"/>
              <a:gd name="connsiteY7" fmla="*/ 26492 h 19050"/>
              <a:gd name="connsiteX8" fmla="*/ 1483106 w 5886450"/>
              <a:gd name="connsiteY8" fmla="*/ 26492 h 19050"/>
              <a:gd name="connsiteX9" fmla="*/ 14732 w 5886450"/>
              <a:gd name="connsiteY9" fmla="*/ 26492 h 19050"/>
              <a:gd name="connsiteX10" fmla="*/ 14732 w 5886450"/>
              <a:gd name="connsiteY10" fmla="*/ 1125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86450" h="19050">
                <a:moveTo>
                  <a:pt x="14732" y="11252"/>
                </a:moveTo>
                <a:lnTo>
                  <a:pt x="1483106" y="11252"/>
                </a:lnTo>
                <a:lnTo>
                  <a:pt x="2951480" y="11252"/>
                </a:lnTo>
                <a:lnTo>
                  <a:pt x="4419854" y="11252"/>
                </a:lnTo>
                <a:lnTo>
                  <a:pt x="5888228" y="11252"/>
                </a:lnTo>
                <a:lnTo>
                  <a:pt x="5888228" y="26492"/>
                </a:lnTo>
                <a:lnTo>
                  <a:pt x="4419854" y="26492"/>
                </a:lnTo>
                <a:lnTo>
                  <a:pt x="2951480" y="26492"/>
                </a:lnTo>
                <a:lnTo>
                  <a:pt x="1483106" y="26492"/>
                </a:lnTo>
                <a:lnTo>
                  <a:pt x="14732" y="26492"/>
                </a:lnTo>
                <a:lnTo>
                  <a:pt x="14732" y="11252"/>
                </a:lnTo>
                <a:close/>
              </a:path>
            </a:pathLst>
          </a:custGeom>
          <a:solidFill>
            <a:srgbClr val="0361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TextBox 1014"/>
          <p:cNvSpPr txBox="1"/>
          <p:nvPr/>
        </p:nvSpPr>
        <p:spPr>
          <a:xfrm>
            <a:off x="701040" y="365759"/>
            <a:ext cx="10568091" cy="5728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3600" spc="-229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3600" spc="-2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(1)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243535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должно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быть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направлено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только</a:t>
            </a:r>
            <a:r>
              <a:rPr lang="en-US" altLang="zh-CN" sz="2800" spc="-3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их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знаний,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но,</a:t>
            </a:r>
            <a:r>
              <a:rPr lang="en-US" altLang="zh-CN" sz="2800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более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важно,</a:t>
            </a:r>
            <a:r>
              <a:rPr lang="en-US" altLang="zh-CN" sz="2800" spc="-2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создание</a:t>
            </a:r>
            <a:r>
              <a:rPr lang="en-US" altLang="zh-CN" sz="2800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чувства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уверенности,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осознанного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ответственности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за</a:t>
            </a:r>
            <a:r>
              <a:rPr lang="en-US" altLang="zh-CN" sz="2800" spc="-17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свое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23D4F"/>
                </a:solidFill>
                <a:latin typeface="Calibri"/>
                <a:ea typeface="Calibri"/>
              </a:rPr>
              <a:t>здоров</a:t>
            </a:r>
            <a:r>
              <a:rPr lang="en-US" altLang="zh-CN" sz="2800" spc="-5" dirty="0">
                <a:solidFill>
                  <a:srgbClr val="323D4F"/>
                </a:solidFill>
                <a:latin typeface="Calibri"/>
                <a:ea typeface="Calibri"/>
              </a:rPr>
              <a:t>ье.</a:t>
            </a:r>
          </a:p>
          <a:p>
            <a:pPr marL="243535" indent="-228600" hangingPunct="0">
              <a:lnSpc>
                <a:spcPct val="95416"/>
              </a:lnSpc>
              <a:spcBef>
                <a:spcPts val="279"/>
              </a:spcBef>
            </a:pP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•</a:t>
            </a:r>
            <a:r>
              <a:rPr lang="en-US" altLang="zh-CN" sz="2800" spc="-34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Недостаточно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просто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снабдить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всей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информацией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в</a:t>
            </a:r>
            <a:r>
              <a:rPr lang="en-US" altLang="zh-CN" sz="2800" spc="-3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виде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образовательных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занятий,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изменение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образа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жизни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должно</a:t>
            </a:r>
            <a:r>
              <a:rPr lang="en-US" altLang="zh-CN" sz="28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быть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интегрировано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в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программу</a:t>
            </a:r>
            <a:r>
              <a:rPr lang="en-US" altLang="zh-CN" sz="28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кардиореабилитации</a:t>
            </a:r>
            <a:r>
              <a:rPr lang="en-US" altLang="zh-CN" sz="28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23D4F"/>
                </a:solidFill>
                <a:latin typeface="Calibri"/>
                <a:ea typeface="Calibri"/>
              </a:rPr>
              <a:t>выполняться</a:t>
            </a:r>
            <a:r>
              <a:rPr lang="en-US" altLang="zh-CN" sz="2800" spc="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23D4F"/>
                </a:solidFill>
                <a:latin typeface="Calibri"/>
                <a:ea typeface="Calibri"/>
              </a:rPr>
              <a:t>параллельно.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441325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BACPR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Standards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Core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Components</a:t>
            </a:r>
            <a:r>
              <a:rPr lang="en-US" altLang="zh-CN" sz="1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Disease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Prevention</a:t>
            </a:r>
          </a:p>
          <a:p>
            <a:pPr marL="4413250" hangingPunct="0">
              <a:lnSpc>
                <a:spcPct val="95416"/>
              </a:lnSpc>
              <a:spcBef>
                <a:spcPts val="19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2012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361C0"/>
                </a:solidFill>
                <a:latin typeface="Calibri"/>
                <a:ea typeface="Calibri"/>
              </a:rPr>
              <a:t>http://www.bacpr.com/resources/BACPR_Standards_</a:t>
            </a:r>
            <a:r>
              <a:rPr lang="en-US" altLang="zh-CN" sz="1800" spc="-5" dirty="0">
                <a:solidFill>
                  <a:srgbClr val="0361C0"/>
                </a:solidFill>
                <a:latin typeface="Calibri"/>
                <a:ea typeface="Calibri"/>
              </a:rPr>
              <a:t>FINAL.pdf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TextBox 1015"/>
          <p:cNvSpPr txBox="1"/>
          <p:nvPr/>
        </p:nvSpPr>
        <p:spPr>
          <a:xfrm>
            <a:off x="929639" y="765937"/>
            <a:ext cx="11184221" cy="5280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3600" spc="-229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3600" spc="-2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65"/>
                </a:solidFill>
                <a:latin typeface="Calibri"/>
                <a:ea typeface="Calibri"/>
              </a:rPr>
              <a:t>(2)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Особое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внимание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следует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уделить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исходного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знаний,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последующем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приспособить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образовательный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курс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нуждам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больного.</a:t>
            </a:r>
          </a:p>
          <a:p>
            <a:pPr marL="228600" indent="-228600" hangingPunct="0">
              <a:lnSpc>
                <a:spcPct val="95416"/>
              </a:lnSpc>
              <a:spcBef>
                <a:spcPts val="36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Следует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поощрять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активному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участию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образовательном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процессе,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числе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обмену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знаниями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внутри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группы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получения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резуль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тата.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667334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BACPR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Standards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Core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Components</a:t>
            </a:r>
            <a:r>
              <a:rPr lang="en-US" altLang="zh-CN" sz="1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</a:p>
          <a:p>
            <a:pPr marL="0" indent="798855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Disease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Prevention</a:t>
            </a:r>
          </a:p>
          <a:p>
            <a:pPr marL="0" indent="890168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Rehabilitation,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extBox 1016"/>
          <p:cNvSpPr txBox="1"/>
          <p:nvPr/>
        </p:nvSpPr>
        <p:spPr>
          <a:xfrm>
            <a:off x="715975" y="514222"/>
            <a:ext cx="10769558" cy="4976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5435">
              <a:lnSpc>
                <a:spcPct val="100000"/>
              </a:lnSpc>
            </a:pPr>
            <a:r>
              <a:rPr lang="en-US" altLang="zh-CN" sz="3600" spc="-30" dirty="0">
                <a:solidFill>
                  <a:srgbClr val="000065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3600" spc="-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000065"/>
                </a:solidFill>
                <a:latin typeface="Calibri"/>
                <a:ea typeface="Calibri"/>
              </a:rPr>
              <a:t>темы</a:t>
            </a:r>
            <a:r>
              <a:rPr lang="en-US" altLang="zh-CN" sz="3600" spc="-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0065"/>
                </a:solidFill>
                <a:latin typeface="Calibri"/>
                <a:ea typeface="Calibri"/>
              </a:rPr>
              <a:t>образовательной</a:t>
            </a:r>
            <a:r>
              <a:rPr lang="en-US" altLang="zh-CN" sz="3600" spc="-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0065"/>
                </a:solidFill>
                <a:latin typeface="Calibri"/>
                <a:ea typeface="Calibri"/>
              </a:rPr>
              <a:t>программы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Патофизиология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симптомы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активность,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диета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курение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веса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Другие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риска: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артериальное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давление,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липиды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глюкоза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Самоконтроль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физиологического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психологического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статуса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ежедневная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Профессиональные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8.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Сексуальная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дисфункция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9.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Лекарственные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средства,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хирургические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устройства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10.Сердечно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легочная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реанимация</a:t>
            </a:r>
          </a:p>
        </p:txBody>
      </p:sp>
      <p:sp>
        <p:nvSpPr>
          <p:cNvPr id="1017" name="TextBox 1017"/>
          <p:cNvSpPr txBox="1"/>
          <p:nvPr/>
        </p:nvSpPr>
        <p:spPr>
          <a:xfrm>
            <a:off x="715975" y="5544311"/>
            <a:ext cx="441069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11.Дополнительная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информация</a:t>
            </a:r>
          </a:p>
        </p:txBody>
      </p:sp>
      <p:sp>
        <p:nvSpPr>
          <p:cNvPr id="1018" name="TextBox 1018"/>
          <p:cNvSpPr txBox="1"/>
          <p:nvPr/>
        </p:nvSpPr>
        <p:spPr>
          <a:xfrm>
            <a:off x="8093075" y="5581421"/>
            <a:ext cx="4020308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BACPR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Standards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Core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Components</a:t>
            </a:r>
            <a:r>
              <a:rPr lang="en-US" altLang="zh-CN" sz="16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</a:p>
          <a:p>
            <a:pPr marL="0" indent="1184147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Disease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Prevention</a:t>
            </a:r>
          </a:p>
          <a:p>
            <a:pPr marL="0" indent="1999742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Rehabilitation,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2012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Picture 1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455420"/>
            <a:ext cx="3550920" cy="4556760"/>
          </a:xfrm>
          <a:prstGeom prst="rect">
            <a:avLst/>
          </a:prstGeom>
        </p:spPr>
      </p:pic>
      <p:sp>
        <p:nvSpPr>
          <p:cNvPr id="2" name="TextBox 1020"/>
          <p:cNvSpPr txBox="1"/>
          <p:nvPr/>
        </p:nvSpPr>
        <p:spPr>
          <a:xfrm>
            <a:off x="4370196" y="525195"/>
            <a:ext cx="7090501" cy="6079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0609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Закл</a:t>
            </a:r>
            <a:r>
              <a:rPr lang="en-US" altLang="zh-CN" sz="4400" spc="-34" dirty="0">
                <a:solidFill>
                  <a:srgbClr val="000000"/>
                </a:solidFill>
                <a:latin typeface="Calibri"/>
                <a:ea typeface="Calibri"/>
              </a:rPr>
              <a:t>ючение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228600" indent="-79247" hangingPunct="0">
              <a:lnSpc>
                <a:spcPct val="8666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Задачами,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стоящими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специалистами,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ea typeface="Calibri"/>
              </a:rPr>
              <a:t>осуществляющими</a:t>
            </a:r>
            <a:r>
              <a:rPr lang="en-US" altLang="zh-CN" sz="2600" spc="-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ea typeface="Calibri"/>
              </a:rPr>
              <a:t>процесс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кардиореабилитации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являются:</a:t>
            </a:r>
          </a:p>
          <a:p>
            <a:pPr marL="228600" indent="-228600" hangingPunct="0">
              <a:lnSpc>
                <a:spcPct val="80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обеспечение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мптомами;</a:t>
            </a:r>
          </a:p>
          <a:p>
            <a:pPr marL="228600" indent="-228600" hangingPunct="0">
              <a:lnSpc>
                <a:spcPct val="779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оптимального</a:t>
            </a:r>
            <a:r>
              <a:rPr lang="en-US" altLang="zh-CN" sz="2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фунционирования,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необходимого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возвращения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привычному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образу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жизни,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ea typeface="Calibri"/>
              </a:rPr>
              <a:t>жи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зни;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выявление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устранение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модифицируемых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сердечно-сосудистых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событий,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ea typeface="Calibri"/>
              </a:rPr>
              <a:t>предотвращение</a:t>
            </a:r>
            <a:r>
              <a:rPr lang="en-US" altLang="zh-CN" sz="2600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ea typeface="Calibri"/>
              </a:rPr>
              <a:t>прогрессирования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атеросклеротического</a:t>
            </a:r>
            <a:r>
              <a:rPr lang="en-US" altLang="zh-CN" sz="26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процесса</a:t>
            </a:r>
            <a:r>
              <a:rPr lang="en-US" altLang="zh-CN" sz="26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сердечно</a:t>
            </a:r>
            <a:r>
              <a:rPr lang="en-US" altLang="zh-CN" sz="2600" spc="-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сосудистой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смертности.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TextBox 1021"/>
          <p:cNvSpPr txBox="1"/>
          <p:nvPr/>
        </p:nvSpPr>
        <p:spPr>
          <a:xfrm>
            <a:off x="426719" y="287019"/>
            <a:ext cx="11264823" cy="652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320">
              <a:lnSpc>
                <a:spcPct val="100000"/>
              </a:lnSpc>
            </a:pPr>
            <a:r>
              <a:rPr lang="en-US" altLang="zh-CN" sz="4000" b="1" spc="-100" dirty="0">
                <a:solidFill>
                  <a:srgbClr val="435269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40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55" dirty="0">
                <a:solidFill>
                  <a:srgbClr val="435269"/>
                </a:solidFill>
                <a:latin typeface="Calibri"/>
                <a:ea typeface="Calibri"/>
              </a:rPr>
              <a:t>Г.,</a:t>
            </a:r>
            <a:r>
              <a:rPr lang="en-US" altLang="zh-CN" sz="40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94" dirty="0">
                <a:solidFill>
                  <a:srgbClr val="435269"/>
                </a:solidFill>
                <a:latin typeface="Calibri"/>
                <a:ea typeface="Calibri"/>
              </a:rPr>
              <a:t>68</a:t>
            </a:r>
            <a:r>
              <a:rPr lang="en-US" altLang="zh-CN" sz="40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89" dirty="0">
                <a:solidFill>
                  <a:srgbClr val="435269"/>
                </a:solidFill>
                <a:latin typeface="Calibri"/>
                <a:ea typeface="Calibri"/>
              </a:rPr>
              <a:t>лет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находилась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02.03.2016г.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22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.0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3.2016г.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поступлении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предъявляла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жалобы</a:t>
            </a:r>
            <a:r>
              <a:rPr lang="en-US" altLang="zh-CN" sz="28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hangingPunct="0">
              <a:lnSpc>
                <a:spcPct val="124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одышку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минимальных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нагрузках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(ходьба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ровной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поверхности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среднем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темпе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300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подъемы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лестнице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1-2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пролета),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проходящую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покое,</a:t>
            </a:r>
          </a:p>
          <a:p>
            <a:pPr marL="0" hangingPunct="0">
              <a:lnSpc>
                <a:spcPct val="124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периодические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давящие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сердца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обычной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(ходьба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среднем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темпе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расстояние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300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подъемах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лестнице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1-2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пролета),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проходящие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TextBox 1022"/>
          <p:cNvSpPr txBox="1"/>
          <p:nvPr/>
        </p:nvSpPr>
        <p:spPr>
          <a:xfrm>
            <a:off x="701040" y="417576"/>
            <a:ext cx="10632635" cy="6149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700" b="1" spc="-100" dirty="0">
                <a:solidFill>
                  <a:srgbClr val="435269"/>
                </a:solidFill>
                <a:latin typeface="Calibri"/>
                <a:ea typeface="Calibri"/>
              </a:rPr>
              <a:t>Анамнез</a:t>
            </a:r>
            <a:r>
              <a:rPr lang="en-US" altLang="zh-CN" sz="3700" b="1" spc="-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89" dirty="0">
                <a:solidFill>
                  <a:srgbClr val="435269"/>
                </a:solidFill>
                <a:latin typeface="Calibri"/>
                <a:ea typeface="Calibri"/>
              </a:rPr>
              <a:t>болезни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0" hangingPunct="0">
              <a:lnSpc>
                <a:spcPct val="11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Страдает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гипертонической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болезнью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около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лет.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Перенесла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инфарктов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(2007,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2009,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2010,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12.01.2015г.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08.03.2015г.).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Гипотензивные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препараты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принимала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эпизодически.</a:t>
            </a:r>
          </a:p>
          <a:p>
            <a:pPr marL="0">
              <a:lnSpc>
                <a:spcPct val="100000"/>
              </a:lnSpc>
              <a:spcBef>
                <a:spcPts val="154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17.02.2016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г.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29.02.2016г.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находилась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лечении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кардиологическом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отделении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ГКБ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диагнозом: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ИБС.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Прогрессирующая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исходом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стенокардию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напряжения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(клинически).</a:t>
            </a:r>
          </a:p>
          <a:p>
            <a:pPr marL="0" hangingPunct="0">
              <a:lnSpc>
                <a:spcPct val="108749"/>
              </a:lnSpc>
              <a:spcBef>
                <a:spcPts val="154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Выписана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улучшением,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даны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рекомендации: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вальсакор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160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  <a:r>
              <a:rPr lang="en-US" altLang="zh-CN" sz="26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день,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бисопролол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зилт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розувастатин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тромбоасс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диувер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мг,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кардикет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40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день,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нольпаза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40</a:t>
            </a:r>
            <a:r>
              <a:rPr lang="en-US" altLang="zh-CN" sz="2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мг.</a:t>
            </a:r>
          </a:p>
          <a:p>
            <a:pPr marL="0" indent="74676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Направлена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отделение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соматической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Box 1023"/>
          <p:cNvSpPr txBox="1"/>
          <p:nvPr/>
        </p:nvSpPr>
        <p:spPr>
          <a:xfrm>
            <a:off x="715060" y="846505"/>
            <a:ext cx="8943792" cy="49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300" b="1" spc="-110" dirty="0">
                <a:solidFill>
                  <a:srgbClr val="435269"/>
                </a:solidFill>
                <a:latin typeface="Calibri"/>
                <a:ea typeface="Calibri"/>
              </a:rPr>
              <a:t>Перенесенные</a:t>
            </a:r>
            <a:r>
              <a:rPr lang="en-US" altLang="zh-CN" sz="4300" b="1" spc="-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04" dirty="0">
                <a:solidFill>
                  <a:srgbClr val="435269"/>
                </a:solidFill>
                <a:latin typeface="Calibri"/>
                <a:ea typeface="Calibri"/>
              </a:rPr>
              <a:t>заболевания: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382219" indent="-365760" hangingPunct="0">
              <a:lnSpc>
                <a:spcPct val="103750"/>
              </a:lnSpc>
            </a:pPr>
            <a:r>
              <a:rPr lang="en-US" altLang="zh-CN" sz="3200" spc="30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ea typeface="Calibri"/>
              </a:rPr>
              <a:t>сахарный</a:t>
            </a:r>
            <a:r>
              <a:rPr lang="en-US" altLang="zh-CN"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Calibri"/>
                <a:ea typeface="Calibri"/>
              </a:rPr>
              <a:t>диабет</a:t>
            </a:r>
            <a:r>
              <a:rPr lang="en-US" altLang="zh-CN"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типа,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полинейропатия,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3200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ангиопатия,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глюкованс</a:t>
            </a:r>
            <a:r>
              <a:rPr lang="en-US" altLang="zh-CN" sz="3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(глибенкламид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мг+метформин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500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мг)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382219" indent="-365760" hangingPunct="0">
              <a:lnSpc>
                <a:spcPct val="104583"/>
              </a:lnSpc>
            </a:pPr>
            <a:r>
              <a:rPr lang="en-US" altLang="zh-CN" sz="3200" spc="25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хроническая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ea typeface="Calibri"/>
              </a:rPr>
              <a:t>анемия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(препараты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железа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принимает,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т.к.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тошнота,</a:t>
            </a:r>
            <a:r>
              <a:rPr lang="en-US" altLang="zh-CN" sz="32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выраженные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диспепсические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явления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4"/>
          <p:cNvSpPr txBox="1"/>
          <p:nvPr/>
        </p:nvSpPr>
        <p:spPr>
          <a:xfrm>
            <a:off x="619048" y="300405"/>
            <a:ext cx="11019962" cy="5780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1991">
              <a:lnSpc>
                <a:spcPct val="100000"/>
              </a:lnSpc>
            </a:pPr>
            <a:r>
              <a:rPr lang="en-US" altLang="zh-CN" sz="4000" b="1" spc="-109" dirty="0">
                <a:solidFill>
                  <a:srgbClr val="323D4F"/>
                </a:solidFill>
                <a:latin typeface="Calibri"/>
                <a:ea typeface="Calibri"/>
              </a:rPr>
              <a:t>Из</a:t>
            </a:r>
            <a:r>
              <a:rPr lang="en-US" altLang="zh-CN" sz="4000" b="1" spc="-6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04" dirty="0">
                <a:solidFill>
                  <a:srgbClr val="323D4F"/>
                </a:solidFill>
                <a:latin typeface="Calibri"/>
                <a:ea typeface="Calibri"/>
              </a:rPr>
              <a:t>анамнеза</a:t>
            </a:r>
          </a:p>
          <a:p>
            <a:pPr>
              <a:lnSpc>
                <a:spcPts val="644"/>
              </a:lnSpc>
            </a:pPr>
            <a:endParaRPr lang="en-US" dirty="0" smtClean="0"/>
          </a:p>
          <a:p>
            <a:pPr marL="228600" indent="-228600" hangingPunct="0">
              <a:lnSpc>
                <a:spcPct val="86666"/>
              </a:lnSpc>
            </a:pPr>
            <a:r>
              <a:rPr lang="en-US" altLang="zh-CN" sz="3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живет</a:t>
            </a:r>
            <a:r>
              <a:rPr lang="en-US" altLang="zh-CN" sz="3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этаже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доме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лифта,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поднимается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этаж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несколько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приемов</a:t>
            </a:r>
            <a:r>
              <a:rPr lang="en-US" altLang="zh-CN" sz="3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из-за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spc="-10" dirty="0">
                <a:solidFill>
                  <a:srgbClr val="000000"/>
                </a:solidFill>
                <a:latin typeface="Calibri"/>
                <a:ea typeface="Calibri"/>
              </a:rPr>
              <a:t>появления</a:t>
            </a:r>
            <a:r>
              <a:rPr lang="en-US" altLang="zh-CN" sz="3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spc="-10" dirty="0">
                <a:solidFill>
                  <a:srgbClr val="000000"/>
                </a:solidFill>
                <a:latin typeface="Calibri"/>
                <a:ea typeface="Calibri"/>
              </a:rPr>
              <a:t>одышки.</a:t>
            </a:r>
          </a:p>
          <a:p>
            <a:pPr marL="228600" indent="-228600" hangingPunct="0">
              <a:lnSpc>
                <a:spcPct val="77916"/>
              </a:lnSpc>
            </a:pPr>
            <a:r>
              <a:rPr lang="en-US" altLang="zh-CN" sz="3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3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хочет</a:t>
            </a:r>
            <a:r>
              <a:rPr lang="en-US" altLang="zh-CN" sz="3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3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3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болей</a:t>
            </a:r>
            <a:r>
              <a:rPr lang="en-US" altLang="zh-CN" sz="3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сердце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ходить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магазин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хлебом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(расположен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500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3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3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дома)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аптеки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(300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метров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3400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дома)</a:t>
            </a:r>
          </a:p>
          <a:p>
            <a:pPr marL="228600" indent="-228600" hangingPunct="0">
              <a:lnSpc>
                <a:spcPct val="76249"/>
              </a:lnSpc>
            </a:pPr>
            <a:r>
              <a:rPr lang="en-US" altLang="zh-CN" sz="3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Родственники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(дочь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семьей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живет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соседнем</a:t>
            </a:r>
            <a:r>
              <a:rPr lang="en-US" altLang="zh-CN" sz="3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доме)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заботятся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пациентке,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приносят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еду,</a:t>
            </a:r>
            <a:r>
              <a:rPr lang="en-US" altLang="zh-CN" sz="3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убирают</a:t>
            </a:r>
            <a:r>
              <a:rPr lang="en-US" altLang="zh-CN" sz="3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квартиру,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помогают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мыться,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ограничивают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3400" spc="-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пациентки,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объясняя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свои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заботой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34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ней</a:t>
            </a:r>
          </a:p>
          <a:p>
            <a:pPr marL="0">
              <a:lnSpc>
                <a:spcPct val="83333"/>
              </a:lnSpc>
            </a:pPr>
            <a:r>
              <a:rPr lang="en-US" altLang="zh-CN" sz="3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всегда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регулярно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лекарства,</a:t>
            </a:r>
            <a:r>
              <a:rPr lang="en-US" altLang="zh-CN" sz="3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т.к.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забывает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про</a:t>
            </a:r>
            <a:r>
              <a:rPr lang="en-US" altLang="zh-CN" sz="3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400" dirty="0">
                <a:solidFill>
                  <a:srgbClr val="000000"/>
                </a:solidFill>
                <a:latin typeface="Calibri"/>
                <a:ea typeface="Calibri"/>
              </a:rPr>
              <a:t>них.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1147317" y="5135117"/>
            <a:ext cx="3640582" cy="21082"/>
          </a:xfrm>
          <a:custGeom>
            <a:avLst/>
            <a:gdLst>
              <a:gd name="connsiteX0" fmla="*/ 10922 w 3640582"/>
              <a:gd name="connsiteY0" fmla="*/ 14351 h 21082"/>
              <a:gd name="connsiteX1" fmla="*/ 1826767 w 3640582"/>
              <a:gd name="connsiteY1" fmla="*/ 14351 h 21082"/>
              <a:gd name="connsiteX2" fmla="*/ 3642614 w 3640582"/>
              <a:gd name="connsiteY2" fmla="*/ 14351 h 21082"/>
              <a:gd name="connsiteX3" fmla="*/ 3642614 w 3640582"/>
              <a:gd name="connsiteY3" fmla="*/ 31115 h 21082"/>
              <a:gd name="connsiteX4" fmla="*/ 1826767 w 3640582"/>
              <a:gd name="connsiteY4" fmla="*/ 31115 h 21082"/>
              <a:gd name="connsiteX5" fmla="*/ 10922 w 3640582"/>
              <a:gd name="connsiteY5" fmla="*/ 31115 h 21082"/>
              <a:gd name="connsiteX6" fmla="*/ 10922 w 3640582"/>
              <a:gd name="connsiteY6" fmla="*/ 14351 h 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582" h="21082">
                <a:moveTo>
                  <a:pt x="10922" y="14351"/>
                </a:moveTo>
                <a:lnTo>
                  <a:pt x="1826767" y="14351"/>
                </a:lnTo>
                <a:lnTo>
                  <a:pt x="3642614" y="14351"/>
                </a:lnTo>
                <a:lnTo>
                  <a:pt x="3642614" y="31115"/>
                </a:lnTo>
                <a:lnTo>
                  <a:pt x="1826767" y="31115"/>
                </a:lnTo>
                <a:lnTo>
                  <a:pt x="10922" y="31115"/>
                </a:lnTo>
                <a:lnTo>
                  <a:pt x="10922" y="143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2180" cy="163830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929639" y="1838785"/>
            <a:ext cx="9522903" cy="3875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Кардиологическая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(КР)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направлена</a:t>
            </a:r>
            <a:r>
              <a:rPr lang="en-US" altLang="zh-CN" sz="2800" u="sng" spc="-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​​на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улучшение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функционирования,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качества</a:t>
            </a:r>
            <a:r>
              <a:rPr lang="en-US" altLang="zh-CN" sz="2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жизни,</a:t>
            </a:r>
            <a:r>
              <a:rPr lang="en-US" altLang="zh-CN" sz="2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связанного</a:t>
            </a:r>
            <a:r>
              <a:rPr lang="en-US" altLang="zh-CN" sz="2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со</a:t>
            </a:r>
            <a:r>
              <a:rPr lang="en-US" altLang="zh-CN" sz="2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здоровьем,</a:t>
            </a:r>
            <a:r>
              <a:rPr lang="en-US" altLang="zh-CN" sz="2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благосостояния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людей</a:t>
            </a:r>
            <a:r>
              <a:rPr lang="en-US" altLang="zh-CN" sz="28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заболеваниями</a:t>
            </a:r>
            <a:r>
              <a:rPr lang="en-US" altLang="zh-CN" sz="28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сердечно-сосудистой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Times New Roman"/>
                <a:ea typeface="Times New Roman"/>
              </a:rPr>
              <a:t>сист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емы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посредством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сочетания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различных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видов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деятельности: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физических</a:t>
            </a:r>
            <a:r>
              <a:rPr lang="en-US" altLang="zh-CN" sz="2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тренировок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образовательной</a:t>
            </a:r>
            <a:r>
              <a:rPr lang="en-US" altLang="zh-CN" sz="28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психологической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поддержки.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1025"/>
          <p:cNvSpPr txBox="1"/>
          <p:nvPr/>
        </p:nvSpPr>
        <p:spPr>
          <a:xfrm>
            <a:off x="114300" y="453516"/>
            <a:ext cx="11634061" cy="6384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6740">
              <a:lnSpc>
                <a:spcPct val="100000"/>
              </a:lnSpc>
            </a:pPr>
            <a:r>
              <a:rPr lang="en-US" altLang="zh-CN" sz="3700" b="1" spc="-134" dirty="0">
                <a:solidFill>
                  <a:srgbClr val="435269"/>
                </a:solidFill>
                <a:latin typeface="Calibri"/>
                <a:ea typeface="Calibri"/>
              </a:rPr>
              <a:t>Данные</a:t>
            </a:r>
            <a:r>
              <a:rPr lang="en-US" altLang="zh-CN" sz="37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19" dirty="0">
                <a:solidFill>
                  <a:srgbClr val="435269"/>
                </a:solidFill>
                <a:latin typeface="Calibri"/>
                <a:ea typeface="Calibri"/>
              </a:rPr>
              <a:t>физикального</a:t>
            </a:r>
            <a:r>
              <a:rPr lang="en-US" altLang="zh-CN" sz="3700" b="1" spc="-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20" dirty="0">
                <a:solidFill>
                  <a:srgbClr val="435269"/>
                </a:solidFill>
                <a:latin typeface="Calibri"/>
                <a:ea typeface="Calibri"/>
              </a:rPr>
              <a:t>осмотра</a:t>
            </a:r>
          </a:p>
          <a:p>
            <a:pPr marL="0">
              <a:lnSpc>
                <a:spcPct val="929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Состояние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удовлетворительное.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Сознание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ясное.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Положение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активное.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Конституция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нормостеник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12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Рост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150,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вес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64,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ИМТ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28,4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кг/м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–100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см.</a:t>
            </a:r>
          </a:p>
          <a:p>
            <a:pPr marL="228600" indent="-228600" hangingPunct="0">
              <a:lnSpc>
                <a:spcPct val="94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Кожные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покровы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видимые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слизистые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окраски.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Подкожно-жировая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клетчатка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распределена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равномерно.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Лимфатические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узлы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увеличены,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безболезненные.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Костно-мышечная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особенностей.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Органы</a:t>
            </a:r>
            <a:r>
              <a:rPr lang="en-US" altLang="zh-CN" sz="24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дыхания.</a:t>
            </a:r>
          </a:p>
          <a:p>
            <a:pPr marL="0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Грудная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клетка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цилиндрической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формы.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ЧД=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16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минуту.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Перкуторный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звук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ясный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легочный.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Дыхание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везикулярное,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хрипов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нет.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Органы</a:t>
            </a:r>
            <a:r>
              <a:rPr lang="en-US" altLang="zh-CN" sz="24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кровообращения.</a:t>
            </a:r>
          </a:p>
          <a:p>
            <a:pPr marL="0">
              <a:lnSpc>
                <a:spcPct val="100000"/>
              </a:lnSpc>
              <a:spcBef>
                <a:spcPts val="27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Пульс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66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уд.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мин.,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ритмичный,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удовлетворительного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наполнения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напряжения.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АД(S)=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120/80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рт.ст.,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(D)=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120/80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рт.ст.</a:t>
            </a:r>
          </a:p>
          <a:p>
            <a:pPr marL="0">
              <a:lnSpc>
                <a:spcPct val="94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Границы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относительной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тупости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сердца: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левая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межреберье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среднеключичной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линии,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правая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правом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краю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грудины,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верхняя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верхнему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краю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ребра.</a:t>
            </a:r>
          </a:p>
          <a:p>
            <a:pPr marL="0">
              <a:lnSpc>
                <a:spcPct val="94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Тоны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сердца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приглушены,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акцент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тона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над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аортой,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систолический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шум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точках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аускультации,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66/мин.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Ритм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правильный.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026"/>
          <p:cNvSpPr txBox="1"/>
          <p:nvPr/>
        </p:nvSpPr>
        <p:spPr>
          <a:xfrm>
            <a:off x="701040" y="446163"/>
            <a:ext cx="10101358" cy="8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spc="-85" dirty="0">
                <a:solidFill>
                  <a:srgbClr val="435269"/>
                </a:solidFill>
                <a:latin typeface="Calibri"/>
                <a:ea typeface="Calibri"/>
              </a:rPr>
              <a:t>В</a:t>
            </a:r>
            <a:r>
              <a:rPr lang="en-US" altLang="zh-CN" sz="28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69" dirty="0">
                <a:solidFill>
                  <a:srgbClr val="435269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28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28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435269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28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435269"/>
                </a:solidFill>
                <a:latin typeface="Calibri"/>
                <a:ea typeface="Calibri"/>
              </a:rPr>
              <a:t>программой</a:t>
            </a:r>
            <a:r>
              <a:rPr lang="en-US" altLang="zh-CN" sz="28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435269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75" dirty="0">
                <a:solidFill>
                  <a:srgbClr val="435269"/>
                </a:solidFill>
                <a:latin typeface="Calibri"/>
                <a:ea typeface="Calibri"/>
              </a:rPr>
              <a:t>(ИПР)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69" dirty="0">
                <a:solidFill>
                  <a:srgbClr val="435269"/>
                </a:solidFill>
                <a:latin typeface="Calibri"/>
                <a:ea typeface="Calibri"/>
              </a:rPr>
              <a:t>проведено</a:t>
            </a:r>
            <a:r>
              <a:rPr lang="en-US" altLang="zh-CN" sz="2800" b="1" spc="-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64" dirty="0">
                <a:solidFill>
                  <a:srgbClr val="435269"/>
                </a:solidFill>
                <a:latin typeface="Calibri"/>
                <a:ea typeface="Calibri"/>
              </a:rPr>
              <a:t>обследование: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95312" y="1585976"/>
          <a:ext cx="10248074" cy="4720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781"/>
                <a:gridCol w="5138292"/>
              </a:tblGrid>
              <a:tr h="532383"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Гем</a:t>
                      </a:r>
                      <a:r>
                        <a:rPr lang="en-US" altLang="zh-CN" sz="2800" b="1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оглобин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35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116</a:t>
                      </a:r>
                      <a:r>
                        <a:rPr lang="en-US" altLang="zh-CN" sz="2800" spc="2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Эритроц</a:t>
                      </a:r>
                      <a:r>
                        <a:rPr lang="en-US" altLang="zh-CN" sz="2800" b="1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4,3</a:t>
                      </a:r>
                      <a:r>
                        <a:rPr lang="en-US" altLang="zh-CN" sz="28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х10</a:t>
                      </a:r>
                      <a:r>
                        <a:rPr lang="en-US" altLang="zh-CN" sz="185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r>
                        <a:rPr lang="en-US" altLang="zh-CN" sz="2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</a:t>
                      </a:r>
                      <a:r>
                        <a:rPr lang="en-US" altLang="zh-CN" sz="28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олестерин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4,7</a:t>
                      </a:r>
                      <a:r>
                        <a:rPr lang="en-US" altLang="zh-CN" sz="2800" spc="2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ммоль/л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4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Триглицер</a:t>
                      </a:r>
                      <a:r>
                        <a:rPr lang="en-US" altLang="zh-CN" sz="2800" b="1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иды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3,12</a:t>
                      </a:r>
                      <a:r>
                        <a:rPr lang="en-US" altLang="zh-CN" sz="2800" spc="3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ммоль</a:t>
                      </a:r>
                      <a:r>
                        <a:rPr lang="en-US" altLang="zh-CN" sz="2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ЛП</a:t>
                      </a:r>
                      <a:r>
                        <a:rPr lang="en-US" altLang="zh-CN" sz="2800" b="1" spc="-4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НП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2,55</a:t>
                      </a:r>
                      <a:r>
                        <a:rPr lang="en-US" altLang="zh-CN" sz="2800" spc="34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ммоль</a:t>
                      </a:r>
                      <a:r>
                        <a:rPr lang="en-US" altLang="zh-CN" sz="2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5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глюк</a:t>
                      </a:r>
                      <a:r>
                        <a:rPr lang="en-US" altLang="zh-CN" sz="2800" b="1" spc="-4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оза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5,82</a:t>
                      </a:r>
                      <a:r>
                        <a:rPr lang="en-US" altLang="zh-CN" sz="2800" spc="3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ммоль</a:t>
                      </a:r>
                      <a:r>
                        <a:rPr lang="en-US" altLang="zh-CN" sz="2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гликир</a:t>
                      </a:r>
                      <a:r>
                        <a:rPr lang="en-US" altLang="zh-CN" sz="2800" b="1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.гемоглобин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3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7,23</a:t>
                      </a:r>
                      <a:r>
                        <a:rPr lang="en-US" altLang="zh-CN" sz="2800" spc="3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ts val="505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СКФ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5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0" dirty="0">
                          <a:solidFill>
                            <a:srgbClr val="BF0000"/>
                          </a:solidFill>
                          <a:latin typeface="Calibri"/>
                          <a:ea typeface="Calibri"/>
                        </a:rPr>
                        <a:t>52</a:t>
                      </a:r>
                      <a:r>
                        <a:rPr lang="en-US" altLang="zh-CN" sz="2800" spc="1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мг/мин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022">
                <a:tc>
                  <a:txBody>
                    <a:bodyPr/>
                    <a:lstStyle/>
                    <a:p>
                      <a:pPr>
                        <a:lnSpc>
                          <a:spcPts val="505"/>
                        </a:lnSpc>
                      </a:pPr>
                      <a:endParaRPr lang="en-US" dirty="0" smtClean="0"/>
                    </a:p>
                    <a:p>
                      <a:pPr marL="0" indent="107632">
                        <a:lnSpc>
                          <a:spcPct val="100000"/>
                        </a:lnSpc>
                      </a:pPr>
                      <a:r>
                        <a:rPr lang="en-US" altLang="zh-CN" sz="2800" b="1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Креати</a:t>
                      </a:r>
                      <a:r>
                        <a:rPr lang="en-US" altLang="zh-CN" sz="2800" b="1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нин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5"/>
                        </a:lnSpc>
                      </a:pPr>
                      <a:endParaRPr lang="en-US" dirty="0" smtClean="0"/>
                    </a:p>
                    <a:p>
                      <a:pPr marL="0" indent="109982">
                        <a:lnSpc>
                          <a:spcPct val="100000"/>
                        </a:lnSpc>
                      </a:pP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97</a:t>
                      </a:r>
                      <a:r>
                        <a:rPr lang="en-US" altLang="zh-CN" sz="2800" spc="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8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мкмоль</a:t>
                      </a:r>
                      <a:r>
                        <a:rPr lang="en-US" altLang="zh-CN" sz="28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028"/>
          <p:cNvSpPr txBox="1"/>
          <p:nvPr/>
        </p:nvSpPr>
        <p:spPr>
          <a:xfrm>
            <a:off x="5208778" y="641019"/>
            <a:ext cx="1904931" cy="807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300" b="1" spc="-104" dirty="0">
                <a:solidFill>
                  <a:srgbClr val="1E3762"/>
                </a:solidFill>
                <a:latin typeface="Calibri"/>
                <a:ea typeface="Calibri"/>
              </a:rPr>
              <a:t>Эхо</a:t>
            </a:r>
            <a:r>
              <a:rPr lang="en-US" altLang="zh-CN" sz="5300" b="1" spc="-11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5300" b="1" spc="-94" dirty="0">
                <a:solidFill>
                  <a:srgbClr val="1E3762"/>
                </a:solidFill>
                <a:latin typeface="Calibri"/>
                <a:ea typeface="Calibri"/>
              </a:rPr>
              <a:t>КГ</a:t>
            </a:r>
          </a:p>
        </p:txBody>
      </p:sp>
      <p:sp>
        <p:nvSpPr>
          <p:cNvPr id="1029" name="TextBox 1029"/>
          <p:cNvSpPr txBox="1"/>
          <p:nvPr/>
        </p:nvSpPr>
        <p:spPr>
          <a:xfrm>
            <a:off x="929639" y="1826800"/>
            <a:ext cx="9720388" cy="4585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ЗСЛЖ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13,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32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МЖП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ИММ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ЛЖ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243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г/м2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ФВ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50%</a:t>
            </a:r>
          </a:p>
          <a:p>
            <a:pPr>
              <a:lnSpc>
                <a:spcPts val="49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Заключение.</a:t>
            </a:r>
            <a:r>
              <a:rPr lang="en-US" altLang="zh-CN" sz="32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Дилатация</a:t>
            </a:r>
            <a:r>
              <a:rPr lang="en-US" altLang="zh-CN" sz="32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ЛП</a:t>
            </a:r>
            <a:r>
              <a:rPr lang="en-US" altLang="zh-CN" sz="32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ЛЖ,</a:t>
            </a:r>
            <a:r>
              <a:rPr lang="en-US" altLang="zh-CN" sz="32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миокард</a:t>
            </a:r>
            <a:r>
              <a:rPr lang="en-US" altLang="zh-CN" sz="3200" spc="-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утолщен.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Гипокинезия</a:t>
            </a:r>
            <a:r>
              <a:rPr lang="en-US" altLang="zh-CN" sz="32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нижней,</a:t>
            </a:r>
            <a:r>
              <a:rPr lang="en-US" altLang="zh-CN" sz="3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боковой</a:t>
            </a:r>
            <a:r>
              <a:rPr lang="en-US" altLang="zh-CN" sz="3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задней</a:t>
            </a:r>
            <a:r>
              <a:rPr lang="en-US" altLang="zh-CN" sz="32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стенок</a:t>
            </a:r>
            <a:r>
              <a:rPr lang="en-US" altLang="zh-CN" sz="32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ЛЖ,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ea typeface="Calibri"/>
              </a:rPr>
              <a:t>передне-верхушечно-боковой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ea typeface="Calibri"/>
              </a:rPr>
              <a:t>области.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ea typeface="Calibri"/>
              </a:rPr>
              <a:t>Диастолическая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ЛЖ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типа.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НМК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ст,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НТК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1-2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Дегенеративные</a:t>
            </a:r>
            <a:r>
              <a:rPr lang="en-US" altLang="zh-CN" sz="32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32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АК</a:t>
            </a:r>
            <a:r>
              <a:rPr lang="en-US" altLang="zh-CN" sz="32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МК.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1030"/>
          <p:cNvSpPr txBox="1"/>
          <p:nvPr/>
        </p:nvSpPr>
        <p:spPr>
          <a:xfrm>
            <a:off x="91439" y="451739"/>
            <a:ext cx="11551492" cy="3422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75454">
              <a:lnSpc>
                <a:spcPct val="100000"/>
              </a:lnSpc>
            </a:pPr>
            <a:r>
              <a:rPr lang="en-US" altLang="zh-CN" sz="4400" b="1" spc="-134" dirty="0">
                <a:solidFill>
                  <a:srgbClr val="1E3762"/>
                </a:solidFill>
                <a:latin typeface="Calibri"/>
                <a:ea typeface="Calibri"/>
              </a:rPr>
              <a:t>УЗДС</a:t>
            </a:r>
            <a:r>
              <a:rPr lang="en-US" altLang="zh-CN" sz="4400" b="1" spc="-9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44" dirty="0">
                <a:solidFill>
                  <a:srgbClr val="1E3762"/>
                </a:solidFill>
                <a:latin typeface="Calibri"/>
                <a:ea typeface="Calibri"/>
              </a:rPr>
              <a:t>БЦА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hangingPunct="0">
              <a:lnSpc>
                <a:spcPct val="122500"/>
              </a:lnSpc>
            </a:pP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БЦА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шее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проходимы,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кровоток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магистральный.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КИМ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утолщен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бифуркации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ЛОСА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1,6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мм,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дифференцировка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слои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нарушена.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средней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трети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ПОСА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передней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стенке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гетерогенная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АСБ,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редуцирующая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просвет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30%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площади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гемодинамически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незначимая.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бифуркации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ЛОСА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полуконцентрическая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гетерогенная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АСБ,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редуцирующая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просвет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50%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площади,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переходящая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94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устье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ЛВСА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редуцирующая</a:t>
            </a:r>
          </a:p>
        </p:txBody>
      </p:sp>
      <p:sp>
        <p:nvSpPr>
          <p:cNvPr id="1031" name="TextBox 1031"/>
          <p:cNvSpPr txBox="1"/>
          <p:nvPr/>
        </p:nvSpPr>
        <p:spPr>
          <a:xfrm>
            <a:off x="91439" y="3911473"/>
            <a:ext cx="1150331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просвет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60%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площади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(55%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диаметру)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гемодинамически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незначимая.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Левая</a:t>
            </a:r>
          </a:p>
        </p:txBody>
      </p:sp>
      <p:sp>
        <p:nvSpPr>
          <p:cNvPr id="1032" name="TextBox 1032"/>
          <p:cNvSpPr txBox="1"/>
          <p:nvPr/>
        </p:nvSpPr>
        <p:spPr>
          <a:xfrm>
            <a:off x="91439" y="4350385"/>
            <a:ext cx="358204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ПА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извита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ea typeface="Calibri"/>
              </a:rPr>
              <a:t>сегмента.</a:t>
            </a:r>
          </a:p>
        </p:txBody>
      </p:sp>
      <p:sp>
        <p:nvSpPr>
          <p:cNvPr id="1033" name="TextBox 1033"/>
          <p:cNvSpPr txBox="1"/>
          <p:nvPr/>
        </p:nvSpPr>
        <p:spPr>
          <a:xfrm>
            <a:off x="91439" y="4765633"/>
            <a:ext cx="1096238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Заключение: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Эхо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признаки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стенозирующего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атеросклероза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БЦА.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Гемодинамически</a:t>
            </a:r>
          </a:p>
        </p:txBody>
      </p:sp>
      <p:sp>
        <p:nvSpPr>
          <p:cNvPr id="1034" name="TextBox 1034"/>
          <p:cNvSpPr txBox="1"/>
          <p:nvPr/>
        </p:nvSpPr>
        <p:spPr>
          <a:xfrm>
            <a:off x="91439" y="5191815"/>
            <a:ext cx="10739068" cy="877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20000"/>
              </a:lnSpc>
            </a:pP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незначимый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ea typeface="Calibri"/>
              </a:rPr>
              <a:t>стеноз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ПОСА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(30%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площади),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ЛОСА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(50%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площади),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ЛВСА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(60%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площади,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55%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диаметру).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Деформация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левой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ПА.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5"/>
          <p:cNvSpPr txBox="1"/>
          <p:nvPr/>
        </p:nvSpPr>
        <p:spPr>
          <a:xfrm>
            <a:off x="701040" y="550164"/>
            <a:ext cx="9899737" cy="5563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6044">
              <a:lnSpc>
                <a:spcPct val="100000"/>
              </a:lnSpc>
            </a:pPr>
            <a:r>
              <a:rPr lang="en-US" altLang="zh-CN" sz="3700" b="1" spc="-100" dirty="0">
                <a:solidFill>
                  <a:srgbClr val="1E3762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3700" b="1" spc="-4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04" dirty="0">
                <a:solidFill>
                  <a:srgbClr val="1E3762"/>
                </a:solidFill>
                <a:latin typeface="Calibri"/>
                <a:ea typeface="Calibri"/>
              </a:rPr>
              <a:t>дополнительного</a:t>
            </a:r>
            <a:r>
              <a:rPr lang="en-US" altLang="zh-CN" sz="3700" b="1" spc="-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09" dirty="0">
                <a:solidFill>
                  <a:srgbClr val="1E3762"/>
                </a:solidFill>
                <a:latin typeface="Calibri"/>
                <a:ea typeface="Calibri"/>
              </a:rPr>
              <a:t>обследования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Врач</a:t>
            </a:r>
            <a:r>
              <a:rPr lang="en-US" altLang="zh-CN" sz="23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300" b="1"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ЛФК:</a:t>
            </a:r>
          </a:p>
          <a:p>
            <a:pPr marL="0">
              <a:lnSpc>
                <a:spcPct val="90833"/>
              </a:lnSpc>
            </a:pP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23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3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шестиминутной</a:t>
            </a:r>
            <a:r>
              <a:rPr lang="en-US" altLang="zh-CN" sz="23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ходьбой:</a:t>
            </a:r>
            <a:r>
              <a:rPr lang="en-US" altLang="zh-CN" sz="23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поступлении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3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175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ВАШ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23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сердце</a:t>
            </a:r>
            <a:r>
              <a:rPr lang="en-US" altLang="zh-CN" sz="23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>
              <a:lnSpc>
                <a:spcPct val="1000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б.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Психо</a:t>
            </a:r>
            <a:r>
              <a:rPr lang="en-US" altLang="zh-CN" sz="23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лог:</a:t>
            </a:r>
          </a:p>
          <a:p>
            <a:pPr marL="0">
              <a:lnSpc>
                <a:spcPct val="1000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3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тревоги</a:t>
            </a:r>
            <a:r>
              <a:rPr lang="en-US" altLang="zh-CN" sz="23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3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3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HADS</a:t>
            </a:r>
            <a:r>
              <a:rPr lang="en-US" altLang="zh-CN" sz="23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3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11</a:t>
            </a:r>
            <a:r>
              <a:rPr lang="en-US" altLang="zh-CN" sz="23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б,</a:t>
            </a:r>
          </a:p>
          <a:p>
            <a:pPr marL="0">
              <a:lnSpc>
                <a:spcPct val="100000"/>
              </a:lnSpc>
              <a:spcBef>
                <a:spcPts val="154"/>
              </a:spcBef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3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депрессии</a:t>
            </a:r>
            <a:r>
              <a:rPr lang="en-US" altLang="zh-CN" sz="23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3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3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HADS</a:t>
            </a:r>
            <a:r>
              <a:rPr lang="en-US" altLang="zh-CN" sz="2300" spc="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3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3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б.</a:t>
            </a:r>
          </a:p>
          <a:p>
            <a:pPr marL="0">
              <a:lnSpc>
                <a:spcPct val="100000"/>
              </a:lnSpc>
              <a:spcBef>
                <a:spcPts val="175"/>
              </a:spcBef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Легкое</a:t>
            </a:r>
            <a:r>
              <a:rPr lang="en-US" altLang="zh-CN" sz="23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3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когнитивных</a:t>
            </a:r>
            <a:r>
              <a:rPr lang="en-US" altLang="zh-CN" sz="23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  <a:p>
            <a:pPr marL="0">
              <a:lnSpc>
                <a:spcPct val="100000"/>
              </a:lnSpc>
              <a:spcBef>
                <a:spcPts val="164"/>
              </a:spcBef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Интегральный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показатель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(ВАШ)–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51</a:t>
            </a:r>
            <a:r>
              <a:rPr lang="en-US" altLang="zh-CN" sz="23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балл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300" b="1" dirty="0">
                <a:solidFill>
                  <a:srgbClr val="000000"/>
                </a:solidFill>
                <a:latin typeface="Calibri"/>
                <a:ea typeface="Calibri"/>
              </a:rPr>
              <a:t>Эндокринолог:</a:t>
            </a:r>
            <a:r>
              <a:rPr lang="en-US" altLang="zh-CN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Сахарный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диабет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типа.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нефропатия.</a:t>
            </a:r>
            <a:r>
              <a:rPr lang="en-US" altLang="zh-CN" sz="23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ХБП3а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стадии.</a:t>
            </a:r>
            <a:r>
              <a:rPr lang="en-US" altLang="zh-CN" sz="23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2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полинейропатия</a:t>
            </a:r>
            <a:r>
              <a:rPr lang="en-US" altLang="zh-CN" sz="2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конечностей,</a:t>
            </a:r>
            <a:r>
              <a:rPr lang="en-US" altLang="zh-CN" sz="23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сенсо-моторная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форма.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макроангиопатия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3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Calibri"/>
                <a:ea typeface="Calibri"/>
              </a:rPr>
              <a:t>конечностей.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Box 1036"/>
          <p:cNvSpPr txBox="1"/>
          <p:nvPr/>
        </p:nvSpPr>
        <p:spPr>
          <a:xfrm>
            <a:off x="121920" y="96062"/>
            <a:ext cx="11735161" cy="580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88974">
              <a:lnSpc>
                <a:spcPct val="100000"/>
              </a:lnSpc>
            </a:pPr>
            <a:r>
              <a:rPr lang="en-US" altLang="zh-CN" sz="4300" b="1" spc="-125" dirty="0">
                <a:solidFill>
                  <a:srgbClr val="435269"/>
                </a:solidFill>
                <a:latin typeface="Calibri"/>
                <a:ea typeface="Calibri"/>
              </a:rPr>
              <a:t>ДИАГНОЗ</a:t>
            </a:r>
            <a:r>
              <a:rPr lang="en-US" altLang="zh-CN" sz="43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9" dirty="0">
                <a:solidFill>
                  <a:srgbClr val="435269"/>
                </a:solidFill>
                <a:latin typeface="Calibri"/>
                <a:ea typeface="Calibri"/>
              </a:rPr>
              <a:t>ОСНОВНОЙ</a:t>
            </a:r>
            <a:r>
              <a:rPr lang="en-US" altLang="zh-CN" sz="43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0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43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09" dirty="0">
                <a:solidFill>
                  <a:srgbClr val="435269"/>
                </a:solidFill>
                <a:latin typeface="Calibri"/>
                <a:ea typeface="Calibri"/>
              </a:rPr>
              <a:t>МКБ):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365760" indent="-365760" hangingPunct="0">
              <a:lnSpc>
                <a:spcPct val="103750"/>
              </a:lnSpc>
            </a:pPr>
            <a:r>
              <a:rPr lang="en-US" altLang="zh-CN" sz="3200" spc="25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ИБС.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ea typeface="Calibri"/>
              </a:rPr>
              <a:t>напряжения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(клинически).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Постинфарктный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кардиосклероз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(инфаркты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3200" spc="-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2007,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2009,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2010,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2015гг.).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Гипертоническая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стадии.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Гипертензивное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сердце.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Стенозирующий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атеросклероз</a:t>
            </a:r>
            <a:r>
              <a:rPr lang="en-US" altLang="zh-CN" sz="3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БЦА.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Риск</a:t>
            </a:r>
          </a:p>
          <a:p>
            <a:pPr marL="365760" hangingPunct="0">
              <a:lnSpc>
                <a:spcPct val="10166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ХСН2А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стадии.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ИМТ.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Сахарный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диабет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типа.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нефропатия.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ХБП3а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стадии.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полинейропатия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конечностей,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сенсо-моторная</a:t>
            </a:r>
            <a:r>
              <a:rPr lang="en-US" altLang="zh-CN" sz="32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форма.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Диабетическая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макроангиопатия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3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конечностей.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Целевой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гликированного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гемоглобина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&lt;7%.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Анемия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легкой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3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тяжести.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037"/>
          <p:cNvSpPr/>
          <p:nvPr/>
        </p:nvSpPr>
        <p:spPr>
          <a:xfrm>
            <a:off x="603250" y="1771650"/>
            <a:ext cx="2914650" cy="19050"/>
          </a:xfrm>
          <a:custGeom>
            <a:avLst/>
            <a:gdLst>
              <a:gd name="connsiteX0" fmla="*/ 15570 w 2914650"/>
              <a:gd name="connsiteY0" fmla="*/ 9906 h 19050"/>
              <a:gd name="connsiteX1" fmla="*/ 1468754 w 2914650"/>
              <a:gd name="connsiteY1" fmla="*/ 9906 h 19050"/>
              <a:gd name="connsiteX2" fmla="*/ 2921889 w 2914650"/>
              <a:gd name="connsiteY2" fmla="*/ 9906 h 19050"/>
              <a:gd name="connsiteX3" fmla="*/ 2921889 w 2914650"/>
              <a:gd name="connsiteY3" fmla="*/ 29718 h 19050"/>
              <a:gd name="connsiteX4" fmla="*/ 1468754 w 2914650"/>
              <a:gd name="connsiteY4" fmla="*/ 29718 h 19050"/>
              <a:gd name="connsiteX5" fmla="*/ 15570 w 2914650"/>
              <a:gd name="connsiteY5" fmla="*/ 29718 h 19050"/>
              <a:gd name="connsiteX6" fmla="*/ 15570 w 2914650"/>
              <a:gd name="connsiteY6" fmla="*/ 9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650" h="19050">
                <a:moveTo>
                  <a:pt x="15570" y="9906"/>
                </a:moveTo>
                <a:lnTo>
                  <a:pt x="1468754" y="9906"/>
                </a:lnTo>
                <a:lnTo>
                  <a:pt x="2921889" y="9906"/>
                </a:lnTo>
                <a:lnTo>
                  <a:pt x="2921889" y="29718"/>
                </a:lnTo>
                <a:lnTo>
                  <a:pt x="1468754" y="29718"/>
                </a:lnTo>
                <a:lnTo>
                  <a:pt x="15570" y="29718"/>
                </a:lnTo>
                <a:lnTo>
                  <a:pt x="15570" y="990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TextBox 1038"/>
          <p:cNvSpPr txBox="1"/>
          <p:nvPr/>
        </p:nvSpPr>
        <p:spPr>
          <a:xfrm>
            <a:off x="619048" y="383082"/>
            <a:ext cx="9933496" cy="5971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0069">
              <a:lnSpc>
                <a:spcPct val="100000"/>
              </a:lnSpc>
            </a:pPr>
            <a:r>
              <a:rPr lang="en-US" altLang="zh-CN" sz="3600" b="1" spc="-104" dirty="0">
                <a:solidFill>
                  <a:srgbClr val="1E3762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3600" b="1" spc="-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1E3762"/>
                </a:solidFill>
                <a:latin typeface="Calibri"/>
                <a:ea typeface="Calibri"/>
              </a:rPr>
              <a:t>диагноз</a:t>
            </a:r>
            <a:r>
              <a:rPr lang="en-US" altLang="zh-CN" sz="3600" b="1" spc="-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9" dirty="0">
                <a:solidFill>
                  <a:srgbClr val="1E3762"/>
                </a:solidFill>
                <a:latin typeface="Calibri"/>
                <a:ea typeface="Calibri"/>
              </a:rPr>
              <a:t>при</a:t>
            </a:r>
            <a:r>
              <a:rPr lang="en-US" altLang="zh-CN" sz="3600" b="1" spc="-6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4" dirty="0">
                <a:solidFill>
                  <a:srgbClr val="1E3762"/>
                </a:solidFill>
                <a:latin typeface="Calibri"/>
                <a:ea typeface="Calibri"/>
              </a:rPr>
              <a:t>поступлении: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участие:</a:t>
            </a:r>
          </a:p>
          <a:p>
            <a:pPr marL="0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22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квартире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33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улице</a:t>
            </a:r>
          </a:p>
          <a:p>
            <a:pPr marL="0">
              <a:lnSpc>
                <a:spcPct val="100000"/>
              </a:lnSpc>
              <a:spcBef>
                <a:spcPts val="12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33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лестнице</a:t>
            </a:r>
          </a:p>
          <a:p>
            <a:pPr marL="0">
              <a:lnSpc>
                <a:spcPct val="100000"/>
              </a:lnSpc>
              <a:spcBef>
                <a:spcPts val="12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03</a:t>
            </a:r>
            <a:r>
              <a:rPr lang="en-US" altLang="zh-CN" sz="24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Пользование</a:t>
            </a:r>
            <a:r>
              <a:rPr lang="en-US" altLang="zh-CN" sz="24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душем</a:t>
            </a:r>
          </a:p>
          <a:p>
            <a:pPr marL="0">
              <a:lnSpc>
                <a:spcPct val="100000"/>
              </a:lnSpc>
              <a:spcBef>
                <a:spcPts val="13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22</a:t>
            </a:r>
            <a:r>
              <a:rPr lang="en-US" altLang="zh-CN" sz="24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Забота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своем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здоровье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Факторы</a:t>
            </a:r>
            <a:r>
              <a:rPr lang="en-US" altLang="zh-CN" sz="24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4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среды: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+1</a:t>
            </a:r>
            <a:r>
              <a:rPr lang="en-US" altLang="zh-CN" sz="24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Лекарства</a:t>
            </a:r>
            <a:r>
              <a:rPr lang="en-US" altLang="zh-CN" sz="2400" b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антигипертензивные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?</a:t>
            </a:r>
            <a:r>
              <a:rPr lang="en-US" altLang="zh-CN" sz="2400" b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Лекарства</a:t>
            </a:r>
            <a:r>
              <a:rPr lang="en-US" altLang="zh-CN" sz="2400" b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антиангинальные,статины,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гиполикемические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препараты</a:t>
            </a:r>
          </a:p>
          <a:p>
            <a:pPr marL="0">
              <a:lnSpc>
                <a:spcPct val="833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e410.-3,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Индивидуальные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семьи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ближайших</a:t>
            </a:r>
            <a:r>
              <a:rPr lang="en-US" altLang="zh-CN" sz="2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родственников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(уточнить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8)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Box 1039"/>
          <p:cNvSpPr txBox="1"/>
          <p:nvPr/>
        </p:nvSpPr>
        <p:spPr>
          <a:xfrm>
            <a:off x="234695" y="287019"/>
            <a:ext cx="9808305" cy="5866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45841">
              <a:lnSpc>
                <a:spcPct val="100000"/>
              </a:lnSpc>
            </a:pPr>
            <a:r>
              <a:rPr lang="en-US" altLang="zh-CN" sz="4000" b="1" spc="-145" dirty="0">
                <a:solidFill>
                  <a:srgbClr val="1E3762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4000" b="1" spc="-6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50" dirty="0">
                <a:solidFill>
                  <a:srgbClr val="1E3762"/>
                </a:solidFill>
                <a:latin typeface="Calibri"/>
                <a:ea typeface="Calibri"/>
              </a:rPr>
              <a:t>функций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</a:p>
          <a:p>
            <a:pPr marL="0" indent="149352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(ТШХ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175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м)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  <a:p>
            <a:pPr marL="0">
              <a:lnSpc>
                <a:spcPct val="100000"/>
              </a:lnSpc>
              <a:spcBef>
                <a:spcPts val="114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26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сохранения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(ИМТ)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эмоций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(уровень</a:t>
            </a:r>
            <a:r>
              <a:rPr lang="en-US" altLang="zh-CN" sz="26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тревоги-2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депрессии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</a:p>
          <a:p>
            <a:pPr marL="0">
              <a:lnSpc>
                <a:spcPct val="100000"/>
              </a:lnSpc>
              <a:spcBef>
                <a:spcPts val="125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Когнитивные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6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6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метаболические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(уровень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ЛПНП)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  <a:p>
            <a:pPr marL="0" indent="2927858">
              <a:lnSpc>
                <a:spcPct val="92500"/>
              </a:lnSpc>
            </a:pPr>
            <a:r>
              <a:rPr lang="en-US" altLang="zh-CN" sz="4100" b="1" spc="-129" dirty="0">
                <a:solidFill>
                  <a:srgbClr val="1E3762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4100" b="1" spc="-6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100" b="1" spc="-119" dirty="0">
                <a:solidFill>
                  <a:srgbClr val="1E3762"/>
                </a:solidFill>
                <a:latin typeface="Calibri"/>
                <a:ea typeface="Calibri"/>
              </a:rPr>
              <a:t>СТРУКТУРЫ</a:t>
            </a:r>
          </a:p>
          <a:p>
            <a:pPr marL="0">
              <a:lnSpc>
                <a:spcPct val="83749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(окклюзия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60%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площади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55%</a:t>
            </a:r>
            <a:r>
              <a:rPr lang="en-US" altLang="zh-CN" sz="26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диаметру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ЛВСА)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Box 1040"/>
          <p:cNvSpPr txBox="1"/>
          <p:nvPr/>
        </p:nvSpPr>
        <p:spPr>
          <a:xfrm>
            <a:off x="857097" y="184022"/>
            <a:ext cx="9765447" cy="5314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139" dirty="0">
                <a:solidFill>
                  <a:srgbClr val="1E3762"/>
                </a:solidFill>
                <a:latin typeface="Calibri"/>
                <a:ea typeface="Calibri"/>
              </a:rPr>
              <a:t>Индивидуальная</a:t>
            </a:r>
            <a:r>
              <a:rPr lang="en-US" altLang="zh-CN" sz="4000" b="1" spc="-5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9" dirty="0">
                <a:solidFill>
                  <a:srgbClr val="1E3762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4000" b="1" spc="-6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9" dirty="0">
                <a:solidFill>
                  <a:srgbClr val="1E3762"/>
                </a:solidFill>
                <a:latin typeface="Calibri"/>
                <a:ea typeface="Calibri"/>
              </a:rPr>
              <a:t>медицинской</a:t>
            </a:r>
          </a:p>
          <a:p>
            <a:pPr marL="0" indent="2912643">
              <a:lnSpc>
                <a:spcPct val="100000"/>
              </a:lnSpc>
            </a:pPr>
            <a:r>
              <a:rPr lang="en-US" altLang="zh-CN" sz="4000" b="1" spc="-109" dirty="0">
                <a:solidFill>
                  <a:srgbClr val="1E3762"/>
                </a:solidFill>
                <a:latin typeface="Calibri"/>
                <a:ea typeface="Calibri"/>
              </a:rPr>
              <a:t>реа</a:t>
            </a:r>
            <a:r>
              <a:rPr lang="en-US" altLang="zh-CN" sz="4000" b="1" spc="-104" dirty="0">
                <a:solidFill>
                  <a:srgbClr val="1E3762"/>
                </a:solidFill>
                <a:latin typeface="Calibri"/>
                <a:ea typeface="Calibri"/>
              </a:rPr>
              <a:t>билитации: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7254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хочет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пациентка?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7254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Восстановятся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привычные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участие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уровне,</a:t>
            </a:r>
          </a:p>
          <a:p>
            <a:pPr marL="0" indent="30114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достаточном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возвращения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привычную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среду?</a:t>
            </a:r>
          </a:p>
          <a:p>
            <a:pPr marL="0" indent="72542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Какого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рода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среду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нужны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поддержания</a:t>
            </a:r>
          </a:p>
          <a:p>
            <a:pPr marL="0" indent="30114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достаточной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?</a:t>
            </a:r>
          </a:p>
          <a:p>
            <a:pPr marL="0" indent="72542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Возможны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такие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вмешательства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насколько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будут</a:t>
            </a:r>
          </a:p>
          <a:p>
            <a:pPr marL="0" indent="301142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эффективн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ы?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041"/>
          <p:cNvSpPr/>
          <p:nvPr/>
        </p:nvSpPr>
        <p:spPr>
          <a:xfrm>
            <a:off x="933450" y="641350"/>
            <a:ext cx="6508750" cy="44450"/>
          </a:xfrm>
          <a:custGeom>
            <a:avLst/>
            <a:gdLst>
              <a:gd name="connsiteX0" fmla="*/ 9982 w 6508750"/>
              <a:gd name="connsiteY0" fmla="*/ 18161 h 44450"/>
              <a:gd name="connsiteX1" fmla="*/ 2180208 w 6508750"/>
              <a:gd name="connsiteY1" fmla="*/ 18161 h 44450"/>
              <a:gd name="connsiteX2" fmla="*/ 4350384 w 6508750"/>
              <a:gd name="connsiteY2" fmla="*/ 18161 h 44450"/>
              <a:gd name="connsiteX3" fmla="*/ 6520560 w 6508750"/>
              <a:gd name="connsiteY3" fmla="*/ 18161 h 44450"/>
              <a:gd name="connsiteX4" fmla="*/ 6520560 w 6508750"/>
              <a:gd name="connsiteY4" fmla="*/ 48641 h 44450"/>
              <a:gd name="connsiteX5" fmla="*/ 4350384 w 6508750"/>
              <a:gd name="connsiteY5" fmla="*/ 48641 h 44450"/>
              <a:gd name="connsiteX6" fmla="*/ 2180208 w 6508750"/>
              <a:gd name="connsiteY6" fmla="*/ 48641 h 44450"/>
              <a:gd name="connsiteX7" fmla="*/ 9982 w 6508750"/>
              <a:gd name="connsiteY7" fmla="*/ 48641 h 44450"/>
              <a:gd name="connsiteX8" fmla="*/ 9982 w 6508750"/>
              <a:gd name="connsiteY8" fmla="*/ 18161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8750" h="44450">
                <a:moveTo>
                  <a:pt x="9982" y="18161"/>
                </a:moveTo>
                <a:lnTo>
                  <a:pt x="2180208" y="18161"/>
                </a:lnTo>
                <a:lnTo>
                  <a:pt x="4350384" y="18161"/>
                </a:lnTo>
                <a:lnTo>
                  <a:pt x="6520560" y="18161"/>
                </a:lnTo>
                <a:lnTo>
                  <a:pt x="6520560" y="48641"/>
                </a:lnTo>
                <a:lnTo>
                  <a:pt x="4350384" y="48641"/>
                </a:lnTo>
                <a:lnTo>
                  <a:pt x="2180208" y="48641"/>
                </a:lnTo>
                <a:lnTo>
                  <a:pt x="9982" y="48641"/>
                </a:lnTo>
                <a:lnTo>
                  <a:pt x="9982" y="18161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2"/>
          <p:cNvSpPr/>
          <p:nvPr/>
        </p:nvSpPr>
        <p:spPr>
          <a:xfrm>
            <a:off x="933450" y="2381250"/>
            <a:ext cx="10674350" cy="31750"/>
          </a:xfrm>
          <a:custGeom>
            <a:avLst/>
            <a:gdLst>
              <a:gd name="connsiteX0" fmla="*/ 9982 w 10674350"/>
              <a:gd name="connsiteY0" fmla="*/ 12573 h 31750"/>
              <a:gd name="connsiteX1" fmla="*/ 2676271 w 10674350"/>
              <a:gd name="connsiteY1" fmla="*/ 12573 h 31750"/>
              <a:gd name="connsiteX2" fmla="*/ 5342509 w 10674350"/>
              <a:gd name="connsiteY2" fmla="*/ 12573 h 31750"/>
              <a:gd name="connsiteX3" fmla="*/ 8008746 w 10674350"/>
              <a:gd name="connsiteY3" fmla="*/ 12573 h 31750"/>
              <a:gd name="connsiteX4" fmla="*/ 10674984 w 10674350"/>
              <a:gd name="connsiteY4" fmla="*/ 12573 h 31750"/>
              <a:gd name="connsiteX5" fmla="*/ 10674984 w 10674350"/>
              <a:gd name="connsiteY5" fmla="*/ 43053 h 31750"/>
              <a:gd name="connsiteX6" fmla="*/ 8008746 w 10674350"/>
              <a:gd name="connsiteY6" fmla="*/ 43053 h 31750"/>
              <a:gd name="connsiteX7" fmla="*/ 5342509 w 10674350"/>
              <a:gd name="connsiteY7" fmla="*/ 43053 h 31750"/>
              <a:gd name="connsiteX8" fmla="*/ 2676271 w 10674350"/>
              <a:gd name="connsiteY8" fmla="*/ 43053 h 31750"/>
              <a:gd name="connsiteX9" fmla="*/ 9982 w 10674350"/>
              <a:gd name="connsiteY9" fmla="*/ 43053 h 31750"/>
              <a:gd name="connsiteX10" fmla="*/ 9982 w 10674350"/>
              <a:gd name="connsiteY10" fmla="*/ 1257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74350" h="31750">
                <a:moveTo>
                  <a:pt x="9982" y="12573"/>
                </a:moveTo>
                <a:lnTo>
                  <a:pt x="2676271" y="12573"/>
                </a:lnTo>
                <a:lnTo>
                  <a:pt x="5342509" y="12573"/>
                </a:lnTo>
                <a:lnTo>
                  <a:pt x="8008746" y="12573"/>
                </a:lnTo>
                <a:lnTo>
                  <a:pt x="10674984" y="12573"/>
                </a:lnTo>
                <a:lnTo>
                  <a:pt x="10674984" y="43053"/>
                </a:lnTo>
                <a:lnTo>
                  <a:pt x="8008746" y="43053"/>
                </a:lnTo>
                <a:lnTo>
                  <a:pt x="5342509" y="43053"/>
                </a:lnTo>
                <a:lnTo>
                  <a:pt x="2676271" y="43053"/>
                </a:lnTo>
                <a:lnTo>
                  <a:pt x="9982" y="43053"/>
                </a:lnTo>
                <a:lnTo>
                  <a:pt x="9982" y="12573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TextBox 1043"/>
          <p:cNvSpPr txBox="1"/>
          <p:nvPr/>
        </p:nvSpPr>
        <p:spPr>
          <a:xfrm>
            <a:off x="715060" y="183706"/>
            <a:ext cx="11104385" cy="5330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1E3762"/>
                </a:solidFill>
                <a:latin typeface="Arial"/>
                <a:ea typeface="Arial"/>
              </a:rPr>
              <a:t>•</a:t>
            </a:r>
            <a:r>
              <a:rPr lang="en-US" altLang="zh-CN" sz="3600" spc="-135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11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b="1" spc="-11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на</a:t>
            </a:r>
            <a:r>
              <a:rPr lang="en-US" altLang="zh-CN" sz="3600" b="1" spc="-11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1</a:t>
            </a:r>
            <a:r>
              <a:rPr lang="en-US" altLang="zh-CN" sz="3600" b="1" spc="-11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неделю</a:t>
            </a:r>
            <a:r>
              <a:rPr lang="en-US" altLang="zh-CN" sz="3600" dirty="0">
                <a:solidFill>
                  <a:srgbClr val="1E3762"/>
                </a:solidFill>
                <a:latin typeface="Calibri"/>
                <a:ea typeface="Calibri"/>
              </a:rPr>
              <a:t>:</a:t>
            </a:r>
            <a:r>
              <a:rPr lang="en-US" altLang="zh-CN" sz="3600" spc="-11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3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коридору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250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6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приема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3600" dirty="0">
                <a:solidFill>
                  <a:srgbClr val="1E3762"/>
                </a:solidFill>
                <a:latin typeface="Arial"/>
                <a:ea typeface="Arial"/>
              </a:rPr>
              <a:t>•</a:t>
            </a:r>
            <a:r>
              <a:rPr lang="en-US" altLang="zh-CN" sz="3600" spc="-104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8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b="1" spc="-8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на</a:t>
            </a:r>
            <a:r>
              <a:rPr lang="en-US" altLang="zh-CN" sz="3600" b="1" spc="-8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этап</a:t>
            </a:r>
            <a:r>
              <a:rPr lang="en-US" altLang="zh-CN" sz="3600" b="1" spc="-8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b="1" spc="-8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в</a:t>
            </a:r>
            <a:r>
              <a:rPr lang="en-US" altLang="zh-CN" sz="3600" b="1" spc="-9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ea typeface="Calibri"/>
              </a:rPr>
              <a:t>дневном</a:t>
            </a:r>
            <a:r>
              <a:rPr lang="en-US" altLang="zh-CN" sz="36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b="1" u="sng" dirty="0">
                <a:solidFill>
                  <a:srgbClr val="1E3762"/>
                </a:solidFill>
                <a:uFill>
                  <a:solidFill>
                    <a:srgbClr val="1E3762"/>
                  </a:solidFill>
                </a:uFill>
                <a:latin typeface="Calibri"/>
                <a:ea typeface="Calibri"/>
              </a:rPr>
              <a:t>стационаре</a:t>
            </a:r>
            <a:r>
              <a:rPr lang="en-US" altLang="zh-CN" sz="3600" dirty="0">
                <a:solidFill>
                  <a:srgbClr val="1E3762"/>
                </a:solidFill>
                <a:latin typeface="Calibri"/>
                <a:ea typeface="Calibri"/>
              </a:rPr>
              <a:t>:</a:t>
            </a:r>
            <a:r>
              <a:rPr lang="en-US" altLang="zh-CN" sz="3600" spc="-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через</a:t>
            </a:r>
            <a:r>
              <a:rPr lang="en-US" altLang="zh-CN" sz="3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3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недели</a:t>
            </a:r>
            <a:r>
              <a:rPr lang="en-US" altLang="zh-CN" sz="3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3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3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прямой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400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приема,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поднимается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3600" spc="-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этаж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3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выраженной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одышки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стенокардитических</a:t>
            </a:r>
            <a:r>
              <a:rPr lang="en-US" altLang="zh-CN" sz="3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болей,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эмоционально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устойчива,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привержена</a:t>
            </a:r>
            <a:r>
              <a:rPr lang="en-US" altLang="zh-CN" sz="3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лечению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(принимает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таблетки,</a:t>
            </a:r>
            <a:r>
              <a:rPr lang="en-US" altLang="zh-CN" sz="3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разложенные</a:t>
            </a:r>
            <a:r>
              <a:rPr lang="en-US" altLang="zh-CN" sz="3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таблетницу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3600" spc="-5" dirty="0">
                <a:solidFill>
                  <a:srgbClr val="000000"/>
                </a:solidFill>
                <a:latin typeface="Calibri"/>
                <a:ea typeface="Calibri"/>
              </a:rPr>
              <a:t>черью)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6050" y="1860550"/>
            <a:ext cx="2825750" cy="2825750"/>
          </a:xfrm>
          <a:custGeom>
            <a:avLst/>
            <a:gdLst>
              <a:gd name="connsiteX0" fmla="*/ 15887 w 2825750"/>
              <a:gd name="connsiteY0" fmla="*/ 300101 h 2825750"/>
              <a:gd name="connsiteX1" fmla="*/ 297916 w 2825750"/>
              <a:gd name="connsiteY1" fmla="*/ 18161 h 2825750"/>
              <a:gd name="connsiteX2" fmla="*/ 2554097 w 2825750"/>
              <a:gd name="connsiteY2" fmla="*/ 18161 h 2825750"/>
              <a:gd name="connsiteX3" fmla="*/ 2836164 w 2825750"/>
              <a:gd name="connsiteY3" fmla="*/ 300101 h 2825750"/>
              <a:gd name="connsiteX4" fmla="*/ 2836164 w 2825750"/>
              <a:gd name="connsiteY4" fmla="*/ 2556383 h 2825750"/>
              <a:gd name="connsiteX5" fmla="*/ 2554097 w 2825750"/>
              <a:gd name="connsiteY5" fmla="*/ 2838323 h 2825750"/>
              <a:gd name="connsiteX6" fmla="*/ 297916 w 2825750"/>
              <a:gd name="connsiteY6" fmla="*/ 2838323 h 2825750"/>
              <a:gd name="connsiteX7" fmla="*/ 15887 w 2825750"/>
              <a:gd name="connsiteY7" fmla="*/ 2556383 h 2825750"/>
              <a:gd name="connsiteX8" fmla="*/ 15887 w 2825750"/>
              <a:gd name="connsiteY8" fmla="*/ 300101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15887" y="300101"/>
                </a:moveTo>
                <a:cubicBezTo>
                  <a:pt x="15887" y="144399"/>
                  <a:pt x="142151" y="18161"/>
                  <a:pt x="297916" y="18161"/>
                </a:cubicBezTo>
                <a:lnTo>
                  <a:pt x="2554097" y="18161"/>
                </a:lnTo>
                <a:cubicBezTo>
                  <a:pt x="2709926" y="18161"/>
                  <a:pt x="2836164" y="144399"/>
                  <a:pt x="2836164" y="300101"/>
                </a:cubicBezTo>
                <a:lnTo>
                  <a:pt x="2836164" y="2556383"/>
                </a:lnTo>
                <a:cubicBezTo>
                  <a:pt x="2836164" y="2712085"/>
                  <a:pt x="2709926" y="2838323"/>
                  <a:pt x="2554097" y="2838323"/>
                </a:cubicBezTo>
                <a:lnTo>
                  <a:pt x="297916" y="2838323"/>
                </a:lnTo>
                <a:cubicBezTo>
                  <a:pt x="142151" y="2838323"/>
                  <a:pt x="15887" y="2712085"/>
                  <a:pt x="15887" y="2556383"/>
                </a:cubicBezTo>
                <a:lnTo>
                  <a:pt x="15887" y="300101"/>
                </a:lnTo>
                <a:close/>
              </a:path>
            </a:pathLst>
          </a:custGeom>
          <a:solidFill>
            <a:srgbClr val="BFC7E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603250" y="3841750"/>
            <a:ext cx="2825750" cy="2825750"/>
          </a:xfrm>
          <a:custGeom>
            <a:avLst/>
            <a:gdLst>
              <a:gd name="connsiteX0" fmla="*/ 6350 w 2825750"/>
              <a:gd name="connsiteY0" fmla="*/ 288417 h 2825750"/>
              <a:gd name="connsiteX1" fmla="*/ 288366 w 2825750"/>
              <a:gd name="connsiteY1" fmla="*/ 6477 h 2825750"/>
              <a:gd name="connsiteX2" fmla="*/ 2544572 w 2825750"/>
              <a:gd name="connsiteY2" fmla="*/ 6477 h 2825750"/>
              <a:gd name="connsiteX3" fmla="*/ 2826639 w 2825750"/>
              <a:gd name="connsiteY3" fmla="*/ 288417 h 2825750"/>
              <a:gd name="connsiteX4" fmla="*/ 2826639 w 2825750"/>
              <a:gd name="connsiteY4" fmla="*/ 2544661 h 2825750"/>
              <a:gd name="connsiteX5" fmla="*/ 2544572 w 2825750"/>
              <a:gd name="connsiteY5" fmla="*/ 2826690 h 2825750"/>
              <a:gd name="connsiteX6" fmla="*/ 288366 w 2825750"/>
              <a:gd name="connsiteY6" fmla="*/ 2826690 h 2825750"/>
              <a:gd name="connsiteX7" fmla="*/ 6350 w 2825750"/>
              <a:gd name="connsiteY7" fmla="*/ 2544661 h 2825750"/>
              <a:gd name="connsiteX8" fmla="*/ 6350 w 2825750"/>
              <a:gd name="connsiteY8" fmla="*/ 288417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6350" y="288417"/>
                </a:moveTo>
                <a:cubicBezTo>
                  <a:pt x="6350" y="132715"/>
                  <a:pt x="132613" y="6477"/>
                  <a:pt x="288366" y="6477"/>
                </a:cubicBezTo>
                <a:lnTo>
                  <a:pt x="2544572" y="6477"/>
                </a:lnTo>
                <a:cubicBezTo>
                  <a:pt x="2700273" y="6477"/>
                  <a:pt x="2826639" y="132715"/>
                  <a:pt x="2826639" y="288417"/>
                </a:cubicBezTo>
                <a:lnTo>
                  <a:pt x="2826639" y="2544661"/>
                </a:lnTo>
                <a:cubicBezTo>
                  <a:pt x="2826639" y="2700426"/>
                  <a:pt x="2700273" y="2826690"/>
                  <a:pt x="2544572" y="2826690"/>
                </a:cubicBezTo>
                <a:lnTo>
                  <a:pt x="288366" y="2826690"/>
                </a:lnTo>
                <a:cubicBezTo>
                  <a:pt x="132613" y="2826690"/>
                  <a:pt x="6350" y="2700426"/>
                  <a:pt x="6350" y="2544661"/>
                </a:cubicBezTo>
                <a:lnTo>
                  <a:pt x="6350" y="288417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03250" y="3841750"/>
            <a:ext cx="2825750" cy="2825750"/>
          </a:xfrm>
          <a:custGeom>
            <a:avLst/>
            <a:gdLst>
              <a:gd name="connsiteX0" fmla="*/ 6350 w 2825750"/>
              <a:gd name="connsiteY0" fmla="*/ 288417 h 2825750"/>
              <a:gd name="connsiteX1" fmla="*/ 288366 w 2825750"/>
              <a:gd name="connsiteY1" fmla="*/ 6477 h 2825750"/>
              <a:gd name="connsiteX2" fmla="*/ 2544572 w 2825750"/>
              <a:gd name="connsiteY2" fmla="*/ 6477 h 2825750"/>
              <a:gd name="connsiteX3" fmla="*/ 2826639 w 2825750"/>
              <a:gd name="connsiteY3" fmla="*/ 288417 h 2825750"/>
              <a:gd name="connsiteX4" fmla="*/ 2826639 w 2825750"/>
              <a:gd name="connsiteY4" fmla="*/ 2544661 h 2825750"/>
              <a:gd name="connsiteX5" fmla="*/ 2544572 w 2825750"/>
              <a:gd name="connsiteY5" fmla="*/ 2826690 h 2825750"/>
              <a:gd name="connsiteX6" fmla="*/ 288366 w 2825750"/>
              <a:gd name="connsiteY6" fmla="*/ 2826690 h 2825750"/>
              <a:gd name="connsiteX7" fmla="*/ 6350 w 2825750"/>
              <a:gd name="connsiteY7" fmla="*/ 2544661 h 2825750"/>
              <a:gd name="connsiteX8" fmla="*/ 6350 w 2825750"/>
              <a:gd name="connsiteY8" fmla="*/ 288417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6350" y="288417"/>
                </a:moveTo>
                <a:cubicBezTo>
                  <a:pt x="6350" y="132715"/>
                  <a:pt x="132613" y="6477"/>
                  <a:pt x="288366" y="6477"/>
                </a:cubicBezTo>
                <a:lnTo>
                  <a:pt x="2544572" y="6477"/>
                </a:lnTo>
                <a:cubicBezTo>
                  <a:pt x="2700273" y="6477"/>
                  <a:pt x="2826639" y="132715"/>
                  <a:pt x="2826639" y="288417"/>
                </a:cubicBezTo>
                <a:lnTo>
                  <a:pt x="2826639" y="2544661"/>
                </a:lnTo>
                <a:cubicBezTo>
                  <a:pt x="2826639" y="2700426"/>
                  <a:pt x="2700273" y="2826690"/>
                  <a:pt x="2544572" y="2826690"/>
                </a:cubicBezTo>
                <a:lnTo>
                  <a:pt x="288366" y="2826690"/>
                </a:lnTo>
                <a:cubicBezTo>
                  <a:pt x="132613" y="2826690"/>
                  <a:pt x="6350" y="2700426"/>
                  <a:pt x="6350" y="2544661"/>
                </a:cubicBezTo>
                <a:lnTo>
                  <a:pt x="6350" y="2884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777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5036820"/>
            <a:ext cx="579120" cy="693420"/>
          </a:xfrm>
          <a:prstGeom prst="rect">
            <a:avLst/>
          </a:prstGeom>
        </p:spPr>
      </p:pic>
      <p:sp>
        <p:nvSpPr>
          <p:cNvPr id="2" name="Freeform 27"/>
          <p:cNvSpPr/>
          <p:nvPr/>
        </p:nvSpPr>
        <p:spPr>
          <a:xfrm>
            <a:off x="4527550" y="1860550"/>
            <a:ext cx="2825750" cy="2825750"/>
          </a:xfrm>
          <a:custGeom>
            <a:avLst/>
            <a:gdLst>
              <a:gd name="connsiteX0" fmla="*/ 6730 w 2825750"/>
              <a:gd name="connsiteY0" fmla="*/ 300101 h 2825750"/>
              <a:gd name="connsiteX1" fmla="*/ 288797 w 2825750"/>
              <a:gd name="connsiteY1" fmla="*/ 18161 h 2825750"/>
              <a:gd name="connsiteX2" fmla="*/ 2544953 w 2825750"/>
              <a:gd name="connsiteY2" fmla="*/ 18161 h 2825750"/>
              <a:gd name="connsiteX3" fmla="*/ 2827019 w 2825750"/>
              <a:gd name="connsiteY3" fmla="*/ 300101 h 2825750"/>
              <a:gd name="connsiteX4" fmla="*/ 2827019 w 2825750"/>
              <a:gd name="connsiteY4" fmla="*/ 2556383 h 2825750"/>
              <a:gd name="connsiteX5" fmla="*/ 2544953 w 2825750"/>
              <a:gd name="connsiteY5" fmla="*/ 2838323 h 2825750"/>
              <a:gd name="connsiteX6" fmla="*/ 288797 w 2825750"/>
              <a:gd name="connsiteY6" fmla="*/ 2838323 h 2825750"/>
              <a:gd name="connsiteX7" fmla="*/ 6730 w 2825750"/>
              <a:gd name="connsiteY7" fmla="*/ 2556383 h 2825750"/>
              <a:gd name="connsiteX8" fmla="*/ 6730 w 2825750"/>
              <a:gd name="connsiteY8" fmla="*/ 300101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6730" y="300101"/>
                </a:moveTo>
                <a:cubicBezTo>
                  <a:pt x="6730" y="144399"/>
                  <a:pt x="132969" y="18161"/>
                  <a:pt x="288797" y="18161"/>
                </a:cubicBezTo>
                <a:lnTo>
                  <a:pt x="2544953" y="18161"/>
                </a:lnTo>
                <a:cubicBezTo>
                  <a:pt x="2700781" y="18161"/>
                  <a:pt x="2827019" y="144399"/>
                  <a:pt x="2827019" y="300101"/>
                </a:cubicBezTo>
                <a:lnTo>
                  <a:pt x="2827019" y="2556383"/>
                </a:lnTo>
                <a:cubicBezTo>
                  <a:pt x="2827019" y="2712085"/>
                  <a:pt x="2700781" y="2838323"/>
                  <a:pt x="2544953" y="2838323"/>
                </a:cubicBezTo>
                <a:lnTo>
                  <a:pt x="288797" y="2838323"/>
                </a:lnTo>
                <a:cubicBezTo>
                  <a:pt x="132969" y="2838323"/>
                  <a:pt x="6730" y="2712085"/>
                  <a:pt x="6730" y="2556383"/>
                </a:cubicBezTo>
                <a:lnTo>
                  <a:pt x="6730" y="300101"/>
                </a:lnTo>
                <a:close/>
              </a:path>
            </a:pathLst>
          </a:custGeom>
          <a:solidFill>
            <a:srgbClr val="BFC7E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4984750" y="3841750"/>
            <a:ext cx="2825750" cy="2825750"/>
          </a:xfrm>
          <a:custGeom>
            <a:avLst/>
            <a:gdLst>
              <a:gd name="connsiteX0" fmla="*/ 8635 w 2825750"/>
              <a:gd name="connsiteY0" fmla="*/ 288417 h 2825750"/>
              <a:gd name="connsiteX1" fmla="*/ 290703 w 2825750"/>
              <a:gd name="connsiteY1" fmla="*/ 6477 h 2825750"/>
              <a:gd name="connsiteX2" fmla="*/ 2546857 w 2825750"/>
              <a:gd name="connsiteY2" fmla="*/ 6477 h 2825750"/>
              <a:gd name="connsiteX3" fmla="*/ 2828925 w 2825750"/>
              <a:gd name="connsiteY3" fmla="*/ 288417 h 2825750"/>
              <a:gd name="connsiteX4" fmla="*/ 2828925 w 2825750"/>
              <a:gd name="connsiteY4" fmla="*/ 2544661 h 2825750"/>
              <a:gd name="connsiteX5" fmla="*/ 2546857 w 2825750"/>
              <a:gd name="connsiteY5" fmla="*/ 2826690 h 2825750"/>
              <a:gd name="connsiteX6" fmla="*/ 290703 w 2825750"/>
              <a:gd name="connsiteY6" fmla="*/ 2826690 h 2825750"/>
              <a:gd name="connsiteX7" fmla="*/ 8635 w 2825750"/>
              <a:gd name="connsiteY7" fmla="*/ 2544661 h 2825750"/>
              <a:gd name="connsiteX8" fmla="*/ 8635 w 2825750"/>
              <a:gd name="connsiteY8" fmla="*/ 288417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8635" y="288417"/>
                </a:moveTo>
                <a:cubicBezTo>
                  <a:pt x="8635" y="132715"/>
                  <a:pt x="134873" y="6477"/>
                  <a:pt x="290703" y="6477"/>
                </a:cubicBezTo>
                <a:lnTo>
                  <a:pt x="2546857" y="6477"/>
                </a:lnTo>
                <a:cubicBezTo>
                  <a:pt x="2702686" y="6477"/>
                  <a:pt x="2828925" y="132715"/>
                  <a:pt x="2828925" y="288417"/>
                </a:cubicBezTo>
                <a:lnTo>
                  <a:pt x="2828925" y="2544661"/>
                </a:lnTo>
                <a:cubicBezTo>
                  <a:pt x="2828925" y="2700426"/>
                  <a:pt x="2702686" y="2826690"/>
                  <a:pt x="2546857" y="2826690"/>
                </a:cubicBezTo>
                <a:lnTo>
                  <a:pt x="290703" y="2826690"/>
                </a:lnTo>
                <a:cubicBezTo>
                  <a:pt x="134873" y="2826690"/>
                  <a:pt x="8635" y="2700426"/>
                  <a:pt x="8635" y="2544661"/>
                </a:cubicBezTo>
                <a:lnTo>
                  <a:pt x="8635" y="288417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4984750" y="3841750"/>
            <a:ext cx="2825750" cy="2825750"/>
          </a:xfrm>
          <a:custGeom>
            <a:avLst/>
            <a:gdLst>
              <a:gd name="connsiteX0" fmla="*/ 8635 w 2825750"/>
              <a:gd name="connsiteY0" fmla="*/ 288417 h 2825750"/>
              <a:gd name="connsiteX1" fmla="*/ 290703 w 2825750"/>
              <a:gd name="connsiteY1" fmla="*/ 6477 h 2825750"/>
              <a:gd name="connsiteX2" fmla="*/ 2546857 w 2825750"/>
              <a:gd name="connsiteY2" fmla="*/ 6477 h 2825750"/>
              <a:gd name="connsiteX3" fmla="*/ 2828925 w 2825750"/>
              <a:gd name="connsiteY3" fmla="*/ 288417 h 2825750"/>
              <a:gd name="connsiteX4" fmla="*/ 2828925 w 2825750"/>
              <a:gd name="connsiteY4" fmla="*/ 2544661 h 2825750"/>
              <a:gd name="connsiteX5" fmla="*/ 2546857 w 2825750"/>
              <a:gd name="connsiteY5" fmla="*/ 2826690 h 2825750"/>
              <a:gd name="connsiteX6" fmla="*/ 290703 w 2825750"/>
              <a:gd name="connsiteY6" fmla="*/ 2826690 h 2825750"/>
              <a:gd name="connsiteX7" fmla="*/ 8635 w 2825750"/>
              <a:gd name="connsiteY7" fmla="*/ 2544661 h 2825750"/>
              <a:gd name="connsiteX8" fmla="*/ 8635 w 2825750"/>
              <a:gd name="connsiteY8" fmla="*/ 288417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8635" y="288417"/>
                </a:moveTo>
                <a:cubicBezTo>
                  <a:pt x="8635" y="132715"/>
                  <a:pt x="134873" y="6477"/>
                  <a:pt x="290703" y="6477"/>
                </a:cubicBezTo>
                <a:lnTo>
                  <a:pt x="2546857" y="6477"/>
                </a:lnTo>
                <a:cubicBezTo>
                  <a:pt x="2702686" y="6477"/>
                  <a:pt x="2828925" y="132715"/>
                  <a:pt x="2828925" y="288417"/>
                </a:cubicBezTo>
                <a:lnTo>
                  <a:pt x="2828925" y="2544661"/>
                </a:lnTo>
                <a:cubicBezTo>
                  <a:pt x="2828925" y="2700426"/>
                  <a:pt x="2702686" y="2826690"/>
                  <a:pt x="2546857" y="2826690"/>
                </a:cubicBezTo>
                <a:lnTo>
                  <a:pt x="290703" y="2826690"/>
                </a:lnTo>
                <a:cubicBezTo>
                  <a:pt x="134873" y="2826690"/>
                  <a:pt x="8635" y="2700426"/>
                  <a:pt x="8635" y="2544661"/>
                </a:cubicBezTo>
                <a:lnTo>
                  <a:pt x="8635" y="28841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77777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4983480"/>
            <a:ext cx="579120" cy="708660"/>
          </a:xfrm>
          <a:prstGeom prst="rect">
            <a:avLst/>
          </a:prstGeom>
        </p:spPr>
      </p:pic>
      <p:sp>
        <p:nvSpPr>
          <p:cNvPr id="3" name="Freeform 31"/>
          <p:cNvSpPr/>
          <p:nvPr/>
        </p:nvSpPr>
        <p:spPr>
          <a:xfrm>
            <a:off x="8896350" y="1720850"/>
            <a:ext cx="2825750" cy="2825750"/>
          </a:xfrm>
          <a:custGeom>
            <a:avLst/>
            <a:gdLst>
              <a:gd name="connsiteX0" fmla="*/ 10286 w 2825750"/>
              <a:gd name="connsiteY0" fmla="*/ 289814 h 2825750"/>
              <a:gd name="connsiteX1" fmla="*/ 292354 w 2825750"/>
              <a:gd name="connsiteY1" fmla="*/ 7747 h 2825750"/>
              <a:gd name="connsiteX2" fmla="*/ 2548508 w 2825750"/>
              <a:gd name="connsiteY2" fmla="*/ 7747 h 2825750"/>
              <a:gd name="connsiteX3" fmla="*/ 2830576 w 2825750"/>
              <a:gd name="connsiteY3" fmla="*/ 289814 h 2825750"/>
              <a:gd name="connsiteX4" fmla="*/ 2830576 w 2825750"/>
              <a:gd name="connsiteY4" fmla="*/ 2545969 h 2825750"/>
              <a:gd name="connsiteX5" fmla="*/ 2548508 w 2825750"/>
              <a:gd name="connsiteY5" fmla="*/ 2828036 h 2825750"/>
              <a:gd name="connsiteX6" fmla="*/ 292354 w 2825750"/>
              <a:gd name="connsiteY6" fmla="*/ 2828036 h 2825750"/>
              <a:gd name="connsiteX7" fmla="*/ 10286 w 2825750"/>
              <a:gd name="connsiteY7" fmla="*/ 2545969 h 2825750"/>
              <a:gd name="connsiteX8" fmla="*/ 10286 w 2825750"/>
              <a:gd name="connsiteY8" fmla="*/ 289814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2825750">
                <a:moveTo>
                  <a:pt x="10286" y="289814"/>
                </a:moveTo>
                <a:cubicBezTo>
                  <a:pt x="10286" y="133985"/>
                  <a:pt x="136525" y="7747"/>
                  <a:pt x="292354" y="7747"/>
                </a:cubicBezTo>
                <a:lnTo>
                  <a:pt x="2548508" y="7747"/>
                </a:lnTo>
                <a:cubicBezTo>
                  <a:pt x="2704338" y="7747"/>
                  <a:pt x="2830576" y="133985"/>
                  <a:pt x="2830576" y="289814"/>
                </a:cubicBezTo>
                <a:lnTo>
                  <a:pt x="2830576" y="2545969"/>
                </a:lnTo>
                <a:cubicBezTo>
                  <a:pt x="2830576" y="2701671"/>
                  <a:pt x="2704338" y="2828036"/>
                  <a:pt x="2548508" y="2828036"/>
                </a:cubicBezTo>
                <a:lnTo>
                  <a:pt x="292354" y="2828036"/>
                </a:lnTo>
                <a:cubicBezTo>
                  <a:pt x="136525" y="2828036"/>
                  <a:pt x="10286" y="2701671"/>
                  <a:pt x="10286" y="2545969"/>
                </a:cubicBezTo>
                <a:lnTo>
                  <a:pt x="10286" y="289814"/>
                </a:lnTo>
                <a:close/>
              </a:path>
            </a:pathLst>
          </a:custGeom>
          <a:solidFill>
            <a:srgbClr val="BFC7E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353550" y="3232150"/>
            <a:ext cx="2838450" cy="3435350"/>
          </a:xfrm>
          <a:custGeom>
            <a:avLst/>
            <a:gdLst>
              <a:gd name="connsiteX0" fmla="*/ 18160 w 2838450"/>
              <a:gd name="connsiteY0" fmla="*/ 297815 h 3435350"/>
              <a:gd name="connsiteX1" fmla="*/ 300228 w 2838450"/>
              <a:gd name="connsiteY1" fmla="*/ 15748 h 3435350"/>
              <a:gd name="connsiteX2" fmla="*/ 2556382 w 2838450"/>
              <a:gd name="connsiteY2" fmla="*/ 15748 h 3435350"/>
              <a:gd name="connsiteX3" fmla="*/ 2838450 w 2838450"/>
              <a:gd name="connsiteY3" fmla="*/ 297815 h 3435350"/>
              <a:gd name="connsiteX4" fmla="*/ 2838450 w 2838450"/>
              <a:gd name="connsiteY4" fmla="*/ 3154261 h 3435350"/>
              <a:gd name="connsiteX5" fmla="*/ 2556382 w 2838450"/>
              <a:gd name="connsiteY5" fmla="*/ 3436290 h 3435350"/>
              <a:gd name="connsiteX6" fmla="*/ 300228 w 2838450"/>
              <a:gd name="connsiteY6" fmla="*/ 3436290 h 3435350"/>
              <a:gd name="connsiteX7" fmla="*/ 18160 w 2838450"/>
              <a:gd name="connsiteY7" fmla="*/ 3154261 h 3435350"/>
              <a:gd name="connsiteX8" fmla="*/ 18160 w 2838450"/>
              <a:gd name="connsiteY8" fmla="*/ 297815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450" h="3435350">
                <a:moveTo>
                  <a:pt x="18160" y="297815"/>
                </a:moveTo>
                <a:cubicBezTo>
                  <a:pt x="18160" y="141986"/>
                  <a:pt x="144526" y="15748"/>
                  <a:pt x="300228" y="15748"/>
                </a:cubicBezTo>
                <a:lnTo>
                  <a:pt x="2556382" y="15748"/>
                </a:lnTo>
                <a:cubicBezTo>
                  <a:pt x="2712211" y="15748"/>
                  <a:pt x="2838450" y="141986"/>
                  <a:pt x="2838450" y="297815"/>
                </a:cubicBezTo>
                <a:lnTo>
                  <a:pt x="2838450" y="3154261"/>
                </a:lnTo>
                <a:cubicBezTo>
                  <a:pt x="2838450" y="3310014"/>
                  <a:pt x="2712211" y="3436290"/>
                  <a:pt x="2556382" y="3436290"/>
                </a:cubicBezTo>
                <a:lnTo>
                  <a:pt x="300228" y="3436290"/>
                </a:lnTo>
                <a:cubicBezTo>
                  <a:pt x="144526" y="3436290"/>
                  <a:pt x="18160" y="3310014"/>
                  <a:pt x="18160" y="3154261"/>
                </a:cubicBezTo>
                <a:lnTo>
                  <a:pt x="18160" y="297815"/>
                </a:lnTo>
                <a:close/>
              </a:path>
            </a:pathLst>
          </a:custGeom>
          <a:solidFill>
            <a:srgbClr val="A3A3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353550" y="3232150"/>
            <a:ext cx="2838450" cy="3435350"/>
          </a:xfrm>
          <a:custGeom>
            <a:avLst/>
            <a:gdLst>
              <a:gd name="connsiteX0" fmla="*/ 18160 w 2838450"/>
              <a:gd name="connsiteY0" fmla="*/ 297815 h 3435350"/>
              <a:gd name="connsiteX1" fmla="*/ 300228 w 2838450"/>
              <a:gd name="connsiteY1" fmla="*/ 15748 h 3435350"/>
              <a:gd name="connsiteX2" fmla="*/ 2556382 w 2838450"/>
              <a:gd name="connsiteY2" fmla="*/ 15748 h 3435350"/>
              <a:gd name="connsiteX3" fmla="*/ 2838450 w 2838450"/>
              <a:gd name="connsiteY3" fmla="*/ 297815 h 3435350"/>
              <a:gd name="connsiteX4" fmla="*/ 2838450 w 2838450"/>
              <a:gd name="connsiteY4" fmla="*/ 3154261 h 3435350"/>
              <a:gd name="connsiteX5" fmla="*/ 2556382 w 2838450"/>
              <a:gd name="connsiteY5" fmla="*/ 3436290 h 3435350"/>
              <a:gd name="connsiteX6" fmla="*/ 300228 w 2838450"/>
              <a:gd name="connsiteY6" fmla="*/ 3436290 h 3435350"/>
              <a:gd name="connsiteX7" fmla="*/ 18160 w 2838450"/>
              <a:gd name="connsiteY7" fmla="*/ 3154261 h 3435350"/>
              <a:gd name="connsiteX8" fmla="*/ 18160 w 2838450"/>
              <a:gd name="connsiteY8" fmla="*/ 297815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450" h="3435350">
                <a:moveTo>
                  <a:pt x="18160" y="297815"/>
                </a:moveTo>
                <a:cubicBezTo>
                  <a:pt x="18160" y="141986"/>
                  <a:pt x="144526" y="15748"/>
                  <a:pt x="300228" y="15748"/>
                </a:cubicBezTo>
                <a:lnTo>
                  <a:pt x="2556382" y="15748"/>
                </a:lnTo>
                <a:cubicBezTo>
                  <a:pt x="2712211" y="15748"/>
                  <a:pt x="2838450" y="141986"/>
                  <a:pt x="2838450" y="297815"/>
                </a:cubicBezTo>
                <a:lnTo>
                  <a:pt x="2838450" y="3154261"/>
                </a:lnTo>
                <a:cubicBezTo>
                  <a:pt x="2838450" y="3310014"/>
                  <a:pt x="2712211" y="3436290"/>
                  <a:pt x="2556382" y="3436290"/>
                </a:cubicBezTo>
                <a:lnTo>
                  <a:pt x="300228" y="3436290"/>
                </a:lnTo>
                <a:cubicBezTo>
                  <a:pt x="144526" y="3436290"/>
                  <a:pt x="18160" y="3310014"/>
                  <a:pt x="18160" y="3154261"/>
                </a:cubicBezTo>
                <a:lnTo>
                  <a:pt x="18160" y="297815"/>
                </a:lnTo>
                <a:close/>
              </a:path>
            </a:pathLst>
          </a:custGeom>
          <a:solidFill>
            <a:srgbClr val="0000CD">
              <a:alpha val="0"/>
            </a:srgbClr>
          </a:solidFill>
          <a:ln w="12700">
            <a:solidFill>
              <a:srgbClr val="77777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6050" y="107950"/>
            <a:ext cx="11436350" cy="1797050"/>
          </a:xfrm>
          <a:custGeom>
            <a:avLst/>
            <a:gdLst>
              <a:gd name="connsiteX0" fmla="*/ 10579 w 11436350"/>
              <a:gd name="connsiteY0" fmla="*/ 1797050 h 1797050"/>
              <a:gd name="connsiteX1" fmla="*/ 11436387 w 11436350"/>
              <a:gd name="connsiteY1" fmla="*/ 1797050 h 1797050"/>
              <a:gd name="connsiteX2" fmla="*/ 11436387 w 11436350"/>
              <a:gd name="connsiteY2" fmla="*/ 17526 h 1797050"/>
              <a:gd name="connsiteX3" fmla="*/ 10579 w 11436350"/>
              <a:gd name="connsiteY3" fmla="*/ 17526 h 1797050"/>
              <a:gd name="connsiteX4" fmla="*/ 10579 w 11436350"/>
              <a:gd name="connsiteY4" fmla="*/ 179705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350" h="1797050">
                <a:moveTo>
                  <a:pt x="10579" y="1797050"/>
                </a:moveTo>
                <a:lnTo>
                  <a:pt x="11436387" y="1797050"/>
                </a:lnTo>
                <a:lnTo>
                  <a:pt x="11436387" y="17526"/>
                </a:lnTo>
                <a:lnTo>
                  <a:pt x="10579" y="17526"/>
                </a:lnTo>
                <a:lnTo>
                  <a:pt x="10579" y="1797050"/>
                </a:lnTo>
                <a:close/>
              </a:path>
            </a:pathLst>
          </a:custGeom>
          <a:solidFill>
            <a:srgbClr val="0000C0">
              <a:alpha val="0"/>
            </a:srgbClr>
          </a:solidFill>
          <a:ln w="635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106680"/>
            <a:ext cx="11833860" cy="397002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880" y="6118860"/>
            <a:ext cx="6248400" cy="563880"/>
          </a:xfrm>
          <a:prstGeom prst="rect">
            <a:avLst/>
          </a:prstGeom>
        </p:spPr>
      </p:pic>
      <p:sp>
        <p:nvSpPr>
          <p:cNvPr id="4" name="Freeform 37"/>
          <p:cNvSpPr/>
          <p:nvPr/>
        </p:nvSpPr>
        <p:spPr>
          <a:xfrm>
            <a:off x="3244850" y="6115050"/>
            <a:ext cx="6203950" cy="552450"/>
          </a:xfrm>
          <a:custGeom>
            <a:avLst/>
            <a:gdLst>
              <a:gd name="connsiteX0" fmla="*/ 3126740 w 6203950"/>
              <a:gd name="connsiteY0" fmla="*/ 552323 h 552450"/>
              <a:gd name="connsiteX1" fmla="*/ 6014339 w 6203950"/>
              <a:gd name="connsiteY1" fmla="*/ 151206 h 552450"/>
              <a:gd name="connsiteX2" fmla="*/ 5947536 w 6203950"/>
              <a:gd name="connsiteY2" fmla="*/ 151206 h 552450"/>
              <a:gd name="connsiteX3" fmla="*/ 6178168 w 6203950"/>
              <a:gd name="connsiteY3" fmla="*/ 17462 h 552450"/>
              <a:gd name="connsiteX4" fmla="*/ 6214998 w 6203950"/>
              <a:gd name="connsiteY4" fmla="*/ 151206 h 552450"/>
              <a:gd name="connsiteX5" fmla="*/ 6148069 w 6203950"/>
              <a:gd name="connsiteY5" fmla="*/ 151206 h 552450"/>
              <a:gd name="connsiteX6" fmla="*/ 3193669 w 6203950"/>
              <a:gd name="connsiteY6" fmla="*/ 552450 h 552450"/>
              <a:gd name="connsiteX7" fmla="*/ 3059810 w 6203950"/>
              <a:gd name="connsiteY7" fmla="*/ 552450 h 552450"/>
              <a:gd name="connsiteX8" fmla="*/ 8509 w 6203950"/>
              <a:gd name="connsiteY8" fmla="*/ 17462 h 552450"/>
              <a:gd name="connsiteX9" fmla="*/ 142240 w 6203950"/>
              <a:gd name="connsiteY9" fmla="*/ 17462 h 552450"/>
              <a:gd name="connsiteX10" fmla="*/ 3193669 w 6203950"/>
              <a:gd name="connsiteY10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50" h="552450">
                <a:moveTo>
                  <a:pt x="3126740" y="552323"/>
                </a:moveTo>
                <a:cubicBezTo>
                  <a:pt x="4493006" y="547078"/>
                  <a:pt x="5672708" y="383197"/>
                  <a:pt x="6014339" y="151206"/>
                </a:cubicBezTo>
                <a:lnTo>
                  <a:pt x="5947536" y="151206"/>
                </a:lnTo>
                <a:lnTo>
                  <a:pt x="6178168" y="17462"/>
                </a:lnTo>
                <a:lnTo>
                  <a:pt x="6214998" y="151206"/>
                </a:lnTo>
                <a:lnTo>
                  <a:pt x="6148069" y="151206"/>
                </a:lnTo>
                <a:cubicBezTo>
                  <a:pt x="5800217" y="387413"/>
                  <a:pt x="4585081" y="552450"/>
                  <a:pt x="3193669" y="552450"/>
                </a:cubicBezTo>
                <a:lnTo>
                  <a:pt x="3059810" y="552450"/>
                </a:lnTo>
                <a:cubicBezTo>
                  <a:pt x="1374647" y="552450"/>
                  <a:pt x="8509" y="312928"/>
                  <a:pt x="8509" y="17462"/>
                </a:cubicBezTo>
                <a:lnTo>
                  <a:pt x="142240" y="17462"/>
                </a:lnTo>
                <a:cubicBezTo>
                  <a:pt x="142240" y="312928"/>
                  <a:pt x="1508378" y="552450"/>
                  <a:pt x="3193669" y="552450"/>
                </a:cubicBezTo>
              </a:path>
            </a:pathLst>
          </a:custGeom>
          <a:ln w="635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822960" y="582802"/>
            <a:ext cx="10965679" cy="3548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80" dirty="0">
                <a:solidFill>
                  <a:srgbClr val="000000"/>
                </a:solidFill>
                <a:latin typeface="Calibri"/>
                <a:ea typeface="Calibri"/>
              </a:rPr>
              <a:t>Преемственная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0000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0000"/>
                </a:solidFill>
                <a:latin typeface="Calibri"/>
                <a:ea typeface="Calibri"/>
              </a:rPr>
              <a:t>организаций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</a:p>
          <a:p>
            <a:pPr marL="0" indent="4151630">
              <a:lnSpc>
                <a:spcPct val="100000"/>
              </a:lnSpc>
            </a:pPr>
            <a:r>
              <a:rPr lang="en-US" altLang="zh-CN" sz="2800" b="1" spc="-80" dirty="0">
                <a:solidFill>
                  <a:srgbClr val="000000"/>
                </a:solidFill>
                <a:latin typeface="Calibri"/>
                <a:ea typeface="Calibri"/>
              </a:rPr>
              <a:t>реаб</a:t>
            </a:r>
            <a:r>
              <a:rPr lang="en-US" altLang="zh-CN" sz="2800" b="1" spc="-75" dirty="0">
                <a:solidFill>
                  <a:srgbClr val="000000"/>
                </a:solidFill>
                <a:latin typeface="Calibri"/>
                <a:ea typeface="Calibri"/>
              </a:rPr>
              <a:t>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64"/>
              </a:lnSpc>
            </a:pPr>
            <a:endParaRPr lang="en-US" dirty="0" smtClean="0"/>
          </a:p>
          <a:p>
            <a:pPr marL="0" indent="9584435">
              <a:lnSpc>
                <a:spcPct val="100000"/>
              </a:lnSpc>
            </a:pPr>
            <a:r>
              <a:rPr lang="en-US" altLang="zh-CN" sz="1700" dirty="0">
                <a:solidFill>
                  <a:srgbClr val="3C3C67"/>
                </a:solidFill>
                <a:latin typeface="Georgia"/>
                <a:ea typeface="Georgia"/>
              </a:rPr>
              <a:t>III</a:t>
            </a:r>
            <a:r>
              <a:rPr lang="en-US" altLang="zh-CN" sz="1700" spc="5" dirty="0">
                <a:solidFill>
                  <a:srgbClr val="3C3C67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C3C67"/>
                </a:solidFill>
                <a:latin typeface="Georgia"/>
                <a:ea typeface="Georgia"/>
              </a:rPr>
              <a:t>этап</a:t>
            </a:r>
          </a:p>
          <a:p>
            <a:pPr marL="0" indent="8963914">
              <a:lnSpc>
                <a:spcPct val="100000"/>
              </a:lnSpc>
              <a:spcBef>
                <a:spcPts val="370"/>
              </a:spcBef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Дневной</a:t>
            </a:r>
            <a:r>
              <a:rPr lang="en-US" altLang="zh-CN" sz="1700" spc="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стационар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9607" y="4283393"/>
            <a:ext cx="2463076" cy="1950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8354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I</a:t>
            </a:r>
            <a:r>
              <a:rPr lang="en-US" altLang="zh-CN" sz="1700" spc="-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этап</a:t>
            </a:r>
          </a:p>
          <a:p>
            <a:pPr marL="0" hangingPunct="0">
              <a:lnSpc>
                <a:spcPct val="95416"/>
              </a:lnSpc>
              <a:spcBef>
                <a:spcPts val="304"/>
              </a:spcBef>
            </a:pPr>
            <a:r>
              <a:rPr lang="en-US" altLang="zh-CN" sz="1700" spc="20" dirty="0">
                <a:solidFill>
                  <a:srgbClr val="342E5D"/>
                </a:solidFill>
                <a:latin typeface="Georgia"/>
                <a:ea typeface="Georgia"/>
              </a:rPr>
              <a:t>Отделение</a:t>
            </a:r>
            <a:r>
              <a:rPr lang="en-US" altLang="zh-CN" sz="1700" spc="-184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spc="20" dirty="0">
                <a:solidFill>
                  <a:srgbClr val="342E5D"/>
                </a:solidFill>
                <a:latin typeface="Georgia"/>
                <a:ea typeface="Georgia"/>
              </a:rPr>
              <a:t>реанимации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интенсивной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терапии</a:t>
            </a:r>
          </a:p>
          <a:p>
            <a:pPr marL="0" indent="106679">
              <a:lnSpc>
                <a:spcPct val="100000"/>
              </a:lnSpc>
              <a:spcBef>
                <a:spcPts val="170"/>
              </a:spcBef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Специ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ализированное</a:t>
            </a:r>
          </a:p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отделение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(ВМП,</a:t>
            </a:r>
            <a:r>
              <a:rPr lang="en-US" altLang="zh-CN" sz="1700" spc="-1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СМП)</a:t>
            </a:r>
          </a:p>
          <a:p>
            <a:pPr marL="33527" indent="667562" hangingPunct="0">
              <a:lnSpc>
                <a:spcPct val="117916"/>
              </a:lnSpc>
            </a:pPr>
            <a:r>
              <a:rPr lang="en-US" altLang="zh-CN" sz="1700" spc="50" dirty="0">
                <a:solidFill>
                  <a:srgbClr val="342E5D"/>
                </a:solidFill>
                <a:latin typeface="Georgia"/>
                <a:ea typeface="Georgia"/>
              </a:rPr>
              <a:t>100</a:t>
            </a:r>
            <a:r>
              <a:rPr lang="en-US" altLang="zh-CN" sz="1700" spc="44" dirty="0">
                <a:solidFill>
                  <a:srgbClr val="342E5D"/>
                </a:solidFill>
                <a:latin typeface="Georgia"/>
                <a:ea typeface="Georgia"/>
              </a:rPr>
              <a:t>-</a:t>
            </a:r>
            <a:r>
              <a:rPr lang="en-US" altLang="zh-CN" sz="1700" spc="55" dirty="0">
                <a:solidFill>
                  <a:srgbClr val="342E5D"/>
                </a:solidFill>
                <a:latin typeface="Georgia"/>
                <a:ea typeface="Georgia"/>
              </a:rPr>
              <a:t>n</a:t>
            </a:r>
            <a:r>
              <a:rPr lang="en-US" altLang="zh-CN" sz="1700" spc="25" dirty="0">
                <a:solidFill>
                  <a:srgbClr val="342E5D"/>
                </a:solidFill>
                <a:latin typeface="Georgia"/>
                <a:ea typeface="Georgia"/>
              </a:rPr>
              <a:t>,</a:t>
            </a:r>
            <a:r>
              <a:rPr lang="en-US" altLang="zh-CN" sz="1700" spc="-2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spc="44" dirty="0">
                <a:solidFill>
                  <a:srgbClr val="342E5D"/>
                </a:solidFill>
                <a:latin typeface="Georgia"/>
                <a:ea typeface="Georgia"/>
              </a:rPr>
              <a:t>где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n-летальность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в</a:t>
            </a:r>
            <a:r>
              <a:rPr lang="en-US" altLang="zh-CN" sz="1700" spc="-5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ПРиТе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75453" y="4436810"/>
            <a:ext cx="2267649" cy="1620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94384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II</a:t>
            </a:r>
            <a:r>
              <a:rPr lang="en-US" altLang="zh-CN" sz="1700" spc="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этап</a:t>
            </a:r>
          </a:p>
          <a:p>
            <a:pPr marL="0" indent="140207">
              <a:lnSpc>
                <a:spcPct val="100000"/>
              </a:lnSpc>
              <a:spcBef>
                <a:spcPts val="220"/>
              </a:spcBef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Реаб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илитационные</a:t>
            </a:r>
          </a:p>
          <a:p>
            <a:pPr marL="0" indent="832484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це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нтр</a:t>
            </a:r>
          </a:p>
          <a:p>
            <a:pPr marL="0" indent="163067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Реаб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илитационное</a:t>
            </a:r>
          </a:p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отделение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стационара</a:t>
            </a:r>
          </a:p>
          <a:p>
            <a:pPr marL="0" indent="416051">
              <a:lnSpc>
                <a:spcPct val="100000"/>
              </a:lnSpc>
              <a:spcBef>
                <a:spcPts val="220"/>
              </a:spcBef>
            </a:pPr>
            <a:r>
              <a:rPr lang="en-US" altLang="zh-CN" sz="1700" spc="34" dirty="0">
                <a:solidFill>
                  <a:srgbClr val="342E5D"/>
                </a:solidFill>
                <a:latin typeface="Georgia"/>
                <a:ea typeface="Georgia"/>
              </a:rPr>
              <a:t>30</a:t>
            </a:r>
            <a:r>
              <a:rPr lang="en-US" altLang="zh-CN" sz="1700" spc="1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spc="30" dirty="0">
                <a:solidFill>
                  <a:srgbClr val="342E5D"/>
                </a:solidFill>
                <a:latin typeface="Georgia"/>
                <a:ea typeface="Georgia"/>
              </a:rPr>
              <a:t>(100</a:t>
            </a:r>
            <a:r>
              <a:rPr lang="en-US" altLang="zh-CN" sz="1700" spc="1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spc="55" dirty="0">
                <a:solidFill>
                  <a:srgbClr val="342E5D"/>
                </a:solidFill>
                <a:latin typeface="Georgia"/>
                <a:ea typeface="Georgia"/>
              </a:rPr>
              <a:t>–</a:t>
            </a:r>
            <a:r>
              <a:rPr lang="en-US" altLang="zh-CN" sz="1700" spc="1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spc="40" dirty="0">
                <a:solidFill>
                  <a:srgbClr val="342E5D"/>
                </a:solidFill>
                <a:latin typeface="Georgia"/>
                <a:ea typeface="Georgia"/>
              </a:rPr>
              <a:t>n%)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36938" y="4159823"/>
            <a:ext cx="2503406" cy="2168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6323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Реаби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литационное</a:t>
            </a:r>
          </a:p>
          <a:p>
            <a:pPr marL="0" indent="178307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отделение</a:t>
            </a:r>
            <a:r>
              <a:rPr lang="en-US" altLang="zh-CN" sz="1700" spc="-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санатория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 indent="280416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Реаб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илитационное</a:t>
            </a:r>
          </a:p>
          <a:p>
            <a:pPr marL="0">
              <a:lnSpc>
                <a:spcPct val="100000"/>
              </a:lnSpc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отделение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поликлиники</a:t>
            </a:r>
          </a:p>
          <a:p>
            <a:pPr marL="0" indent="471169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Диста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нционная</a:t>
            </a:r>
          </a:p>
          <a:p>
            <a:pPr marL="0" indent="526033">
              <a:lnSpc>
                <a:spcPct val="100000"/>
              </a:lnSpc>
            </a:pPr>
            <a:r>
              <a:rPr lang="en-US" altLang="zh-CN" sz="1700" spc="5" dirty="0">
                <a:solidFill>
                  <a:srgbClr val="342E5D"/>
                </a:solidFill>
                <a:latin typeface="Georgia"/>
                <a:ea typeface="Georgia"/>
              </a:rPr>
              <a:t>реаб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илитация</a:t>
            </a:r>
          </a:p>
          <a:p>
            <a:pPr marL="0" indent="480314">
              <a:lnSpc>
                <a:spcPct val="100000"/>
              </a:lnSpc>
              <a:spcBef>
                <a:spcPts val="220"/>
              </a:spcBef>
            </a:pP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70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(100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%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-</a:t>
            </a:r>
            <a:r>
              <a:rPr lang="en-US" altLang="zh-CN" sz="1700" spc="-15" dirty="0">
                <a:solidFill>
                  <a:srgbClr val="342E5D"/>
                </a:solidFill>
                <a:latin typeface="Georgia"/>
                <a:cs typeface="Georgia"/>
              </a:rPr>
              <a:t> </a:t>
            </a:r>
            <a:r>
              <a:rPr lang="en-US" altLang="zh-CN" sz="1700" dirty="0">
                <a:solidFill>
                  <a:srgbClr val="342E5D"/>
                </a:solidFill>
                <a:latin typeface="Georgia"/>
                <a:ea typeface="Georgia"/>
              </a:rPr>
              <a:t>n%)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25946" y="6380549"/>
            <a:ext cx="129983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40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(100%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-</a:t>
            </a:r>
            <a:r>
              <a:rPr lang="en-US" altLang="zh-CN" sz="1200" b="1" spc="-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n%)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Box 1044"/>
          <p:cNvSpPr txBox="1"/>
          <p:nvPr/>
        </p:nvSpPr>
        <p:spPr>
          <a:xfrm>
            <a:off x="234695" y="251587"/>
            <a:ext cx="11702195" cy="5841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4352">
              <a:lnSpc>
                <a:spcPct val="100000"/>
              </a:lnSpc>
            </a:pPr>
            <a:r>
              <a:rPr lang="en-US" altLang="zh-CN" sz="4300" b="1" spc="-120" dirty="0">
                <a:solidFill>
                  <a:srgbClr val="1E3762"/>
                </a:solidFill>
                <a:latin typeface="Calibri"/>
                <a:ea typeface="Calibri"/>
              </a:rPr>
              <a:t>Соматические</a:t>
            </a:r>
            <a:r>
              <a:rPr lang="en-US" altLang="zh-CN" sz="4300" b="1" spc="-1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0" dirty="0">
                <a:solidFill>
                  <a:srgbClr val="1E3762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 hangingPunct="0">
              <a:lnSpc>
                <a:spcPct val="124583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Благотворное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прогрессирование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прогноз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(предотвращение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прогрессирования</a:t>
            </a:r>
            <a:r>
              <a:rPr lang="en-US" altLang="zh-CN" sz="21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стенокардии,</a:t>
            </a:r>
            <a:r>
              <a:rPr lang="en-US" altLang="zh-CN" sz="21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1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повторного</a:t>
            </a:r>
            <a:r>
              <a:rPr lang="en-US" altLang="zh-CN" sz="21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инфаркта</a:t>
            </a:r>
            <a:r>
              <a:rPr lang="en-US" altLang="zh-CN" sz="21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миокарда,</a:t>
            </a:r>
            <a:r>
              <a:rPr lang="en-US" altLang="zh-CN" sz="21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инсульта,</a:t>
            </a:r>
            <a:r>
              <a:rPr lang="en-US" altLang="zh-CN" sz="21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сердечно-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сосудистой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смерти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2100" i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цель)</a:t>
            </a:r>
          </a:p>
          <a:p>
            <a:pPr marL="0" hangingPunct="0">
              <a:lnSpc>
                <a:spcPct val="121666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Преодоление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опорно-двигательного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аппарата,</a:t>
            </a:r>
            <a:r>
              <a:rPr lang="en-US" altLang="zh-CN" sz="21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связанных</a:t>
            </a:r>
            <a:r>
              <a:rPr lang="en-US" altLang="zh-CN" sz="2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малоподвижностью</a:t>
            </a:r>
            <a:r>
              <a:rPr lang="en-US" altLang="zh-CN" sz="2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(увеличение</a:t>
            </a:r>
            <a:r>
              <a:rPr lang="en-US" altLang="zh-CN" sz="21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дистанции</a:t>
            </a:r>
            <a:r>
              <a:rPr lang="en-US" altLang="zh-CN" sz="21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ежедневной</a:t>
            </a:r>
            <a:r>
              <a:rPr lang="en-US" altLang="zh-CN" sz="21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1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1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1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км</a:t>
            </a:r>
            <a:r>
              <a:rPr lang="en-US" altLang="zh-CN" sz="21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spc="-5" dirty="0">
                <a:solidFill>
                  <a:srgbClr val="000000"/>
                </a:solidFill>
                <a:latin typeface="Calibri"/>
                <a:ea typeface="Calibri"/>
              </a:rPr>
              <a:t>несколько</a:t>
            </a:r>
            <a:r>
              <a:rPr lang="en-US" altLang="zh-CN" sz="21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spc="-5" dirty="0">
                <a:solidFill>
                  <a:srgbClr val="000000"/>
                </a:solidFill>
                <a:latin typeface="Calibri"/>
                <a:ea typeface="Calibri"/>
              </a:rPr>
              <a:t>приемов)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симптоматики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(снижение</a:t>
            </a:r>
            <a:r>
              <a:rPr lang="en-US" altLang="zh-CN" sz="21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</a:p>
          <a:p>
            <a:pPr>
              <a:lnSpc>
                <a:spcPts val="6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i="1" spc="-5" dirty="0">
                <a:solidFill>
                  <a:srgbClr val="000000"/>
                </a:solidFill>
                <a:latin typeface="Calibri"/>
                <a:ea typeface="Calibri"/>
              </a:rPr>
              <a:t>стенокар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дии)</a:t>
            </a:r>
          </a:p>
          <a:p>
            <a:pPr marL="0">
              <a:lnSpc>
                <a:spcPct val="100000"/>
              </a:lnSpc>
              <a:spcBef>
                <a:spcPts val="34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(снижение</a:t>
            </a:r>
            <a:r>
              <a:rPr lang="en-US" altLang="zh-CN" sz="21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21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ИБС,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ХСН,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удлинение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дистанции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6-минутной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50</a:t>
            </a:r>
            <a:r>
              <a:rPr lang="en-US" altLang="zh-CN" sz="2100" i="1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метров)</a:t>
            </a:r>
          </a:p>
          <a:p>
            <a:pPr marL="0">
              <a:lnSpc>
                <a:spcPct val="100000"/>
              </a:lnSpc>
              <a:spcBef>
                <a:spcPts val="34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координации,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гибкости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силы</a:t>
            </a:r>
            <a:r>
              <a:rPr lang="en-US" altLang="zh-CN" sz="2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1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1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занятия</a:t>
            </a:r>
            <a:r>
              <a:rPr lang="en-US" altLang="zh-CN" sz="21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ЛФК)</a:t>
            </a:r>
          </a:p>
          <a:p>
            <a:pPr marL="0" hangingPunct="0">
              <a:lnSpc>
                <a:spcPct val="12625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Благотворное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сердечно-сосудистого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(снижение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2100" i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целевого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АД,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ЛПНП,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сахар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крови,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масса</a:t>
            </a:r>
            <a:r>
              <a:rPr lang="en-US" altLang="zh-CN" sz="2100" i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Calibri"/>
                <a:ea typeface="Calibri"/>
              </a:rPr>
              <a:t>тела)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Box 1045"/>
          <p:cNvSpPr txBox="1"/>
          <p:nvPr/>
        </p:nvSpPr>
        <p:spPr>
          <a:xfrm>
            <a:off x="425805" y="714171"/>
            <a:ext cx="11327165" cy="6029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03834">
              <a:lnSpc>
                <a:spcPct val="100000"/>
              </a:lnSpc>
            </a:pPr>
            <a:r>
              <a:rPr lang="en-US" altLang="zh-CN" sz="4300" b="1" spc="-134" dirty="0">
                <a:solidFill>
                  <a:srgbClr val="1E3762"/>
                </a:solidFill>
                <a:latin typeface="Calibri"/>
                <a:ea typeface="Calibri"/>
              </a:rPr>
              <a:t>Психосоциальные</a:t>
            </a:r>
            <a:r>
              <a:rPr lang="en-US" altLang="zh-CN" sz="4300" b="1" spc="-10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hangingPunct="0">
              <a:lnSpc>
                <a:spcPct val="114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ощущения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восприятия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напряжения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(обучение</a:t>
            </a:r>
            <a:r>
              <a:rPr lang="en-US" altLang="zh-CN"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4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Борга)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беспокойства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поводу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перенапряжения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(снижение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4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тревоги)</a:t>
            </a:r>
          </a:p>
          <a:p>
            <a:pPr marL="0" hangingPunct="0">
              <a:lnSpc>
                <a:spcPct val="11124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реалистичности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дозированию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шагам</a:t>
            </a:r>
            <a:r>
              <a:rPr lang="en-US" altLang="zh-CN" sz="24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минуту,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преодолению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ступеней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минуту,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пульсу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субъективным</a:t>
            </a:r>
            <a:r>
              <a:rPr lang="en-US" altLang="zh-CN" sz="2400" i="1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симптомам)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самочувствия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Облегчение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интеграции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(работа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семьей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вовлечению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пациентки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решение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бытовых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задач)</a:t>
            </a:r>
          </a:p>
          <a:p>
            <a:pPr marL="0">
              <a:lnSpc>
                <a:spcPct val="10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независимости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(самостоятельно</a:t>
            </a:r>
            <a:r>
              <a:rPr lang="en-US" altLang="zh-CN" sz="24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24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i="1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магазин</a:t>
            </a:r>
            <a:r>
              <a:rPr lang="en-US" altLang="zh-CN" sz="24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аптеку)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Box 1046"/>
          <p:cNvSpPr txBox="1"/>
          <p:nvPr/>
        </p:nvSpPr>
        <p:spPr>
          <a:xfrm>
            <a:off x="929639" y="714171"/>
            <a:ext cx="9503916" cy="4282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00605">
              <a:lnSpc>
                <a:spcPct val="100000"/>
              </a:lnSpc>
            </a:pP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Образовательные</a:t>
            </a:r>
            <a:r>
              <a:rPr lang="en-US" altLang="zh-CN" sz="4300" b="1" spc="-9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14" dirty="0">
                <a:solidFill>
                  <a:srgbClr val="1E3762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влиянии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пользе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регулярной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</a:p>
          <a:p>
            <a:pPr marL="228600" indent="-228600" hangingPunct="0">
              <a:lnSpc>
                <a:spcPct val="90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Помощь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приобретении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практических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навыков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самоконтроля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адекватного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поведения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</a:p>
          <a:p>
            <a:pPr marL="0">
              <a:lnSpc>
                <a:spcPct val="883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Обеспечение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приверженности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долгосрочным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изменениям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TextBox 1047"/>
          <p:cNvSpPr txBox="1"/>
          <p:nvPr/>
        </p:nvSpPr>
        <p:spPr>
          <a:xfrm>
            <a:off x="618439" y="78994"/>
            <a:ext cx="6296307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35" dirty="0">
                <a:solidFill>
                  <a:srgbClr val="1E3762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4400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1E3762"/>
                </a:solidFill>
                <a:latin typeface="Calibri"/>
                <a:ea typeface="Calibri"/>
              </a:rPr>
              <a:t>реабилитации</a:t>
            </a:r>
          </a:p>
        </p:txBody>
      </p:sp>
      <p:sp>
        <p:nvSpPr>
          <p:cNvPr id="1048" name="TextBox 1048"/>
          <p:cNvSpPr txBox="1"/>
          <p:nvPr/>
        </p:nvSpPr>
        <p:spPr>
          <a:xfrm>
            <a:off x="811072" y="1098577"/>
            <a:ext cx="889684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Лечебная</a:t>
            </a:r>
            <a:r>
              <a:rPr lang="en-US" altLang="zh-CN" sz="25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гимнастика: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20-30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ежедневно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занятий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</a:p>
        </p:txBody>
      </p:sp>
      <p:sp>
        <p:nvSpPr>
          <p:cNvPr id="1049" name="TextBox 1049"/>
          <p:cNvSpPr txBox="1"/>
          <p:nvPr/>
        </p:nvSpPr>
        <p:spPr>
          <a:xfrm>
            <a:off x="811072" y="1479577"/>
            <a:ext cx="638171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интенсивностью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Борга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11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r>
              <a:rPr lang="en-US" altLang="zh-CN" sz="25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б.</a:t>
            </a:r>
          </a:p>
        </p:txBody>
      </p:sp>
      <p:sp>
        <p:nvSpPr>
          <p:cNvPr id="1050" name="TextBox 1050"/>
          <p:cNvSpPr txBox="1"/>
          <p:nvPr/>
        </p:nvSpPr>
        <p:spPr>
          <a:xfrm>
            <a:off x="811072" y="1860577"/>
            <a:ext cx="1056116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Дозированная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ходьба: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ежедневно</a:t>
            </a:r>
            <a:r>
              <a:rPr lang="en-US" altLang="zh-CN" sz="2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достижением</a:t>
            </a:r>
            <a:r>
              <a:rPr lang="en-US" altLang="zh-CN" sz="2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тренировочной</a:t>
            </a:r>
            <a:r>
              <a:rPr lang="en-US" altLang="zh-CN" sz="25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</a:p>
        </p:txBody>
      </p:sp>
      <p:sp>
        <p:nvSpPr>
          <p:cNvPr id="1051" name="TextBox 1051"/>
          <p:cNvSpPr txBox="1"/>
          <p:nvPr/>
        </p:nvSpPr>
        <p:spPr>
          <a:xfrm>
            <a:off x="811072" y="2241577"/>
            <a:ext cx="637074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(70-76</a:t>
            </a:r>
            <a:r>
              <a:rPr lang="en-US" altLang="zh-CN" sz="2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мин)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темпе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шагов</a:t>
            </a:r>
            <a:r>
              <a:rPr lang="en-US" altLang="zh-CN" sz="2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км.</a:t>
            </a:r>
          </a:p>
        </p:txBody>
      </p:sp>
      <p:sp>
        <p:nvSpPr>
          <p:cNvPr id="1052" name="TextBox 1052"/>
          <p:cNvSpPr txBox="1"/>
          <p:nvPr/>
        </p:nvSpPr>
        <p:spPr>
          <a:xfrm>
            <a:off x="811072" y="2622831"/>
            <a:ext cx="10831659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лестнице: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ежедневно</a:t>
            </a:r>
            <a:r>
              <a:rPr lang="en-US" altLang="zh-CN" sz="2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темпе</a:t>
            </a:r>
            <a:r>
              <a:rPr lang="en-US" altLang="zh-CN" sz="2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ступенька</a:t>
            </a:r>
            <a:r>
              <a:rPr lang="en-US" altLang="zh-CN" sz="2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секунды</a:t>
            </a:r>
            <a:r>
              <a:rPr lang="en-US" altLang="zh-CN" sz="2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3-4</a:t>
            </a:r>
          </a:p>
        </p:txBody>
      </p:sp>
      <p:sp>
        <p:nvSpPr>
          <p:cNvPr id="1053" name="TextBox 1053"/>
          <p:cNvSpPr txBox="1"/>
          <p:nvPr/>
        </p:nvSpPr>
        <p:spPr>
          <a:xfrm>
            <a:off x="811072" y="3003831"/>
            <a:ext cx="3539714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этажа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5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ea typeface="Calibri"/>
              </a:rPr>
              <a:t>повторений.</a:t>
            </a:r>
          </a:p>
        </p:txBody>
      </p:sp>
      <p:sp>
        <p:nvSpPr>
          <p:cNvPr id="1054" name="TextBox 1054"/>
          <p:cNvSpPr txBox="1"/>
          <p:nvPr/>
        </p:nvSpPr>
        <p:spPr>
          <a:xfrm>
            <a:off x="811072" y="3384832"/>
            <a:ext cx="6851281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Психорелаксационная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сеансов</a:t>
            </a:r>
          </a:p>
        </p:txBody>
      </p:sp>
      <p:sp>
        <p:nvSpPr>
          <p:cNvPr id="1055" name="TextBox 1055"/>
          <p:cNvSpPr txBox="1"/>
          <p:nvPr/>
        </p:nvSpPr>
        <p:spPr>
          <a:xfrm>
            <a:off x="811072" y="3766112"/>
            <a:ext cx="6182166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Школа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ИБС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занятий</a:t>
            </a:r>
          </a:p>
        </p:txBody>
      </p:sp>
      <p:sp>
        <p:nvSpPr>
          <p:cNvPr id="1056" name="TextBox 1056"/>
          <p:cNvSpPr txBox="1"/>
          <p:nvPr/>
        </p:nvSpPr>
        <p:spPr>
          <a:xfrm>
            <a:off x="811072" y="4147212"/>
            <a:ext cx="10125683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Беседа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родственниками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создания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25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</a:p>
        </p:txBody>
      </p:sp>
      <p:sp>
        <p:nvSpPr>
          <p:cNvPr id="1057" name="TextBox 1057"/>
          <p:cNvSpPr txBox="1"/>
          <p:nvPr/>
        </p:nvSpPr>
        <p:spPr>
          <a:xfrm>
            <a:off x="811072" y="4576800"/>
            <a:ext cx="10799560" cy="1095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5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простых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бытовых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задач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(мытье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пола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5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приспособлений,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протирание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пыли),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поддержание</a:t>
            </a:r>
            <a:r>
              <a:rPr lang="en-US" altLang="zh-CN" sz="2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2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регулярным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нагрузкам,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походам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магазин,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аптеку</a:t>
            </a:r>
          </a:p>
        </p:txBody>
      </p:sp>
      <p:sp>
        <p:nvSpPr>
          <p:cNvPr id="1058" name="TextBox 1058"/>
          <p:cNvSpPr txBox="1"/>
          <p:nvPr/>
        </p:nvSpPr>
        <p:spPr>
          <a:xfrm>
            <a:off x="811072" y="5671492"/>
            <a:ext cx="9843754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12241" algn="l"/>
              </a:tabLst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Приобретение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приспособлений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раскладывания</a:t>
            </a:r>
            <a:r>
              <a:rPr lang="en-US" altLang="zh-CN" sz="25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таблеток</a:t>
            </a:r>
            <a:r>
              <a:rPr lang="en-US" altLang="zh-CN" sz="25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</p:txBody>
      </p:sp>
      <p:sp>
        <p:nvSpPr>
          <p:cNvPr id="1059" name="TextBox 1059"/>
          <p:cNvSpPr txBox="1"/>
          <p:nvPr/>
        </p:nvSpPr>
        <p:spPr>
          <a:xfrm>
            <a:off x="811072" y="6077102"/>
            <a:ext cx="450025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необходимое</a:t>
            </a:r>
            <a:r>
              <a:rPr lang="en-US" altLang="zh-CN" sz="25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500" b="1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Calibri"/>
                <a:ea typeface="Calibri"/>
              </a:rPr>
              <a:t>дней.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Freeform 1060"/>
          <p:cNvSpPr/>
          <p:nvPr/>
        </p:nvSpPr>
        <p:spPr>
          <a:xfrm>
            <a:off x="603250" y="1187450"/>
            <a:ext cx="1733550" cy="501650"/>
          </a:xfrm>
          <a:custGeom>
            <a:avLst/>
            <a:gdLst>
              <a:gd name="connsiteX0" fmla="*/ 6350 w 1733550"/>
              <a:gd name="connsiteY0" fmla="*/ 513334 h 501650"/>
              <a:gd name="connsiteX1" fmla="*/ 1735073 w 1733550"/>
              <a:gd name="connsiteY1" fmla="*/ 513334 h 501650"/>
              <a:gd name="connsiteX2" fmla="*/ 1735073 w 1733550"/>
              <a:gd name="connsiteY2" fmla="*/ 9271 h 501650"/>
              <a:gd name="connsiteX3" fmla="*/ 6350 w 1733550"/>
              <a:gd name="connsiteY3" fmla="*/ 9271 h 501650"/>
              <a:gd name="connsiteX4" fmla="*/ 6350 w 1733550"/>
              <a:gd name="connsiteY4" fmla="*/ 513334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501650">
                <a:moveTo>
                  <a:pt x="6350" y="513334"/>
                </a:moveTo>
                <a:lnTo>
                  <a:pt x="1735073" y="513334"/>
                </a:lnTo>
                <a:lnTo>
                  <a:pt x="1735073" y="9271"/>
                </a:lnTo>
                <a:lnTo>
                  <a:pt x="6350" y="9271"/>
                </a:lnTo>
                <a:lnTo>
                  <a:pt x="6350" y="51333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1"/>
          <p:cNvSpPr/>
          <p:nvPr/>
        </p:nvSpPr>
        <p:spPr>
          <a:xfrm>
            <a:off x="2330450" y="1187450"/>
            <a:ext cx="3663950" cy="501650"/>
          </a:xfrm>
          <a:custGeom>
            <a:avLst/>
            <a:gdLst>
              <a:gd name="connsiteX0" fmla="*/ 7873 w 3663950"/>
              <a:gd name="connsiteY0" fmla="*/ 513334 h 501650"/>
              <a:gd name="connsiteX1" fmla="*/ 3669538 w 3663950"/>
              <a:gd name="connsiteY1" fmla="*/ 513334 h 501650"/>
              <a:gd name="connsiteX2" fmla="*/ 3669538 w 3663950"/>
              <a:gd name="connsiteY2" fmla="*/ 9271 h 501650"/>
              <a:gd name="connsiteX3" fmla="*/ 7873 w 3663950"/>
              <a:gd name="connsiteY3" fmla="*/ 9271 h 501650"/>
              <a:gd name="connsiteX4" fmla="*/ 7873 w 3663950"/>
              <a:gd name="connsiteY4" fmla="*/ 513334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501650">
                <a:moveTo>
                  <a:pt x="7873" y="513334"/>
                </a:moveTo>
                <a:lnTo>
                  <a:pt x="3669538" y="513334"/>
                </a:lnTo>
                <a:lnTo>
                  <a:pt x="3669538" y="9271"/>
                </a:lnTo>
                <a:lnTo>
                  <a:pt x="7873" y="9271"/>
                </a:lnTo>
                <a:lnTo>
                  <a:pt x="7873" y="51333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2"/>
          <p:cNvSpPr/>
          <p:nvPr/>
        </p:nvSpPr>
        <p:spPr>
          <a:xfrm>
            <a:off x="5988050" y="1187450"/>
            <a:ext cx="4273550" cy="501650"/>
          </a:xfrm>
          <a:custGeom>
            <a:avLst/>
            <a:gdLst>
              <a:gd name="connsiteX0" fmla="*/ 11938 w 4273550"/>
              <a:gd name="connsiteY0" fmla="*/ 513334 h 501650"/>
              <a:gd name="connsiteX1" fmla="*/ 4273550 w 4273550"/>
              <a:gd name="connsiteY1" fmla="*/ 513334 h 501650"/>
              <a:gd name="connsiteX2" fmla="*/ 4273550 w 4273550"/>
              <a:gd name="connsiteY2" fmla="*/ 9271 h 501650"/>
              <a:gd name="connsiteX3" fmla="*/ 11938 w 4273550"/>
              <a:gd name="connsiteY3" fmla="*/ 9271 h 501650"/>
              <a:gd name="connsiteX4" fmla="*/ 11938 w 4273550"/>
              <a:gd name="connsiteY4" fmla="*/ 513334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550" h="501650">
                <a:moveTo>
                  <a:pt x="11938" y="513334"/>
                </a:moveTo>
                <a:lnTo>
                  <a:pt x="4273550" y="513334"/>
                </a:lnTo>
                <a:lnTo>
                  <a:pt x="4273550" y="9271"/>
                </a:lnTo>
                <a:lnTo>
                  <a:pt x="11938" y="9271"/>
                </a:lnTo>
                <a:lnTo>
                  <a:pt x="11938" y="51333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3"/>
          <p:cNvSpPr/>
          <p:nvPr/>
        </p:nvSpPr>
        <p:spPr>
          <a:xfrm>
            <a:off x="603250" y="1682750"/>
            <a:ext cx="1733550" cy="971550"/>
          </a:xfrm>
          <a:custGeom>
            <a:avLst/>
            <a:gdLst>
              <a:gd name="connsiteX0" fmla="*/ 6350 w 1733550"/>
              <a:gd name="connsiteY0" fmla="*/ 979678 h 971550"/>
              <a:gd name="connsiteX1" fmla="*/ 1735073 w 1733550"/>
              <a:gd name="connsiteY1" fmla="*/ 979678 h 971550"/>
              <a:gd name="connsiteX2" fmla="*/ 1735073 w 1733550"/>
              <a:gd name="connsiteY2" fmla="*/ 18021 h 971550"/>
              <a:gd name="connsiteX3" fmla="*/ 6350 w 1733550"/>
              <a:gd name="connsiteY3" fmla="*/ 18021 h 971550"/>
              <a:gd name="connsiteX4" fmla="*/ 6350 w 17335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971550">
                <a:moveTo>
                  <a:pt x="6350" y="979678"/>
                </a:moveTo>
                <a:lnTo>
                  <a:pt x="1735073" y="979678"/>
                </a:lnTo>
                <a:lnTo>
                  <a:pt x="1735073" y="18021"/>
                </a:lnTo>
                <a:lnTo>
                  <a:pt x="6350" y="18021"/>
                </a:lnTo>
                <a:lnTo>
                  <a:pt x="6350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4"/>
          <p:cNvSpPr/>
          <p:nvPr/>
        </p:nvSpPr>
        <p:spPr>
          <a:xfrm>
            <a:off x="2330450" y="1682750"/>
            <a:ext cx="1250950" cy="971550"/>
          </a:xfrm>
          <a:custGeom>
            <a:avLst/>
            <a:gdLst>
              <a:gd name="connsiteX0" fmla="*/ 7873 w 1250950"/>
              <a:gd name="connsiteY0" fmla="*/ 979678 h 971550"/>
              <a:gd name="connsiteX1" fmla="*/ 1253502 w 1250950"/>
              <a:gd name="connsiteY1" fmla="*/ 979678 h 971550"/>
              <a:gd name="connsiteX2" fmla="*/ 1253502 w 1250950"/>
              <a:gd name="connsiteY2" fmla="*/ 18021 h 971550"/>
              <a:gd name="connsiteX3" fmla="*/ 7873 w 1250950"/>
              <a:gd name="connsiteY3" fmla="*/ 18021 h 971550"/>
              <a:gd name="connsiteX4" fmla="*/ 7873 w 12509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971550">
                <a:moveTo>
                  <a:pt x="7873" y="979678"/>
                </a:moveTo>
                <a:lnTo>
                  <a:pt x="1253502" y="979678"/>
                </a:lnTo>
                <a:lnTo>
                  <a:pt x="1253502" y="18021"/>
                </a:lnTo>
                <a:lnTo>
                  <a:pt x="7873" y="18021"/>
                </a:lnTo>
                <a:lnTo>
                  <a:pt x="7873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5"/>
          <p:cNvSpPr/>
          <p:nvPr/>
        </p:nvSpPr>
        <p:spPr>
          <a:xfrm>
            <a:off x="3575050" y="1682750"/>
            <a:ext cx="1301750" cy="971550"/>
          </a:xfrm>
          <a:custGeom>
            <a:avLst/>
            <a:gdLst>
              <a:gd name="connsiteX0" fmla="*/ 8890 w 1301750"/>
              <a:gd name="connsiteY0" fmla="*/ 979678 h 971550"/>
              <a:gd name="connsiteX1" fmla="*/ 1313815 w 1301750"/>
              <a:gd name="connsiteY1" fmla="*/ 979678 h 971550"/>
              <a:gd name="connsiteX2" fmla="*/ 1313815 w 1301750"/>
              <a:gd name="connsiteY2" fmla="*/ 18021 h 971550"/>
              <a:gd name="connsiteX3" fmla="*/ 8890 w 1301750"/>
              <a:gd name="connsiteY3" fmla="*/ 18021 h 971550"/>
              <a:gd name="connsiteX4" fmla="*/ 8890 w 13017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971550">
                <a:moveTo>
                  <a:pt x="8890" y="979678"/>
                </a:moveTo>
                <a:lnTo>
                  <a:pt x="1313815" y="979678"/>
                </a:lnTo>
                <a:lnTo>
                  <a:pt x="1313815" y="18021"/>
                </a:lnTo>
                <a:lnTo>
                  <a:pt x="8890" y="18021"/>
                </a:lnTo>
                <a:lnTo>
                  <a:pt x="8890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6"/>
          <p:cNvSpPr/>
          <p:nvPr/>
        </p:nvSpPr>
        <p:spPr>
          <a:xfrm>
            <a:off x="4870450" y="1682750"/>
            <a:ext cx="1123950" cy="971550"/>
          </a:xfrm>
          <a:custGeom>
            <a:avLst/>
            <a:gdLst>
              <a:gd name="connsiteX0" fmla="*/ 18415 w 1123950"/>
              <a:gd name="connsiteY0" fmla="*/ 979678 h 971550"/>
              <a:gd name="connsiteX1" fmla="*/ 1129550 w 1123950"/>
              <a:gd name="connsiteY1" fmla="*/ 979678 h 971550"/>
              <a:gd name="connsiteX2" fmla="*/ 1129550 w 1123950"/>
              <a:gd name="connsiteY2" fmla="*/ 18021 h 971550"/>
              <a:gd name="connsiteX3" fmla="*/ 18415 w 1123950"/>
              <a:gd name="connsiteY3" fmla="*/ 18021 h 971550"/>
              <a:gd name="connsiteX4" fmla="*/ 18415 w 11239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971550">
                <a:moveTo>
                  <a:pt x="18415" y="979678"/>
                </a:moveTo>
                <a:lnTo>
                  <a:pt x="1129550" y="979678"/>
                </a:lnTo>
                <a:lnTo>
                  <a:pt x="1129550" y="18021"/>
                </a:lnTo>
                <a:lnTo>
                  <a:pt x="18415" y="18021"/>
                </a:lnTo>
                <a:lnTo>
                  <a:pt x="18415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7"/>
          <p:cNvSpPr/>
          <p:nvPr/>
        </p:nvSpPr>
        <p:spPr>
          <a:xfrm>
            <a:off x="5988050" y="1682750"/>
            <a:ext cx="1543050" cy="971550"/>
          </a:xfrm>
          <a:custGeom>
            <a:avLst/>
            <a:gdLst>
              <a:gd name="connsiteX0" fmla="*/ 11938 w 1543050"/>
              <a:gd name="connsiteY0" fmla="*/ 979678 h 971550"/>
              <a:gd name="connsiteX1" fmla="*/ 1548130 w 1543050"/>
              <a:gd name="connsiteY1" fmla="*/ 979678 h 971550"/>
              <a:gd name="connsiteX2" fmla="*/ 1548130 w 1543050"/>
              <a:gd name="connsiteY2" fmla="*/ 18021 h 971550"/>
              <a:gd name="connsiteX3" fmla="*/ 11938 w 1543050"/>
              <a:gd name="connsiteY3" fmla="*/ 18021 h 971550"/>
              <a:gd name="connsiteX4" fmla="*/ 11938 w 15430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971550">
                <a:moveTo>
                  <a:pt x="11938" y="979678"/>
                </a:moveTo>
                <a:lnTo>
                  <a:pt x="1548130" y="979678"/>
                </a:lnTo>
                <a:lnTo>
                  <a:pt x="1548130" y="18021"/>
                </a:lnTo>
                <a:lnTo>
                  <a:pt x="11938" y="18021"/>
                </a:lnTo>
                <a:lnTo>
                  <a:pt x="11938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8"/>
          <p:cNvSpPr/>
          <p:nvPr/>
        </p:nvSpPr>
        <p:spPr>
          <a:xfrm>
            <a:off x="7524750" y="1682750"/>
            <a:ext cx="1543050" cy="971550"/>
          </a:xfrm>
          <a:custGeom>
            <a:avLst/>
            <a:gdLst>
              <a:gd name="connsiteX0" fmla="*/ 11430 w 1543050"/>
              <a:gd name="connsiteY0" fmla="*/ 979678 h 971550"/>
              <a:gd name="connsiteX1" fmla="*/ 1547622 w 1543050"/>
              <a:gd name="connsiteY1" fmla="*/ 979678 h 971550"/>
              <a:gd name="connsiteX2" fmla="*/ 1547622 w 1543050"/>
              <a:gd name="connsiteY2" fmla="*/ 18021 h 971550"/>
              <a:gd name="connsiteX3" fmla="*/ 11430 w 1543050"/>
              <a:gd name="connsiteY3" fmla="*/ 18021 h 971550"/>
              <a:gd name="connsiteX4" fmla="*/ 11430 w 15430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971550">
                <a:moveTo>
                  <a:pt x="11430" y="979678"/>
                </a:moveTo>
                <a:lnTo>
                  <a:pt x="1547622" y="979678"/>
                </a:lnTo>
                <a:lnTo>
                  <a:pt x="1547622" y="18021"/>
                </a:lnTo>
                <a:lnTo>
                  <a:pt x="11430" y="18021"/>
                </a:lnTo>
                <a:lnTo>
                  <a:pt x="11430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9"/>
          <p:cNvSpPr/>
          <p:nvPr/>
        </p:nvSpPr>
        <p:spPr>
          <a:xfrm>
            <a:off x="9061450" y="1682750"/>
            <a:ext cx="1200150" cy="971550"/>
          </a:xfrm>
          <a:custGeom>
            <a:avLst/>
            <a:gdLst>
              <a:gd name="connsiteX0" fmla="*/ 10921 w 1200150"/>
              <a:gd name="connsiteY0" fmla="*/ 979678 h 971550"/>
              <a:gd name="connsiteX1" fmla="*/ 1200187 w 1200150"/>
              <a:gd name="connsiteY1" fmla="*/ 979678 h 971550"/>
              <a:gd name="connsiteX2" fmla="*/ 1200187 w 1200150"/>
              <a:gd name="connsiteY2" fmla="*/ 18021 h 971550"/>
              <a:gd name="connsiteX3" fmla="*/ 10921 w 1200150"/>
              <a:gd name="connsiteY3" fmla="*/ 18021 h 971550"/>
              <a:gd name="connsiteX4" fmla="*/ 10921 w 1200150"/>
              <a:gd name="connsiteY4" fmla="*/ 979678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971550">
                <a:moveTo>
                  <a:pt x="10921" y="979678"/>
                </a:moveTo>
                <a:lnTo>
                  <a:pt x="1200187" y="979678"/>
                </a:lnTo>
                <a:lnTo>
                  <a:pt x="1200187" y="18021"/>
                </a:lnTo>
                <a:lnTo>
                  <a:pt x="10921" y="18021"/>
                </a:lnTo>
                <a:lnTo>
                  <a:pt x="10921" y="9796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70"/>
          <p:cNvSpPr/>
          <p:nvPr/>
        </p:nvSpPr>
        <p:spPr>
          <a:xfrm>
            <a:off x="603250" y="2647950"/>
            <a:ext cx="1733550" cy="552450"/>
          </a:xfrm>
          <a:custGeom>
            <a:avLst/>
            <a:gdLst>
              <a:gd name="connsiteX0" fmla="*/ 6350 w 1733550"/>
              <a:gd name="connsiteY0" fmla="*/ 558038 h 552450"/>
              <a:gd name="connsiteX1" fmla="*/ 1735073 w 1733550"/>
              <a:gd name="connsiteY1" fmla="*/ 558038 h 552450"/>
              <a:gd name="connsiteX2" fmla="*/ 1735073 w 1733550"/>
              <a:gd name="connsiteY2" fmla="*/ 14490 h 552450"/>
              <a:gd name="connsiteX3" fmla="*/ 6350 w 1733550"/>
              <a:gd name="connsiteY3" fmla="*/ 14490 h 552450"/>
              <a:gd name="connsiteX4" fmla="*/ 6350 w 17335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552450">
                <a:moveTo>
                  <a:pt x="6350" y="558038"/>
                </a:moveTo>
                <a:lnTo>
                  <a:pt x="1735073" y="558038"/>
                </a:lnTo>
                <a:lnTo>
                  <a:pt x="1735073" y="14490"/>
                </a:lnTo>
                <a:lnTo>
                  <a:pt x="6350" y="14490"/>
                </a:lnTo>
                <a:lnTo>
                  <a:pt x="6350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1"/>
          <p:cNvSpPr/>
          <p:nvPr/>
        </p:nvSpPr>
        <p:spPr>
          <a:xfrm>
            <a:off x="2330450" y="2647950"/>
            <a:ext cx="1250950" cy="552450"/>
          </a:xfrm>
          <a:custGeom>
            <a:avLst/>
            <a:gdLst>
              <a:gd name="connsiteX0" fmla="*/ 7873 w 1250950"/>
              <a:gd name="connsiteY0" fmla="*/ 558038 h 552450"/>
              <a:gd name="connsiteX1" fmla="*/ 1253502 w 1250950"/>
              <a:gd name="connsiteY1" fmla="*/ 558038 h 552450"/>
              <a:gd name="connsiteX2" fmla="*/ 1253502 w 1250950"/>
              <a:gd name="connsiteY2" fmla="*/ 14490 h 552450"/>
              <a:gd name="connsiteX3" fmla="*/ 7873 w 1250950"/>
              <a:gd name="connsiteY3" fmla="*/ 14490 h 552450"/>
              <a:gd name="connsiteX4" fmla="*/ 7873 w 12509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552450">
                <a:moveTo>
                  <a:pt x="7873" y="558038"/>
                </a:moveTo>
                <a:lnTo>
                  <a:pt x="1253502" y="558038"/>
                </a:lnTo>
                <a:lnTo>
                  <a:pt x="1253502" y="14490"/>
                </a:lnTo>
                <a:lnTo>
                  <a:pt x="7873" y="14490"/>
                </a:lnTo>
                <a:lnTo>
                  <a:pt x="7873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2"/>
          <p:cNvSpPr/>
          <p:nvPr/>
        </p:nvSpPr>
        <p:spPr>
          <a:xfrm>
            <a:off x="3575050" y="2647950"/>
            <a:ext cx="1301750" cy="552450"/>
          </a:xfrm>
          <a:custGeom>
            <a:avLst/>
            <a:gdLst>
              <a:gd name="connsiteX0" fmla="*/ 8890 w 1301750"/>
              <a:gd name="connsiteY0" fmla="*/ 558038 h 552450"/>
              <a:gd name="connsiteX1" fmla="*/ 1313815 w 1301750"/>
              <a:gd name="connsiteY1" fmla="*/ 558038 h 552450"/>
              <a:gd name="connsiteX2" fmla="*/ 1313815 w 1301750"/>
              <a:gd name="connsiteY2" fmla="*/ 14490 h 552450"/>
              <a:gd name="connsiteX3" fmla="*/ 8890 w 1301750"/>
              <a:gd name="connsiteY3" fmla="*/ 14490 h 552450"/>
              <a:gd name="connsiteX4" fmla="*/ 8890 w 13017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552450">
                <a:moveTo>
                  <a:pt x="8890" y="558038"/>
                </a:moveTo>
                <a:lnTo>
                  <a:pt x="1313815" y="558038"/>
                </a:lnTo>
                <a:lnTo>
                  <a:pt x="1313815" y="14490"/>
                </a:lnTo>
                <a:lnTo>
                  <a:pt x="8890" y="14490"/>
                </a:lnTo>
                <a:lnTo>
                  <a:pt x="8890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3"/>
          <p:cNvSpPr/>
          <p:nvPr/>
        </p:nvSpPr>
        <p:spPr>
          <a:xfrm>
            <a:off x="4870450" y="2647950"/>
            <a:ext cx="1123950" cy="552450"/>
          </a:xfrm>
          <a:custGeom>
            <a:avLst/>
            <a:gdLst>
              <a:gd name="connsiteX0" fmla="*/ 18415 w 1123950"/>
              <a:gd name="connsiteY0" fmla="*/ 558038 h 552450"/>
              <a:gd name="connsiteX1" fmla="*/ 1129550 w 1123950"/>
              <a:gd name="connsiteY1" fmla="*/ 558038 h 552450"/>
              <a:gd name="connsiteX2" fmla="*/ 1129550 w 1123950"/>
              <a:gd name="connsiteY2" fmla="*/ 14490 h 552450"/>
              <a:gd name="connsiteX3" fmla="*/ 18415 w 1123950"/>
              <a:gd name="connsiteY3" fmla="*/ 14490 h 552450"/>
              <a:gd name="connsiteX4" fmla="*/ 18415 w 11239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52450">
                <a:moveTo>
                  <a:pt x="18415" y="558038"/>
                </a:moveTo>
                <a:lnTo>
                  <a:pt x="1129550" y="558038"/>
                </a:lnTo>
                <a:lnTo>
                  <a:pt x="1129550" y="14490"/>
                </a:lnTo>
                <a:lnTo>
                  <a:pt x="18415" y="14490"/>
                </a:lnTo>
                <a:lnTo>
                  <a:pt x="18415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4"/>
          <p:cNvSpPr/>
          <p:nvPr/>
        </p:nvSpPr>
        <p:spPr>
          <a:xfrm>
            <a:off x="5988050" y="2647950"/>
            <a:ext cx="1543050" cy="552450"/>
          </a:xfrm>
          <a:custGeom>
            <a:avLst/>
            <a:gdLst>
              <a:gd name="connsiteX0" fmla="*/ 11938 w 1543050"/>
              <a:gd name="connsiteY0" fmla="*/ 558038 h 552450"/>
              <a:gd name="connsiteX1" fmla="*/ 1548130 w 1543050"/>
              <a:gd name="connsiteY1" fmla="*/ 558038 h 552450"/>
              <a:gd name="connsiteX2" fmla="*/ 1548130 w 1543050"/>
              <a:gd name="connsiteY2" fmla="*/ 14490 h 552450"/>
              <a:gd name="connsiteX3" fmla="*/ 11938 w 1543050"/>
              <a:gd name="connsiteY3" fmla="*/ 14490 h 552450"/>
              <a:gd name="connsiteX4" fmla="*/ 11938 w 15430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938" y="558038"/>
                </a:moveTo>
                <a:lnTo>
                  <a:pt x="1548130" y="558038"/>
                </a:lnTo>
                <a:lnTo>
                  <a:pt x="1548130" y="14490"/>
                </a:lnTo>
                <a:lnTo>
                  <a:pt x="11938" y="14490"/>
                </a:lnTo>
                <a:lnTo>
                  <a:pt x="11938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5"/>
          <p:cNvSpPr/>
          <p:nvPr/>
        </p:nvSpPr>
        <p:spPr>
          <a:xfrm>
            <a:off x="7524750" y="2647950"/>
            <a:ext cx="1543050" cy="552450"/>
          </a:xfrm>
          <a:custGeom>
            <a:avLst/>
            <a:gdLst>
              <a:gd name="connsiteX0" fmla="*/ 11430 w 1543050"/>
              <a:gd name="connsiteY0" fmla="*/ 558038 h 552450"/>
              <a:gd name="connsiteX1" fmla="*/ 1547622 w 1543050"/>
              <a:gd name="connsiteY1" fmla="*/ 558038 h 552450"/>
              <a:gd name="connsiteX2" fmla="*/ 1547622 w 1543050"/>
              <a:gd name="connsiteY2" fmla="*/ 14490 h 552450"/>
              <a:gd name="connsiteX3" fmla="*/ 11430 w 1543050"/>
              <a:gd name="connsiteY3" fmla="*/ 14490 h 552450"/>
              <a:gd name="connsiteX4" fmla="*/ 11430 w 15430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430" y="558038"/>
                </a:moveTo>
                <a:lnTo>
                  <a:pt x="1547622" y="558038"/>
                </a:lnTo>
                <a:lnTo>
                  <a:pt x="1547622" y="14490"/>
                </a:lnTo>
                <a:lnTo>
                  <a:pt x="11430" y="14490"/>
                </a:lnTo>
                <a:lnTo>
                  <a:pt x="11430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6"/>
          <p:cNvSpPr/>
          <p:nvPr/>
        </p:nvSpPr>
        <p:spPr>
          <a:xfrm>
            <a:off x="9061450" y="2647950"/>
            <a:ext cx="1200150" cy="552450"/>
          </a:xfrm>
          <a:custGeom>
            <a:avLst/>
            <a:gdLst>
              <a:gd name="connsiteX0" fmla="*/ 10921 w 1200150"/>
              <a:gd name="connsiteY0" fmla="*/ 558038 h 552450"/>
              <a:gd name="connsiteX1" fmla="*/ 1200187 w 1200150"/>
              <a:gd name="connsiteY1" fmla="*/ 558038 h 552450"/>
              <a:gd name="connsiteX2" fmla="*/ 1200187 w 1200150"/>
              <a:gd name="connsiteY2" fmla="*/ 14490 h 552450"/>
              <a:gd name="connsiteX3" fmla="*/ 10921 w 1200150"/>
              <a:gd name="connsiteY3" fmla="*/ 14490 h 552450"/>
              <a:gd name="connsiteX4" fmla="*/ 10921 w 1200150"/>
              <a:gd name="connsiteY4" fmla="*/ 5580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52450">
                <a:moveTo>
                  <a:pt x="10921" y="558038"/>
                </a:moveTo>
                <a:lnTo>
                  <a:pt x="1200187" y="558038"/>
                </a:lnTo>
                <a:lnTo>
                  <a:pt x="1200187" y="14490"/>
                </a:lnTo>
                <a:lnTo>
                  <a:pt x="10921" y="14490"/>
                </a:lnTo>
                <a:lnTo>
                  <a:pt x="10921" y="5580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7"/>
          <p:cNvSpPr/>
          <p:nvPr/>
        </p:nvSpPr>
        <p:spPr>
          <a:xfrm>
            <a:off x="603250" y="3194050"/>
            <a:ext cx="1733550" cy="552450"/>
          </a:xfrm>
          <a:custGeom>
            <a:avLst/>
            <a:gdLst>
              <a:gd name="connsiteX0" fmla="*/ 6350 w 1733550"/>
              <a:gd name="connsiteY0" fmla="*/ 555498 h 552450"/>
              <a:gd name="connsiteX1" fmla="*/ 1735073 w 1733550"/>
              <a:gd name="connsiteY1" fmla="*/ 555498 h 552450"/>
              <a:gd name="connsiteX2" fmla="*/ 1735073 w 1733550"/>
              <a:gd name="connsiteY2" fmla="*/ 11951 h 552450"/>
              <a:gd name="connsiteX3" fmla="*/ 6350 w 1733550"/>
              <a:gd name="connsiteY3" fmla="*/ 11951 h 552450"/>
              <a:gd name="connsiteX4" fmla="*/ 6350 w 17335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552450">
                <a:moveTo>
                  <a:pt x="6350" y="555498"/>
                </a:moveTo>
                <a:lnTo>
                  <a:pt x="1735073" y="555498"/>
                </a:lnTo>
                <a:lnTo>
                  <a:pt x="1735073" y="11951"/>
                </a:lnTo>
                <a:lnTo>
                  <a:pt x="6350" y="11951"/>
                </a:lnTo>
                <a:lnTo>
                  <a:pt x="6350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8"/>
          <p:cNvSpPr/>
          <p:nvPr/>
        </p:nvSpPr>
        <p:spPr>
          <a:xfrm>
            <a:off x="2330450" y="3194050"/>
            <a:ext cx="1250950" cy="552450"/>
          </a:xfrm>
          <a:custGeom>
            <a:avLst/>
            <a:gdLst>
              <a:gd name="connsiteX0" fmla="*/ 7873 w 1250950"/>
              <a:gd name="connsiteY0" fmla="*/ 555498 h 552450"/>
              <a:gd name="connsiteX1" fmla="*/ 1253502 w 1250950"/>
              <a:gd name="connsiteY1" fmla="*/ 555498 h 552450"/>
              <a:gd name="connsiteX2" fmla="*/ 1253502 w 1250950"/>
              <a:gd name="connsiteY2" fmla="*/ 11951 h 552450"/>
              <a:gd name="connsiteX3" fmla="*/ 7873 w 1250950"/>
              <a:gd name="connsiteY3" fmla="*/ 11951 h 552450"/>
              <a:gd name="connsiteX4" fmla="*/ 7873 w 12509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552450">
                <a:moveTo>
                  <a:pt x="7873" y="555498"/>
                </a:moveTo>
                <a:lnTo>
                  <a:pt x="1253502" y="555498"/>
                </a:lnTo>
                <a:lnTo>
                  <a:pt x="1253502" y="11951"/>
                </a:lnTo>
                <a:lnTo>
                  <a:pt x="7873" y="11951"/>
                </a:lnTo>
                <a:lnTo>
                  <a:pt x="7873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9"/>
          <p:cNvSpPr/>
          <p:nvPr/>
        </p:nvSpPr>
        <p:spPr>
          <a:xfrm>
            <a:off x="3575050" y="3194050"/>
            <a:ext cx="1301750" cy="552450"/>
          </a:xfrm>
          <a:custGeom>
            <a:avLst/>
            <a:gdLst>
              <a:gd name="connsiteX0" fmla="*/ 8890 w 1301750"/>
              <a:gd name="connsiteY0" fmla="*/ 555498 h 552450"/>
              <a:gd name="connsiteX1" fmla="*/ 1313815 w 1301750"/>
              <a:gd name="connsiteY1" fmla="*/ 555498 h 552450"/>
              <a:gd name="connsiteX2" fmla="*/ 1313815 w 1301750"/>
              <a:gd name="connsiteY2" fmla="*/ 11951 h 552450"/>
              <a:gd name="connsiteX3" fmla="*/ 8890 w 1301750"/>
              <a:gd name="connsiteY3" fmla="*/ 11951 h 552450"/>
              <a:gd name="connsiteX4" fmla="*/ 8890 w 13017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552450">
                <a:moveTo>
                  <a:pt x="8890" y="555498"/>
                </a:moveTo>
                <a:lnTo>
                  <a:pt x="1313815" y="555498"/>
                </a:lnTo>
                <a:lnTo>
                  <a:pt x="1313815" y="11951"/>
                </a:lnTo>
                <a:lnTo>
                  <a:pt x="8890" y="11951"/>
                </a:lnTo>
                <a:lnTo>
                  <a:pt x="8890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80"/>
          <p:cNvSpPr/>
          <p:nvPr/>
        </p:nvSpPr>
        <p:spPr>
          <a:xfrm>
            <a:off x="4870450" y="3194050"/>
            <a:ext cx="1123950" cy="552450"/>
          </a:xfrm>
          <a:custGeom>
            <a:avLst/>
            <a:gdLst>
              <a:gd name="connsiteX0" fmla="*/ 18415 w 1123950"/>
              <a:gd name="connsiteY0" fmla="*/ 555498 h 552450"/>
              <a:gd name="connsiteX1" fmla="*/ 1129550 w 1123950"/>
              <a:gd name="connsiteY1" fmla="*/ 555498 h 552450"/>
              <a:gd name="connsiteX2" fmla="*/ 1129550 w 1123950"/>
              <a:gd name="connsiteY2" fmla="*/ 11951 h 552450"/>
              <a:gd name="connsiteX3" fmla="*/ 18415 w 1123950"/>
              <a:gd name="connsiteY3" fmla="*/ 11951 h 552450"/>
              <a:gd name="connsiteX4" fmla="*/ 18415 w 11239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52450">
                <a:moveTo>
                  <a:pt x="18415" y="555498"/>
                </a:moveTo>
                <a:lnTo>
                  <a:pt x="1129550" y="555498"/>
                </a:lnTo>
                <a:lnTo>
                  <a:pt x="1129550" y="11951"/>
                </a:lnTo>
                <a:lnTo>
                  <a:pt x="18415" y="11951"/>
                </a:lnTo>
                <a:lnTo>
                  <a:pt x="18415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1"/>
          <p:cNvSpPr/>
          <p:nvPr/>
        </p:nvSpPr>
        <p:spPr>
          <a:xfrm>
            <a:off x="5988050" y="3194050"/>
            <a:ext cx="1543050" cy="552450"/>
          </a:xfrm>
          <a:custGeom>
            <a:avLst/>
            <a:gdLst>
              <a:gd name="connsiteX0" fmla="*/ 11938 w 1543050"/>
              <a:gd name="connsiteY0" fmla="*/ 555498 h 552450"/>
              <a:gd name="connsiteX1" fmla="*/ 1548130 w 1543050"/>
              <a:gd name="connsiteY1" fmla="*/ 555498 h 552450"/>
              <a:gd name="connsiteX2" fmla="*/ 1548130 w 1543050"/>
              <a:gd name="connsiteY2" fmla="*/ 11951 h 552450"/>
              <a:gd name="connsiteX3" fmla="*/ 11938 w 1543050"/>
              <a:gd name="connsiteY3" fmla="*/ 11951 h 552450"/>
              <a:gd name="connsiteX4" fmla="*/ 11938 w 15430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938" y="555498"/>
                </a:moveTo>
                <a:lnTo>
                  <a:pt x="1548130" y="555498"/>
                </a:lnTo>
                <a:lnTo>
                  <a:pt x="1548130" y="11951"/>
                </a:lnTo>
                <a:lnTo>
                  <a:pt x="11938" y="11951"/>
                </a:lnTo>
                <a:lnTo>
                  <a:pt x="11938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2"/>
          <p:cNvSpPr/>
          <p:nvPr/>
        </p:nvSpPr>
        <p:spPr>
          <a:xfrm>
            <a:off x="7524750" y="3194050"/>
            <a:ext cx="1543050" cy="552450"/>
          </a:xfrm>
          <a:custGeom>
            <a:avLst/>
            <a:gdLst>
              <a:gd name="connsiteX0" fmla="*/ 11430 w 1543050"/>
              <a:gd name="connsiteY0" fmla="*/ 555498 h 552450"/>
              <a:gd name="connsiteX1" fmla="*/ 1547622 w 1543050"/>
              <a:gd name="connsiteY1" fmla="*/ 555498 h 552450"/>
              <a:gd name="connsiteX2" fmla="*/ 1547622 w 1543050"/>
              <a:gd name="connsiteY2" fmla="*/ 11951 h 552450"/>
              <a:gd name="connsiteX3" fmla="*/ 11430 w 1543050"/>
              <a:gd name="connsiteY3" fmla="*/ 11951 h 552450"/>
              <a:gd name="connsiteX4" fmla="*/ 11430 w 15430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430" y="555498"/>
                </a:moveTo>
                <a:lnTo>
                  <a:pt x="1547622" y="555498"/>
                </a:lnTo>
                <a:lnTo>
                  <a:pt x="1547622" y="11951"/>
                </a:lnTo>
                <a:lnTo>
                  <a:pt x="11430" y="11951"/>
                </a:lnTo>
                <a:lnTo>
                  <a:pt x="11430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3"/>
          <p:cNvSpPr/>
          <p:nvPr/>
        </p:nvSpPr>
        <p:spPr>
          <a:xfrm>
            <a:off x="9061450" y="3194050"/>
            <a:ext cx="1200150" cy="552450"/>
          </a:xfrm>
          <a:custGeom>
            <a:avLst/>
            <a:gdLst>
              <a:gd name="connsiteX0" fmla="*/ 10921 w 1200150"/>
              <a:gd name="connsiteY0" fmla="*/ 555498 h 552450"/>
              <a:gd name="connsiteX1" fmla="*/ 1200187 w 1200150"/>
              <a:gd name="connsiteY1" fmla="*/ 555498 h 552450"/>
              <a:gd name="connsiteX2" fmla="*/ 1200187 w 1200150"/>
              <a:gd name="connsiteY2" fmla="*/ 11951 h 552450"/>
              <a:gd name="connsiteX3" fmla="*/ 10921 w 1200150"/>
              <a:gd name="connsiteY3" fmla="*/ 11951 h 552450"/>
              <a:gd name="connsiteX4" fmla="*/ 10921 w 1200150"/>
              <a:gd name="connsiteY4" fmla="*/ 55549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52450">
                <a:moveTo>
                  <a:pt x="10921" y="555498"/>
                </a:moveTo>
                <a:lnTo>
                  <a:pt x="1200187" y="555498"/>
                </a:lnTo>
                <a:lnTo>
                  <a:pt x="1200187" y="11951"/>
                </a:lnTo>
                <a:lnTo>
                  <a:pt x="10921" y="11951"/>
                </a:lnTo>
                <a:lnTo>
                  <a:pt x="10921" y="5554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4"/>
          <p:cNvSpPr/>
          <p:nvPr/>
        </p:nvSpPr>
        <p:spPr>
          <a:xfrm>
            <a:off x="603250" y="3740150"/>
            <a:ext cx="1733550" cy="552450"/>
          </a:xfrm>
          <a:custGeom>
            <a:avLst/>
            <a:gdLst>
              <a:gd name="connsiteX0" fmla="*/ 6350 w 1733550"/>
              <a:gd name="connsiteY0" fmla="*/ 552958 h 552450"/>
              <a:gd name="connsiteX1" fmla="*/ 1735073 w 1733550"/>
              <a:gd name="connsiteY1" fmla="*/ 552958 h 552450"/>
              <a:gd name="connsiteX2" fmla="*/ 1735073 w 1733550"/>
              <a:gd name="connsiteY2" fmla="*/ 9411 h 552450"/>
              <a:gd name="connsiteX3" fmla="*/ 6350 w 1733550"/>
              <a:gd name="connsiteY3" fmla="*/ 9411 h 552450"/>
              <a:gd name="connsiteX4" fmla="*/ 6350 w 17335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552450">
                <a:moveTo>
                  <a:pt x="6350" y="552958"/>
                </a:moveTo>
                <a:lnTo>
                  <a:pt x="1735073" y="552958"/>
                </a:lnTo>
                <a:lnTo>
                  <a:pt x="1735073" y="9411"/>
                </a:lnTo>
                <a:lnTo>
                  <a:pt x="6350" y="9411"/>
                </a:lnTo>
                <a:lnTo>
                  <a:pt x="6350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5"/>
          <p:cNvSpPr/>
          <p:nvPr/>
        </p:nvSpPr>
        <p:spPr>
          <a:xfrm>
            <a:off x="2330450" y="3740150"/>
            <a:ext cx="1250950" cy="552450"/>
          </a:xfrm>
          <a:custGeom>
            <a:avLst/>
            <a:gdLst>
              <a:gd name="connsiteX0" fmla="*/ 7873 w 1250950"/>
              <a:gd name="connsiteY0" fmla="*/ 552958 h 552450"/>
              <a:gd name="connsiteX1" fmla="*/ 1253502 w 1250950"/>
              <a:gd name="connsiteY1" fmla="*/ 552958 h 552450"/>
              <a:gd name="connsiteX2" fmla="*/ 1253502 w 1250950"/>
              <a:gd name="connsiteY2" fmla="*/ 9411 h 552450"/>
              <a:gd name="connsiteX3" fmla="*/ 7873 w 1250950"/>
              <a:gd name="connsiteY3" fmla="*/ 9411 h 552450"/>
              <a:gd name="connsiteX4" fmla="*/ 7873 w 12509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552450">
                <a:moveTo>
                  <a:pt x="7873" y="552958"/>
                </a:moveTo>
                <a:lnTo>
                  <a:pt x="1253502" y="552958"/>
                </a:lnTo>
                <a:lnTo>
                  <a:pt x="1253502" y="9411"/>
                </a:lnTo>
                <a:lnTo>
                  <a:pt x="7873" y="9411"/>
                </a:lnTo>
                <a:lnTo>
                  <a:pt x="7873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6"/>
          <p:cNvSpPr/>
          <p:nvPr/>
        </p:nvSpPr>
        <p:spPr>
          <a:xfrm>
            <a:off x="3575050" y="3740150"/>
            <a:ext cx="1301750" cy="552450"/>
          </a:xfrm>
          <a:custGeom>
            <a:avLst/>
            <a:gdLst>
              <a:gd name="connsiteX0" fmla="*/ 8890 w 1301750"/>
              <a:gd name="connsiteY0" fmla="*/ 552958 h 552450"/>
              <a:gd name="connsiteX1" fmla="*/ 1313815 w 1301750"/>
              <a:gd name="connsiteY1" fmla="*/ 552958 h 552450"/>
              <a:gd name="connsiteX2" fmla="*/ 1313815 w 1301750"/>
              <a:gd name="connsiteY2" fmla="*/ 9411 h 552450"/>
              <a:gd name="connsiteX3" fmla="*/ 8890 w 1301750"/>
              <a:gd name="connsiteY3" fmla="*/ 9411 h 552450"/>
              <a:gd name="connsiteX4" fmla="*/ 8890 w 13017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552450">
                <a:moveTo>
                  <a:pt x="8890" y="552958"/>
                </a:moveTo>
                <a:lnTo>
                  <a:pt x="1313815" y="552958"/>
                </a:lnTo>
                <a:lnTo>
                  <a:pt x="1313815" y="9411"/>
                </a:lnTo>
                <a:lnTo>
                  <a:pt x="8890" y="9411"/>
                </a:lnTo>
                <a:lnTo>
                  <a:pt x="8890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7"/>
          <p:cNvSpPr/>
          <p:nvPr/>
        </p:nvSpPr>
        <p:spPr>
          <a:xfrm>
            <a:off x="4870450" y="3740150"/>
            <a:ext cx="1123950" cy="552450"/>
          </a:xfrm>
          <a:custGeom>
            <a:avLst/>
            <a:gdLst>
              <a:gd name="connsiteX0" fmla="*/ 18415 w 1123950"/>
              <a:gd name="connsiteY0" fmla="*/ 552958 h 552450"/>
              <a:gd name="connsiteX1" fmla="*/ 1129550 w 1123950"/>
              <a:gd name="connsiteY1" fmla="*/ 552958 h 552450"/>
              <a:gd name="connsiteX2" fmla="*/ 1129550 w 1123950"/>
              <a:gd name="connsiteY2" fmla="*/ 9411 h 552450"/>
              <a:gd name="connsiteX3" fmla="*/ 18415 w 1123950"/>
              <a:gd name="connsiteY3" fmla="*/ 9411 h 552450"/>
              <a:gd name="connsiteX4" fmla="*/ 18415 w 11239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52450">
                <a:moveTo>
                  <a:pt x="18415" y="552958"/>
                </a:moveTo>
                <a:lnTo>
                  <a:pt x="1129550" y="552958"/>
                </a:lnTo>
                <a:lnTo>
                  <a:pt x="1129550" y="9411"/>
                </a:lnTo>
                <a:lnTo>
                  <a:pt x="18415" y="9411"/>
                </a:lnTo>
                <a:lnTo>
                  <a:pt x="18415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8"/>
          <p:cNvSpPr/>
          <p:nvPr/>
        </p:nvSpPr>
        <p:spPr>
          <a:xfrm>
            <a:off x="5988050" y="3740150"/>
            <a:ext cx="1543050" cy="552450"/>
          </a:xfrm>
          <a:custGeom>
            <a:avLst/>
            <a:gdLst>
              <a:gd name="connsiteX0" fmla="*/ 11938 w 1543050"/>
              <a:gd name="connsiteY0" fmla="*/ 552958 h 552450"/>
              <a:gd name="connsiteX1" fmla="*/ 1548130 w 1543050"/>
              <a:gd name="connsiteY1" fmla="*/ 552958 h 552450"/>
              <a:gd name="connsiteX2" fmla="*/ 1548130 w 1543050"/>
              <a:gd name="connsiteY2" fmla="*/ 9411 h 552450"/>
              <a:gd name="connsiteX3" fmla="*/ 11938 w 1543050"/>
              <a:gd name="connsiteY3" fmla="*/ 9411 h 552450"/>
              <a:gd name="connsiteX4" fmla="*/ 11938 w 15430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938" y="552958"/>
                </a:moveTo>
                <a:lnTo>
                  <a:pt x="1548130" y="552958"/>
                </a:lnTo>
                <a:lnTo>
                  <a:pt x="1548130" y="9411"/>
                </a:lnTo>
                <a:lnTo>
                  <a:pt x="11938" y="9411"/>
                </a:lnTo>
                <a:lnTo>
                  <a:pt x="11938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9"/>
          <p:cNvSpPr/>
          <p:nvPr/>
        </p:nvSpPr>
        <p:spPr>
          <a:xfrm>
            <a:off x="7524750" y="3740150"/>
            <a:ext cx="1543050" cy="552450"/>
          </a:xfrm>
          <a:custGeom>
            <a:avLst/>
            <a:gdLst>
              <a:gd name="connsiteX0" fmla="*/ 11430 w 1543050"/>
              <a:gd name="connsiteY0" fmla="*/ 552958 h 552450"/>
              <a:gd name="connsiteX1" fmla="*/ 1547622 w 1543050"/>
              <a:gd name="connsiteY1" fmla="*/ 552958 h 552450"/>
              <a:gd name="connsiteX2" fmla="*/ 1547622 w 1543050"/>
              <a:gd name="connsiteY2" fmla="*/ 9411 h 552450"/>
              <a:gd name="connsiteX3" fmla="*/ 11430 w 1543050"/>
              <a:gd name="connsiteY3" fmla="*/ 9411 h 552450"/>
              <a:gd name="connsiteX4" fmla="*/ 11430 w 15430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552450">
                <a:moveTo>
                  <a:pt x="11430" y="552958"/>
                </a:moveTo>
                <a:lnTo>
                  <a:pt x="1547622" y="552958"/>
                </a:lnTo>
                <a:lnTo>
                  <a:pt x="1547622" y="9411"/>
                </a:lnTo>
                <a:lnTo>
                  <a:pt x="11430" y="9411"/>
                </a:lnTo>
                <a:lnTo>
                  <a:pt x="11430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90"/>
          <p:cNvSpPr/>
          <p:nvPr/>
        </p:nvSpPr>
        <p:spPr>
          <a:xfrm>
            <a:off x="9061450" y="3740150"/>
            <a:ext cx="1200150" cy="552450"/>
          </a:xfrm>
          <a:custGeom>
            <a:avLst/>
            <a:gdLst>
              <a:gd name="connsiteX0" fmla="*/ 10921 w 1200150"/>
              <a:gd name="connsiteY0" fmla="*/ 552958 h 552450"/>
              <a:gd name="connsiteX1" fmla="*/ 1200187 w 1200150"/>
              <a:gd name="connsiteY1" fmla="*/ 552958 h 552450"/>
              <a:gd name="connsiteX2" fmla="*/ 1200187 w 1200150"/>
              <a:gd name="connsiteY2" fmla="*/ 9411 h 552450"/>
              <a:gd name="connsiteX3" fmla="*/ 10921 w 1200150"/>
              <a:gd name="connsiteY3" fmla="*/ 9411 h 552450"/>
              <a:gd name="connsiteX4" fmla="*/ 10921 w 1200150"/>
              <a:gd name="connsiteY4" fmla="*/ 55295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552450">
                <a:moveTo>
                  <a:pt x="10921" y="552958"/>
                </a:moveTo>
                <a:lnTo>
                  <a:pt x="1200187" y="552958"/>
                </a:lnTo>
                <a:lnTo>
                  <a:pt x="1200187" y="9411"/>
                </a:lnTo>
                <a:lnTo>
                  <a:pt x="10921" y="9411"/>
                </a:lnTo>
                <a:lnTo>
                  <a:pt x="10921" y="55295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1"/>
          <p:cNvSpPr/>
          <p:nvPr/>
        </p:nvSpPr>
        <p:spPr>
          <a:xfrm>
            <a:off x="603250" y="4286250"/>
            <a:ext cx="1733550" cy="704850"/>
          </a:xfrm>
          <a:custGeom>
            <a:avLst/>
            <a:gdLst>
              <a:gd name="connsiteX0" fmla="*/ 6350 w 1733550"/>
              <a:gd name="connsiteY0" fmla="*/ 707898 h 704850"/>
              <a:gd name="connsiteX1" fmla="*/ 1735073 w 1733550"/>
              <a:gd name="connsiteY1" fmla="*/ 707898 h 704850"/>
              <a:gd name="connsiteX2" fmla="*/ 1735073 w 1733550"/>
              <a:gd name="connsiteY2" fmla="*/ 6845 h 704850"/>
              <a:gd name="connsiteX3" fmla="*/ 6350 w 1733550"/>
              <a:gd name="connsiteY3" fmla="*/ 6845 h 704850"/>
              <a:gd name="connsiteX4" fmla="*/ 6350 w 17335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704850">
                <a:moveTo>
                  <a:pt x="6350" y="707898"/>
                </a:moveTo>
                <a:lnTo>
                  <a:pt x="1735073" y="707898"/>
                </a:lnTo>
                <a:lnTo>
                  <a:pt x="1735073" y="6845"/>
                </a:lnTo>
                <a:lnTo>
                  <a:pt x="6350" y="6845"/>
                </a:lnTo>
                <a:lnTo>
                  <a:pt x="6350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2"/>
          <p:cNvSpPr/>
          <p:nvPr/>
        </p:nvSpPr>
        <p:spPr>
          <a:xfrm>
            <a:off x="2330450" y="4286250"/>
            <a:ext cx="1250950" cy="704850"/>
          </a:xfrm>
          <a:custGeom>
            <a:avLst/>
            <a:gdLst>
              <a:gd name="connsiteX0" fmla="*/ 7873 w 1250950"/>
              <a:gd name="connsiteY0" fmla="*/ 707898 h 704850"/>
              <a:gd name="connsiteX1" fmla="*/ 1253502 w 1250950"/>
              <a:gd name="connsiteY1" fmla="*/ 707898 h 704850"/>
              <a:gd name="connsiteX2" fmla="*/ 1253502 w 1250950"/>
              <a:gd name="connsiteY2" fmla="*/ 6845 h 704850"/>
              <a:gd name="connsiteX3" fmla="*/ 7873 w 1250950"/>
              <a:gd name="connsiteY3" fmla="*/ 6845 h 704850"/>
              <a:gd name="connsiteX4" fmla="*/ 7873 w 12509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704850">
                <a:moveTo>
                  <a:pt x="7873" y="707898"/>
                </a:moveTo>
                <a:lnTo>
                  <a:pt x="1253502" y="707898"/>
                </a:lnTo>
                <a:lnTo>
                  <a:pt x="1253502" y="6845"/>
                </a:lnTo>
                <a:lnTo>
                  <a:pt x="7873" y="6845"/>
                </a:lnTo>
                <a:lnTo>
                  <a:pt x="7873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3"/>
          <p:cNvSpPr/>
          <p:nvPr/>
        </p:nvSpPr>
        <p:spPr>
          <a:xfrm>
            <a:off x="3575050" y="4286250"/>
            <a:ext cx="1301750" cy="704850"/>
          </a:xfrm>
          <a:custGeom>
            <a:avLst/>
            <a:gdLst>
              <a:gd name="connsiteX0" fmla="*/ 8890 w 1301750"/>
              <a:gd name="connsiteY0" fmla="*/ 707898 h 704850"/>
              <a:gd name="connsiteX1" fmla="*/ 1313815 w 1301750"/>
              <a:gd name="connsiteY1" fmla="*/ 707898 h 704850"/>
              <a:gd name="connsiteX2" fmla="*/ 1313815 w 1301750"/>
              <a:gd name="connsiteY2" fmla="*/ 6845 h 704850"/>
              <a:gd name="connsiteX3" fmla="*/ 8890 w 1301750"/>
              <a:gd name="connsiteY3" fmla="*/ 6845 h 704850"/>
              <a:gd name="connsiteX4" fmla="*/ 8890 w 13017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704850">
                <a:moveTo>
                  <a:pt x="8890" y="707898"/>
                </a:moveTo>
                <a:lnTo>
                  <a:pt x="1313815" y="707898"/>
                </a:lnTo>
                <a:lnTo>
                  <a:pt x="1313815" y="6845"/>
                </a:lnTo>
                <a:lnTo>
                  <a:pt x="8890" y="6845"/>
                </a:lnTo>
                <a:lnTo>
                  <a:pt x="8890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4"/>
          <p:cNvSpPr/>
          <p:nvPr/>
        </p:nvSpPr>
        <p:spPr>
          <a:xfrm>
            <a:off x="4870450" y="4286250"/>
            <a:ext cx="1123950" cy="704850"/>
          </a:xfrm>
          <a:custGeom>
            <a:avLst/>
            <a:gdLst>
              <a:gd name="connsiteX0" fmla="*/ 18415 w 1123950"/>
              <a:gd name="connsiteY0" fmla="*/ 707898 h 704850"/>
              <a:gd name="connsiteX1" fmla="*/ 1129550 w 1123950"/>
              <a:gd name="connsiteY1" fmla="*/ 707898 h 704850"/>
              <a:gd name="connsiteX2" fmla="*/ 1129550 w 1123950"/>
              <a:gd name="connsiteY2" fmla="*/ 6845 h 704850"/>
              <a:gd name="connsiteX3" fmla="*/ 18415 w 1123950"/>
              <a:gd name="connsiteY3" fmla="*/ 6845 h 704850"/>
              <a:gd name="connsiteX4" fmla="*/ 18415 w 11239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04850">
                <a:moveTo>
                  <a:pt x="18415" y="707898"/>
                </a:moveTo>
                <a:lnTo>
                  <a:pt x="1129550" y="707898"/>
                </a:lnTo>
                <a:lnTo>
                  <a:pt x="1129550" y="6845"/>
                </a:lnTo>
                <a:lnTo>
                  <a:pt x="18415" y="6845"/>
                </a:lnTo>
                <a:lnTo>
                  <a:pt x="18415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5"/>
          <p:cNvSpPr/>
          <p:nvPr/>
        </p:nvSpPr>
        <p:spPr>
          <a:xfrm>
            <a:off x="5988050" y="4286250"/>
            <a:ext cx="1543050" cy="704850"/>
          </a:xfrm>
          <a:custGeom>
            <a:avLst/>
            <a:gdLst>
              <a:gd name="connsiteX0" fmla="*/ 11938 w 1543050"/>
              <a:gd name="connsiteY0" fmla="*/ 707898 h 704850"/>
              <a:gd name="connsiteX1" fmla="*/ 1548130 w 1543050"/>
              <a:gd name="connsiteY1" fmla="*/ 707898 h 704850"/>
              <a:gd name="connsiteX2" fmla="*/ 1548130 w 1543050"/>
              <a:gd name="connsiteY2" fmla="*/ 6845 h 704850"/>
              <a:gd name="connsiteX3" fmla="*/ 11938 w 1543050"/>
              <a:gd name="connsiteY3" fmla="*/ 6845 h 704850"/>
              <a:gd name="connsiteX4" fmla="*/ 11938 w 15430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704850">
                <a:moveTo>
                  <a:pt x="11938" y="707898"/>
                </a:moveTo>
                <a:lnTo>
                  <a:pt x="1548130" y="707898"/>
                </a:lnTo>
                <a:lnTo>
                  <a:pt x="1548130" y="6845"/>
                </a:lnTo>
                <a:lnTo>
                  <a:pt x="11938" y="6845"/>
                </a:lnTo>
                <a:lnTo>
                  <a:pt x="11938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6"/>
          <p:cNvSpPr/>
          <p:nvPr/>
        </p:nvSpPr>
        <p:spPr>
          <a:xfrm>
            <a:off x="7524750" y="4286250"/>
            <a:ext cx="1543050" cy="704850"/>
          </a:xfrm>
          <a:custGeom>
            <a:avLst/>
            <a:gdLst>
              <a:gd name="connsiteX0" fmla="*/ 11430 w 1543050"/>
              <a:gd name="connsiteY0" fmla="*/ 707898 h 704850"/>
              <a:gd name="connsiteX1" fmla="*/ 1547622 w 1543050"/>
              <a:gd name="connsiteY1" fmla="*/ 707898 h 704850"/>
              <a:gd name="connsiteX2" fmla="*/ 1547622 w 1543050"/>
              <a:gd name="connsiteY2" fmla="*/ 6845 h 704850"/>
              <a:gd name="connsiteX3" fmla="*/ 11430 w 1543050"/>
              <a:gd name="connsiteY3" fmla="*/ 6845 h 704850"/>
              <a:gd name="connsiteX4" fmla="*/ 11430 w 15430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704850">
                <a:moveTo>
                  <a:pt x="11430" y="707898"/>
                </a:moveTo>
                <a:lnTo>
                  <a:pt x="1547622" y="707898"/>
                </a:lnTo>
                <a:lnTo>
                  <a:pt x="1547622" y="6845"/>
                </a:lnTo>
                <a:lnTo>
                  <a:pt x="11430" y="6845"/>
                </a:lnTo>
                <a:lnTo>
                  <a:pt x="11430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7"/>
          <p:cNvSpPr/>
          <p:nvPr/>
        </p:nvSpPr>
        <p:spPr>
          <a:xfrm>
            <a:off x="9061450" y="4286250"/>
            <a:ext cx="1200150" cy="704850"/>
          </a:xfrm>
          <a:custGeom>
            <a:avLst/>
            <a:gdLst>
              <a:gd name="connsiteX0" fmla="*/ 10921 w 1200150"/>
              <a:gd name="connsiteY0" fmla="*/ 707898 h 704850"/>
              <a:gd name="connsiteX1" fmla="*/ 1200187 w 1200150"/>
              <a:gd name="connsiteY1" fmla="*/ 707898 h 704850"/>
              <a:gd name="connsiteX2" fmla="*/ 1200187 w 1200150"/>
              <a:gd name="connsiteY2" fmla="*/ 6845 h 704850"/>
              <a:gd name="connsiteX3" fmla="*/ 10921 w 1200150"/>
              <a:gd name="connsiteY3" fmla="*/ 6845 h 704850"/>
              <a:gd name="connsiteX4" fmla="*/ 10921 w 1200150"/>
              <a:gd name="connsiteY4" fmla="*/ 70789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704850">
                <a:moveTo>
                  <a:pt x="10921" y="707898"/>
                </a:moveTo>
                <a:lnTo>
                  <a:pt x="1200187" y="707898"/>
                </a:lnTo>
                <a:lnTo>
                  <a:pt x="1200187" y="6845"/>
                </a:lnTo>
                <a:lnTo>
                  <a:pt x="10921" y="6845"/>
                </a:lnTo>
                <a:lnTo>
                  <a:pt x="10921" y="70789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8"/>
          <p:cNvSpPr/>
          <p:nvPr/>
        </p:nvSpPr>
        <p:spPr>
          <a:xfrm>
            <a:off x="603250" y="4984750"/>
            <a:ext cx="1733550" cy="704850"/>
          </a:xfrm>
          <a:custGeom>
            <a:avLst/>
            <a:gdLst>
              <a:gd name="connsiteX0" fmla="*/ 6350 w 1733550"/>
              <a:gd name="connsiteY0" fmla="*/ 710438 h 704850"/>
              <a:gd name="connsiteX1" fmla="*/ 1735073 w 1733550"/>
              <a:gd name="connsiteY1" fmla="*/ 710438 h 704850"/>
              <a:gd name="connsiteX2" fmla="*/ 1735073 w 1733550"/>
              <a:gd name="connsiteY2" fmla="*/ 9385 h 704850"/>
              <a:gd name="connsiteX3" fmla="*/ 6350 w 1733550"/>
              <a:gd name="connsiteY3" fmla="*/ 9385 h 704850"/>
              <a:gd name="connsiteX4" fmla="*/ 6350 w 17335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704850">
                <a:moveTo>
                  <a:pt x="6350" y="710438"/>
                </a:moveTo>
                <a:lnTo>
                  <a:pt x="1735073" y="710438"/>
                </a:lnTo>
                <a:lnTo>
                  <a:pt x="1735073" y="9385"/>
                </a:lnTo>
                <a:lnTo>
                  <a:pt x="6350" y="9385"/>
                </a:lnTo>
                <a:lnTo>
                  <a:pt x="6350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Freeform 1099"/>
          <p:cNvSpPr/>
          <p:nvPr/>
        </p:nvSpPr>
        <p:spPr>
          <a:xfrm>
            <a:off x="2330450" y="4984750"/>
            <a:ext cx="1250950" cy="704850"/>
          </a:xfrm>
          <a:custGeom>
            <a:avLst/>
            <a:gdLst>
              <a:gd name="connsiteX0" fmla="*/ 7873 w 1250950"/>
              <a:gd name="connsiteY0" fmla="*/ 710438 h 704850"/>
              <a:gd name="connsiteX1" fmla="*/ 1253502 w 1250950"/>
              <a:gd name="connsiteY1" fmla="*/ 710438 h 704850"/>
              <a:gd name="connsiteX2" fmla="*/ 1253502 w 1250950"/>
              <a:gd name="connsiteY2" fmla="*/ 9385 h 704850"/>
              <a:gd name="connsiteX3" fmla="*/ 7873 w 1250950"/>
              <a:gd name="connsiteY3" fmla="*/ 9385 h 704850"/>
              <a:gd name="connsiteX4" fmla="*/ 7873 w 12509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704850">
                <a:moveTo>
                  <a:pt x="7873" y="710438"/>
                </a:moveTo>
                <a:lnTo>
                  <a:pt x="1253502" y="710438"/>
                </a:lnTo>
                <a:lnTo>
                  <a:pt x="1253502" y="9385"/>
                </a:lnTo>
                <a:lnTo>
                  <a:pt x="7873" y="9385"/>
                </a:lnTo>
                <a:lnTo>
                  <a:pt x="7873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Freeform 1100"/>
          <p:cNvSpPr/>
          <p:nvPr/>
        </p:nvSpPr>
        <p:spPr>
          <a:xfrm>
            <a:off x="3575050" y="4984750"/>
            <a:ext cx="1301750" cy="704850"/>
          </a:xfrm>
          <a:custGeom>
            <a:avLst/>
            <a:gdLst>
              <a:gd name="connsiteX0" fmla="*/ 8890 w 1301750"/>
              <a:gd name="connsiteY0" fmla="*/ 710438 h 704850"/>
              <a:gd name="connsiteX1" fmla="*/ 1313815 w 1301750"/>
              <a:gd name="connsiteY1" fmla="*/ 710438 h 704850"/>
              <a:gd name="connsiteX2" fmla="*/ 1313815 w 1301750"/>
              <a:gd name="connsiteY2" fmla="*/ 9385 h 704850"/>
              <a:gd name="connsiteX3" fmla="*/ 8890 w 1301750"/>
              <a:gd name="connsiteY3" fmla="*/ 9385 h 704850"/>
              <a:gd name="connsiteX4" fmla="*/ 8890 w 13017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704850">
                <a:moveTo>
                  <a:pt x="8890" y="710438"/>
                </a:moveTo>
                <a:lnTo>
                  <a:pt x="1313815" y="710438"/>
                </a:lnTo>
                <a:lnTo>
                  <a:pt x="1313815" y="9385"/>
                </a:lnTo>
                <a:lnTo>
                  <a:pt x="8890" y="9385"/>
                </a:lnTo>
                <a:lnTo>
                  <a:pt x="8890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Freeform 1101"/>
          <p:cNvSpPr/>
          <p:nvPr/>
        </p:nvSpPr>
        <p:spPr>
          <a:xfrm>
            <a:off x="4870450" y="4984750"/>
            <a:ext cx="1123950" cy="704850"/>
          </a:xfrm>
          <a:custGeom>
            <a:avLst/>
            <a:gdLst>
              <a:gd name="connsiteX0" fmla="*/ 18415 w 1123950"/>
              <a:gd name="connsiteY0" fmla="*/ 710438 h 704850"/>
              <a:gd name="connsiteX1" fmla="*/ 1129550 w 1123950"/>
              <a:gd name="connsiteY1" fmla="*/ 710438 h 704850"/>
              <a:gd name="connsiteX2" fmla="*/ 1129550 w 1123950"/>
              <a:gd name="connsiteY2" fmla="*/ 9385 h 704850"/>
              <a:gd name="connsiteX3" fmla="*/ 18415 w 1123950"/>
              <a:gd name="connsiteY3" fmla="*/ 9385 h 704850"/>
              <a:gd name="connsiteX4" fmla="*/ 18415 w 11239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04850">
                <a:moveTo>
                  <a:pt x="18415" y="710438"/>
                </a:moveTo>
                <a:lnTo>
                  <a:pt x="1129550" y="710438"/>
                </a:lnTo>
                <a:lnTo>
                  <a:pt x="1129550" y="9385"/>
                </a:lnTo>
                <a:lnTo>
                  <a:pt x="18415" y="9385"/>
                </a:lnTo>
                <a:lnTo>
                  <a:pt x="18415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Freeform 1102"/>
          <p:cNvSpPr/>
          <p:nvPr/>
        </p:nvSpPr>
        <p:spPr>
          <a:xfrm>
            <a:off x="5988050" y="4984750"/>
            <a:ext cx="1543050" cy="704850"/>
          </a:xfrm>
          <a:custGeom>
            <a:avLst/>
            <a:gdLst>
              <a:gd name="connsiteX0" fmla="*/ 11938 w 1543050"/>
              <a:gd name="connsiteY0" fmla="*/ 710438 h 704850"/>
              <a:gd name="connsiteX1" fmla="*/ 1548130 w 1543050"/>
              <a:gd name="connsiteY1" fmla="*/ 710438 h 704850"/>
              <a:gd name="connsiteX2" fmla="*/ 1548130 w 1543050"/>
              <a:gd name="connsiteY2" fmla="*/ 9385 h 704850"/>
              <a:gd name="connsiteX3" fmla="*/ 11938 w 1543050"/>
              <a:gd name="connsiteY3" fmla="*/ 9385 h 704850"/>
              <a:gd name="connsiteX4" fmla="*/ 11938 w 15430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704850">
                <a:moveTo>
                  <a:pt x="11938" y="710438"/>
                </a:moveTo>
                <a:lnTo>
                  <a:pt x="1548130" y="710438"/>
                </a:lnTo>
                <a:lnTo>
                  <a:pt x="1548130" y="9385"/>
                </a:lnTo>
                <a:lnTo>
                  <a:pt x="11938" y="9385"/>
                </a:lnTo>
                <a:lnTo>
                  <a:pt x="11938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Freeform 1103"/>
          <p:cNvSpPr/>
          <p:nvPr/>
        </p:nvSpPr>
        <p:spPr>
          <a:xfrm>
            <a:off x="7524750" y="4984750"/>
            <a:ext cx="1543050" cy="704850"/>
          </a:xfrm>
          <a:custGeom>
            <a:avLst/>
            <a:gdLst>
              <a:gd name="connsiteX0" fmla="*/ 11430 w 1543050"/>
              <a:gd name="connsiteY0" fmla="*/ 710438 h 704850"/>
              <a:gd name="connsiteX1" fmla="*/ 1547622 w 1543050"/>
              <a:gd name="connsiteY1" fmla="*/ 710438 h 704850"/>
              <a:gd name="connsiteX2" fmla="*/ 1547622 w 1543050"/>
              <a:gd name="connsiteY2" fmla="*/ 9385 h 704850"/>
              <a:gd name="connsiteX3" fmla="*/ 11430 w 1543050"/>
              <a:gd name="connsiteY3" fmla="*/ 9385 h 704850"/>
              <a:gd name="connsiteX4" fmla="*/ 11430 w 15430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704850">
                <a:moveTo>
                  <a:pt x="11430" y="710438"/>
                </a:moveTo>
                <a:lnTo>
                  <a:pt x="1547622" y="710438"/>
                </a:lnTo>
                <a:lnTo>
                  <a:pt x="1547622" y="9385"/>
                </a:lnTo>
                <a:lnTo>
                  <a:pt x="11430" y="9385"/>
                </a:lnTo>
                <a:lnTo>
                  <a:pt x="11430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Freeform 1104"/>
          <p:cNvSpPr/>
          <p:nvPr/>
        </p:nvSpPr>
        <p:spPr>
          <a:xfrm>
            <a:off x="9061450" y="4984750"/>
            <a:ext cx="1200150" cy="704850"/>
          </a:xfrm>
          <a:custGeom>
            <a:avLst/>
            <a:gdLst>
              <a:gd name="connsiteX0" fmla="*/ 10921 w 1200150"/>
              <a:gd name="connsiteY0" fmla="*/ 710438 h 704850"/>
              <a:gd name="connsiteX1" fmla="*/ 1200187 w 1200150"/>
              <a:gd name="connsiteY1" fmla="*/ 710438 h 704850"/>
              <a:gd name="connsiteX2" fmla="*/ 1200187 w 1200150"/>
              <a:gd name="connsiteY2" fmla="*/ 9385 h 704850"/>
              <a:gd name="connsiteX3" fmla="*/ 10921 w 1200150"/>
              <a:gd name="connsiteY3" fmla="*/ 9385 h 704850"/>
              <a:gd name="connsiteX4" fmla="*/ 10921 w 1200150"/>
              <a:gd name="connsiteY4" fmla="*/ 71043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704850">
                <a:moveTo>
                  <a:pt x="10921" y="710438"/>
                </a:moveTo>
                <a:lnTo>
                  <a:pt x="1200187" y="710438"/>
                </a:lnTo>
                <a:lnTo>
                  <a:pt x="1200187" y="9385"/>
                </a:lnTo>
                <a:lnTo>
                  <a:pt x="10921" y="9385"/>
                </a:lnTo>
                <a:lnTo>
                  <a:pt x="10921" y="710438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Freeform 1105"/>
          <p:cNvSpPr/>
          <p:nvPr/>
        </p:nvSpPr>
        <p:spPr>
          <a:xfrm>
            <a:off x="603250" y="5683250"/>
            <a:ext cx="1733550" cy="971550"/>
          </a:xfrm>
          <a:custGeom>
            <a:avLst/>
            <a:gdLst>
              <a:gd name="connsiteX0" fmla="*/ 6350 w 1733550"/>
              <a:gd name="connsiteY0" fmla="*/ 973594 h 971550"/>
              <a:gd name="connsiteX1" fmla="*/ 1735073 w 1733550"/>
              <a:gd name="connsiteY1" fmla="*/ 973594 h 971550"/>
              <a:gd name="connsiteX2" fmla="*/ 1735073 w 1733550"/>
              <a:gd name="connsiteY2" fmla="*/ 11938 h 971550"/>
              <a:gd name="connsiteX3" fmla="*/ 6350 w 1733550"/>
              <a:gd name="connsiteY3" fmla="*/ 11938 h 971550"/>
              <a:gd name="connsiteX4" fmla="*/ 6350 w 17335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971550">
                <a:moveTo>
                  <a:pt x="6350" y="973594"/>
                </a:moveTo>
                <a:lnTo>
                  <a:pt x="1735073" y="973594"/>
                </a:lnTo>
                <a:lnTo>
                  <a:pt x="1735073" y="11938"/>
                </a:lnTo>
                <a:lnTo>
                  <a:pt x="6350" y="11938"/>
                </a:lnTo>
                <a:lnTo>
                  <a:pt x="6350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Freeform 1106"/>
          <p:cNvSpPr/>
          <p:nvPr/>
        </p:nvSpPr>
        <p:spPr>
          <a:xfrm>
            <a:off x="2330450" y="5683250"/>
            <a:ext cx="1250950" cy="971550"/>
          </a:xfrm>
          <a:custGeom>
            <a:avLst/>
            <a:gdLst>
              <a:gd name="connsiteX0" fmla="*/ 7873 w 1250950"/>
              <a:gd name="connsiteY0" fmla="*/ 973594 h 971550"/>
              <a:gd name="connsiteX1" fmla="*/ 1253502 w 1250950"/>
              <a:gd name="connsiteY1" fmla="*/ 973594 h 971550"/>
              <a:gd name="connsiteX2" fmla="*/ 1253502 w 1250950"/>
              <a:gd name="connsiteY2" fmla="*/ 11938 h 971550"/>
              <a:gd name="connsiteX3" fmla="*/ 7873 w 1250950"/>
              <a:gd name="connsiteY3" fmla="*/ 11938 h 971550"/>
              <a:gd name="connsiteX4" fmla="*/ 7873 w 12509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971550">
                <a:moveTo>
                  <a:pt x="7873" y="973594"/>
                </a:moveTo>
                <a:lnTo>
                  <a:pt x="1253502" y="973594"/>
                </a:lnTo>
                <a:lnTo>
                  <a:pt x="1253502" y="11938"/>
                </a:lnTo>
                <a:lnTo>
                  <a:pt x="7873" y="11938"/>
                </a:lnTo>
                <a:lnTo>
                  <a:pt x="7873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Freeform 1107"/>
          <p:cNvSpPr/>
          <p:nvPr/>
        </p:nvSpPr>
        <p:spPr>
          <a:xfrm>
            <a:off x="3575050" y="5683250"/>
            <a:ext cx="1301750" cy="971550"/>
          </a:xfrm>
          <a:custGeom>
            <a:avLst/>
            <a:gdLst>
              <a:gd name="connsiteX0" fmla="*/ 8890 w 1301750"/>
              <a:gd name="connsiteY0" fmla="*/ 973594 h 971550"/>
              <a:gd name="connsiteX1" fmla="*/ 1313815 w 1301750"/>
              <a:gd name="connsiteY1" fmla="*/ 973594 h 971550"/>
              <a:gd name="connsiteX2" fmla="*/ 1313815 w 1301750"/>
              <a:gd name="connsiteY2" fmla="*/ 11938 h 971550"/>
              <a:gd name="connsiteX3" fmla="*/ 8890 w 1301750"/>
              <a:gd name="connsiteY3" fmla="*/ 11938 h 971550"/>
              <a:gd name="connsiteX4" fmla="*/ 8890 w 13017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971550">
                <a:moveTo>
                  <a:pt x="8890" y="973594"/>
                </a:moveTo>
                <a:lnTo>
                  <a:pt x="1313815" y="973594"/>
                </a:lnTo>
                <a:lnTo>
                  <a:pt x="1313815" y="11938"/>
                </a:lnTo>
                <a:lnTo>
                  <a:pt x="8890" y="11938"/>
                </a:lnTo>
                <a:lnTo>
                  <a:pt x="8890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Freeform 1108"/>
          <p:cNvSpPr/>
          <p:nvPr/>
        </p:nvSpPr>
        <p:spPr>
          <a:xfrm>
            <a:off x="4870450" y="5683250"/>
            <a:ext cx="1123950" cy="971550"/>
          </a:xfrm>
          <a:custGeom>
            <a:avLst/>
            <a:gdLst>
              <a:gd name="connsiteX0" fmla="*/ 18415 w 1123950"/>
              <a:gd name="connsiteY0" fmla="*/ 973594 h 971550"/>
              <a:gd name="connsiteX1" fmla="*/ 1129550 w 1123950"/>
              <a:gd name="connsiteY1" fmla="*/ 973594 h 971550"/>
              <a:gd name="connsiteX2" fmla="*/ 1129550 w 1123950"/>
              <a:gd name="connsiteY2" fmla="*/ 11938 h 971550"/>
              <a:gd name="connsiteX3" fmla="*/ 18415 w 1123950"/>
              <a:gd name="connsiteY3" fmla="*/ 11938 h 971550"/>
              <a:gd name="connsiteX4" fmla="*/ 18415 w 11239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971550">
                <a:moveTo>
                  <a:pt x="18415" y="973594"/>
                </a:moveTo>
                <a:lnTo>
                  <a:pt x="1129550" y="973594"/>
                </a:lnTo>
                <a:lnTo>
                  <a:pt x="1129550" y="11938"/>
                </a:lnTo>
                <a:lnTo>
                  <a:pt x="18415" y="11938"/>
                </a:lnTo>
                <a:lnTo>
                  <a:pt x="18415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Freeform 1109"/>
          <p:cNvSpPr/>
          <p:nvPr/>
        </p:nvSpPr>
        <p:spPr>
          <a:xfrm>
            <a:off x="5988050" y="5683250"/>
            <a:ext cx="1543050" cy="971550"/>
          </a:xfrm>
          <a:custGeom>
            <a:avLst/>
            <a:gdLst>
              <a:gd name="connsiteX0" fmla="*/ 11938 w 1543050"/>
              <a:gd name="connsiteY0" fmla="*/ 973594 h 971550"/>
              <a:gd name="connsiteX1" fmla="*/ 1548130 w 1543050"/>
              <a:gd name="connsiteY1" fmla="*/ 973594 h 971550"/>
              <a:gd name="connsiteX2" fmla="*/ 1548130 w 1543050"/>
              <a:gd name="connsiteY2" fmla="*/ 11938 h 971550"/>
              <a:gd name="connsiteX3" fmla="*/ 11938 w 1543050"/>
              <a:gd name="connsiteY3" fmla="*/ 11938 h 971550"/>
              <a:gd name="connsiteX4" fmla="*/ 11938 w 15430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971550">
                <a:moveTo>
                  <a:pt x="11938" y="973594"/>
                </a:moveTo>
                <a:lnTo>
                  <a:pt x="1548130" y="973594"/>
                </a:lnTo>
                <a:lnTo>
                  <a:pt x="1548130" y="11938"/>
                </a:lnTo>
                <a:lnTo>
                  <a:pt x="11938" y="11938"/>
                </a:lnTo>
                <a:lnTo>
                  <a:pt x="11938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Freeform 1110"/>
          <p:cNvSpPr/>
          <p:nvPr/>
        </p:nvSpPr>
        <p:spPr>
          <a:xfrm>
            <a:off x="7524750" y="5683250"/>
            <a:ext cx="1543050" cy="971550"/>
          </a:xfrm>
          <a:custGeom>
            <a:avLst/>
            <a:gdLst>
              <a:gd name="connsiteX0" fmla="*/ 11430 w 1543050"/>
              <a:gd name="connsiteY0" fmla="*/ 973594 h 971550"/>
              <a:gd name="connsiteX1" fmla="*/ 1547622 w 1543050"/>
              <a:gd name="connsiteY1" fmla="*/ 973594 h 971550"/>
              <a:gd name="connsiteX2" fmla="*/ 1547622 w 1543050"/>
              <a:gd name="connsiteY2" fmla="*/ 11938 h 971550"/>
              <a:gd name="connsiteX3" fmla="*/ 11430 w 1543050"/>
              <a:gd name="connsiteY3" fmla="*/ 11938 h 971550"/>
              <a:gd name="connsiteX4" fmla="*/ 11430 w 15430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971550">
                <a:moveTo>
                  <a:pt x="11430" y="973594"/>
                </a:moveTo>
                <a:lnTo>
                  <a:pt x="1547622" y="973594"/>
                </a:lnTo>
                <a:lnTo>
                  <a:pt x="1547622" y="11938"/>
                </a:lnTo>
                <a:lnTo>
                  <a:pt x="11430" y="11938"/>
                </a:lnTo>
                <a:lnTo>
                  <a:pt x="11430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Freeform 1111"/>
          <p:cNvSpPr/>
          <p:nvPr/>
        </p:nvSpPr>
        <p:spPr>
          <a:xfrm>
            <a:off x="9061450" y="5683250"/>
            <a:ext cx="1200150" cy="971550"/>
          </a:xfrm>
          <a:custGeom>
            <a:avLst/>
            <a:gdLst>
              <a:gd name="connsiteX0" fmla="*/ 10921 w 1200150"/>
              <a:gd name="connsiteY0" fmla="*/ 973594 h 971550"/>
              <a:gd name="connsiteX1" fmla="*/ 1200187 w 1200150"/>
              <a:gd name="connsiteY1" fmla="*/ 973594 h 971550"/>
              <a:gd name="connsiteX2" fmla="*/ 1200187 w 1200150"/>
              <a:gd name="connsiteY2" fmla="*/ 11938 h 971550"/>
              <a:gd name="connsiteX3" fmla="*/ 10921 w 1200150"/>
              <a:gd name="connsiteY3" fmla="*/ 11938 h 971550"/>
              <a:gd name="connsiteX4" fmla="*/ 10921 w 1200150"/>
              <a:gd name="connsiteY4" fmla="*/ 9735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971550">
                <a:moveTo>
                  <a:pt x="10921" y="973594"/>
                </a:moveTo>
                <a:lnTo>
                  <a:pt x="1200187" y="973594"/>
                </a:lnTo>
                <a:lnTo>
                  <a:pt x="1200187" y="11938"/>
                </a:lnTo>
                <a:lnTo>
                  <a:pt x="10921" y="11938"/>
                </a:lnTo>
                <a:lnTo>
                  <a:pt x="10921" y="973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Freeform 1112"/>
          <p:cNvSpPr/>
          <p:nvPr/>
        </p:nvSpPr>
        <p:spPr>
          <a:xfrm>
            <a:off x="2330450" y="1174750"/>
            <a:ext cx="19050" cy="5480050"/>
          </a:xfrm>
          <a:custGeom>
            <a:avLst/>
            <a:gdLst>
              <a:gd name="connsiteX0" fmla="*/ 7873 w 19050"/>
              <a:gd name="connsiteY0" fmla="*/ 15621 h 5480050"/>
              <a:gd name="connsiteX1" fmla="*/ 7873 w 19050"/>
              <a:gd name="connsiteY1" fmla="*/ 5488444 h 548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480050">
                <a:moveTo>
                  <a:pt x="7873" y="15621"/>
                </a:moveTo>
                <a:lnTo>
                  <a:pt x="7873" y="54884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Freeform 1113"/>
          <p:cNvSpPr/>
          <p:nvPr/>
        </p:nvSpPr>
        <p:spPr>
          <a:xfrm>
            <a:off x="3575050" y="1670050"/>
            <a:ext cx="19050" cy="4984750"/>
          </a:xfrm>
          <a:custGeom>
            <a:avLst/>
            <a:gdLst>
              <a:gd name="connsiteX0" fmla="*/ 8890 w 19050"/>
              <a:gd name="connsiteY0" fmla="*/ 11684 h 4984750"/>
              <a:gd name="connsiteX1" fmla="*/ 8890 w 19050"/>
              <a:gd name="connsiteY1" fmla="*/ 4993144 h 498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84750">
                <a:moveTo>
                  <a:pt x="8890" y="11684"/>
                </a:moveTo>
                <a:lnTo>
                  <a:pt x="8890" y="4993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Freeform 1114"/>
          <p:cNvSpPr/>
          <p:nvPr/>
        </p:nvSpPr>
        <p:spPr>
          <a:xfrm>
            <a:off x="4870450" y="1670050"/>
            <a:ext cx="19050" cy="4984750"/>
          </a:xfrm>
          <a:custGeom>
            <a:avLst/>
            <a:gdLst>
              <a:gd name="connsiteX0" fmla="*/ 18415 w 19050"/>
              <a:gd name="connsiteY0" fmla="*/ 11684 h 4984750"/>
              <a:gd name="connsiteX1" fmla="*/ 18415 w 19050"/>
              <a:gd name="connsiteY1" fmla="*/ 4993144 h 498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84750">
                <a:moveTo>
                  <a:pt x="18415" y="11684"/>
                </a:moveTo>
                <a:lnTo>
                  <a:pt x="18415" y="4993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Freeform 1115"/>
          <p:cNvSpPr/>
          <p:nvPr/>
        </p:nvSpPr>
        <p:spPr>
          <a:xfrm>
            <a:off x="5988050" y="1174750"/>
            <a:ext cx="19050" cy="5480050"/>
          </a:xfrm>
          <a:custGeom>
            <a:avLst/>
            <a:gdLst>
              <a:gd name="connsiteX0" fmla="*/ 11938 w 19050"/>
              <a:gd name="connsiteY0" fmla="*/ 15621 h 5480050"/>
              <a:gd name="connsiteX1" fmla="*/ 11938 w 19050"/>
              <a:gd name="connsiteY1" fmla="*/ 5488444 h 548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480050">
                <a:moveTo>
                  <a:pt x="11938" y="15621"/>
                </a:moveTo>
                <a:lnTo>
                  <a:pt x="11938" y="54884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Freeform 1116"/>
          <p:cNvSpPr/>
          <p:nvPr/>
        </p:nvSpPr>
        <p:spPr>
          <a:xfrm>
            <a:off x="7524750" y="1670050"/>
            <a:ext cx="19050" cy="4984750"/>
          </a:xfrm>
          <a:custGeom>
            <a:avLst/>
            <a:gdLst>
              <a:gd name="connsiteX0" fmla="*/ 11430 w 19050"/>
              <a:gd name="connsiteY0" fmla="*/ 11684 h 4984750"/>
              <a:gd name="connsiteX1" fmla="*/ 11430 w 19050"/>
              <a:gd name="connsiteY1" fmla="*/ 4993144 h 498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84750">
                <a:moveTo>
                  <a:pt x="11430" y="11684"/>
                </a:moveTo>
                <a:lnTo>
                  <a:pt x="11430" y="4993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Freeform 1117"/>
          <p:cNvSpPr/>
          <p:nvPr/>
        </p:nvSpPr>
        <p:spPr>
          <a:xfrm>
            <a:off x="9061450" y="1670050"/>
            <a:ext cx="19050" cy="4984750"/>
          </a:xfrm>
          <a:custGeom>
            <a:avLst/>
            <a:gdLst>
              <a:gd name="connsiteX0" fmla="*/ 10921 w 19050"/>
              <a:gd name="connsiteY0" fmla="*/ 11684 h 4984750"/>
              <a:gd name="connsiteX1" fmla="*/ 10921 w 19050"/>
              <a:gd name="connsiteY1" fmla="*/ 4993144 h 498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84750">
                <a:moveTo>
                  <a:pt x="10921" y="11684"/>
                </a:moveTo>
                <a:lnTo>
                  <a:pt x="10921" y="4993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Freeform 1118"/>
          <p:cNvSpPr/>
          <p:nvPr/>
        </p:nvSpPr>
        <p:spPr>
          <a:xfrm>
            <a:off x="577850" y="1670050"/>
            <a:ext cx="9683750" cy="57150"/>
          </a:xfrm>
          <a:custGeom>
            <a:avLst/>
            <a:gdLst>
              <a:gd name="connsiteX0" fmla="*/ 25400 w 9683750"/>
              <a:gd name="connsiteY0" fmla="*/ 30734 h 57150"/>
              <a:gd name="connsiteX1" fmla="*/ 9690100 w 9683750"/>
              <a:gd name="connsiteY1" fmla="*/ 30734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57150">
                <a:moveTo>
                  <a:pt x="25400" y="30734"/>
                </a:moveTo>
                <a:lnTo>
                  <a:pt x="9690100" y="30734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Freeform 1119"/>
          <p:cNvSpPr/>
          <p:nvPr/>
        </p:nvSpPr>
        <p:spPr>
          <a:xfrm>
            <a:off x="577850" y="2635250"/>
            <a:ext cx="9683750" cy="31750"/>
          </a:xfrm>
          <a:custGeom>
            <a:avLst/>
            <a:gdLst>
              <a:gd name="connsiteX0" fmla="*/ 25400 w 9683750"/>
              <a:gd name="connsiteY0" fmla="*/ 27178 h 31750"/>
              <a:gd name="connsiteX1" fmla="*/ 9690100 w 9683750"/>
              <a:gd name="connsiteY1" fmla="*/ 2717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7178"/>
                </a:moveTo>
                <a:lnTo>
                  <a:pt x="9690100" y="2717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Freeform 1120"/>
          <p:cNvSpPr/>
          <p:nvPr/>
        </p:nvSpPr>
        <p:spPr>
          <a:xfrm>
            <a:off x="577850" y="3181350"/>
            <a:ext cx="9683750" cy="31750"/>
          </a:xfrm>
          <a:custGeom>
            <a:avLst/>
            <a:gdLst>
              <a:gd name="connsiteX0" fmla="*/ 25400 w 9683750"/>
              <a:gd name="connsiteY0" fmla="*/ 24638 h 31750"/>
              <a:gd name="connsiteX1" fmla="*/ 9690100 w 9683750"/>
              <a:gd name="connsiteY1" fmla="*/ 2463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4638"/>
                </a:moveTo>
                <a:lnTo>
                  <a:pt x="9690100" y="2463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Freeform 1121"/>
          <p:cNvSpPr/>
          <p:nvPr/>
        </p:nvSpPr>
        <p:spPr>
          <a:xfrm>
            <a:off x="577850" y="3727450"/>
            <a:ext cx="9683750" cy="31750"/>
          </a:xfrm>
          <a:custGeom>
            <a:avLst/>
            <a:gdLst>
              <a:gd name="connsiteX0" fmla="*/ 25400 w 9683750"/>
              <a:gd name="connsiteY0" fmla="*/ 22098 h 31750"/>
              <a:gd name="connsiteX1" fmla="*/ 9690100 w 9683750"/>
              <a:gd name="connsiteY1" fmla="*/ 2209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2098"/>
                </a:moveTo>
                <a:lnTo>
                  <a:pt x="9690100" y="2209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Freeform 1122"/>
          <p:cNvSpPr/>
          <p:nvPr/>
        </p:nvSpPr>
        <p:spPr>
          <a:xfrm>
            <a:off x="577850" y="4273550"/>
            <a:ext cx="9683750" cy="31750"/>
          </a:xfrm>
          <a:custGeom>
            <a:avLst/>
            <a:gdLst>
              <a:gd name="connsiteX0" fmla="*/ 25400 w 9683750"/>
              <a:gd name="connsiteY0" fmla="*/ 19558 h 31750"/>
              <a:gd name="connsiteX1" fmla="*/ 9690100 w 9683750"/>
              <a:gd name="connsiteY1" fmla="*/ 1955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19558"/>
                </a:moveTo>
                <a:lnTo>
                  <a:pt x="9690100" y="1955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Freeform 1123"/>
          <p:cNvSpPr/>
          <p:nvPr/>
        </p:nvSpPr>
        <p:spPr>
          <a:xfrm>
            <a:off x="577850" y="4972050"/>
            <a:ext cx="9683750" cy="31750"/>
          </a:xfrm>
          <a:custGeom>
            <a:avLst/>
            <a:gdLst>
              <a:gd name="connsiteX0" fmla="*/ 25400 w 9683750"/>
              <a:gd name="connsiteY0" fmla="*/ 22098 h 31750"/>
              <a:gd name="connsiteX1" fmla="*/ 9690100 w 9683750"/>
              <a:gd name="connsiteY1" fmla="*/ 2209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2098"/>
                </a:moveTo>
                <a:lnTo>
                  <a:pt x="9690100" y="2209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Freeform 1124"/>
          <p:cNvSpPr/>
          <p:nvPr/>
        </p:nvSpPr>
        <p:spPr>
          <a:xfrm>
            <a:off x="577850" y="5670550"/>
            <a:ext cx="9683750" cy="31750"/>
          </a:xfrm>
          <a:custGeom>
            <a:avLst/>
            <a:gdLst>
              <a:gd name="connsiteX0" fmla="*/ 25400 w 9683750"/>
              <a:gd name="connsiteY0" fmla="*/ 24638 h 31750"/>
              <a:gd name="connsiteX1" fmla="*/ 9690100 w 9683750"/>
              <a:gd name="connsiteY1" fmla="*/ 2463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4638"/>
                </a:moveTo>
                <a:lnTo>
                  <a:pt x="9690100" y="2463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Freeform 1125"/>
          <p:cNvSpPr/>
          <p:nvPr/>
        </p:nvSpPr>
        <p:spPr>
          <a:xfrm>
            <a:off x="590550" y="1162050"/>
            <a:ext cx="31750" cy="5492750"/>
          </a:xfrm>
          <a:custGeom>
            <a:avLst/>
            <a:gdLst>
              <a:gd name="connsiteX0" fmla="*/ 19050 w 31750"/>
              <a:gd name="connsiteY0" fmla="*/ 28321 h 5492750"/>
              <a:gd name="connsiteX1" fmla="*/ 19050 w 31750"/>
              <a:gd name="connsiteY1" fmla="*/ 5501144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492750">
                <a:moveTo>
                  <a:pt x="19050" y="28321"/>
                </a:moveTo>
                <a:lnTo>
                  <a:pt x="19050" y="5501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Freeform 1126"/>
          <p:cNvSpPr/>
          <p:nvPr/>
        </p:nvSpPr>
        <p:spPr>
          <a:xfrm>
            <a:off x="10242550" y="1162050"/>
            <a:ext cx="31750" cy="5492750"/>
          </a:xfrm>
          <a:custGeom>
            <a:avLst/>
            <a:gdLst>
              <a:gd name="connsiteX0" fmla="*/ 19050 w 31750"/>
              <a:gd name="connsiteY0" fmla="*/ 28321 h 5492750"/>
              <a:gd name="connsiteX1" fmla="*/ 19050 w 31750"/>
              <a:gd name="connsiteY1" fmla="*/ 5501144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492750">
                <a:moveTo>
                  <a:pt x="19050" y="28321"/>
                </a:moveTo>
                <a:lnTo>
                  <a:pt x="19050" y="5501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Freeform 1127"/>
          <p:cNvSpPr/>
          <p:nvPr/>
        </p:nvSpPr>
        <p:spPr>
          <a:xfrm>
            <a:off x="577850" y="1174750"/>
            <a:ext cx="9683750" cy="31750"/>
          </a:xfrm>
          <a:custGeom>
            <a:avLst/>
            <a:gdLst>
              <a:gd name="connsiteX0" fmla="*/ 25400 w 9683750"/>
              <a:gd name="connsiteY0" fmla="*/ 21971 h 31750"/>
              <a:gd name="connsiteX1" fmla="*/ 9690100 w 9683750"/>
              <a:gd name="connsiteY1" fmla="*/ 2197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1971"/>
                </a:moveTo>
                <a:lnTo>
                  <a:pt x="9690100" y="2197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Freeform 1128"/>
          <p:cNvSpPr/>
          <p:nvPr/>
        </p:nvSpPr>
        <p:spPr>
          <a:xfrm>
            <a:off x="577850" y="6635750"/>
            <a:ext cx="9683750" cy="31750"/>
          </a:xfrm>
          <a:custGeom>
            <a:avLst/>
            <a:gdLst>
              <a:gd name="connsiteX0" fmla="*/ 25400 w 9683750"/>
              <a:gd name="connsiteY0" fmla="*/ 21094 h 31750"/>
              <a:gd name="connsiteX1" fmla="*/ 9690100 w 9683750"/>
              <a:gd name="connsiteY1" fmla="*/ 2109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3750" h="31750">
                <a:moveTo>
                  <a:pt x="25400" y="21094"/>
                </a:moveTo>
                <a:lnTo>
                  <a:pt x="9690100" y="2109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TextBox 1129"/>
          <p:cNvSpPr txBox="1"/>
          <p:nvPr/>
        </p:nvSpPr>
        <p:spPr>
          <a:xfrm>
            <a:off x="4897882" y="210566"/>
            <a:ext cx="123553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204" dirty="0">
                <a:solidFill>
                  <a:srgbClr val="1E3762"/>
                </a:solidFill>
                <a:latin typeface="Calibri"/>
                <a:ea typeface="Calibri"/>
              </a:rPr>
              <a:t>ТШХ</a:t>
            </a:r>
          </a:p>
        </p:txBody>
      </p:sp>
      <p:sp>
        <p:nvSpPr>
          <p:cNvPr id="1130" name="TextBox 1130"/>
          <p:cNvSpPr txBox="1"/>
          <p:nvPr/>
        </p:nvSpPr>
        <p:spPr>
          <a:xfrm>
            <a:off x="1180795" y="1246196"/>
            <a:ext cx="757223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63926" algn="l"/>
                <a:tab pos="6454444" algn="l"/>
              </a:tabLst>
            </a:pPr>
            <a:r>
              <a:rPr lang="en-US" altLang="zh-CN" sz="2000" b="1" spc="-10" dirty="0">
                <a:solidFill>
                  <a:srgbClr val="FEFEFE"/>
                </a:solidFill>
                <a:latin typeface="Arial"/>
                <a:ea typeface="Arial"/>
              </a:rPr>
              <a:t>Дата	</a:t>
            </a:r>
            <a:r>
              <a:rPr lang="en-US" altLang="zh-CN" sz="2000" b="1" dirty="0">
                <a:solidFill>
                  <a:srgbClr val="FEFEFE"/>
                </a:solidFill>
                <a:latin typeface="Arial"/>
                <a:ea typeface="Arial"/>
              </a:rPr>
              <a:t>2.0</a:t>
            </a:r>
            <a:r>
              <a:rPr lang="en-US" altLang="zh-CN" sz="2000" b="1" spc="5" dirty="0">
                <a:solidFill>
                  <a:srgbClr val="FEFEFE"/>
                </a:solidFill>
                <a:latin typeface="Arial"/>
                <a:ea typeface="Arial"/>
              </a:rPr>
              <a:t>3</a:t>
            </a:r>
            <a:r>
              <a:rPr lang="en-US" altLang="zh-CN" sz="2000" b="1" dirty="0">
                <a:solidFill>
                  <a:srgbClr val="FEFEFE"/>
                </a:solidFill>
                <a:latin typeface="Arial"/>
                <a:ea typeface="Arial"/>
              </a:rPr>
              <a:t>.16	22.0</a:t>
            </a:r>
            <a:r>
              <a:rPr lang="en-US" altLang="zh-CN" sz="2000" b="1" spc="-15" dirty="0">
                <a:solidFill>
                  <a:srgbClr val="FEFEFE"/>
                </a:solidFill>
                <a:latin typeface="Arial"/>
                <a:ea typeface="Arial"/>
              </a:rPr>
              <a:t>3</a:t>
            </a:r>
            <a:r>
              <a:rPr lang="en-US" altLang="zh-CN" sz="2000" b="1" spc="-5" dirty="0">
                <a:solidFill>
                  <a:srgbClr val="FEFEFE"/>
                </a:solidFill>
                <a:latin typeface="Arial"/>
                <a:ea typeface="Arial"/>
              </a:rPr>
              <a:t>.16</a:t>
            </a:r>
          </a:p>
        </p:txBody>
      </p:sp>
      <p:sp>
        <p:nvSpPr>
          <p:cNvPr id="1131" name="TextBox 1131"/>
          <p:cNvSpPr txBox="1"/>
          <p:nvPr/>
        </p:nvSpPr>
        <p:spPr>
          <a:xfrm>
            <a:off x="793699" y="1753013"/>
            <a:ext cx="148658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5" dirty="0">
                <a:solidFill>
                  <a:srgbClr val="323D4F"/>
                </a:solidFill>
                <a:latin typeface="Arial"/>
                <a:ea typeface="Arial"/>
              </a:rPr>
              <a:t>По</a:t>
            </a:r>
            <a:r>
              <a:rPr lang="en-US" altLang="zh-CN" sz="2000" spc="-10" dirty="0">
                <a:solidFill>
                  <a:srgbClr val="323D4F"/>
                </a:solidFill>
                <a:latin typeface="Arial"/>
                <a:ea typeface="Arial"/>
              </a:rPr>
              <a:t>казатель</a:t>
            </a:r>
          </a:p>
        </p:txBody>
      </p:sp>
      <p:sp>
        <p:nvSpPr>
          <p:cNvPr id="1132" name="TextBox 1132"/>
          <p:cNvSpPr txBox="1"/>
          <p:nvPr/>
        </p:nvSpPr>
        <p:spPr>
          <a:xfrm>
            <a:off x="2586227" y="1753013"/>
            <a:ext cx="762295" cy="609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6407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До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робы</a:t>
            </a:r>
          </a:p>
        </p:txBody>
      </p:sp>
      <p:sp>
        <p:nvSpPr>
          <p:cNvPr id="1133" name="TextBox 1133"/>
          <p:cNvSpPr txBox="1"/>
          <p:nvPr/>
        </p:nvSpPr>
        <p:spPr>
          <a:xfrm>
            <a:off x="3861561" y="1753013"/>
            <a:ext cx="762295" cy="609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осле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робы</a:t>
            </a:r>
          </a:p>
        </p:txBody>
      </p:sp>
      <p:sp>
        <p:nvSpPr>
          <p:cNvPr id="1134" name="TextBox 1134"/>
          <p:cNvSpPr txBox="1"/>
          <p:nvPr/>
        </p:nvSpPr>
        <p:spPr>
          <a:xfrm>
            <a:off x="5367782" y="1737771"/>
            <a:ext cx="282712" cy="311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54"/>
              </a:lnSpc>
            </a:pPr>
            <a:r>
              <a:rPr lang="en-US" altLang="zh-CN" sz="2000" spc="-10" dirty="0">
                <a:solidFill>
                  <a:srgbClr val="323D4F"/>
                </a:solidFill>
                <a:latin typeface="Symbol"/>
                <a:ea typeface="Symbol"/>
              </a:rPr>
              <a:t></a:t>
            </a:r>
          </a:p>
        </p:txBody>
      </p:sp>
      <p:sp>
        <p:nvSpPr>
          <p:cNvPr id="1135" name="TextBox 1135"/>
          <p:cNvSpPr txBox="1"/>
          <p:nvPr/>
        </p:nvSpPr>
        <p:spPr>
          <a:xfrm>
            <a:off x="6201409" y="1753013"/>
            <a:ext cx="126204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До</a:t>
            </a:r>
            <a:r>
              <a:rPr lang="en-US" altLang="zh-CN" sz="2000" spc="-15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пробы</a:t>
            </a:r>
          </a:p>
        </p:txBody>
      </p:sp>
      <p:sp>
        <p:nvSpPr>
          <p:cNvPr id="1136" name="TextBox 1136"/>
          <p:cNvSpPr txBox="1"/>
          <p:nvPr/>
        </p:nvSpPr>
        <p:spPr>
          <a:xfrm>
            <a:off x="7929626" y="1753013"/>
            <a:ext cx="762295" cy="609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осле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323D4F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323D4F"/>
                </a:solidFill>
                <a:latin typeface="Arial"/>
                <a:ea typeface="Arial"/>
              </a:rPr>
              <a:t>робы</a:t>
            </a:r>
          </a:p>
        </p:txBody>
      </p:sp>
      <p:sp>
        <p:nvSpPr>
          <p:cNvPr id="1137" name="TextBox 1137"/>
          <p:cNvSpPr txBox="1"/>
          <p:nvPr/>
        </p:nvSpPr>
        <p:spPr>
          <a:xfrm>
            <a:off x="9590531" y="1737771"/>
            <a:ext cx="282712" cy="311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54"/>
              </a:lnSpc>
            </a:pPr>
            <a:r>
              <a:rPr lang="en-US" altLang="zh-CN" sz="2000" spc="-10" dirty="0">
                <a:solidFill>
                  <a:srgbClr val="323D4F"/>
                </a:solidFill>
                <a:latin typeface="Symbol"/>
                <a:ea typeface="Symbol"/>
              </a:rPr>
              <a:t></a:t>
            </a:r>
          </a:p>
        </p:txBody>
      </p:sp>
      <p:sp>
        <p:nvSpPr>
          <p:cNvPr id="1138" name="TextBox 1138"/>
          <p:cNvSpPr txBox="1"/>
          <p:nvPr/>
        </p:nvSpPr>
        <p:spPr>
          <a:xfrm>
            <a:off x="716889" y="2711775"/>
            <a:ext cx="922290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02510" algn="l"/>
                <a:tab pos="3377844" algn="l"/>
                <a:tab pos="4512208" algn="l"/>
                <a:tab pos="5909716" algn="l"/>
                <a:tab pos="7445908" algn="l"/>
                <a:tab pos="8805062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ЧСС	57	69	</a:t>
            </a:r>
            <a:r>
              <a:rPr lang="en-US" altLang="zh-CN" sz="2000" b="1" dirty="0">
                <a:solidFill>
                  <a:srgbClr val="BF0000"/>
                </a:solidFill>
                <a:latin typeface="Arial"/>
                <a:ea typeface="Arial"/>
              </a:rPr>
              <a:t>+12	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58	63	</a:t>
            </a:r>
            <a:r>
              <a:rPr lang="en-US" altLang="zh-CN" sz="2000" b="1" spc="-20" dirty="0">
                <a:solidFill>
                  <a:srgbClr val="BF0000"/>
                </a:solidFill>
                <a:latin typeface="Arial"/>
                <a:ea typeface="Arial"/>
              </a:rPr>
              <a:t>+5</a:t>
            </a:r>
          </a:p>
        </p:txBody>
      </p:sp>
      <p:sp>
        <p:nvSpPr>
          <p:cNvPr id="1139" name="TextBox 1139"/>
          <p:cNvSpPr txBox="1"/>
          <p:nvPr/>
        </p:nvSpPr>
        <p:spPr>
          <a:xfrm>
            <a:off x="716889" y="3255462"/>
            <a:ext cx="932521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63242" algn="l"/>
                <a:tab pos="3130956" algn="l"/>
                <a:tab pos="4409846" algn="l"/>
                <a:tab pos="5662828" algn="l"/>
                <a:tab pos="7199020" algn="l"/>
                <a:tab pos="8702954" algn="l"/>
              </a:tabLst>
            </a:pPr>
            <a:r>
              <a:rPr lang="en-US" altLang="zh-CN" sz="2000" spc="34" dirty="0">
                <a:solidFill>
                  <a:srgbClr val="000000"/>
                </a:solidFill>
                <a:latin typeface="Arial"/>
                <a:ea typeface="Arial"/>
              </a:rPr>
              <a:t>АД	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ea typeface="Arial"/>
              </a:rPr>
              <a:t>115/68	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130/78	</a:t>
            </a:r>
            <a:r>
              <a:rPr lang="en-US" altLang="zh-CN" sz="2000" b="1" dirty="0">
                <a:solidFill>
                  <a:srgbClr val="BF0000"/>
                </a:solidFill>
                <a:latin typeface="Arial"/>
                <a:ea typeface="Arial"/>
              </a:rPr>
              <a:t>15/10	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120/75	130/80	</a:t>
            </a:r>
            <a:r>
              <a:rPr lang="en-US" altLang="zh-CN" sz="2000" b="1" spc="-10" dirty="0">
                <a:solidFill>
                  <a:srgbClr val="BF0000"/>
                </a:solidFill>
                <a:latin typeface="Arial"/>
                <a:ea typeface="Arial"/>
              </a:rPr>
              <a:t>10/5</a:t>
            </a:r>
          </a:p>
        </p:txBody>
      </p:sp>
      <p:sp>
        <p:nvSpPr>
          <p:cNvPr id="1140" name="TextBox 1140"/>
          <p:cNvSpPr txBox="1"/>
          <p:nvPr/>
        </p:nvSpPr>
        <p:spPr>
          <a:xfrm>
            <a:off x="716889" y="3799022"/>
            <a:ext cx="922290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02510" algn="l"/>
                <a:tab pos="3377844" algn="l"/>
                <a:tab pos="4582058" algn="l"/>
                <a:tab pos="5909716" algn="l"/>
                <a:tab pos="7445908" algn="l"/>
                <a:tab pos="8805062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ЧД	17	23	</a:t>
            </a:r>
            <a:r>
              <a:rPr lang="en-US" altLang="zh-CN" sz="2000" b="1" dirty="0">
                <a:solidFill>
                  <a:srgbClr val="BF0000"/>
                </a:solidFill>
                <a:latin typeface="Arial"/>
                <a:ea typeface="Arial"/>
              </a:rPr>
              <a:t>+6	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16	19	</a:t>
            </a:r>
            <a:r>
              <a:rPr lang="en-US" altLang="zh-CN" sz="2000" b="1" spc="-20" dirty="0">
                <a:solidFill>
                  <a:srgbClr val="BF0000"/>
                </a:solidFill>
                <a:latin typeface="Arial"/>
                <a:ea typeface="Arial"/>
              </a:rPr>
              <a:t>+3</a:t>
            </a:r>
          </a:p>
        </p:txBody>
      </p:sp>
      <p:sp>
        <p:nvSpPr>
          <p:cNvPr id="1141" name="TextBox 1141"/>
          <p:cNvSpPr txBox="1"/>
          <p:nvPr/>
        </p:nvSpPr>
        <p:spPr>
          <a:xfrm>
            <a:off x="716889" y="4345971"/>
            <a:ext cx="1345261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Диста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нция,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м</a:t>
            </a:r>
          </a:p>
        </p:txBody>
      </p:sp>
      <p:sp>
        <p:nvSpPr>
          <p:cNvPr id="1142" name="TextBox 1142"/>
          <p:cNvSpPr txBox="1"/>
          <p:nvPr/>
        </p:nvSpPr>
        <p:spPr>
          <a:xfrm>
            <a:off x="2747772" y="4340928"/>
            <a:ext cx="55195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175</a:t>
            </a:r>
          </a:p>
        </p:txBody>
      </p:sp>
      <p:sp>
        <p:nvSpPr>
          <p:cNvPr id="1143" name="TextBox 1143"/>
          <p:cNvSpPr txBox="1"/>
          <p:nvPr/>
        </p:nvSpPr>
        <p:spPr>
          <a:xfrm>
            <a:off x="3927094" y="4340928"/>
            <a:ext cx="74769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III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ФК</a:t>
            </a:r>
          </a:p>
        </p:txBody>
      </p:sp>
      <p:sp>
        <p:nvSpPr>
          <p:cNvPr id="1144" name="TextBox 1144"/>
          <p:cNvSpPr txBox="1"/>
          <p:nvPr/>
        </p:nvSpPr>
        <p:spPr>
          <a:xfrm>
            <a:off x="6556502" y="4340928"/>
            <a:ext cx="55195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200</a:t>
            </a:r>
          </a:p>
        </p:txBody>
      </p:sp>
      <p:sp>
        <p:nvSpPr>
          <p:cNvPr id="1145" name="TextBox 1145"/>
          <p:cNvSpPr txBox="1"/>
          <p:nvPr/>
        </p:nvSpPr>
        <p:spPr>
          <a:xfrm>
            <a:off x="7995157" y="4340928"/>
            <a:ext cx="74769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III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ФК</a:t>
            </a:r>
          </a:p>
        </p:txBody>
      </p:sp>
      <p:sp>
        <p:nvSpPr>
          <p:cNvPr id="1146" name="TextBox 1146"/>
          <p:cNvSpPr txBox="1"/>
          <p:nvPr/>
        </p:nvSpPr>
        <p:spPr>
          <a:xfrm>
            <a:off x="716889" y="5047012"/>
            <a:ext cx="794332" cy="609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Шк</a:t>
            </a: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ала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Бор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га</a:t>
            </a:r>
          </a:p>
        </p:txBody>
      </p:sp>
      <p:sp>
        <p:nvSpPr>
          <p:cNvPr id="1147" name="TextBox 1147"/>
          <p:cNvSpPr txBox="1"/>
          <p:nvPr/>
        </p:nvSpPr>
        <p:spPr>
          <a:xfrm>
            <a:off x="2819400" y="5041968"/>
            <a:ext cx="41022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13</a:t>
            </a:r>
          </a:p>
        </p:txBody>
      </p:sp>
      <p:sp>
        <p:nvSpPr>
          <p:cNvPr id="1148" name="TextBox 1148"/>
          <p:cNvSpPr txBox="1"/>
          <p:nvPr/>
        </p:nvSpPr>
        <p:spPr>
          <a:xfrm>
            <a:off x="6635750" y="5041968"/>
            <a:ext cx="39196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75" dirty="0">
                <a:solidFill>
                  <a:srgbClr val="000000"/>
                </a:solidFill>
                <a:latin typeface="Arial"/>
                <a:ea typeface="Arial"/>
              </a:rPr>
              <a:t>11</a:t>
            </a:r>
          </a:p>
        </p:txBody>
      </p:sp>
      <p:sp>
        <p:nvSpPr>
          <p:cNvPr id="1149" name="TextBox 1149"/>
          <p:cNvSpPr txBox="1"/>
          <p:nvPr/>
        </p:nvSpPr>
        <p:spPr>
          <a:xfrm>
            <a:off x="716889" y="5748382"/>
            <a:ext cx="1075421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000" spc="89" dirty="0">
                <a:solidFill>
                  <a:srgbClr val="000000"/>
                </a:solidFill>
                <a:latin typeface="Arial"/>
                <a:ea typeface="Arial"/>
              </a:rPr>
              <a:t>Боль</a:t>
            </a:r>
            <a:r>
              <a:rPr lang="en-US" altLang="zh-CN" sz="2000" spc="-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ea typeface="Arial"/>
              </a:rPr>
              <a:t>г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рудиной</a:t>
            </a:r>
          </a:p>
        </p:txBody>
      </p:sp>
      <p:sp>
        <p:nvSpPr>
          <p:cNvPr id="1150" name="TextBox 1150"/>
          <p:cNvSpPr txBox="1"/>
          <p:nvPr/>
        </p:nvSpPr>
        <p:spPr>
          <a:xfrm>
            <a:off x="2889504" y="5743337"/>
            <a:ext cx="26849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</a:p>
        </p:txBody>
      </p:sp>
      <p:sp>
        <p:nvSpPr>
          <p:cNvPr id="1151" name="TextBox 1151"/>
          <p:cNvSpPr txBox="1"/>
          <p:nvPr/>
        </p:nvSpPr>
        <p:spPr>
          <a:xfrm>
            <a:off x="6698233" y="5743337"/>
            <a:ext cx="26849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TextBox 1152"/>
          <p:cNvSpPr txBox="1"/>
          <p:nvPr/>
        </p:nvSpPr>
        <p:spPr>
          <a:xfrm>
            <a:off x="715060" y="714171"/>
            <a:ext cx="9267360" cy="3929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96540">
              <a:lnSpc>
                <a:spcPct val="100000"/>
              </a:lnSpc>
            </a:pP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Психолог</a:t>
            </a:r>
            <a:r>
              <a:rPr lang="en-US" altLang="zh-CN" sz="4300" b="1" spc="-4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14" dirty="0">
                <a:solidFill>
                  <a:srgbClr val="1E3762"/>
                </a:solidFill>
                <a:latin typeface="Calibri"/>
                <a:ea typeface="Calibri"/>
              </a:rPr>
              <a:t>(при</a:t>
            </a:r>
            <a:r>
              <a:rPr lang="en-US" altLang="zh-CN" sz="4300" b="1" spc="-5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выписке)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тревоги</a:t>
            </a:r>
            <a:r>
              <a:rPr lang="en-US" altLang="zh-CN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HADS</a:t>
            </a:r>
            <a:r>
              <a:rPr lang="en-US" altLang="zh-CN" sz="3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(-5),</a:t>
            </a:r>
          </a:p>
          <a:p>
            <a:pPr marL="0">
              <a:lnSpc>
                <a:spcPct val="100000"/>
              </a:lnSpc>
              <a:spcBef>
                <a:spcPts val="229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3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депрессии</a:t>
            </a:r>
            <a:r>
              <a:rPr lang="en-US" altLang="zh-CN" sz="3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3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HADS</a:t>
            </a:r>
            <a:r>
              <a:rPr lang="en-US" altLang="zh-CN" sz="32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  <a:r>
              <a:rPr lang="en-US" altLang="zh-CN"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(-3)</a:t>
            </a:r>
          </a:p>
          <a:p>
            <a:pPr marL="0">
              <a:lnSpc>
                <a:spcPct val="100000"/>
              </a:lnSpc>
              <a:spcBef>
                <a:spcPts val="234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Легкое</a:t>
            </a:r>
            <a:r>
              <a:rPr lang="en-US" altLang="zh-CN" sz="32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32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когнитивных</a:t>
            </a:r>
            <a:r>
              <a:rPr lang="en-US" altLang="zh-CN" sz="32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  <a:p>
            <a:pPr marL="0">
              <a:lnSpc>
                <a:spcPct val="95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Интегральный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показатель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3200" b="1" spc="17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(ВАШ)–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72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балла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(+21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Freeform 1153"/>
          <p:cNvSpPr/>
          <p:nvPr/>
        </p:nvSpPr>
        <p:spPr>
          <a:xfrm>
            <a:off x="1149350" y="4400550"/>
            <a:ext cx="6350" cy="196850"/>
          </a:xfrm>
          <a:custGeom>
            <a:avLst/>
            <a:gdLst>
              <a:gd name="connsiteX0" fmla="*/ 6692 w 6350"/>
              <a:gd name="connsiteY0" fmla="*/ 9398 h 196850"/>
              <a:gd name="connsiteX1" fmla="*/ 6692 w 6350"/>
              <a:gd name="connsiteY1" fmla="*/ 198247 h 196850"/>
              <a:gd name="connsiteX2" fmla="*/ 6692 w 6350"/>
              <a:gd name="connsiteY2" fmla="*/ 9398 h 196850"/>
              <a:gd name="connsiteX3" fmla="*/ 6692 w 6350"/>
              <a:gd name="connsiteY3" fmla="*/ 939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6692" y="9398"/>
                </a:moveTo>
                <a:cubicBezTo>
                  <a:pt x="86702" y="-137540"/>
                  <a:pt x="398780" y="9398"/>
                  <a:pt x="6692" y="198247"/>
                </a:cubicBezTo>
                <a:cubicBezTo>
                  <a:pt x="-385356" y="9398"/>
                  <a:pt x="-73317" y="-137540"/>
                  <a:pt x="6692" y="9398"/>
                </a:cubicBezTo>
                <a:lnTo>
                  <a:pt x="6692" y="939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4"/>
          <p:cNvSpPr/>
          <p:nvPr/>
        </p:nvSpPr>
        <p:spPr>
          <a:xfrm>
            <a:off x="1149350" y="4400550"/>
            <a:ext cx="6350" cy="196850"/>
          </a:xfrm>
          <a:custGeom>
            <a:avLst/>
            <a:gdLst>
              <a:gd name="connsiteX0" fmla="*/ 6692 w 6350"/>
              <a:gd name="connsiteY0" fmla="*/ 9398 h 196850"/>
              <a:gd name="connsiteX1" fmla="*/ 6692 w 6350"/>
              <a:gd name="connsiteY1" fmla="*/ 198247 h 196850"/>
              <a:gd name="connsiteX2" fmla="*/ 6692 w 6350"/>
              <a:gd name="connsiteY2" fmla="*/ 9398 h 196850"/>
              <a:gd name="connsiteX3" fmla="*/ 6692 w 6350"/>
              <a:gd name="connsiteY3" fmla="*/ 939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6692" y="9398"/>
                </a:moveTo>
                <a:cubicBezTo>
                  <a:pt x="86702" y="-137540"/>
                  <a:pt x="398780" y="9398"/>
                  <a:pt x="6692" y="198247"/>
                </a:cubicBezTo>
                <a:cubicBezTo>
                  <a:pt x="-385356" y="9398"/>
                  <a:pt x="-73317" y="-137540"/>
                  <a:pt x="6692" y="9398"/>
                </a:cubicBezTo>
                <a:lnTo>
                  <a:pt x="6692" y="939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5"/>
          <p:cNvSpPr/>
          <p:nvPr/>
        </p:nvSpPr>
        <p:spPr>
          <a:xfrm>
            <a:off x="1149350" y="5099050"/>
            <a:ext cx="6350" cy="196850"/>
          </a:xfrm>
          <a:custGeom>
            <a:avLst/>
            <a:gdLst>
              <a:gd name="connsiteX0" fmla="*/ 17868 w 6350"/>
              <a:gd name="connsiteY0" fmla="*/ 12827 h 196850"/>
              <a:gd name="connsiteX1" fmla="*/ 17868 w 6350"/>
              <a:gd name="connsiteY1" fmla="*/ 201676 h 196850"/>
              <a:gd name="connsiteX2" fmla="*/ 17868 w 6350"/>
              <a:gd name="connsiteY2" fmla="*/ 12827 h 196850"/>
              <a:gd name="connsiteX3" fmla="*/ 17868 w 6350"/>
              <a:gd name="connsiteY3" fmla="*/ 1282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17868" y="12827"/>
                </a:moveTo>
                <a:cubicBezTo>
                  <a:pt x="97878" y="-133984"/>
                  <a:pt x="409955" y="12827"/>
                  <a:pt x="17868" y="201676"/>
                </a:cubicBezTo>
                <a:cubicBezTo>
                  <a:pt x="-374180" y="12827"/>
                  <a:pt x="-62141" y="-133984"/>
                  <a:pt x="17868" y="12827"/>
                </a:cubicBezTo>
                <a:lnTo>
                  <a:pt x="17868" y="1282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Freeform 1156"/>
          <p:cNvSpPr/>
          <p:nvPr/>
        </p:nvSpPr>
        <p:spPr>
          <a:xfrm>
            <a:off x="1149350" y="5099050"/>
            <a:ext cx="6350" cy="196850"/>
          </a:xfrm>
          <a:custGeom>
            <a:avLst/>
            <a:gdLst>
              <a:gd name="connsiteX0" fmla="*/ 17868 w 6350"/>
              <a:gd name="connsiteY0" fmla="*/ 12827 h 196850"/>
              <a:gd name="connsiteX1" fmla="*/ 17868 w 6350"/>
              <a:gd name="connsiteY1" fmla="*/ 201676 h 196850"/>
              <a:gd name="connsiteX2" fmla="*/ 17868 w 6350"/>
              <a:gd name="connsiteY2" fmla="*/ 12827 h 196850"/>
              <a:gd name="connsiteX3" fmla="*/ 17868 w 6350"/>
              <a:gd name="connsiteY3" fmla="*/ 1282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17868" y="12827"/>
                </a:moveTo>
                <a:cubicBezTo>
                  <a:pt x="97878" y="-133984"/>
                  <a:pt x="409955" y="12827"/>
                  <a:pt x="17868" y="201676"/>
                </a:cubicBezTo>
                <a:cubicBezTo>
                  <a:pt x="-374180" y="12827"/>
                  <a:pt x="-62141" y="-133984"/>
                  <a:pt x="17868" y="12827"/>
                </a:cubicBezTo>
                <a:lnTo>
                  <a:pt x="17868" y="12827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Freeform 1157"/>
          <p:cNvSpPr/>
          <p:nvPr/>
        </p:nvSpPr>
        <p:spPr>
          <a:xfrm>
            <a:off x="1149350" y="5403850"/>
            <a:ext cx="6350" cy="196850"/>
          </a:xfrm>
          <a:custGeom>
            <a:avLst/>
            <a:gdLst>
              <a:gd name="connsiteX0" fmla="*/ 6692 w 6350"/>
              <a:gd name="connsiteY0" fmla="*/ 14224 h 196850"/>
              <a:gd name="connsiteX1" fmla="*/ 6692 w 6350"/>
              <a:gd name="connsiteY1" fmla="*/ 203022 h 196850"/>
              <a:gd name="connsiteX2" fmla="*/ 6692 w 6350"/>
              <a:gd name="connsiteY2" fmla="*/ 14224 h 196850"/>
              <a:gd name="connsiteX3" fmla="*/ 6692 w 6350"/>
              <a:gd name="connsiteY3" fmla="*/ 1422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6692" y="14224"/>
                </a:moveTo>
                <a:cubicBezTo>
                  <a:pt x="86702" y="-132714"/>
                  <a:pt x="398780" y="14224"/>
                  <a:pt x="6692" y="203022"/>
                </a:cubicBezTo>
                <a:cubicBezTo>
                  <a:pt x="-385356" y="14224"/>
                  <a:pt x="-73317" y="-132714"/>
                  <a:pt x="6692" y="14224"/>
                </a:cubicBezTo>
                <a:lnTo>
                  <a:pt x="6692" y="1422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8"/>
          <p:cNvSpPr/>
          <p:nvPr/>
        </p:nvSpPr>
        <p:spPr>
          <a:xfrm>
            <a:off x="1149350" y="5403850"/>
            <a:ext cx="6350" cy="196850"/>
          </a:xfrm>
          <a:custGeom>
            <a:avLst/>
            <a:gdLst>
              <a:gd name="connsiteX0" fmla="*/ 6692 w 6350"/>
              <a:gd name="connsiteY0" fmla="*/ 14224 h 196850"/>
              <a:gd name="connsiteX1" fmla="*/ 6692 w 6350"/>
              <a:gd name="connsiteY1" fmla="*/ 203022 h 196850"/>
              <a:gd name="connsiteX2" fmla="*/ 6692 w 6350"/>
              <a:gd name="connsiteY2" fmla="*/ 14224 h 196850"/>
              <a:gd name="connsiteX3" fmla="*/ 6692 w 6350"/>
              <a:gd name="connsiteY3" fmla="*/ 1422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6692" y="14224"/>
                </a:moveTo>
                <a:cubicBezTo>
                  <a:pt x="86702" y="-132714"/>
                  <a:pt x="398780" y="14224"/>
                  <a:pt x="6692" y="203022"/>
                </a:cubicBezTo>
                <a:cubicBezTo>
                  <a:pt x="-385356" y="14224"/>
                  <a:pt x="-73317" y="-132714"/>
                  <a:pt x="6692" y="14224"/>
                </a:cubicBezTo>
                <a:lnTo>
                  <a:pt x="6692" y="1422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Freeform 1159"/>
          <p:cNvSpPr/>
          <p:nvPr/>
        </p:nvSpPr>
        <p:spPr>
          <a:xfrm>
            <a:off x="1123950" y="5848350"/>
            <a:ext cx="6350" cy="196850"/>
          </a:xfrm>
          <a:custGeom>
            <a:avLst/>
            <a:gdLst>
              <a:gd name="connsiteX0" fmla="*/ 12331 w 6350"/>
              <a:gd name="connsiteY0" fmla="*/ 18021 h 196850"/>
              <a:gd name="connsiteX1" fmla="*/ 12331 w 6350"/>
              <a:gd name="connsiteY1" fmla="*/ 206857 h 196850"/>
              <a:gd name="connsiteX2" fmla="*/ 12331 w 6350"/>
              <a:gd name="connsiteY2" fmla="*/ 18021 h 196850"/>
              <a:gd name="connsiteX3" fmla="*/ 12331 w 6350"/>
              <a:gd name="connsiteY3" fmla="*/ 1802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12331" y="18021"/>
                </a:moveTo>
                <a:cubicBezTo>
                  <a:pt x="92341" y="-128854"/>
                  <a:pt x="404367" y="18021"/>
                  <a:pt x="12331" y="206857"/>
                </a:cubicBezTo>
                <a:cubicBezTo>
                  <a:pt x="-379717" y="18021"/>
                  <a:pt x="-67678" y="-128854"/>
                  <a:pt x="12331" y="18021"/>
                </a:cubicBezTo>
                <a:lnTo>
                  <a:pt x="12331" y="1802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Freeform 1160"/>
          <p:cNvSpPr/>
          <p:nvPr/>
        </p:nvSpPr>
        <p:spPr>
          <a:xfrm>
            <a:off x="1123950" y="5848350"/>
            <a:ext cx="6350" cy="196850"/>
          </a:xfrm>
          <a:custGeom>
            <a:avLst/>
            <a:gdLst>
              <a:gd name="connsiteX0" fmla="*/ 12331 w 6350"/>
              <a:gd name="connsiteY0" fmla="*/ 18021 h 196850"/>
              <a:gd name="connsiteX1" fmla="*/ 12331 w 6350"/>
              <a:gd name="connsiteY1" fmla="*/ 206857 h 196850"/>
              <a:gd name="connsiteX2" fmla="*/ 12331 w 6350"/>
              <a:gd name="connsiteY2" fmla="*/ 18021 h 196850"/>
              <a:gd name="connsiteX3" fmla="*/ 12331 w 6350"/>
              <a:gd name="connsiteY3" fmla="*/ 1802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" h="196850">
                <a:moveTo>
                  <a:pt x="12331" y="18021"/>
                </a:moveTo>
                <a:cubicBezTo>
                  <a:pt x="92341" y="-128854"/>
                  <a:pt x="404367" y="18021"/>
                  <a:pt x="12331" y="206857"/>
                </a:cubicBezTo>
                <a:cubicBezTo>
                  <a:pt x="-379717" y="18021"/>
                  <a:pt x="-67678" y="-128854"/>
                  <a:pt x="12331" y="18021"/>
                </a:cubicBezTo>
                <a:lnTo>
                  <a:pt x="12331" y="1802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TextBox 1161"/>
          <p:cNvSpPr txBox="1"/>
          <p:nvPr/>
        </p:nvSpPr>
        <p:spPr>
          <a:xfrm>
            <a:off x="426719" y="636777"/>
            <a:ext cx="10675938" cy="547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4300" b="1" spc="-5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0" dirty="0">
                <a:solidFill>
                  <a:srgbClr val="1E3762"/>
                </a:solidFill>
                <a:latin typeface="Calibri"/>
                <a:ea typeface="Calibri"/>
              </a:rPr>
              <a:t>цель</a:t>
            </a:r>
            <a:r>
              <a:rPr lang="en-US" altLang="zh-CN" sz="4300" b="1" spc="-6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4300" b="1" spc="-125" dirty="0">
                <a:solidFill>
                  <a:srgbClr val="1E3762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4800" spc="-80" dirty="0">
                <a:solidFill>
                  <a:srgbClr val="323D4F"/>
                </a:solidFill>
                <a:latin typeface="Calibri"/>
                <a:ea typeface="Calibri"/>
              </a:rPr>
              <a:t>:</a:t>
            </a:r>
          </a:p>
          <a:p>
            <a:pPr marL="684276" indent="-365760" hangingPunct="0">
              <a:lnSpc>
                <a:spcPct val="88749"/>
              </a:lnSpc>
            </a:pPr>
            <a:r>
              <a:rPr lang="en-US" altLang="zh-CN" sz="2700" spc="15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2700" spc="25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0" dirty="0">
                <a:solidFill>
                  <a:srgbClr val="000000"/>
                </a:solidFill>
                <a:latin typeface="Calibri"/>
                <a:ea typeface="Calibri"/>
              </a:rPr>
              <a:t>выполняет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4" dirty="0">
                <a:solidFill>
                  <a:srgbClr val="000000"/>
                </a:solidFill>
                <a:latin typeface="Calibri"/>
                <a:ea typeface="Calibri"/>
              </a:rPr>
              <a:t>ту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0" dirty="0">
                <a:solidFill>
                  <a:srgbClr val="000000"/>
                </a:solidFill>
                <a:latin typeface="Calibri"/>
                <a:ea typeface="Calibri"/>
              </a:rPr>
              <a:t>же</a:t>
            </a:r>
            <a:r>
              <a:rPr lang="en-US" altLang="zh-CN"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0" dirty="0">
                <a:solidFill>
                  <a:srgbClr val="000000"/>
                </a:solidFill>
                <a:latin typeface="Calibri"/>
                <a:ea typeface="Calibri"/>
              </a:rPr>
              <a:t>физическую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25" dirty="0">
                <a:solidFill>
                  <a:srgbClr val="000000"/>
                </a:solidFill>
                <a:latin typeface="Calibri"/>
                <a:ea typeface="Calibri"/>
              </a:rPr>
              <a:t>нагрузку,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25" dirty="0">
                <a:solidFill>
                  <a:srgbClr val="000000"/>
                </a:solidFill>
                <a:latin typeface="Calibri"/>
                <a:ea typeface="Calibri"/>
              </a:rPr>
              <a:t>какая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0" dirty="0">
                <a:solidFill>
                  <a:srgbClr val="000000"/>
                </a:solidFill>
                <a:latin typeface="Calibri"/>
                <a:ea typeface="Calibri"/>
              </a:rPr>
              <a:t>была</a:t>
            </a:r>
            <a:r>
              <a:rPr lang="en-US" altLang="zh-CN"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34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эпизода</a:t>
            </a:r>
            <a:r>
              <a:rPr lang="en-US" altLang="zh-CN" sz="27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прогрессирования</a:t>
            </a:r>
            <a:r>
              <a:rPr lang="en-US" altLang="zh-CN" sz="27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стенокардии.</a:t>
            </a:r>
          </a:p>
          <a:p>
            <a:pPr marL="0" indent="318516">
              <a:lnSpc>
                <a:spcPct val="76249"/>
              </a:lnSpc>
            </a:pPr>
            <a:r>
              <a:rPr lang="en-US" altLang="zh-CN" sz="2700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2700" spc="-94" dirty="0">
                <a:solidFill>
                  <a:srgbClr val="AF3D99"/>
                </a:solidFill>
                <a:latin typeface="Wingdings"/>
                <a:cs typeface="Wingdings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через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месяца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(6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месяцев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??)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прямой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7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км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684276" hangingPunct="0">
              <a:lnSpc>
                <a:spcPct val="77083"/>
              </a:lnSpc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приема,</a:t>
            </a:r>
            <a:r>
              <a:rPr lang="en-US" altLang="zh-CN" sz="2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2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магазин</a:t>
            </a:r>
            <a:r>
              <a:rPr lang="en-US" altLang="zh-CN" sz="2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аптеку,</a:t>
            </a:r>
            <a:r>
              <a:rPr lang="en-US" altLang="zh-CN" sz="2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сама</a:t>
            </a:r>
            <a:r>
              <a:rPr lang="en-US" altLang="zh-CN" sz="27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2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душ,</a:t>
            </a:r>
            <a:r>
              <a:rPr lang="en-US" altLang="zh-CN" sz="27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моет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посуду,</a:t>
            </a:r>
            <a:r>
              <a:rPr lang="en-US" altLang="zh-CN" sz="2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вытирает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пыль,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поднимается</a:t>
            </a:r>
            <a:r>
              <a:rPr lang="en-US" altLang="zh-CN" sz="2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этаж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выраженной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одышки</a:t>
            </a:r>
            <a:r>
              <a:rPr lang="en-US" altLang="zh-CN" sz="27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7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стенокардитических</a:t>
            </a:r>
            <a:r>
              <a:rPr lang="en-US" altLang="zh-CN" sz="27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болей,</a:t>
            </a:r>
            <a:r>
              <a:rPr lang="en-US" altLang="zh-CN" sz="27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эмоционально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устойчива,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-5" dirty="0">
                <a:solidFill>
                  <a:srgbClr val="000000"/>
                </a:solidFill>
                <a:latin typeface="Calibri"/>
                <a:ea typeface="Calibri"/>
              </a:rPr>
              <a:t>привержена</a:t>
            </a:r>
            <a:r>
              <a:rPr lang="en-US" altLang="zh-CN" sz="27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лечению</a:t>
            </a:r>
          </a:p>
          <a:p>
            <a:pPr marL="0" indent="318516">
              <a:lnSpc>
                <a:spcPct val="100000"/>
              </a:lnSpc>
            </a:pPr>
            <a:r>
              <a:rPr lang="en-US" altLang="zh-CN" sz="2700" spc="40" dirty="0">
                <a:solidFill>
                  <a:srgbClr val="AF3D99"/>
                </a:solidFill>
                <a:latin typeface="Wingdings"/>
                <a:ea typeface="Wingdings"/>
              </a:rPr>
              <a:t></a:t>
            </a:r>
            <a:r>
              <a:rPr lang="en-US" altLang="zh-CN" sz="2700" spc="64" dirty="0">
                <a:solidFill>
                  <a:srgbClr val="000000"/>
                </a:solidFill>
                <a:latin typeface="Calibri"/>
                <a:ea typeface="Calibri"/>
              </a:rPr>
              <a:t>достигнуты</a:t>
            </a:r>
            <a:r>
              <a:rPr lang="en-US" altLang="zh-CN" sz="27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80" dirty="0">
                <a:solidFill>
                  <a:srgbClr val="000000"/>
                </a:solidFill>
                <a:latin typeface="Calibri"/>
                <a:ea typeface="Calibri"/>
              </a:rPr>
              <a:t>целевые</a:t>
            </a:r>
            <a:r>
              <a:rPr lang="en-US" altLang="zh-CN" sz="27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spc="64" dirty="0">
                <a:solidFill>
                  <a:srgbClr val="000000"/>
                </a:solidFill>
                <a:latin typeface="Calibri"/>
                <a:ea typeface="Calibri"/>
              </a:rPr>
              <a:t>значения:</a:t>
            </a:r>
          </a:p>
          <a:p>
            <a:pPr marL="1040891" hangingPunct="0">
              <a:lnSpc>
                <a:spcPct val="95416"/>
              </a:lnSpc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АД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&lt;140/85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рт.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ст.</a:t>
            </a:r>
            <a:r>
              <a:rPr lang="en-US" altLang="zh-CN" sz="27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(120-130/70-80</a:t>
            </a:r>
            <a:r>
              <a:rPr lang="en-US" altLang="zh-CN" sz="27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7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рт.ст.,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700" b="1" spc="-5" dirty="0">
                <a:solidFill>
                  <a:srgbClr val="983265"/>
                </a:solidFill>
                <a:latin typeface="Calibri"/>
                <a:ea typeface="Calibri"/>
              </a:rPr>
              <a:t>ESH/ESC,</a:t>
            </a:r>
            <a:r>
              <a:rPr lang="en-US" altLang="zh-CN" sz="2700" b="1" spc="-10" dirty="0">
                <a:solidFill>
                  <a:srgbClr val="983265"/>
                </a:solidFill>
                <a:latin typeface="Calibri"/>
                <a:cs typeface="Calibri"/>
              </a:rPr>
              <a:t> </a:t>
            </a:r>
            <a:r>
              <a:rPr lang="en-US" altLang="zh-CN" sz="2700" b="1" spc="-5" dirty="0">
                <a:solidFill>
                  <a:srgbClr val="983265"/>
                </a:solidFill>
                <a:latin typeface="Calibri"/>
                <a:ea typeface="Calibri"/>
              </a:rPr>
              <a:t>2018</a:t>
            </a:r>
            <a:r>
              <a:rPr lang="en-US" altLang="zh-CN" sz="2700" b="1" spc="-1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 marL="0" indent="1040891">
              <a:lnSpc>
                <a:spcPct val="1000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ХС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ЛПНП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&lt;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1,5</a:t>
            </a:r>
            <a:r>
              <a:rPr lang="en-US" altLang="zh-CN" sz="27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ммоль/л</a:t>
            </a:r>
          </a:p>
          <a:p>
            <a:pPr marL="0" indent="1118616">
              <a:lnSpc>
                <a:spcPct val="1000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гликированный</a:t>
            </a:r>
            <a:r>
              <a:rPr lang="en-US" altLang="zh-CN" sz="27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гемоглобин</a:t>
            </a:r>
            <a:r>
              <a:rPr lang="en-US" altLang="zh-CN" sz="2700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&lt;7%</a:t>
            </a:r>
          </a:p>
          <a:p>
            <a:pPr marL="0" indent="1040891">
              <a:lnSpc>
                <a:spcPct val="100000"/>
              </a:lnSpc>
            </a:pPr>
            <a:r>
              <a:rPr lang="en-US" altLang="zh-CN" sz="2700" spc="60" dirty="0">
                <a:solidFill>
                  <a:srgbClr val="000000"/>
                </a:solidFill>
                <a:latin typeface="Calibri"/>
                <a:ea typeface="Calibri"/>
              </a:rPr>
              <a:t>ИМТ</a:t>
            </a:r>
            <a:r>
              <a:rPr lang="en-US" altLang="zh-CN" sz="27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b="1" spc="50" dirty="0">
                <a:solidFill>
                  <a:srgbClr val="842D72"/>
                </a:solidFill>
                <a:latin typeface="Calibri"/>
                <a:ea typeface="Calibri"/>
              </a:rPr>
              <a:t>&lt;</a:t>
            </a:r>
            <a:r>
              <a:rPr lang="en-US" altLang="zh-CN" sz="2700" b="1" spc="25" dirty="0">
                <a:solidFill>
                  <a:srgbClr val="842D72"/>
                </a:solidFill>
                <a:latin typeface="Calibri"/>
                <a:cs typeface="Calibri"/>
              </a:rPr>
              <a:t> </a:t>
            </a:r>
            <a:r>
              <a:rPr lang="en-US" altLang="zh-CN" sz="2700" b="1" spc="44" dirty="0">
                <a:solidFill>
                  <a:srgbClr val="842D72"/>
                </a:solidFill>
                <a:latin typeface="Calibri"/>
                <a:ea typeface="Calibri"/>
              </a:rPr>
              <a:t>25</a:t>
            </a:r>
            <a:r>
              <a:rPr lang="en-US" altLang="zh-CN" sz="2700" b="1" spc="25" dirty="0">
                <a:solidFill>
                  <a:srgbClr val="842D72"/>
                </a:solidFill>
                <a:latin typeface="Calibri"/>
                <a:cs typeface="Calibri"/>
              </a:rPr>
              <a:t> </a:t>
            </a:r>
            <a:r>
              <a:rPr lang="en-US" altLang="zh-CN" sz="2700" b="1" spc="44" dirty="0">
                <a:solidFill>
                  <a:srgbClr val="842D72"/>
                </a:solidFill>
                <a:latin typeface="Calibri"/>
                <a:ea typeface="Calibri"/>
              </a:rPr>
              <a:t>кг/м2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Picture 1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163"/>
          <p:cNvSpPr txBox="1"/>
          <p:nvPr/>
        </p:nvSpPr>
        <p:spPr>
          <a:xfrm>
            <a:off x="5821679" y="5830416"/>
            <a:ext cx="6077580" cy="795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Благодарю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за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внимание</a:t>
            </a:r>
            <a:r>
              <a:rPr lang="en-US" altLang="zh-CN" sz="3600" b="1" spc="-75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3"/>
          <p:cNvSpPr/>
          <p:nvPr/>
        </p:nvSpPr>
        <p:spPr>
          <a:xfrm>
            <a:off x="615950" y="2622550"/>
            <a:ext cx="7600950" cy="31750"/>
          </a:xfrm>
          <a:custGeom>
            <a:avLst/>
            <a:gdLst>
              <a:gd name="connsiteX0" fmla="*/ 8420 w 7600950"/>
              <a:gd name="connsiteY0" fmla="*/ 15240 h 31750"/>
              <a:gd name="connsiteX1" fmla="*/ 2543301 w 7600950"/>
              <a:gd name="connsiteY1" fmla="*/ 15240 h 31750"/>
              <a:gd name="connsiteX2" fmla="*/ 5078221 w 7600950"/>
              <a:gd name="connsiteY2" fmla="*/ 15240 h 31750"/>
              <a:gd name="connsiteX3" fmla="*/ 7613142 w 7600950"/>
              <a:gd name="connsiteY3" fmla="*/ 15240 h 31750"/>
              <a:gd name="connsiteX4" fmla="*/ 7613142 w 7600950"/>
              <a:gd name="connsiteY4" fmla="*/ 38100 h 31750"/>
              <a:gd name="connsiteX5" fmla="*/ 5078221 w 7600950"/>
              <a:gd name="connsiteY5" fmla="*/ 38100 h 31750"/>
              <a:gd name="connsiteX6" fmla="*/ 2543301 w 7600950"/>
              <a:gd name="connsiteY6" fmla="*/ 38100 h 31750"/>
              <a:gd name="connsiteX7" fmla="*/ 8420 w 7600950"/>
              <a:gd name="connsiteY7" fmla="*/ 38100 h 31750"/>
              <a:gd name="connsiteX8" fmla="*/ 8420 w 7600950"/>
              <a:gd name="connsiteY8" fmla="*/ 1524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0950" h="31750">
                <a:moveTo>
                  <a:pt x="8420" y="15240"/>
                </a:moveTo>
                <a:lnTo>
                  <a:pt x="2543301" y="15240"/>
                </a:lnTo>
                <a:lnTo>
                  <a:pt x="5078221" y="15240"/>
                </a:lnTo>
                <a:lnTo>
                  <a:pt x="7613142" y="15240"/>
                </a:lnTo>
                <a:lnTo>
                  <a:pt x="7613142" y="38100"/>
                </a:lnTo>
                <a:lnTo>
                  <a:pt x="5078221" y="38100"/>
                </a:lnTo>
                <a:lnTo>
                  <a:pt x="2543301" y="38100"/>
                </a:lnTo>
                <a:lnTo>
                  <a:pt x="8420" y="38100"/>
                </a:lnTo>
                <a:lnTo>
                  <a:pt x="842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615950" y="3524250"/>
            <a:ext cx="9404350" cy="19050"/>
          </a:xfrm>
          <a:custGeom>
            <a:avLst/>
            <a:gdLst>
              <a:gd name="connsiteX0" fmla="*/ 8420 w 9404350"/>
              <a:gd name="connsiteY0" fmla="*/ 8128 h 19050"/>
              <a:gd name="connsiteX1" fmla="*/ 2359532 w 9404350"/>
              <a:gd name="connsiteY1" fmla="*/ 8128 h 19050"/>
              <a:gd name="connsiteX2" fmla="*/ 4710684 w 9404350"/>
              <a:gd name="connsiteY2" fmla="*/ 8128 h 19050"/>
              <a:gd name="connsiteX3" fmla="*/ 7061834 w 9404350"/>
              <a:gd name="connsiteY3" fmla="*/ 8128 h 19050"/>
              <a:gd name="connsiteX4" fmla="*/ 9412985 w 9404350"/>
              <a:gd name="connsiteY4" fmla="*/ 8128 h 19050"/>
              <a:gd name="connsiteX5" fmla="*/ 9412985 w 9404350"/>
              <a:gd name="connsiteY5" fmla="*/ 30988 h 19050"/>
              <a:gd name="connsiteX6" fmla="*/ 7061834 w 9404350"/>
              <a:gd name="connsiteY6" fmla="*/ 30988 h 19050"/>
              <a:gd name="connsiteX7" fmla="*/ 4710684 w 9404350"/>
              <a:gd name="connsiteY7" fmla="*/ 30988 h 19050"/>
              <a:gd name="connsiteX8" fmla="*/ 2359532 w 9404350"/>
              <a:gd name="connsiteY8" fmla="*/ 30988 h 19050"/>
              <a:gd name="connsiteX9" fmla="*/ 8420 w 9404350"/>
              <a:gd name="connsiteY9" fmla="*/ 30988 h 19050"/>
              <a:gd name="connsiteX10" fmla="*/ 8420 w 9404350"/>
              <a:gd name="connsiteY10" fmla="*/ 8128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4350" h="19050">
                <a:moveTo>
                  <a:pt x="8420" y="8128"/>
                </a:moveTo>
                <a:lnTo>
                  <a:pt x="2359532" y="8128"/>
                </a:lnTo>
                <a:lnTo>
                  <a:pt x="4710684" y="8128"/>
                </a:lnTo>
                <a:lnTo>
                  <a:pt x="7061834" y="8128"/>
                </a:lnTo>
                <a:lnTo>
                  <a:pt x="9412985" y="8128"/>
                </a:lnTo>
                <a:lnTo>
                  <a:pt x="9412985" y="30988"/>
                </a:lnTo>
                <a:lnTo>
                  <a:pt x="7061834" y="30988"/>
                </a:lnTo>
                <a:lnTo>
                  <a:pt x="4710684" y="30988"/>
                </a:lnTo>
                <a:lnTo>
                  <a:pt x="2359532" y="30988"/>
                </a:lnTo>
                <a:lnTo>
                  <a:pt x="8420" y="30988"/>
                </a:lnTo>
                <a:lnTo>
                  <a:pt x="8420" y="81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615950" y="3905250"/>
            <a:ext cx="3409950" cy="31750"/>
          </a:xfrm>
          <a:custGeom>
            <a:avLst/>
            <a:gdLst>
              <a:gd name="connsiteX0" fmla="*/ 8420 w 3409950"/>
              <a:gd name="connsiteY0" fmla="*/ 11176 h 31750"/>
              <a:gd name="connsiteX1" fmla="*/ 1711451 w 3409950"/>
              <a:gd name="connsiteY1" fmla="*/ 11176 h 31750"/>
              <a:gd name="connsiteX2" fmla="*/ 3414521 w 3409950"/>
              <a:gd name="connsiteY2" fmla="*/ 11176 h 31750"/>
              <a:gd name="connsiteX3" fmla="*/ 3414521 w 3409950"/>
              <a:gd name="connsiteY3" fmla="*/ 34036 h 31750"/>
              <a:gd name="connsiteX4" fmla="*/ 1711451 w 3409950"/>
              <a:gd name="connsiteY4" fmla="*/ 34036 h 31750"/>
              <a:gd name="connsiteX5" fmla="*/ 8420 w 3409950"/>
              <a:gd name="connsiteY5" fmla="*/ 34036 h 31750"/>
              <a:gd name="connsiteX6" fmla="*/ 8420 w 3409950"/>
              <a:gd name="connsiteY6" fmla="*/ 1117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950" h="31750">
                <a:moveTo>
                  <a:pt x="8420" y="11176"/>
                </a:moveTo>
                <a:lnTo>
                  <a:pt x="1711451" y="11176"/>
                </a:lnTo>
                <a:lnTo>
                  <a:pt x="3414521" y="11176"/>
                </a:lnTo>
                <a:lnTo>
                  <a:pt x="3414521" y="34036"/>
                </a:lnTo>
                <a:lnTo>
                  <a:pt x="1711451" y="34036"/>
                </a:lnTo>
                <a:lnTo>
                  <a:pt x="8420" y="34036"/>
                </a:lnTo>
                <a:lnTo>
                  <a:pt x="8420" y="111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2635250" y="4667250"/>
            <a:ext cx="4324350" cy="31750"/>
          </a:xfrm>
          <a:custGeom>
            <a:avLst/>
            <a:gdLst>
              <a:gd name="connsiteX0" fmla="*/ 14477 w 4324350"/>
              <a:gd name="connsiteY0" fmla="*/ 17272 h 31750"/>
              <a:gd name="connsiteX1" fmla="*/ 2174747 w 4324350"/>
              <a:gd name="connsiteY1" fmla="*/ 17272 h 31750"/>
              <a:gd name="connsiteX2" fmla="*/ 4335018 w 4324350"/>
              <a:gd name="connsiteY2" fmla="*/ 17272 h 31750"/>
              <a:gd name="connsiteX3" fmla="*/ 4335018 w 4324350"/>
              <a:gd name="connsiteY3" fmla="*/ 40132 h 31750"/>
              <a:gd name="connsiteX4" fmla="*/ 2174747 w 4324350"/>
              <a:gd name="connsiteY4" fmla="*/ 40132 h 31750"/>
              <a:gd name="connsiteX5" fmla="*/ 14477 w 4324350"/>
              <a:gd name="connsiteY5" fmla="*/ 40132 h 31750"/>
              <a:gd name="connsiteX6" fmla="*/ 14477 w 4324350"/>
              <a:gd name="connsiteY6" fmla="*/ 1727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50" h="31750">
                <a:moveTo>
                  <a:pt x="14477" y="17272"/>
                </a:moveTo>
                <a:lnTo>
                  <a:pt x="2174747" y="17272"/>
                </a:lnTo>
                <a:lnTo>
                  <a:pt x="4335018" y="17272"/>
                </a:lnTo>
                <a:lnTo>
                  <a:pt x="4335018" y="40132"/>
                </a:lnTo>
                <a:lnTo>
                  <a:pt x="2174747" y="40132"/>
                </a:lnTo>
                <a:lnTo>
                  <a:pt x="14477" y="40132"/>
                </a:lnTo>
                <a:lnTo>
                  <a:pt x="14477" y="172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395935" y="243509"/>
            <a:ext cx="11521836" cy="6478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8003">
              <a:lnSpc>
                <a:spcPct val="100000"/>
              </a:lnSpc>
            </a:pP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Первый</a:t>
            </a:r>
            <a:r>
              <a:rPr lang="en-US" altLang="zh-CN" sz="3600" spc="-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этап</a:t>
            </a:r>
            <a:r>
              <a:rPr lang="en-US" altLang="zh-CN" sz="3600" spc="-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600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первый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острейший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72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часов)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травмы</a:t>
            </a:r>
          </a:p>
          <a:p>
            <a:pPr marL="0">
              <a:lnSpc>
                <a:spcPct val="100000"/>
              </a:lnSpc>
              <a:spcBef>
                <a:spcPts val="39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отделениях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реанимации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терапии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специалистами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организации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специализированных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отделениях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профилю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оказываемой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организаций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специалистами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МДБ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этих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отделений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отделений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организации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первых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случае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хирургического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предоперационном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плановой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наличии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показаний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раннем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послеоперационном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периоде).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9"/>
              </a:lnSpc>
            </a:pPr>
            <a:endParaRPr lang="en-US" dirty="0" smtClean="0"/>
          </a:p>
          <a:p>
            <a:pPr marL="0" indent="636821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Проект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новой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редакции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Приказа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1705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 txBox="1"/>
          <p:nvPr/>
        </p:nvSpPr>
        <p:spPr>
          <a:xfrm>
            <a:off x="929639" y="706882"/>
            <a:ext cx="9805925" cy="3284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000000"/>
                </a:solidFill>
                <a:latin typeface="Calibri"/>
                <a:ea typeface="Calibri"/>
              </a:rPr>
              <a:t>GRACE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больничную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фазу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строится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учётом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принадлежности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одной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3-х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групп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прогноза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(низкая,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средняя,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высокая)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GRACE.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прогноза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производится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2-ой,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3-й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болезни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ликвидации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болевого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синдрома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осложнений,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кардиогенный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шок,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отёк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лёгких,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тяжёлые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аритмии.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203960"/>
            <a:ext cx="10995660" cy="538734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4500117" y="706882"/>
            <a:ext cx="3742578" cy="607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000000"/>
                </a:solidFill>
                <a:latin typeface="Calibri"/>
                <a:ea typeface="Calibri"/>
              </a:rPr>
              <a:t>GRACE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1116457" hangingPunct="0">
              <a:lnSpc>
                <a:spcPct val="9541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http://www.outcomes</a:t>
            </a:r>
            <a:r>
              <a:rPr lang="en-US" altLang="zh-CN" sz="1200" spc="-5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umass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org/grace/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acs_risk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/acs_risk_content.ht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1"/>
          <p:cNvSpPr txBox="1"/>
          <p:nvPr/>
        </p:nvSpPr>
        <p:spPr>
          <a:xfrm>
            <a:off x="2737739" y="420877"/>
            <a:ext cx="6539461" cy="1085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4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степени</a:t>
            </a:r>
            <a:r>
              <a:rPr lang="en-US" altLang="zh-CN" sz="24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тяжести</a:t>
            </a:r>
          </a:p>
          <a:p>
            <a:pPr marL="0">
              <a:lnSpc>
                <a:spcPct val="96666"/>
              </a:lnSpc>
            </a:pP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больных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0" dirty="0">
                <a:solidFill>
                  <a:srgbClr val="435269"/>
                </a:solidFill>
                <a:latin typeface="Calibri"/>
                <a:ea typeface="Calibri"/>
              </a:rPr>
              <a:t>ОИМ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Аронову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Д.М.,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1983;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модификация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2014</a:t>
            </a:r>
            <a:r>
              <a:rPr lang="en-US" altLang="zh-CN" sz="24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5" dirty="0">
                <a:solidFill>
                  <a:srgbClr val="435269"/>
                </a:solidFill>
                <a:latin typeface="Calibri"/>
                <a:ea typeface="Calibri"/>
              </a:rPr>
              <a:t>г.)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320" y="1909826"/>
          <a:ext cx="11023637" cy="2317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38"/>
                <a:gridCol w="6578600"/>
              </a:tblGrid>
              <a:tr h="377825">
                <a:tc>
                  <a:txBody>
                    <a:bodyPr/>
                    <a:lstStyle/>
                    <a:p>
                      <a:pPr marL="0" indent="1088428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8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Группы</a:t>
                      </a:r>
                      <a:r>
                        <a:rPr lang="en-US" altLang="zh-CN" sz="1800" b="1" spc="-114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тяжести</a:t>
                      </a:r>
                      <a:r>
                        <a:rPr lang="en-US" altLang="zh-CN" sz="1800" b="1" spc="-119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ИМ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7150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8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Призн</a:t>
                      </a:r>
                      <a:r>
                        <a:rPr lang="en-US" altLang="zh-CN" sz="1800" b="1" spc="-1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аки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</a:tr>
              <a:tr h="1939289">
                <a:tc>
                  <a:txBody>
                    <a:bodyPr/>
                    <a:lstStyle/>
                    <a:p>
                      <a:pPr marL="0" indent="11553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Первая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(легкая)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98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Нет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признаков</a:t>
                      </a:r>
                      <a:r>
                        <a:rPr lang="en-US" altLang="zh-CN" sz="2000" spc="-6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</a:t>
                      </a:r>
                    </a:p>
                    <a:p>
                      <a:pPr marL="0" indent="109854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Нет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симптомов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ишемии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миокарда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стенокардии</a:t>
                      </a:r>
                    </a:p>
                    <a:p>
                      <a:pPr marL="109854" hangingPunct="0">
                        <a:lnSpc>
                          <a:spcPct val="99583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Нет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сложных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нарушений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ритма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проводимости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серд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ца</a:t>
                      </a:r>
                    </a:p>
                    <a:p>
                      <a:pPr marL="109854" hangingPunct="0">
                        <a:lnSpc>
                          <a:spcPct val="99583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Адекватная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реакция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расширении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режима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двигательной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активности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3"/>
          <p:cNvSpPr txBox="1"/>
          <p:nvPr/>
        </p:nvSpPr>
        <p:spPr>
          <a:xfrm>
            <a:off x="2837052" y="520572"/>
            <a:ext cx="6607757" cy="105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4166"/>
              </a:lnSpc>
            </a:pP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435269"/>
                </a:solidFill>
                <a:latin typeface="Calibri"/>
                <a:ea typeface="Calibri"/>
              </a:rPr>
              <a:t>степени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тяжести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больных</a:t>
            </a:r>
            <a:r>
              <a:rPr lang="en-US" altLang="zh-CN" sz="24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94" dirty="0">
                <a:solidFill>
                  <a:srgbClr val="435269"/>
                </a:solidFill>
                <a:latin typeface="Calibri"/>
                <a:ea typeface="Calibri"/>
              </a:rPr>
              <a:t>ОИМ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Аронову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Д.М.,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1983;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модификация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2014</a:t>
            </a:r>
            <a:r>
              <a:rPr lang="en-US" altLang="zh-CN" sz="24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0" dirty="0">
                <a:solidFill>
                  <a:srgbClr val="435269"/>
                </a:solidFill>
                <a:latin typeface="Calibri"/>
                <a:ea typeface="Calibri"/>
              </a:rPr>
              <a:t>г.)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8070" y="1622425"/>
          <a:ext cx="11008779" cy="4328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970"/>
                <a:gridCol w="8758808"/>
              </a:tblGrid>
              <a:tr h="585470">
                <a:tc>
                  <a:txBody>
                    <a:bodyPr/>
                    <a:lstStyle/>
                    <a:p>
                      <a:pPr marL="0" indent="739305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600" b="1" spc="-5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Гру</a:t>
                      </a:r>
                      <a:r>
                        <a:rPr lang="en-US" altLang="zh-CN" sz="1600" b="1" spc="-4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ппы</a:t>
                      </a:r>
                    </a:p>
                    <a:p>
                      <a:pPr marL="0" indent="524421">
                        <a:lnSpc>
                          <a:spcPct val="100000"/>
                        </a:lnSpc>
                      </a:pPr>
                      <a:r>
                        <a:rPr lang="en-US" altLang="zh-CN" sz="16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тяжести</a:t>
                      </a:r>
                      <a:r>
                        <a:rPr lang="en-US" altLang="zh-CN" sz="1600" b="1" spc="6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b="1" spc="-3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ИМ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867277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6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Пр</a:t>
                      </a:r>
                      <a:r>
                        <a:rPr lang="en-US" altLang="zh-CN" sz="16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изнаки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</a:tr>
              <a:tr h="3743324">
                <a:tc>
                  <a:txBody>
                    <a:bodyPr/>
                    <a:lstStyle/>
                    <a:p>
                      <a:pPr marL="0" indent="330873">
                        <a:lnSpc>
                          <a:spcPct val="100000"/>
                        </a:lnSpc>
                        <a:spcBef>
                          <a:spcPts val="104"/>
                        </a:spcBef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Вторая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(средней</a:t>
                      </a:r>
                    </a:p>
                    <a:p>
                      <a:pPr marL="0" indent="702729">
                        <a:lnSpc>
                          <a:spcPct val="100000"/>
                        </a:lnSpc>
                      </a:pP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яжести)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II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класса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T.Killip,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J.Kimball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(1967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г.)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АВ-блокада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выше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степени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нижнем</a:t>
                      </a:r>
                      <a:r>
                        <a:rPr lang="en-US" altLang="zh-CN" sz="16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ИМ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АВ-блокада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степени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переднем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ИМ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фоне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блокады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пучка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Гиса</a:t>
                      </a:r>
                    </a:p>
                    <a:p>
                      <a:pPr marL="109601" hangingPunct="0">
                        <a:lnSpc>
                          <a:spcPct val="99583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Купированные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пароксизмальные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нарушения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ритма,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исключением</a:t>
                      </a:r>
                      <a:r>
                        <a:rPr lang="en-US" altLang="zh-CN" sz="16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желудочковой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пароксизмальной</a:t>
                      </a:r>
                      <a:r>
                        <a:rPr lang="en-US" altLang="zh-CN" sz="1600" spc="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тахикардии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Фибрилляция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предсердий</a:t>
                      </a:r>
                      <a:r>
                        <a:rPr lang="en-US" altLang="zh-CN" sz="16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(постоянная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форма)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Миграция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водителя</a:t>
                      </a:r>
                      <a:r>
                        <a:rPr lang="en-US" altLang="zh-CN" sz="16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ритма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Экстрасистолия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частая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(более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экстрасистолы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минуту),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III–IV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класса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Лауну,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длительная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(в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течение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всего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периода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наблюдения),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часто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повторяющиеся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эпизоды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Синдром</a:t>
                      </a:r>
                      <a:r>
                        <a:rPr lang="en-US" altLang="zh-CN" sz="16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Дресслера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Артериальная</a:t>
                      </a:r>
                      <a:r>
                        <a:rPr lang="en-US" altLang="zh-CN" sz="16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гипертония,</a:t>
                      </a:r>
                      <a:r>
                        <a:rPr lang="en-US" altLang="zh-CN" sz="16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требующая</a:t>
                      </a:r>
                      <a:r>
                        <a:rPr lang="en-US" altLang="zh-CN" sz="16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дополнительного</a:t>
                      </a:r>
                      <a:r>
                        <a:rPr lang="en-US" altLang="zh-CN" sz="1600" spc="-9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лечения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584960"/>
            <a:ext cx="3817620" cy="45491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1584960"/>
            <a:ext cx="3657600" cy="454914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701040" y="525195"/>
            <a:ext cx="5166146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25" dirty="0">
                <a:solidFill>
                  <a:srgbClr val="435269"/>
                </a:solidFill>
                <a:latin typeface="Calibri"/>
                <a:ea typeface="Calibri"/>
              </a:rPr>
              <a:t>Основная</a:t>
            </a:r>
            <a:r>
              <a:rPr lang="en-US" altLang="zh-CN" sz="44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25" dirty="0">
                <a:solidFill>
                  <a:srgbClr val="435269"/>
                </a:solidFill>
                <a:latin typeface="Calibri"/>
                <a:ea typeface="Calibri"/>
              </a:rPr>
              <a:t>литература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6"/>
          <p:cNvSpPr txBox="1"/>
          <p:nvPr/>
        </p:nvSpPr>
        <p:spPr>
          <a:xfrm>
            <a:off x="2837052" y="520572"/>
            <a:ext cx="6607757" cy="105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4166"/>
              </a:lnSpc>
            </a:pP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4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435269"/>
                </a:solidFill>
                <a:latin typeface="Calibri"/>
                <a:ea typeface="Calibri"/>
              </a:rPr>
              <a:t>степени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тяжести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больных</a:t>
            </a:r>
            <a:r>
              <a:rPr lang="en-US" altLang="zh-CN" sz="24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94" dirty="0">
                <a:solidFill>
                  <a:srgbClr val="435269"/>
                </a:solidFill>
                <a:latin typeface="Calibri"/>
                <a:ea typeface="Calibri"/>
              </a:rPr>
              <a:t>ОИМ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435269"/>
                </a:solidFill>
                <a:latin typeface="Calibri"/>
                <a:ea typeface="Calibri"/>
              </a:rPr>
              <a:t>Аронову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435269"/>
                </a:solidFill>
                <a:latin typeface="Calibri"/>
                <a:ea typeface="Calibri"/>
              </a:rPr>
              <a:t>Д.М.,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435269"/>
                </a:solidFill>
                <a:latin typeface="Calibri"/>
                <a:ea typeface="Calibri"/>
              </a:rPr>
              <a:t>1983;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модификация</a:t>
            </a:r>
            <a:r>
              <a:rPr lang="en-US" altLang="zh-CN" sz="24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435269"/>
                </a:solidFill>
                <a:latin typeface="Calibri"/>
                <a:ea typeface="Calibri"/>
              </a:rPr>
              <a:t>2014</a:t>
            </a:r>
            <a:r>
              <a:rPr lang="en-US" altLang="zh-CN" sz="24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0" dirty="0">
                <a:solidFill>
                  <a:srgbClr val="435269"/>
                </a:solidFill>
                <a:latin typeface="Calibri"/>
                <a:ea typeface="Calibri"/>
              </a:rPr>
              <a:t>г.)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59346" y="1821688"/>
          <a:ext cx="11023560" cy="443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4211"/>
                <a:gridCol w="8769349"/>
              </a:tblGrid>
              <a:tr h="377825">
                <a:tc>
                  <a:txBody>
                    <a:bodyPr/>
                    <a:lstStyle/>
                    <a:p>
                      <a:pPr marL="0" indent="1189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6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Группы</a:t>
                      </a:r>
                      <a:r>
                        <a:rPr lang="en-US" altLang="zh-CN" sz="1600" b="1" spc="-114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тяжести</a:t>
                      </a:r>
                      <a:r>
                        <a:rPr lang="en-US" altLang="zh-CN" sz="1600" b="1" spc="-1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ИМ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871468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6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Пр</a:t>
                      </a:r>
                      <a:r>
                        <a:rPr lang="en-US" altLang="zh-CN" sz="16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изнаки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</a:tr>
              <a:tr h="4059199">
                <a:tc>
                  <a:txBody>
                    <a:bodyPr/>
                    <a:lstStyle/>
                    <a:p>
                      <a:pPr marL="0" indent="30791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Третья</a:t>
                      </a:r>
                      <a:r>
                        <a:rPr lang="en-US" altLang="zh-CN" sz="1600" spc="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(тяжелая)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9601" hangingPunct="0">
                        <a:lnSpc>
                          <a:spcPct val="98333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Острая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класса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III–IV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16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классификации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T.Killip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J.Kimball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(1967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г.)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Хроническая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СН,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резистентная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лечению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Стенокардия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признаки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ишемии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миокарда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ЭКГ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малой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физической</a:t>
                      </a:r>
                    </a:p>
                    <a:p>
                      <a:pPr marL="0" indent="109601">
                        <a:lnSpc>
                          <a:spcPct val="99583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актив</a:t>
                      </a: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ности</a:t>
                      </a:r>
                    </a:p>
                    <a:p>
                      <a:pPr marL="109601" hangingPunct="0">
                        <a:lnSpc>
                          <a:spcPct val="101666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Замедленная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эволюция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сегмента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</a:t>
                      </a:r>
                      <a:r>
                        <a:rPr lang="en-US" altLang="zh-CN" sz="1600" i="1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ее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отсутствие,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новые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ишемические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очаговые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изменения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ЭКГ</a:t>
                      </a:r>
                    </a:p>
                    <a:p>
                      <a:pPr marL="0" indent="109601">
                        <a:lnSpc>
                          <a:spcPct val="96666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Сложные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желудочковые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нарушения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ритма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покое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нагрузке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АВ-блокада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выше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степени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переднем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ИМ,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полная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АВ-блокада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Острая</a:t>
                      </a:r>
                      <a:r>
                        <a:rPr lang="en-US" altLang="zh-CN" sz="16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аневризма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сердца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Тромбоэндокардит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Любые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тяжелые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осложнения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острые</a:t>
                      </a:r>
                    </a:p>
                    <a:p>
                      <a:pPr marL="0" indent="109601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состояния,</a:t>
                      </a:r>
                      <a:r>
                        <a:rPr lang="en-US" altLang="zh-CN" sz="16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требующие</a:t>
                      </a:r>
                      <a:r>
                        <a:rPr lang="en-US" altLang="zh-CN" sz="16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специализированного</a:t>
                      </a:r>
                      <a:r>
                        <a:rPr lang="en-US" altLang="zh-CN" sz="16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лечения</a:t>
                      </a:r>
                    </a:p>
                    <a:p>
                      <a:pPr marL="109601" hangingPunct="0">
                        <a:lnSpc>
                          <a:spcPct val="99583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Сочетание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более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осложнений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второй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гру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ппы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 txBox="1"/>
          <p:nvPr/>
        </p:nvSpPr>
        <p:spPr>
          <a:xfrm>
            <a:off x="715975" y="737548"/>
            <a:ext cx="10741076" cy="3526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spc="2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Arial"/>
                <a:ea typeface="Arial"/>
              </a:rPr>
              <a:t>Мобилизация</a:t>
            </a:r>
            <a:r>
              <a:rPr lang="en-US" altLang="zh-CN" sz="2400" b="1" spc="20" dirty="0">
                <a:solidFill>
                  <a:srgbClr val="435269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способ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активизации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условиях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вынужденной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иммобилизации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постельного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режима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предполагающий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активные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пассивные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движения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во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всех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суставах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вертикализацию,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выполняемые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специально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подготовленным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персоналом.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Ранняя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мобилизация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это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активизация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активности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ОРИТ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период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сутки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его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поступления.</a:t>
            </a:r>
          </a:p>
          <a:p>
            <a:pPr marL="228600" indent="-228600" hangingPunct="0">
              <a:lnSpc>
                <a:spcPct val="95416"/>
              </a:lnSpc>
              <a:spcBef>
                <a:spcPts val="240"/>
              </a:spcBef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Arial"/>
                <a:ea typeface="Arial"/>
              </a:rPr>
              <a:t>Вертикализация</a:t>
            </a:r>
            <a:r>
              <a:rPr lang="en-US" altLang="zh-CN" sz="2400" b="1" dirty="0">
                <a:solidFill>
                  <a:srgbClr val="435269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методика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мобилизации,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направленная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профилактику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лечение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нарушений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гравитационного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градиента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у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пациентов,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находящихся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в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условиях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постельного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режима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более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24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часов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вне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ментального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двигательного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статуса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160" y="6393180"/>
            <a:ext cx="487680" cy="419100"/>
          </a:xfrm>
          <a:prstGeom prst="rect">
            <a:avLst/>
          </a:prstGeom>
        </p:spPr>
      </p:pic>
      <p:sp>
        <p:nvSpPr>
          <p:cNvPr id="6" name="Freeform 60"/>
          <p:cNvSpPr/>
          <p:nvPr/>
        </p:nvSpPr>
        <p:spPr>
          <a:xfrm>
            <a:off x="384430" y="891014"/>
            <a:ext cx="3776090" cy="434035"/>
          </a:xfrm>
          <a:custGeom>
            <a:avLst/>
            <a:gdLst>
              <a:gd name="connsiteX0" fmla="*/ 0 w 3776090"/>
              <a:gd name="connsiteY0" fmla="*/ 402285 h 434035"/>
              <a:gd name="connsiteX1" fmla="*/ 3744340 w 3776090"/>
              <a:gd name="connsiteY1" fmla="*/ 402285 h 434035"/>
              <a:gd name="connsiteX2" fmla="*/ 3744340 w 3776090"/>
              <a:gd name="connsiteY2" fmla="*/ 0 h 434035"/>
              <a:gd name="connsiteX3" fmla="*/ 0 w 3776090"/>
              <a:gd name="connsiteY3" fmla="*/ 0 h 434035"/>
              <a:gd name="connsiteX4" fmla="*/ 0 w 3776090"/>
              <a:gd name="connsiteY4" fmla="*/ 402285 h 43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90" h="434035">
                <a:moveTo>
                  <a:pt x="0" y="402285"/>
                </a:moveTo>
                <a:lnTo>
                  <a:pt x="3744340" y="402285"/>
                </a:lnTo>
                <a:lnTo>
                  <a:pt x="3744340" y="0"/>
                </a:lnTo>
                <a:lnTo>
                  <a:pt x="0" y="0"/>
                </a:lnTo>
                <a:lnTo>
                  <a:pt x="0" y="40228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4924425" y="2600325"/>
            <a:ext cx="4714875" cy="384175"/>
          </a:xfrm>
          <a:custGeom>
            <a:avLst/>
            <a:gdLst>
              <a:gd name="connsiteX0" fmla="*/ 18034 w 4714875"/>
              <a:gd name="connsiteY0" fmla="*/ 390525 h 384175"/>
              <a:gd name="connsiteX1" fmla="*/ 4723384 w 4714875"/>
              <a:gd name="connsiteY1" fmla="*/ 390525 h 384175"/>
              <a:gd name="connsiteX2" fmla="*/ 4723384 w 4714875"/>
              <a:gd name="connsiteY2" fmla="*/ 19012 h 384175"/>
              <a:gd name="connsiteX3" fmla="*/ 18034 w 4714875"/>
              <a:gd name="connsiteY3" fmla="*/ 19012 h 384175"/>
              <a:gd name="connsiteX4" fmla="*/ 18034 w 4714875"/>
              <a:gd name="connsiteY4" fmla="*/ 39052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75" h="384175">
                <a:moveTo>
                  <a:pt x="18034" y="390525"/>
                </a:moveTo>
                <a:lnTo>
                  <a:pt x="4723384" y="390525"/>
                </a:lnTo>
                <a:lnTo>
                  <a:pt x="4723384" y="19012"/>
                </a:lnTo>
                <a:lnTo>
                  <a:pt x="18034" y="19012"/>
                </a:lnTo>
                <a:lnTo>
                  <a:pt x="18034" y="390525"/>
                </a:lnTo>
                <a:close/>
              </a:path>
            </a:pathLst>
          </a:custGeom>
          <a:solidFill>
            <a:srgbClr val="0000E7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4924425" y="1152525"/>
            <a:ext cx="4714875" cy="396875"/>
          </a:xfrm>
          <a:custGeom>
            <a:avLst/>
            <a:gdLst>
              <a:gd name="connsiteX0" fmla="*/ 18034 w 4714875"/>
              <a:gd name="connsiteY0" fmla="*/ 396875 h 396875"/>
              <a:gd name="connsiteX1" fmla="*/ 4723384 w 4714875"/>
              <a:gd name="connsiteY1" fmla="*/ 396875 h 396875"/>
              <a:gd name="connsiteX2" fmla="*/ 4723384 w 4714875"/>
              <a:gd name="connsiteY2" fmla="*/ 25362 h 396875"/>
              <a:gd name="connsiteX3" fmla="*/ 18034 w 4714875"/>
              <a:gd name="connsiteY3" fmla="*/ 25362 h 396875"/>
              <a:gd name="connsiteX4" fmla="*/ 18034 w 4714875"/>
              <a:gd name="connsiteY4" fmla="*/ 396875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75" h="396875">
                <a:moveTo>
                  <a:pt x="18034" y="396875"/>
                </a:moveTo>
                <a:lnTo>
                  <a:pt x="4723384" y="396875"/>
                </a:lnTo>
                <a:lnTo>
                  <a:pt x="4723384" y="25362"/>
                </a:lnTo>
                <a:lnTo>
                  <a:pt x="18034" y="25362"/>
                </a:lnTo>
                <a:lnTo>
                  <a:pt x="18034" y="3968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233163" y="3371607"/>
            <a:ext cx="3776090" cy="1112837"/>
          </a:xfrm>
          <a:custGeom>
            <a:avLst/>
            <a:gdLst>
              <a:gd name="connsiteX0" fmla="*/ 0 w 3776090"/>
              <a:gd name="connsiteY0" fmla="*/ 1081087 h 1112837"/>
              <a:gd name="connsiteX1" fmla="*/ 3744340 w 3776090"/>
              <a:gd name="connsiteY1" fmla="*/ 1081087 h 1112837"/>
              <a:gd name="connsiteX2" fmla="*/ 3744340 w 3776090"/>
              <a:gd name="connsiteY2" fmla="*/ 0 h 1112837"/>
              <a:gd name="connsiteX3" fmla="*/ 0 w 3776090"/>
              <a:gd name="connsiteY3" fmla="*/ 0 h 1112837"/>
              <a:gd name="connsiteX4" fmla="*/ 0 w 3776090"/>
              <a:gd name="connsiteY4" fmla="*/ 1081087 h 111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90" h="1112837">
                <a:moveTo>
                  <a:pt x="0" y="1081087"/>
                </a:moveTo>
                <a:lnTo>
                  <a:pt x="3744340" y="1081087"/>
                </a:lnTo>
                <a:lnTo>
                  <a:pt x="3744340" y="0"/>
                </a:lnTo>
                <a:lnTo>
                  <a:pt x="0" y="0"/>
                </a:lnTo>
                <a:lnTo>
                  <a:pt x="0" y="108108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4924425" y="4175125"/>
            <a:ext cx="4714875" cy="396875"/>
          </a:xfrm>
          <a:custGeom>
            <a:avLst/>
            <a:gdLst>
              <a:gd name="connsiteX0" fmla="*/ 18034 w 4714875"/>
              <a:gd name="connsiteY0" fmla="*/ 398526 h 396875"/>
              <a:gd name="connsiteX1" fmla="*/ 4723384 w 4714875"/>
              <a:gd name="connsiteY1" fmla="*/ 398526 h 396875"/>
              <a:gd name="connsiteX2" fmla="*/ 4723384 w 4714875"/>
              <a:gd name="connsiteY2" fmla="*/ 27013 h 396875"/>
              <a:gd name="connsiteX3" fmla="*/ 18034 w 4714875"/>
              <a:gd name="connsiteY3" fmla="*/ 27013 h 396875"/>
              <a:gd name="connsiteX4" fmla="*/ 18034 w 4714875"/>
              <a:gd name="connsiteY4" fmla="*/ 398526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75" h="396875">
                <a:moveTo>
                  <a:pt x="18034" y="398526"/>
                </a:moveTo>
                <a:lnTo>
                  <a:pt x="4723384" y="398526"/>
                </a:lnTo>
                <a:lnTo>
                  <a:pt x="4723384" y="27013"/>
                </a:lnTo>
                <a:lnTo>
                  <a:pt x="18034" y="27013"/>
                </a:lnTo>
                <a:lnTo>
                  <a:pt x="18034" y="3985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601980"/>
            <a:ext cx="784860" cy="74676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220" y="335280"/>
            <a:ext cx="1203960" cy="93726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180" y="1722120"/>
            <a:ext cx="914400" cy="70866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520" y="2827020"/>
            <a:ext cx="792480" cy="147066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4180" y="3307079"/>
            <a:ext cx="1028700" cy="70866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520" y="4411979"/>
            <a:ext cx="792480" cy="1318260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4180" y="4747260"/>
            <a:ext cx="1028700" cy="1386840"/>
          </a:xfrm>
          <a:prstGeom prst="rect">
            <a:avLst/>
          </a:prstGeom>
        </p:spPr>
      </p:pic>
      <p:sp>
        <p:nvSpPr>
          <p:cNvPr id="73" name="Freeform 73"/>
          <p:cNvSpPr/>
          <p:nvPr/>
        </p:nvSpPr>
        <p:spPr>
          <a:xfrm>
            <a:off x="296717" y="2124824"/>
            <a:ext cx="3776090" cy="434035"/>
          </a:xfrm>
          <a:custGeom>
            <a:avLst/>
            <a:gdLst>
              <a:gd name="connsiteX0" fmla="*/ 0 w 3776090"/>
              <a:gd name="connsiteY0" fmla="*/ 402285 h 434035"/>
              <a:gd name="connsiteX1" fmla="*/ 3744340 w 3776090"/>
              <a:gd name="connsiteY1" fmla="*/ 402285 h 434035"/>
              <a:gd name="connsiteX2" fmla="*/ 3744340 w 3776090"/>
              <a:gd name="connsiteY2" fmla="*/ 0 h 434035"/>
              <a:gd name="connsiteX3" fmla="*/ 0 w 3776090"/>
              <a:gd name="connsiteY3" fmla="*/ 0 h 434035"/>
              <a:gd name="connsiteX4" fmla="*/ 0 w 3776090"/>
              <a:gd name="connsiteY4" fmla="*/ 402285 h 43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90" h="434035">
                <a:moveTo>
                  <a:pt x="0" y="402285"/>
                </a:moveTo>
                <a:lnTo>
                  <a:pt x="3744340" y="402285"/>
                </a:lnTo>
                <a:lnTo>
                  <a:pt x="3744340" y="0"/>
                </a:lnTo>
                <a:lnTo>
                  <a:pt x="0" y="0"/>
                </a:lnTo>
                <a:lnTo>
                  <a:pt x="0" y="402285"/>
                </a:lnTo>
                <a:close/>
              </a:path>
            </a:pathLst>
          </a:custGeom>
          <a:solidFill>
            <a:srgbClr val="0000B6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520" y="1455420"/>
            <a:ext cx="792480" cy="1127760"/>
          </a:xfrm>
          <a:prstGeom prst="rect">
            <a:avLst/>
          </a:prstGeom>
        </p:spPr>
      </p:pic>
      <p:sp>
        <p:nvSpPr>
          <p:cNvPr id="8" name="Freeform 75"/>
          <p:cNvSpPr/>
          <p:nvPr/>
        </p:nvSpPr>
        <p:spPr>
          <a:xfrm>
            <a:off x="4543361" y="6461061"/>
            <a:ext cx="7496238" cy="320738"/>
          </a:xfrm>
          <a:custGeom>
            <a:avLst/>
            <a:gdLst>
              <a:gd name="connsiteX0" fmla="*/ 15938 w 7496238"/>
              <a:gd name="connsiteY0" fmla="*/ 330265 h 320738"/>
              <a:gd name="connsiteX1" fmla="*/ 7504747 w 7496238"/>
              <a:gd name="connsiteY1" fmla="*/ 330265 h 320738"/>
              <a:gd name="connsiteX2" fmla="*/ 7504747 w 7496238"/>
              <a:gd name="connsiteY2" fmla="*/ 22290 h 320738"/>
              <a:gd name="connsiteX3" fmla="*/ 15938 w 7496238"/>
              <a:gd name="connsiteY3" fmla="*/ 22290 h 320738"/>
              <a:gd name="connsiteX4" fmla="*/ 15938 w 7496238"/>
              <a:gd name="connsiteY4" fmla="*/ 330265 h 3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238" h="320738">
                <a:moveTo>
                  <a:pt x="15938" y="330265"/>
                </a:moveTo>
                <a:lnTo>
                  <a:pt x="7504747" y="330265"/>
                </a:lnTo>
                <a:lnTo>
                  <a:pt x="7504747" y="22290"/>
                </a:lnTo>
                <a:lnTo>
                  <a:pt x="15938" y="22290"/>
                </a:lnTo>
                <a:lnTo>
                  <a:pt x="15938" y="330265"/>
                </a:lnTo>
                <a:close/>
              </a:path>
            </a:pathLst>
          </a:custGeom>
          <a:solidFill>
            <a:srgbClr val="E6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4543361" y="6461061"/>
            <a:ext cx="7496238" cy="320738"/>
          </a:xfrm>
          <a:custGeom>
            <a:avLst/>
            <a:gdLst>
              <a:gd name="connsiteX0" fmla="*/ 15938 w 7496238"/>
              <a:gd name="connsiteY0" fmla="*/ 330265 h 320738"/>
              <a:gd name="connsiteX1" fmla="*/ 7504747 w 7496238"/>
              <a:gd name="connsiteY1" fmla="*/ 330265 h 320738"/>
              <a:gd name="connsiteX2" fmla="*/ 7504747 w 7496238"/>
              <a:gd name="connsiteY2" fmla="*/ 22290 h 320738"/>
              <a:gd name="connsiteX3" fmla="*/ 15938 w 7496238"/>
              <a:gd name="connsiteY3" fmla="*/ 22290 h 320738"/>
              <a:gd name="connsiteX4" fmla="*/ 15938 w 7496238"/>
              <a:gd name="connsiteY4" fmla="*/ 330265 h 3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238" h="320738">
                <a:moveTo>
                  <a:pt x="15938" y="330265"/>
                </a:moveTo>
                <a:lnTo>
                  <a:pt x="7504747" y="330265"/>
                </a:lnTo>
                <a:lnTo>
                  <a:pt x="7504747" y="22290"/>
                </a:lnTo>
                <a:lnTo>
                  <a:pt x="15938" y="22290"/>
                </a:lnTo>
                <a:lnTo>
                  <a:pt x="15938" y="330265"/>
                </a:lnTo>
                <a:close/>
              </a:path>
            </a:pathLst>
          </a:custGeom>
          <a:solidFill>
            <a:srgbClr val="000058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7"/>
          <p:cNvSpPr txBox="1"/>
          <p:nvPr/>
        </p:nvSpPr>
        <p:spPr>
          <a:xfrm>
            <a:off x="630222" y="93133"/>
            <a:ext cx="9668755" cy="1456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27150">
              <a:lnSpc>
                <a:spcPct val="100000"/>
              </a:lnSpc>
            </a:pPr>
            <a:r>
              <a:rPr lang="en-US" altLang="zh-CN" sz="2000" b="1" spc="-55" dirty="0">
                <a:solidFill>
                  <a:srgbClr val="003298"/>
                </a:solidFill>
                <a:latin typeface="Calibri"/>
                <a:ea typeface="Calibri"/>
              </a:rPr>
              <a:t>Алгоритм</a:t>
            </a:r>
            <a:r>
              <a:rPr lang="en-US" altLang="zh-CN" sz="2000" b="1" spc="-20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3298"/>
                </a:solidFill>
                <a:latin typeface="Calibri"/>
                <a:ea typeface="Calibri"/>
              </a:rPr>
              <a:t>использования</a:t>
            </a:r>
            <a:r>
              <a:rPr lang="en-US" altLang="zh-CN" sz="2000" b="1" spc="-25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69" dirty="0">
                <a:solidFill>
                  <a:srgbClr val="003298"/>
                </a:solidFill>
                <a:latin typeface="Calibri"/>
                <a:ea typeface="Calibri"/>
              </a:rPr>
              <a:t>МНФТ</a:t>
            </a:r>
            <a:r>
              <a:rPr lang="en-US" altLang="zh-CN" sz="2000" b="1" spc="-20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0" dirty="0">
                <a:solidFill>
                  <a:srgbClr val="003298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25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3298"/>
                </a:solidFill>
                <a:latin typeface="Calibri"/>
                <a:ea typeface="Calibri"/>
              </a:rPr>
              <a:t>определении</a:t>
            </a:r>
            <a:r>
              <a:rPr lang="en-US" altLang="zh-CN" sz="2000" b="1" spc="-20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3298"/>
                </a:solidFill>
                <a:latin typeface="Calibri"/>
                <a:ea typeface="Calibri"/>
              </a:rPr>
              <a:t>ступени</a:t>
            </a:r>
            <a:r>
              <a:rPr lang="en-US" altLang="zh-CN" sz="2000" b="1" spc="-25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0" dirty="0">
                <a:solidFill>
                  <a:srgbClr val="003298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000" b="1" spc="-25" dirty="0">
                <a:solidFill>
                  <a:srgbClr val="003298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5" dirty="0">
                <a:solidFill>
                  <a:srgbClr val="003298"/>
                </a:solidFill>
                <a:latin typeface="Calibri"/>
                <a:ea typeface="Calibri"/>
              </a:rPr>
              <a:t>активности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Тест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комфортным</a:t>
            </a:r>
            <a:r>
              <a:rPr lang="en-US" altLang="zh-CN" sz="2000" b="1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апноэ</a:t>
            </a:r>
          </a:p>
          <a:p>
            <a:pPr marL="0" indent="4854295">
              <a:lnSpc>
                <a:spcPct val="100000"/>
              </a:lnSpc>
              <a:spcBef>
                <a:spcPts val="215"/>
              </a:spcBef>
            </a:pP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Адекватная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реакция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ЧСС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800" b="1" spc="-5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31800" y="2213762"/>
            <a:ext cx="2927878" cy="303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Тест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0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гипервентиляцией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 indent="17526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Ортостатический</a:t>
            </a:r>
            <a:r>
              <a:rPr lang="en-US" altLang="zh-CN"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тест</a:t>
            </a:r>
          </a:p>
          <a:p>
            <a:pPr marL="0" indent="330708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(в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положение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сидя</a:t>
            </a:r>
            <a:r>
              <a:rPr lang="en-US" altLang="zh-CN" sz="2000" b="1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 indent="17526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Ортостатический</a:t>
            </a:r>
            <a:r>
              <a:rPr lang="en-US" altLang="zh-CN"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тест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659882" y="2675213"/>
            <a:ext cx="3284644" cy="1857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Адекватная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реакция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ЧСС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800" b="1" spc="-5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Адекватная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реакция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ЧСС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800" b="1" spc="-5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6500"/>
                </a:solidFill>
                <a:latin typeface="Times New Roman"/>
                <a:ea typeface="Times New Roman"/>
              </a:rPr>
              <a:t>АД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684773" y="6534056"/>
            <a:ext cx="53648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Давыдов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П.В.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реабилитация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больных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ОИМ,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2015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42459" y="307975"/>
          <a:ext cx="6944702" cy="749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50"/>
                <a:gridCol w="1056131"/>
                <a:gridCol w="1183221"/>
              </a:tblGrid>
              <a:tr h="133413">
                <a:tc rowSpan="3">
                  <a:txBody>
                    <a:bodyPr/>
                    <a:lstStyle/>
                    <a:p>
                      <a:pPr marL="2066671" indent="-1210310" hangingPunc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Неадекватная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ЧСС</a:t>
                      </a:r>
                      <a:r>
                        <a:rPr lang="en-US" altLang="zh-CN" sz="1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b="1" spc="-7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94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АД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7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6095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3200" b="1" spc="-9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3200" b="1" spc="-17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3200" b="1" spc="-16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2459" y="1676400"/>
          <a:ext cx="6946810" cy="704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50"/>
                <a:gridCol w="1056131"/>
                <a:gridCol w="1185329"/>
              </a:tblGrid>
              <a:tr h="111099">
                <a:tc rowSpan="4">
                  <a:txBody>
                    <a:bodyPr/>
                    <a:lstStyle/>
                    <a:p>
                      <a:pPr marL="2066671" indent="-1210310" hangingPunc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Неадекватная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ЧСС</a:t>
                      </a:r>
                      <a:r>
                        <a:rPr lang="en-US" altLang="zh-CN" sz="1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b="1" spc="-7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89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АД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87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87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6095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2400" b="1" spc="-9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16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260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87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132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87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42459" y="3260725"/>
          <a:ext cx="6946810" cy="704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50"/>
                <a:gridCol w="1056131"/>
                <a:gridCol w="1185329"/>
              </a:tblGrid>
              <a:tr h="111099">
                <a:tc rowSpan="4">
                  <a:txBody>
                    <a:bodyPr/>
                    <a:lstStyle/>
                    <a:p>
                      <a:pPr marL="2066671" indent="-1210310" hangingPunct="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Неадекватная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ЧСС</a:t>
                      </a:r>
                      <a:r>
                        <a:rPr lang="en-US" altLang="zh-CN" sz="1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b="1" spc="-7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89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АД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87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87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6095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2400" b="1" spc="-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en-US" altLang="zh-CN" sz="2400" b="1" spc="-129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1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260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87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132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87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42459" y="4811750"/>
          <a:ext cx="6946810" cy="1306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50"/>
                <a:gridCol w="1056131"/>
                <a:gridCol w="1185329"/>
              </a:tblGrid>
              <a:tr h="272948">
                <a:tc rowSpan="3">
                  <a:txBody>
                    <a:bodyPr/>
                    <a:lstStyle/>
                    <a:p>
                      <a:pPr>
                        <a:lnSpc>
                          <a:spcPts val="544"/>
                        </a:lnSpc>
                      </a:pPr>
                      <a:endParaRPr lang="en-US" dirty="0" smtClean="0"/>
                    </a:p>
                    <a:p>
                      <a:pPr marL="2066671" indent="-1210310" hangingPunct="0">
                        <a:lnSpc>
                          <a:spcPct val="99583"/>
                        </a:lnSpc>
                      </a:pP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Неадекватная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en-US" altLang="zh-CN" sz="18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1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ЧСС</a:t>
                      </a:r>
                      <a:r>
                        <a:rPr lang="en-US" altLang="zh-CN" sz="1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b="1" spc="-75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800" b="1" spc="-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spc="-94" dirty="0">
                          <a:solidFill>
                            <a:srgbClr val="BF0000"/>
                          </a:solidFill>
                          <a:latin typeface="Times New Roman"/>
                          <a:ea typeface="Times New Roman"/>
                        </a:rPr>
                        <a:t>АД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6095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2400" b="1" spc="-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11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1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6095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en-US" altLang="zh-CN" sz="2000" b="1" spc="-129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0" b="1" spc="-10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90513">
                <a:tc rowSpan="3">
                  <a:txBody>
                    <a:bodyPr/>
                    <a:lstStyle/>
                    <a:p>
                      <a:pPr marL="0" indent="685672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1800" b="1" dirty="0">
                          <a:solidFill>
                            <a:srgbClr val="006500"/>
                          </a:solidFill>
                          <a:latin typeface="Times New Roman"/>
                          <a:ea typeface="Times New Roman"/>
                        </a:rPr>
                        <a:t>Адекватная</a:t>
                      </a:r>
                      <a:r>
                        <a:rPr lang="en-US" altLang="zh-CN" sz="1800" b="1" spc="-69" dirty="0">
                          <a:solidFill>
                            <a:srgbClr val="00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006500"/>
                          </a:solidFill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en-US" altLang="zh-CN" sz="1800" b="1" spc="-75" dirty="0">
                          <a:solidFill>
                            <a:srgbClr val="00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006500"/>
                          </a:solidFill>
                          <a:latin typeface="Times New Roman"/>
                          <a:ea typeface="Times New Roman"/>
                        </a:rPr>
                        <a:t>ЧСС</a:t>
                      </a:r>
                      <a:r>
                        <a:rPr lang="en-US" altLang="zh-CN" sz="1800" b="1" spc="-69" dirty="0">
                          <a:solidFill>
                            <a:srgbClr val="00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0065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800" b="1" spc="-80" dirty="0">
                          <a:solidFill>
                            <a:srgbClr val="006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800" b="1" dirty="0">
                          <a:solidFill>
                            <a:srgbClr val="006500"/>
                          </a:solidFill>
                          <a:latin typeface="Times New Roman"/>
                          <a:ea typeface="Times New Roman"/>
                        </a:rPr>
                        <a:t>АД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1873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  <a:solidFill>
                      <a:srgbClr val="FEE7D0"/>
                    </a:solidFill>
                  </a:tcPr>
                </a:tc>
              </a:tr>
              <a:tr h="1253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  <a:lnB w="317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0">
                      <a:solidFill>
                        <a:srgbClr val="000000"/>
                      </a:solidFill>
                      <a:prstDash val="solid"/>
                    </a:lnL>
                    <a:lnR w="31750">
                      <a:solidFill>
                        <a:srgbClr val="000000"/>
                      </a:solidFill>
                      <a:prstDash val="solid"/>
                    </a:lnR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17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8" name="Freeform 63"/>
          <p:cNvSpPr/>
          <p:nvPr/>
        </p:nvSpPr>
        <p:spPr>
          <a:xfrm>
            <a:off x="431800" y="4811750"/>
            <a:ext cx="3776090" cy="1112837"/>
          </a:xfrm>
          <a:custGeom>
            <a:avLst/>
            <a:gdLst>
              <a:gd name="connsiteX0" fmla="*/ 0 w 3776090"/>
              <a:gd name="connsiteY0" fmla="*/ 1081087 h 1112837"/>
              <a:gd name="connsiteX1" fmla="*/ 3744340 w 3776090"/>
              <a:gd name="connsiteY1" fmla="*/ 1081087 h 1112837"/>
              <a:gd name="connsiteX2" fmla="*/ 3744340 w 3776090"/>
              <a:gd name="connsiteY2" fmla="*/ 0 h 1112837"/>
              <a:gd name="connsiteX3" fmla="*/ 0 w 3776090"/>
              <a:gd name="connsiteY3" fmla="*/ 0 h 1112837"/>
              <a:gd name="connsiteX4" fmla="*/ 0 w 3776090"/>
              <a:gd name="connsiteY4" fmla="*/ 1081087 h 111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90" h="1112837">
                <a:moveTo>
                  <a:pt x="0" y="1081087"/>
                </a:moveTo>
                <a:lnTo>
                  <a:pt x="3744340" y="1081087"/>
                </a:lnTo>
                <a:lnTo>
                  <a:pt x="3744340" y="0"/>
                </a:lnTo>
                <a:lnTo>
                  <a:pt x="0" y="0"/>
                </a:lnTo>
                <a:lnTo>
                  <a:pt x="0" y="108108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7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5"/>
          <p:cNvSpPr/>
          <p:nvPr/>
        </p:nvSpPr>
        <p:spPr>
          <a:xfrm>
            <a:off x="82550" y="1238250"/>
            <a:ext cx="6191250" cy="31750"/>
          </a:xfrm>
          <a:custGeom>
            <a:avLst/>
            <a:gdLst>
              <a:gd name="connsiteX0" fmla="*/ 8889 w 6191250"/>
              <a:gd name="connsiteY0" fmla="*/ 10287 h 31750"/>
              <a:gd name="connsiteX1" fmla="*/ 2073401 w 6191250"/>
              <a:gd name="connsiteY1" fmla="*/ 10287 h 31750"/>
              <a:gd name="connsiteX2" fmla="*/ 4137914 w 6191250"/>
              <a:gd name="connsiteY2" fmla="*/ 10287 h 31750"/>
              <a:gd name="connsiteX3" fmla="*/ 6202426 w 6191250"/>
              <a:gd name="connsiteY3" fmla="*/ 10287 h 31750"/>
              <a:gd name="connsiteX4" fmla="*/ 6202426 w 6191250"/>
              <a:gd name="connsiteY4" fmla="*/ 40767 h 31750"/>
              <a:gd name="connsiteX5" fmla="*/ 4137914 w 6191250"/>
              <a:gd name="connsiteY5" fmla="*/ 40767 h 31750"/>
              <a:gd name="connsiteX6" fmla="*/ 2073401 w 6191250"/>
              <a:gd name="connsiteY6" fmla="*/ 40767 h 31750"/>
              <a:gd name="connsiteX7" fmla="*/ 8889 w 6191250"/>
              <a:gd name="connsiteY7" fmla="*/ 40767 h 31750"/>
              <a:gd name="connsiteX8" fmla="*/ 8889 w 6191250"/>
              <a:gd name="connsiteY8" fmla="*/ 102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0" h="31750">
                <a:moveTo>
                  <a:pt x="8889" y="10287"/>
                </a:moveTo>
                <a:lnTo>
                  <a:pt x="2073401" y="10287"/>
                </a:lnTo>
                <a:lnTo>
                  <a:pt x="4137914" y="10287"/>
                </a:lnTo>
                <a:lnTo>
                  <a:pt x="6202426" y="10287"/>
                </a:lnTo>
                <a:lnTo>
                  <a:pt x="6202426" y="40767"/>
                </a:lnTo>
                <a:lnTo>
                  <a:pt x="4137914" y="40767"/>
                </a:lnTo>
                <a:lnTo>
                  <a:pt x="2073401" y="40767"/>
                </a:lnTo>
                <a:lnTo>
                  <a:pt x="8889" y="40767"/>
                </a:lnTo>
                <a:lnTo>
                  <a:pt x="8889" y="10287"/>
                </a:lnTo>
                <a:close/>
              </a:path>
            </a:pathLst>
          </a:custGeom>
          <a:solidFill>
            <a:srgbClr val="0361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6"/>
          <p:cNvSpPr txBox="1"/>
          <p:nvPr/>
        </p:nvSpPr>
        <p:spPr>
          <a:xfrm>
            <a:off x="91439" y="305519"/>
            <a:ext cx="11464444" cy="4161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Вертикализация</a:t>
            </a:r>
            <a:r>
              <a:rPr lang="en-US" altLang="zh-CN" sz="3200" spc="-89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(полный</a:t>
            </a:r>
            <a:r>
              <a:rPr lang="en-US" altLang="zh-CN" sz="32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протокол</a:t>
            </a:r>
            <a:r>
              <a:rPr lang="en-US" altLang="zh-CN" sz="32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32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сайте: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361C0"/>
                </a:solidFill>
                <a:latin typeface="Arial"/>
                <a:ea typeface="Arial"/>
              </a:rPr>
              <a:t>http://rehabrus.ru/index.php?id=55</a:t>
            </a:r>
            <a:r>
              <a:rPr lang="en-US" altLang="zh-CN" sz="3200" spc="-35" dirty="0">
                <a:solidFill>
                  <a:srgbClr val="0361C0"/>
                </a:solidFill>
                <a:latin typeface="Arial"/>
                <a:cs typeface="Arial"/>
              </a:rPr>
              <a:t> </a:t>
            </a:r>
            <a:r>
              <a:rPr lang="en-US" altLang="zh-CN" sz="4000" spc="-85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8382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Увеличение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угла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подъема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головного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конца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последующим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опусканием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ножного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конца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помощью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1-3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ассистентов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3-х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секционной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кровати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поворотном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столе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(tilt-table)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под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контролем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врача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 indent="609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суток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раз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под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контролем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STOP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сигналов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609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Начальная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точка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30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609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Шаг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</a:p>
          <a:p>
            <a:pPr>
              <a:lnSpc>
                <a:spcPts val="740"/>
              </a:lnSpc>
            </a:pPr>
            <a:endParaRPr lang="en-US" dirty="0" smtClean="0"/>
          </a:p>
          <a:p>
            <a:pPr marL="0" indent="609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Увеличение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ГГ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через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при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отсутствии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STOP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сигналов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7"/>
          <p:cNvSpPr txBox="1"/>
          <p:nvPr/>
        </p:nvSpPr>
        <p:spPr>
          <a:xfrm>
            <a:off x="523341" y="108615"/>
            <a:ext cx="10234899" cy="5574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Активная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кинезотерапия</a:t>
            </a:r>
            <a:r>
              <a:rPr lang="en-US" altLang="zh-CN" sz="2900" spc="-16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(1)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Серия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упражнений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с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активным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участием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для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поддержания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и</a:t>
            </a:r>
            <a:r>
              <a:rPr lang="en-US" altLang="zh-CN" sz="2000" spc="-16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повышения</a:t>
            </a:r>
          </a:p>
          <a:p>
            <a:pPr marL="0" indent="406298">
              <a:lnSpc>
                <a:spcPct val="100000"/>
              </a:lnSpc>
            </a:pP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двигательной</a:t>
            </a:r>
            <a:r>
              <a:rPr lang="en-US" altLang="zh-CN" sz="2000" spc="-1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активности,</a:t>
            </a:r>
            <a:r>
              <a:rPr lang="en-US" altLang="zh-CN" sz="2000" spc="-104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необходимой</a:t>
            </a:r>
            <a:r>
              <a:rPr lang="en-US" altLang="zh-CN" sz="2000" spc="-100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для</a:t>
            </a:r>
            <a:r>
              <a:rPr lang="en-US" altLang="zh-CN" sz="2000" spc="-109" dirty="0">
                <a:solidFill>
                  <a:srgbClr val="4370C3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4370C3"/>
                </a:solidFill>
                <a:latin typeface="Arial"/>
                <a:ea typeface="Arial"/>
              </a:rPr>
              <a:t>вертикализации:</a:t>
            </a:r>
          </a:p>
          <a:p>
            <a:pPr marL="0" indent="177698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элевация/инверсия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лопатки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элевация/инверсия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ea typeface="Arial"/>
              </a:rPr>
              <a:t>таза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ea typeface="Arial"/>
              </a:rPr>
              <a:t>повороты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ea typeface="Arial"/>
              </a:rPr>
              <a:t>туловища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повороты,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головы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отведение/приведение,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ротация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внутренняя/наружная</a:t>
            </a:r>
            <a:r>
              <a:rPr lang="en-US" altLang="zh-CN" sz="20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плеча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сгибание/разгибание,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пронация/супинация</a:t>
            </a:r>
            <a:r>
              <a:rPr lang="en-US" altLang="zh-CN" sz="20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предплечья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разгибание,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отведение/приведение</a:t>
            </a:r>
            <a:r>
              <a:rPr lang="en-US" altLang="zh-CN"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кисти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/разгибание,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разведение,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противопоставление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пальцев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кисти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отведение/приведение,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ротация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внутренняя/наружная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бедра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ea typeface="Arial"/>
              </a:rPr>
              <a:t>колена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сгибание/разгибание,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внутренняя/наружная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ротация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стопы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7769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комплексные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движения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одной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несколькими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конечностями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8"/>
          <p:cNvSpPr/>
          <p:nvPr/>
        </p:nvSpPr>
        <p:spPr>
          <a:xfrm>
            <a:off x="914145" y="4114545"/>
            <a:ext cx="5156454" cy="38354"/>
          </a:xfrm>
          <a:custGeom>
            <a:avLst/>
            <a:gdLst>
              <a:gd name="connsiteX0" fmla="*/ 15494 w 5156454"/>
              <a:gd name="connsiteY0" fmla="*/ 15367 h 38354"/>
              <a:gd name="connsiteX1" fmla="*/ 2587244 w 5156454"/>
              <a:gd name="connsiteY1" fmla="*/ 15367 h 38354"/>
              <a:gd name="connsiteX2" fmla="*/ 5158994 w 5156454"/>
              <a:gd name="connsiteY2" fmla="*/ 15367 h 38354"/>
              <a:gd name="connsiteX3" fmla="*/ 5158994 w 5156454"/>
              <a:gd name="connsiteY3" fmla="*/ 41275 h 38354"/>
              <a:gd name="connsiteX4" fmla="*/ 2587244 w 5156454"/>
              <a:gd name="connsiteY4" fmla="*/ 41275 h 38354"/>
              <a:gd name="connsiteX5" fmla="*/ 15494 w 5156454"/>
              <a:gd name="connsiteY5" fmla="*/ 41275 h 38354"/>
              <a:gd name="connsiteX6" fmla="*/ 15494 w 5156454"/>
              <a:gd name="connsiteY6" fmla="*/ 15367 h 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454" h="38354">
                <a:moveTo>
                  <a:pt x="15494" y="15367"/>
                </a:moveTo>
                <a:lnTo>
                  <a:pt x="2587244" y="15367"/>
                </a:lnTo>
                <a:lnTo>
                  <a:pt x="5158994" y="15367"/>
                </a:lnTo>
                <a:lnTo>
                  <a:pt x="5158994" y="41275"/>
                </a:lnTo>
                <a:lnTo>
                  <a:pt x="2587244" y="41275"/>
                </a:lnTo>
                <a:lnTo>
                  <a:pt x="15494" y="41275"/>
                </a:lnTo>
                <a:lnTo>
                  <a:pt x="15494" y="153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929639" y="738499"/>
            <a:ext cx="10312199" cy="4851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Активная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кинезотерапия</a:t>
            </a:r>
            <a:r>
              <a:rPr lang="en-US" altLang="zh-CN" sz="3600" spc="-23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(2)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</a:rPr>
              <a:t>с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</a:rPr>
              <a:t>1</a:t>
            </a:r>
            <a:r>
              <a:rPr lang="en-US" altLang="zh-CN" sz="28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</a:rPr>
              <a:t>дня</a:t>
            </a:r>
          </a:p>
          <a:p>
            <a:pPr>
              <a:lnSpc>
                <a:spcPts val="64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активные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однократные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движения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попыткой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повторения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8-12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увеличивая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серий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одно</a:t>
            </a:r>
            <a:r>
              <a:rPr lang="en-US" altLang="zh-CN" sz="280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занятие,</a:t>
            </a:r>
          </a:p>
          <a:p>
            <a:pPr marL="0" hangingPunct="0">
              <a:lnSpc>
                <a:spcPct val="119583"/>
              </a:lnSpc>
              <a:spcBef>
                <a:spcPts val="329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увеличивая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частоту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занятий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повышении</a:t>
            </a:r>
            <a:r>
              <a:rPr lang="en-US" altLang="zh-CN" sz="2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толерантности</a:t>
            </a:r>
          </a:p>
          <a:p>
            <a:pPr marL="228600" indent="-228600" hangingPunct="0">
              <a:lnSpc>
                <a:spcPct val="95833"/>
              </a:lnSpc>
              <a:spcBef>
                <a:spcPts val="30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Увеличение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продолжительности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занятий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мин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х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раза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возможно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применение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кистевого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эспандера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эргометра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 txBox="1"/>
          <p:nvPr/>
        </p:nvSpPr>
        <p:spPr>
          <a:xfrm>
            <a:off x="929639" y="738499"/>
            <a:ext cx="10353592" cy="4102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Активная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кинезотерапия</a:t>
            </a:r>
            <a:r>
              <a:rPr lang="en-US" altLang="zh-CN" sz="3600" spc="-23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Arial"/>
                <a:ea typeface="Arial"/>
              </a:rPr>
              <a:t>(3)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то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же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использование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роботизированной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техники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активном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Arial"/>
                <a:ea typeface="Arial"/>
              </a:rPr>
              <a:t>реж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име: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велоэргометр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нижних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/верхних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конечностей,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прикрепленный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кровати,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возможностью</a:t>
            </a:r>
            <a:r>
              <a:rPr lang="en-US" altLang="zh-CN" sz="2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реверсивного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движения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движения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сопротивлением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нарастающие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нагрузки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мин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мин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раза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80" y="2697480"/>
            <a:ext cx="5829300" cy="3337560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19"/>
            <a:ext cx="5692140" cy="3817620"/>
          </a:xfrm>
          <a:prstGeom prst="rect">
            <a:avLst/>
          </a:prstGeom>
        </p:spPr>
      </p:pic>
      <p:sp>
        <p:nvSpPr>
          <p:cNvPr id="2" name="TextBox 93"/>
          <p:cNvSpPr txBox="1"/>
          <p:nvPr/>
        </p:nvSpPr>
        <p:spPr>
          <a:xfrm>
            <a:off x="701040" y="345849"/>
            <a:ext cx="6785982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15" dirty="0">
                <a:solidFill>
                  <a:srgbClr val="1E3762"/>
                </a:solidFill>
                <a:latin typeface="Arial"/>
                <a:ea typeface="Arial"/>
              </a:rPr>
              <a:t>Прикроватные</a:t>
            </a:r>
            <a:r>
              <a:rPr lang="en-US" altLang="zh-CN" sz="4400" spc="-10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4400" spc="-20" dirty="0">
                <a:solidFill>
                  <a:srgbClr val="1E3762"/>
                </a:solidFill>
                <a:latin typeface="Arial"/>
                <a:ea typeface="Arial"/>
              </a:rPr>
              <a:t>эргометры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4"/>
          <p:cNvSpPr txBox="1"/>
          <p:nvPr/>
        </p:nvSpPr>
        <p:spPr>
          <a:xfrm>
            <a:off x="701040" y="657380"/>
            <a:ext cx="10745487" cy="3572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599">
              <a:lnSpc>
                <a:spcPct val="100000"/>
              </a:lnSpc>
            </a:pPr>
            <a:r>
              <a:rPr lang="en-US" altLang="zh-CN" sz="4400" dirty="0">
                <a:solidFill>
                  <a:srgbClr val="435269"/>
                </a:solidFill>
                <a:latin typeface="Arial"/>
                <a:ea typeface="Arial"/>
              </a:rPr>
              <a:t>Сидение</a:t>
            </a:r>
            <a:r>
              <a:rPr lang="en-US" altLang="zh-CN" sz="4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435269"/>
                </a:solidFill>
                <a:latin typeface="Arial"/>
                <a:ea typeface="Arial"/>
              </a:rPr>
              <a:t>на</a:t>
            </a:r>
            <a:r>
              <a:rPr lang="en-US" altLang="zh-CN" sz="4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435269"/>
                </a:solidFill>
                <a:latin typeface="Arial"/>
                <a:ea typeface="Arial"/>
              </a:rPr>
              <a:t>краю</a:t>
            </a:r>
            <a:r>
              <a:rPr lang="en-US" altLang="zh-CN" sz="4400" spc="-179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435269"/>
                </a:solidFill>
                <a:latin typeface="Arial"/>
                <a:ea typeface="Arial"/>
              </a:rPr>
              <a:t>постели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сидит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краю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постели,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стараясь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удержать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баланс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укрепить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мышцы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спины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Начало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продолжительность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переносимости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отсутствия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STOP</a:t>
            </a:r>
            <a:r>
              <a:rPr lang="en-US" altLang="zh-CN" sz="2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сигналов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х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раза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день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шагом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увеличения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продолжительности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─10</a:t>
            </a:r>
            <a:r>
              <a:rPr lang="en-US" altLang="zh-CN" sz="280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5"/>
          <p:cNvSpPr/>
          <p:nvPr/>
        </p:nvSpPr>
        <p:spPr>
          <a:xfrm>
            <a:off x="1657350" y="2012950"/>
            <a:ext cx="4654550" cy="31750"/>
          </a:xfrm>
          <a:custGeom>
            <a:avLst/>
            <a:gdLst>
              <a:gd name="connsiteX0" fmla="*/ 9905 w 4654550"/>
              <a:gd name="connsiteY0" fmla="*/ 18288 h 31750"/>
              <a:gd name="connsiteX1" fmla="*/ 2334767 w 4654550"/>
              <a:gd name="connsiteY1" fmla="*/ 18288 h 31750"/>
              <a:gd name="connsiteX2" fmla="*/ 4659629 w 4654550"/>
              <a:gd name="connsiteY2" fmla="*/ 18288 h 31750"/>
              <a:gd name="connsiteX3" fmla="*/ 4659629 w 4654550"/>
              <a:gd name="connsiteY3" fmla="*/ 41148 h 31750"/>
              <a:gd name="connsiteX4" fmla="*/ 2334767 w 4654550"/>
              <a:gd name="connsiteY4" fmla="*/ 41148 h 31750"/>
              <a:gd name="connsiteX5" fmla="*/ 9905 w 4654550"/>
              <a:gd name="connsiteY5" fmla="*/ 41148 h 31750"/>
              <a:gd name="connsiteX6" fmla="*/ 9905 w 4654550"/>
              <a:gd name="connsiteY6" fmla="*/ 1828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550" h="31750">
                <a:moveTo>
                  <a:pt x="9905" y="18288"/>
                </a:moveTo>
                <a:lnTo>
                  <a:pt x="2334767" y="18288"/>
                </a:lnTo>
                <a:lnTo>
                  <a:pt x="4659629" y="18288"/>
                </a:lnTo>
                <a:lnTo>
                  <a:pt x="4659629" y="41148"/>
                </a:lnTo>
                <a:lnTo>
                  <a:pt x="2334767" y="41148"/>
                </a:lnTo>
                <a:lnTo>
                  <a:pt x="9905" y="41148"/>
                </a:lnTo>
                <a:lnTo>
                  <a:pt x="9905" y="18288"/>
                </a:lnTo>
                <a:close/>
              </a:path>
            </a:pathLst>
          </a:custGeom>
          <a:solidFill>
            <a:srgbClr val="0361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6"/>
          <p:cNvSpPr txBox="1"/>
          <p:nvPr/>
        </p:nvSpPr>
        <p:spPr>
          <a:xfrm>
            <a:off x="701040" y="61848"/>
            <a:ext cx="10636243" cy="3716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31740">
              <a:lnSpc>
                <a:spcPct val="100000"/>
              </a:lnSpc>
            </a:pPr>
            <a:r>
              <a:rPr lang="en-US" altLang="zh-CN" sz="4000" spc="-25" dirty="0">
                <a:solidFill>
                  <a:srgbClr val="435269"/>
                </a:solidFill>
                <a:latin typeface="Calibri"/>
                <a:ea typeface="Calibri"/>
              </a:rPr>
              <a:t>Стоян</a:t>
            </a:r>
            <a:r>
              <a:rPr lang="en-US" altLang="zh-CN" sz="4000" spc="-20" dirty="0">
                <a:solidFill>
                  <a:srgbClr val="435269"/>
                </a:solidFill>
                <a:latin typeface="Calibri"/>
                <a:ea typeface="Calibri"/>
              </a:rPr>
              <a:t>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Переход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вертикальное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положение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 indent="25298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(Клинические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вертикализации,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полный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протокол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сайте: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361C0"/>
                </a:solidFill>
                <a:latin typeface="Arial"/>
                <a:ea typeface="Arial"/>
                <a:hlinkClick r:id="rId2"/>
              </a:rPr>
              <a:t>http://rehabrus.ru/index.php?id=55</a:t>
            </a:r>
            <a:r>
              <a:rPr lang="en-US" altLang="zh-CN" sz="2400" spc="-20" dirty="0">
                <a:solidFill>
                  <a:srgbClr val="0361C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Удержание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положения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стоя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опорой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ассистента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самостоятельно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Переминание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ноги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ногу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течение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30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секунд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около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постели</a:t>
            </a:r>
          </a:p>
          <a:p>
            <a:pPr>
              <a:lnSpc>
                <a:spcPts val="684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Начало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продолжительность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вертикализации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зависит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переносимости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отсутствия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STOP</a:t>
            </a:r>
            <a:r>
              <a:rPr lang="en-US" altLang="zh-CN" sz="24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сигналов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01040" y="3841031"/>
            <a:ext cx="1076182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68946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Ориентировочная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продолжительность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стояния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─	от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х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раза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01040" y="4206791"/>
            <a:ext cx="7006644" cy="810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599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де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нь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Шаг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увеличения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продолжительности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─10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минут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12054840" cy="6583680"/>
          </a:xfrm>
          <a:prstGeom prst="rect">
            <a:avLst/>
          </a:prstGeom>
        </p:spPr>
      </p:pic>
      <p:sp>
        <p:nvSpPr>
          <p:cNvPr id="2" name="Freeform 7"/>
          <p:cNvSpPr/>
          <p:nvPr/>
        </p:nvSpPr>
        <p:spPr>
          <a:xfrm>
            <a:off x="4273550" y="120650"/>
            <a:ext cx="3676650" cy="1771650"/>
          </a:xfrm>
          <a:custGeom>
            <a:avLst/>
            <a:gdLst>
              <a:gd name="connsiteX0" fmla="*/ 13208 w 3676650"/>
              <a:gd name="connsiteY0" fmla="*/ 1773301 h 1771650"/>
              <a:gd name="connsiteX1" fmla="*/ 3687571 w 3676650"/>
              <a:gd name="connsiteY1" fmla="*/ 1773301 h 1771650"/>
              <a:gd name="connsiteX2" fmla="*/ 3687571 w 3676650"/>
              <a:gd name="connsiteY2" fmla="*/ 18923 h 1771650"/>
              <a:gd name="connsiteX3" fmla="*/ 13208 w 3676650"/>
              <a:gd name="connsiteY3" fmla="*/ 18923 h 1771650"/>
              <a:gd name="connsiteX4" fmla="*/ 13208 w 3676650"/>
              <a:gd name="connsiteY4" fmla="*/ 1773301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650" h="1771650">
                <a:moveTo>
                  <a:pt x="13208" y="1773301"/>
                </a:moveTo>
                <a:lnTo>
                  <a:pt x="3687571" y="1773301"/>
                </a:lnTo>
                <a:lnTo>
                  <a:pt x="3687571" y="18923"/>
                </a:lnTo>
                <a:lnTo>
                  <a:pt x="13208" y="18923"/>
                </a:lnTo>
                <a:lnTo>
                  <a:pt x="13208" y="177330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9"/>
          <p:cNvSpPr txBox="1"/>
          <p:nvPr/>
        </p:nvSpPr>
        <p:spPr>
          <a:xfrm>
            <a:off x="929639" y="657380"/>
            <a:ext cx="10270528" cy="472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10" dirty="0">
                <a:solidFill>
                  <a:srgbClr val="435269"/>
                </a:solidFill>
                <a:latin typeface="Arial"/>
                <a:ea typeface="Arial"/>
              </a:rPr>
              <a:t>Дыхательная</a:t>
            </a:r>
            <a:r>
              <a:rPr lang="en-US" altLang="zh-CN" sz="4400" spc="-2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4400" spc="-10" dirty="0">
                <a:solidFill>
                  <a:srgbClr val="435269"/>
                </a:solidFill>
                <a:latin typeface="Arial"/>
                <a:ea typeface="Arial"/>
              </a:rPr>
              <a:t>гимнастика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Пассивная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дыхательная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гимнастика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(контактный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5-6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5-7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подходов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Перкуссионный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ручной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массаж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грудной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клетки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5-6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</a:p>
          <a:p>
            <a:pPr marL="228600" indent="-228600" hangingPunct="0">
              <a:lnSpc>
                <a:spcPct val="89999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Аппаратная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высокочастотная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осцилляция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грудной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клетки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суток.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Процедуру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проводят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полусидящем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положении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больного,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приподнятым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головным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концом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кровати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30-40</a:t>
            </a:r>
            <a:r>
              <a:rPr lang="en-US" altLang="zh-CN" sz="1850" dirty="0">
                <a:solidFill>
                  <a:srgbClr val="000000"/>
                </a:solidFill>
                <a:latin typeface="Calibri"/>
                <a:ea typeface="Calibri"/>
              </a:rPr>
              <a:t>0</a:t>
            </a:r>
          </a:p>
          <a:p>
            <a:pPr marL="0">
              <a:lnSpc>
                <a:spcPct val="883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Параметры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(частота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10-15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Гц;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давление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5-10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рт.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ст.)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5-6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7008812" y="3414712"/>
            <a:ext cx="4027487" cy="26987"/>
          </a:xfrm>
          <a:custGeom>
            <a:avLst/>
            <a:gdLst>
              <a:gd name="connsiteX0" fmla="*/ 26225 w 4027487"/>
              <a:gd name="connsiteY0" fmla="*/ 19875 h 26987"/>
              <a:gd name="connsiteX1" fmla="*/ 2031047 w 4027487"/>
              <a:gd name="connsiteY1" fmla="*/ 19875 h 26987"/>
              <a:gd name="connsiteX2" fmla="*/ 4035869 w 4027487"/>
              <a:gd name="connsiteY2" fmla="*/ 19875 h 26987"/>
              <a:gd name="connsiteX3" fmla="*/ 4035869 w 4027487"/>
              <a:gd name="connsiteY3" fmla="*/ 38163 h 26987"/>
              <a:gd name="connsiteX4" fmla="*/ 2031047 w 4027487"/>
              <a:gd name="connsiteY4" fmla="*/ 38163 h 26987"/>
              <a:gd name="connsiteX5" fmla="*/ 26225 w 4027487"/>
              <a:gd name="connsiteY5" fmla="*/ 38163 h 26987"/>
              <a:gd name="connsiteX6" fmla="*/ 26225 w 4027487"/>
              <a:gd name="connsiteY6" fmla="*/ 19875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487" h="26987">
                <a:moveTo>
                  <a:pt x="26225" y="19875"/>
                </a:moveTo>
                <a:lnTo>
                  <a:pt x="2031047" y="19875"/>
                </a:lnTo>
                <a:lnTo>
                  <a:pt x="4035869" y="19875"/>
                </a:lnTo>
                <a:lnTo>
                  <a:pt x="4035869" y="38163"/>
                </a:lnTo>
                <a:lnTo>
                  <a:pt x="2031047" y="38163"/>
                </a:lnTo>
                <a:lnTo>
                  <a:pt x="26225" y="38163"/>
                </a:lnTo>
                <a:lnTo>
                  <a:pt x="26225" y="198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3275012" y="5624512"/>
            <a:ext cx="3163887" cy="39687"/>
          </a:xfrm>
          <a:custGeom>
            <a:avLst/>
            <a:gdLst>
              <a:gd name="connsiteX0" fmla="*/ 23177 w 3163887"/>
              <a:gd name="connsiteY0" fmla="*/ 25412 h 39687"/>
              <a:gd name="connsiteX1" fmla="*/ 1598231 w 3163887"/>
              <a:gd name="connsiteY1" fmla="*/ 25412 h 39687"/>
              <a:gd name="connsiteX2" fmla="*/ 3173285 w 3163887"/>
              <a:gd name="connsiteY2" fmla="*/ 25412 h 39687"/>
              <a:gd name="connsiteX3" fmla="*/ 3173285 w 3163887"/>
              <a:gd name="connsiteY3" fmla="*/ 43700 h 39687"/>
              <a:gd name="connsiteX4" fmla="*/ 1598231 w 3163887"/>
              <a:gd name="connsiteY4" fmla="*/ 43700 h 39687"/>
              <a:gd name="connsiteX5" fmla="*/ 23177 w 3163887"/>
              <a:gd name="connsiteY5" fmla="*/ 43700 h 39687"/>
              <a:gd name="connsiteX6" fmla="*/ 23177 w 3163887"/>
              <a:gd name="connsiteY6" fmla="*/ 25412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3887" h="39687">
                <a:moveTo>
                  <a:pt x="23177" y="25412"/>
                </a:moveTo>
                <a:lnTo>
                  <a:pt x="1598231" y="25412"/>
                </a:lnTo>
                <a:lnTo>
                  <a:pt x="3173285" y="25412"/>
                </a:lnTo>
                <a:lnTo>
                  <a:pt x="3173285" y="43700"/>
                </a:lnTo>
                <a:lnTo>
                  <a:pt x="1598231" y="43700"/>
                </a:lnTo>
                <a:lnTo>
                  <a:pt x="23177" y="43700"/>
                </a:lnTo>
                <a:lnTo>
                  <a:pt x="23177" y="254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2"/>
          <p:cNvSpPr txBox="1"/>
          <p:nvPr/>
        </p:nvSpPr>
        <p:spPr>
          <a:xfrm>
            <a:off x="929639" y="457200"/>
            <a:ext cx="9524744" cy="116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000" b="1" spc="-125" dirty="0">
                <a:solidFill>
                  <a:srgbClr val="435269"/>
                </a:solidFill>
                <a:latin typeface="Calibri"/>
                <a:ea typeface="Calibri"/>
              </a:rPr>
              <a:t>Ориентировочный</a:t>
            </a:r>
            <a:r>
              <a:rPr lang="en-US" altLang="zh-CN" sz="40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04" dirty="0">
                <a:solidFill>
                  <a:srgbClr val="435269"/>
                </a:solidFill>
                <a:latin typeface="Calibri"/>
                <a:ea typeface="Calibri"/>
              </a:rPr>
              <a:t>расчет</a:t>
            </a:r>
            <a:r>
              <a:rPr lang="en-US" altLang="zh-CN" sz="4000" b="1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25" dirty="0">
                <a:solidFill>
                  <a:srgbClr val="435269"/>
                </a:solidFill>
                <a:latin typeface="Calibri"/>
                <a:ea typeface="Calibri"/>
              </a:rPr>
              <a:t>для</a:t>
            </a:r>
            <a:r>
              <a:rPr lang="en-US" altLang="zh-CN" sz="4000" b="1" spc="-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20" dirty="0">
                <a:solidFill>
                  <a:srgbClr val="435269"/>
                </a:solidFill>
                <a:latin typeface="Calibri"/>
                <a:ea typeface="Calibri"/>
              </a:rPr>
              <a:t>планирования</a:t>
            </a:r>
            <a:r>
              <a:rPr lang="en-US" altLang="zh-CN" sz="40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10" dirty="0">
                <a:solidFill>
                  <a:srgbClr val="435269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4000" b="1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29" dirty="0">
                <a:solidFill>
                  <a:srgbClr val="435269"/>
                </a:solidFill>
                <a:latin typeface="Calibri"/>
                <a:ea typeface="Calibri"/>
              </a:rPr>
              <a:t>при</a:t>
            </a:r>
            <a:r>
              <a:rPr lang="en-US" altLang="zh-CN" sz="4000" b="1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19" dirty="0">
                <a:solidFill>
                  <a:srgbClr val="435269"/>
                </a:solidFill>
                <a:latin typeface="Calibri"/>
                <a:ea typeface="Calibri"/>
              </a:rPr>
              <a:t>активной</a:t>
            </a:r>
            <a:r>
              <a:rPr lang="en-US" altLang="zh-CN" sz="4000" b="1" spc="-6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25" dirty="0">
                <a:solidFill>
                  <a:srgbClr val="435269"/>
                </a:solidFill>
                <a:latin typeface="Calibri"/>
                <a:ea typeface="Calibri"/>
              </a:rPr>
              <a:t>мобилизации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4165" y="1758950"/>
          <a:ext cx="11502350" cy="4314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2104"/>
                <a:gridCol w="8580246"/>
              </a:tblGrid>
              <a:tr h="547623">
                <a:tc>
                  <a:txBody>
                    <a:bodyPr/>
                    <a:lstStyle/>
                    <a:p>
                      <a:pPr marL="0" indent="85294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Пара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метр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29387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Пациенты</a:t>
                      </a:r>
                      <a:r>
                        <a:rPr lang="en-US" altLang="zh-CN" sz="20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ОРиТ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173">
                <a:tc>
                  <a:txBody>
                    <a:bodyPr/>
                    <a:lstStyle/>
                    <a:p>
                      <a:pPr marL="0" indent="107708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Час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тота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601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ежедневно</a:t>
                      </a:r>
                      <a:r>
                        <a:rPr lang="en-US" altLang="zh-CN" sz="2000" spc="-15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8-12</a:t>
                      </a:r>
                      <a:r>
                        <a:rPr lang="en-US" altLang="zh-CN" sz="2000" spc="-16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повторений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indent="107708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Интенс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ивность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601" hangingPunct="0">
                        <a:lnSpc>
                          <a:spcPct val="98333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достижению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максимального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согласно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М.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Карвонену: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мах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=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(145-ЧССисх)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х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0,6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+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ЧССисх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появления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STOP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сигналов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4747">
                <a:tc>
                  <a:txBody>
                    <a:bodyPr/>
                    <a:lstStyle/>
                    <a:p>
                      <a:pPr marL="0" indent="107708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8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Тип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60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Вовлечение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мелких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средних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мышечных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групп</a:t>
                      </a: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конечностей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3438">
                <a:tc>
                  <a:txBody>
                    <a:bodyPr/>
                    <a:lstStyle/>
                    <a:p>
                      <a:pPr marL="0" indent="107708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Вре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601" hangingPunct="0">
                        <a:lnSpc>
                          <a:spcPct val="99166"/>
                        </a:lnSpc>
                        <a:spcBef>
                          <a:spcPts val="36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менее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минут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достижению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максимального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согласно</a:t>
                      </a:r>
                      <a:r>
                        <a:rPr lang="en-US" altLang="zh-CN" sz="20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М.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Карвонену: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мах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=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(145-ЧССисх)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х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0,6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+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ЧССисх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</a:rPr>
                        <a:t>до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появления</a:t>
                      </a:r>
                      <a:r>
                        <a:rPr lang="en-US" altLang="zh-CN" sz="2000" spc="-12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STOP</a:t>
                      </a:r>
                      <a:r>
                        <a:rPr lang="en-US" altLang="zh-CN" sz="2000" spc="-1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сигналов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4"/>
          <p:cNvSpPr txBox="1"/>
          <p:nvPr/>
        </p:nvSpPr>
        <p:spPr>
          <a:xfrm>
            <a:off x="4783201" y="243585"/>
            <a:ext cx="278292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40" dirty="0">
                <a:solidFill>
                  <a:srgbClr val="435269"/>
                </a:solidFill>
                <a:latin typeface="Calibri"/>
                <a:ea typeface="Calibri"/>
              </a:rPr>
              <a:t>STOP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-</a:t>
            </a:r>
            <a:r>
              <a:rPr lang="en-US" altLang="zh-CN" sz="3600" spc="-40" dirty="0">
                <a:solidFill>
                  <a:srgbClr val="435269"/>
                </a:solidFill>
                <a:latin typeface="Calibri"/>
                <a:ea typeface="Calibri"/>
              </a:rPr>
              <a:t>сигн</a:t>
            </a:r>
            <a:r>
              <a:rPr lang="en-US" altLang="zh-CN" sz="3600" spc="-34" dirty="0">
                <a:solidFill>
                  <a:srgbClr val="435269"/>
                </a:solidFill>
                <a:latin typeface="Calibri"/>
                <a:ea typeface="Calibri"/>
              </a:rPr>
              <a:t>алы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756" y="1489329"/>
          <a:ext cx="11914656" cy="478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617"/>
                <a:gridCol w="4586732"/>
                <a:gridCol w="4496307"/>
              </a:tblGrid>
              <a:tr h="715391">
                <a:tc>
                  <a:txBody>
                    <a:bodyPr/>
                    <a:lstStyle/>
                    <a:p>
                      <a:pPr marL="0" indent="107543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2000" spc="-3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Показ</a:t>
                      </a:r>
                      <a:r>
                        <a:rPr lang="en-US" altLang="zh-CN" sz="2000" spc="-2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атель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Диапазон</a:t>
                      </a:r>
                      <a:r>
                        <a:rPr lang="en-US" altLang="zh-CN" sz="2000" spc="-120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допустимых</a:t>
                      </a:r>
                      <a:r>
                        <a:rPr lang="en-US" altLang="zh-CN" sz="2000" spc="-125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значений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6227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altLang="zh-CN" sz="2000" spc="-2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STOP</a:t>
                      </a:r>
                      <a:r>
                        <a:rPr lang="en-US" altLang="zh-CN" sz="2000" spc="-1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сигнал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1824">
                <a:tc>
                  <a:txBody>
                    <a:bodyPr/>
                    <a:lstStyle/>
                    <a:p>
                      <a:pPr marL="0" indent="107543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Болевой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статус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шкале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ВАШ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279" hangingPunct="0">
                        <a:lnSpc>
                          <a:spcPct val="118333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2000" spc="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Появление</a:t>
                      </a:r>
                      <a:r>
                        <a:rPr lang="en-US" altLang="zh-CN" sz="2000" spc="-27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боли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(ВАШ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&gt;</a:t>
                      </a:r>
                      <a:r>
                        <a:rPr lang="en-US" altLang="zh-CN" sz="2000" spc="-12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3902">
                <a:tc>
                  <a:txBody>
                    <a:bodyPr/>
                    <a:lstStyle/>
                    <a:p>
                      <a:pPr marL="0" indent="107543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САД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90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180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мм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рт.</a:t>
                      </a:r>
                      <a:r>
                        <a:rPr lang="en-US" altLang="zh-CN" sz="2000" spc="-12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235" hangingPunct="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Повышение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потребности</a:t>
                      </a:r>
                      <a:r>
                        <a:rPr lang="en-US" altLang="zh-CN" sz="2000" spc="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инотропной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поддержке</a:t>
                      </a:r>
                      <a:r>
                        <a:rPr lang="en-US" altLang="zh-CN" sz="2000" spc="-13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артериальная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гипертензия</a:t>
                      </a:r>
                    </a:p>
                    <a:p>
                      <a:pPr>
                        <a:lnSpc>
                          <a:spcPts val="480"/>
                        </a:lnSpc>
                      </a:pPr>
                      <a:endParaRPr lang="en-US" dirty="0" smtClean="0"/>
                    </a:p>
                    <a:p>
                      <a:pPr marL="0" indent="110235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spc="5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Снижение</a:t>
                      </a:r>
                      <a:r>
                        <a:rPr lang="en-US" altLang="zh-CN" sz="2000" spc="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САД</a:t>
                      </a:r>
                    </a:p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383031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1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</a:t>
                      </a:r>
                      <a:r>
                        <a:rPr lang="en-US" altLang="zh-CN" sz="2000" spc="-15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мм</a:t>
                      </a:r>
                      <a:r>
                        <a:rPr lang="en-US" altLang="zh-CN" sz="2000" spc="-15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рт.ст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4813">
                <a:tc>
                  <a:txBody>
                    <a:bodyPr/>
                    <a:lstStyle/>
                    <a:p>
                      <a:pPr marL="0" indent="107543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ДАД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6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&lt;110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мм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рт.ст.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235" hangingPunct="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Снижение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ДАД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мм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рт.ст.</a:t>
                      </a:r>
                      <a:r>
                        <a:rPr lang="en-US" altLang="zh-CN" sz="2000" spc="-12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исходного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уровня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6"/>
          <p:cNvSpPr txBox="1"/>
          <p:nvPr/>
        </p:nvSpPr>
        <p:spPr>
          <a:xfrm>
            <a:off x="4783201" y="243585"/>
            <a:ext cx="278292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40" dirty="0">
                <a:solidFill>
                  <a:srgbClr val="435269"/>
                </a:solidFill>
                <a:latin typeface="Calibri"/>
                <a:ea typeface="Calibri"/>
              </a:rPr>
              <a:t>STOP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-</a:t>
            </a:r>
            <a:r>
              <a:rPr lang="en-US" altLang="zh-CN" sz="3600" spc="-40" dirty="0">
                <a:solidFill>
                  <a:srgbClr val="435269"/>
                </a:solidFill>
                <a:latin typeface="Calibri"/>
                <a:ea typeface="Calibri"/>
              </a:rPr>
              <a:t>сигн</a:t>
            </a:r>
            <a:r>
              <a:rPr lang="en-US" altLang="zh-CN" sz="3600" spc="-34" dirty="0">
                <a:solidFill>
                  <a:srgbClr val="435269"/>
                </a:solidFill>
                <a:latin typeface="Calibri"/>
                <a:ea typeface="Calibri"/>
              </a:rPr>
              <a:t>алы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141" y="893826"/>
          <a:ext cx="11900432" cy="5573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617"/>
                <a:gridCol w="4586732"/>
                <a:gridCol w="4482083"/>
              </a:tblGrid>
              <a:tr h="715264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2000" spc="-3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Показ</a:t>
                      </a:r>
                      <a:r>
                        <a:rPr lang="en-US" altLang="zh-CN" sz="2000" spc="-2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атель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Диапазон</a:t>
                      </a:r>
                      <a:r>
                        <a:rPr lang="en-US" altLang="zh-CN" sz="2000" spc="-120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допустимых</a:t>
                      </a:r>
                      <a:r>
                        <a:rPr lang="en-US" altLang="zh-CN" sz="2000" spc="-125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значений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6227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altLang="zh-CN" sz="2000" spc="-20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STOP</a:t>
                      </a:r>
                      <a:r>
                        <a:rPr lang="en-US" altLang="zh-CN" sz="2000" spc="-1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3232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323298"/>
                          </a:solidFill>
                          <a:latin typeface="Arial"/>
                          <a:ea typeface="Arial"/>
                        </a:rPr>
                        <a:t>сигнал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Ц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ентральная</a:t>
                      </a:r>
                    </a:p>
                    <a:p>
                      <a:pPr marL="0" indent="107569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гемод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инамика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27" hangingPunct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отсутствие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признаков</a:t>
                      </a:r>
                      <a:r>
                        <a:rPr lang="en-US" altLang="zh-CN" sz="2000" spc="-12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коронарного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син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дрома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Депрессия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подъем</a:t>
                      </a:r>
                      <a:r>
                        <a:rPr lang="en-US" altLang="zh-CN" sz="2000" spc="-11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ST,</a:t>
                      </a:r>
                    </a:p>
                    <a:p>
                      <a:pPr>
                        <a:lnSpc>
                          <a:spcPts val="480"/>
                        </a:lnSpc>
                      </a:pPr>
                      <a:endParaRPr lang="en-US" dirty="0" smtClean="0"/>
                    </a:p>
                    <a:p>
                      <a:pPr marL="110235" hangingPunct="0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•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отрицательные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нарастающие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0173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Сердечный</a:t>
                      </a:r>
                      <a:r>
                        <a:rPr lang="en-US" altLang="zh-CN" sz="20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27" hangingPunct="0">
                        <a:lnSpc>
                          <a:spcPct val="99583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Синусовый</a:t>
                      </a:r>
                      <a:r>
                        <a:rPr lang="en-US" altLang="zh-CN" sz="2000" spc="-6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ритм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постоянная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форма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аритмии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83031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острая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аритмия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ЧСС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50-130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мин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бради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11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тахикардия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198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ЧДД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бради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11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тахипноэ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976">
                <a:tc>
                  <a:txBody>
                    <a:bodyPr/>
                    <a:lstStyle/>
                    <a:p>
                      <a:pPr marL="107569" hangingPunct="0">
                        <a:lnSpc>
                          <a:spcPct val="98333"/>
                        </a:lnSpc>
                        <a:spcBef>
                          <a:spcPts val="234"/>
                        </a:spcBef>
                      </a:pPr>
                      <a:r>
                        <a:rPr lang="en-US" altLang="zh-CN" sz="2000" spc="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Сатурация</a:t>
                      </a:r>
                      <a:r>
                        <a:rPr lang="en-US" altLang="zh-CN" sz="2000" spc="-25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крови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(S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pO2)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&gt;9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dirty="0">
                          <a:solidFill>
                            <a:srgbClr val="FE0000"/>
                          </a:solidFill>
                          <a:latin typeface="Arial"/>
                          <a:ea typeface="Arial"/>
                        </a:rPr>
                        <a:t>десатурация</a:t>
                      </a:r>
                      <a:r>
                        <a:rPr lang="en-US" altLang="zh-CN" sz="2000" spc="-69" dirty="0">
                          <a:solidFill>
                            <a:srgbClr val="FE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E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69" dirty="0">
                          <a:solidFill>
                            <a:srgbClr val="FE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E0000"/>
                          </a:solidFill>
                          <a:latin typeface="Arial"/>
                          <a:ea typeface="Arial"/>
                        </a:rPr>
                        <a:t>4%</a:t>
                      </a:r>
                      <a:r>
                        <a:rPr lang="en-US" altLang="zh-CN" sz="2000" spc="-69" dirty="0">
                          <a:solidFill>
                            <a:srgbClr val="FE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E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2000" spc="-80" dirty="0">
                          <a:solidFill>
                            <a:srgbClr val="FE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E0000"/>
                          </a:solidFill>
                          <a:latin typeface="Arial"/>
                          <a:ea typeface="Arial"/>
                        </a:rPr>
                        <a:t>более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061">
                <a:tc>
                  <a:txBody>
                    <a:bodyPr/>
                    <a:lstStyle/>
                    <a:p>
                      <a:pPr marL="0" indent="107569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Гли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кемия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09727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Глик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емия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ги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погликемия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845819"/>
            <a:ext cx="502920" cy="1165860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60220"/>
            <a:ext cx="1341120" cy="708660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5151120"/>
            <a:ext cx="525780" cy="708660"/>
          </a:xfrm>
          <a:prstGeom prst="rect">
            <a:avLst/>
          </a:prstGeom>
        </p:spPr>
      </p:pic>
      <p:sp>
        <p:nvSpPr>
          <p:cNvPr id="2" name="TextBox 111"/>
          <p:cNvSpPr txBox="1"/>
          <p:nvPr/>
        </p:nvSpPr>
        <p:spPr>
          <a:xfrm>
            <a:off x="1340230" y="485043"/>
            <a:ext cx="9655570" cy="847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Критерии</a:t>
            </a:r>
            <a:r>
              <a:rPr lang="en-US" altLang="zh-CN" sz="2900" spc="-69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перевода</a:t>
            </a:r>
            <a:r>
              <a:rPr lang="en-US" altLang="zh-CN" sz="2900" spc="-7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из</a:t>
            </a:r>
            <a:r>
              <a:rPr lang="en-US" altLang="zh-CN" sz="2900" spc="-7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реанимации</a:t>
            </a:r>
            <a:r>
              <a:rPr lang="en-US" altLang="zh-CN" sz="2900" spc="-7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в</a:t>
            </a:r>
            <a:r>
              <a:rPr lang="en-US" altLang="zh-CN" sz="2900" spc="-7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отделение</a:t>
            </a:r>
            <a:r>
              <a:rPr lang="en-US" altLang="zh-CN" sz="2900" spc="-8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ea typeface="Arial"/>
              </a:rPr>
              <a:t>ранней</a:t>
            </a:r>
            <a:r>
              <a:rPr lang="en-US" altLang="zh-CN" sz="29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spc="15" dirty="0">
                <a:solidFill>
                  <a:srgbClr val="435269"/>
                </a:solidFill>
                <a:latin typeface="Arial"/>
                <a:ea typeface="Arial"/>
              </a:rPr>
              <a:t>реабилитации</a:t>
            </a:r>
            <a:r>
              <a:rPr lang="en-US" altLang="zh-CN" sz="2900" spc="1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spc="15" dirty="0">
                <a:solidFill>
                  <a:srgbClr val="435269"/>
                </a:solidFill>
                <a:latin typeface="Arial"/>
                <a:ea typeface="Arial"/>
              </a:rPr>
              <a:t>(кардиология,</a:t>
            </a:r>
            <a:r>
              <a:rPr lang="en-US" altLang="zh-CN" sz="2900" spc="1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900" spc="15" dirty="0">
                <a:solidFill>
                  <a:srgbClr val="435269"/>
                </a:solidFill>
                <a:latin typeface="Arial"/>
                <a:ea typeface="Arial"/>
              </a:rPr>
              <a:t>кардиохирургия):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69976" y="1878542"/>
            <a:ext cx="561903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•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отсутствие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нарушения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сознания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69976" y="2339357"/>
            <a:ext cx="653099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отсутствие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болевого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ПРиТ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69976" y="2795139"/>
            <a:ext cx="770844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отсутствие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расширения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зоны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инфаркта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ЭКГ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569976" y="3250815"/>
            <a:ext cx="992101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стабильность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гемодинамических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лабораторных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показателей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69976" y="3684313"/>
            <a:ext cx="96402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отсутствие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жизнеугрожающих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нарушений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ритма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(пароксизм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69976" y="4050073"/>
            <a:ext cx="11276506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фибрилляции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предсердий,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ранние,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политопные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желудочковые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экстрасистолы,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бигеминия)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69976" y="4822313"/>
            <a:ext cx="533374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14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отсутствие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дренажных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систем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9"/>
          <p:cNvSpPr txBox="1"/>
          <p:nvPr/>
        </p:nvSpPr>
        <p:spPr>
          <a:xfrm>
            <a:off x="522731" y="514477"/>
            <a:ext cx="11012492" cy="5778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3782" hangingPunct="0">
              <a:lnSpc>
                <a:spcPct val="95833"/>
              </a:lnSpc>
            </a:pP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Палата</a:t>
            </a:r>
            <a:r>
              <a:rPr lang="en-US" altLang="zh-CN" sz="3600" spc="-2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кардиологического</a:t>
            </a:r>
            <a:r>
              <a:rPr lang="en-US" altLang="zh-CN" sz="3600" spc="-2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отделения</a:t>
            </a:r>
            <a:r>
              <a:rPr lang="en-US" altLang="zh-CN" sz="3600" spc="-2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–</a:t>
            </a:r>
            <a:r>
              <a:rPr lang="en-US" altLang="zh-CN" sz="3600" spc="-2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II</a:t>
            </a:r>
            <a:r>
              <a:rPr lang="en-US" altLang="zh-CN" sz="3600" spc="-22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ступень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36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Д.М.Аронову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764"/>
              </a:lnSpc>
            </a:pPr>
            <a:endParaRPr lang="en-US" dirty="0" smtClean="0"/>
          </a:p>
          <a:p>
            <a:pPr marL="228904" indent="-228904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Режим</a:t>
            </a:r>
            <a:r>
              <a:rPr lang="en-US" altLang="zh-CN" sz="28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8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второй</a:t>
            </a:r>
            <a:r>
              <a:rPr lang="en-US" altLang="zh-CN" sz="28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ступени</a:t>
            </a:r>
            <a:r>
              <a:rPr lang="en-US" altLang="zh-CN" sz="28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(ходьба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пределах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палаты).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Комплекс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№2,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который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увеличивается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времени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выполняется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положении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сидя.</a:t>
            </a:r>
          </a:p>
          <a:p>
            <a:pPr marL="228904" indent="-228904" hangingPunct="0">
              <a:lnSpc>
                <a:spcPct val="95416"/>
              </a:lnSpc>
              <a:spcBef>
                <a:spcPts val="24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Проводится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психологическая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поддержка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путем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разъяснения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дальнейшего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медикаментозного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реаб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илитации.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Желательно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вовлечь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родственников.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1480438" hangingPunct="0">
              <a:lnSpc>
                <a:spcPct val="9958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РЕАБИЛИТАЦИЯ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И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ВТОРИЧНАЯ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ПРОФИЛАКТИКА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У</a:t>
            </a:r>
            <a:r>
              <a:rPr lang="en-US" altLang="zh-CN" sz="1400" b="1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БОЛЬНЫХ,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t/>
            </a:r>
            <a:br/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ПЕРЕНЕСШИХ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ОСТРЫЙ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ИНФАРКТ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МИОКАРДА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С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ПОДЪЕМОМ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СЕГМЕНТА</a:t>
            </a:r>
            <a:r>
              <a:rPr lang="en-US" altLang="zh-CN" sz="1400" b="1" spc="-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ST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t/>
            </a:r>
            <a:br/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Российские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клинические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рекомендации,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2014</a:t>
            </a:r>
            <a:r>
              <a:rPr lang="en-US" altLang="zh-CN" sz="1400" b="1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год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20"/>
          <p:cNvSpPr txBox="1"/>
          <p:nvPr/>
        </p:nvSpPr>
        <p:spPr>
          <a:xfrm>
            <a:off x="929639" y="765937"/>
            <a:ext cx="10109595" cy="5508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3279">
              <a:lnSpc>
                <a:spcPct val="100000"/>
              </a:lnSpc>
            </a:pP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III</a:t>
            </a:r>
            <a:r>
              <a:rPr lang="en-US" altLang="zh-CN" sz="3600" spc="-2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ступень</a:t>
            </a:r>
            <a:r>
              <a:rPr lang="en-US" altLang="zh-CN" sz="3600" spc="-24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3600" spc="-2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(по</a:t>
            </a:r>
            <a:r>
              <a:rPr lang="en-US" altLang="zh-CN" sz="3600" spc="-2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ea typeface="Calibri"/>
              </a:rPr>
              <a:t>Д.М.Аронову)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третьей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ступени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32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больному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разрешается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полная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свобода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перемещений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палате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главное,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выход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коридор,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пользование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общим</a:t>
            </a:r>
            <a:r>
              <a:rPr lang="en-US" altLang="zh-CN"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туалетом,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самостоятельное</a:t>
            </a:r>
            <a:r>
              <a:rPr lang="en-US" altLang="zh-CN" sz="32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пользование</a:t>
            </a:r>
            <a:r>
              <a:rPr lang="en-US" altLang="zh-CN" sz="32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душем.</a:t>
            </a:r>
          </a:p>
          <a:p>
            <a:pPr marL="0" hangingPunct="0">
              <a:lnSpc>
                <a:spcPct val="95416"/>
              </a:lnSpc>
              <a:spcBef>
                <a:spcPts val="39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этом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больному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назначается</a:t>
            </a:r>
            <a:r>
              <a:rPr lang="en-US" altLang="zh-CN" sz="3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комплекс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№3.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973836" hangingPunct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РЕАБИЛИТАЦИЯ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И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ВТОРИЧНАЯ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ПРОФИЛАКТИКА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У</a:t>
            </a:r>
            <a:r>
              <a:rPr lang="en-US" altLang="zh-CN" sz="1400" b="1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БОЛЬНЫХ,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t/>
            </a:r>
            <a:br/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ПЕРЕНЕСШИХ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ОСТРЫЙ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ИНФАРКТ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МИОКАРДА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С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ПОДЪЕМОМ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СЕГМЕНТА</a:t>
            </a:r>
            <a:r>
              <a:rPr lang="en-US" altLang="zh-CN" sz="1400" b="1" spc="-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ST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t/>
            </a:r>
            <a:br/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Российские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клинические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рекомендации,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2014</a:t>
            </a:r>
            <a:r>
              <a:rPr lang="en-US" altLang="zh-CN" sz="1400" b="1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Verdana"/>
                <a:ea typeface="Verdana"/>
              </a:rPr>
              <a:t>год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1"/>
          <p:cNvSpPr txBox="1"/>
          <p:nvPr/>
        </p:nvSpPr>
        <p:spPr>
          <a:xfrm>
            <a:off x="235305" y="320675"/>
            <a:ext cx="11899013" cy="574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86860">
              <a:lnSpc>
                <a:spcPct val="100000"/>
              </a:lnSpc>
            </a:pPr>
            <a:r>
              <a:rPr lang="en-US" altLang="zh-CN" sz="3600" spc="-15" dirty="0">
                <a:solidFill>
                  <a:srgbClr val="435269"/>
                </a:solidFill>
                <a:latin typeface="Calibri"/>
                <a:ea typeface="Calibri"/>
              </a:rPr>
              <a:t>III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ступень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</a:p>
          <a:p>
            <a:pPr>
              <a:lnSpc>
                <a:spcPts val="70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первом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втором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выходе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коридор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разрешается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50-60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метров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сопровождении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инструктора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ЛФК,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пользование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общим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туалетом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санузла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палате).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последующие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дни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расстояние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увеличивается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200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метров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2-3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5-6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раз.</a:t>
            </a:r>
          </a:p>
          <a:p>
            <a:pPr marL="228600" indent="-228600" hangingPunct="0">
              <a:lnSpc>
                <a:spcPct val="95416"/>
              </a:lnSpc>
              <a:spcBef>
                <a:spcPts val="379"/>
              </a:spcBef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За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2-3</a:t>
            </a:r>
            <a:r>
              <a:rPr lang="en-US" altLang="zh-CN" sz="2800" b="1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дня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до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выписки</a:t>
            </a:r>
            <a:r>
              <a:rPr lang="en-US" altLang="zh-CN" sz="2800" b="1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(или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перевода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стационар)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больной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сопровождении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инструктора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ЛФК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начинает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осваивать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подъём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b="1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лестнице.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Больные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высокого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риска</a:t>
            </a:r>
            <a:r>
              <a:rPr lang="en-US" altLang="zh-CN" sz="2800" b="1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начинают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спуска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этаж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подъём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прежний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этаж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лифте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(2-3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занятие),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остальные</a:t>
            </a:r>
            <a:r>
              <a:rPr lang="en-US" altLang="zh-CN" sz="28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больные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(низкий,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средний</a:t>
            </a:r>
            <a:r>
              <a:rPr lang="en-US" altLang="zh-CN" sz="2800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риск)</a:t>
            </a:r>
            <a:r>
              <a:rPr lang="en-US" altLang="zh-CN" sz="2800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сразу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начинают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контролируемый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подъём.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Повтор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подъёма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лестнице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ранее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5-10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(для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числа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минуту).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79" y="601980"/>
            <a:ext cx="3817620" cy="5646420"/>
          </a:xfrm>
          <a:prstGeom prst="rect">
            <a:avLst/>
          </a:prstGeom>
        </p:spPr>
      </p:pic>
      <p:sp>
        <p:nvSpPr>
          <p:cNvPr id="2" name="TextBox 123"/>
          <p:cNvSpPr txBox="1"/>
          <p:nvPr/>
        </p:nvSpPr>
        <p:spPr>
          <a:xfrm>
            <a:off x="8145780" y="5771997"/>
            <a:ext cx="3527090" cy="831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Лобов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А.Н.,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Иванова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Г.Е.,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Давыдов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П.В.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1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двигательные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режимы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</a:p>
          <a:p>
            <a:pPr marL="0" hangingPunct="0">
              <a:lnSpc>
                <a:spcPct val="95833"/>
              </a:lnSpc>
              <a:spcBef>
                <a:spcPts val="12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системы.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Практическое</a:t>
            </a:r>
            <a:r>
              <a:rPr lang="en-US" altLang="zh-CN" sz="11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проф.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Б.А.Поляева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М.,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960119"/>
            <a:ext cx="11018520" cy="5669280"/>
          </a:xfrm>
          <a:prstGeom prst="rect">
            <a:avLst/>
          </a:prstGeom>
        </p:spPr>
      </p:pic>
      <p:sp>
        <p:nvSpPr>
          <p:cNvPr id="2" name="Freeform 125"/>
          <p:cNvSpPr/>
          <p:nvPr/>
        </p:nvSpPr>
        <p:spPr>
          <a:xfrm>
            <a:off x="8413750" y="1289050"/>
            <a:ext cx="3308350" cy="374650"/>
          </a:xfrm>
          <a:custGeom>
            <a:avLst/>
            <a:gdLst>
              <a:gd name="connsiteX0" fmla="*/ 17144 w 3308350"/>
              <a:gd name="connsiteY0" fmla="*/ 380365 h 374650"/>
              <a:gd name="connsiteX1" fmla="*/ 3315461 w 3308350"/>
              <a:gd name="connsiteY1" fmla="*/ 380365 h 374650"/>
              <a:gd name="connsiteX2" fmla="*/ 3315461 w 3308350"/>
              <a:gd name="connsiteY2" fmla="*/ 11036 h 374650"/>
              <a:gd name="connsiteX3" fmla="*/ 17144 w 3308350"/>
              <a:gd name="connsiteY3" fmla="*/ 11036 h 374650"/>
              <a:gd name="connsiteX4" fmla="*/ 17144 w 3308350"/>
              <a:gd name="connsiteY4" fmla="*/ 380365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350" h="374650">
                <a:moveTo>
                  <a:pt x="17144" y="380365"/>
                </a:moveTo>
                <a:lnTo>
                  <a:pt x="3315461" y="380365"/>
                </a:lnTo>
                <a:lnTo>
                  <a:pt x="3315461" y="11036"/>
                </a:lnTo>
                <a:lnTo>
                  <a:pt x="17144" y="11036"/>
                </a:lnTo>
                <a:lnTo>
                  <a:pt x="17144" y="38036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6"/>
          <p:cNvSpPr txBox="1"/>
          <p:nvPr/>
        </p:nvSpPr>
        <p:spPr>
          <a:xfrm>
            <a:off x="1073810" y="389127"/>
            <a:ext cx="1029069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ea typeface="Calibri"/>
              </a:rPr>
              <a:t>малонагрузочных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тестов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ea typeface="Calibri"/>
              </a:rPr>
              <a:t>состояний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</a:p>
          <a:p>
            <a:pPr marL="0" indent="2917291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ОИМ</a:t>
            </a:r>
            <a:r>
              <a:rPr lang="en-US" altLang="zh-CN" sz="2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стационарном</a:t>
            </a:r>
            <a:r>
              <a:rPr lang="en-US" altLang="zh-CN" sz="2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22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729604" y="1355597"/>
            <a:ext cx="5171079" cy="412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0416"/>
              </a:lnSpc>
              <a:tabLst>
                <a:tab pos="3025775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Осложненный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ИМ	Неосложненный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ИМ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009132" y="6319228"/>
            <a:ext cx="5951875" cy="481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Лобов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А.Н.,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Иванова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Г.Е.,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Давыдов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П.В.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1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двигательные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режимы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1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системы/Практическое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проф.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Б.А.Поляева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М.,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9" y="1607820"/>
            <a:ext cx="10408920" cy="5151120"/>
          </a:xfrm>
          <a:prstGeom prst="rect">
            <a:avLst/>
          </a:prstGeom>
        </p:spPr>
      </p:pic>
      <p:sp>
        <p:nvSpPr>
          <p:cNvPr id="2" name="Freeform 130"/>
          <p:cNvSpPr/>
          <p:nvPr/>
        </p:nvSpPr>
        <p:spPr>
          <a:xfrm>
            <a:off x="5899150" y="6242050"/>
            <a:ext cx="6292850" cy="603250"/>
          </a:xfrm>
          <a:custGeom>
            <a:avLst/>
            <a:gdLst>
              <a:gd name="connsiteX0" fmla="*/ 17907 w 6292850"/>
              <a:gd name="connsiteY0" fmla="*/ 607559 h 603250"/>
              <a:gd name="connsiteX1" fmla="*/ 6292850 w 6292850"/>
              <a:gd name="connsiteY1" fmla="*/ 607559 h 603250"/>
              <a:gd name="connsiteX2" fmla="*/ 6292850 w 6292850"/>
              <a:gd name="connsiteY2" fmla="*/ 7396 h 603250"/>
              <a:gd name="connsiteX3" fmla="*/ 17907 w 6292850"/>
              <a:gd name="connsiteY3" fmla="*/ 7396 h 603250"/>
              <a:gd name="connsiteX4" fmla="*/ 17907 w 6292850"/>
              <a:gd name="connsiteY4" fmla="*/ 607559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850" h="603250">
                <a:moveTo>
                  <a:pt x="17907" y="607559"/>
                </a:moveTo>
                <a:lnTo>
                  <a:pt x="6292850" y="607559"/>
                </a:lnTo>
                <a:lnTo>
                  <a:pt x="6292850" y="7396"/>
                </a:lnTo>
                <a:lnTo>
                  <a:pt x="17907" y="7396"/>
                </a:lnTo>
                <a:lnTo>
                  <a:pt x="17907" y="60755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1"/>
          <p:cNvSpPr/>
          <p:nvPr/>
        </p:nvSpPr>
        <p:spPr>
          <a:xfrm>
            <a:off x="5899150" y="6242050"/>
            <a:ext cx="6292850" cy="603250"/>
          </a:xfrm>
          <a:custGeom>
            <a:avLst/>
            <a:gdLst>
              <a:gd name="connsiteX0" fmla="*/ 17907 w 6292850"/>
              <a:gd name="connsiteY0" fmla="*/ 607559 h 603250"/>
              <a:gd name="connsiteX1" fmla="*/ 6292850 w 6292850"/>
              <a:gd name="connsiteY1" fmla="*/ 607559 h 603250"/>
              <a:gd name="connsiteX2" fmla="*/ 6292850 w 6292850"/>
              <a:gd name="connsiteY2" fmla="*/ 7396 h 603250"/>
              <a:gd name="connsiteX3" fmla="*/ 17907 w 6292850"/>
              <a:gd name="connsiteY3" fmla="*/ 7396 h 603250"/>
              <a:gd name="connsiteX4" fmla="*/ 17907 w 6292850"/>
              <a:gd name="connsiteY4" fmla="*/ 607559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850" h="603250">
                <a:moveTo>
                  <a:pt x="17907" y="607559"/>
                </a:moveTo>
                <a:lnTo>
                  <a:pt x="6292850" y="607559"/>
                </a:lnTo>
                <a:lnTo>
                  <a:pt x="6292850" y="7396"/>
                </a:lnTo>
                <a:lnTo>
                  <a:pt x="17907" y="7396"/>
                </a:lnTo>
                <a:lnTo>
                  <a:pt x="17907" y="60755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2"/>
          <p:cNvSpPr txBox="1"/>
          <p:nvPr/>
        </p:nvSpPr>
        <p:spPr>
          <a:xfrm>
            <a:off x="929639" y="423418"/>
            <a:ext cx="11183173" cy="6388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Переход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использованию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дозированной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тредмил-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стационарном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800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ОИМ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0"/>
              </a:lnSpc>
            </a:pPr>
            <a:endParaRPr lang="en-US" dirty="0" smtClean="0"/>
          </a:p>
          <a:p>
            <a:pPr marL="0" indent="5260847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Лобов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А.Н.,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Иванова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Г.Е.,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Давыдов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П.В.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Методы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5725667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двигательные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режимы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системы/Практическое</a:t>
            </a:r>
          </a:p>
          <a:p>
            <a:pPr marL="0" indent="8043926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ред.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проф.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Б.А.Поляева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М.,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33"/>
          <p:cNvSpPr/>
          <p:nvPr/>
        </p:nvSpPr>
        <p:spPr>
          <a:xfrm>
            <a:off x="1144270" y="2947670"/>
            <a:ext cx="10006330" cy="36829"/>
          </a:xfrm>
          <a:custGeom>
            <a:avLst/>
            <a:gdLst>
              <a:gd name="connsiteX0" fmla="*/ 13969 w 10006330"/>
              <a:gd name="connsiteY0" fmla="*/ 20955 h 36829"/>
              <a:gd name="connsiteX1" fmla="*/ 2512186 w 10006330"/>
              <a:gd name="connsiteY1" fmla="*/ 20955 h 36829"/>
              <a:gd name="connsiteX2" fmla="*/ 5010403 w 10006330"/>
              <a:gd name="connsiteY2" fmla="*/ 20955 h 36829"/>
              <a:gd name="connsiteX3" fmla="*/ 7508620 w 10006330"/>
              <a:gd name="connsiteY3" fmla="*/ 20955 h 36829"/>
              <a:gd name="connsiteX4" fmla="*/ 10006837 w 10006330"/>
              <a:gd name="connsiteY4" fmla="*/ 20955 h 36829"/>
              <a:gd name="connsiteX5" fmla="*/ 10006837 w 10006330"/>
              <a:gd name="connsiteY5" fmla="*/ 43814 h 36829"/>
              <a:gd name="connsiteX6" fmla="*/ 7508620 w 10006330"/>
              <a:gd name="connsiteY6" fmla="*/ 43814 h 36829"/>
              <a:gd name="connsiteX7" fmla="*/ 5010403 w 10006330"/>
              <a:gd name="connsiteY7" fmla="*/ 43814 h 36829"/>
              <a:gd name="connsiteX8" fmla="*/ 2512186 w 10006330"/>
              <a:gd name="connsiteY8" fmla="*/ 43814 h 36829"/>
              <a:gd name="connsiteX9" fmla="*/ 13969 w 10006330"/>
              <a:gd name="connsiteY9" fmla="*/ 43814 h 36829"/>
              <a:gd name="connsiteX10" fmla="*/ 13969 w 10006330"/>
              <a:gd name="connsiteY10" fmla="*/ 20955 h 3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6330" h="36829">
                <a:moveTo>
                  <a:pt x="13969" y="20955"/>
                </a:moveTo>
                <a:lnTo>
                  <a:pt x="2512186" y="20955"/>
                </a:lnTo>
                <a:lnTo>
                  <a:pt x="5010403" y="20955"/>
                </a:lnTo>
                <a:lnTo>
                  <a:pt x="7508620" y="20955"/>
                </a:lnTo>
                <a:lnTo>
                  <a:pt x="10006837" y="20955"/>
                </a:lnTo>
                <a:lnTo>
                  <a:pt x="10006837" y="43814"/>
                </a:lnTo>
                <a:lnTo>
                  <a:pt x="7508620" y="43814"/>
                </a:lnTo>
                <a:lnTo>
                  <a:pt x="5010403" y="43814"/>
                </a:lnTo>
                <a:lnTo>
                  <a:pt x="2512186" y="43814"/>
                </a:lnTo>
                <a:lnTo>
                  <a:pt x="13969" y="43814"/>
                </a:lnTo>
                <a:lnTo>
                  <a:pt x="13969" y="20955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4"/>
          <p:cNvSpPr txBox="1"/>
          <p:nvPr/>
        </p:nvSpPr>
        <p:spPr>
          <a:xfrm>
            <a:off x="929639" y="765937"/>
            <a:ext cx="10894479" cy="5276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89125">
              <a:lnSpc>
                <a:spcPct val="100000"/>
              </a:lnSpc>
            </a:pPr>
            <a:r>
              <a:rPr lang="en-US" altLang="zh-CN" sz="3600" b="1" spc="-94" dirty="0">
                <a:solidFill>
                  <a:srgbClr val="435269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36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0" dirty="0">
                <a:solidFill>
                  <a:srgbClr val="435269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36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75" dirty="0">
                <a:solidFill>
                  <a:srgbClr val="435269"/>
                </a:solidFill>
                <a:latin typeface="Calibri"/>
                <a:ea typeface="Calibri"/>
              </a:rPr>
              <a:t>в</a:t>
            </a:r>
            <a:r>
              <a:rPr lang="en-US" altLang="zh-CN" sz="36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0" dirty="0">
                <a:solidFill>
                  <a:srgbClr val="435269"/>
                </a:solidFill>
                <a:latin typeface="Calibri"/>
                <a:ea typeface="Calibri"/>
              </a:rPr>
              <a:t>стационаре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Обучение,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основанное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доказательной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медицине,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приверженность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ОИМпST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частности,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режиму</a:t>
            </a:r>
            <a:r>
              <a:rPr lang="en-US" altLang="zh-CN" sz="2800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приема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препаратов,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упражнениям,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отказу</a:t>
            </a:r>
            <a:r>
              <a:rPr lang="en-US" altLang="zh-CN" sz="2800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курения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).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следует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начать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ранней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фазе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лечения,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продолжить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госпитализации,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акцентируя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выпиской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затем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амбулаторного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наблюдения,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числе,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программах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кардиореабилитации,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общественных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группах»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(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доказательность: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класс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I,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уровень</a:t>
            </a:r>
            <a:r>
              <a:rPr lang="en-US" altLang="zh-CN" sz="2800" b="1" spc="-18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435269"/>
                </a:solidFill>
                <a:latin typeface="Calibri"/>
                <a:ea typeface="Calibri"/>
              </a:rPr>
              <a:t>С).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5863081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ESC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ведению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ОИМпST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(2012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г.)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35"/>
          <p:cNvSpPr/>
          <p:nvPr/>
        </p:nvSpPr>
        <p:spPr>
          <a:xfrm>
            <a:off x="793750" y="2089150"/>
            <a:ext cx="3359150" cy="19050"/>
          </a:xfrm>
          <a:custGeom>
            <a:avLst/>
            <a:gdLst>
              <a:gd name="connsiteX0" fmla="*/ 17360 w 3359150"/>
              <a:gd name="connsiteY0" fmla="*/ 16383 h 19050"/>
              <a:gd name="connsiteX1" fmla="*/ 1689226 w 3359150"/>
              <a:gd name="connsiteY1" fmla="*/ 16383 h 19050"/>
              <a:gd name="connsiteX2" fmla="*/ 3361054 w 3359150"/>
              <a:gd name="connsiteY2" fmla="*/ 16383 h 19050"/>
              <a:gd name="connsiteX3" fmla="*/ 3361054 w 3359150"/>
              <a:gd name="connsiteY3" fmla="*/ 31623 h 19050"/>
              <a:gd name="connsiteX4" fmla="*/ 1689226 w 3359150"/>
              <a:gd name="connsiteY4" fmla="*/ 31623 h 19050"/>
              <a:gd name="connsiteX5" fmla="*/ 17360 w 3359150"/>
              <a:gd name="connsiteY5" fmla="*/ 31623 h 19050"/>
              <a:gd name="connsiteX6" fmla="*/ 17360 w 3359150"/>
              <a:gd name="connsiteY6" fmla="*/ 1638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150" h="19050">
                <a:moveTo>
                  <a:pt x="17360" y="16383"/>
                </a:moveTo>
                <a:lnTo>
                  <a:pt x="1689226" y="16383"/>
                </a:lnTo>
                <a:lnTo>
                  <a:pt x="3361054" y="16383"/>
                </a:lnTo>
                <a:lnTo>
                  <a:pt x="3361054" y="31623"/>
                </a:lnTo>
                <a:lnTo>
                  <a:pt x="1689226" y="31623"/>
                </a:lnTo>
                <a:lnTo>
                  <a:pt x="17360" y="31623"/>
                </a:lnTo>
                <a:lnTo>
                  <a:pt x="17360" y="16383"/>
                </a:lnTo>
                <a:close/>
              </a:path>
            </a:pathLst>
          </a:custGeom>
          <a:solidFill>
            <a:srgbClr val="323D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6"/>
          <p:cNvSpPr txBox="1"/>
          <p:nvPr/>
        </p:nvSpPr>
        <p:spPr>
          <a:xfrm>
            <a:off x="811072" y="447166"/>
            <a:ext cx="11301148" cy="5823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789" hangingPunct="0">
              <a:lnSpc>
                <a:spcPct val="95416"/>
              </a:lnSpc>
            </a:pP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Этапы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435269"/>
                </a:solidFill>
                <a:latin typeface="Calibri"/>
                <a:ea typeface="Calibri"/>
              </a:rPr>
              <a:t>обучения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29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информация,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9" dirty="0">
                <a:solidFill>
                  <a:srgbClr val="435269"/>
                </a:solidFill>
                <a:latin typeface="Calibri"/>
                <a:ea typeface="Calibri"/>
              </a:rPr>
              <a:t>рекомендуемая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435269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32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9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3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ИМпST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9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435269"/>
                </a:solidFill>
                <a:latin typeface="Calibri"/>
                <a:ea typeface="Calibri"/>
              </a:rPr>
              <a:t>членам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0" dirty="0">
                <a:solidFill>
                  <a:srgbClr val="435269"/>
                </a:solidFill>
                <a:latin typeface="Calibri"/>
                <a:ea typeface="Calibri"/>
              </a:rPr>
              <a:t>его</a:t>
            </a:r>
            <a:r>
              <a:rPr lang="en-US" altLang="zh-CN" sz="3200" b="1" spc="-4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9" dirty="0">
                <a:solidFill>
                  <a:srgbClr val="435269"/>
                </a:solidFill>
                <a:latin typeface="Calibri"/>
                <a:ea typeface="Calibri"/>
              </a:rPr>
              <a:t>семьи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spc="-69" dirty="0">
                <a:solidFill>
                  <a:srgbClr val="323D4F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323D4F"/>
                </a:solidFill>
                <a:latin typeface="Calibri"/>
                <a:ea typeface="Calibri"/>
              </a:rPr>
              <a:t>момент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323D4F"/>
                </a:solidFill>
                <a:latin typeface="Calibri"/>
                <a:ea typeface="Calibri"/>
              </a:rPr>
              <a:t>госпитализации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поступления</a:t>
            </a:r>
          </a:p>
          <a:p>
            <a:pPr marL="0" indent="457504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Объяснить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диагноз.</a:t>
            </a:r>
          </a:p>
          <a:p>
            <a:pPr marL="0" indent="4575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Разъяснить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план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стационаре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предполагаемую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продолжительность</a:t>
            </a:r>
          </a:p>
          <a:p>
            <a:pPr marL="0" indent="68613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госпитализа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ции.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u="sng" spc="-69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ОРИТ/ПРИТ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поступления</a:t>
            </a:r>
          </a:p>
          <a:p>
            <a:pPr marL="0" indent="457504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Ориентировать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обстановке,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порядке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пребывания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отделении.</a:t>
            </a:r>
          </a:p>
          <a:p>
            <a:pPr marL="0" indent="457504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Объяснить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объем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помощи,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оказываемый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средним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персоналом.</a:t>
            </a:r>
          </a:p>
          <a:p>
            <a:pPr marL="0" indent="457504">
              <a:lnSpc>
                <a:spcPct val="100000"/>
              </a:lnSpc>
              <a:spcBef>
                <a:spcPts val="2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Отметить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важность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сообщений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симптомах,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потребностях.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 indent="7200848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2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</a:p>
          <a:p>
            <a:pPr marL="0" indent="6426657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</a:p>
          <a:p>
            <a:pPr marL="0" indent="7973897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Российские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1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552450" y="2305050"/>
            <a:ext cx="6140450" cy="19050"/>
          </a:xfrm>
          <a:custGeom>
            <a:avLst/>
            <a:gdLst>
              <a:gd name="connsiteX0" fmla="*/ 6769 w 6140450"/>
              <a:gd name="connsiteY0" fmla="*/ 16383 h 19050"/>
              <a:gd name="connsiteX1" fmla="*/ 2051430 w 6140450"/>
              <a:gd name="connsiteY1" fmla="*/ 16383 h 19050"/>
              <a:gd name="connsiteX2" fmla="*/ 4096130 w 6140450"/>
              <a:gd name="connsiteY2" fmla="*/ 16383 h 19050"/>
              <a:gd name="connsiteX3" fmla="*/ 6140831 w 6140450"/>
              <a:gd name="connsiteY3" fmla="*/ 16383 h 19050"/>
              <a:gd name="connsiteX4" fmla="*/ 6140831 w 6140450"/>
              <a:gd name="connsiteY4" fmla="*/ 31623 h 19050"/>
              <a:gd name="connsiteX5" fmla="*/ 4096130 w 6140450"/>
              <a:gd name="connsiteY5" fmla="*/ 31623 h 19050"/>
              <a:gd name="connsiteX6" fmla="*/ 2051430 w 6140450"/>
              <a:gd name="connsiteY6" fmla="*/ 31623 h 19050"/>
              <a:gd name="connsiteX7" fmla="*/ 6769 w 6140450"/>
              <a:gd name="connsiteY7" fmla="*/ 31623 h 19050"/>
              <a:gd name="connsiteX8" fmla="*/ 6769 w 6140450"/>
              <a:gd name="connsiteY8" fmla="*/ 1638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0450" h="19050">
                <a:moveTo>
                  <a:pt x="6769" y="16383"/>
                </a:moveTo>
                <a:lnTo>
                  <a:pt x="2051430" y="16383"/>
                </a:lnTo>
                <a:lnTo>
                  <a:pt x="4096130" y="16383"/>
                </a:lnTo>
                <a:lnTo>
                  <a:pt x="6140831" y="16383"/>
                </a:lnTo>
                <a:lnTo>
                  <a:pt x="6140831" y="31623"/>
                </a:lnTo>
                <a:lnTo>
                  <a:pt x="4096130" y="31623"/>
                </a:lnTo>
                <a:lnTo>
                  <a:pt x="2051430" y="31623"/>
                </a:lnTo>
                <a:lnTo>
                  <a:pt x="6769" y="31623"/>
                </a:lnTo>
                <a:lnTo>
                  <a:pt x="6769" y="16383"/>
                </a:lnTo>
                <a:close/>
              </a:path>
            </a:pathLst>
          </a:custGeom>
          <a:solidFill>
            <a:srgbClr val="323D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8"/>
          <p:cNvSpPr txBox="1"/>
          <p:nvPr/>
        </p:nvSpPr>
        <p:spPr>
          <a:xfrm>
            <a:off x="1099108" y="590041"/>
            <a:ext cx="10130485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94406" indent="-2894406" hangingPunct="0">
              <a:lnSpc>
                <a:spcPct val="95416"/>
              </a:lnSpc>
            </a:pPr>
            <a:r>
              <a:rPr lang="en-US" altLang="zh-CN" sz="3200" b="1" spc="-109" dirty="0">
                <a:solidFill>
                  <a:srgbClr val="435269"/>
                </a:solidFill>
                <a:latin typeface="Calibri"/>
                <a:ea typeface="Calibri"/>
              </a:rPr>
              <a:t>Этапы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обучения</a:t>
            </a:r>
            <a:r>
              <a:rPr lang="en-US" altLang="zh-CN" sz="32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4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9" dirty="0">
                <a:solidFill>
                  <a:srgbClr val="435269"/>
                </a:solidFill>
                <a:latin typeface="Calibri"/>
                <a:ea typeface="Calibri"/>
              </a:rPr>
              <a:t>информация,</a:t>
            </a:r>
            <a:r>
              <a:rPr lang="en-US" altLang="zh-CN" sz="3200" b="1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9" dirty="0">
                <a:solidFill>
                  <a:srgbClr val="435269"/>
                </a:solidFill>
                <a:latin typeface="Calibri"/>
                <a:ea typeface="Calibri"/>
              </a:rPr>
              <a:t>рекомендуемая</a:t>
            </a:r>
            <a:r>
              <a:rPr lang="en-US" altLang="zh-CN" sz="3200" b="1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пациентам</a:t>
            </a:r>
            <a:r>
              <a:rPr lang="en-US" altLang="zh-CN" sz="3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9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32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25" dirty="0">
                <a:solidFill>
                  <a:srgbClr val="435269"/>
                </a:solidFill>
                <a:latin typeface="Calibri"/>
                <a:ea typeface="Calibri"/>
              </a:rPr>
              <a:t>ИМ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0" dirty="0">
                <a:solidFill>
                  <a:srgbClr val="435269"/>
                </a:solidFill>
                <a:latin typeface="Calibri"/>
                <a:ea typeface="Calibri"/>
              </a:rPr>
              <a:t>членам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75" dirty="0">
                <a:solidFill>
                  <a:srgbClr val="435269"/>
                </a:solidFill>
                <a:latin typeface="Calibri"/>
                <a:ea typeface="Calibri"/>
              </a:rPr>
              <a:t>его</a:t>
            </a:r>
            <a:r>
              <a:rPr lang="en-US" altLang="zh-CN" sz="3200" b="1" spc="-4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5" dirty="0">
                <a:solidFill>
                  <a:srgbClr val="435269"/>
                </a:solidFill>
                <a:latin typeface="Calibri"/>
                <a:ea typeface="Calibri"/>
              </a:rPr>
              <a:t>семьи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30708" y="2000997"/>
            <a:ext cx="1039898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45" dirty="0">
                <a:solidFill>
                  <a:srgbClr val="323D4F"/>
                </a:solidFill>
                <a:latin typeface="Arial"/>
                <a:ea typeface="Arial"/>
              </a:rPr>
              <a:t>•</a:t>
            </a:r>
            <a:r>
              <a:rPr lang="en-US" altLang="zh-CN" sz="2400" spc="-3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b="1" spc="-75" dirty="0">
                <a:solidFill>
                  <a:srgbClr val="323D4F"/>
                </a:solidFill>
                <a:latin typeface="Calibri"/>
                <a:ea typeface="Calibri"/>
              </a:rPr>
              <a:t>При</a:t>
            </a:r>
            <a:r>
              <a:rPr lang="en-US" altLang="zh-CN" sz="2400" b="1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323D4F"/>
                </a:solidFill>
                <a:latin typeface="Calibri"/>
                <a:ea typeface="Calibri"/>
              </a:rPr>
              <a:t>выписке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323D4F"/>
                </a:solidFill>
                <a:latin typeface="Calibri"/>
                <a:ea typeface="Calibri"/>
              </a:rPr>
              <a:t>из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323D4F"/>
                </a:solidFill>
                <a:latin typeface="Calibri"/>
                <a:ea typeface="Calibri"/>
              </a:rPr>
              <a:t>кардиологического</a:t>
            </a:r>
            <a:r>
              <a:rPr lang="en-US" altLang="zh-CN" sz="2400" b="1" spc="-3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323D4F"/>
                </a:solidFill>
                <a:latin typeface="Calibri"/>
                <a:ea typeface="Calibri"/>
              </a:rPr>
              <a:t>стационара</a:t>
            </a:r>
            <a:r>
              <a:rPr lang="en-US" altLang="zh-CN" sz="2400" b="1" spc="-25" dirty="0">
                <a:solidFill>
                  <a:srgbClr val="323D4F"/>
                </a:solidFill>
                <a:latin typeface="Calibri"/>
                <a:cs typeface="Calibri"/>
              </a:rPr>
              <a:t> 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выписки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Calibri"/>
                <a:ea typeface="Calibri"/>
              </a:rPr>
              <a:t>накануне)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787908" y="2417953"/>
            <a:ext cx="11062461" cy="2202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Обсудить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план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имеющиеся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ФР.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Проинформировать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назначенных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препаратах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дать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числе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изменению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стиля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жизни.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Объяснить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получения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приема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назначенных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медикаментов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день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выписки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(или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следующий</a:t>
            </a:r>
            <a:r>
              <a:rPr lang="en-US" altLang="zh-CN" sz="2400" spc="-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день).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30" dirty="0">
                <a:solidFill>
                  <a:srgbClr val="000000"/>
                </a:solidFill>
                <a:latin typeface="Calibri"/>
                <a:ea typeface="Calibri"/>
              </a:rPr>
              <a:t>·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30708" y="4624282"/>
            <a:ext cx="1153605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2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Рекомендовать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членам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семьи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больному</a:t>
            </a:r>
            <a:r>
              <a:rPr lang="en-US" altLang="zh-CN"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прохождение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программ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330708" y="4990042"/>
            <a:ext cx="320536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Центре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ea typeface="Calibri"/>
              </a:rPr>
              <a:t>реабилитации.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7237730" y="5650077"/>
            <a:ext cx="4875481" cy="54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74191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2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</a:p>
          <a:p>
            <a:pPr marL="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</a:p>
          <a:p>
            <a:pPr marL="0" indent="1547240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Российские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1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44"/>
          <p:cNvSpPr/>
          <p:nvPr/>
        </p:nvSpPr>
        <p:spPr>
          <a:xfrm>
            <a:off x="6038850" y="4870450"/>
            <a:ext cx="2990850" cy="31750"/>
          </a:xfrm>
          <a:custGeom>
            <a:avLst/>
            <a:gdLst>
              <a:gd name="connsiteX0" fmla="*/ 14478 w 2990850"/>
              <a:gd name="connsiteY0" fmla="*/ 18415 h 31750"/>
              <a:gd name="connsiteX1" fmla="*/ 1507997 w 2990850"/>
              <a:gd name="connsiteY1" fmla="*/ 18415 h 31750"/>
              <a:gd name="connsiteX2" fmla="*/ 3001518 w 2990850"/>
              <a:gd name="connsiteY2" fmla="*/ 18415 h 31750"/>
              <a:gd name="connsiteX3" fmla="*/ 3001518 w 2990850"/>
              <a:gd name="connsiteY3" fmla="*/ 41275 h 31750"/>
              <a:gd name="connsiteX4" fmla="*/ 1507997 w 2990850"/>
              <a:gd name="connsiteY4" fmla="*/ 41275 h 31750"/>
              <a:gd name="connsiteX5" fmla="*/ 14478 w 2990850"/>
              <a:gd name="connsiteY5" fmla="*/ 41275 h 31750"/>
              <a:gd name="connsiteX6" fmla="*/ 14478 w 2990850"/>
              <a:gd name="connsiteY6" fmla="*/ 1841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0850" h="31750">
                <a:moveTo>
                  <a:pt x="14478" y="18415"/>
                </a:moveTo>
                <a:lnTo>
                  <a:pt x="1507997" y="18415"/>
                </a:lnTo>
                <a:lnTo>
                  <a:pt x="3001518" y="18415"/>
                </a:lnTo>
                <a:lnTo>
                  <a:pt x="3001518" y="41275"/>
                </a:lnTo>
                <a:lnTo>
                  <a:pt x="1507997" y="41275"/>
                </a:lnTo>
                <a:lnTo>
                  <a:pt x="14478" y="41275"/>
                </a:lnTo>
                <a:lnTo>
                  <a:pt x="14478" y="184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/>
          <p:cNvSpPr/>
          <p:nvPr/>
        </p:nvSpPr>
        <p:spPr>
          <a:xfrm>
            <a:off x="1149350" y="5264150"/>
            <a:ext cx="9937750" cy="19050"/>
          </a:xfrm>
          <a:custGeom>
            <a:avLst/>
            <a:gdLst>
              <a:gd name="connsiteX0" fmla="*/ 8889 w 9937750"/>
              <a:gd name="connsiteY0" fmla="*/ 8763 h 19050"/>
              <a:gd name="connsiteX1" fmla="*/ 2493009 w 9937750"/>
              <a:gd name="connsiteY1" fmla="*/ 8763 h 19050"/>
              <a:gd name="connsiteX2" fmla="*/ 4977129 w 9937750"/>
              <a:gd name="connsiteY2" fmla="*/ 8763 h 19050"/>
              <a:gd name="connsiteX3" fmla="*/ 7461250 w 9937750"/>
              <a:gd name="connsiteY3" fmla="*/ 8763 h 19050"/>
              <a:gd name="connsiteX4" fmla="*/ 9945369 w 9937750"/>
              <a:gd name="connsiteY4" fmla="*/ 8763 h 19050"/>
              <a:gd name="connsiteX5" fmla="*/ 9945369 w 9937750"/>
              <a:gd name="connsiteY5" fmla="*/ 31623 h 19050"/>
              <a:gd name="connsiteX6" fmla="*/ 7461250 w 9937750"/>
              <a:gd name="connsiteY6" fmla="*/ 31623 h 19050"/>
              <a:gd name="connsiteX7" fmla="*/ 4977129 w 9937750"/>
              <a:gd name="connsiteY7" fmla="*/ 31623 h 19050"/>
              <a:gd name="connsiteX8" fmla="*/ 2493009 w 9937750"/>
              <a:gd name="connsiteY8" fmla="*/ 31623 h 19050"/>
              <a:gd name="connsiteX9" fmla="*/ 8889 w 9937750"/>
              <a:gd name="connsiteY9" fmla="*/ 31623 h 19050"/>
              <a:gd name="connsiteX10" fmla="*/ 8889 w 9937750"/>
              <a:gd name="connsiteY10" fmla="*/ 876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37750" h="19050">
                <a:moveTo>
                  <a:pt x="8889" y="8763"/>
                </a:moveTo>
                <a:lnTo>
                  <a:pt x="2493009" y="8763"/>
                </a:lnTo>
                <a:lnTo>
                  <a:pt x="4977129" y="8763"/>
                </a:lnTo>
                <a:lnTo>
                  <a:pt x="7461250" y="8763"/>
                </a:lnTo>
                <a:lnTo>
                  <a:pt x="9945369" y="8763"/>
                </a:lnTo>
                <a:lnTo>
                  <a:pt x="9945369" y="31623"/>
                </a:lnTo>
                <a:lnTo>
                  <a:pt x="7461250" y="31623"/>
                </a:lnTo>
                <a:lnTo>
                  <a:pt x="4977129" y="31623"/>
                </a:lnTo>
                <a:lnTo>
                  <a:pt x="2493009" y="31623"/>
                </a:lnTo>
                <a:lnTo>
                  <a:pt x="8889" y="31623"/>
                </a:lnTo>
                <a:lnTo>
                  <a:pt x="8889" y="876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/>
          <p:cNvSpPr/>
          <p:nvPr/>
        </p:nvSpPr>
        <p:spPr>
          <a:xfrm>
            <a:off x="1149350" y="5645150"/>
            <a:ext cx="4070350" cy="31750"/>
          </a:xfrm>
          <a:custGeom>
            <a:avLst/>
            <a:gdLst>
              <a:gd name="connsiteX0" fmla="*/ 8889 w 4070350"/>
              <a:gd name="connsiteY0" fmla="*/ 11811 h 31750"/>
              <a:gd name="connsiteX1" fmla="*/ 2041905 w 4070350"/>
              <a:gd name="connsiteY1" fmla="*/ 11811 h 31750"/>
              <a:gd name="connsiteX2" fmla="*/ 4074921 w 4070350"/>
              <a:gd name="connsiteY2" fmla="*/ 11811 h 31750"/>
              <a:gd name="connsiteX3" fmla="*/ 4074921 w 4070350"/>
              <a:gd name="connsiteY3" fmla="*/ 34671 h 31750"/>
              <a:gd name="connsiteX4" fmla="*/ 2041905 w 4070350"/>
              <a:gd name="connsiteY4" fmla="*/ 34671 h 31750"/>
              <a:gd name="connsiteX5" fmla="*/ 8889 w 4070350"/>
              <a:gd name="connsiteY5" fmla="*/ 34671 h 31750"/>
              <a:gd name="connsiteX6" fmla="*/ 8889 w 4070350"/>
              <a:gd name="connsiteY6" fmla="*/ 1181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350" h="31750">
                <a:moveTo>
                  <a:pt x="8889" y="11811"/>
                </a:moveTo>
                <a:lnTo>
                  <a:pt x="2041905" y="11811"/>
                </a:lnTo>
                <a:lnTo>
                  <a:pt x="4074921" y="11811"/>
                </a:lnTo>
                <a:lnTo>
                  <a:pt x="4074921" y="34671"/>
                </a:lnTo>
                <a:lnTo>
                  <a:pt x="2041905" y="34671"/>
                </a:lnTo>
                <a:lnTo>
                  <a:pt x="8889" y="34671"/>
                </a:lnTo>
                <a:lnTo>
                  <a:pt x="8889" y="1181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7"/>
          <p:cNvSpPr txBox="1"/>
          <p:nvPr/>
        </p:nvSpPr>
        <p:spPr>
          <a:xfrm>
            <a:off x="929639" y="706882"/>
            <a:ext cx="10308864" cy="5111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06797">
              <a:lnSpc>
                <a:spcPct val="100000"/>
              </a:lnSpc>
            </a:pPr>
            <a:r>
              <a:rPr lang="en-US" altLang="zh-CN" sz="4400" spc="-55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6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специалистами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МДБ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структурным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подразделением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формируемая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ограничения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структур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состояния,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используемых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технологий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выявленных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структур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окружающей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структуре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групп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отделений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центров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организаций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48"/>
          <p:cNvSpPr/>
          <p:nvPr/>
        </p:nvSpPr>
        <p:spPr>
          <a:xfrm>
            <a:off x="222250" y="1327150"/>
            <a:ext cx="11512550" cy="374650"/>
          </a:xfrm>
          <a:custGeom>
            <a:avLst/>
            <a:gdLst>
              <a:gd name="connsiteX0" fmla="*/ 17094 w 11512550"/>
              <a:gd name="connsiteY0" fmla="*/ 384429 h 374650"/>
              <a:gd name="connsiteX1" fmla="*/ 11522278 w 11512550"/>
              <a:gd name="connsiteY1" fmla="*/ 384429 h 374650"/>
              <a:gd name="connsiteX2" fmla="*/ 11522278 w 11512550"/>
              <a:gd name="connsiteY2" fmla="*/ 13588 h 374650"/>
              <a:gd name="connsiteX3" fmla="*/ 17094 w 11512550"/>
              <a:gd name="connsiteY3" fmla="*/ 13588 h 374650"/>
              <a:gd name="connsiteX4" fmla="*/ 17094 w 11512550"/>
              <a:gd name="connsiteY4" fmla="*/ 384429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2550" h="374650">
                <a:moveTo>
                  <a:pt x="17094" y="384429"/>
                </a:moveTo>
                <a:lnTo>
                  <a:pt x="11522278" y="384429"/>
                </a:lnTo>
                <a:lnTo>
                  <a:pt x="11522278" y="13588"/>
                </a:lnTo>
                <a:lnTo>
                  <a:pt x="17094" y="13588"/>
                </a:lnTo>
                <a:lnTo>
                  <a:pt x="17094" y="38442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/>
          <p:cNvSpPr/>
          <p:nvPr/>
        </p:nvSpPr>
        <p:spPr>
          <a:xfrm>
            <a:off x="222250" y="1695450"/>
            <a:ext cx="11512550" cy="4032250"/>
          </a:xfrm>
          <a:custGeom>
            <a:avLst/>
            <a:gdLst>
              <a:gd name="connsiteX0" fmla="*/ 17094 w 11512550"/>
              <a:gd name="connsiteY0" fmla="*/ 4039514 h 4032250"/>
              <a:gd name="connsiteX1" fmla="*/ 11522278 w 11512550"/>
              <a:gd name="connsiteY1" fmla="*/ 4039514 h 4032250"/>
              <a:gd name="connsiteX2" fmla="*/ 11522278 w 11512550"/>
              <a:gd name="connsiteY2" fmla="*/ 16154 h 4032250"/>
              <a:gd name="connsiteX3" fmla="*/ 17094 w 11512550"/>
              <a:gd name="connsiteY3" fmla="*/ 16154 h 4032250"/>
              <a:gd name="connsiteX4" fmla="*/ 17094 w 11512550"/>
              <a:gd name="connsiteY4" fmla="*/ 4039514 h 40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2550" h="4032250">
                <a:moveTo>
                  <a:pt x="17094" y="4039514"/>
                </a:moveTo>
                <a:lnTo>
                  <a:pt x="11522278" y="4039514"/>
                </a:lnTo>
                <a:lnTo>
                  <a:pt x="11522278" y="16154"/>
                </a:lnTo>
                <a:lnTo>
                  <a:pt x="17094" y="16154"/>
                </a:lnTo>
                <a:lnTo>
                  <a:pt x="17094" y="403951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/>
          <p:cNvSpPr/>
          <p:nvPr/>
        </p:nvSpPr>
        <p:spPr>
          <a:xfrm>
            <a:off x="209550" y="1682750"/>
            <a:ext cx="11537950" cy="57150"/>
          </a:xfrm>
          <a:custGeom>
            <a:avLst/>
            <a:gdLst>
              <a:gd name="connsiteX0" fmla="*/ 23444 w 11537950"/>
              <a:gd name="connsiteY0" fmla="*/ 28829 h 57150"/>
              <a:gd name="connsiteX1" fmla="*/ 11541379 w 11537950"/>
              <a:gd name="connsiteY1" fmla="*/ 28829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7950" h="57150">
                <a:moveTo>
                  <a:pt x="23444" y="28829"/>
                </a:moveTo>
                <a:lnTo>
                  <a:pt x="11541379" y="28829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/>
          <p:cNvSpPr/>
          <p:nvPr/>
        </p:nvSpPr>
        <p:spPr>
          <a:xfrm>
            <a:off x="209550" y="1314450"/>
            <a:ext cx="31750" cy="4425950"/>
          </a:xfrm>
          <a:custGeom>
            <a:avLst/>
            <a:gdLst>
              <a:gd name="connsiteX0" fmla="*/ 29794 w 31750"/>
              <a:gd name="connsiteY0" fmla="*/ 19939 h 4425950"/>
              <a:gd name="connsiteX1" fmla="*/ 29794 w 31750"/>
              <a:gd name="connsiteY1" fmla="*/ 4426864 h 44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425950">
                <a:moveTo>
                  <a:pt x="29794" y="19939"/>
                </a:moveTo>
                <a:lnTo>
                  <a:pt x="29794" y="442686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/>
          <p:cNvSpPr/>
          <p:nvPr/>
        </p:nvSpPr>
        <p:spPr>
          <a:xfrm>
            <a:off x="11715750" y="1314450"/>
            <a:ext cx="31750" cy="4425950"/>
          </a:xfrm>
          <a:custGeom>
            <a:avLst/>
            <a:gdLst>
              <a:gd name="connsiteX0" fmla="*/ 28829 w 31750"/>
              <a:gd name="connsiteY0" fmla="*/ 19939 h 4425950"/>
              <a:gd name="connsiteX1" fmla="*/ 28829 w 31750"/>
              <a:gd name="connsiteY1" fmla="*/ 4426864 h 44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425950">
                <a:moveTo>
                  <a:pt x="28829" y="19939"/>
                </a:moveTo>
                <a:lnTo>
                  <a:pt x="28829" y="442686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/>
          <p:cNvSpPr/>
          <p:nvPr/>
        </p:nvSpPr>
        <p:spPr>
          <a:xfrm>
            <a:off x="209550" y="1314450"/>
            <a:ext cx="11537950" cy="31750"/>
          </a:xfrm>
          <a:custGeom>
            <a:avLst/>
            <a:gdLst>
              <a:gd name="connsiteX0" fmla="*/ 23444 w 11537950"/>
              <a:gd name="connsiteY0" fmla="*/ 26289 h 31750"/>
              <a:gd name="connsiteX1" fmla="*/ 11541379 w 11537950"/>
              <a:gd name="connsiteY1" fmla="*/ 2628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7950" h="31750">
                <a:moveTo>
                  <a:pt x="23444" y="26289"/>
                </a:moveTo>
                <a:lnTo>
                  <a:pt x="11541379" y="2628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/>
          <p:cNvSpPr/>
          <p:nvPr/>
        </p:nvSpPr>
        <p:spPr>
          <a:xfrm>
            <a:off x="209550" y="5708650"/>
            <a:ext cx="11537950" cy="31750"/>
          </a:xfrm>
          <a:custGeom>
            <a:avLst/>
            <a:gdLst>
              <a:gd name="connsiteX0" fmla="*/ 23444 w 11537950"/>
              <a:gd name="connsiteY0" fmla="*/ 26314 h 31750"/>
              <a:gd name="connsiteX1" fmla="*/ 11541379 w 11537950"/>
              <a:gd name="connsiteY1" fmla="*/ 2631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7950" h="31750">
                <a:moveTo>
                  <a:pt x="23444" y="26314"/>
                </a:moveTo>
                <a:lnTo>
                  <a:pt x="11541379" y="2631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/>
          <p:cNvSpPr/>
          <p:nvPr/>
        </p:nvSpPr>
        <p:spPr>
          <a:xfrm>
            <a:off x="336550" y="3143250"/>
            <a:ext cx="4933950" cy="44450"/>
          </a:xfrm>
          <a:custGeom>
            <a:avLst/>
            <a:gdLst>
              <a:gd name="connsiteX0" fmla="*/ 24714 w 4933950"/>
              <a:gd name="connsiteY0" fmla="*/ 31369 h 44450"/>
              <a:gd name="connsiteX1" fmla="*/ 2479929 w 4933950"/>
              <a:gd name="connsiteY1" fmla="*/ 31369 h 44450"/>
              <a:gd name="connsiteX2" fmla="*/ 4935092 w 4933950"/>
              <a:gd name="connsiteY2" fmla="*/ 31369 h 44450"/>
              <a:gd name="connsiteX3" fmla="*/ 4935092 w 4933950"/>
              <a:gd name="connsiteY3" fmla="*/ 51181 h 44450"/>
              <a:gd name="connsiteX4" fmla="*/ 2479929 w 4933950"/>
              <a:gd name="connsiteY4" fmla="*/ 51181 h 44450"/>
              <a:gd name="connsiteX5" fmla="*/ 24714 w 4933950"/>
              <a:gd name="connsiteY5" fmla="*/ 51181 h 44450"/>
              <a:gd name="connsiteX6" fmla="*/ 24714 w 4933950"/>
              <a:gd name="connsiteY6" fmla="*/ 31369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3950" h="44450">
                <a:moveTo>
                  <a:pt x="24714" y="31369"/>
                </a:moveTo>
                <a:lnTo>
                  <a:pt x="2479929" y="31369"/>
                </a:lnTo>
                <a:lnTo>
                  <a:pt x="4935092" y="31369"/>
                </a:lnTo>
                <a:lnTo>
                  <a:pt x="4935092" y="51181"/>
                </a:lnTo>
                <a:lnTo>
                  <a:pt x="2479929" y="51181"/>
                </a:lnTo>
                <a:lnTo>
                  <a:pt x="24714" y="51181"/>
                </a:lnTo>
                <a:lnTo>
                  <a:pt x="24714" y="3136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/>
          <p:cNvSpPr/>
          <p:nvPr/>
        </p:nvSpPr>
        <p:spPr>
          <a:xfrm>
            <a:off x="4654550" y="3511550"/>
            <a:ext cx="6775450" cy="44450"/>
          </a:xfrm>
          <a:custGeom>
            <a:avLst/>
            <a:gdLst>
              <a:gd name="connsiteX0" fmla="*/ 28828 w 6775450"/>
              <a:gd name="connsiteY0" fmla="*/ 28829 h 44450"/>
              <a:gd name="connsiteX1" fmla="*/ 2279777 w 6775450"/>
              <a:gd name="connsiteY1" fmla="*/ 28829 h 44450"/>
              <a:gd name="connsiteX2" fmla="*/ 4530725 w 6775450"/>
              <a:gd name="connsiteY2" fmla="*/ 28829 h 44450"/>
              <a:gd name="connsiteX3" fmla="*/ 6781672 w 6775450"/>
              <a:gd name="connsiteY3" fmla="*/ 28829 h 44450"/>
              <a:gd name="connsiteX4" fmla="*/ 6781672 w 6775450"/>
              <a:gd name="connsiteY4" fmla="*/ 48641 h 44450"/>
              <a:gd name="connsiteX5" fmla="*/ 4530725 w 6775450"/>
              <a:gd name="connsiteY5" fmla="*/ 48641 h 44450"/>
              <a:gd name="connsiteX6" fmla="*/ 2279777 w 6775450"/>
              <a:gd name="connsiteY6" fmla="*/ 48641 h 44450"/>
              <a:gd name="connsiteX7" fmla="*/ 28828 w 6775450"/>
              <a:gd name="connsiteY7" fmla="*/ 48641 h 44450"/>
              <a:gd name="connsiteX8" fmla="*/ 28828 w 6775450"/>
              <a:gd name="connsiteY8" fmla="*/ 28829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5450" h="44450">
                <a:moveTo>
                  <a:pt x="28828" y="28829"/>
                </a:moveTo>
                <a:lnTo>
                  <a:pt x="2279777" y="28829"/>
                </a:lnTo>
                <a:lnTo>
                  <a:pt x="4530725" y="28829"/>
                </a:lnTo>
                <a:lnTo>
                  <a:pt x="6781672" y="28829"/>
                </a:lnTo>
                <a:lnTo>
                  <a:pt x="6781672" y="48641"/>
                </a:lnTo>
                <a:lnTo>
                  <a:pt x="4530725" y="48641"/>
                </a:lnTo>
                <a:lnTo>
                  <a:pt x="2279777" y="48641"/>
                </a:lnTo>
                <a:lnTo>
                  <a:pt x="28828" y="48641"/>
                </a:lnTo>
                <a:lnTo>
                  <a:pt x="28828" y="28829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/>
          <p:cNvSpPr/>
          <p:nvPr/>
        </p:nvSpPr>
        <p:spPr>
          <a:xfrm>
            <a:off x="336550" y="3879850"/>
            <a:ext cx="5441950" cy="44450"/>
          </a:xfrm>
          <a:custGeom>
            <a:avLst/>
            <a:gdLst>
              <a:gd name="connsiteX0" fmla="*/ 24714 w 5441950"/>
              <a:gd name="connsiteY0" fmla="*/ 26289 h 44450"/>
              <a:gd name="connsiteX1" fmla="*/ 2737485 w 5441950"/>
              <a:gd name="connsiteY1" fmla="*/ 26289 h 44450"/>
              <a:gd name="connsiteX2" fmla="*/ 5450204 w 5441950"/>
              <a:gd name="connsiteY2" fmla="*/ 26289 h 44450"/>
              <a:gd name="connsiteX3" fmla="*/ 5450204 w 5441950"/>
              <a:gd name="connsiteY3" fmla="*/ 46101 h 44450"/>
              <a:gd name="connsiteX4" fmla="*/ 2737485 w 5441950"/>
              <a:gd name="connsiteY4" fmla="*/ 46101 h 44450"/>
              <a:gd name="connsiteX5" fmla="*/ 24714 w 5441950"/>
              <a:gd name="connsiteY5" fmla="*/ 46101 h 44450"/>
              <a:gd name="connsiteX6" fmla="*/ 24714 w 5441950"/>
              <a:gd name="connsiteY6" fmla="*/ 26289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950" h="44450">
                <a:moveTo>
                  <a:pt x="24714" y="26289"/>
                </a:moveTo>
                <a:lnTo>
                  <a:pt x="2737485" y="26289"/>
                </a:lnTo>
                <a:lnTo>
                  <a:pt x="5450204" y="26289"/>
                </a:lnTo>
                <a:lnTo>
                  <a:pt x="5450204" y="46101"/>
                </a:lnTo>
                <a:lnTo>
                  <a:pt x="2737485" y="46101"/>
                </a:lnTo>
                <a:lnTo>
                  <a:pt x="24714" y="46101"/>
                </a:lnTo>
                <a:lnTo>
                  <a:pt x="24714" y="26289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6305550" y="3879850"/>
            <a:ext cx="3206750" cy="44450"/>
          </a:xfrm>
          <a:custGeom>
            <a:avLst/>
            <a:gdLst>
              <a:gd name="connsiteX0" fmla="*/ 19177 w 3206750"/>
              <a:gd name="connsiteY0" fmla="*/ 26289 h 44450"/>
              <a:gd name="connsiteX1" fmla="*/ 1614805 w 3206750"/>
              <a:gd name="connsiteY1" fmla="*/ 26289 h 44450"/>
              <a:gd name="connsiteX2" fmla="*/ 3210432 w 3206750"/>
              <a:gd name="connsiteY2" fmla="*/ 26289 h 44450"/>
              <a:gd name="connsiteX3" fmla="*/ 3210432 w 3206750"/>
              <a:gd name="connsiteY3" fmla="*/ 46101 h 44450"/>
              <a:gd name="connsiteX4" fmla="*/ 1614805 w 3206750"/>
              <a:gd name="connsiteY4" fmla="*/ 46101 h 44450"/>
              <a:gd name="connsiteX5" fmla="*/ 19177 w 3206750"/>
              <a:gd name="connsiteY5" fmla="*/ 46101 h 44450"/>
              <a:gd name="connsiteX6" fmla="*/ 19177 w 3206750"/>
              <a:gd name="connsiteY6" fmla="*/ 26289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6750" h="44450">
                <a:moveTo>
                  <a:pt x="19177" y="26289"/>
                </a:moveTo>
                <a:lnTo>
                  <a:pt x="1614805" y="26289"/>
                </a:lnTo>
                <a:lnTo>
                  <a:pt x="3210432" y="26289"/>
                </a:lnTo>
                <a:lnTo>
                  <a:pt x="3210432" y="46101"/>
                </a:lnTo>
                <a:lnTo>
                  <a:pt x="1614805" y="46101"/>
                </a:lnTo>
                <a:lnTo>
                  <a:pt x="19177" y="46101"/>
                </a:lnTo>
                <a:lnTo>
                  <a:pt x="19177" y="26289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/>
          <p:cNvSpPr/>
          <p:nvPr/>
        </p:nvSpPr>
        <p:spPr>
          <a:xfrm>
            <a:off x="336550" y="4248150"/>
            <a:ext cx="9747250" cy="31750"/>
          </a:xfrm>
          <a:custGeom>
            <a:avLst/>
            <a:gdLst>
              <a:gd name="connsiteX0" fmla="*/ 24714 w 9747250"/>
              <a:gd name="connsiteY0" fmla="*/ 23749 h 31750"/>
              <a:gd name="connsiteX1" fmla="*/ 2455545 w 9747250"/>
              <a:gd name="connsiteY1" fmla="*/ 23749 h 31750"/>
              <a:gd name="connsiteX2" fmla="*/ 4886325 w 9747250"/>
              <a:gd name="connsiteY2" fmla="*/ 23749 h 31750"/>
              <a:gd name="connsiteX3" fmla="*/ 7317105 w 9747250"/>
              <a:gd name="connsiteY3" fmla="*/ 23749 h 31750"/>
              <a:gd name="connsiteX4" fmla="*/ 9747884 w 9747250"/>
              <a:gd name="connsiteY4" fmla="*/ 23749 h 31750"/>
              <a:gd name="connsiteX5" fmla="*/ 9747884 w 9747250"/>
              <a:gd name="connsiteY5" fmla="*/ 43561 h 31750"/>
              <a:gd name="connsiteX6" fmla="*/ 7317105 w 9747250"/>
              <a:gd name="connsiteY6" fmla="*/ 43561 h 31750"/>
              <a:gd name="connsiteX7" fmla="*/ 4886325 w 9747250"/>
              <a:gd name="connsiteY7" fmla="*/ 43561 h 31750"/>
              <a:gd name="connsiteX8" fmla="*/ 2455545 w 9747250"/>
              <a:gd name="connsiteY8" fmla="*/ 43561 h 31750"/>
              <a:gd name="connsiteX9" fmla="*/ 24714 w 9747250"/>
              <a:gd name="connsiteY9" fmla="*/ 43561 h 31750"/>
              <a:gd name="connsiteX10" fmla="*/ 24714 w 9747250"/>
              <a:gd name="connsiteY10" fmla="*/ 2374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47250" h="31750">
                <a:moveTo>
                  <a:pt x="24714" y="23749"/>
                </a:moveTo>
                <a:lnTo>
                  <a:pt x="2455545" y="23749"/>
                </a:lnTo>
                <a:lnTo>
                  <a:pt x="4886325" y="23749"/>
                </a:lnTo>
                <a:lnTo>
                  <a:pt x="7317105" y="23749"/>
                </a:lnTo>
                <a:lnTo>
                  <a:pt x="9747884" y="23749"/>
                </a:lnTo>
                <a:lnTo>
                  <a:pt x="9747884" y="43561"/>
                </a:lnTo>
                <a:lnTo>
                  <a:pt x="7317105" y="43561"/>
                </a:lnTo>
                <a:lnTo>
                  <a:pt x="4886325" y="43561"/>
                </a:lnTo>
                <a:lnTo>
                  <a:pt x="2455545" y="43561"/>
                </a:lnTo>
                <a:lnTo>
                  <a:pt x="24714" y="43561"/>
                </a:lnTo>
                <a:lnTo>
                  <a:pt x="24714" y="23749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68580"/>
            <a:ext cx="3512820" cy="1203960"/>
          </a:xfrm>
          <a:prstGeom prst="rect">
            <a:avLst/>
          </a:prstGeom>
        </p:spPr>
      </p:pic>
      <p:sp>
        <p:nvSpPr>
          <p:cNvPr id="2" name="TextBox 161"/>
          <p:cNvSpPr txBox="1"/>
          <p:nvPr/>
        </p:nvSpPr>
        <p:spPr>
          <a:xfrm>
            <a:off x="330708" y="437514"/>
            <a:ext cx="11187962" cy="6223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82363">
              <a:lnSpc>
                <a:spcPct val="100000"/>
              </a:lnSpc>
            </a:pPr>
            <a:r>
              <a:rPr lang="en-US" altLang="zh-CN" sz="4400" spc="-4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000000"/>
                </a:solidFill>
                <a:latin typeface="Calibri"/>
                <a:ea typeface="Calibri"/>
              </a:rPr>
              <a:t>положения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30479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Рекомендуется,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</a:t>
            </a:r>
            <a:r>
              <a:rPr lang="en-US" altLang="zh-CN" sz="2400" spc="-45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сердечно-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сосудистыми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заболеваниями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проводились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участием</a:t>
            </a:r>
            <a:r>
              <a:rPr lang="en-US" altLang="zh-CN" sz="2400" spc="-34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врачей</a:t>
            </a:r>
            <a:r>
              <a:rPr lang="en-US" altLang="zh-CN" sz="24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ФРМ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роль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заключается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приобретении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опыта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проведении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кардиологической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совместно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кардиологами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/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или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</a:t>
            </a:r>
            <a:r>
              <a:rPr lang="en-US" altLang="zh-CN" sz="2400" b="1" spc="-16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другими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медицинскими</a:t>
            </a:r>
            <a:r>
              <a:rPr lang="en-US" altLang="zh-CN" sz="2400" b="1" spc="-5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специалистами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прошедшими</a:t>
            </a:r>
            <a:r>
              <a:rPr lang="en-US" altLang="zh-CN" sz="2400" spc="-5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подготовку</a:t>
            </a:r>
            <a:r>
              <a:rPr lang="en-US" altLang="zh-CN" sz="2400" spc="-5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5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кардиореабилитации</a:t>
            </a:r>
            <a:r>
              <a:rPr lang="en-US" altLang="zh-CN" sz="2400" spc="-6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стационаре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внестационарных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уменьшения</a:t>
            </a:r>
            <a:r>
              <a:rPr lang="en-US" altLang="zh-CN" sz="2400" spc="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функционирования,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участия,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связанных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с</a:t>
            </a:r>
            <a:r>
              <a:rPr lang="en-US" altLang="zh-CN" sz="2400" spc="-5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ea typeface="Calibri"/>
              </a:rPr>
              <a:t>этими</a:t>
            </a:r>
            <a:r>
              <a:rPr lang="en-US" altLang="zh-CN" sz="24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u="sng" spc="-5" dirty="0">
                <a:solidFill>
                  <a:srgbClr val="202934"/>
                </a:solidFill>
                <a:uFill>
                  <a:solidFill>
                    <a:srgbClr val="202934"/>
                  </a:solidFill>
                </a:uFill>
                <a:latin typeface="Calibri"/>
                <a:ea typeface="Calibri"/>
              </a:rPr>
              <a:t>состояниями</a:t>
            </a:r>
            <a:r>
              <a:rPr lang="en-US" altLang="zh-CN" sz="2400" spc="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30479" hangingPunct="0">
              <a:lnSpc>
                <a:spcPct val="95416"/>
              </a:lnSpc>
              <a:spcBef>
                <a:spcPts val="12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Рекомендуется,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врачи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ФРМ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прилагали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усилия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содействия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кардиореабилитации,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основанной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44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b="1" spc="-44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упражнениях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[IV;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A].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Juocevicius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Oral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Lukmann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Takac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Tederko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P,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Haznere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I,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Aguilar-Branco</a:t>
            </a:r>
            <a:r>
              <a:rPr lang="en-US" altLang="zh-CN"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C,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Lazovic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Valera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Donoso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Christodoulou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Evidence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Based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Paper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Medicine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(PRM)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professional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people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conditions.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European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PRM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(UEMS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PRM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Section)/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Eur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2018.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August;</a:t>
            </a:r>
            <a:r>
              <a:rPr lang="en-US" altLang="zh-CN" sz="1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54(4):634-43.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162"/>
          <p:cNvSpPr/>
          <p:nvPr/>
        </p:nvSpPr>
        <p:spPr>
          <a:xfrm>
            <a:off x="450850" y="1060450"/>
            <a:ext cx="11537950" cy="450850"/>
          </a:xfrm>
          <a:custGeom>
            <a:avLst/>
            <a:gdLst>
              <a:gd name="connsiteX0" fmla="*/ 11264 w 11537950"/>
              <a:gd name="connsiteY0" fmla="*/ 452247 h 450850"/>
              <a:gd name="connsiteX1" fmla="*/ 11545405 w 11537950"/>
              <a:gd name="connsiteY1" fmla="*/ 452247 h 450850"/>
              <a:gd name="connsiteX2" fmla="*/ 11545405 w 11537950"/>
              <a:gd name="connsiteY2" fmla="*/ 9804 h 450850"/>
              <a:gd name="connsiteX3" fmla="*/ 11264 w 11537950"/>
              <a:gd name="connsiteY3" fmla="*/ 9804 h 450850"/>
              <a:gd name="connsiteX4" fmla="*/ 11264 w 11537950"/>
              <a:gd name="connsiteY4" fmla="*/ 452247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50" h="450850">
                <a:moveTo>
                  <a:pt x="11264" y="452247"/>
                </a:moveTo>
                <a:lnTo>
                  <a:pt x="11545405" y="452247"/>
                </a:lnTo>
                <a:lnTo>
                  <a:pt x="11545405" y="9804"/>
                </a:lnTo>
                <a:lnTo>
                  <a:pt x="11264" y="9804"/>
                </a:lnTo>
                <a:lnTo>
                  <a:pt x="11264" y="45224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/>
          <p:cNvSpPr/>
          <p:nvPr/>
        </p:nvSpPr>
        <p:spPr>
          <a:xfrm>
            <a:off x="450850" y="1504950"/>
            <a:ext cx="11537950" cy="4362450"/>
          </a:xfrm>
          <a:custGeom>
            <a:avLst/>
            <a:gdLst>
              <a:gd name="connsiteX0" fmla="*/ 11264 w 11537950"/>
              <a:gd name="connsiteY0" fmla="*/ 4371594 h 4362450"/>
              <a:gd name="connsiteX1" fmla="*/ 11545405 w 11537950"/>
              <a:gd name="connsiteY1" fmla="*/ 4371594 h 4362450"/>
              <a:gd name="connsiteX2" fmla="*/ 11545405 w 11537950"/>
              <a:gd name="connsiteY2" fmla="*/ 7747 h 4362450"/>
              <a:gd name="connsiteX3" fmla="*/ 11264 w 11537950"/>
              <a:gd name="connsiteY3" fmla="*/ 7747 h 4362450"/>
              <a:gd name="connsiteX4" fmla="*/ 11264 w 11537950"/>
              <a:gd name="connsiteY4" fmla="*/ 4371594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50" h="4362450">
                <a:moveTo>
                  <a:pt x="11264" y="4371594"/>
                </a:moveTo>
                <a:lnTo>
                  <a:pt x="11545405" y="4371594"/>
                </a:lnTo>
                <a:lnTo>
                  <a:pt x="11545405" y="7747"/>
                </a:lnTo>
                <a:lnTo>
                  <a:pt x="11264" y="7747"/>
                </a:lnTo>
                <a:lnTo>
                  <a:pt x="11264" y="4371594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/>
          <p:cNvSpPr/>
          <p:nvPr/>
        </p:nvSpPr>
        <p:spPr>
          <a:xfrm>
            <a:off x="425450" y="1492250"/>
            <a:ext cx="11576050" cy="57150"/>
          </a:xfrm>
          <a:custGeom>
            <a:avLst/>
            <a:gdLst>
              <a:gd name="connsiteX0" fmla="*/ 30314 w 11576050"/>
              <a:gd name="connsiteY0" fmla="*/ 20447 h 57150"/>
              <a:gd name="connsiteX1" fmla="*/ 11577193 w 11576050"/>
              <a:gd name="connsiteY1" fmla="*/ 2044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6050" h="57150">
                <a:moveTo>
                  <a:pt x="30314" y="20447"/>
                </a:moveTo>
                <a:lnTo>
                  <a:pt x="11577193" y="20447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438150" y="1035050"/>
            <a:ext cx="31750" cy="4845050"/>
          </a:xfrm>
          <a:custGeom>
            <a:avLst/>
            <a:gdLst>
              <a:gd name="connsiteX0" fmla="*/ 23964 w 31750"/>
              <a:gd name="connsiteY0" fmla="*/ 28829 h 4845050"/>
              <a:gd name="connsiteX1" fmla="*/ 23964 w 31750"/>
              <a:gd name="connsiteY1" fmla="*/ 4847844 h 484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845050">
                <a:moveTo>
                  <a:pt x="23964" y="28829"/>
                </a:moveTo>
                <a:lnTo>
                  <a:pt x="23964" y="48478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/>
          <p:cNvSpPr/>
          <p:nvPr/>
        </p:nvSpPr>
        <p:spPr>
          <a:xfrm>
            <a:off x="11969750" y="1035050"/>
            <a:ext cx="31750" cy="4845050"/>
          </a:xfrm>
          <a:custGeom>
            <a:avLst/>
            <a:gdLst>
              <a:gd name="connsiteX0" fmla="*/ 26543 w 31750"/>
              <a:gd name="connsiteY0" fmla="*/ 28829 h 4845050"/>
              <a:gd name="connsiteX1" fmla="*/ 26543 w 31750"/>
              <a:gd name="connsiteY1" fmla="*/ 4847844 h 484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845050">
                <a:moveTo>
                  <a:pt x="26543" y="28829"/>
                </a:moveTo>
                <a:lnTo>
                  <a:pt x="26543" y="48478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/>
          <p:cNvSpPr/>
          <p:nvPr/>
        </p:nvSpPr>
        <p:spPr>
          <a:xfrm>
            <a:off x="425450" y="1047750"/>
            <a:ext cx="11576050" cy="31750"/>
          </a:xfrm>
          <a:custGeom>
            <a:avLst/>
            <a:gdLst>
              <a:gd name="connsiteX0" fmla="*/ 30314 w 11576050"/>
              <a:gd name="connsiteY0" fmla="*/ 22479 h 31750"/>
              <a:gd name="connsiteX1" fmla="*/ 11577193 w 11576050"/>
              <a:gd name="connsiteY1" fmla="*/ 224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6050" h="31750">
                <a:moveTo>
                  <a:pt x="30314" y="22479"/>
                </a:moveTo>
                <a:lnTo>
                  <a:pt x="11577193" y="2247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/>
          <p:cNvSpPr/>
          <p:nvPr/>
        </p:nvSpPr>
        <p:spPr>
          <a:xfrm>
            <a:off x="425450" y="5848350"/>
            <a:ext cx="11576050" cy="31750"/>
          </a:xfrm>
          <a:custGeom>
            <a:avLst/>
            <a:gdLst>
              <a:gd name="connsiteX0" fmla="*/ 30314 w 11576050"/>
              <a:gd name="connsiteY0" fmla="*/ 28194 h 31750"/>
              <a:gd name="connsiteX1" fmla="*/ 11577193 w 11576050"/>
              <a:gd name="connsiteY1" fmla="*/ 2819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6050" h="31750">
                <a:moveTo>
                  <a:pt x="30314" y="28194"/>
                </a:moveTo>
                <a:lnTo>
                  <a:pt x="11577193" y="2819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552450" y="2952750"/>
            <a:ext cx="3206750" cy="31750"/>
          </a:xfrm>
          <a:custGeom>
            <a:avLst/>
            <a:gdLst>
              <a:gd name="connsiteX0" fmla="*/ 31584 w 3206750"/>
              <a:gd name="connsiteY0" fmla="*/ 22987 h 31750"/>
              <a:gd name="connsiteX1" fmla="*/ 1619630 w 3206750"/>
              <a:gd name="connsiteY1" fmla="*/ 22987 h 31750"/>
              <a:gd name="connsiteX2" fmla="*/ 3207639 w 3206750"/>
              <a:gd name="connsiteY2" fmla="*/ 22987 h 31750"/>
              <a:gd name="connsiteX3" fmla="*/ 3207639 w 3206750"/>
              <a:gd name="connsiteY3" fmla="*/ 42799 h 31750"/>
              <a:gd name="connsiteX4" fmla="*/ 1619630 w 3206750"/>
              <a:gd name="connsiteY4" fmla="*/ 42799 h 31750"/>
              <a:gd name="connsiteX5" fmla="*/ 31584 w 3206750"/>
              <a:gd name="connsiteY5" fmla="*/ 42799 h 31750"/>
              <a:gd name="connsiteX6" fmla="*/ 31584 w 3206750"/>
              <a:gd name="connsiteY6" fmla="*/ 229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6750" h="31750">
                <a:moveTo>
                  <a:pt x="31584" y="22987"/>
                </a:moveTo>
                <a:lnTo>
                  <a:pt x="1619630" y="22987"/>
                </a:lnTo>
                <a:lnTo>
                  <a:pt x="3207639" y="22987"/>
                </a:lnTo>
                <a:lnTo>
                  <a:pt x="3207639" y="42799"/>
                </a:lnTo>
                <a:lnTo>
                  <a:pt x="1619630" y="42799"/>
                </a:lnTo>
                <a:lnTo>
                  <a:pt x="31584" y="42799"/>
                </a:lnTo>
                <a:lnTo>
                  <a:pt x="31584" y="22987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552450" y="4413250"/>
            <a:ext cx="5010150" cy="44450"/>
          </a:xfrm>
          <a:custGeom>
            <a:avLst/>
            <a:gdLst>
              <a:gd name="connsiteX0" fmla="*/ 31584 w 5010150"/>
              <a:gd name="connsiteY0" fmla="*/ 25527 h 44450"/>
              <a:gd name="connsiteX1" fmla="*/ 2524125 w 5010150"/>
              <a:gd name="connsiteY1" fmla="*/ 25527 h 44450"/>
              <a:gd name="connsiteX2" fmla="*/ 5016627 w 5010150"/>
              <a:gd name="connsiteY2" fmla="*/ 25527 h 44450"/>
              <a:gd name="connsiteX3" fmla="*/ 5016627 w 5010150"/>
              <a:gd name="connsiteY3" fmla="*/ 45339 h 44450"/>
              <a:gd name="connsiteX4" fmla="*/ 2524125 w 5010150"/>
              <a:gd name="connsiteY4" fmla="*/ 45339 h 44450"/>
              <a:gd name="connsiteX5" fmla="*/ 31584 w 5010150"/>
              <a:gd name="connsiteY5" fmla="*/ 45339 h 44450"/>
              <a:gd name="connsiteX6" fmla="*/ 31584 w 5010150"/>
              <a:gd name="connsiteY6" fmla="*/ 25527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0150" h="44450">
                <a:moveTo>
                  <a:pt x="31584" y="25527"/>
                </a:moveTo>
                <a:lnTo>
                  <a:pt x="2524125" y="25527"/>
                </a:lnTo>
                <a:lnTo>
                  <a:pt x="5016627" y="25527"/>
                </a:lnTo>
                <a:lnTo>
                  <a:pt x="5016627" y="45339"/>
                </a:lnTo>
                <a:lnTo>
                  <a:pt x="2524125" y="45339"/>
                </a:lnTo>
                <a:lnTo>
                  <a:pt x="31584" y="45339"/>
                </a:lnTo>
                <a:lnTo>
                  <a:pt x="31584" y="25527"/>
                </a:lnTo>
                <a:close/>
              </a:path>
            </a:pathLst>
          </a:custGeom>
          <a:solidFill>
            <a:srgbClr val="2029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"/>
            <a:ext cx="3505200" cy="1059180"/>
          </a:xfrm>
          <a:prstGeom prst="rect">
            <a:avLst/>
          </a:prstGeom>
        </p:spPr>
      </p:pic>
      <p:sp>
        <p:nvSpPr>
          <p:cNvPr id="2" name="TextBox 172"/>
          <p:cNvSpPr txBox="1"/>
          <p:nvPr/>
        </p:nvSpPr>
        <p:spPr>
          <a:xfrm>
            <a:off x="330708" y="1584705"/>
            <a:ext cx="11618450" cy="5076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3288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Рекомендуется,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врачи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ФРМ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тщательно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изучали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оценку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диагнозы,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сделанные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кардиологами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другими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медицинскими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специалистами,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имеющими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отношение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</a:t>
            </a:r>
            <a:r>
              <a:rPr lang="en-US" altLang="zh-CN" sz="24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сердечно-сосудистыми</a:t>
            </a:r>
            <a:r>
              <a:rPr lang="en-US" altLang="zh-CN" sz="2400" spc="-40" dirty="0">
                <a:solidFill>
                  <a:srgbClr val="323D4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Calibri"/>
                <a:ea typeface="Calibri"/>
              </a:rPr>
              <a:t>заболеваниями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абсолютные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проведению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кардиологической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ишемическая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болезнь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сердца,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шунтирование</a:t>
            </a:r>
            <a:r>
              <a:rPr lang="en-US" altLang="zh-CN" sz="2400" b="1" spc="-10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коронарной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артерии,</a:t>
            </a:r>
            <a:r>
              <a:rPr lang="en-US" altLang="zh-CN" sz="2400" b="1" spc="-2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хирургия</a:t>
            </a:r>
            <a:r>
              <a:rPr lang="en-US" altLang="zh-CN" sz="2400" b="1" spc="-3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сердечного</a:t>
            </a:r>
            <a:r>
              <a:rPr lang="en-US" altLang="zh-CN" sz="2400" b="1" spc="-3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клапана,</a:t>
            </a:r>
            <a:r>
              <a:rPr lang="en-US" altLang="zh-CN" sz="2400" b="1" spc="-2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хроническая</a:t>
            </a:r>
            <a:r>
              <a:rPr lang="en-US" altLang="zh-CN" sz="2400" b="1" spc="-3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стабильная</a:t>
            </a:r>
            <a:r>
              <a:rPr lang="en-US" altLang="zh-CN" sz="2400" b="1" spc="-3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сердечная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недостаточность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),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</a:p>
          <a:p>
            <a:pPr marL="253288" hangingPunct="0">
              <a:lnSpc>
                <a:spcPct val="99583"/>
              </a:lnSpc>
            </a:pP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высокую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вероятность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эффективности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использования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гипертония,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фибрилляция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предсердий,</a:t>
            </a:r>
            <a:r>
              <a:rPr lang="en-US" altLang="zh-CN" sz="2400" b="1" spc="-44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искусственный</a:t>
            </a:r>
            <a:r>
              <a:rPr lang="en-US" altLang="zh-CN" sz="2400" b="1" spc="-4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водитель</a:t>
            </a:r>
            <a:r>
              <a:rPr lang="en-US" altLang="zh-CN" sz="2400" b="1" spc="-5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ритма,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трансплантация</a:t>
            </a:r>
            <a:r>
              <a:rPr lang="en-US" altLang="zh-CN" sz="2400" b="1" spc="-2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сердца,</a:t>
            </a:r>
            <a:r>
              <a:rPr lang="en-US" altLang="zh-CN" sz="2400" b="1" spc="-3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болезнь</a:t>
            </a:r>
            <a:r>
              <a:rPr lang="en-US" altLang="zh-CN" sz="2400" b="1" spc="-2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периферических</a:t>
            </a:r>
            <a:r>
              <a:rPr lang="en-US" altLang="zh-CN" sz="2400" b="1" spc="-30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артерий</a:t>
            </a:r>
            <a:r>
              <a:rPr lang="en-US" altLang="zh-CN" sz="2400" b="1" spc="-2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/</a:t>
            </a:r>
            <a:r>
              <a:rPr lang="en-US" altLang="zh-CN" sz="2400" b="1" spc="-35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перемежающаяся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ea typeface="Calibri"/>
              </a:rPr>
              <a:t>хромота</a:t>
            </a:r>
            <a:r>
              <a:rPr lang="en-US" altLang="zh-CN" sz="2400" b="1" dirty="0">
                <a:solidFill>
                  <a:srgbClr val="202934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[IV;</a:t>
            </a:r>
            <a:r>
              <a:rPr lang="en-US" altLang="zh-CN" sz="24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А]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Juocevicius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Oral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Lukmann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Takac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Tederko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P,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Haznere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I,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Aguilar-Branco</a:t>
            </a:r>
            <a:r>
              <a:rPr lang="en-US" altLang="zh-CN"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C,</a:t>
            </a:r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Lazovic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Valera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Donoso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Christodoulou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Evidence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Based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Paper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Medicine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(PRM)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professional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people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conditions.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European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PRM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(UEMS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PRM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Section)/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Eur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Med.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2018.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August;</a:t>
            </a:r>
            <a:r>
              <a:rPr lang="en-US" altLang="zh-CN" sz="1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54(4):634-43.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3"/>
          <p:cNvSpPr/>
          <p:nvPr/>
        </p:nvSpPr>
        <p:spPr>
          <a:xfrm>
            <a:off x="996950" y="4464050"/>
            <a:ext cx="9353550" cy="31750"/>
          </a:xfrm>
          <a:custGeom>
            <a:avLst/>
            <a:gdLst>
              <a:gd name="connsiteX0" fmla="*/ 12014 w 9353550"/>
              <a:gd name="connsiteY0" fmla="*/ 16510 h 31750"/>
              <a:gd name="connsiteX1" fmla="*/ 2349119 w 9353550"/>
              <a:gd name="connsiteY1" fmla="*/ 16510 h 31750"/>
              <a:gd name="connsiteX2" fmla="*/ 4686172 w 9353550"/>
              <a:gd name="connsiteY2" fmla="*/ 16510 h 31750"/>
              <a:gd name="connsiteX3" fmla="*/ 7023227 w 9353550"/>
              <a:gd name="connsiteY3" fmla="*/ 16510 h 31750"/>
              <a:gd name="connsiteX4" fmla="*/ 9360281 w 9353550"/>
              <a:gd name="connsiteY4" fmla="*/ 16510 h 31750"/>
              <a:gd name="connsiteX5" fmla="*/ 9360281 w 9353550"/>
              <a:gd name="connsiteY5" fmla="*/ 39370 h 31750"/>
              <a:gd name="connsiteX6" fmla="*/ 7023227 w 9353550"/>
              <a:gd name="connsiteY6" fmla="*/ 39370 h 31750"/>
              <a:gd name="connsiteX7" fmla="*/ 4686172 w 9353550"/>
              <a:gd name="connsiteY7" fmla="*/ 39370 h 31750"/>
              <a:gd name="connsiteX8" fmla="*/ 2349119 w 9353550"/>
              <a:gd name="connsiteY8" fmla="*/ 39370 h 31750"/>
              <a:gd name="connsiteX9" fmla="*/ 12014 w 9353550"/>
              <a:gd name="connsiteY9" fmla="*/ 39370 h 31750"/>
              <a:gd name="connsiteX10" fmla="*/ 12014 w 9353550"/>
              <a:gd name="connsiteY10" fmla="*/ 1651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3550" h="31750">
                <a:moveTo>
                  <a:pt x="12014" y="16510"/>
                </a:moveTo>
                <a:lnTo>
                  <a:pt x="2349119" y="16510"/>
                </a:lnTo>
                <a:lnTo>
                  <a:pt x="4686172" y="16510"/>
                </a:lnTo>
                <a:lnTo>
                  <a:pt x="7023227" y="16510"/>
                </a:lnTo>
                <a:lnTo>
                  <a:pt x="9360281" y="16510"/>
                </a:lnTo>
                <a:lnTo>
                  <a:pt x="9360281" y="39370"/>
                </a:lnTo>
                <a:lnTo>
                  <a:pt x="7023227" y="39370"/>
                </a:lnTo>
                <a:lnTo>
                  <a:pt x="4686172" y="39370"/>
                </a:lnTo>
                <a:lnTo>
                  <a:pt x="2349119" y="39370"/>
                </a:lnTo>
                <a:lnTo>
                  <a:pt x="12014" y="39370"/>
                </a:lnTo>
                <a:lnTo>
                  <a:pt x="12014" y="1651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831850" y="4857750"/>
            <a:ext cx="9912350" cy="19050"/>
          </a:xfrm>
          <a:custGeom>
            <a:avLst/>
            <a:gdLst>
              <a:gd name="connsiteX0" fmla="*/ 15570 w 9912350"/>
              <a:gd name="connsiteY0" fmla="*/ 6858 h 19050"/>
              <a:gd name="connsiteX1" fmla="*/ 2492502 w 9912350"/>
              <a:gd name="connsiteY1" fmla="*/ 6858 h 19050"/>
              <a:gd name="connsiteX2" fmla="*/ 4969383 w 9912350"/>
              <a:gd name="connsiteY2" fmla="*/ 6858 h 19050"/>
              <a:gd name="connsiteX3" fmla="*/ 7446264 w 9912350"/>
              <a:gd name="connsiteY3" fmla="*/ 6858 h 19050"/>
              <a:gd name="connsiteX4" fmla="*/ 9923144 w 9912350"/>
              <a:gd name="connsiteY4" fmla="*/ 6858 h 19050"/>
              <a:gd name="connsiteX5" fmla="*/ 9923144 w 9912350"/>
              <a:gd name="connsiteY5" fmla="*/ 29718 h 19050"/>
              <a:gd name="connsiteX6" fmla="*/ 7446264 w 9912350"/>
              <a:gd name="connsiteY6" fmla="*/ 29718 h 19050"/>
              <a:gd name="connsiteX7" fmla="*/ 4969383 w 9912350"/>
              <a:gd name="connsiteY7" fmla="*/ 29718 h 19050"/>
              <a:gd name="connsiteX8" fmla="*/ 2492502 w 9912350"/>
              <a:gd name="connsiteY8" fmla="*/ 29718 h 19050"/>
              <a:gd name="connsiteX9" fmla="*/ 15570 w 9912350"/>
              <a:gd name="connsiteY9" fmla="*/ 29718 h 19050"/>
              <a:gd name="connsiteX10" fmla="*/ 15570 w 9912350"/>
              <a:gd name="connsiteY10" fmla="*/ 6858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12350" h="19050">
                <a:moveTo>
                  <a:pt x="15570" y="6858"/>
                </a:moveTo>
                <a:lnTo>
                  <a:pt x="2492502" y="6858"/>
                </a:lnTo>
                <a:lnTo>
                  <a:pt x="4969383" y="6858"/>
                </a:lnTo>
                <a:lnTo>
                  <a:pt x="7446264" y="6858"/>
                </a:lnTo>
                <a:lnTo>
                  <a:pt x="9923144" y="6858"/>
                </a:lnTo>
                <a:lnTo>
                  <a:pt x="9923144" y="29718"/>
                </a:lnTo>
                <a:lnTo>
                  <a:pt x="7446264" y="29718"/>
                </a:lnTo>
                <a:lnTo>
                  <a:pt x="4969383" y="29718"/>
                </a:lnTo>
                <a:lnTo>
                  <a:pt x="2492502" y="29718"/>
                </a:lnTo>
                <a:lnTo>
                  <a:pt x="15570" y="29718"/>
                </a:lnTo>
                <a:lnTo>
                  <a:pt x="15570" y="685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5"/>
          <p:cNvSpPr txBox="1"/>
          <p:nvPr/>
        </p:nvSpPr>
        <p:spPr>
          <a:xfrm>
            <a:off x="619048" y="243509"/>
            <a:ext cx="10804550" cy="3876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012">
              <a:lnSpc>
                <a:spcPct val="100000"/>
              </a:lnSpc>
            </a:pP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Второй</a:t>
            </a:r>
            <a:r>
              <a:rPr lang="en-US" altLang="zh-CN" sz="3600" spc="-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этап</a:t>
            </a:r>
            <a:r>
              <a:rPr lang="en-US" altLang="zh-CN" sz="3600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второй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</a:p>
          <a:p>
            <a:pPr marL="228600" hangingPunct="0">
              <a:lnSpc>
                <a:spcPct val="929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острый,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ранний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восстановительный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травмы,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поздний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восстановительный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период,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остаточных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явлений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хроническом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течении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обострения,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последствиях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хирургических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вмешательств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специалистами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МДБ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стационарных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отделений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организаций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пац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иентов: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619048" y="4113167"/>
            <a:ext cx="25142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847648" y="4113167"/>
            <a:ext cx="10166355" cy="2104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1543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нуждающихся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круглосуточном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медицинском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наблюдении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самообслуживании,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перемещении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коммуникации…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 indent="473387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Проект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новой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редакции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Приказа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РФ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1705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178"/>
          <p:cNvSpPr/>
          <p:nvPr/>
        </p:nvSpPr>
        <p:spPr>
          <a:xfrm>
            <a:off x="6115050" y="2216150"/>
            <a:ext cx="4032250" cy="19050"/>
          </a:xfrm>
          <a:custGeom>
            <a:avLst/>
            <a:gdLst>
              <a:gd name="connsiteX0" fmla="*/ 14604 w 4032250"/>
              <a:gd name="connsiteY0" fmla="*/ 9271 h 19050"/>
              <a:gd name="connsiteX1" fmla="*/ 2027808 w 4032250"/>
              <a:gd name="connsiteY1" fmla="*/ 9271 h 19050"/>
              <a:gd name="connsiteX2" fmla="*/ 4041013 w 4032250"/>
              <a:gd name="connsiteY2" fmla="*/ 9271 h 19050"/>
              <a:gd name="connsiteX3" fmla="*/ 4041013 w 4032250"/>
              <a:gd name="connsiteY3" fmla="*/ 29083 h 19050"/>
              <a:gd name="connsiteX4" fmla="*/ 2027808 w 4032250"/>
              <a:gd name="connsiteY4" fmla="*/ 29083 h 19050"/>
              <a:gd name="connsiteX5" fmla="*/ 14604 w 4032250"/>
              <a:gd name="connsiteY5" fmla="*/ 29083 h 19050"/>
              <a:gd name="connsiteX6" fmla="*/ 14604 w 4032250"/>
              <a:gd name="connsiteY6" fmla="*/ 9271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2250" h="19050">
                <a:moveTo>
                  <a:pt x="14604" y="9271"/>
                </a:moveTo>
                <a:lnTo>
                  <a:pt x="2027808" y="9271"/>
                </a:lnTo>
                <a:lnTo>
                  <a:pt x="4041013" y="9271"/>
                </a:lnTo>
                <a:lnTo>
                  <a:pt x="4041013" y="29083"/>
                </a:lnTo>
                <a:lnTo>
                  <a:pt x="2027808" y="29083"/>
                </a:lnTo>
                <a:lnTo>
                  <a:pt x="14604" y="29083"/>
                </a:lnTo>
                <a:lnTo>
                  <a:pt x="14604" y="927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/>
          <p:cNvSpPr/>
          <p:nvPr/>
        </p:nvSpPr>
        <p:spPr>
          <a:xfrm>
            <a:off x="450850" y="2546350"/>
            <a:ext cx="10674350" cy="19050"/>
          </a:xfrm>
          <a:custGeom>
            <a:avLst/>
            <a:gdLst>
              <a:gd name="connsiteX0" fmla="*/ 12534 w 10674350"/>
              <a:gd name="connsiteY0" fmla="*/ 8255 h 19050"/>
              <a:gd name="connsiteX1" fmla="*/ 2680716 w 10674350"/>
              <a:gd name="connsiteY1" fmla="*/ 8255 h 19050"/>
              <a:gd name="connsiteX2" fmla="*/ 5348859 w 10674350"/>
              <a:gd name="connsiteY2" fmla="*/ 8255 h 19050"/>
              <a:gd name="connsiteX3" fmla="*/ 8017002 w 10674350"/>
              <a:gd name="connsiteY3" fmla="*/ 8255 h 19050"/>
              <a:gd name="connsiteX4" fmla="*/ 10685144 w 10674350"/>
              <a:gd name="connsiteY4" fmla="*/ 8255 h 19050"/>
              <a:gd name="connsiteX5" fmla="*/ 10685144 w 10674350"/>
              <a:gd name="connsiteY5" fmla="*/ 28067 h 19050"/>
              <a:gd name="connsiteX6" fmla="*/ 8017002 w 10674350"/>
              <a:gd name="connsiteY6" fmla="*/ 28067 h 19050"/>
              <a:gd name="connsiteX7" fmla="*/ 5348859 w 10674350"/>
              <a:gd name="connsiteY7" fmla="*/ 28067 h 19050"/>
              <a:gd name="connsiteX8" fmla="*/ 2680716 w 10674350"/>
              <a:gd name="connsiteY8" fmla="*/ 28067 h 19050"/>
              <a:gd name="connsiteX9" fmla="*/ 12534 w 10674350"/>
              <a:gd name="connsiteY9" fmla="*/ 28067 h 19050"/>
              <a:gd name="connsiteX10" fmla="*/ 12534 w 10674350"/>
              <a:gd name="connsiteY10" fmla="*/ 8255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74350" h="19050">
                <a:moveTo>
                  <a:pt x="12534" y="8255"/>
                </a:moveTo>
                <a:lnTo>
                  <a:pt x="2680716" y="8255"/>
                </a:lnTo>
                <a:lnTo>
                  <a:pt x="5348859" y="8255"/>
                </a:lnTo>
                <a:lnTo>
                  <a:pt x="8017002" y="8255"/>
                </a:lnTo>
                <a:lnTo>
                  <a:pt x="10685144" y="8255"/>
                </a:lnTo>
                <a:lnTo>
                  <a:pt x="10685144" y="28067"/>
                </a:lnTo>
                <a:lnTo>
                  <a:pt x="8017002" y="28067"/>
                </a:lnTo>
                <a:lnTo>
                  <a:pt x="5348859" y="28067"/>
                </a:lnTo>
                <a:lnTo>
                  <a:pt x="2680716" y="28067"/>
                </a:lnTo>
                <a:lnTo>
                  <a:pt x="12534" y="28067"/>
                </a:lnTo>
                <a:lnTo>
                  <a:pt x="12534" y="82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/>
          <p:cNvSpPr/>
          <p:nvPr/>
        </p:nvSpPr>
        <p:spPr>
          <a:xfrm>
            <a:off x="450850" y="2876550"/>
            <a:ext cx="11004550" cy="19050"/>
          </a:xfrm>
          <a:custGeom>
            <a:avLst/>
            <a:gdLst>
              <a:gd name="connsiteX0" fmla="*/ 12534 w 11004550"/>
              <a:gd name="connsiteY0" fmla="*/ 7239 h 19050"/>
              <a:gd name="connsiteX1" fmla="*/ 2761488 w 11004550"/>
              <a:gd name="connsiteY1" fmla="*/ 7239 h 19050"/>
              <a:gd name="connsiteX2" fmla="*/ 5510403 w 11004550"/>
              <a:gd name="connsiteY2" fmla="*/ 7239 h 19050"/>
              <a:gd name="connsiteX3" fmla="*/ 8259318 w 11004550"/>
              <a:gd name="connsiteY3" fmla="*/ 7239 h 19050"/>
              <a:gd name="connsiteX4" fmla="*/ 11008232 w 11004550"/>
              <a:gd name="connsiteY4" fmla="*/ 7239 h 19050"/>
              <a:gd name="connsiteX5" fmla="*/ 11008232 w 11004550"/>
              <a:gd name="connsiteY5" fmla="*/ 27051 h 19050"/>
              <a:gd name="connsiteX6" fmla="*/ 8259318 w 11004550"/>
              <a:gd name="connsiteY6" fmla="*/ 27051 h 19050"/>
              <a:gd name="connsiteX7" fmla="*/ 5510403 w 11004550"/>
              <a:gd name="connsiteY7" fmla="*/ 27051 h 19050"/>
              <a:gd name="connsiteX8" fmla="*/ 2761488 w 11004550"/>
              <a:gd name="connsiteY8" fmla="*/ 27051 h 19050"/>
              <a:gd name="connsiteX9" fmla="*/ 12534 w 11004550"/>
              <a:gd name="connsiteY9" fmla="*/ 27051 h 19050"/>
              <a:gd name="connsiteX10" fmla="*/ 12534 w 11004550"/>
              <a:gd name="connsiteY10" fmla="*/ 723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4550" h="19050">
                <a:moveTo>
                  <a:pt x="12534" y="7239"/>
                </a:moveTo>
                <a:lnTo>
                  <a:pt x="2761488" y="7239"/>
                </a:lnTo>
                <a:lnTo>
                  <a:pt x="5510403" y="7239"/>
                </a:lnTo>
                <a:lnTo>
                  <a:pt x="8259318" y="7239"/>
                </a:lnTo>
                <a:lnTo>
                  <a:pt x="11008232" y="7239"/>
                </a:lnTo>
                <a:lnTo>
                  <a:pt x="11008232" y="27051"/>
                </a:lnTo>
                <a:lnTo>
                  <a:pt x="8259318" y="27051"/>
                </a:lnTo>
                <a:lnTo>
                  <a:pt x="5510403" y="27051"/>
                </a:lnTo>
                <a:lnTo>
                  <a:pt x="2761488" y="27051"/>
                </a:lnTo>
                <a:lnTo>
                  <a:pt x="12534" y="27051"/>
                </a:lnTo>
                <a:lnTo>
                  <a:pt x="12534" y="72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/>
          <p:cNvSpPr/>
          <p:nvPr/>
        </p:nvSpPr>
        <p:spPr>
          <a:xfrm>
            <a:off x="450850" y="3194050"/>
            <a:ext cx="9671050" cy="31750"/>
          </a:xfrm>
          <a:custGeom>
            <a:avLst/>
            <a:gdLst>
              <a:gd name="connsiteX0" fmla="*/ 12534 w 9671050"/>
              <a:gd name="connsiteY0" fmla="*/ 18923 h 31750"/>
              <a:gd name="connsiteX1" fmla="*/ 2427732 w 9671050"/>
              <a:gd name="connsiteY1" fmla="*/ 18923 h 31750"/>
              <a:gd name="connsiteX2" fmla="*/ 4842890 w 9671050"/>
              <a:gd name="connsiteY2" fmla="*/ 18923 h 31750"/>
              <a:gd name="connsiteX3" fmla="*/ 7258050 w 9671050"/>
              <a:gd name="connsiteY3" fmla="*/ 18923 h 31750"/>
              <a:gd name="connsiteX4" fmla="*/ 9673208 w 9671050"/>
              <a:gd name="connsiteY4" fmla="*/ 18923 h 31750"/>
              <a:gd name="connsiteX5" fmla="*/ 9673208 w 9671050"/>
              <a:gd name="connsiteY5" fmla="*/ 38735 h 31750"/>
              <a:gd name="connsiteX6" fmla="*/ 7258050 w 9671050"/>
              <a:gd name="connsiteY6" fmla="*/ 38735 h 31750"/>
              <a:gd name="connsiteX7" fmla="*/ 4842890 w 9671050"/>
              <a:gd name="connsiteY7" fmla="*/ 38735 h 31750"/>
              <a:gd name="connsiteX8" fmla="*/ 2427732 w 9671050"/>
              <a:gd name="connsiteY8" fmla="*/ 38735 h 31750"/>
              <a:gd name="connsiteX9" fmla="*/ 12534 w 9671050"/>
              <a:gd name="connsiteY9" fmla="*/ 38735 h 31750"/>
              <a:gd name="connsiteX10" fmla="*/ 12534 w 9671050"/>
              <a:gd name="connsiteY10" fmla="*/ 1892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1050" h="31750">
                <a:moveTo>
                  <a:pt x="12534" y="18923"/>
                </a:moveTo>
                <a:lnTo>
                  <a:pt x="2427732" y="18923"/>
                </a:lnTo>
                <a:lnTo>
                  <a:pt x="4842890" y="18923"/>
                </a:lnTo>
                <a:lnTo>
                  <a:pt x="7258050" y="18923"/>
                </a:lnTo>
                <a:lnTo>
                  <a:pt x="9673208" y="18923"/>
                </a:lnTo>
                <a:lnTo>
                  <a:pt x="9673208" y="38735"/>
                </a:lnTo>
                <a:lnTo>
                  <a:pt x="7258050" y="38735"/>
                </a:lnTo>
                <a:lnTo>
                  <a:pt x="4842890" y="38735"/>
                </a:lnTo>
                <a:lnTo>
                  <a:pt x="2427732" y="38735"/>
                </a:lnTo>
                <a:lnTo>
                  <a:pt x="12534" y="38735"/>
                </a:lnTo>
                <a:lnTo>
                  <a:pt x="12534" y="189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/>
          <p:cNvSpPr/>
          <p:nvPr/>
        </p:nvSpPr>
        <p:spPr>
          <a:xfrm>
            <a:off x="450850" y="3524250"/>
            <a:ext cx="10496550" cy="31750"/>
          </a:xfrm>
          <a:custGeom>
            <a:avLst/>
            <a:gdLst>
              <a:gd name="connsiteX0" fmla="*/ 12534 w 10496550"/>
              <a:gd name="connsiteY0" fmla="*/ 17907 h 31750"/>
              <a:gd name="connsiteX1" fmla="*/ 2636520 w 10496550"/>
              <a:gd name="connsiteY1" fmla="*/ 17907 h 31750"/>
              <a:gd name="connsiteX2" fmla="*/ 5260466 w 10496550"/>
              <a:gd name="connsiteY2" fmla="*/ 17907 h 31750"/>
              <a:gd name="connsiteX3" fmla="*/ 7884414 w 10496550"/>
              <a:gd name="connsiteY3" fmla="*/ 17907 h 31750"/>
              <a:gd name="connsiteX4" fmla="*/ 10508360 w 10496550"/>
              <a:gd name="connsiteY4" fmla="*/ 17907 h 31750"/>
              <a:gd name="connsiteX5" fmla="*/ 10508360 w 10496550"/>
              <a:gd name="connsiteY5" fmla="*/ 37719 h 31750"/>
              <a:gd name="connsiteX6" fmla="*/ 7884414 w 10496550"/>
              <a:gd name="connsiteY6" fmla="*/ 37719 h 31750"/>
              <a:gd name="connsiteX7" fmla="*/ 5260466 w 10496550"/>
              <a:gd name="connsiteY7" fmla="*/ 37719 h 31750"/>
              <a:gd name="connsiteX8" fmla="*/ 2636520 w 10496550"/>
              <a:gd name="connsiteY8" fmla="*/ 37719 h 31750"/>
              <a:gd name="connsiteX9" fmla="*/ 12534 w 10496550"/>
              <a:gd name="connsiteY9" fmla="*/ 37719 h 31750"/>
              <a:gd name="connsiteX10" fmla="*/ 12534 w 10496550"/>
              <a:gd name="connsiteY10" fmla="*/ 179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550" h="31750">
                <a:moveTo>
                  <a:pt x="12534" y="17907"/>
                </a:moveTo>
                <a:lnTo>
                  <a:pt x="2636520" y="17907"/>
                </a:lnTo>
                <a:lnTo>
                  <a:pt x="5260466" y="17907"/>
                </a:lnTo>
                <a:lnTo>
                  <a:pt x="7884414" y="17907"/>
                </a:lnTo>
                <a:lnTo>
                  <a:pt x="10508360" y="17907"/>
                </a:lnTo>
                <a:lnTo>
                  <a:pt x="10508360" y="37719"/>
                </a:lnTo>
                <a:lnTo>
                  <a:pt x="7884414" y="37719"/>
                </a:lnTo>
                <a:lnTo>
                  <a:pt x="5260466" y="37719"/>
                </a:lnTo>
                <a:lnTo>
                  <a:pt x="2636520" y="37719"/>
                </a:lnTo>
                <a:lnTo>
                  <a:pt x="12534" y="37719"/>
                </a:lnTo>
                <a:lnTo>
                  <a:pt x="12534" y="1790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/>
          <p:cNvSpPr/>
          <p:nvPr/>
        </p:nvSpPr>
        <p:spPr>
          <a:xfrm>
            <a:off x="450850" y="3854450"/>
            <a:ext cx="10699750" cy="31750"/>
          </a:xfrm>
          <a:custGeom>
            <a:avLst/>
            <a:gdLst>
              <a:gd name="connsiteX0" fmla="*/ 12534 w 10699750"/>
              <a:gd name="connsiteY0" fmla="*/ 16891 h 31750"/>
              <a:gd name="connsiteX1" fmla="*/ 2687192 w 10699750"/>
              <a:gd name="connsiteY1" fmla="*/ 16891 h 31750"/>
              <a:gd name="connsiteX2" fmla="*/ 5361813 w 10699750"/>
              <a:gd name="connsiteY2" fmla="*/ 16891 h 31750"/>
              <a:gd name="connsiteX3" fmla="*/ 8036432 w 10699750"/>
              <a:gd name="connsiteY3" fmla="*/ 16891 h 31750"/>
              <a:gd name="connsiteX4" fmla="*/ 10711053 w 10699750"/>
              <a:gd name="connsiteY4" fmla="*/ 16891 h 31750"/>
              <a:gd name="connsiteX5" fmla="*/ 10711053 w 10699750"/>
              <a:gd name="connsiteY5" fmla="*/ 36703 h 31750"/>
              <a:gd name="connsiteX6" fmla="*/ 8036432 w 10699750"/>
              <a:gd name="connsiteY6" fmla="*/ 36703 h 31750"/>
              <a:gd name="connsiteX7" fmla="*/ 5361813 w 10699750"/>
              <a:gd name="connsiteY7" fmla="*/ 36703 h 31750"/>
              <a:gd name="connsiteX8" fmla="*/ 2687192 w 10699750"/>
              <a:gd name="connsiteY8" fmla="*/ 36703 h 31750"/>
              <a:gd name="connsiteX9" fmla="*/ 12534 w 10699750"/>
              <a:gd name="connsiteY9" fmla="*/ 36703 h 31750"/>
              <a:gd name="connsiteX10" fmla="*/ 12534 w 10699750"/>
              <a:gd name="connsiteY10" fmla="*/ 168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99750" h="31750">
                <a:moveTo>
                  <a:pt x="12534" y="16891"/>
                </a:moveTo>
                <a:lnTo>
                  <a:pt x="2687192" y="16891"/>
                </a:lnTo>
                <a:lnTo>
                  <a:pt x="5361813" y="16891"/>
                </a:lnTo>
                <a:lnTo>
                  <a:pt x="8036432" y="16891"/>
                </a:lnTo>
                <a:lnTo>
                  <a:pt x="10711053" y="16891"/>
                </a:lnTo>
                <a:lnTo>
                  <a:pt x="10711053" y="36703"/>
                </a:lnTo>
                <a:lnTo>
                  <a:pt x="8036432" y="36703"/>
                </a:lnTo>
                <a:lnTo>
                  <a:pt x="5361813" y="36703"/>
                </a:lnTo>
                <a:lnTo>
                  <a:pt x="2687192" y="36703"/>
                </a:lnTo>
                <a:lnTo>
                  <a:pt x="12534" y="36703"/>
                </a:lnTo>
                <a:lnTo>
                  <a:pt x="12534" y="168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4"/>
          <p:cNvSpPr txBox="1"/>
          <p:nvPr/>
        </p:nvSpPr>
        <p:spPr>
          <a:xfrm>
            <a:off x="234695" y="772007"/>
            <a:ext cx="11305420" cy="6056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6376">
              <a:lnSpc>
                <a:spcPct val="100000"/>
              </a:lnSpc>
            </a:pP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Третий</a:t>
            </a:r>
            <a:r>
              <a:rPr lang="en-US" altLang="zh-CN" sz="3600" spc="-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этап</a:t>
            </a:r>
            <a:r>
              <a:rPr lang="en-US" altLang="zh-CN" sz="3600" spc="-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600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65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9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третий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</a:p>
          <a:p>
            <a:pPr marL="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ранний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поздний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периоды,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остаточных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хроническом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обострения,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последствиях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хирургических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вмешательств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самостоятельным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осуществлении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самообслуживания,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перемещения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коммуникации,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числе</a:t>
            </a:r>
            <a:r>
              <a:rPr lang="en-US" altLang="zh-CN" sz="24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технических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средств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круглосуточного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медицинского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наблюдения,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соблюдения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постельного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режима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индивидуального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ухода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среднего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младшего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медицинского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персонала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отделениях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организации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дневном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стационаре,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амбулаторно,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дистанционно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телемедицинских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информационных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технологий,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выездной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форме)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тесном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взаимодействии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службами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медико-социальной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экспертизы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населению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субъекта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Российской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Федерации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направления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медицинскую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реабилитацию.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indent="7599934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Проект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новой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редакции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Приказа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1705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 185"/>
          <p:cNvSpPr/>
          <p:nvPr/>
        </p:nvSpPr>
        <p:spPr>
          <a:xfrm>
            <a:off x="0" y="701548"/>
            <a:ext cx="587222" cy="370840"/>
          </a:xfrm>
          <a:custGeom>
            <a:avLst/>
            <a:gdLst>
              <a:gd name="connsiteX0" fmla="*/ 0 w 587222"/>
              <a:gd name="connsiteY0" fmla="*/ 370840 h 370840"/>
              <a:gd name="connsiteX1" fmla="*/ 587222 w 587222"/>
              <a:gd name="connsiteY1" fmla="*/ 370840 h 370840"/>
              <a:gd name="connsiteX2" fmla="*/ 587222 w 587222"/>
              <a:gd name="connsiteY2" fmla="*/ 0 h 370840"/>
              <a:gd name="connsiteX3" fmla="*/ 0 w 587222"/>
              <a:gd name="connsiteY3" fmla="*/ 0 h 370840"/>
              <a:gd name="connsiteX4" fmla="*/ 0 w 587222"/>
              <a:gd name="connsiteY4" fmla="*/ 370840 h 3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370840">
                <a:moveTo>
                  <a:pt x="0" y="370840"/>
                </a:moveTo>
                <a:lnTo>
                  <a:pt x="587222" y="370840"/>
                </a:lnTo>
                <a:lnTo>
                  <a:pt x="58722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/>
          <p:cNvSpPr/>
          <p:nvPr/>
        </p:nvSpPr>
        <p:spPr>
          <a:xfrm>
            <a:off x="577850" y="692150"/>
            <a:ext cx="11372850" cy="374650"/>
          </a:xfrm>
          <a:custGeom>
            <a:avLst/>
            <a:gdLst>
              <a:gd name="connsiteX0" fmla="*/ 9372 w 11372850"/>
              <a:gd name="connsiteY0" fmla="*/ 380238 h 374650"/>
              <a:gd name="connsiteX1" fmla="*/ 11384889 w 11372850"/>
              <a:gd name="connsiteY1" fmla="*/ 380238 h 374650"/>
              <a:gd name="connsiteX2" fmla="*/ 11384889 w 11372850"/>
              <a:gd name="connsiteY2" fmla="*/ 9398 h 374650"/>
              <a:gd name="connsiteX3" fmla="*/ 9372 w 11372850"/>
              <a:gd name="connsiteY3" fmla="*/ 9398 h 374650"/>
              <a:gd name="connsiteX4" fmla="*/ 9372 w 11372850"/>
              <a:gd name="connsiteY4" fmla="*/ 380238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374650">
                <a:moveTo>
                  <a:pt x="9372" y="380238"/>
                </a:moveTo>
                <a:lnTo>
                  <a:pt x="11384889" y="380238"/>
                </a:lnTo>
                <a:lnTo>
                  <a:pt x="11384889" y="9398"/>
                </a:lnTo>
                <a:lnTo>
                  <a:pt x="9372" y="9398"/>
                </a:lnTo>
                <a:lnTo>
                  <a:pt x="9372" y="38023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/>
          <p:cNvSpPr/>
          <p:nvPr/>
        </p:nvSpPr>
        <p:spPr>
          <a:xfrm>
            <a:off x="0" y="1072388"/>
            <a:ext cx="587222" cy="2011679"/>
          </a:xfrm>
          <a:custGeom>
            <a:avLst/>
            <a:gdLst>
              <a:gd name="connsiteX0" fmla="*/ 0 w 587222"/>
              <a:gd name="connsiteY0" fmla="*/ 2011679 h 2011679"/>
              <a:gd name="connsiteX1" fmla="*/ 587222 w 587222"/>
              <a:gd name="connsiteY1" fmla="*/ 2011679 h 2011679"/>
              <a:gd name="connsiteX2" fmla="*/ 587222 w 587222"/>
              <a:gd name="connsiteY2" fmla="*/ 0 h 2011679"/>
              <a:gd name="connsiteX3" fmla="*/ 0 w 587222"/>
              <a:gd name="connsiteY3" fmla="*/ 0 h 2011679"/>
              <a:gd name="connsiteX4" fmla="*/ 0 w 587222"/>
              <a:gd name="connsiteY4" fmla="*/ 2011679 h 20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2011679">
                <a:moveTo>
                  <a:pt x="0" y="2011679"/>
                </a:moveTo>
                <a:lnTo>
                  <a:pt x="587222" y="2011679"/>
                </a:lnTo>
                <a:lnTo>
                  <a:pt x="587222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/>
          <p:cNvSpPr/>
          <p:nvPr/>
        </p:nvSpPr>
        <p:spPr>
          <a:xfrm>
            <a:off x="577850" y="1060450"/>
            <a:ext cx="11372850" cy="2012950"/>
          </a:xfrm>
          <a:custGeom>
            <a:avLst/>
            <a:gdLst>
              <a:gd name="connsiteX0" fmla="*/ 9372 w 11372850"/>
              <a:gd name="connsiteY0" fmla="*/ 2023618 h 2012950"/>
              <a:gd name="connsiteX1" fmla="*/ 11384889 w 11372850"/>
              <a:gd name="connsiteY1" fmla="*/ 2023618 h 2012950"/>
              <a:gd name="connsiteX2" fmla="*/ 11384889 w 11372850"/>
              <a:gd name="connsiteY2" fmla="*/ 11938 h 2012950"/>
              <a:gd name="connsiteX3" fmla="*/ 9372 w 11372850"/>
              <a:gd name="connsiteY3" fmla="*/ 11938 h 2012950"/>
              <a:gd name="connsiteX4" fmla="*/ 9372 w 11372850"/>
              <a:gd name="connsiteY4" fmla="*/ 2023618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2012950">
                <a:moveTo>
                  <a:pt x="9372" y="2023618"/>
                </a:moveTo>
                <a:lnTo>
                  <a:pt x="11384889" y="2023618"/>
                </a:lnTo>
                <a:lnTo>
                  <a:pt x="11384889" y="11938"/>
                </a:lnTo>
                <a:lnTo>
                  <a:pt x="9372" y="11938"/>
                </a:lnTo>
                <a:lnTo>
                  <a:pt x="9372" y="202361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9"/>
          <p:cNvSpPr/>
          <p:nvPr/>
        </p:nvSpPr>
        <p:spPr>
          <a:xfrm>
            <a:off x="0" y="3084068"/>
            <a:ext cx="587222" cy="2208276"/>
          </a:xfrm>
          <a:custGeom>
            <a:avLst/>
            <a:gdLst>
              <a:gd name="connsiteX0" fmla="*/ 0 w 587222"/>
              <a:gd name="connsiteY0" fmla="*/ 2208276 h 2208276"/>
              <a:gd name="connsiteX1" fmla="*/ 587222 w 587222"/>
              <a:gd name="connsiteY1" fmla="*/ 2208276 h 2208276"/>
              <a:gd name="connsiteX2" fmla="*/ 587222 w 587222"/>
              <a:gd name="connsiteY2" fmla="*/ 0 h 2208276"/>
              <a:gd name="connsiteX3" fmla="*/ 0 w 587222"/>
              <a:gd name="connsiteY3" fmla="*/ 0 h 2208276"/>
              <a:gd name="connsiteX4" fmla="*/ 0 w 587222"/>
              <a:gd name="connsiteY4" fmla="*/ 2208276 h 22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2208276">
                <a:moveTo>
                  <a:pt x="0" y="2208276"/>
                </a:moveTo>
                <a:lnTo>
                  <a:pt x="587222" y="2208276"/>
                </a:lnTo>
                <a:lnTo>
                  <a:pt x="587222" y="0"/>
                </a:lnTo>
                <a:lnTo>
                  <a:pt x="0" y="0"/>
                </a:lnTo>
                <a:lnTo>
                  <a:pt x="0" y="2208276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90"/>
          <p:cNvSpPr/>
          <p:nvPr/>
        </p:nvSpPr>
        <p:spPr>
          <a:xfrm>
            <a:off x="577850" y="3067050"/>
            <a:ext cx="11372850" cy="2216150"/>
          </a:xfrm>
          <a:custGeom>
            <a:avLst/>
            <a:gdLst>
              <a:gd name="connsiteX0" fmla="*/ 9372 w 11372850"/>
              <a:gd name="connsiteY0" fmla="*/ 2225294 h 2216150"/>
              <a:gd name="connsiteX1" fmla="*/ 11384889 w 11372850"/>
              <a:gd name="connsiteY1" fmla="*/ 2225294 h 2216150"/>
              <a:gd name="connsiteX2" fmla="*/ 11384889 w 11372850"/>
              <a:gd name="connsiteY2" fmla="*/ 17018 h 2216150"/>
              <a:gd name="connsiteX3" fmla="*/ 9372 w 11372850"/>
              <a:gd name="connsiteY3" fmla="*/ 17018 h 2216150"/>
              <a:gd name="connsiteX4" fmla="*/ 9372 w 11372850"/>
              <a:gd name="connsiteY4" fmla="*/ 2225294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2216150">
                <a:moveTo>
                  <a:pt x="9372" y="2225294"/>
                </a:moveTo>
                <a:lnTo>
                  <a:pt x="11384889" y="2225294"/>
                </a:lnTo>
                <a:lnTo>
                  <a:pt x="11384889" y="17018"/>
                </a:lnTo>
                <a:lnTo>
                  <a:pt x="9372" y="17018"/>
                </a:lnTo>
                <a:lnTo>
                  <a:pt x="9372" y="2225294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1"/>
          <p:cNvSpPr/>
          <p:nvPr/>
        </p:nvSpPr>
        <p:spPr>
          <a:xfrm>
            <a:off x="577850" y="679450"/>
            <a:ext cx="19050" cy="4616450"/>
          </a:xfrm>
          <a:custGeom>
            <a:avLst/>
            <a:gdLst>
              <a:gd name="connsiteX0" fmla="*/ 9372 w 19050"/>
              <a:gd name="connsiteY0" fmla="*/ 15748 h 4616450"/>
              <a:gd name="connsiteX1" fmla="*/ 9372 w 19050"/>
              <a:gd name="connsiteY1" fmla="*/ 4619244 h 4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616450">
                <a:moveTo>
                  <a:pt x="9372" y="15748"/>
                </a:moveTo>
                <a:lnTo>
                  <a:pt x="9372" y="46192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2"/>
          <p:cNvSpPr/>
          <p:nvPr/>
        </p:nvSpPr>
        <p:spPr>
          <a:xfrm>
            <a:off x="0" y="107238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3"/>
          <p:cNvSpPr/>
          <p:nvPr/>
        </p:nvSpPr>
        <p:spPr>
          <a:xfrm>
            <a:off x="0" y="308406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4"/>
          <p:cNvSpPr/>
          <p:nvPr/>
        </p:nvSpPr>
        <p:spPr>
          <a:xfrm>
            <a:off x="0" y="695198"/>
            <a:ext cx="0" cy="4603496"/>
          </a:xfrm>
          <a:custGeom>
            <a:avLst/>
            <a:gdLst>
              <a:gd name="connsiteX0" fmla="*/ 0 w 0"/>
              <a:gd name="connsiteY0" fmla="*/ 0 h 4603496"/>
              <a:gd name="connsiteX1" fmla="*/ 0 w 0"/>
              <a:gd name="connsiteY1" fmla="*/ 4603496 h 460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3496">
                <a:moveTo>
                  <a:pt x="0" y="0"/>
                </a:moveTo>
                <a:lnTo>
                  <a:pt x="0" y="46034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5"/>
          <p:cNvSpPr/>
          <p:nvPr/>
        </p:nvSpPr>
        <p:spPr>
          <a:xfrm>
            <a:off x="11931650" y="666750"/>
            <a:ext cx="31750" cy="4629150"/>
          </a:xfrm>
          <a:custGeom>
            <a:avLst/>
            <a:gdLst>
              <a:gd name="connsiteX0" fmla="*/ 30988 w 31750"/>
              <a:gd name="connsiteY0" fmla="*/ 28448 h 4629150"/>
              <a:gd name="connsiteX1" fmla="*/ 30988 w 31750"/>
              <a:gd name="connsiteY1" fmla="*/ 4631944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629150">
                <a:moveTo>
                  <a:pt x="30988" y="28448"/>
                </a:moveTo>
                <a:lnTo>
                  <a:pt x="30988" y="46319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/>
          <p:cNvSpPr/>
          <p:nvPr/>
        </p:nvSpPr>
        <p:spPr>
          <a:xfrm>
            <a:off x="0" y="70154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/>
          <p:cNvSpPr/>
          <p:nvPr/>
        </p:nvSpPr>
        <p:spPr>
          <a:xfrm>
            <a:off x="0" y="5292344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8"/>
          <p:cNvSpPr txBox="1"/>
          <p:nvPr/>
        </p:nvSpPr>
        <p:spPr>
          <a:xfrm>
            <a:off x="1478533" y="16560"/>
            <a:ext cx="9411471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4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расчета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ШРМ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(ПРМ)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баллах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91439" y="759968"/>
            <a:ext cx="717618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318759" algn="l"/>
              </a:tabLst>
            </a:pP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ШРМ	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Описание</a:t>
            </a:r>
            <a:r>
              <a:rPr lang="en-US" altLang="zh-CN" sz="1800" b="1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статуса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91439" y="1137411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678789" y="1137411"/>
            <a:ext cx="10930025" cy="1920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Выраженное</a:t>
            </a:r>
            <a:r>
              <a:rPr lang="en-US" altLang="zh-CN" sz="18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1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</a:p>
          <a:p>
            <a:pPr marL="0" hangingPunct="0">
              <a:lnSpc>
                <a:spcPct val="95833"/>
              </a:lnSpc>
              <a:spcBef>
                <a:spcPts val="13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ходьбе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500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ровной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местности,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подъеме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пролет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ступенек,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нормальном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темпе,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условиях.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ТШХ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150-300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тесты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(велоэргометрия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/спироэргометрия)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25-50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/2-3,9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МЕ;</a:t>
            </a:r>
          </a:p>
          <a:p>
            <a:pPr marL="0" hangingPunct="0">
              <a:lnSpc>
                <a:spcPct val="95416"/>
              </a:lnSpc>
              <a:spcBef>
                <a:spcPts val="22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одевается,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раздевается,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туалет,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ест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выполняет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виды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ухаживающем;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проживать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один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дома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суток.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91439" y="3149345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655929" y="3126486"/>
            <a:ext cx="10643181" cy="2167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Грубое</a:t>
            </a:r>
            <a:r>
              <a:rPr lang="en-US" altLang="zh-CN" sz="18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8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8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</a:p>
          <a:p>
            <a:pPr marL="0" hangingPunct="0">
              <a:lnSpc>
                <a:spcPct val="114999"/>
              </a:lnSpc>
              <a:spcBef>
                <a:spcPts val="16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больной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комфортно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чувствует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покоя,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малейшие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приводят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появлению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слабости,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сердцебиения,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одышки,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болям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сердце.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ТШХ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&lt;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150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м;</a:t>
            </a:r>
          </a:p>
          <a:p>
            <a:pPr marL="0">
              <a:lnSpc>
                <a:spcPct val="100000"/>
              </a:lnSpc>
              <a:spcBef>
                <a:spcPts val="16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передвигаться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посторонней</a:t>
            </a:r>
            <a:r>
              <a:rPr lang="en-US" altLang="zh-CN" sz="1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 marL="0" hangingPunct="0">
              <a:lnSpc>
                <a:spcPct val="114999"/>
              </a:lnSpc>
              <a:spcBef>
                <a:spcPts val="16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постоянном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внимании,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повседневных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задач: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одевание,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раздевание,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туалет,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пищи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др.;</a:t>
            </a:r>
          </a:p>
          <a:p>
            <a:pPr marL="0">
              <a:lnSpc>
                <a:spcPct val="100000"/>
              </a:lnSpc>
              <a:spcBef>
                <a:spcPts val="16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оставлен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дома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посторонней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reeform 204"/>
          <p:cNvSpPr/>
          <p:nvPr/>
        </p:nvSpPr>
        <p:spPr>
          <a:xfrm>
            <a:off x="0" y="701548"/>
            <a:ext cx="587222" cy="370840"/>
          </a:xfrm>
          <a:custGeom>
            <a:avLst/>
            <a:gdLst>
              <a:gd name="connsiteX0" fmla="*/ 0 w 587222"/>
              <a:gd name="connsiteY0" fmla="*/ 370840 h 370840"/>
              <a:gd name="connsiteX1" fmla="*/ 587222 w 587222"/>
              <a:gd name="connsiteY1" fmla="*/ 370840 h 370840"/>
              <a:gd name="connsiteX2" fmla="*/ 587222 w 587222"/>
              <a:gd name="connsiteY2" fmla="*/ 0 h 370840"/>
              <a:gd name="connsiteX3" fmla="*/ 0 w 587222"/>
              <a:gd name="connsiteY3" fmla="*/ 0 h 370840"/>
              <a:gd name="connsiteX4" fmla="*/ 0 w 587222"/>
              <a:gd name="connsiteY4" fmla="*/ 370840 h 3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370840">
                <a:moveTo>
                  <a:pt x="0" y="370840"/>
                </a:moveTo>
                <a:lnTo>
                  <a:pt x="587222" y="370840"/>
                </a:lnTo>
                <a:lnTo>
                  <a:pt x="58722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5"/>
          <p:cNvSpPr/>
          <p:nvPr/>
        </p:nvSpPr>
        <p:spPr>
          <a:xfrm>
            <a:off x="577850" y="692150"/>
            <a:ext cx="11372850" cy="374650"/>
          </a:xfrm>
          <a:custGeom>
            <a:avLst/>
            <a:gdLst>
              <a:gd name="connsiteX0" fmla="*/ 9372 w 11372850"/>
              <a:gd name="connsiteY0" fmla="*/ 380238 h 374650"/>
              <a:gd name="connsiteX1" fmla="*/ 11384889 w 11372850"/>
              <a:gd name="connsiteY1" fmla="*/ 380238 h 374650"/>
              <a:gd name="connsiteX2" fmla="*/ 11384889 w 11372850"/>
              <a:gd name="connsiteY2" fmla="*/ 9398 h 374650"/>
              <a:gd name="connsiteX3" fmla="*/ 9372 w 11372850"/>
              <a:gd name="connsiteY3" fmla="*/ 9398 h 374650"/>
              <a:gd name="connsiteX4" fmla="*/ 9372 w 11372850"/>
              <a:gd name="connsiteY4" fmla="*/ 380238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374650">
                <a:moveTo>
                  <a:pt x="9372" y="380238"/>
                </a:moveTo>
                <a:lnTo>
                  <a:pt x="11384889" y="380238"/>
                </a:lnTo>
                <a:lnTo>
                  <a:pt x="11384889" y="9398"/>
                </a:lnTo>
                <a:lnTo>
                  <a:pt x="9372" y="9398"/>
                </a:lnTo>
                <a:lnTo>
                  <a:pt x="9372" y="38023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6"/>
          <p:cNvSpPr/>
          <p:nvPr/>
        </p:nvSpPr>
        <p:spPr>
          <a:xfrm>
            <a:off x="0" y="1072388"/>
            <a:ext cx="587222" cy="2834639"/>
          </a:xfrm>
          <a:custGeom>
            <a:avLst/>
            <a:gdLst>
              <a:gd name="connsiteX0" fmla="*/ 0 w 587222"/>
              <a:gd name="connsiteY0" fmla="*/ 2834639 h 2834639"/>
              <a:gd name="connsiteX1" fmla="*/ 587222 w 587222"/>
              <a:gd name="connsiteY1" fmla="*/ 2834639 h 2834639"/>
              <a:gd name="connsiteX2" fmla="*/ 587222 w 587222"/>
              <a:gd name="connsiteY2" fmla="*/ 0 h 2834639"/>
              <a:gd name="connsiteX3" fmla="*/ 0 w 587222"/>
              <a:gd name="connsiteY3" fmla="*/ 0 h 2834639"/>
              <a:gd name="connsiteX4" fmla="*/ 0 w 587222"/>
              <a:gd name="connsiteY4" fmla="*/ 2834639 h 283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2834639">
                <a:moveTo>
                  <a:pt x="0" y="2834639"/>
                </a:moveTo>
                <a:lnTo>
                  <a:pt x="587222" y="2834639"/>
                </a:lnTo>
                <a:lnTo>
                  <a:pt x="587222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7"/>
          <p:cNvSpPr/>
          <p:nvPr/>
        </p:nvSpPr>
        <p:spPr>
          <a:xfrm>
            <a:off x="577850" y="1060450"/>
            <a:ext cx="11372850" cy="2838450"/>
          </a:xfrm>
          <a:custGeom>
            <a:avLst/>
            <a:gdLst>
              <a:gd name="connsiteX0" fmla="*/ 9372 w 11372850"/>
              <a:gd name="connsiteY0" fmla="*/ 2846578 h 2838450"/>
              <a:gd name="connsiteX1" fmla="*/ 11384889 w 11372850"/>
              <a:gd name="connsiteY1" fmla="*/ 2846578 h 2838450"/>
              <a:gd name="connsiteX2" fmla="*/ 11384889 w 11372850"/>
              <a:gd name="connsiteY2" fmla="*/ 11938 h 2838450"/>
              <a:gd name="connsiteX3" fmla="*/ 9372 w 11372850"/>
              <a:gd name="connsiteY3" fmla="*/ 11938 h 2838450"/>
              <a:gd name="connsiteX4" fmla="*/ 9372 w 11372850"/>
              <a:gd name="connsiteY4" fmla="*/ 2846578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2838450">
                <a:moveTo>
                  <a:pt x="9372" y="2846578"/>
                </a:moveTo>
                <a:lnTo>
                  <a:pt x="11384889" y="2846578"/>
                </a:lnTo>
                <a:lnTo>
                  <a:pt x="11384889" y="11938"/>
                </a:lnTo>
                <a:lnTo>
                  <a:pt x="9372" y="11938"/>
                </a:lnTo>
                <a:lnTo>
                  <a:pt x="9372" y="28465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/>
          <p:cNvSpPr/>
          <p:nvPr/>
        </p:nvSpPr>
        <p:spPr>
          <a:xfrm>
            <a:off x="0" y="3906980"/>
            <a:ext cx="587222" cy="2834640"/>
          </a:xfrm>
          <a:custGeom>
            <a:avLst/>
            <a:gdLst>
              <a:gd name="connsiteX0" fmla="*/ 0 w 587222"/>
              <a:gd name="connsiteY0" fmla="*/ 2834640 h 2834640"/>
              <a:gd name="connsiteX1" fmla="*/ 587222 w 587222"/>
              <a:gd name="connsiteY1" fmla="*/ 2834640 h 2834640"/>
              <a:gd name="connsiteX2" fmla="*/ 587222 w 587222"/>
              <a:gd name="connsiteY2" fmla="*/ 0 h 2834640"/>
              <a:gd name="connsiteX3" fmla="*/ 0 w 587222"/>
              <a:gd name="connsiteY3" fmla="*/ 0 h 2834640"/>
              <a:gd name="connsiteX4" fmla="*/ 0 w 587222"/>
              <a:gd name="connsiteY4" fmla="*/ 2834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22" h="2834640">
                <a:moveTo>
                  <a:pt x="0" y="2834640"/>
                </a:moveTo>
                <a:lnTo>
                  <a:pt x="587222" y="2834640"/>
                </a:lnTo>
                <a:lnTo>
                  <a:pt x="587222" y="0"/>
                </a:lnTo>
                <a:lnTo>
                  <a:pt x="0" y="0"/>
                </a:lnTo>
                <a:lnTo>
                  <a:pt x="0" y="2834640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/>
          <p:cNvSpPr/>
          <p:nvPr/>
        </p:nvSpPr>
        <p:spPr>
          <a:xfrm>
            <a:off x="577850" y="3892550"/>
            <a:ext cx="11372850" cy="2838450"/>
          </a:xfrm>
          <a:custGeom>
            <a:avLst/>
            <a:gdLst>
              <a:gd name="connsiteX0" fmla="*/ 9372 w 11372850"/>
              <a:gd name="connsiteY0" fmla="*/ 2849070 h 2838450"/>
              <a:gd name="connsiteX1" fmla="*/ 11384889 w 11372850"/>
              <a:gd name="connsiteY1" fmla="*/ 2849070 h 2838450"/>
              <a:gd name="connsiteX2" fmla="*/ 11384889 w 11372850"/>
              <a:gd name="connsiteY2" fmla="*/ 14430 h 2838450"/>
              <a:gd name="connsiteX3" fmla="*/ 9372 w 11372850"/>
              <a:gd name="connsiteY3" fmla="*/ 14430 h 2838450"/>
              <a:gd name="connsiteX4" fmla="*/ 9372 w 11372850"/>
              <a:gd name="connsiteY4" fmla="*/ 284907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50" h="2838450">
                <a:moveTo>
                  <a:pt x="9372" y="2849070"/>
                </a:moveTo>
                <a:lnTo>
                  <a:pt x="11384889" y="2849070"/>
                </a:lnTo>
                <a:lnTo>
                  <a:pt x="11384889" y="14430"/>
                </a:lnTo>
                <a:lnTo>
                  <a:pt x="9372" y="14430"/>
                </a:lnTo>
                <a:lnTo>
                  <a:pt x="9372" y="2849070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10"/>
          <p:cNvSpPr/>
          <p:nvPr/>
        </p:nvSpPr>
        <p:spPr>
          <a:xfrm>
            <a:off x="577850" y="679450"/>
            <a:ext cx="19050" cy="6064250"/>
          </a:xfrm>
          <a:custGeom>
            <a:avLst/>
            <a:gdLst>
              <a:gd name="connsiteX0" fmla="*/ 9372 w 19050"/>
              <a:gd name="connsiteY0" fmla="*/ 15748 h 6064250"/>
              <a:gd name="connsiteX1" fmla="*/ 9372 w 19050"/>
              <a:gd name="connsiteY1" fmla="*/ 6068520 h 606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6064250">
                <a:moveTo>
                  <a:pt x="9372" y="15748"/>
                </a:moveTo>
                <a:lnTo>
                  <a:pt x="9372" y="606852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1"/>
          <p:cNvSpPr/>
          <p:nvPr/>
        </p:nvSpPr>
        <p:spPr>
          <a:xfrm>
            <a:off x="0" y="107238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2"/>
          <p:cNvSpPr/>
          <p:nvPr/>
        </p:nvSpPr>
        <p:spPr>
          <a:xfrm>
            <a:off x="0" y="390702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/>
          <p:cNvSpPr/>
          <p:nvPr/>
        </p:nvSpPr>
        <p:spPr>
          <a:xfrm>
            <a:off x="0" y="695198"/>
            <a:ext cx="0" cy="6052772"/>
          </a:xfrm>
          <a:custGeom>
            <a:avLst/>
            <a:gdLst>
              <a:gd name="connsiteX0" fmla="*/ 0 w 0"/>
              <a:gd name="connsiteY0" fmla="*/ 0 h 6052772"/>
              <a:gd name="connsiteX1" fmla="*/ 0 w 0"/>
              <a:gd name="connsiteY1" fmla="*/ 6052772 h 60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52772">
                <a:moveTo>
                  <a:pt x="0" y="0"/>
                </a:moveTo>
                <a:lnTo>
                  <a:pt x="0" y="605277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/>
          <p:cNvSpPr/>
          <p:nvPr/>
        </p:nvSpPr>
        <p:spPr>
          <a:xfrm>
            <a:off x="11931650" y="666750"/>
            <a:ext cx="31750" cy="6076950"/>
          </a:xfrm>
          <a:custGeom>
            <a:avLst/>
            <a:gdLst>
              <a:gd name="connsiteX0" fmla="*/ 30988 w 31750"/>
              <a:gd name="connsiteY0" fmla="*/ 28448 h 6076950"/>
              <a:gd name="connsiteX1" fmla="*/ 30988 w 31750"/>
              <a:gd name="connsiteY1" fmla="*/ 608122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6076950">
                <a:moveTo>
                  <a:pt x="30988" y="28448"/>
                </a:moveTo>
                <a:lnTo>
                  <a:pt x="30988" y="608122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5"/>
          <p:cNvSpPr/>
          <p:nvPr/>
        </p:nvSpPr>
        <p:spPr>
          <a:xfrm>
            <a:off x="0" y="701548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6"/>
          <p:cNvSpPr/>
          <p:nvPr/>
        </p:nvSpPr>
        <p:spPr>
          <a:xfrm>
            <a:off x="0" y="6741620"/>
            <a:ext cx="11968988" cy="0"/>
          </a:xfrm>
          <a:custGeom>
            <a:avLst/>
            <a:gdLst>
              <a:gd name="connsiteX0" fmla="*/ 0 w 11968988"/>
              <a:gd name="connsiteY0" fmla="*/ 0 h 0"/>
              <a:gd name="connsiteX1" fmla="*/ 11968988 w 11968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8988">
                <a:moveTo>
                  <a:pt x="0" y="0"/>
                </a:moveTo>
                <a:lnTo>
                  <a:pt x="1196898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7"/>
          <p:cNvSpPr txBox="1"/>
          <p:nvPr/>
        </p:nvSpPr>
        <p:spPr>
          <a:xfrm>
            <a:off x="1478280" y="17017"/>
            <a:ext cx="9411072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расчета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ШРМ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(ПРМ)</a:t>
            </a:r>
            <a:r>
              <a:rPr lang="en-US" altLang="zh-CN" sz="4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баллах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91439" y="759968"/>
            <a:ext cx="717618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318759" algn="l"/>
              </a:tabLst>
            </a:pP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ШРМ	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Описание</a:t>
            </a:r>
            <a:r>
              <a:rPr lang="en-US" altLang="zh-CN" sz="1800" b="1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статуса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91439" y="1137411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678789" y="1137411"/>
            <a:ext cx="11229399" cy="2743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Легкое</a:t>
            </a:r>
            <a:r>
              <a:rPr lang="en-US" altLang="zh-CN" sz="1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1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справляться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своими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делами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посторонней</a:t>
            </a:r>
            <a:r>
              <a:rPr lang="en-US" altLang="zh-CN" sz="1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обычная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выраженного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утомления,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слабости,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одышки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сердцебиения.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развивается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значительном,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ускоренном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особо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длительном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напряжении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(усилии).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шестиминутной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(ТШХ)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&gt;425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м.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Тесты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(велоэргометрия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спироэргометрия)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≥125Вт/≥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МЕ;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в)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ухаживать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(сам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одевается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раздевается,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магазин,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готовит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простую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еду,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совершать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небольшие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путешествия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переезды,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передвигается);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наблюдении;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д)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проживать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один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дома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недели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помощи.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91439" y="3972560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678789" y="3972560"/>
            <a:ext cx="11066441" cy="2743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жизнедеятельности,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умеренное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своей</a:t>
            </a:r>
            <a:r>
              <a:rPr lang="en-US" altLang="zh-CN" sz="1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выраженности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передвигаться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посторонней</a:t>
            </a:r>
            <a:r>
              <a:rPr lang="en-US" altLang="zh-CN" sz="1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какие-либо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патологические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симптомы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отсутствуют,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обычная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слабость,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утомляемость,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сердцебиение,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одышку,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развивается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ходьбе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расстояние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&gt;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500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ровной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местности,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подъеме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&gt;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пролет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ступенек,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нормальном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темпе,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обычных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условиях.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ТШХ=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301-425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м.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Тесты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нагрузкой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(велоэргометрия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/спироэргометрия)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75-100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/4-6,9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МЕ;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в)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одевается,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раздевается,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ходит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туалет,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ест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выполняет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виды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активности;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г)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сложных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видов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активности: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приготовление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пищи,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уборке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дома,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поход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магазин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покупками;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д)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проживать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один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дома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недели.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80" y="0"/>
            <a:ext cx="731520" cy="990600"/>
          </a:xfrm>
          <a:prstGeom prst="rect">
            <a:avLst/>
          </a:prstGeom>
        </p:spPr>
      </p:pic>
      <p:pic>
        <p:nvPicPr>
          <p:cNvPr id="225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08760"/>
            <a:ext cx="822960" cy="807720"/>
          </a:xfrm>
          <a:prstGeom prst="rect">
            <a:avLst/>
          </a:prstGeom>
        </p:spPr>
      </p:pic>
      <p:sp>
        <p:nvSpPr>
          <p:cNvPr id="2" name="Freeform 225"/>
          <p:cNvSpPr/>
          <p:nvPr/>
        </p:nvSpPr>
        <p:spPr>
          <a:xfrm>
            <a:off x="3960812" y="2436812"/>
            <a:ext cx="979487" cy="331787"/>
          </a:xfrm>
          <a:custGeom>
            <a:avLst/>
            <a:gdLst>
              <a:gd name="connsiteX0" fmla="*/ 984440 w 979487"/>
              <a:gd name="connsiteY0" fmla="*/ 342201 h 331787"/>
              <a:gd name="connsiteX1" fmla="*/ 14287 w 979487"/>
              <a:gd name="connsiteY1" fmla="*/ 19621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9487" h="331787">
                <a:moveTo>
                  <a:pt x="984440" y="342201"/>
                </a:moveTo>
                <a:lnTo>
                  <a:pt x="14287" y="19621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6"/>
          <p:cNvSpPr/>
          <p:nvPr/>
        </p:nvSpPr>
        <p:spPr>
          <a:xfrm>
            <a:off x="1281112" y="1598612"/>
            <a:ext cx="2960687" cy="1042987"/>
          </a:xfrm>
          <a:custGeom>
            <a:avLst/>
            <a:gdLst>
              <a:gd name="connsiteX0" fmla="*/ 14922 w 2960687"/>
              <a:gd name="connsiteY0" fmla="*/ 537527 h 1042987"/>
              <a:gd name="connsiteX1" fmla="*/ 1488630 w 2960687"/>
              <a:gd name="connsiteY1" fmla="*/ 25209 h 1042987"/>
              <a:gd name="connsiteX2" fmla="*/ 2962211 w 2960687"/>
              <a:gd name="connsiteY2" fmla="*/ 537527 h 1042987"/>
              <a:gd name="connsiteX3" fmla="*/ 1488630 w 2960687"/>
              <a:gd name="connsiteY3" fmla="*/ 1049845 h 1042987"/>
              <a:gd name="connsiteX4" fmla="*/ 14922 w 2960687"/>
              <a:gd name="connsiteY4" fmla="*/ 537527 h 1042987"/>
              <a:gd name="connsiteX5" fmla="*/ 14922 w 2960687"/>
              <a:gd name="connsiteY5" fmla="*/ 537527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687" h="1042987">
                <a:moveTo>
                  <a:pt x="14922" y="537527"/>
                </a:moveTo>
                <a:cubicBezTo>
                  <a:pt x="14922" y="254571"/>
                  <a:pt x="674687" y="25209"/>
                  <a:pt x="1488630" y="25209"/>
                </a:cubicBezTo>
                <a:cubicBezTo>
                  <a:pt x="2302446" y="25209"/>
                  <a:pt x="2962211" y="254571"/>
                  <a:pt x="2962211" y="537527"/>
                </a:cubicBezTo>
                <a:cubicBezTo>
                  <a:pt x="2962211" y="820483"/>
                  <a:pt x="2302446" y="1049845"/>
                  <a:pt x="1488630" y="1049845"/>
                </a:cubicBezTo>
                <a:cubicBezTo>
                  <a:pt x="674687" y="1049845"/>
                  <a:pt x="14922" y="820483"/>
                  <a:pt x="14922" y="537527"/>
                </a:cubicBezTo>
                <a:lnTo>
                  <a:pt x="14922" y="537527"/>
                </a:lnTo>
                <a:close/>
              </a:path>
            </a:pathLst>
          </a:custGeom>
          <a:solidFill>
            <a:srgbClr val="DA9FB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7"/>
          <p:cNvSpPr/>
          <p:nvPr/>
        </p:nvSpPr>
        <p:spPr>
          <a:xfrm>
            <a:off x="1281112" y="1598612"/>
            <a:ext cx="2960687" cy="1042987"/>
          </a:xfrm>
          <a:custGeom>
            <a:avLst/>
            <a:gdLst>
              <a:gd name="connsiteX0" fmla="*/ 14922 w 2960687"/>
              <a:gd name="connsiteY0" fmla="*/ 537527 h 1042987"/>
              <a:gd name="connsiteX1" fmla="*/ 1488630 w 2960687"/>
              <a:gd name="connsiteY1" fmla="*/ 25209 h 1042987"/>
              <a:gd name="connsiteX2" fmla="*/ 2962211 w 2960687"/>
              <a:gd name="connsiteY2" fmla="*/ 537527 h 1042987"/>
              <a:gd name="connsiteX3" fmla="*/ 1488630 w 2960687"/>
              <a:gd name="connsiteY3" fmla="*/ 1049845 h 1042987"/>
              <a:gd name="connsiteX4" fmla="*/ 14922 w 2960687"/>
              <a:gd name="connsiteY4" fmla="*/ 537527 h 1042987"/>
              <a:gd name="connsiteX5" fmla="*/ 14922 w 2960687"/>
              <a:gd name="connsiteY5" fmla="*/ 537527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687" h="1042987">
                <a:moveTo>
                  <a:pt x="14922" y="537527"/>
                </a:moveTo>
                <a:cubicBezTo>
                  <a:pt x="14922" y="254571"/>
                  <a:pt x="674687" y="25209"/>
                  <a:pt x="1488630" y="25209"/>
                </a:cubicBezTo>
                <a:cubicBezTo>
                  <a:pt x="2302446" y="25209"/>
                  <a:pt x="2962211" y="254571"/>
                  <a:pt x="2962211" y="537527"/>
                </a:cubicBezTo>
                <a:cubicBezTo>
                  <a:pt x="2962211" y="820483"/>
                  <a:pt x="2302446" y="1049845"/>
                  <a:pt x="1488630" y="1049845"/>
                </a:cubicBezTo>
                <a:cubicBezTo>
                  <a:pt x="674687" y="1049845"/>
                  <a:pt x="14922" y="820483"/>
                  <a:pt x="14922" y="537527"/>
                </a:cubicBezTo>
                <a:lnTo>
                  <a:pt x="14922" y="53752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8"/>
          <p:cNvSpPr/>
          <p:nvPr/>
        </p:nvSpPr>
        <p:spPr>
          <a:xfrm>
            <a:off x="3059112" y="3186112"/>
            <a:ext cx="1639887" cy="179387"/>
          </a:xfrm>
          <a:custGeom>
            <a:avLst/>
            <a:gdLst>
              <a:gd name="connsiteX0" fmla="*/ 1650936 w 1639887"/>
              <a:gd name="connsiteY0" fmla="*/ 24574 h 179387"/>
              <a:gd name="connsiteX1" fmla="*/ 19240 w 1639887"/>
              <a:gd name="connsiteY1" fmla="*/ 184467 h 17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9887" h="179387">
                <a:moveTo>
                  <a:pt x="1650936" y="24574"/>
                </a:moveTo>
                <a:lnTo>
                  <a:pt x="19240" y="184467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2903220"/>
            <a:ext cx="2583180" cy="1074419"/>
          </a:xfrm>
          <a:prstGeom prst="rect">
            <a:avLst/>
          </a:prstGeom>
        </p:spPr>
      </p:pic>
      <p:sp>
        <p:nvSpPr>
          <p:cNvPr id="3" name="Freeform 230"/>
          <p:cNvSpPr/>
          <p:nvPr/>
        </p:nvSpPr>
        <p:spPr>
          <a:xfrm>
            <a:off x="506412" y="2894012"/>
            <a:ext cx="2554287" cy="1055687"/>
          </a:xfrm>
          <a:custGeom>
            <a:avLst/>
            <a:gdLst>
              <a:gd name="connsiteX0" fmla="*/ 14287 w 2554287"/>
              <a:gd name="connsiteY0" fmla="*/ 541845 h 1055687"/>
              <a:gd name="connsiteX1" fmla="*/ 1289494 w 2554287"/>
              <a:gd name="connsiteY1" fmla="*/ 18732 h 1055687"/>
              <a:gd name="connsiteX2" fmla="*/ 2564574 w 2554287"/>
              <a:gd name="connsiteY2" fmla="*/ 541845 h 1055687"/>
              <a:gd name="connsiteX3" fmla="*/ 1289494 w 2554287"/>
              <a:gd name="connsiteY3" fmla="*/ 1064831 h 1055687"/>
              <a:gd name="connsiteX4" fmla="*/ 14287 w 2554287"/>
              <a:gd name="connsiteY4" fmla="*/ 541845 h 1055687"/>
              <a:gd name="connsiteX5" fmla="*/ 14287 w 2554287"/>
              <a:gd name="connsiteY5" fmla="*/ 541845 h 10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287" h="1055687">
                <a:moveTo>
                  <a:pt x="14287" y="541845"/>
                </a:moveTo>
                <a:cubicBezTo>
                  <a:pt x="14287" y="252920"/>
                  <a:pt x="585203" y="18732"/>
                  <a:pt x="1289494" y="18732"/>
                </a:cubicBezTo>
                <a:cubicBezTo>
                  <a:pt x="1993709" y="18732"/>
                  <a:pt x="2564574" y="252920"/>
                  <a:pt x="2564574" y="541845"/>
                </a:cubicBezTo>
                <a:cubicBezTo>
                  <a:pt x="2564574" y="830643"/>
                  <a:pt x="1993709" y="1064831"/>
                  <a:pt x="1289494" y="1064831"/>
                </a:cubicBezTo>
                <a:cubicBezTo>
                  <a:pt x="585203" y="1064831"/>
                  <a:pt x="14287" y="830643"/>
                  <a:pt x="14287" y="541845"/>
                </a:cubicBezTo>
                <a:lnTo>
                  <a:pt x="14287" y="54184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1"/>
          <p:cNvSpPr/>
          <p:nvPr/>
        </p:nvSpPr>
        <p:spPr>
          <a:xfrm>
            <a:off x="4443412" y="3541712"/>
            <a:ext cx="915987" cy="941387"/>
          </a:xfrm>
          <a:custGeom>
            <a:avLst/>
            <a:gdLst>
              <a:gd name="connsiteX0" fmla="*/ 924369 w 915987"/>
              <a:gd name="connsiteY0" fmla="*/ 14668 h 941387"/>
              <a:gd name="connsiteX1" fmla="*/ 16700 w 915987"/>
              <a:gd name="connsiteY1" fmla="*/ 944181 h 9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987" h="941387">
                <a:moveTo>
                  <a:pt x="924369" y="14668"/>
                </a:moveTo>
                <a:lnTo>
                  <a:pt x="16700" y="944181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2"/>
          <p:cNvSpPr/>
          <p:nvPr/>
        </p:nvSpPr>
        <p:spPr>
          <a:xfrm>
            <a:off x="2068512" y="4468812"/>
            <a:ext cx="3290887" cy="1030287"/>
          </a:xfrm>
          <a:custGeom>
            <a:avLst/>
            <a:gdLst>
              <a:gd name="connsiteX0" fmla="*/ 21399 w 3290887"/>
              <a:gd name="connsiteY0" fmla="*/ 529399 h 1030287"/>
              <a:gd name="connsiteX1" fmla="*/ 1656651 w 3290887"/>
              <a:gd name="connsiteY1" fmla="*/ 17081 h 1030287"/>
              <a:gd name="connsiteX2" fmla="*/ 3291903 w 3290887"/>
              <a:gd name="connsiteY2" fmla="*/ 529399 h 1030287"/>
              <a:gd name="connsiteX3" fmla="*/ 1656651 w 3290887"/>
              <a:gd name="connsiteY3" fmla="*/ 1041717 h 1030287"/>
              <a:gd name="connsiteX4" fmla="*/ 21399 w 3290887"/>
              <a:gd name="connsiteY4" fmla="*/ 529399 h 1030287"/>
              <a:gd name="connsiteX5" fmla="*/ 21399 w 3290887"/>
              <a:gd name="connsiteY5" fmla="*/ 529399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887" h="1030287">
                <a:moveTo>
                  <a:pt x="21399" y="529399"/>
                </a:moveTo>
                <a:cubicBezTo>
                  <a:pt x="21399" y="246443"/>
                  <a:pt x="753554" y="17081"/>
                  <a:pt x="1656651" y="17081"/>
                </a:cubicBezTo>
                <a:cubicBezTo>
                  <a:pt x="2559748" y="17081"/>
                  <a:pt x="3291903" y="246443"/>
                  <a:pt x="3291903" y="529399"/>
                </a:cubicBezTo>
                <a:cubicBezTo>
                  <a:pt x="3291903" y="812355"/>
                  <a:pt x="2559748" y="1041717"/>
                  <a:pt x="1656651" y="1041717"/>
                </a:cubicBezTo>
                <a:cubicBezTo>
                  <a:pt x="753554" y="1041717"/>
                  <a:pt x="21399" y="812355"/>
                  <a:pt x="21399" y="529399"/>
                </a:cubicBezTo>
                <a:lnTo>
                  <a:pt x="21399" y="529399"/>
                </a:lnTo>
                <a:close/>
              </a:path>
            </a:pathLst>
          </a:custGeom>
          <a:solidFill>
            <a:srgbClr val="DA9FB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3"/>
          <p:cNvSpPr/>
          <p:nvPr/>
        </p:nvSpPr>
        <p:spPr>
          <a:xfrm>
            <a:off x="2068512" y="4468812"/>
            <a:ext cx="3290887" cy="1030287"/>
          </a:xfrm>
          <a:custGeom>
            <a:avLst/>
            <a:gdLst>
              <a:gd name="connsiteX0" fmla="*/ 21399 w 3290887"/>
              <a:gd name="connsiteY0" fmla="*/ 529399 h 1030287"/>
              <a:gd name="connsiteX1" fmla="*/ 1656651 w 3290887"/>
              <a:gd name="connsiteY1" fmla="*/ 17081 h 1030287"/>
              <a:gd name="connsiteX2" fmla="*/ 3291903 w 3290887"/>
              <a:gd name="connsiteY2" fmla="*/ 529399 h 1030287"/>
              <a:gd name="connsiteX3" fmla="*/ 1656651 w 3290887"/>
              <a:gd name="connsiteY3" fmla="*/ 1041717 h 1030287"/>
              <a:gd name="connsiteX4" fmla="*/ 21399 w 3290887"/>
              <a:gd name="connsiteY4" fmla="*/ 529399 h 1030287"/>
              <a:gd name="connsiteX5" fmla="*/ 21399 w 3290887"/>
              <a:gd name="connsiteY5" fmla="*/ 529399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887" h="1030287">
                <a:moveTo>
                  <a:pt x="21399" y="529399"/>
                </a:moveTo>
                <a:cubicBezTo>
                  <a:pt x="21399" y="246443"/>
                  <a:pt x="753554" y="17081"/>
                  <a:pt x="1656651" y="17081"/>
                </a:cubicBezTo>
                <a:cubicBezTo>
                  <a:pt x="2559748" y="17081"/>
                  <a:pt x="3291903" y="246443"/>
                  <a:pt x="3291903" y="529399"/>
                </a:cubicBezTo>
                <a:cubicBezTo>
                  <a:pt x="3291903" y="812355"/>
                  <a:pt x="2559748" y="1041717"/>
                  <a:pt x="1656651" y="1041717"/>
                </a:cubicBezTo>
                <a:cubicBezTo>
                  <a:pt x="753554" y="1041717"/>
                  <a:pt x="21399" y="812355"/>
                  <a:pt x="21399" y="529399"/>
                </a:cubicBezTo>
                <a:lnTo>
                  <a:pt x="21399" y="52939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4"/>
          <p:cNvSpPr/>
          <p:nvPr/>
        </p:nvSpPr>
        <p:spPr>
          <a:xfrm>
            <a:off x="6411912" y="3541712"/>
            <a:ext cx="915987" cy="814387"/>
          </a:xfrm>
          <a:custGeom>
            <a:avLst/>
            <a:gdLst>
              <a:gd name="connsiteX0" fmla="*/ 14287 w 915987"/>
              <a:gd name="connsiteY0" fmla="*/ 14668 h 814387"/>
              <a:gd name="connsiteX1" fmla="*/ 921956 w 915987"/>
              <a:gd name="connsiteY1" fmla="*/ 821245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987" h="814387">
                <a:moveTo>
                  <a:pt x="14287" y="14668"/>
                </a:moveTo>
                <a:lnTo>
                  <a:pt x="921956" y="821245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5"/>
          <p:cNvSpPr/>
          <p:nvPr/>
        </p:nvSpPr>
        <p:spPr>
          <a:xfrm>
            <a:off x="6411912" y="4341812"/>
            <a:ext cx="3227387" cy="1169987"/>
          </a:xfrm>
          <a:custGeom>
            <a:avLst/>
            <a:gdLst>
              <a:gd name="connsiteX0" fmla="*/ 14287 w 3227387"/>
              <a:gd name="connsiteY0" fmla="*/ 601027 h 1169987"/>
              <a:gd name="connsiteX1" fmla="*/ 1621980 w 3227387"/>
              <a:gd name="connsiteY1" fmla="*/ 24193 h 1169987"/>
              <a:gd name="connsiteX2" fmla="*/ 3229800 w 3227387"/>
              <a:gd name="connsiteY2" fmla="*/ 601027 h 1169987"/>
              <a:gd name="connsiteX3" fmla="*/ 1621980 w 3227387"/>
              <a:gd name="connsiteY3" fmla="*/ 1177988 h 1169987"/>
              <a:gd name="connsiteX4" fmla="*/ 14287 w 3227387"/>
              <a:gd name="connsiteY4" fmla="*/ 601027 h 1169987"/>
              <a:gd name="connsiteX5" fmla="*/ 14287 w 3227387"/>
              <a:gd name="connsiteY5" fmla="*/ 601027 h 11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387" h="1169987">
                <a:moveTo>
                  <a:pt x="14287" y="601027"/>
                </a:moveTo>
                <a:cubicBezTo>
                  <a:pt x="14287" y="282511"/>
                  <a:pt x="734123" y="24193"/>
                  <a:pt x="1621980" y="24193"/>
                </a:cubicBezTo>
                <a:cubicBezTo>
                  <a:pt x="2509964" y="24193"/>
                  <a:pt x="3229800" y="282511"/>
                  <a:pt x="3229800" y="601027"/>
                </a:cubicBezTo>
                <a:cubicBezTo>
                  <a:pt x="3229800" y="919670"/>
                  <a:pt x="2509964" y="1177988"/>
                  <a:pt x="1621980" y="1177988"/>
                </a:cubicBezTo>
                <a:cubicBezTo>
                  <a:pt x="734123" y="1177988"/>
                  <a:pt x="14287" y="919670"/>
                  <a:pt x="14287" y="601027"/>
                </a:cubicBezTo>
                <a:lnTo>
                  <a:pt x="14287" y="601027"/>
                </a:lnTo>
                <a:close/>
              </a:path>
            </a:pathLst>
          </a:custGeom>
          <a:solidFill>
            <a:srgbClr val="C7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6"/>
          <p:cNvSpPr/>
          <p:nvPr/>
        </p:nvSpPr>
        <p:spPr>
          <a:xfrm>
            <a:off x="6411912" y="4341812"/>
            <a:ext cx="3227387" cy="1169987"/>
          </a:xfrm>
          <a:custGeom>
            <a:avLst/>
            <a:gdLst>
              <a:gd name="connsiteX0" fmla="*/ 14287 w 3227387"/>
              <a:gd name="connsiteY0" fmla="*/ 601027 h 1169987"/>
              <a:gd name="connsiteX1" fmla="*/ 1621980 w 3227387"/>
              <a:gd name="connsiteY1" fmla="*/ 24193 h 1169987"/>
              <a:gd name="connsiteX2" fmla="*/ 3229800 w 3227387"/>
              <a:gd name="connsiteY2" fmla="*/ 601027 h 1169987"/>
              <a:gd name="connsiteX3" fmla="*/ 1621980 w 3227387"/>
              <a:gd name="connsiteY3" fmla="*/ 1177988 h 1169987"/>
              <a:gd name="connsiteX4" fmla="*/ 14287 w 3227387"/>
              <a:gd name="connsiteY4" fmla="*/ 601027 h 1169987"/>
              <a:gd name="connsiteX5" fmla="*/ 14287 w 3227387"/>
              <a:gd name="connsiteY5" fmla="*/ 601027 h 11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387" h="1169987">
                <a:moveTo>
                  <a:pt x="14287" y="601027"/>
                </a:moveTo>
                <a:cubicBezTo>
                  <a:pt x="14287" y="282511"/>
                  <a:pt x="734123" y="24193"/>
                  <a:pt x="1621980" y="24193"/>
                </a:cubicBezTo>
                <a:cubicBezTo>
                  <a:pt x="2509964" y="24193"/>
                  <a:pt x="3229800" y="282511"/>
                  <a:pt x="3229800" y="601027"/>
                </a:cubicBezTo>
                <a:cubicBezTo>
                  <a:pt x="3229800" y="919670"/>
                  <a:pt x="2509964" y="1177988"/>
                  <a:pt x="1621980" y="1177988"/>
                </a:cubicBezTo>
                <a:cubicBezTo>
                  <a:pt x="734123" y="1177988"/>
                  <a:pt x="14287" y="919670"/>
                  <a:pt x="14287" y="601027"/>
                </a:cubicBezTo>
                <a:lnTo>
                  <a:pt x="14287" y="60102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7"/>
          <p:cNvSpPr/>
          <p:nvPr/>
        </p:nvSpPr>
        <p:spPr>
          <a:xfrm>
            <a:off x="6831012" y="2436812"/>
            <a:ext cx="979487" cy="331787"/>
          </a:xfrm>
          <a:custGeom>
            <a:avLst/>
            <a:gdLst>
              <a:gd name="connsiteX0" fmla="*/ 21399 w 979487"/>
              <a:gd name="connsiteY0" fmla="*/ 342201 h 331787"/>
              <a:gd name="connsiteX1" fmla="*/ 987869 w 979487"/>
              <a:gd name="connsiteY1" fmla="*/ 19621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9487" h="331787">
                <a:moveTo>
                  <a:pt x="21399" y="342201"/>
                </a:moveTo>
                <a:lnTo>
                  <a:pt x="987869" y="19621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8"/>
          <p:cNvSpPr/>
          <p:nvPr/>
        </p:nvSpPr>
        <p:spPr>
          <a:xfrm>
            <a:off x="7529512" y="1535112"/>
            <a:ext cx="3455987" cy="1106487"/>
          </a:xfrm>
          <a:custGeom>
            <a:avLst/>
            <a:gdLst>
              <a:gd name="connsiteX0" fmla="*/ 24828 w 3455987"/>
              <a:gd name="connsiteY0" fmla="*/ 569531 h 1106487"/>
              <a:gd name="connsiteX1" fmla="*/ 1744662 w 3455987"/>
              <a:gd name="connsiteY1" fmla="*/ 24193 h 1106487"/>
              <a:gd name="connsiteX2" fmla="*/ 3464496 w 3455987"/>
              <a:gd name="connsiteY2" fmla="*/ 569531 h 1106487"/>
              <a:gd name="connsiteX3" fmla="*/ 1744662 w 3455987"/>
              <a:gd name="connsiteY3" fmla="*/ 1114869 h 1106487"/>
              <a:gd name="connsiteX4" fmla="*/ 24828 w 3455987"/>
              <a:gd name="connsiteY4" fmla="*/ 569531 h 1106487"/>
              <a:gd name="connsiteX5" fmla="*/ 24828 w 3455987"/>
              <a:gd name="connsiteY5" fmla="*/ 569531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987" h="1106487">
                <a:moveTo>
                  <a:pt x="24828" y="569531"/>
                </a:moveTo>
                <a:cubicBezTo>
                  <a:pt x="24828" y="268287"/>
                  <a:pt x="794829" y="24193"/>
                  <a:pt x="1744662" y="24193"/>
                </a:cubicBezTo>
                <a:cubicBezTo>
                  <a:pt x="2694495" y="24193"/>
                  <a:pt x="3464496" y="268287"/>
                  <a:pt x="3464496" y="569531"/>
                </a:cubicBezTo>
                <a:cubicBezTo>
                  <a:pt x="3464496" y="870775"/>
                  <a:pt x="2694495" y="1114869"/>
                  <a:pt x="1744662" y="1114869"/>
                </a:cubicBezTo>
                <a:cubicBezTo>
                  <a:pt x="794829" y="1114869"/>
                  <a:pt x="24828" y="870775"/>
                  <a:pt x="24828" y="569531"/>
                </a:cubicBezTo>
                <a:lnTo>
                  <a:pt x="24828" y="569531"/>
                </a:lnTo>
                <a:close/>
              </a:path>
            </a:pathLst>
          </a:custGeom>
          <a:solidFill>
            <a:srgbClr val="DA9FB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9"/>
          <p:cNvSpPr/>
          <p:nvPr/>
        </p:nvSpPr>
        <p:spPr>
          <a:xfrm>
            <a:off x="7529512" y="1535112"/>
            <a:ext cx="3455987" cy="1106487"/>
          </a:xfrm>
          <a:custGeom>
            <a:avLst/>
            <a:gdLst>
              <a:gd name="connsiteX0" fmla="*/ 24828 w 3455987"/>
              <a:gd name="connsiteY0" fmla="*/ 569531 h 1106487"/>
              <a:gd name="connsiteX1" fmla="*/ 1744662 w 3455987"/>
              <a:gd name="connsiteY1" fmla="*/ 24193 h 1106487"/>
              <a:gd name="connsiteX2" fmla="*/ 3464496 w 3455987"/>
              <a:gd name="connsiteY2" fmla="*/ 569531 h 1106487"/>
              <a:gd name="connsiteX3" fmla="*/ 1744662 w 3455987"/>
              <a:gd name="connsiteY3" fmla="*/ 1114869 h 1106487"/>
              <a:gd name="connsiteX4" fmla="*/ 24828 w 3455987"/>
              <a:gd name="connsiteY4" fmla="*/ 569531 h 1106487"/>
              <a:gd name="connsiteX5" fmla="*/ 24828 w 3455987"/>
              <a:gd name="connsiteY5" fmla="*/ 569531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987" h="1106487">
                <a:moveTo>
                  <a:pt x="24828" y="569531"/>
                </a:moveTo>
                <a:cubicBezTo>
                  <a:pt x="24828" y="268287"/>
                  <a:pt x="794829" y="24193"/>
                  <a:pt x="1744662" y="24193"/>
                </a:cubicBezTo>
                <a:cubicBezTo>
                  <a:pt x="2694495" y="24193"/>
                  <a:pt x="3464496" y="268287"/>
                  <a:pt x="3464496" y="569531"/>
                </a:cubicBezTo>
                <a:cubicBezTo>
                  <a:pt x="3464496" y="870775"/>
                  <a:pt x="2694495" y="1114869"/>
                  <a:pt x="1744662" y="1114869"/>
                </a:cubicBezTo>
                <a:cubicBezTo>
                  <a:pt x="794829" y="1114869"/>
                  <a:pt x="24828" y="870775"/>
                  <a:pt x="24828" y="569531"/>
                </a:cubicBezTo>
                <a:lnTo>
                  <a:pt x="24828" y="56953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40"/>
          <p:cNvSpPr/>
          <p:nvPr/>
        </p:nvSpPr>
        <p:spPr>
          <a:xfrm>
            <a:off x="5878512" y="2043112"/>
            <a:ext cx="39687" cy="534987"/>
          </a:xfrm>
          <a:custGeom>
            <a:avLst/>
            <a:gdLst>
              <a:gd name="connsiteX0" fmla="*/ 18478 w 39687"/>
              <a:gd name="connsiteY0" fmla="*/ 543877 h 534987"/>
              <a:gd name="connsiteX1" fmla="*/ 18478 w 39687"/>
              <a:gd name="connsiteY1" fmla="*/ 26225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534987">
                <a:moveTo>
                  <a:pt x="18478" y="543877"/>
                </a:moveTo>
                <a:lnTo>
                  <a:pt x="18478" y="26225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320" y="807720"/>
            <a:ext cx="4251960" cy="1478280"/>
          </a:xfrm>
          <a:prstGeom prst="rect">
            <a:avLst/>
          </a:prstGeom>
        </p:spPr>
      </p:pic>
      <p:sp>
        <p:nvSpPr>
          <p:cNvPr id="4" name="Freeform 242"/>
          <p:cNvSpPr/>
          <p:nvPr/>
        </p:nvSpPr>
        <p:spPr>
          <a:xfrm>
            <a:off x="4646612" y="2563812"/>
            <a:ext cx="2465387" cy="1042987"/>
          </a:xfrm>
          <a:custGeom>
            <a:avLst/>
            <a:gdLst>
              <a:gd name="connsiteX0" fmla="*/ 26606 w 2465387"/>
              <a:gd name="connsiteY0" fmla="*/ 535495 h 1042987"/>
              <a:gd name="connsiteX1" fmla="*/ 1252283 w 2465387"/>
              <a:gd name="connsiteY1" fmla="*/ 23177 h 1042987"/>
              <a:gd name="connsiteX2" fmla="*/ 2477833 w 2465387"/>
              <a:gd name="connsiteY2" fmla="*/ 535495 h 1042987"/>
              <a:gd name="connsiteX3" fmla="*/ 1252283 w 2465387"/>
              <a:gd name="connsiteY3" fmla="*/ 1047940 h 1042987"/>
              <a:gd name="connsiteX4" fmla="*/ 26606 w 2465387"/>
              <a:gd name="connsiteY4" fmla="*/ 535495 h 1042987"/>
              <a:gd name="connsiteX5" fmla="*/ 26606 w 2465387"/>
              <a:gd name="connsiteY5" fmla="*/ 535495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387" h="1042987">
                <a:moveTo>
                  <a:pt x="26606" y="535495"/>
                </a:moveTo>
                <a:cubicBezTo>
                  <a:pt x="26606" y="252539"/>
                  <a:pt x="575373" y="23177"/>
                  <a:pt x="1252283" y="23177"/>
                </a:cubicBezTo>
                <a:cubicBezTo>
                  <a:pt x="1929066" y="23177"/>
                  <a:pt x="2477833" y="252539"/>
                  <a:pt x="2477833" y="535495"/>
                </a:cubicBezTo>
                <a:cubicBezTo>
                  <a:pt x="2477833" y="818451"/>
                  <a:pt x="1929066" y="1047940"/>
                  <a:pt x="1252283" y="1047940"/>
                </a:cubicBezTo>
                <a:cubicBezTo>
                  <a:pt x="575373" y="1047940"/>
                  <a:pt x="26606" y="818451"/>
                  <a:pt x="26606" y="535495"/>
                </a:cubicBezTo>
                <a:lnTo>
                  <a:pt x="26606" y="535495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3"/>
          <p:cNvSpPr/>
          <p:nvPr/>
        </p:nvSpPr>
        <p:spPr>
          <a:xfrm>
            <a:off x="4646612" y="2563812"/>
            <a:ext cx="2465387" cy="1042987"/>
          </a:xfrm>
          <a:custGeom>
            <a:avLst/>
            <a:gdLst>
              <a:gd name="connsiteX0" fmla="*/ 26606 w 2465387"/>
              <a:gd name="connsiteY0" fmla="*/ 535495 h 1042987"/>
              <a:gd name="connsiteX1" fmla="*/ 1252283 w 2465387"/>
              <a:gd name="connsiteY1" fmla="*/ 23177 h 1042987"/>
              <a:gd name="connsiteX2" fmla="*/ 2477833 w 2465387"/>
              <a:gd name="connsiteY2" fmla="*/ 535495 h 1042987"/>
              <a:gd name="connsiteX3" fmla="*/ 1252283 w 2465387"/>
              <a:gd name="connsiteY3" fmla="*/ 1047940 h 1042987"/>
              <a:gd name="connsiteX4" fmla="*/ 26606 w 2465387"/>
              <a:gd name="connsiteY4" fmla="*/ 535495 h 1042987"/>
              <a:gd name="connsiteX5" fmla="*/ 26606 w 2465387"/>
              <a:gd name="connsiteY5" fmla="*/ 535495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387" h="1042987">
                <a:moveTo>
                  <a:pt x="26606" y="535495"/>
                </a:moveTo>
                <a:cubicBezTo>
                  <a:pt x="26606" y="252539"/>
                  <a:pt x="575373" y="23177"/>
                  <a:pt x="1252283" y="23177"/>
                </a:cubicBezTo>
                <a:cubicBezTo>
                  <a:pt x="1929066" y="23177"/>
                  <a:pt x="2477833" y="252539"/>
                  <a:pt x="2477833" y="535495"/>
                </a:cubicBezTo>
                <a:cubicBezTo>
                  <a:pt x="2477833" y="818451"/>
                  <a:pt x="1929066" y="1047940"/>
                  <a:pt x="1252283" y="1047940"/>
                </a:cubicBezTo>
                <a:cubicBezTo>
                  <a:pt x="575373" y="1047940"/>
                  <a:pt x="26606" y="818451"/>
                  <a:pt x="26606" y="535495"/>
                </a:cubicBezTo>
                <a:lnTo>
                  <a:pt x="26606" y="53549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" name="Picture 2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280" y="2804160"/>
            <a:ext cx="3162300" cy="1173480"/>
          </a:xfrm>
          <a:prstGeom prst="rect">
            <a:avLst/>
          </a:prstGeom>
        </p:spPr>
      </p:pic>
      <p:sp>
        <p:nvSpPr>
          <p:cNvPr id="5" name="Freeform 245"/>
          <p:cNvSpPr/>
          <p:nvPr/>
        </p:nvSpPr>
        <p:spPr>
          <a:xfrm>
            <a:off x="8710612" y="2792412"/>
            <a:ext cx="3138487" cy="1157287"/>
          </a:xfrm>
          <a:custGeom>
            <a:avLst/>
            <a:gdLst>
              <a:gd name="connsiteX0" fmla="*/ 24828 w 3138487"/>
              <a:gd name="connsiteY0" fmla="*/ 593916 h 1157287"/>
              <a:gd name="connsiteX1" fmla="*/ 1585912 w 3138487"/>
              <a:gd name="connsiteY1" fmla="*/ 21399 h 1157287"/>
              <a:gd name="connsiteX2" fmla="*/ 3146996 w 3138487"/>
              <a:gd name="connsiteY2" fmla="*/ 593916 h 1157287"/>
              <a:gd name="connsiteX3" fmla="*/ 1585912 w 3138487"/>
              <a:gd name="connsiteY3" fmla="*/ 1166431 h 1157287"/>
              <a:gd name="connsiteX4" fmla="*/ 24828 w 3138487"/>
              <a:gd name="connsiteY4" fmla="*/ 593916 h 1157287"/>
              <a:gd name="connsiteX5" fmla="*/ 24828 w 3138487"/>
              <a:gd name="connsiteY5" fmla="*/ 593916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487" h="1157287">
                <a:moveTo>
                  <a:pt x="24828" y="593916"/>
                </a:moveTo>
                <a:cubicBezTo>
                  <a:pt x="24828" y="277812"/>
                  <a:pt x="723709" y="21399"/>
                  <a:pt x="1585912" y="21399"/>
                </a:cubicBezTo>
                <a:cubicBezTo>
                  <a:pt x="2448115" y="21399"/>
                  <a:pt x="3146996" y="277812"/>
                  <a:pt x="3146996" y="593916"/>
                </a:cubicBezTo>
                <a:cubicBezTo>
                  <a:pt x="3146996" y="910145"/>
                  <a:pt x="2448115" y="1166431"/>
                  <a:pt x="1585912" y="1166431"/>
                </a:cubicBezTo>
                <a:cubicBezTo>
                  <a:pt x="723709" y="1166431"/>
                  <a:pt x="24828" y="910145"/>
                  <a:pt x="24828" y="593916"/>
                </a:cubicBezTo>
                <a:lnTo>
                  <a:pt x="24828" y="59391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6"/>
          <p:cNvSpPr/>
          <p:nvPr/>
        </p:nvSpPr>
        <p:spPr>
          <a:xfrm>
            <a:off x="7110412" y="3071812"/>
            <a:ext cx="1614487" cy="242887"/>
          </a:xfrm>
          <a:custGeom>
            <a:avLst/>
            <a:gdLst>
              <a:gd name="connsiteX0" fmla="*/ 14287 w 1614487"/>
              <a:gd name="connsiteY0" fmla="*/ 14287 h 242887"/>
              <a:gd name="connsiteX1" fmla="*/ 1625028 w 1614487"/>
              <a:gd name="connsiteY1" fmla="*/ 254063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4487" h="242887">
                <a:moveTo>
                  <a:pt x="14287" y="14287"/>
                </a:moveTo>
                <a:lnTo>
                  <a:pt x="1625028" y="254063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7"/>
          <p:cNvSpPr txBox="1"/>
          <p:nvPr/>
        </p:nvSpPr>
        <p:spPr>
          <a:xfrm>
            <a:off x="1356613" y="154558"/>
            <a:ext cx="9314765" cy="1357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20" dirty="0">
                <a:solidFill>
                  <a:srgbClr val="000000"/>
                </a:solidFill>
                <a:latin typeface="Calibri"/>
                <a:ea typeface="Calibri"/>
              </a:rPr>
              <a:t>Состав</a:t>
            </a:r>
            <a:r>
              <a:rPr lang="en-US" altLang="zh-CN" sz="36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0000"/>
                </a:solidFill>
                <a:latin typeface="Calibri"/>
                <a:ea typeface="Calibri"/>
              </a:rPr>
              <a:t>кардиореабилитационной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spc="-15" dirty="0">
                <a:solidFill>
                  <a:srgbClr val="000000"/>
                </a:solidFill>
                <a:latin typeface="Calibri"/>
                <a:ea typeface="Calibri"/>
              </a:rPr>
              <a:t>бригады</a:t>
            </a:r>
            <a:r>
              <a:rPr lang="en-US" altLang="zh-CN" sz="3600" spc="-2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spc="-25" dirty="0">
                <a:solidFill>
                  <a:srgbClr val="000000"/>
                </a:solidFill>
                <a:latin typeface="Calibri"/>
                <a:ea typeface="Calibri"/>
              </a:rPr>
              <a:t>2018</a:t>
            </a:r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 indent="4166615">
              <a:lnSpc>
                <a:spcPct val="100000"/>
              </a:lnSpc>
            </a:pP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Врач</a:t>
            </a:r>
            <a:r>
              <a:rPr lang="en-US" altLang="zh-CN" sz="2000" b="1" spc="5" dirty="0">
                <a:solidFill>
                  <a:srgbClr val="000065"/>
                </a:solidFill>
                <a:latin typeface="Calibri"/>
                <a:ea typeface="Calibri"/>
              </a:rPr>
              <a:t>-</a:t>
            </a:r>
          </a:p>
          <a:p>
            <a:pPr marL="0" indent="3861561">
              <a:lnSpc>
                <a:spcPct val="100000"/>
              </a:lnSpc>
            </a:pPr>
            <a:r>
              <a:rPr lang="en-US" altLang="zh-CN" sz="2000" b="1" spc="-15" dirty="0">
                <a:solidFill>
                  <a:srgbClr val="000065"/>
                </a:solidFill>
                <a:latin typeface="Calibri"/>
                <a:ea typeface="Calibri"/>
              </a:rPr>
              <a:t>кард</a:t>
            </a:r>
            <a:r>
              <a:rPr lang="en-US" altLang="zh-CN" sz="2000" b="1" spc="-5" dirty="0">
                <a:solidFill>
                  <a:srgbClr val="000065"/>
                </a:solidFill>
                <a:latin typeface="Calibri"/>
                <a:ea typeface="Calibri"/>
              </a:rPr>
              <a:t>иолог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1057655" y="1861328"/>
            <a:ext cx="2578932" cy="1764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80033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Ме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дицинская</a:t>
            </a:r>
          </a:p>
          <a:p>
            <a:pPr marL="0" indent="1281429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с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естра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65"/>
                </a:solidFill>
                <a:latin typeface="Calibri"/>
                <a:ea typeface="Calibri"/>
              </a:rPr>
              <a:t>Эргот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ерапевт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4303776" y="1512188"/>
            <a:ext cx="3061838" cy="1862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(с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компетенциями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по</a:t>
            </a:r>
            <a:r>
              <a:rPr lang="en-US" altLang="zh-CN" sz="2000" b="1" spc="-69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65"/>
                </a:solidFill>
                <a:latin typeface="Calibri"/>
                <a:ea typeface="Calibri"/>
              </a:rPr>
              <a:t>ФРМ)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9"/>
              </a:lnSpc>
            </a:pPr>
            <a:endParaRPr lang="en-US" dirty="0" smtClean="0"/>
          </a:p>
          <a:p>
            <a:pPr marL="0" indent="1038478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FEFEFE"/>
                </a:solidFill>
                <a:latin typeface="Verdana"/>
                <a:ea typeface="Verdana"/>
              </a:rPr>
              <a:t>Па</a:t>
            </a:r>
            <a:r>
              <a:rPr lang="en-US" altLang="zh-CN" sz="1800" b="1" dirty="0">
                <a:solidFill>
                  <a:srgbClr val="FEFEFE"/>
                </a:solidFill>
                <a:latin typeface="Verdana"/>
                <a:ea typeface="Verdana"/>
              </a:rPr>
              <a:t>циент</a:t>
            </a:r>
          </a:p>
          <a:p>
            <a:pPr marL="0" indent="826642">
              <a:lnSpc>
                <a:spcPct val="100000"/>
              </a:lnSpc>
            </a:pPr>
            <a:r>
              <a:rPr lang="en-US" altLang="zh-CN" sz="1800" b="1" dirty="0">
                <a:solidFill>
                  <a:srgbClr val="FEFEFE"/>
                </a:solidFill>
                <a:latin typeface="Verdana"/>
                <a:ea typeface="Verdana"/>
              </a:rPr>
              <a:t>и</a:t>
            </a:r>
            <a:r>
              <a:rPr lang="en-US" altLang="zh-CN" sz="1800" b="1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Verdana"/>
                <a:ea typeface="Verdana"/>
              </a:rPr>
              <a:t>его</a:t>
            </a:r>
            <a:r>
              <a:rPr lang="en-US" altLang="zh-CN" sz="1800" b="1" spc="5" dirty="0">
                <a:solidFill>
                  <a:srgbClr val="FEFEFE"/>
                </a:solidFill>
                <a:latin typeface="Verdana"/>
                <a:cs typeface="Verdana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Verdana"/>
                <a:ea typeface="Verdana"/>
              </a:rPr>
              <a:t>семья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8330438" y="1690666"/>
            <a:ext cx="3303720" cy="212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9559">
              <a:lnSpc>
                <a:spcPct val="101250"/>
              </a:lnSpc>
            </a:pP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Врач</a:t>
            </a:r>
            <a:r>
              <a:rPr lang="en-US" altLang="zh-CN" sz="1800" b="1" spc="1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ЛФК</a:t>
            </a:r>
          </a:p>
          <a:p>
            <a:pPr marL="0">
              <a:lnSpc>
                <a:spcPct val="100000"/>
              </a:lnSpc>
              <a:spcBef>
                <a:spcPts val="139"/>
              </a:spcBef>
            </a:pPr>
            <a:r>
              <a:rPr lang="en-US" altLang="zh-CN" sz="1800" b="1" dirty="0">
                <a:solidFill>
                  <a:srgbClr val="000065"/>
                </a:solidFill>
                <a:latin typeface="Calibri"/>
                <a:ea typeface="Calibri"/>
              </a:rPr>
              <a:t>(с</a:t>
            </a:r>
            <a:r>
              <a:rPr lang="en-US" altLang="zh-CN" sz="1800" b="1" spc="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65"/>
                </a:solidFill>
                <a:latin typeface="Calibri"/>
                <a:ea typeface="Calibri"/>
              </a:rPr>
              <a:t>компетенциями</a:t>
            </a:r>
          </a:p>
          <a:p>
            <a:pPr marL="0" indent="516635">
              <a:lnSpc>
                <a:spcPct val="100000"/>
              </a:lnSpc>
            </a:pPr>
            <a:r>
              <a:rPr lang="en-US" altLang="zh-CN" sz="1800" b="1" dirty="0">
                <a:solidFill>
                  <a:srgbClr val="000065"/>
                </a:solidFill>
                <a:latin typeface="Calibri"/>
                <a:ea typeface="Calibri"/>
              </a:rPr>
              <a:t>по</a:t>
            </a:r>
            <a:r>
              <a:rPr lang="en-US" altLang="zh-CN" sz="18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65"/>
                </a:solidFill>
                <a:latin typeface="Calibri"/>
                <a:ea typeface="Calibri"/>
              </a:rPr>
              <a:t>ФРМ)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1117472">
              <a:lnSpc>
                <a:spcPct val="100000"/>
              </a:lnSpc>
            </a:pPr>
            <a:r>
              <a:rPr lang="en-US" altLang="zh-CN" sz="1400" b="1" spc="5" dirty="0">
                <a:solidFill>
                  <a:srgbClr val="000065"/>
                </a:solidFill>
                <a:latin typeface="Verdana"/>
                <a:ea typeface="Verdana"/>
              </a:rPr>
              <a:t>физиот</a:t>
            </a:r>
            <a:r>
              <a:rPr lang="en-US" altLang="zh-CN" sz="1400" b="1" dirty="0">
                <a:solidFill>
                  <a:srgbClr val="000065"/>
                </a:solidFill>
                <a:latin typeface="Verdana"/>
                <a:ea typeface="Verdana"/>
              </a:rPr>
              <a:t>ерапевт,</a:t>
            </a:r>
          </a:p>
          <a:p>
            <a:pPr marL="0" indent="1426844">
              <a:lnSpc>
                <a:spcPct val="100000"/>
              </a:lnSpc>
            </a:pPr>
            <a:r>
              <a:rPr lang="en-US" altLang="zh-CN" sz="1400" b="1" spc="5" dirty="0">
                <a:solidFill>
                  <a:srgbClr val="000065"/>
                </a:solidFill>
                <a:latin typeface="Verdana"/>
                <a:ea typeface="Verdana"/>
              </a:rPr>
              <a:t>не</a:t>
            </a:r>
            <a:r>
              <a:rPr lang="en-US" altLang="zh-CN" sz="1400" b="1" dirty="0">
                <a:solidFill>
                  <a:srgbClr val="000065"/>
                </a:solidFill>
                <a:latin typeface="Verdana"/>
                <a:ea typeface="Verdana"/>
              </a:rPr>
              <a:t>вролог,</a:t>
            </a:r>
          </a:p>
          <a:p>
            <a:pPr marL="1718182" indent="-1013714" hangingPunct="0">
              <a:lnSpc>
                <a:spcPct val="99166"/>
              </a:lnSpc>
            </a:pPr>
            <a:r>
              <a:rPr lang="en-US" altLang="zh-CN" sz="1400" b="1" spc="20" dirty="0">
                <a:solidFill>
                  <a:srgbClr val="000065"/>
                </a:solidFill>
                <a:latin typeface="Verdana"/>
                <a:ea typeface="Verdana"/>
              </a:rPr>
              <a:t>Эндокринолог,</a:t>
            </a:r>
            <a:r>
              <a:rPr lang="en-US" altLang="zh-CN" sz="1400" b="1" spc="-239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400" b="1" spc="25" dirty="0">
                <a:solidFill>
                  <a:srgbClr val="000065"/>
                </a:solidFill>
                <a:latin typeface="Verdana"/>
                <a:ea typeface="Verdana"/>
              </a:rPr>
              <a:t>диетолог</a:t>
            </a:r>
            <a:r>
              <a:rPr lang="en-US" altLang="zh-CN" sz="1400" b="1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65"/>
                </a:solidFill>
                <a:latin typeface="Verdana"/>
                <a:ea typeface="Verdana"/>
              </a:rPr>
              <a:t>и</a:t>
            </a:r>
            <a:r>
              <a:rPr lang="en-US" altLang="zh-CN" sz="1400" b="1" spc="-5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400" b="1" dirty="0">
                <a:solidFill>
                  <a:srgbClr val="000065"/>
                </a:solidFill>
                <a:latin typeface="Verdana"/>
                <a:ea typeface="Verdana"/>
              </a:rPr>
              <a:t>др.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2805429" y="4723432"/>
            <a:ext cx="1773883" cy="549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0065"/>
                </a:solidFill>
                <a:latin typeface="Verdana"/>
                <a:ea typeface="Verdana"/>
              </a:rPr>
              <a:t>К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линический</a:t>
            </a:r>
          </a:p>
          <a:p>
            <a:pPr marL="0" indent="31242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пси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холог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7204582" y="4668536"/>
            <a:ext cx="1672157" cy="549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Соци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альный</a:t>
            </a:r>
          </a:p>
          <a:p>
            <a:pPr marL="0" indent="211835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65"/>
                </a:solidFill>
                <a:latin typeface="Verdana"/>
                <a:ea typeface="Verdana"/>
              </a:rPr>
              <a:t>ра</a:t>
            </a:r>
            <a:r>
              <a:rPr lang="en-US" altLang="zh-CN" sz="1800" b="1" dirty="0">
                <a:solidFill>
                  <a:srgbClr val="000065"/>
                </a:solidFill>
                <a:latin typeface="Verdana"/>
                <a:ea typeface="Verdana"/>
              </a:rPr>
              <a:t>ботник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53"/>
          <p:cNvSpPr/>
          <p:nvPr/>
        </p:nvSpPr>
        <p:spPr>
          <a:xfrm>
            <a:off x="6583680" y="1668779"/>
            <a:ext cx="3881120" cy="20320"/>
          </a:xfrm>
          <a:custGeom>
            <a:avLst/>
            <a:gdLst>
              <a:gd name="connsiteX0" fmla="*/ 9143 w 3881120"/>
              <a:gd name="connsiteY0" fmla="*/ 14732 h 20320"/>
              <a:gd name="connsiteX1" fmla="*/ 1947671 w 3881120"/>
              <a:gd name="connsiteY1" fmla="*/ 14732 h 20320"/>
              <a:gd name="connsiteX2" fmla="*/ 3886200 w 3881120"/>
              <a:gd name="connsiteY2" fmla="*/ 14732 h 20320"/>
              <a:gd name="connsiteX3" fmla="*/ 3886200 w 3881120"/>
              <a:gd name="connsiteY3" fmla="*/ 29972 h 20320"/>
              <a:gd name="connsiteX4" fmla="*/ 1947671 w 3881120"/>
              <a:gd name="connsiteY4" fmla="*/ 29972 h 20320"/>
              <a:gd name="connsiteX5" fmla="*/ 9143 w 3881120"/>
              <a:gd name="connsiteY5" fmla="*/ 29972 h 20320"/>
              <a:gd name="connsiteX6" fmla="*/ 9143 w 3881120"/>
              <a:gd name="connsiteY6" fmla="*/ 14732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1120" h="20320">
                <a:moveTo>
                  <a:pt x="9143" y="14732"/>
                </a:moveTo>
                <a:lnTo>
                  <a:pt x="1947671" y="14732"/>
                </a:lnTo>
                <a:lnTo>
                  <a:pt x="3886200" y="14732"/>
                </a:lnTo>
                <a:lnTo>
                  <a:pt x="3886200" y="29972"/>
                </a:lnTo>
                <a:lnTo>
                  <a:pt x="1947671" y="29972"/>
                </a:lnTo>
                <a:lnTo>
                  <a:pt x="9143" y="29972"/>
                </a:lnTo>
                <a:lnTo>
                  <a:pt x="9143" y="147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4"/>
          <p:cNvSpPr/>
          <p:nvPr/>
        </p:nvSpPr>
        <p:spPr>
          <a:xfrm>
            <a:off x="1351279" y="3014979"/>
            <a:ext cx="4643120" cy="20320"/>
          </a:xfrm>
          <a:custGeom>
            <a:avLst/>
            <a:gdLst>
              <a:gd name="connsiteX0" fmla="*/ 8128 w 4643120"/>
              <a:gd name="connsiteY0" fmla="*/ 11176 h 20320"/>
              <a:gd name="connsiteX1" fmla="*/ 2331466 w 4643120"/>
              <a:gd name="connsiteY1" fmla="*/ 11176 h 20320"/>
              <a:gd name="connsiteX2" fmla="*/ 4654804 w 4643120"/>
              <a:gd name="connsiteY2" fmla="*/ 11176 h 20320"/>
              <a:gd name="connsiteX3" fmla="*/ 4654804 w 4643120"/>
              <a:gd name="connsiteY3" fmla="*/ 26416 h 20320"/>
              <a:gd name="connsiteX4" fmla="*/ 2331466 w 4643120"/>
              <a:gd name="connsiteY4" fmla="*/ 26416 h 20320"/>
              <a:gd name="connsiteX5" fmla="*/ 8128 w 4643120"/>
              <a:gd name="connsiteY5" fmla="*/ 26416 h 20320"/>
              <a:gd name="connsiteX6" fmla="*/ 8128 w 4643120"/>
              <a:gd name="connsiteY6" fmla="*/ 11176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120" h="20320">
                <a:moveTo>
                  <a:pt x="8128" y="11176"/>
                </a:moveTo>
                <a:lnTo>
                  <a:pt x="2331466" y="11176"/>
                </a:lnTo>
                <a:lnTo>
                  <a:pt x="4654804" y="11176"/>
                </a:lnTo>
                <a:lnTo>
                  <a:pt x="4654804" y="26416"/>
                </a:lnTo>
                <a:lnTo>
                  <a:pt x="2331466" y="26416"/>
                </a:lnTo>
                <a:lnTo>
                  <a:pt x="8128" y="26416"/>
                </a:lnTo>
                <a:lnTo>
                  <a:pt x="8128" y="111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5"/>
          <p:cNvSpPr/>
          <p:nvPr/>
        </p:nvSpPr>
        <p:spPr>
          <a:xfrm>
            <a:off x="1376679" y="3815079"/>
            <a:ext cx="4566920" cy="20320"/>
          </a:xfrm>
          <a:custGeom>
            <a:avLst/>
            <a:gdLst>
              <a:gd name="connsiteX0" fmla="*/ 14732 w 4566920"/>
              <a:gd name="connsiteY0" fmla="*/ 9652 h 20320"/>
              <a:gd name="connsiteX1" fmla="*/ 2293873 w 4566920"/>
              <a:gd name="connsiteY1" fmla="*/ 9652 h 20320"/>
              <a:gd name="connsiteX2" fmla="*/ 4573016 w 4566920"/>
              <a:gd name="connsiteY2" fmla="*/ 9652 h 20320"/>
              <a:gd name="connsiteX3" fmla="*/ 4573016 w 4566920"/>
              <a:gd name="connsiteY3" fmla="*/ 24892 h 20320"/>
              <a:gd name="connsiteX4" fmla="*/ 2293873 w 4566920"/>
              <a:gd name="connsiteY4" fmla="*/ 24892 h 20320"/>
              <a:gd name="connsiteX5" fmla="*/ 14732 w 4566920"/>
              <a:gd name="connsiteY5" fmla="*/ 24892 h 20320"/>
              <a:gd name="connsiteX6" fmla="*/ 14732 w 4566920"/>
              <a:gd name="connsiteY6" fmla="*/ 9652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6920" h="20320">
                <a:moveTo>
                  <a:pt x="14732" y="9652"/>
                </a:moveTo>
                <a:lnTo>
                  <a:pt x="2293873" y="9652"/>
                </a:lnTo>
                <a:lnTo>
                  <a:pt x="4573016" y="9652"/>
                </a:lnTo>
                <a:lnTo>
                  <a:pt x="4573016" y="24892"/>
                </a:lnTo>
                <a:lnTo>
                  <a:pt x="2293873" y="24892"/>
                </a:lnTo>
                <a:lnTo>
                  <a:pt x="14732" y="24892"/>
                </a:lnTo>
                <a:lnTo>
                  <a:pt x="14732" y="96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6"/>
          <p:cNvSpPr/>
          <p:nvPr/>
        </p:nvSpPr>
        <p:spPr>
          <a:xfrm>
            <a:off x="1351279" y="5085079"/>
            <a:ext cx="6370320" cy="33020"/>
          </a:xfrm>
          <a:custGeom>
            <a:avLst/>
            <a:gdLst>
              <a:gd name="connsiteX0" fmla="*/ 14224 w 6370320"/>
              <a:gd name="connsiteY0" fmla="*/ 19812 h 33020"/>
              <a:gd name="connsiteX1" fmla="*/ 2134616 w 6370320"/>
              <a:gd name="connsiteY1" fmla="*/ 19812 h 33020"/>
              <a:gd name="connsiteX2" fmla="*/ 4255008 w 6370320"/>
              <a:gd name="connsiteY2" fmla="*/ 19812 h 33020"/>
              <a:gd name="connsiteX3" fmla="*/ 6375400 w 6370320"/>
              <a:gd name="connsiteY3" fmla="*/ 19812 h 33020"/>
              <a:gd name="connsiteX4" fmla="*/ 6375400 w 6370320"/>
              <a:gd name="connsiteY4" fmla="*/ 35052 h 33020"/>
              <a:gd name="connsiteX5" fmla="*/ 4255008 w 6370320"/>
              <a:gd name="connsiteY5" fmla="*/ 35052 h 33020"/>
              <a:gd name="connsiteX6" fmla="*/ 2134616 w 6370320"/>
              <a:gd name="connsiteY6" fmla="*/ 35052 h 33020"/>
              <a:gd name="connsiteX7" fmla="*/ 14224 w 6370320"/>
              <a:gd name="connsiteY7" fmla="*/ 35052 h 33020"/>
              <a:gd name="connsiteX8" fmla="*/ 14224 w 6370320"/>
              <a:gd name="connsiteY8" fmla="*/ 19812 h 3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0320" h="33020">
                <a:moveTo>
                  <a:pt x="14224" y="19812"/>
                </a:moveTo>
                <a:lnTo>
                  <a:pt x="2134616" y="19812"/>
                </a:lnTo>
                <a:lnTo>
                  <a:pt x="4255008" y="19812"/>
                </a:lnTo>
                <a:lnTo>
                  <a:pt x="6375400" y="19812"/>
                </a:lnTo>
                <a:lnTo>
                  <a:pt x="6375400" y="35052"/>
                </a:lnTo>
                <a:lnTo>
                  <a:pt x="4255008" y="35052"/>
                </a:lnTo>
                <a:lnTo>
                  <a:pt x="2134616" y="35052"/>
                </a:lnTo>
                <a:lnTo>
                  <a:pt x="14224" y="35052"/>
                </a:lnTo>
                <a:lnTo>
                  <a:pt x="14224" y="198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7"/>
          <p:cNvSpPr/>
          <p:nvPr/>
        </p:nvSpPr>
        <p:spPr>
          <a:xfrm>
            <a:off x="1351279" y="6050279"/>
            <a:ext cx="8262619" cy="20320"/>
          </a:xfrm>
          <a:custGeom>
            <a:avLst/>
            <a:gdLst>
              <a:gd name="connsiteX0" fmla="*/ 12700 w 8262619"/>
              <a:gd name="connsiteY0" fmla="*/ 13259 h 20320"/>
              <a:gd name="connsiteX1" fmla="*/ 2076958 w 8262619"/>
              <a:gd name="connsiteY1" fmla="*/ 13259 h 20320"/>
              <a:gd name="connsiteX2" fmla="*/ 4141216 w 8262619"/>
              <a:gd name="connsiteY2" fmla="*/ 13259 h 20320"/>
              <a:gd name="connsiteX3" fmla="*/ 6205474 w 8262619"/>
              <a:gd name="connsiteY3" fmla="*/ 13259 h 20320"/>
              <a:gd name="connsiteX4" fmla="*/ 8269732 w 8262619"/>
              <a:gd name="connsiteY4" fmla="*/ 13259 h 20320"/>
              <a:gd name="connsiteX5" fmla="*/ 8269732 w 8262619"/>
              <a:gd name="connsiteY5" fmla="*/ 28499 h 20320"/>
              <a:gd name="connsiteX6" fmla="*/ 6205474 w 8262619"/>
              <a:gd name="connsiteY6" fmla="*/ 28499 h 20320"/>
              <a:gd name="connsiteX7" fmla="*/ 4141216 w 8262619"/>
              <a:gd name="connsiteY7" fmla="*/ 28499 h 20320"/>
              <a:gd name="connsiteX8" fmla="*/ 2076958 w 8262619"/>
              <a:gd name="connsiteY8" fmla="*/ 28499 h 20320"/>
              <a:gd name="connsiteX9" fmla="*/ 12700 w 8262619"/>
              <a:gd name="connsiteY9" fmla="*/ 28499 h 20320"/>
              <a:gd name="connsiteX10" fmla="*/ 12700 w 8262619"/>
              <a:gd name="connsiteY10" fmla="*/ 13259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62619" h="20320">
                <a:moveTo>
                  <a:pt x="12700" y="13259"/>
                </a:moveTo>
                <a:lnTo>
                  <a:pt x="2076958" y="13259"/>
                </a:lnTo>
                <a:lnTo>
                  <a:pt x="4141216" y="13259"/>
                </a:lnTo>
                <a:lnTo>
                  <a:pt x="6205474" y="13259"/>
                </a:lnTo>
                <a:lnTo>
                  <a:pt x="8269732" y="13259"/>
                </a:lnTo>
                <a:lnTo>
                  <a:pt x="8269732" y="28499"/>
                </a:lnTo>
                <a:lnTo>
                  <a:pt x="6205474" y="28499"/>
                </a:lnTo>
                <a:lnTo>
                  <a:pt x="4141216" y="28499"/>
                </a:lnTo>
                <a:lnTo>
                  <a:pt x="2076958" y="28499"/>
                </a:lnTo>
                <a:lnTo>
                  <a:pt x="12700" y="28499"/>
                </a:lnTo>
                <a:lnTo>
                  <a:pt x="12700" y="1325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8"/>
          <p:cNvSpPr txBox="1"/>
          <p:nvPr/>
        </p:nvSpPr>
        <p:spPr>
          <a:xfrm>
            <a:off x="929639" y="462280"/>
            <a:ext cx="10377207" cy="5974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30" dirty="0">
                <a:solidFill>
                  <a:srgbClr val="000000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4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4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4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4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25" dirty="0">
                <a:solidFill>
                  <a:srgbClr val="000000"/>
                </a:solidFill>
                <a:latin typeface="Calibri"/>
                <a:ea typeface="Calibri"/>
              </a:rPr>
              <a:t>себя:</a:t>
            </a:r>
          </a:p>
          <a:p>
            <a:pPr marL="228600" indent="-228600" hangingPunct="0">
              <a:lnSpc>
                <a:spcPct val="87083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оценку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(диагностику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нарушенных/утраченных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сохранных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функций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структур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активности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и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участия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окружающей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оказывающих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обследуемые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участие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актуальном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клиническом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состоянии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пациента;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мероприятий;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факторов,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ограничивающих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мероприятий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резервов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влияющих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исход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процесса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лабораторного,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инструментального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специальных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тестов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шкал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клиническими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рекомендациями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протоколами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стандартов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 marL="228600" indent="-228600" hangingPunct="0">
              <a:lnSpc>
                <a:spcPct val="83333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б)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формулирование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диагноза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дополняющего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диагноз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Международной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классификации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болезней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десятого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пересмотра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описывающего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(медицинские,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психологические,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социальные)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категориях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Международной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классификации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функционирования,</a:t>
            </a:r>
            <a:r>
              <a:rPr lang="en-US" altLang="zh-CN" sz="15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(далее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−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МКФ)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момент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обследования;</a:t>
            </a:r>
          </a:p>
          <a:p>
            <a:pPr marL="228600" indent="-228600" hangingPunct="0">
              <a:lnSpc>
                <a:spcPct val="779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в)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максимально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возможного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преморбидного</a:t>
            </a:r>
            <a:r>
              <a:rPr lang="en-US" altLang="zh-CN" sz="15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функций,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структур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(возвращение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прежней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профессиональной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трудовой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осуществления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15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возвращение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самообслуживанию)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намеченный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отрезок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времени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нозологических,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этиопатогенетических,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этнических,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социальных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средовых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факторов,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резервов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компенсаторных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условии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сохранения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отношению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предстоящему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реабилитационному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лечению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самого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5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законного</a:t>
            </a:r>
            <a:r>
              <a:rPr lang="en-US" altLang="zh-CN" sz="15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представителя;</a:t>
            </a:r>
          </a:p>
          <a:p>
            <a:pPr marL="228600" indent="-228600" hangingPunct="0">
              <a:lnSpc>
                <a:spcPct val="80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г)</a:t>
            </a:r>
            <a:r>
              <a:rPr lang="en-US" altLang="zh-CN" sz="1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цели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мероприятий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направленной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реализацию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диагноза,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профиля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этапа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оказания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клиническими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рекомендациями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(протоколами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лечения)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вопросам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оказания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помощи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стандартов</a:t>
            </a:r>
            <a:r>
              <a:rPr lang="en-US" altLang="zh-CN" sz="15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5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помощи;</a:t>
            </a:r>
          </a:p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д)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разработку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е)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оценку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эффективности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реализованных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рамках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ИПМР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мероприятий,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259"/>
          <p:cNvSpPr/>
          <p:nvPr/>
        </p:nvSpPr>
        <p:spPr>
          <a:xfrm>
            <a:off x="495300" y="304800"/>
            <a:ext cx="11252200" cy="1244600"/>
          </a:xfrm>
          <a:custGeom>
            <a:avLst/>
            <a:gdLst>
              <a:gd name="connsiteX0" fmla="*/ 32080 w 11252200"/>
              <a:gd name="connsiteY0" fmla="*/ 1245362 h 1244600"/>
              <a:gd name="connsiteX1" fmla="*/ 11264848 w 11252200"/>
              <a:gd name="connsiteY1" fmla="*/ 1245362 h 1244600"/>
              <a:gd name="connsiteX2" fmla="*/ 11264848 w 11252200"/>
              <a:gd name="connsiteY2" fmla="*/ 30137 h 1244600"/>
              <a:gd name="connsiteX3" fmla="*/ 32080 w 11252200"/>
              <a:gd name="connsiteY3" fmla="*/ 30137 h 1244600"/>
              <a:gd name="connsiteX4" fmla="*/ 32080 w 11252200"/>
              <a:gd name="connsiteY4" fmla="*/ 1245362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2200" h="1244600">
                <a:moveTo>
                  <a:pt x="32080" y="1245362"/>
                </a:moveTo>
                <a:lnTo>
                  <a:pt x="11264848" y="1245362"/>
                </a:lnTo>
                <a:lnTo>
                  <a:pt x="11264848" y="30137"/>
                </a:lnTo>
                <a:lnTo>
                  <a:pt x="32080" y="30137"/>
                </a:lnTo>
                <a:lnTo>
                  <a:pt x="32080" y="12453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60"/>
          <p:cNvSpPr/>
          <p:nvPr/>
        </p:nvSpPr>
        <p:spPr>
          <a:xfrm>
            <a:off x="342900" y="1765300"/>
            <a:ext cx="5080000" cy="876300"/>
          </a:xfrm>
          <a:custGeom>
            <a:avLst/>
            <a:gdLst>
              <a:gd name="connsiteX0" fmla="*/ 25400 w 5080000"/>
              <a:gd name="connsiteY0" fmla="*/ 886587 h 876300"/>
              <a:gd name="connsiteX1" fmla="*/ 5086350 w 5080000"/>
              <a:gd name="connsiteY1" fmla="*/ 886587 h 876300"/>
              <a:gd name="connsiteX2" fmla="*/ 5086350 w 5080000"/>
              <a:gd name="connsiteY2" fmla="*/ 30137 h 876300"/>
              <a:gd name="connsiteX3" fmla="*/ 25400 w 5080000"/>
              <a:gd name="connsiteY3" fmla="*/ 30137 h 876300"/>
              <a:gd name="connsiteX4" fmla="*/ 25400 w 5080000"/>
              <a:gd name="connsiteY4" fmla="*/ 886587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0" h="876300">
                <a:moveTo>
                  <a:pt x="25400" y="886587"/>
                </a:moveTo>
                <a:lnTo>
                  <a:pt x="5086350" y="886587"/>
                </a:lnTo>
                <a:lnTo>
                  <a:pt x="5086350" y="30137"/>
                </a:lnTo>
                <a:lnTo>
                  <a:pt x="25400" y="30137"/>
                </a:lnTo>
                <a:lnTo>
                  <a:pt x="25400" y="88658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1"/>
          <p:cNvSpPr/>
          <p:nvPr/>
        </p:nvSpPr>
        <p:spPr>
          <a:xfrm>
            <a:off x="7480300" y="1981200"/>
            <a:ext cx="4419600" cy="876300"/>
          </a:xfrm>
          <a:custGeom>
            <a:avLst/>
            <a:gdLst>
              <a:gd name="connsiteX0" fmla="*/ 26034 w 4419600"/>
              <a:gd name="connsiteY0" fmla="*/ 887857 h 876300"/>
              <a:gd name="connsiteX1" fmla="*/ 4425188 w 4419600"/>
              <a:gd name="connsiteY1" fmla="*/ 887857 h 876300"/>
              <a:gd name="connsiteX2" fmla="*/ 4425188 w 4419600"/>
              <a:gd name="connsiteY2" fmla="*/ 34810 h 876300"/>
              <a:gd name="connsiteX3" fmla="*/ 26034 w 4419600"/>
              <a:gd name="connsiteY3" fmla="*/ 34810 h 876300"/>
              <a:gd name="connsiteX4" fmla="*/ 26034 w 4419600"/>
              <a:gd name="connsiteY4" fmla="*/ 887857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876300">
                <a:moveTo>
                  <a:pt x="26034" y="887857"/>
                </a:moveTo>
                <a:lnTo>
                  <a:pt x="4425188" y="887857"/>
                </a:lnTo>
                <a:lnTo>
                  <a:pt x="4425188" y="34810"/>
                </a:lnTo>
                <a:lnTo>
                  <a:pt x="26034" y="34810"/>
                </a:lnTo>
                <a:lnTo>
                  <a:pt x="26034" y="88785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2"/>
          <p:cNvSpPr/>
          <p:nvPr/>
        </p:nvSpPr>
        <p:spPr>
          <a:xfrm>
            <a:off x="6083300" y="4152900"/>
            <a:ext cx="1181100" cy="50800"/>
          </a:xfrm>
          <a:custGeom>
            <a:avLst/>
            <a:gdLst>
              <a:gd name="connsiteX0" fmla="*/ 34544 w 1181100"/>
              <a:gd name="connsiteY0" fmla="*/ 36830 h 50800"/>
              <a:gd name="connsiteX1" fmla="*/ 419100 w 1181100"/>
              <a:gd name="connsiteY1" fmla="*/ 36830 h 50800"/>
              <a:gd name="connsiteX2" fmla="*/ 803656 w 1181100"/>
              <a:gd name="connsiteY2" fmla="*/ 36830 h 50800"/>
              <a:gd name="connsiteX3" fmla="*/ 1188211 w 1181100"/>
              <a:gd name="connsiteY3" fmla="*/ 36830 h 50800"/>
              <a:gd name="connsiteX4" fmla="*/ 1188211 w 1181100"/>
              <a:gd name="connsiteY4" fmla="*/ 53721 h 50800"/>
              <a:gd name="connsiteX5" fmla="*/ 803656 w 1181100"/>
              <a:gd name="connsiteY5" fmla="*/ 53721 h 50800"/>
              <a:gd name="connsiteX6" fmla="*/ 419100 w 1181100"/>
              <a:gd name="connsiteY6" fmla="*/ 53721 h 50800"/>
              <a:gd name="connsiteX7" fmla="*/ 34544 w 1181100"/>
              <a:gd name="connsiteY7" fmla="*/ 53721 h 50800"/>
              <a:gd name="connsiteX8" fmla="*/ 34544 w 1181100"/>
              <a:gd name="connsiteY8" fmla="*/ 3683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100" h="50800">
                <a:moveTo>
                  <a:pt x="34544" y="36830"/>
                </a:moveTo>
                <a:lnTo>
                  <a:pt x="419100" y="36830"/>
                </a:lnTo>
                <a:lnTo>
                  <a:pt x="803656" y="36830"/>
                </a:lnTo>
                <a:lnTo>
                  <a:pt x="1188211" y="36830"/>
                </a:lnTo>
                <a:lnTo>
                  <a:pt x="1188211" y="53721"/>
                </a:lnTo>
                <a:lnTo>
                  <a:pt x="803656" y="53721"/>
                </a:lnTo>
                <a:lnTo>
                  <a:pt x="419100" y="53721"/>
                </a:lnTo>
                <a:lnTo>
                  <a:pt x="34544" y="53721"/>
                </a:lnTo>
                <a:lnTo>
                  <a:pt x="34544" y="36830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3"/>
          <p:cNvSpPr/>
          <p:nvPr/>
        </p:nvSpPr>
        <p:spPr>
          <a:xfrm>
            <a:off x="5219700" y="6210300"/>
            <a:ext cx="1397000" cy="38100"/>
          </a:xfrm>
          <a:custGeom>
            <a:avLst/>
            <a:gdLst>
              <a:gd name="connsiteX0" fmla="*/ 34544 w 1397000"/>
              <a:gd name="connsiteY0" fmla="*/ 29680 h 38100"/>
              <a:gd name="connsiteX1" fmla="*/ 490220 w 1397000"/>
              <a:gd name="connsiteY1" fmla="*/ 29680 h 38100"/>
              <a:gd name="connsiteX2" fmla="*/ 945896 w 1397000"/>
              <a:gd name="connsiteY2" fmla="*/ 29680 h 38100"/>
              <a:gd name="connsiteX3" fmla="*/ 1401571 w 1397000"/>
              <a:gd name="connsiteY3" fmla="*/ 29680 h 38100"/>
              <a:gd name="connsiteX4" fmla="*/ 1401571 w 1397000"/>
              <a:gd name="connsiteY4" fmla="*/ 46444 h 38100"/>
              <a:gd name="connsiteX5" fmla="*/ 945896 w 1397000"/>
              <a:gd name="connsiteY5" fmla="*/ 46444 h 38100"/>
              <a:gd name="connsiteX6" fmla="*/ 490220 w 1397000"/>
              <a:gd name="connsiteY6" fmla="*/ 46444 h 38100"/>
              <a:gd name="connsiteX7" fmla="*/ 34544 w 1397000"/>
              <a:gd name="connsiteY7" fmla="*/ 46444 h 38100"/>
              <a:gd name="connsiteX8" fmla="*/ 34544 w 1397000"/>
              <a:gd name="connsiteY8" fmla="*/ 2968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00" h="38100">
                <a:moveTo>
                  <a:pt x="34544" y="29680"/>
                </a:moveTo>
                <a:lnTo>
                  <a:pt x="490220" y="29680"/>
                </a:lnTo>
                <a:lnTo>
                  <a:pt x="945896" y="29680"/>
                </a:lnTo>
                <a:lnTo>
                  <a:pt x="1401571" y="29680"/>
                </a:lnTo>
                <a:lnTo>
                  <a:pt x="1401571" y="46444"/>
                </a:lnTo>
                <a:lnTo>
                  <a:pt x="945896" y="46444"/>
                </a:lnTo>
                <a:lnTo>
                  <a:pt x="490220" y="46444"/>
                </a:lnTo>
                <a:lnTo>
                  <a:pt x="34544" y="46444"/>
                </a:lnTo>
                <a:lnTo>
                  <a:pt x="34544" y="29680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4"/>
          <p:cNvSpPr/>
          <p:nvPr/>
        </p:nvSpPr>
        <p:spPr>
          <a:xfrm>
            <a:off x="3086100" y="1524000"/>
            <a:ext cx="1854200" cy="241300"/>
          </a:xfrm>
          <a:custGeom>
            <a:avLst/>
            <a:gdLst>
              <a:gd name="connsiteX0" fmla="*/ 1858390 w 1854200"/>
              <a:gd name="connsiteY0" fmla="*/ 26162 h 241300"/>
              <a:gd name="connsiteX1" fmla="*/ 33908 w 1854200"/>
              <a:gd name="connsiteY1" fmla="*/ 249301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4200" h="241300">
                <a:moveTo>
                  <a:pt x="1858390" y="26162"/>
                </a:moveTo>
                <a:lnTo>
                  <a:pt x="33908" y="24930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5"/>
          <p:cNvSpPr/>
          <p:nvPr/>
        </p:nvSpPr>
        <p:spPr>
          <a:xfrm>
            <a:off x="8064500" y="1574800"/>
            <a:ext cx="1981200" cy="406400"/>
          </a:xfrm>
          <a:custGeom>
            <a:avLst/>
            <a:gdLst>
              <a:gd name="connsiteX0" fmla="*/ 26416 w 1981200"/>
              <a:gd name="connsiteY0" fmla="*/ 29591 h 406400"/>
              <a:gd name="connsiteX1" fmla="*/ 1986533 w 1981200"/>
              <a:gd name="connsiteY1" fmla="*/ 411734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0" h="406400">
                <a:moveTo>
                  <a:pt x="26416" y="29591"/>
                </a:moveTo>
                <a:lnTo>
                  <a:pt x="1986533" y="41173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6"/>
          <p:cNvSpPr/>
          <p:nvPr/>
        </p:nvSpPr>
        <p:spPr>
          <a:xfrm>
            <a:off x="11036300" y="2959100"/>
            <a:ext cx="50800" cy="228600"/>
          </a:xfrm>
          <a:custGeom>
            <a:avLst/>
            <a:gdLst>
              <a:gd name="connsiteX0" fmla="*/ 61341 w 50800"/>
              <a:gd name="connsiteY0" fmla="*/ 30226 h 228600"/>
              <a:gd name="connsiteX1" fmla="*/ 31750 w 50800"/>
              <a:gd name="connsiteY1" fmla="*/ 2366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228600">
                <a:moveTo>
                  <a:pt x="61341" y="30226"/>
                </a:moveTo>
                <a:lnTo>
                  <a:pt x="31750" y="23660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7"/>
          <p:cNvSpPr/>
          <p:nvPr/>
        </p:nvSpPr>
        <p:spPr>
          <a:xfrm>
            <a:off x="685800" y="4419600"/>
            <a:ext cx="685800" cy="279400"/>
          </a:xfrm>
          <a:custGeom>
            <a:avLst/>
            <a:gdLst>
              <a:gd name="connsiteX0" fmla="*/ 685800 w 685800"/>
              <a:gd name="connsiteY0" fmla="*/ 33274 h 279400"/>
              <a:gd name="connsiteX1" fmla="*/ 33870 w 685800"/>
              <a:gd name="connsiteY1" fmla="*/ 281051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279400">
                <a:moveTo>
                  <a:pt x="685800" y="33274"/>
                </a:moveTo>
                <a:lnTo>
                  <a:pt x="33870" y="2810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8"/>
          <p:cNvSpPr/>
          <p:nvPr/>
        </p:nvSpPr>
        <p:spPr>
          <a:xfrm>
            <a:off x="2641600" y="4419600"/>
            <a:ext cx="609600" cy="279400"/>
          </a:xfrm>
          <a:custGeom>
            <a:avLst/>
            <a:gdLst>
              <a:gd name="connsiteX0" fmla="*/ 29591 w 609600"/>
              <a:gd name="connsiteY0" fmla="*/ 33274 h 279400"/>
              <a:gd name="connsiteX1" fmla="*/ 615950 w 609600"/>
              <a:gd name="connsiteY1" fmla="*/ 281051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79400">
                <a:moveTo>
                  <a:pt x="29591" y="33274"/>
                </a:moveTo>
                <a:lnTo>
                  <a:pt x="615950" y="2810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9"/>
          <p:cNvSpPr/>
          <p:nvPr/>
        </p:nvSpPr>
        <p:spPr>
          <a:xfrm>
            <a:off x="5346700" y="3479800"/>
            <a:ext cx="1346200" cy="393700"/>
          </a:xfrm>
          <a:custGeom>
            <a:avLst/>
            <a:gdLst>
              <a:gd name="connsiteX0" fmla="*/ 27559 w 1346200"/>
              <a:gd name="connsiteY0" fmla="*/ 36576 h 393700"/>
              <a:gd name="connsiteX1" fmla="*/ 1347723 w 1346200"/>
              <a:gd name="connsiteY1" fmla="*/ 395351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6200" h="393700">
                <a:moveTo>
                  <a:pt x="27559" y="36576"/>
                </a:moveTo>
                <a:lnTo>
                  <a:pt x="1347723" y="3953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1" name="Picture 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79" y="2621280"/>
            <a:ext cx="609600" cy="464820"/>
          </a:xfrm>
          <a:prstGeom prst="rect">
            <a:avLst/>
          </a:prstGeom>
        </p:spPr>
      </p:pic>
      <p:sp>
        <p:nvSpPr>
          <p:cNvPr id="3" name="Freeform 271"/>
          <p:cNvSpPr/>
          <p:nvPr/>
        </p:nvSpPr>
        <p:spPr>
          <a:xfrm>
            <a:off x="2374900" y="3340100"/>
            <a:ext cx="177800" cy="177800"/>
          </a:xfrm>
          <a:custGeom>
            <a:avLst/>
            <a:gdLst>
              <a:gd name="connsiteX0" fmla="*/ 177800 w 177800"/>
              <a:gd name="connsiteY0" fmla="*/ 29337 h 177800"/>
              <a:gd name="connsiteX1" fmla="*/ 101600 w 177800"/>
              <a:gd name="connsiteY1" fmla="*/ 181737 h 177800"/>
              <a:gd name="connsiteX2" fmla="*/ 25400 w 177800"/>
              <a:gd name="connsiteY2" fmla="*/ 29337 h 177800"/>
              <a:gd name="connsiteX3" fmla="*/ 177800 w 177800"/>
              <a:gd name="connsiteY3" fmla="*/ 29337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77800">
                <a:moveTo>
                  <a:pt x="177800" y="29337"/>
                </a:moveTo>
                <a:lnTo>
                  <a:pt x="101600" y="181737"/>
                </a:lnTo>
                <a:lnTo>
                  <a:pt x="25400" y="29337"/>
                </a:lnTo>
                <a:lnTo>
                  <a:pt x="177800" y="29337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2"/>
          <p:cNvSpPr/>
          <p:nvPr/>
        </p:nvSpPr>
        <p:spPr>
          <a:xfrm>
            <a:off x="2425700" y="2755900"/>
            <a:ext cx="76200" cy="635000"/>
          </a:xfrm>
          <a:custGeom>
            <a:avLst/>
            <a:gdLst>
              <a:gd name="connsiteX0" fmla="*/ 76200 w 76200"/>
              <a:gd name="connsiteY0" fmla="*/ 34925 h 635000"/>
              <a:gd name="connsiteX1" fmla="*/ 76200 w 76200"/>
              <a:gd name="connsiteY1" fmla="*/ 638937 h 635000"/>
              <a:gd name="connsiteX2" fmla="*/ 25400 w 76200"/>
              <a:gd name="connsiteY2" fmla="*/ 638937 h 635000"/>
              <a:gd name="connsiteX3" fmla="*/ 25400 w 76200"/>
              <a:gd name="connsiteY3" fmla="*/ 34925 h 635000"/>
              <a:gd name="connsiteX4" fmla="*/ 76200 w 76200"/>
              <a:gd name="connsiteY4" fmla="*/ 34925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635000">
                <a:moveTo>
                  <a:pt x="76200" y="34925"/>
                </a:moveTo>
                <a:lnTo>
                  <a:pt x="76200" y="638937"/>
                </a:lnTo>
                <a:lnTo>
                  <a:pt x="25400" y="638937"/>
                </a:lnTo>
                <a:lnTo>
                  <a:pt x="25400" y="34925"/>
                </a:lnTo>
                <a:lnTo>
                  <a:pt x="76200" y="34925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3"/>
          <p:cNvSpPr/>
          <p:nvPr/>
        </p:nvSpPr>
        <p:spPr>
          <a:xfrm>
            <a:off x="10426700" y="4305300"/>
            <a:ext cx="533400" cy="673100"/>
          </a:xfrm>
          <a:custGeom>
            <a:avLst/>
            <a:gdLst>
              <a:gd name="connsiteX0" fmla="*/ 535305 w 533400"/>
              <a:gd name="connsiteY0" fmla="*/ 25654 h 673100"/>
              <a:gd name="connsiteX1" fmla="*/ 33655 w 533400"/>
              <a:gd name="connsiteY1" fmla="*/ 673354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673100">
                <a:moveTo>
                  <a:pt x="535305" y="25654"/>
                </a:moveTo>
                <a:lnTo>
                  <a:pt x="33655" y="67335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4"/>
          <p:cNvSpPr/>
          <p:nvPr/>
        </p:nvSpPr>
        <p:spPr>
          <a:xfrm>
            <a:off x="9042400" y="4419600"/>
            <a:ext cx="609600" cy="558800"/>
          </a:xfrm>
          <a:custGeom>
            <a:avLst/>
            <a:gdLst>
              <a:gd name="connsiteX0" fmla="*/ 28575 w 609600"/>
              <a:gd name="connsiteY0" fmla="*/ 33274 h 558800"/>
              <a:gd name="connsiteX1" fmla="*/ 620141 w 609600"/>
              <a:gd name="connsiteY1" fmla="*/ 559054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558800">
                <a:moveTo>
                  <a:pt x="28575" y="33274"/>
                </a:moveTo>
                <a:lnTo>
                  <a:pt x="620141" y="55905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5"/>
          <p:cNvSpPr txBox="1"/>
          <p:nvPr/>
        </p:nvSpPr>
        <p:spPr>
          <a:xfrm>
            <a:off x="715060" y="410590"/>
            <a:ext cx="10984528" cy="563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Международная</a:t>
            </a:r>
            <a:r>
              <a:rPr lang="en-US" altLang="zh-CN" sz="3700" b="1" spc="-19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3700" b="1" spc="-2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функционирования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961644" y="1854708"/>
            <a:ext cx="3886955" cy="738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5552" hangingPunct="0">
              <a:lnSpc>
                <a:spcPct val="114999"/>
              </a:lnSpc>
            </a:pP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Часть1: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Функционирование</a:t>
            </a:r>
            <a:r>
              <a:rPr lang="en-US" altLang="zh-CN" sz="2100" b="1" spc="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1E3762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2100" b="1" spc="8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spc="-10" dirty="0">
                <a:solidFill>
                  <a:srgbClr val="1E3762"/>
                </a:solidFill>
                <a:latin typeface="Calibri"/>
                <a:ea typeface="Calibri"/>
              </a:rPr>
              <a:t>жизнедеятельности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7707503" y="2099817"/>
            <a:ext cx="4009176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Часть2: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Контекстуальные</a:t>
            </a:r>
            <a:r>
              <a:rPr lang="en-US" altLang="zh-CN" sz="2100" b="1" spc="-11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2100" b="1" dirty="0">
                <a:solidFill>
                  <a:srgbClr val="1E3762"/>
                </a:solidFill>
                <a:latin typeface="Calibri"/>
                <a:ea typeface="Calibri"/>
              </a:rPr>
              <a:t>факторы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60422"/>
              </p:ext>
            </p:extLst>
          </p:nvPr>
        </p:nvGraphicFramePr>
        <p:xfrm>
          <a:off x="50367" y="2989262"/>
          <a:ext cx="11785685" cy="3754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1270"/>
                <a:gridCol w="1267840"/>
                <a:gridCol w="167297"/>
                <a:gridCol w="1274152"/>
                <a:gridCol w="383159"/>
                <a:gridCol w="1604390"/>
                <a:gridCol w="1748409"/>
                <a:gridCol w="1256030"/>
                <a:gridCol w="1993138"/>
              </a:tblGrid>
              <a:tr h="179387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indent="430149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2100" b="1" spc="-2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Активность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участие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3532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L="0" indent="1195451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Фак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торы</a:t>
                      </a:r>
                    </a:p>
                    <a:p>
                      <a:pPr marL="0" indent="93306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ок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ружающей</a:t>
                      </a:r>
                    </a:p>
                    <a:p>
                      <a:pPr marL="0" indent="-813434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347851" algn="l"/>
                        </a:tabLst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Капаситет	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среды</a:t>
                      </a:r>
                    </a:p>
                    <a:p>
                      <a:pPr marL="0" indent="-997838">
                        <a:lnSpc>
                          <a:spcPct val="100000"/>
                        </a:lnSpc>
                      </a:pP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(само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стоятел</a:t>
                      </a:r>
                    </a:p>
                    <a:p>
                      <a:pPr marL="0" indent="-706754">
                        <a:lnSpc>
                          <a:spcPct val="100000"/>
                        </a:lnSpc>
                      </a:pP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ьно,</a:t>
                      </a: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без</a:t>
                      </a:r>
                    </a:p>
                    <a:p>
                      <a:pPr marL="0" indent="-767714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помо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щи)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indent="212216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zh-CN" sz="2100" b="1" spc="-4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Личност</a:t>
                      </a:r>
                      <a:r>
                        <a:rPr lang="en-US" altLang="zh-CN" sz="2100" b="1" spc="-4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ные</a:t>
                      </a:r>
                    </a:p>
                    <a:p>
                      <a:pPr marL="0" indent="410336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6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</a:t>
                      </a:r>
                      <a:r>
                        <a:rPr lang="en-US" altLang="zh-CN" sz="2100" b="1" spc="-6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акторы</a:t>
                      </a:r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809091">
                <a:tc rowSpan="2" gridSpan="3">
                  <a:txBody>
                    <a:bodyPr/>
                    <a:lstStyle/>
                    <a:p>
                      <a:pPr marL="0" indent="433158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Функции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организма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4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</a:t>
                      </a:r>
                    </a:p>
                    <a:p>
                      <a:pPr marL="0" indent="112353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5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структ</a:t>
                      </a:r>
                      <a:r>
                        <a:rPr lang="en-US" altLang="zh-CN" sz="2100" b="1" spc="-4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уры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10"/>
                        </a:lnSpc>
                      </a:pPr>
                      <a:endParaRPr lang="en-US" dirty="0" smtClean="0"/>
                    </a:p>
                    <a:p>
                      <a:pPr marL="0" indent="-534835">
                        <a:lnSpc>
                          <a:spcPct val="100000"/>
                        </a:lnSpc>
                      </a:pPr>
                      <a:r>
                        <a:rPr lang="en-US" altLang="zh-CN" sz="19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Измен</a:t>
                      </a:r>
                      <a:r>
                        <a:rPr lang="en-US" altLang="zh-CN" sz="19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ение</a:t>
                      </a:r>
                    </a:p>
                    <a:p>
                      <a:pPr marL="0" indent="-543979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n-US" altLang="zh-CN" sz="1900" b="1" spc="-1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9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ТРУКТУРЫ</a:t>
                      </a:r>
                    </a:p>
                    <a:p>
                      <a:pPr marL="0" indent="-49825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zh-CN" sz="1900" b="1" spc="-1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орган</a:t>
                      </a:r>
                      <a:r>
                        <a:rPr lang="en-US" altLang="zh-CN" sz="19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изма</a:t>
                      </a:r>
                    </a:p>
                  </a:txBody>
                  <a:tcPr marL="0" marR="0" marT="0" marB="0">
                    <a:lnL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11404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79"/>
                        </a:lnSpc>
                      </a:pPr>
                      <a:endParaRPr lang="en-US" dirty="0" smtClean="0"/>
                    </a:p>
                    <a:p>
                      <a:pPr marL="0" indent="-472440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Помогаю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щий</a:t>
                      </a:r>
                    </a:p>
                    <a:p>
                      <a:pPr marL="0" indent="-5715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фактор/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барьер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25558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1179474">
                <a:tc>
                  <a:txBody>
                    <a:bodyPr/>
                    <a:lstStyle/>
                    <a:p>
                      <a:pPr marL="470039" indent="-68580" hangingPunct="0">
                        <a:lnSpc>
                          <a:spcPct val="114999"/>
                        </a:lnSpc>
                      </a:pPr>
                      <a:r>
                        <a:rPr lang="en-US" altLang="zh-CN" sz="1900" b="1" spc="-5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Изм</a:t>
                      </a:r>
                      <a:r>
                        <a:rPr lang="en-US" altLang="zh-CN" sz="1900" b="1" spc="-5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енение</a:t>
                      </a:r>
                      <a:r>
                        <a:rPr lang="en-US" altLang="zh-CN" sz="1900" b="1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900" b="1" spc="-69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ФУНК</a:t>
                      </a:r>
                      <a:r>
                        <a:rPr lang="en-US" altLang="zh-CN" sz="1900" b="1" spc="-64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ЦИИ</a:t>
                      </a:r>
                      <a:r>
                        <a:rPr lang="en-US" altLang="zh-CN" sz="1900" b="1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900" b="1" spc="-5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орга</a:t>
                      </a:r>
                      <a:r>
                        <a:rPr lang="en-US" altLang="zh-CN" sz="1900" b="1" spc="-44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низма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86409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415"/>
                        </a:lnSpc>
                      </a:pPr>
                      <a:endParaRPr lang="en-US" dirty="0" smtClean="0"/>
                    </a:p>
                    <a:p>
                      <a:pPr marL="0" indent="259461">
                        <a:lnSpc>
                          <a:spcPct val="100000"/>
                        </a:lnSpc>
                      </a:pPr>
                      <a:r>
                        <a:rPr lang="en-US" altLang="zh-CN" sz="2100" b="1" spc="-5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Ре</a:t>
                      </a:r>
                      <a:r>
                        <a:rPr lang="en-US" altLang="zh-CN" sz="2100" b="1" spc="-4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ализация</a:t>
                      </a:r>
                    </a:p>
                    <a:p>
                      <a:pPr marL="0" indent="192405">
                        <a:lnSpc>
                          <a:spcPct val="100000"/>
                        </a:lnSpc>
                      </a:pPr>
                      <a:r>
                        <a:rPr lang="en-US" altLang="zh-CN" sz="2100" b="1" spc="-3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(с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4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помощью)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279"/>
          <p:cNvSpPr txBox="1"/>
          <p:nvPr/>
        </p:nvSpPr>
        <p:spPr>
          <a:xfrm>
            <a:off x="91439" y="0"/>
            <a:ext cx="11837806" cy="6048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Раздел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4.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Функции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800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системы,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крови</a:t>
            </a:r>
            <a:r>
              <a:rPr lang="en-US" altLang="zh-CN" sz="28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3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дыхательных</a:t>
            </a:r>
            <a:r>
              <a:rPr lang="en-US" altLang="zh-CN" sz="2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систем</a:t>
            </a:r>
          </a:p>
          <a:p>
            <a:pPr>
              <a:lnSpc>
                <a:spcPts val="1389"/>
              </a:lnSpc>
            </a:pPr>
            <a:endParaRPr lang="en-US" dirty="0" smtClean="0"/>
          </a:p>
          <a:p>
            <a:pPr marL="0" indent="2725166">
              <a:lnSpc>
                <a:spcPct val="100000"/>
              </a:lnSpc>
            </a:pP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(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410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</a:t>
            </a:r>
            <a:r>
              <a:rPr lang="en-US" altLang="zh-CN" sz="2200" spc="-1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429)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410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сердца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415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кровеносных</a:t>
            </a:r>
            <a:r>
              <a:rPr lang="en-US" altLang="zh-CN" sz="22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сосудов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420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артериального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b429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Прочие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специфичные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неспецифичные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 indent="2376170">
              <a:lnSpc>
                <a:spcPct val="100000"/>
              </a:lnSpc>
            </a:pP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крови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(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b430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-</a:t>
            </a:r>
            <a:r>
              <a:rPr lang="en-US" altLang="zh-CN" sz="22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b439)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430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435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2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439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Прочие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специфичные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неспецифичные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2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 indent="3273805">
              <a:lnSpc>
                <a:spcPct val="100000"/>
              </a:lnSpc>
            </a:pP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дыхательной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435269"/>
                </a:solidFill>
                <a:latin typeface="Calibri"/>
                <a:ea typeface="Calibri"/>
              </a:rPr>
              <a:t>(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b440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-</a:t>
            </a:r>
            <a:r>
              <a:rPr lang="en-US" altLang="zh-CN" sz="2200" spc="-6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435269"/>
                </a:solidFill>
                <a:latin typeface="Calibri"/>
                <a:ea typeface="Calibri"/>
              </a:rPr>
              <a:t>b449)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440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дыхания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445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дыхательных</a:t>
            </a:r>
            <a:r>
              <a:rPr lang="en-US" altLang="zh-CN" sz="22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449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Прочие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специфичные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неспецифичные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дыхательные</a:t>
            </a:r>
            <a:r>
              <a:rPr lang="en-US" altLang="zh-CN"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Freeform 280"/>
          <p:cNvSpPr/>
          <p:nvPr/>
        </p:nvSpPr>
        <p:spPr>
          <a:xfrm>
            <a:off x="323850" y="1619250"/>
            <a:ext cx="2152650" cy="590550"/>
          </a:xfrm>
          <a:custGeom>
            <a:avLst/>
            <a:gdLst>
              <a:gd name="connsiteX0" fmla="*/ 10579 w 2152650"/>
              <a:gd name="connsiteY0" fmla="*/ 596519 h 590550"/>
              <a:gd name="connsiteX1" fmla="*/ 2152687 w 2152650"/>
              <a:gd name="connsiteY1" fmla="*/ 596519 h 590550"/>
              <a:gd name="connsiteX2" fmla="*/ 2152687 w 2152650"/>
              <a:gd name="connsiteY2" fmla="*/ 9525 h 590550"/>
              <a:gd name="connsiteX3" fmla="*/ 10579 w 2152650"/>
              <a:gd name="connsiteY3" fmla="*/ 9525 h 590550"/>
              <a:gd name="connsiteX4" fmla="*/ 10579 w 21526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590550">
                <a:moveTo>
                  <a:pt x="10579" y="596519"/>
                </a:moveTo>
                <a:lnTo>
                  <a:pt x="2152687" y="596519"/>
                </a:lnTo>
                <a:lnTo>
                  <a:pt x="2152687" y="9525"/>
                </a:lnTo>
                <a:lnTo>
                  <a:pt x="10579" y="9525"/>
                </a:lnTo>
                <a:lnTo>
                  <a:pt x="10579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1"/>
          <p:cNvSpPr/>
          <p:nvPr/>
        </p:nvSpPr>
        <p:spPr>
          <a:xfrm>
            <a:off x="2470150" y="1619250"/>
            <a:ext cx="1504950" cy="590550"/>
          </a:xfrm>
          <a:custGeom>
            <a:avLst/>
            <a:gdLst>
              <a:gd name="connsiteX0" fmla="*/ 6350 w 1504950"/>
              <a:gd name="connsiteY0" fmla="*/ 596519 h 590550"/>
              <a:gd name="connsiteX1" fmla="*/ 1511300 w 1504950"/>
              <a:gd name="connsiteY1" fmla="*/ 596519 h 590550"/>
              <a:gd name="connsiteX2" fmla="*/ 1511300 w 1504950"/>
              <a:gd name="connsiteY2" fmla="*/ 9525 h 590550"/>
              <a:gd name="connsiteX3" fmla="*/ 6350 w 1504950"/>
              <a:gd name="connsiteY3" fmla="*/ 9525 h 590550"/>
              <a:gd name="connsiteX4" fmla="*/ 6350 w 15049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590550">
                <a:moveTo>
                  <a:pt x="6350" y="596519"/>
                </a:moveTo>
                <a:lnTo>
                  <a:pt x="1511300" y="596519"/>
                </a:lnTo>
                <a:lnTo>
                  <a:pt x="1511300" y="9525"/>
                </a:lnTo>
                <a:lnTo>
                  <a:pt x="6350" y="9525"/>
                </a:lnTo>
                <a:lnTo>
                  <a:pt x="6350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2"/>
          <p:cNvSpPr/>
          <p:nvPr/>
        </p:nvSpPr>
        <p:spPr>
          <a:xfrm>
            <a:off x="3968750" y="1619250"/>
            <a:ext cx="1885950" cy="590550"/>
          </a:xfrm>
          <a:custGeom>
            <a:avLst/>
            <a:gdLst>
              <a:gd name="connsiteX0" fmla="*/ 12700 w 1885950"/>
              <a:gd name="connsiteY0" fmla="*/ 596519 h 590550"/>
              <a:gd name="connsiteX1" fmla="*/ 1896491 w 1885950"/>
              <a:gd name="connsiteY1" fmla="*/ 596519 h 590550"/>
              <a:gd name="connsiteX2" fmla="*/ 1896491 w 1885950"/>
              <a:gd name="connsiteY2" fmla="*/ 9525 h 590550"/>
              <a:gd name="connsiteX3" fmla="*/ 12700 w 1885950"/>
              <a:gd name="connsiteY3" fmla="*/ 9525 h 590550"/>
              <a:gd name="connsiteX4" fmla="*/ 12700 w 18859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590550">
                <a:moveTo>
                  <a:pt x="12700" y="596519"/>
                </a:moveTo>
                <a:lnTo>
                  <a:pt x="1896491" y="596519"/>
                </a:lnTo>
                <a:lnTo>
                  <a:pt x="1896491" y="9525"/>
                </a:lnTo>
                <a:lnTo>
                  <a:pt x="12700" y="9525"/>
                </a:lnTo>
                <a:lnTo>
                  <a:pt x="12700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3"/>
          <p:cNvSpPr/>
          <p:nvPr/>
        </p:nvSpPr>
        <p:spPr>
          <a:xfrm>
            <a:off x="5848350" y="1619250"/>
            <a:ext cx="2038350" cy="590550"/>
          </a:xfrm>
          <a:custGeom>
            <a:avLst/>
            <a:gdLst>
              <a:gd name="connsiteX0" fmla="*/ 16890 w 2038350"/>
              <a:gd name="connsiteY0" fmla="*/ 596519 h 590550"/>
              <a:gd name="connsiteX1" fmla="*/ 2046731 w 2038350"/>
              <a:gd name="connsiteY1" fmla="*/ 596519 h 590550"/>
              <a:gd name="connsiteX2" fmla="*/ 2046731 w 2038350"/>
              <a:gd name="connsiteY2" fmla="*/ 9525 h 590550"/>
              <a:gd name="connsiteX3" fmla="*/ 16890 w 2038350"/>
              <a:gd name="connsiteY3" fmla="*/ 9525 h 590550"/>
              <a:gd name="connsiteX4" fmla="*/ 16890 w 20383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590550">
                <a:moveTo>
                  <a:pt x="16890" y="596519"/>
                </a:moveTo>
                <a:lnTo>
                  <a:pt x="2046731" y="596519"/>
                </a:lnTo>
                <a:lnTo>
                  <a:pt x="2046731" y="9525"/>
                </a:lnTo>
                <a:lnTo>
                  <a:pt x="16890" y="9525"/>
                </a:lnTo>
                <a:lnTo>
                  <a:pt x="16890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4"/>
          <p:cNvSpPr/>
          <p:nvPr/>
        </p:nvSpPr>
        <p:spPr>
          <a:xfrm>
            <a:off x="7880350" y="1619250"/>
            <a:ext cx="2051050" cy="590550"/>
          </a:xfrm>
          <a:custGeom>
            <a:avLst/>
            <a:gdLst>
              <a:gd name="connsiteX0" fmla="*/ 14858 w 2051050"/>
              <a:gd name="connsiteY0" fmla="*/ 596519 h 590550"/>
              <a:gd name="connsiteX1" fmla="*/ 2055367 w 2051050"/>
              <a:gd name="connsiteY1" fmla="*/ 596519 h 590550"/>
              <a:gd name="connsiteX2" fmla="*/ 2055367 w 2051050"/>
              <a:gd name="connsiteY2" fmla="*/ 9525 h 590550"/>
              <a:gd name="connsiteX3" fmla="*/ 14858 w 2051050"/>
              <a:gd name="connsiteY3" fmla="*/ 9525 h 590550"/>
              <a:gd name="connsiteX4" fmla="*/ 14858 w 20510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590550">
                <a:moveTo>
                  <a:pt x="14858" y="596519"/>
                </a:moveTo>
                <a:lnTo>
                  <a:pt x="2055367" y="596519"/>
                </a:lnTo>
                <a:lnTo>
                  <a:pt x="2055367" y="9525"/>
                </a:lnTo>
                <a:lnTo>
                  <a:pt x="14858" y="9525"/>
                </a:lnTo>
                <a:lnTo>
                  <a:pt x="14858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5"/>
          <p:cNvSpPr/>
          <p:nvPr/>
        </p:nvSpPr>
        <p:spPr>
          <a:xfrm>
            <a:off x="9925050" y="1619250"/>
            <a:ext cx="2025650" cy="590550"/>
          </a:xfrm>
          <a:custGeom>
            <a:avLst/>
            <a:gdLst>
              <a:gd name="connsiteX0" fmla="*/ 10541 w 2025650"/>
              <a:gd name="connsiteY0" fmla="*/ 596519 h 590550"/>
              <a:gd name="connsiteX1" fmla="*/ 2027682 w 2025650"/>
              <a:gd name="connsiteY1" fmla="*/ 596519 h 590550"/>
              <a:gd name="connsiteX2" fmla="*/ 2027682 w 2025650"/>
              <a:gd name="connsiteY2" fmla="*/ 9525 h 590550"/>
              <a:gd name="connsiteX3" fmla="*/ 10541 w 2025650"/>
              <a:gd name="connsiteY3" fmla="*/ 9525 h 590550"/>
              <a:gd name="connsiteX4" fmla="*/ 10541 w 2025650"/>
              <a:gd name="connsiteY4" fmla="*/ 59651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50" h="590550">
                <a:moveTo>
                  <a:pt x="10541" y="596519"/>
                </a:moveTo>
                <a:lnTo>
                  <a:pt x="2027682" y="596519"/>
                </a:lnTo>
                <a:lnTo>
                  <a:pt x="2027682" y="9525"/>
                </a:lnTo>
                <a:lnTo>
                  <a:pt x="10541" y="9525"/>
                </a:lnTo>
                <a:lnTo>
                  <a:pt x="10541" y="596519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6"/>
          <p:cNvSpPr/>
          <p:nvPr/>
        </p:nvSpPr>
        <p:spPr>
          <a:xfrm>
            <a:off x="323850" y="2203450"/>
            <a:ext cx="2152650" cy="565150"/>
          </a:xfrm>
          <a:custGeom>
            <a:avLst/>
            <a:gdLst>
              <a:gd name="connsiteX0" fmla="*/ 10579 w 2152650"/>
              <a:gd name="connsiteY0" fmla="*/ 572770 h 565150"/>
              <a:gd name="connsiteX1" fmla="*/ 2152687 w 2152650"/>
              <a:gd name="connsiteY1" fmla="*/ 572770 h 565150"/>
              <a:gd name="connsiteX2" fmla="*/ 2152687 w 2152650"/>
              <a:gd name="connsiteY2" fmla="*/ 12382 h 565150"/>
              <a:gd name="connsiteX3" fmla="*/ 10579 w 2152650"/>
              <a:gd name="connsiteY3" fmla="*/ 12382 h 565150"/>
              <a:gd name="connsiteX4" fmla="*/ 10579 w 21526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565150">
                <a:moveTo>
                  <a:pt x="10579" y="572770"/>
                </a:moveTo>
                <a:lnTo>
                  <a:pt x="2152687" y="572770"/>
                </a:lnTo>
                <a:lnTo>
                  <a:pt x="2152687" y="12382"/>
                </a:lnTo>
                <a:lnTo>
                  <a:pt x="10579" y="12382"/>
                </a:lnTo>
                <a:lnTo>
                  <a:pt x="10579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7"/>
          <p:cNvSpPr/>
          <p:nvPr/>
        </p:nvSpPr>
        <p:spPr>
          <a:xfrm>
            <a:off x="2470150" y="2203450"/>
            <a:ext cx="1504950" cy="565150"/>
          </a:xfrm>
          <a:custGeom>
            <a:avLst/>
            <a:gdLst>
              <a:gd name="connsiteX0" fmla="*/ 6350 w 1504950"/>
              <a:gd name="connsiteY0" fmla="*/ 572770 h 565150"/>
              <a:gd name="connsiteX1" fmla="*/ 1511300 w 1504950"/>
              <a:gd name="connsiteY1" fmla="*/ 572770 h 565150"/>
              <a:gd name="connsiteX2" fmla="*/ 1511300 w 1504950"/>
              <a:gd name="connsiteY2" fmla="*/ 12382 h 565150"/>
              <a:gd name="connsiteX3" fmla="*/ 6350 w 1504950"/>
              <a:gd name="connsiteY3" fmla="*/ 12382 h 565150"/>
              <a:gd name="connsiteX4" fmla="*/ 6350 w 15049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565150">
                <a:moveTo>
                  <a:pt x="6350" y="572770"/>
                </a:moveTo>
                <a:lnTo>
                  <a:pt x="1511300" y="572770"/>
                </a:lnTo>
                <a:lnTo>
                  <a:pt x="1511300" y="12382"/>
                </a:lnTo>
                <a:lnTo>
                  <a:pt x="6350" y="12382"/>
                </a:lnTo>
                <a:lnTo>
                  <a:pt x="6350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8"/>
          <p:cNvSpPr/>
          <p:nvPr/>
        </p:nvSpPr>
        <p:spPr>
          <a:xfrm>
            <a:off x="3968750" y="2203450"/>
            <a:ext cx="1885950" cy="565150"/>
          </a:xfrm>
          <a:custGeom>
            <a:avLst/>
            <a:gdLst>
              <a:gd name="connsiteX0" fmla="*/ 12700 w 1885950"/>
              <a:gd name="connsiteY0" fmla="*/ 572770 h 565150"/>
              <a:gd name="connsiteX1" fmla="*/ 1896491 w 1885950"/>
              <a:gd name="connsiteY1" fmla="*/ 572770 h 565150"/>
              <a:gd name="connsiteX2" fmla="*/ 1896491 w 1885950"/>
              <a:gd name="connsiteY2" fmla="*/ 12382 h 565150"/>
              <a:gd name="connsiteX3" fmla="*/ 12700 w 1885950"/>
              <a:gd name="connsiteY3" fmla="*/ 12382 h 565150"/>
              <a:gd name="connsiteX4" fmla="*/ 12700 w 18859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565150">
                <a:moveTo>
                  <a:pt x="12700" y="572770"/>
                </a:moveTo>
                <a:lnTo>
                  <a:pt x="1896491" y="572770"/>
                </a:lnTo>
                <a:lnTo>
                  <a:pt x="1896491" y="12382"/>
                </a:lnTo>
                <a:lnTo>
                  <a:pt x="12700" y="12382"/>
                </a:lnTo>
                <a:lnTo>
                  <a:pt x="12700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9"/>
          <p:cNvSpPr/>
          <p:nvPr/>
        </p:nvSpPr>
        <p:spPr>
          <a:xfrm>
            <a:off x="5848350" y="2203450"/>
            <a:ext cx="2038350" cy="565150"/>
          </a:xfrm>
          <a:custGeom>
            <a:avLst/>
            <a:gdLst>
              <a:gd name="connsiteX0" fmla="*/ 16890 w 2038350"/>
              <a:gd name="connsiteY0" fmla="*/ 572770 h 565150"/>
              <a:gd name="connsiteX1" fmla="*/ 2046731 w 2038350"/>
              <a:gd name="connsiteY1" fmla="*/ 572770 h 565150"/>
              <a:gd name="connsiteX2" fmla="*/ 2046731 w 2038350"/>
              <a:gd name="connsiteY2" fmla="*/ 12382 h 565150"/>
              <a:gd name="connsiteX3" fmla="*/ 16890 w 2038350"/>
              <a:gd name="connsiteY3" fmla="*/ 12382 h 565150"/>
              <a:gd name="connsiteX4" fmla="*/ 16890 w 20383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565150">
                <a:moveTo>
                  <a:pt x="16890" y="572770"/>
                </a:moveTo>
                <a:lnTo>
                  <a:pt x="2046731" y="572770"/>
                </a:lnTo>
                <a:lnTo>
                  <a:pt x="2046731" y="12382"/>
                </a:lnTo>
                <a:lnTo>
                  <a:pt x="16890" y="12382"/>
                </a:lnTo>
                <a:lnTo>
                  <a:pt x="16890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90"/>
          <p:cNvSpPr/>
          <p:nvPr/>
        </p:nvSpPr>
        <p:spPr>
          <a:xfrm>
            <a:off x="7880350" y="2203450"/>
            <a:ext cx="2051050" cy="565150"/>
          </a:xfrm>
          <a:custGeom>
            <a:avLst/>
            <a:gdLst>
              <a:gd name="connsiteX0" fmla="*/ 14858 w 2051050"/>
              <a:gd name="connsiteY0" fmla="*/ 572770 h 565150"/>
              <a:gd name="connsiteX1" fmla="*/ 2055367 w 2051050"/>
              <a:gd name="connsiteY1" fmla="*/ 572770 h 565150"/>
              <a:gd name="connsiteX2" fmla="*/ 2055367 w 2051050"/>
              <a:gd name="connsiteY2" fmla="*/ 12382 h 565150"/>
              <a:gd name="connsiteX3" fmla="*/ 14858 w 2051050"/>
              <a:gd name="connsiteY3" fmla="*/ 12382 h 565150"/>
              <a:gd name="connsiteX4" fmla="*/ 14858 w 20510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565150">
                <a:moveTo>
                  <a:pt x="14858" y="572770"/>
                </a:moveTo>
                <a:lnTo>
                  <a:pt x="2055367" y="572770"/>
                </a:lnTo>
                <a:lnTo>
                  <a:pt x="2055367" y="12382"/>
                </a:lnTo>
                <a:lnTo>
                  <a:pt x="14858" y="12382"/>
                </a:lnTo>
                <a:lnTo>
                  <a:pt x="14858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1"/>
          <p:cNvSpPr/>
          <p:nvPr/>
        </p:nvSpPr>
        <p:spPr>
          <a:xfrm>
            <a:off x="9925050" y="2203450"/>
            <a:ext cx="2025650" cy="565150"/>
          </a:xfrm>
          <a:custGeom>
            <a:avLst/>
            <a:gdLst>
              <a:gd name="connsiteX0" fmla="*/ 10541 w 2025650"/>
              <a:gd name="connsiteY0" fmla="*/ 572770 h 565150"/>
              <a:gd name="connsiteX1" fmla="*/ 2027682 w 2025650"/>
              <a:gd name="connsiteY1" fmla="*/ 572770 h 565150"/>
              <a:gd name="connsiteX2" fmla="*/ 2027682 w 2025650"/>
              <a:gd name="connsiteY2" fmla="*/ 12382 h 565150"/>
              <a:gd name="connsiteX3" fmla="*/ 10541 w 2025650"/>
              <a:gd name="connsiteY3" fmla="*/ 12382 h 565150"/>
              <a:gd name="connsiteX4" fmla="*/ 10541 w 2025650"/>
              <a:gd name="connsiteY4" fmla="*/ 57277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50" h="565150">
                <a:moveTo>
                  <a:pt x="10541" y="572770"/>
                </a:moveTo>
                <a:lnTo>
                  <a:pt x="2027682" y="572770"/>
                </a:lnTo>
                <a:lnTo>
                  <a:pt x="2027682" y="12382"/>
                </a:lnTo>
                <a:lnTo>
                  <a:pt x="10541" y="12382"/>
                </a:lnTo>
                <a:lnTo>
                  <a:pt x="10541" y="5727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2"/>
          <p:cNvSpPr/>
          <p:nvPr/>
        </p:nvSpPr>
        <p:spPr>
          <a:xfrm>
            <a:off x="323850" y="2762250"/>
            <a:ext cx="2152650" cy="565150"/>
          </a:xfrm>
          <a:custGeom>
            <a:avLst/>
            <a:gdLst>
              <a:gd name="connsiteX0" fmla="*/ 10579 w 2152650"/>
              <a:gd name="connsiteY0" fmla="*/ 574294 h 565150"/>
              <a:gd name="connsiteX1" fmla="*/ 2152687 w 2152650"/>
              <a:gd name="connsiteY1" fmla="*/ 574294 h 565150"/>
              <a:gd name="connsiteX2" fmla="*/ 2152687 w 2152650"/>
              <a:gd name="connsiteY2" fmla="*/ 13906 h 565150"/>
              <a:gd name="connsiteX3" fmla="*/ 10579 w 2152650"/>
              <a:gd name="connsiteY3" fmla="*/ 13906 h 565150"/>
              <a:gd name="connsiteX4" fmla="*/ 10579 w 21526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565150">
                <a:moveTo>
                  <a:pt x="10579" y="574294"/>
                </a:moveTo>
                <a:lnTo>
                  <a:pt x="2152687" y="574294"/>
                </a:lnTo>
                <a:lnTo>
                  <a:pt x="2152687" y="13906"/>
                </a:lnTo>
                <a:lnTo>
                  <a:pt x="10579" y="13906"/>
                </a:lnTo>
                <a:lnTo>
                  <a:pt x="10579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3"/>
          <p:cNvSpPr/>
          <p:nvPr/>
        </p:nvSpPr>
        <p:spPr>
          <a:xfrm>
            <a:off x="2470150" y="2762250"/>
            <a:ext cx="1504950" cy="565150"/>
          </a:xfrm>
          <a:custGeom>
            <a:avLst/>
            <a:gdLst>
              <a:gd name="connsiteX0" fmla="*/ 6350 w 1504950"/>
              <a:gd name="connsiteY0" fmla="*/ 574294 h 565150"/>
              <a:gd name="connsiteX1" fmla="*/ 1511300 w 1504950"/>
              <a:gd name="connsiteY1" fmla="*/ 574294 h 565150"/>
              <a:gd name="connsiteX2" fmla="*/ 1511300 w 1504950"/>
              <a:gd name="connsiteY2" fmla="*/ 13906 h 565150"/>
              <a:gd name="connsiteX3" fmla="*/ 6350 w 1504950"/>
              <a:gd name="connsiteY3" fmla="*/ 13906 h 565150"/>
              <a:gd name="connsiteX4" fmla="*/ 6350 w 15049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565150">
                <a:moveTo>
                  <a:pt x="6350" y="574294"/>
                </a:moveTo>
                <a:lnTo>
                  <a:pt x="1511300" y="574294"/>
                </a:lnTo>
                <a:lnTo>
                  <a:pt x="1511300" y="13906"/>
                </a:lnTo>
                <a:lnTo>
                  <a:pt x="6350" y="13906"/>
                </a:lnTo>
                <a:lnTo>
                  <a:pt x="6350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4"/>
          <p:cNvSpPr/>
          <p:nvPr/>
        </p:nvSpPr>
        <p:spPr>
          <a:xfrm>
            <a:off x="3968750" y="2762250"/>
            <a:ext cx="1885950" cy="565150"/>
          </a:xfrm>
          <a:custGeom>
            <a:avLst/>
            <a:gdLst>
              <a:gd name="connsiteX0" fmla="*/ 12700 w 1885950"/>
              <a:gd name="connsiteY0" fmla="*/ 574294 h 565150"/>
              <a:gd name="connsiteX1" fmla="*/ 1896491 w 1885950"/>
              <a:gd name="connsiteY1" fmla="*/ 574294 h 565150"/>
              <a:gd name="connsiteX2" fmla="*/ 1896491 w 1885950"/>
              <a:gd name="connsiteY2" fmla="*/ 13906 h 565150"/>
              <a:gd name="connsiteX3" fmla="*/ 12700 w 1885950"/>
              <a:gd name="connsiteY3" fmla="*/ 13906 h 565150"/>
              <a:gd name="connsiteX4" fmla="*/ 12700 w 18859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565150">
                <a:moveTo>
                  <a:pt x="12700" y="574294"/>
                </a:moveTo>
                <a:lnTo>
                  <a:pt x="1896491" y="574294"/>
                </a:lnTo>
                <a:lnTo>
                  <a:pt x="1896491" y="13906"/>
                </a:lnTo>
                <a:lnTo>
                  <a:pt x="12700" y="13906"/>
                </a:lnTo>
                <a:lnTo>
                  <a:pt x="12700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5"/>
          <p:cNvSpPr/>
          <p:nvPr/>
        </p:nvSpPr>
        <p:spPr>
          <a:xfrm>
            <a:off x="5848350" y="2762250"/>
            <a:ext cx="2038350" cy="565150"/>
          </a:xfrm>
          <a:custGeom>
            <a:avLst/>
            <a:gdLst>
              <a:gd name="connsiteX0" fmla="*/ 16890 w 2038350"/>
              <a:gd name="connsiteY0" fmla="*/ 574294 h 565150"/>
              <a:gd name="connsiteX1" fmla="*/ 2046731 w 2038350"/>
              <a:gd name="connsiteY1" fmla="*/ 574294 h 565150"/>
              <a:gd name="connsiteX2" fmla="*/ 2046731 w 2038350"/>
              <a:gd name="connsiteY2" fmla="*/ 13906 h 565150"/>
              <a:gd name="connsiteX3" fmla="*/ 16890 w 2038350"/>
              <a:gd name="connsiteY3" fmla="*/ 13906 h 565150"/>
              <a:gd name="connsiteX4" fmla="*/ 16890 w 20383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565150">
                <a:moveTo>
                  <a:pt x="16890" y="574294"/>
                </a:moveTo>
                <a:lnTo>
                  <a:pt x="2046731" y="574294"/>
                </a:lnTo>
                <a:lnTo>
                  <a:pt x="2046731" y="13906"/>
                </a:lnTo>
                <a:lnTo>
                  <a:pt x="16890" y="13906"/>
                </a:lnTo>
                <a:lnTo>
                  <a:pt x="16890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6"/>
          <p:cNvSpPr/>
          <p:nvPr/>
        </p:nvSpPr>
        <p:spPr>
          <a:xfrm>
            <a:off x="7880350" y="2762250"/>
            <a:ext cx="2051050" cy="565150"/>
          </a:xfrm>
          <a:custGeom>
            <a:avLst/>
            <a:gdLst>
              <a:gd name="connsiteX0" fmla="*/ 14858 w 2051050"/>
              <a:gd name="connsiteY0" fmla="*/ 574294 h 565150"/>
              <a:gd name="connsiteX1" fmla="*/ 2055367 w 2051050"/>
              <a:gd name="connsiteY1" fmla="*/ 574294 h 565150"/>
              <a:gd name="connsiteX2" fmla="*/ 2055367 w 2051050"/>
              <a:gd name="connsiteY2" fmla="*/ 13906 h 565150"/>
              <a:gd name="connsiteX3" fmla="*/ 14858 w 2051050"/>
              <a:gd name="connsiteY3" fmla="*/ 13906 h 565150"/>
              <a:gd name="connsiteX4" fmla="*/ 14858 w 20510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565150">
                <a:moveTo>
                  <a:pt x="14858" y="574294"/>
                </a:moveTo>
                <a:lnTo>
                  <a:pt x="2055367" y="574294"/>
                </a:lnTo>
                <a:lnTo>
                  <a:pt x="2055367" y="13906"/>
                </a:lnTo>
                <a:lnTo>
                  <a:pt x="14858" y="13906"/>
                </a:lnTo>
                <a:lnTo>
                  <a:pt x="14858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7"/>
          <p:cNvSpPr/>
          <p:nvPr/>
        </p:nvSpPr>
        <p:spPr>
          <a:xfrm>
            <a:off x="9925050" y="2762250"/>
            <a:ext cx="2025650" cy="565150"/>
          </a:xfrm>
          <a:custGeom>
            <a:avLst/>
            <a:gdLst>
              <a:gd name="connsiteX0" fmla="*/ 10541 w 2025650"/>
              <a:gd name="connsiteY0" fmla="*/ 574294 h 565150"/>
              <a:gd name="connsiteX1" fmla="*/ 2027682 w 2025650"/>
              <a:gd name="connsiteY1" fmla="*/ 574294 h 565150"/>
              <a:gd name="connsiteX2" fmla="*/ 2027682 w 2025650"/>
              <a:gd name="connsiteY2" fmla="*/ 13906 h 565150"/>
              <a:gd name="connsiteX3" fmla="*/ 10541 w 2025650"/>
              <a:gd name="connsiteY3" fmla="*/ 13906 h 565150"/>
              <a:gd name="connsiteX4" fmla="*/ 10541 w 2025650"/>
              <a:gd name="connsiteY4" fmla="*/ 574294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50" h="565150">
                <a:moveTo>
                  <a:pt x="10541" y="574294"/>
                </a:moveTo>
                <a:lnTo>
                  <a:pt x="2027682" y="574294"/>
                </a:lnTo>
                <a:lnTo>
                  <a:pt x="2027682" y="13906"/>
                </a:lnTo>
                <a:lnTo>
                  <a:pt x="10541" y="13906"/>
                </a:lnTo>
                <a:lnTo>
                  <a:pt x="10541" y="574294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/>
          <p:cNvSpPr/>
          <p:nvPr/>
        </p:nvSpPr>
        <p:spPr>
          <a:xfrm>
            <a:off x="323850" y="3321050"/>
            <a:ext cx="2152650" cy="1263650"/>
          </a:xfrm>
          <a:custGeom>
            <a:avLst/>
            <a:gdLst>
              <a:gd name="connsiteX0" fmla="*/ 10579 w 2152650"/>
              <a:gd name="connsiteY0" fmla="*/ 1271270 h 1263650"/>
              <a:gd name="connsiteX1" fmla="*/ 2152687 w 2152650"/>
              <a:gd name="connsiteY1" fmla="*/ 1271270 h 1263650"/>
              <a:gd name="connsiteX2" fmla="*/ 2152687 w 2152650"/>
              <a:gd name="connsiteY2" fmla="*/ 15557 h 1263650"/>
              <a:gd name="connsiteX3" fmla="*/ 10579 w 2152650"/>
              <a:gd name="connsiteY3" fmla="*/ 15557 h 1263650"/>
              <a:gd name="connsiteX4" fmla="*/ 10579 w 21526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1263650">
                <a:moveTo>
                  <a:pt x="10579" y="1271270"/>
                </a:moveTo>
                <a:lnTo>
                  <a:pt x="2152687" y="1271270"/>
                </a:lnTo>
                <a:lnTo>
                  <a:pt x="2152687" y="15557"/>
                </a:lnTo>
                <a:lnTo>
                  <a:pt x="10579" y="15557"/>
                </a:lnTo>
                <a:lnTo>
                  <a:pt x="10579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9"/>
          <p:cNvSpPr/>
          <p:nvPr/>
        </p:nvSpPr>
        <p:spPr>
          <a:xfrm>
            <a:off x="2470150" y="3321050"/>
            <a:ext cx="1504950" cy="1263650"/>
          </a:xfrm>
          <a:custGeom>
            <a:avLst/>
            <a:gdLst>
              <a:gd name="connsiteX0" fmla="*/ 6350 w 1504950"/>
              <a:gd name="connsiteY0" fmla="*/ 1271270 h 1263650"/>
              <a:gd name="connsiteX1" fmla="*/ 1511300 w 1504950"/>
              <a:gd name="connsiteY1" fmla="*/ 1271270 h 1263650"/>
              <a:gd name="connsiteX2" fmla="*/ 1511300 w 1504950"/>
              <a:gd name="connsiteY2" fmla="*/ 15557 h 1263650"/>
              <a:gd name="connsiteX3" fmla="*/ 6350 w 1504950"/>
              <a:gd name="connsiteY3" fmla="*/ 15557 h 1263650"/>
              <a:gd name="connsiteX4" fmla="*/ 6350 w 15049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1263650">
                <a:moveTo>
                  <a:pt x="6350" y="1271270"/>
                </a:moveTo>
                <a:lnTo>
                  <a:pt x="1511300" y="1271270"/>
                </a:lnTo>
                <a:lnTo>
                  <a:pt x="1511300" y="15557"/>
                </a:lnTo>
                <a:lnTo>
                  <a:pt x="6350" y="15557"/>
                </a:lnTo>
                <a:lnTo>
                  <a:pt x="6350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300"/>
          <p:cNvSpPr/>
          <p:nvPr/>
        </p:nvSpPr>
        <p:spPr>
          <a:xfrm>
            <a:off x="3968750" y="3321050"/>
            <a:ext cx="1885950" cy="1263650"/>
          </a:xfrm>
          <a:custGeom>
            <a:avLst/>
            <a:gdLst>
              <a:gd name="connsiteX0" fmla="*/ 12700 w 1885950"/>
              <a:gd name="connsiteY0" fmla="*/ 1271270 h 1263650"/>
              <a:gd name="connsiteX1" fmla="*/ 1896491 w 1885950"/>
              <a:gd name="connsiteY1" fmla="*/ 1271270 h 1263650"/>
              <a:gd name="connsiteX2" fmla="*/ 1896491 w 1885950"/>
              <a:gd name="connsiteY2" fmla="*/ 15557 h 1263650"/>
              <a:gd name="connsiteX3" fmla="*/ 12700 w 1885950"/>
              <a:gd name="connsiteY3" fmla="*/ 15557 h 1263650"/>
              <a:gd name="connsiteX4" fmla="*/ 12700 w 18859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263650">
                <a:moveTo>
                  <a:pt x="12700" y="1271270"/>
                </a:moveTo>
                <a:lnTo>
                  <a:pt x="1896491" y="1271270"/>
                </a:lnTo>
                <a:lnTo>
                  <a:pt x="1896491" y="15557"/>
                </a:lnTo>
                <a:lnTo>
                  <a:pt x="12700" y="15557"/>
                </a:lnTo>
                <a:lnTo>
                  <a:pt x="12700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1"/>
          <p:cNvSpPr/>
          <p:nvPr/>
        </p:nvSpPr>
        <p:spPr>
          <a:xfrm>
            <a:off x="5848350" y="3321050"/>
            <a:ext cx="2038350" cy="1263650"/>
          </a:xfrm>
          <a:custGeom>
            <a:avLst/>
            <a:gdLst>
              <a:gd name="connsiteX0" fmla="*/ 16890 w 2038350"/>
              <a:gd name="connsiteY0" fmla="*/ 1271270 h 1263650"/>
              <a:gd name="connsiteX1" fmla="*/ 2046731 w 2038350"/>
              <a:gd name="connsiteY1" fmla="*/ 1271270 h 1263650"/>
              <a:gd name="connsiteX2" fmla="*/ 2046731 w 2038350"/>
              <a:gd name="connsiteY2" fmla="*/ 15557 h 1263650"/>
              <a:gd name="connsiteX3" fmla="*/ 16890 w 2038350"/>
              <a:gd name="connsiteY3" fmla="*/ 15557 h 1263650"/>
              <a:gd name="connsiteX4" fmla="*/ 16890 w 20383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1263650">
                <a:moveTo>
                  <a:pt x="16890" y="1271270"/>
                </a:moveTo>
                <a:lnTo>
                  <a:pt x="2046731" y="1271270"/>
                </a:lnTo>
                <a:lnTo>
                  <a:pt x="2046731" y="15557"/>
                </a:lnTo>
                <a:lnTo>
                  <a:pt x="16890" y="15557"/>
                </a:lnTo>
                <a:lnTo>
                  <a:pt x="16890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2"/>
          <p:cNvSpPr/>
          <p:nvPr/>
        </p:nvSpPr>
        <p:spPr>
          <a:xfrm>
            <a:off x="7880350" y="3321050"/>
            <a:ext cx="2051050" cy="1263650"/>
          </a:xfrm>
          <a:custGeom>
            <a:avLst/>
            <a:gdLst>
              <a:gd name="connsiteX0" fmla="*/ 14858 w 2051050"/>
              <a:gd name="connsiteY0" fmla="*/ 1271270 h 1263650"/>
              <a:gd name="connsiteX1" fmla="*/ 2055367 w 2051050"/>
              <a:gd name="connsiteY1" fmla="*/ 1271270 h 1263650"/>
              <a:gd name="connsiteX2" fmla="*/ 2055367 w 2051050"/>
              <a:gd name="connsiteY2" fmla="*/ 15557 h 1263650"/>
              <a:gd name="connsiteX3" fmla="*/ 14858 w 2051050"/>
              <a:gd name="connsiteY3" fmla="*/ 15557 h 1263650"/>
              <a:gd name="connsiteX4" fmla="*/ 14858 w 20510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1263650">
                <a:moveTo>
                  <a:pt x="14858" y="1271270"/>
                </a:moveTo>
                <a:lnTo>
                  <a:pt x="2055367" y="1271270"/>
                </a:lnTo>
                <a:lnTo>
                  <a:pt x="2055367" y="15557"/>
                </a:lnTo>
                <a:lnTo>
                  <a:pt x="14858" y="15557"/>
                </a:lnTo>
                <a:lnTo>
                  <a:pt x="14858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3"/>
          <p:cNvSpPr/>
          <p:nvPr/>
        </p:nvSpPr>
        <p:spPr>
          <a:xfrm>
            <a:off x="9925050" y="3321050"/>
            <a:ext cx="2025650" cy="1263650"/>
          </a:xfrm>
          <a:custGeom>
            <a:avLst/>
            <a:gdLst>
              <a:gd name="connsiteX0" fmla="*/ 10541 w 2025650"/>
              <a:gd name="connsiteY0" fmla="*/ 1271270 h 1263650"/>
              <a:gd name="connsiteX1" fmla="*/ 2027682 w 2025650"/>
              <a:gd name="connsiteY1" fmla="*/ 1271270 h 1263650"/>
              <a:gd name="connsiteX2" fmla="*/ 2027682 w 2025650"/>
              <a:gd name="connsiteY2" fmla="*/ 15557 h 1263650"/>
              <a:gd name="connsiteX3" fmla="*/ 10541 w 2025650"/>
              <a:gd name="connsiteY3" fmla="*/ 15557 h 1263650"/>
              <a:gd name="connsiteX4" fmla="*/ 10541 w 2025650"/>
              <a:gd name="connsiteY4" fmla="*/ 127127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50" h="1263650">
                <a:moveTo>
                  <a:pt x="10541" y="1271270"/>
                </a:moveTo>
                <a:lnTo>
                  <a:pt x="2027682" y="1271270"/>
                </a:lnTo>
                <a:lnTo>
                  <a:pt x="2027682" y="15557"/>
                </a:lnTo>
                <a:lnTo>
                  <a:pt x="10541" y="15557"/>
                </a:lnTo>
                <a:lnTo>
                  <a:pt x="10541" y="1271270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4"/>
          <p:cNvSpPr txBox="1"/>
          <p:nvPr/>
        </p:nvSpPr>
        <p:spPr>
          <a:xfrm>
            <a:off x="2248789" y="168274"/>
            <a:ext cx="7802750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93876" indent="-1293876" hangingPunct="0">
              <a:lnSpc>
                <a:spcPct val="95416"/>
              </a:lnSpc>
            </a:pP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Степени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1E5E"/>
                </a:solidFill>
                <a:latin typeface="Calibri"/>
                <a:ea typeface="Calibri"/>
              </a:rPr>
              <a:t>фракции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1E5E"/>
                </a:solidFill>
                <a:latin typeface="Calibri"/>
                <a:ea typeface="Calibri"/>
              </a:rPr>
              <a:t>выброса</a:t>
            </a:r>
            <a:r>
              <a:rPr lang="en-US" altLang="zh-CN" sz="32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сердца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3200" b="1" spc="-80" dirty="0">
                <a:solidFill>
                  <a:srgbClr val="001E5E"/>
                </a:solidFill>
                <a:latin typeface="Calibri"/>
                <a:ea typeface="Calibri"/>
              </a:rPr>
              <a:t>b410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5" dirty="0">
                <a:solidFill>
                  <a:srgbClr val="001E5E"/>
                </a:solidFill>
                <a:latin typeface="Calibri"/>
                <a:ea typeface="Calibri"/>
              </a:rPr>
              <a:t>Функции</a:t>
            </a:r>
            <a:r>
              <a:rPr lang="en-US" altLang="zh-CN" sz="32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сердца,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0" dirty="0">
                <a:solidFill>
                  <a:srgbClr val="001E5E"/>
                </a:solidFill>
                <a:latin typeface="Calibri"/>
                <a:ea typeface="Calibri"/>
              </a:rPr>
              <a:t>b410</a:t>
            </a: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2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778763" y="1632200"/>
            <a:ext cx="1265084" cy="568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452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Arial"/>
                <a:ea typeface="Arial"/>
              </a:rPr>
              <a:t>Ст</a:t>
            </a:r>
            <a:r>
              <a:rPr lang="en-US" altLang="zh-CN" sz="1800" b="1" spc="-5" dirty="0">
                <a:solidFill>
                  <a:srgbClr val="FEFEFE"/>
                </a:solidFill>
                <a:latin typeface="Arial"/>
                <a:ea typeface="Arial"/>
              </a:rPr>
              <a:t>епень</a:t>
            </a:r>
          </a:p>
          <a:p>
            <a:pPr marL="0">
              <a:lnSpc>
                <a:spcPct val="100000"/>
              </a:lnSpc>
              <a:spcBef>
                <a:spcPts val="154"/>
              </a:spcBef>
            </a:pPr>
            <a:r>
              <a:rPr lang="en-US" altLang="zh-CN" sz="1800" b="1" spc="-15" dirty="0">
                <a:solidFill>
                  <a:srgbClr val="FEFEFE"/>
                </a:solidFill>
                <a:latin typeface="Arial"/>
                <a:ea typeface="Arial"/>
              </a:rPr>
              <a:t>нару</a:t>
            </a:r>
            <a:r>
              <a:rPr lang="en-US" altLang="zh-CN" sz="1800" b="1" spc="-5" dirty="0">
                <a:solidFill>
                  <a:srgbClr val="FEFEFE"/>
                </a:solidFill>
                <a:latin typeface="Arial"/>
                <a:ea typeface="Arial"/>
              </a:rPr>
              <a:t>шения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2861182" y="1632200"/>
            <a:ext cx="86221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FEFEFE"/>
                </a:solidFill>
                <a:latin typeface="Arial"/>
                <a:ea typeface="Arial"/>
              </a:rPr>
              <a:t>Н</a:t>
            </a:r>
            <a:r>
              <a:rPr lang="en-US" altLang="zh-CN" sz="1800" b="1" spc="-10" dirty="0">
                <a:solidFill>
                  <a:srgbClr val="FEFEFE"/>
                </a:solidFill>
                <a:latin typeface="Arial"/>
                <a:ea typeface="Arial"/>
              </a:rPr>
              <a:t>орма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4546091" y="1632200"/>
            <a:ext cx="88263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Arial"/>
                <a:ea typeface="Arial"/>
              </a:rPr>
              <a:t>Лег</a:t>
            </a:r>
            <a:r>
              <a:rPr lang="en-US" altLang="zh-CN" sz="1800" b="1" dirty="0">
                <a:solidFill>
                  <a:srgbClr val="FEFEFE"/>
                </a:solidFill>
                <a:latin typeface="Arial"/>
                <a:ea typeface="Arial"/>
              </a:rPr>
              <a:t>кая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6388861" y="1632200"/>
            <a:ext cx="110895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FEFEFE"/>
                </a:solidFill>
                <a:latin typeface="Arial"/>
                <a:ea typeface="Arial"/>
              </a:rPr>
              <a:t>Ср</a:t>
            </a:r>
            <a:r>
              <a:rPr lang="en-US" altLang="zh-CN" sz="1800" b="1" dirty="0">
                <a:solidFill>
                  <a:srgbClr val="FEFEFE"/>
                </a:solidFill>
                <a:latin typeface="Arial"/>
                <a:ea typeface="Arial"/>
              </a:rPr>
              <a:t>едняя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8436229" y="1632200"/>
            <a:ext cx="108540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FEFEFE"/>
                </a:solidFill>
                <a:latin typeface="Arial"/>
                <a:ea typeface="Arial"/>
              </a:rPr>
              <a:t>Тяже</a:t>
            </a:r>
            <a:r>
              <a:rPr lang="en-US" altLang="zh-CN" sz="1800" b="1" spc="-10" dirty="0">
                <a:solidFill>
                  <a:srgbClr val="FEFEFE"/>
                </a:solidFill>
                <a:latin typeface="Arial"/>
                <a:ea typeface="Arial"/>
              </a:rPr>
              <a:t>лая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10040746" y="1632200"/>
            <a:ext cx="193533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FEFEFE"/>
                </a:solidFill>
                <a:latin typeface="Arial"/>
                <a:ea typeface="Arial"/>
              </a:rPr>
              <a:t>Крайне</a:t>
            </a:r>
            <a:r>
              <a:rPr lang="en-US" altLang="zh-CN" sz="18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b="1" spc="-5" dirty="0">
                <a:solidFill>
                  <a:srgbClr val="FEFEFE"/>
                </a:solidFill>
                <a:latin typeface="Arial"/>
                <a:ea typeface="Arial"/>
              </a:rPr>
              <a:t>тяжелая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576072" y="2214664"/>
            <a:ext cx="1056001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89910" algn="l"/>
                <a:tab pos="4283964" algn="l"/>
                <a:tab pos="6241034" algn="l"/>
                <a:tab pos="8276209" algn="l"/>
                <a:tab pos="1030592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МКФ	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0	1	2	3	</a:t>
            </a:r>
            <a:r>
              <a:rPr lang="en-US" altLang="zh-CN" sz="1800" spc="-45" dirty="0">
                <a:solidFill>
                  <a:srgbClr val="000000"/>
                </a:solidFill>
                <a:latin typeface="Arial"/>
                <a:ea typeface="Arial"/>
              </a:rPr>
              <a:t>4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475487" y="2775242"/>
            <a:ext cx="1130133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63191" algn="l"/>
                <a:tab pos="4055364" algn="l"/>
                <a:tab pos="5948426" algn="l"/>
                <a:tab pos="8015605" algn="l"/>
                <a:tab pos="9763379" algn="l"/>
              </a:tabLst>
            </a:pP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Метод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Тейхольца	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Более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55%	45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54%	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30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44%	15-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30%	Менее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%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504444" y="3335820"/>
            <a:ext cx="1117842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34235" algn="l"/>
                <a:tab pos="4026408" algn="l"/>
                <a:tab pos="5983477" algn="l"/>
                <a:tab pos="7986648" algn="l"/>
                <a:tab pos="9830435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Метод</a:t>
            </a:r>
            <a:r>
              <a:rPr lang="en-US" altLang="zh-CN" sz="18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Симпсона	Более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46%	35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45%	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25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35%	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15-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25%	Менее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15%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314"/>
          <p:cNvSpPr/>
          <p:nvPr/>
        </p:nvSpPr>
        <p:spPr>
          <a:xfrm>
            <a:off x="704850" y="3206750"/>
            <a:ext cx="5403850" cy="425450"/>
          </a:xfrm>
          <a:custGeom>
            <a:avLst/>
            <a:gdLst>
              <a:gd name="connsiteX0" fmla="*/ 14820 w 5403850"/>
              <a:gd name="connsiteY0" fmla="*/ 426974 h 425450"/>
              <a:gd name="connsiteX1" fmla="*/ 5405970 w 5403850"/>
              <a:gd name="connsiteY1" fmla="*/ 426974 h 425450"/>
              <a:gd name="connsiteX2" fmla="*/ 5405970 w 5403850"/>
              <a:gd name="connsiteY2" fmla="*/ 6350 h 425450"/>
              <a:gd name="connsiteX3" fmla="*/ 14820 w 5403850"/>
              <a:gd name="connsiteY3" fmla="*/ 6350 h 425450"/>
              <a:gd name="connsiteX4" fmla="*/ 14820 w 5403850"/>
              <a:gd name="connsiteY4" fmla="*/ 426974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26974"/>
                </a:moveTo>
                <a:lnTo>
                  <a:pt x="5405970" y="426974"/>
                </a:lnTo>
                <a:lnTo>
                  <a:pt x="5405970" y="6350"/>
                </a:lnTo>
                <a:lnTo>
                  <a:pt x="14820" y="6350"/>
                </a:lnTo>
                <a:lnTo>
                  <a:pt x="14820" y="42697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5"/>
          <p:cNvSpPr/>
          <p:nvPr/>
        </p:nvSpPr>
        <p:spPr>
          <a:xfrm>
            <a:off x="6102350" y="3206750"/>
            <a:ext cx="4794250" cy="425450"/>
          </a:xfrm>
          <a:custGeom>
            <a:avLst/>
            <a:gdLst>
              <a:gd name="connsiteX0" fmla="*/ 8509 w 4794250"/>
              <a:gd name="connsiteY0" fmla="*/ 426974 h 425450"/>
              <a:gd name="connsiteX1" fmla="*/ 4794250 w 4794250"/>
              <a:gd name="connsiteY1" fmla="*/ 426974 h 425450"/>
              <a:gd name="connsiteX2" fmla="*/ 4794250 w 4794250"/>
              <a:gd name="connsiteY2" fmla="*/ 6350 h 425450"/>
              <a:gd name="connsiteX3" fmla="*/ 8509 w 4794250"/>
              <a:gd name="connsiteY3" fmla="*/ 6350 h 425450"/>
              <a:gd name="connsiteX4" fmla="*/ 8509 w 4794250"/>
              <a:gd name="connsiteY4" fmla="*/ 426974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26974"/>
                </a:moveTo>
                <a:lnTo>
                  <a:pt x="4794250" y="426974"/>
                </a:lnTo>
                <a:lnTo>
                  <a:pt x="4794250" y="6350"/>
                </a:lnTo>
                <a:lnTo>
                  <a:pt x="8509" y="6350"/>
                </a:lnTo>
                <a:lnTo>
                  <a:pt x="8509" y="42697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6"/>
          <p:cNvSpPr/>
          <p:nvPr/>
        </p:nvSpPr>
        <p:spPr>
          <a:xfrm>
            <a:off x="704850" y="3625850"/>
            <a:ext cx="5403850" cy="425450"/>
          </a:xfrm>
          <a:custGeom>
            <a:avLst/>
            <a:gdLst>
              <a:gd name="connsiteX0" fmla="*/ 14820 w 5403850"/>
              <a:gd name="connsiteY0" fmla="*/ 428498 h 425450"/>
              <a:gd name="connsiteX1" fmla="*/ 5405970 w 5403850"/>
              <a:gd name="connsiteY1" fmla="*/ 428498 h 425450"/>
              <a:gd name="connsiteX2" fmla="*/ 5405970 w 5403850"/>
              <a:gd name="connsiteY2" fmla="*/ 7874 h 425450"/>
              <a:gd name="connsiteX3" fmla="*/ 14820 w 5403850"/>
              <a:gd name="connsiteY3" fmla="*/ 7874 h 425450"/>
              <a:gd name="connsiteX4" fmla="*/ 14820 w 5403850"/>
              <a:gd name="connsiteY4" fmla="*/ 428498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28498"/>
                </a:moveTo>
                <a:lnTo>
                  <a:pt x="5405970" y="428498"/>
                </a:lnTo>
                <a:lnTo>
                  <a:pt x="5405970" y="7874"/>
                </a:lnTo>
                <a:lnTo>
                  <a:pt x="14820" y="7874"/>
                </a:lnTo>
                <a:lnTo>
                  <a:pt x="14820" y="428498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7"/>
          <p:cNvSpPr/>
          <p:nvPr/>
        </p:nvSpPr>
        <p:spPr>
          <a:xfrm>
            <a:off x="6102350" y="3625850"/>
            <a:ext cx="4794250" cy="425450"/>
          </a:xfrm>
          <a:custGeom>
            <a:avLst/>
            <a:gdLst>
              <a:gd name="connsiteX0" fmla="*/ 8509 w 4794250"/>
              <a:gd name="connsiteY0" fmla="*/ 428498 h 425450"/>
              <a:gd name="connsiteX1" fmla="*/ 4794250 w 4794250"/>
              <a:gd name="connsiteY1" fmla="*/ 428498 h 425450"/>
              <a:gd name="connsiteX2" fmla="*/ 4794250 w 4794250"/>
              <a:gd name="connsiteY2" fmla="*/ 7874 h 425450"/>
              <a:gd name="connsiteX3" fmla="*/ 8509 w 4794250"/>
              <a:gd name="connsiteY3" fmla="*/ 7874 h 425450"/>
              <a:gd name="connsiteX4" fmla="*/ 8509 w 4794250"/>
              <a:gd name="connsiteY4" fmla="*/ 428498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28498"/>
                </a:moveTo>
                <a:lnTo>
                  <a:pt x="4794250" y="428498"/>
                </a:lnTo>
                <a:lnTo>
                  <a:pt x="4794250" y="7874"/>
                </a:lnTo>
                <a:lnTo>
                  <a:pt x="8509" y="7874"/>
                </a:lnTo>
                <a:lnTo>
                  <a:pt x="8509" y="428498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8"/>
          <p:cNvSpPr/>
          <p:nvPr/>
        </p:nvSpPr>
        <p:spPr>
          <a:xfrm>
            <a:off x="704850" y="4044950"/>
            <a:ext cx="5403850" cy="425450"/>
          </a:xfrm>
          <a:custGeom>
            <a:avLst/>
            <a:gdLst>
              <a:gd name="connsiteX0" fmla="*/ 14820 w 5403850"/>
              <a:gd name="connsiteY0" fmla="*/ 430022 h 425450"/>
              <a:gd name="connsiteX1" fmla="*/ 5405970 w 5403850"/>
              <a:gd name="connsiteY1" fmla="*/ 430022 h 425450"/>
              <a:gd name="connsiteX2" fmla="*/ 5405970 w 5403850"/>
              <a:gd name="connsiteY2" fmla="*/ 9398 h 425450"/>
              <a:gd name="connsiteX3" fmla="*/ 14820 w 5403850"/>
              <a:gd name="connsiteY3" fmla="*/ 9398 h 425450"/>
              <a:gd name="connsiteX4" fmla="*/ 14820 w 5403850"/>
              <a:gd name="connsiteY4" fmla="*/ 430022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30022"/>
                </a:moveTo>
                <a:lnTo>
                  <a:pt x="5405970" y="430022"/>
                </a:lnTo>
                <a:lnTo>
                  <a:pt x="5405970" y="9398"/>
                </a:lnTo>
                <a:lnTo>
                  <a:pt x="14820" y="9398"/>
                </a:lnTo>
                <a:lnTo>
                  <a:pt x="14820" y="430022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9"/>
          <p:cNvSpPr/>
          <p:nvPr/>
        </p:nvSpPr>
        <p:spPr>
          <a:xfrm>
            <a:off x="6102350" y="4044950"/>
            <a:ext cx="4794250" cy="425450"/>
          </a:xfrm>
          <a:custGeom>
            <a:avLst/>
            <a:gdLst>
              <a:gd name="connsiteX0" fmla="*/ 8509 w 4794250"/>
              <a:gd name="connsiteY0" fmla="*/ 430022 h 425450"/>
              <a:gd name="connsiteX1" fmla="*/ 4794250 w 4794250"/>
              <a:gd name="connsiteY1" fmla="*/ 430022 h 425450"/>
              <a:gd name="connsiteX2" fmla="*/ 4794250 w 4794250"/>
              <a:gd name="connsiteY2" fmla="*/ 9398 h 425450"/>
              <a:gd name="connsiteX3" fmla="*/ 8509 w 4794250"/>
              <a:gd name="connsiteY3" fmla="*/ 9398 h 425450"/>
              <a:gd name="connsiteX4" fmla="*/ 8509 w 4794250"/>
              <a:gd name="connsiteY4" fmla="*/ 430022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30022"/>
                </a:moveTo>
                <a:lnTo>
                  <a:pt x="4794250" y="430022"/>
                </a:lnTo>
                <a:lnTo>
                  <a:pt x="4794250" y="9398"/>
                </a:lnTo>
                <a:lnTo>
                  <a:pt x="8509" y="9398"/>
                </a:lnTo>
                <a:lnTo>
                  <a:pt x="8509" y="430022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20"/>
          <p:cNvSpPr/>
          <p:nvPr/>
        </p:nvSpPr>
        <p:spPr>
          <a:xfrm>
            <a:off x="704850" y="4464050"/>
            <a:ext cx="5403850" cy="425450"/>
          </a:xfrm>
          <a:custGeom>
            <a:avLst/>
            <a:gdLst>
              <a:gd name="connsiteX0" fmla="*/ 14820 w 5403850"/>
              <a:gd name="connsiteY0" fmla="*/ 431546 h 425450"/>
              <a:gd name="connsiteX1" fmla="*/ 5405970 w 5403850"/>
              <a:gd name="connsiteY1" fmla="*/ 431546 h 425450"/>
              <a:gd name="connsiteX2" fmla="*/ 5405970 w 5403850"/>
              <a:gd name="connsiteY2" fmla="*/ 10922 h 425450"/>
              <a:gd name="connsiteX3" fmla="*/ 14820 w 5403850"/>
              <a:gd name="connsiteY3" fmla="*/ 10922 h 425450"/>
              <a:gd name="connsiteX4" fmla="*/ 14820 w 5403850"/>
              <a:gd name="connsiteY4" fmla="*/ 431546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31546"/>
                </a:moveTo>
                <a:lnTo>
                  <a:pt x="5405970" y="431546"/>
                </a:lnTo>
                <a:lnTo>
                  <a:pt x="5405970" y="10922"/>
                </a:lnTo>
                <a:lnTo>
                  <a:pt x="14820" y="10922"/>
                </a:lnTo>
                <a:lnTo>
                  <a:pt x="14820" y="431546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 321"/>
          <p:cNvSpPr/>
          <p:nvPr/>
        </p:nvSpPr>
        <p:spPr>
          <a:xfrm>
            <a:off x="6102350" y="4464050"/>
            <a:ext cx="4794250" cy="425450"/>
          </a:xfrm>
          <a:custGeom>
            <a:avLst/>
            <a:gdLst>
              <a:gd name="connsiteX0" fmla="*/ 8509 w 4794250"/>
              <a:gd name="connsiteY0" fmla="*/ 431546 h 425450"/>
              <a:gd name="connsiteX1" fmla="*/ 4794250 w 4794250"/>
              <a:gd name="connsiteY1" fmla="*/ 431546 h 425450"/>
              <a:gd name="connsiteX2" fmla="*/ 4794250 w 4794250"/>
              <a:gd name="connsiteY2" fmla="*/ 10922 h 425450"/>
              <a:gd name="connsiteX3" fmla="*/ 8509 w 4794250"/>
              <a:gd name="connsiteY3" fmla="*/ 10922 h 425450"/>
              <a:gd name="connsiteX4" fmla="*/ 8509 w 4794250"/>
              <a:gd name="connsiteY4" fmla="*/ 431546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31546"/>
                </a:moveTo>
                <a:lnTo>
                  <a:pt x="4794250" y="431546"/>
                </a:lnTo>
                <a:lnTo>
                  <a:pt x="4794250" y="10922"/>
                </a:lnTo>
                <a:lnTo>
                  <a:pt x="8509" y="10922"/>
                </a:lnTo>
                <a:lnTo>
                  <a:pt x="8509" y="431546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2"/>
          <p:cNvSpPr/>
          <p:nvPr/>
        </p:nvSpPr>
        <p:spPr>
          <a:xfrm>
            <a:off x="704850" y="4883150"/>
            <a:ext cx="5403850" cy="425450"/>
          </a:xfrm>
          <a:custGeom>
            <a:avLst/>
            <a:gdLst>
              <a:gd name="connsiteX0" fmla="*/ 14820 w 5403850"/>
              <a:gd name="connsiteY0" fmla="*/ 433070 h 425450"/>
              <a:gd name="connsiteX1" fmla="*/ 5405970 w 5403850"/>
              <a:gd name="connsiteY1" fmla="*/ 433070 h 425450"/>
              <a:gd name="connsiteX2" fmla="*/ 5405970 w 5403850"/>
              <a:gd name="connsiteY2" fmla="*/ 12446 h 425450"/>
              <a:gd name="connsiteX3" fmla="*/ 14820 w 5403850"/>
              <a:gd name="connsiteY3" fmla="*/ 12446 h 425450"/>
              <a:gd name="connsiteX4" fmla="*/ 14820 w 5403850"/>
              <a:gd name="connsiteY4" fmla="*/ 43307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33070"/>
                </a:moveTo>
                <a:lnTo>
                  <a:pt x="5405970" y="433070"/>
                </a:lnTo>
                <a:lnTo>
                  <a:pt x="5405970" y="12446"/>
                </a:lnTo>
                <a:lnTo>
                  <a:pt x="14820" y="12446"/>
                </a:lnTo>
                <a:lnTo>
                  <a:pt x="14820" y="433070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3"/>
          <p:cNvSpPr/>
          <p:nvPr/>
        </p:nvSpPr>
        <p:spPr>
          <a:xfrm>
            <a:off x="6102350" y="4883150"/>
            <a:ext cx="4794250" cy="425450"/>
          </a:xfrm>
          <a:custGeom>
            <a:avLst/>
            <a:gdLst>
              <a:gd name="connsiteX0" fmla="*/ 8509 w 4794250"/>
              <a:gd name="connsiteY0" fmla="*/ 433070 h 425450"/>
              <a:gd name="connsiteX1" fmla="*/ 4794250 w 4794250"/>
              <a:gd name="connsiteY1" fmla="*/ 433070 h 425450"/>
              <a:gd name="connsiteX2" fmla="*/ 4794250 w 4794250"/>
              <a:gd name="connsiteY2" fmla="*/ 12446 h 425450"/>
              <a:gd name="connsiteX3" fmla="*/ 8509 w 4794250"/>
              <a:gd name="connsiteY3" fmla="*/ 12446 h 425450"/>
              <a:gd name="connsiteX4" fmla="*/ 8509 w 4794250"/>
              <a:gd name="connsiteY4" fmla="*/ 43307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33070"/>
                </a:moveTo>
                <a:lnTo>
                  <a:pt x="4794250" y="433070"/>
                </a:lnTo>
                <a:lnTo>
                  <a:pt x="4794250" y="12446"/>
                </a:lnTo>
                <a:lnTo>
                  <a:pt x="8509" y="12446"/>
                </a:lnTo>
                <a:lnTo>
                  <a:pt x="8509" y="433070"/>
                </a:lnTo>
                <a:close/>
              </a:path>
            </a:pathLst>
          </a:custGeom>
          <a:solidFill>
            <a:srgbClr val="CBEA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4"/>
          <p:cNvSpPr/>
          <p:nvPr/>
        </p:nvSpPr>
        <p:spPr>
          <a:xfrm>
            <a:off x="704850" y="5302250"/>
            <a:ext cx="5403850" cy="425450"/>
          </a:xfrm>
          <a:custGeom>
            <a:avLst/>
            <a:gdLst>
              <a:gd name="connsiteX0" fmla="*/ 14820 w 5403850"/>
              <a:gd name="connsiteY0" fmla="*/ 434594 h 425450"/>
              <a:gd name="connsiteX1" fmla="*/ 5405970 w 5403850"/>
              <a:gd name="connsiteY1" fmla="*/ 434594 h 425450"/>
              <a:gd name="connsiteX2" fmla="*/ 5405970 w 5403850"/>
              <a:gd name="connsiteY2" fmla="*/ 13970 h 425450"/>
              <a:gd name="connsiteX3" fmla="*/ 14820 w 5403850"/>
              <a:gd name="connsiteY3" fmla="*/ 13970 h 425450"/>
              <a:gd name="connsiteX4" fmla="*/ 14820 w 5403850"/>
              <a:gd name="connsiteY4" fmla="*/ 434594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850" h="425450">
                <a:moveTo>
                  <a:pt x="14820" y="434594"/>
                </a:moveTo>
                <a:lnTo>
                  <a:pt x="5405970" y="434594"/>
                </a:lnTo>
                <a:lnTo>
                  <a:pt x="5405970" y="13970"/>
                </a:lnTo>
                <a:lnTo>
                  <a:pt x="14820" y="13970"/>
                </a:lnTo>
                <a:lnTo>
                  <a:pt x="14820" y="434594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5"/>
          <p:cNvSpPr/>
          <p:nvPr/>
        </p:nvSpPr>
        <p:spPr>
          <a:xfrm>
            <a:off x="6102350" y="5302250"/>
            <a:ext cx="4794250" cy="425450"/>
          </a:xfrm>
          <a:custGeom>
            <a:avLst/>
            <a:gdLst>
              <a:gd name="connsiteX0" fmla="*/ 8509 w 4794250"/>
              <a:gd name="connsiteY0" fmla="*/ 434594 h 425450"/>
              <a:gd name="connsiteX1" fmla="*/ 4794250 w 4794250"/>
              <a:gd name="connsiteY1" fmla="*/ 434594 h 425450"/>
              <a:gd name="connsiteX2" fmla="*/ 4794250 w 4794250"/>
              <a:gd name="connsiteY2" fmla="*/ 13970 h 425450"/>
              <a:gd name="connsiteX3" fmla="*/ 8509 w 4794250"/>
              <a:gd name="connsiteY3" fmla="*/ 13970 h 425450"/>
              <a:gd name="connsiteX4" fmla="*/ 8509 w 4794250"/>
              <a:gd name="connsiteY4" fmla="*/ 434594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4250" h="425450">
                <a:moveTo>
                  <a:pt x="8509" y="434594"/>
                </a:moveTo>
                <a:lnTo>
                  <a:pt x="4794250" y="434594"/>
                </a:lnTo>
                <a:lnTo>
                  <a:pt x="4794250" y="13970"/>
                </a:lnTo>
                <a:lnTo>
                  <a:pt x="8509" y="13970"/>
                </a:lnTo>
                <a:lnTo>
                  <a:pt x="8509" y="434594"/>
                </a:lnTo>
                <a:close/>
              </a:path>
            </a:pathLst>
          </a:custGeom>
          <a:solidFill>
            <a:srgbClr val="98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6"/>
          <p:cNvSpPr/>
          <p:nvPr/>
        </p:nvSpPr>
        <p:spPr>
          <a:xfrm>
            <a:off x="704850" y="3625850"/>
            <a:ext cx="10191750" cy="19050"/>
          </a:xfrm>
          <a:custGeom>
            <a:avLst/>
            <a:gdLst>
              <a:gd name="connsiteX0" fmla="*/ 14820 w 10191750"/>
              <a:gd name="connsiteY0" fmla="*/ 7874 h 19050"/>
              <a:gd name="connsiteX1" fmla="*/ 10191750 w 10191750"/>
              <a:gd name="connsiteY1" fmla="*/ 7874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0" h="19050">
                <a:moveTo>
                  <a:pt x="14820" y="7874"/>
                </a:moveTo>
                <a:lnTo>
                  <a:pt x="10191750" y="7874"/>
                </a:lnTo>
              </a:path>
            </a:pathLst>
          </a:custGeom>
          <a:ln w="12700">
            <a:solidFill>
              <a:srgbClr val="E6E5E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7"/>
          <p:cNvSpPr/>
          <p:nvPr/>
        </p:nvSpPr>
        <p:spPr>
          <a:xfrm>
            <a:off x="704850" y="4044950"/>
            <a:ext cx="10191750" cy="19050"/>
          </a:xfrm>
          <a:custGeom>
            <a:avLst/>
            <a:gdLst>
              <a:gd name="connsiteX0" fmla="*/ 14820 w 10191750"/>
              <a:gd name="connsiteY0" fmla="*/ 9398 h 19050"/>
              <a:gd name="connsiteX1" fmla="*/ 10191750 w 10191750"/>
              <a:gd name="connsiteY1" fmla="*/ 9398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0" h="19050">
                <a:moveTo>
                  <a:pt x="14820" y="9398"/>
                </a:moveTo>
                <a:lnTo>
                  <a:pt x="10191750" y="9398"/>
                </a:lnTo>
              </a:path>
            </a:pathLst>
          </a:custGeom>
          <a:ln w="12700">
            <a:solidFill>
              <a:srgbClr val="E6E5E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 328"/>
          <p:cNvSpPr/>
          <p:nvPr/>
        </p:nvSpPr>
        <p:spPr>
          <a:xfrm>
            <a:off x="704850" y="4464050"/>
            <a:ext cx="10191750" cy="19050"/>
          </a:xfrm>
          <a:custGeom>
            <a:avLst/>
            <a:gdLst>
              <a:gd name="connsiteX0" fmla="*/ 14820 w 10191750"/>
              <a:gd name="connsiteY0" fmla="*/ 10922 h 19050"/>
              <a:gd name="connsiteX1" fmla="*/ 10191750 w 10191750"/>
              <a:gd name="connsiteY1" fmla="*/ 1092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0" h="19050">
                <a:moveTo>
                  <a:pt x="14820" y="10922"/>
                </a:moveTo>
                <a:lnTo>
                  <a:pt x="10191750" y="10922"/>
                </a:lnTo>
              </a:path>
            </a:pathLst>
          </a:custGeom>
          <a:ln w="12700">
            <a:solidFill>
              <a:srgbClr val="E6E5E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9"/>
          <p:cNvSpPr/>
          <p:nvPr/>
        </p:nvSpPr>
        <p:spPr>
          <a:xfrm>
            <a:off x="704850" y="4883150"/>
            <a:ext cx="10191750" cy="19050"/>
          </a:xfrm>
          <a:custGeom>
            <a:avLst/>
            <a:gdLst>
              <a:gd name="connsiteX0" fmla="*/ 14820 w 10191750"/>
              <a:gd name="connsiteY0" fmla="*/ 12446 h 19050"/>
              <a:gd name="connsiteX1" fmla="*/ 10191750 w 10191750"/>
              <a:gd name="connsiteY1" fmla="*/ 1244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0" h="19050">
                <a:moveTo>
                  <a:pt x="14820" y="12446"/>
                </a:moveTo>
                <a:lnTo>
                  <a:pt x="10191750" y="12446"/>
                </a:lnTo>
              </a:path>
            </a:pathLst>
          </a:custGeom>
          <a:ln w="12700">
            <a:solidFill>
              <a:srgbClr val="E6E5E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 330"/>
          <p:cNvSpPr/>
          <p:nvPr/>
        </p:nvSpPr>
        <p:spPr>
          <a:xfrm>
            <a:off x="704850" y="5302250"/>
            <a:ext cx="10191750" cy="19050"/>
          </a:xfrm>
          <a:custGeom>
            <a:avLst/>
            <a:gdLst>
              <a:gd name="connsiteX0" fmla="*/ 14820 w 10191750"/>
              <a:gd name="connsiteY0" fmla="*/ 13970 h 19050"/>
              <a:gd name="connsiteX1" fmla="*/ 10191750 w 10191750"/>
              <a:gd name="connsiteY1" fmla="*/ 1397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0" h="19050">
                <a:moveTo>
                  <a:pt x="14820" y="13970"/>
                </a:moveTo>
                <a:lnTo>
                  <a:pt x="10191750" y="13970"/>
                </a:lnTo>
              </a:path>
            </a:pathLst>
          </a:custGeom>
          <a:ln w="12700">
            <a:solidFill>
              <a:srgbClr val="E6E5E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1"/>
          <p:cNvSpPr txBox="1"/>
          <p:nvPr/>
        </p:nvSpPr>
        <p:spPr>
          <a:xfrm>
            <a:off x="235305" y="190500"/>
            <a:ext cx="1044526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Функции</a:t>
            </a:r>
            <a:r>
              <a:rPr lang="en-US" altLang="zh-CN" sz="36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4" dirty="0">
                <a:solidFill>
                  <a:srgbClr val="001E5E"/>
                </a:solidFill>
                <a:latin typeface="Calibri"/>
                <a:ea typeface="Calibri"/>
              </a:rPr>
              <a:t>артериального</a:t>
            </a:r>
            <a:r>
              <a:rPr lang="en-US" altLang="zh-CN" sz="36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36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80" dirty="0">
                <a:solidFill>
                  <a:srgbClr val="001E5E"/>
                </a:solidFill>
                <a:latin typeface="Calibri"/>
                <a:ea typeface="Calibri"/>
              </a:rPr>
              <a:t>(АД),</a:t>
            </a:r>
            <a:r>
              <a:rPr lang="en-US" altLang="zh-CN" sz="3600" b="1" spc="-4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3600" b="1" spc="-100" dirty="0">
                <a:solidFill>
                  <a:srgbClr val="001E5E"/>
                </a:solidFill>
                <a:latin typeface="Calibri"/>
                <a:ea typeface="Calibri"/>
              </a:rPr>
              <a:t>b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4" dirty="0">
                <a:solidFill>
                  <a:srgbClr val="001E5E"/>
                </a:solidFill>
                <a:latin typeface="Calibri"/>
                <a:ea typeface="Calibri"/>
              </a:rPr>
              <a:t>420</a:t>
            </a:r>
            <a:r>
              <a:rPr lang="en-US" altLang="zh-CN" sz="36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65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3600" b="1" spc="-100" dirty="0">
                <a:solidFill>
                  <a:srgbClr val="001E5E"/>
                </a:solidFill>
                <a:latin typeface="Calibri"/>
                <a:ea typeface="Calibri"/>
              </a:rPr>
              <a:t>b</a:t>
            </a:r>
            <a:r>
              <a:rPr lang="en-US" altLang="zh-CN" sz="36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0" dirty="0">
                <a:solidFill>
                  <a:srgbClr val="001E5E"/>
                </a:solidFill>
                <a:latin typeface="Calibri"/>
                <a:ea typeface="Calibri"/>
              </a:rPr>
              <a:t>4200)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425805" y="913882"/>
            <a:ext cx="5404736" cy="2692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420.1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нормальное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420.2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АГ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420.3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АГ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420.4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АГ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 indent="250002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FEFEFE"/>
                </a:solidFill>
                <a:latin typeface="Arial"/>
                <a:ea typeface="Arial"/>
              </a:rPr>
              <a:t>До</a:t>
            </a:r>
            <a:r>
              <a:rPr lang="en-US" altLang="zh-CN" sz="2400" b="1" spc="-5" dirty="0">
                <a:solidFill>
                  <a:srgbClr val="FEFEFE"/>
                </a:solidFill>
                <a:latin typeface="Arial"/>
                <a:ea typeface="Arial"/>
              </a:rPr>
              <a:t>мен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7504810" y="3240782"/>
            <a:ext cx="20093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АД,</a:t>
            </a:r>
            <a:r>
              <a:rPr lang="en-US" altLang="zh-CN" sz="2400" b="1" spc="-13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мм</a:t>
            </a:r>
            <a:r>
              <a:rPr lang="en-US" altLang="zh-CN" sz="2400" b="1" spc="-14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рт.</a:t>
            </a:r>
            <a:r>
              <a:rPr lang="en-US" altLang="zh-CN" sz="2400" b="1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ст.</a:t>
            </a:r>
          </a:p>
        </p:txBody>
      </p:sp>
      <p:sp>
        <p:nvSpPr>
          <p:cNvPr id="334" name="TextBox 334"/>
          <p:cNvSpPr txBox="1"/>
          <p:nvPr/>
        </p:nvSpPr>
        <p:spPr>
          <a:xfrm>
            <a:off x="2950210" y="3655364"/>
            <a:ext cx="623667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99960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0.0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&lt;130/85</a:t>
            </a:r>
          </a:p>
        </p:txBody>
      </p:sp>
      <p:sp>
        <p:nvSpPr>
          <p:cNvPr id="335" name="TextBox 335"/>
          <p:cNvSpPr txBox="1"/>
          <p:nvPr/>
        </p:nvSpPr>
        <p:spPr>
          <a:xfrm>
            <a:off x="2950210" y="4075988"/>
            <a:ext cx="667249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6374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0.1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130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139/85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89</a:t>
            </a:r>
          </a:p>
        </p:txBody>
      </p:sp>
      <p:sp>
        <p:nvSpPr>
          <p:cNvPr id="336" name="TextBox 336"/>
          <p:cNvSpPr txBox="1"/>
          <p:nvPr/>
        </p:nvSpPr>
        <p:spPr>
          <a:xfrm>
            <a:off x="2950210" y="4496866"/>
            <a:ext cx="667249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6374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0.2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140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159/90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99</a:t>
            </a:r>
          </a:p>
        </p:txBody>
      </p:sp>
      <p:sp>
        <p:nvSpPr>
          <p:cNvPr id="337" name="TextBox 337"/>
          <p:cNvSpPr txBox="1"/>
          <p:nvPr/>
        </p:nvSpPr>
        <p:spPr>
          <a:xfrm>
            <a:off x="2950210" y="4917490"/>
            <a:ext cx="684165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394581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0.3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160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179/100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109</a:t>
            </a:r>
          </a:p>
        </p:txBody>
      </p:sp>
      <p:sp>
        <p:nvSpPr>
          <p:cNvPr id="338" name="TextBox 338"/>
          <p:cNvSpPr txBox="1"/>
          <p:nvPr/>
        </p:nvSpPr>
        <p:spPr>
          <a:xfrm>
            <a:off x="2950210" y="5338114"/>
            <a:ext cx="63037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93102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0.4	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≥180/110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080"/>
            <a:ext cx="11917680" cy="4991100"/>
          </a:xfrm>
          <a:prstGeom prst="rect">
            <a:avLst/>
          </a:prstGeom>
        </p:spPr>
      </p:pic>
      <p:sp>
        <p:nvSpPr>
          <p:cNvPr id="2" name="TextBox 340"/>
          <p:cNvSpPr txBox="1"/>
          <p:nvPr/>
        </p:nvSpPr>
        <p:spPr>
          <a:xfrm>
            <a:off x="2740786" y="231152"/>
            <a:ext cx="6843826" cy="93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355" indent="-1324355" hangingPunct="0">
              <a:lnSpc>
                <a:spcPct val="95833"/>
              </a:lnSpc>
            </a:pP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ФК</a:t>
            </a:r>
            <a:r>
              <a:rPr lang="en-US" altLang="zh-CN" sz="3200" spc="-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больных</a:t>
            </a:r>
            <a:r>
              <a:rPr lang="en-US" altLang="zh-CN" sz="3200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ИБС</a:t>
            </a:r>
            <a:r>
              <a:rPr lang="en-US" altLang="zh-CN" sz="3200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результатам</a:t>
            </a:r>
            <a:r>
              <a:rPr lang="en-US" altLang="zh-CN" sz="3200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тестов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2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32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001E5E"/>
                </a:solidFill>
                <a:latin typeface="Calibri"/>
                <a:ea typeface="Calibri"/>
              </a:rPr>
              <a:t>нагрузкой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Freeform 341"/>
          <p:cNvSpPr/>
          <p:nvPr/>
        </p:nvSpPr>
        <p:spPr>
          <a:xfrm>
            <a:off x="603250" y="1593850"/>
            <a:ext cx="3181350" cy="793750"/>
          </a:xfrm>
          <a:custGeom>
            <a:avLst/>
            <a:gdLst>
              <a:gd name="connsiteX0" fmla="*/ 6350 w 3181350"/>
              <a:gd name="connsiteY0" fmla="*/ 804164 h 793750"/>
              <a:gd name="connsiteX1" fmla="*/ 3188461 w 3181350"/>
              <a:gd name="connsiteY1" fmla="*/ 804164 h 793750"/>
              <a:gd name="connsiteX2" fmla="*/ 3188461 w 3181350"/>
              <a:gd name="connsiteY2" fmla="*/ 6350 h 793750"/>
              <a:gd name="connsiteX3" fmla="*/ 6350 w 3181350"/>
              <a:gd name="connsiteY3" fmla="*/ 6350 h 793750"/>
              <a:gd name="connsiteX4" fmla="*/ 6350 w 3181350"/>
              <a:gd name="connsiteY4" fmla="*/ 80416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350" h="793750">
                <a:moveTo>
                  <a:pt x="6350" y="804164"/>
                </a:moveTo>
                <a:lnTo>
                  <a:pt x="3188461" y="804164"/>
                </a:lnTo>
                <a:lnTo>
                  <a:pt x="3188461" y="6350"/>
                </a:lnTo>
                <a:lnTo>
                  <a:pt x="6350" y="6350"/>
                </a:lnTo>
                <a:lnTo>
                  <a:pt x="6350" y="80416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2"/>
          <p:cNvSpPr/>
          <p:nvPr/>
        </p:nvSpPr>
        <p:spPr>
          <a:xfrm>
            <a:off x="3778250" y="1593850"/>
            <a:ext cx="4146550" cy="793750"/>
          </a:xfrm>
          <a:custGeom>
            <a:avLst/>
            <a:gdLst>
              <a:gd name="connsiteX0" fmla="*/ 13461 w 4146550"/>
              <a:gd name="connsiteY0" fmla="*/ 804164 h 793750"/>
              <a:gd name="connsiteX1" fmla="*/ 4146550 w 4146550"/>
              <a:gd name="connsiteY1" fmla="*/ 804164 h 793750"/>
              <a:gd name="connsiteX2" fmla="*/ 4146550 w 4146550"/>
              <a:gd name="connsiteY2" fmla="*/ 6350 h 793750"/>
              <a:gd name="connsiteX3" fmla="*/ 13461 w 4146550"/>
              <a:gd name="connsiteY3" fmla="*/ 6350 h 793750"/>
              <a:gd name="connsiteX4" fmla="*/ 13461 w 4146550"/>
              <a:gd name="connsiteY4" fmla="*/ 80416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793750">
                <a:moveTo>
                  <a:pt x="13461" y="804164"/>
                </a:moveTo>
                <a:lnTo>
                  <a:pt x="4146550" y="804164"/>
                </a:lnTo>
                <a:lnTo>
                  <a:pt x="4146550" y="6350"/>
                </a:lnTo>
                <a:lnTo>
                  <a:pt x="13461" y="6350"/>
                </a:lnTo>
                <a:lnTo>
                  <a:pt x="13461" y="80416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3"/>
          <p:cNvSpPr/>
          <p:nvPr/>
        </p:nvSpPr>
        <p:spPr>
          <a:xfrm>
            <a:off x="7918450" y="1593850"/>
            <a:ext cx="3663950" cy="793750"/>
          </a:xfrm>
          <a:custGeom>
            <a:avLst/>
            <a:gdLst>
              <a:gd name="connsiteX0" fmla="*/ 6350 w 3663950"/>
              <a:gd name="connsiteY0" fmla="*/ 804164 h 793750"/>
              <a:gd name="connsiteX1" fmla="*/ 3663950 w 3663950"/>
              <a:gd name="connsiteY1" fmla="*/ 804164 h 793750"/>
              <a:gd name="connsiteX2" fmla="*/ 3663950 w 3663950"/>
              <a:gd name="connsiteY2" fmla="*/ 6350 h 793750"/>
              <a:gd name="connsiteX3" fmla="*/ 6350 w 3663950"/>
              <a:gd name="connsiteY3" fmla="*/ 6350 h 793750"/>
              <a:gd name="connsiteX4" fmla="*/ 6350 w 3663950"/>
              <a:gd name="connsiteY4" fmla="*/ 80416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793750">
                <a:moveTo>
                  <a:pt x="6350" y="804164"/>
                </a:moveTo>
                <a:lnTo>
                  <a:pt x="3663950" y="804164"/>
                </a:lnTo>
                <a:lnTo>
                  <a:pt x="3663950" y="6350"/>
                </a:lnTo>
                <a:lnTo>
                  <a:pt x="6350" y="6350"/>
                </a:lnTo>
                <a:lnTo>
                  <a:pt x="6350" y="80416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4"/>
          <p:cNvSpPr/>
          <p:nvPr/>
        </p:nvSpPr>
        <p:spPr>
          <a:xfrm>
            <a:off x="603250" y="2381250"/>
            <a:ext cx="3181350" cy="806450"/>
          </a:xfrm>
          <a:custGeom>
            <a:avLst/>
            <a:gdLst>
              <a:gd name="connsiteX0" fmla="*/ 6350 w 3181350"/>
              <a:gd name="connsiteY0" fmla="*/ 814578 h 806450"/>
              <a:gd name="connsiteX1" fmla="*/ 3188461 w 3181350"/>
              <a:gd name="connsiteY1" fmla="*/ 814578 h 806450"/>
              <a:gd name="connsiteX2" fmla="*/ 3188461 w 3181350"/>
              <a:gd name="connsiteY2" fmla="*/ 16764 h 806450"/>
              <a:gd name="connsiteX3" fmla="*/ 6350 w 3181350"/>
              <a:gd name="connsiteY3" fmla="*/ 16764 h 806450"/>
              <a:gd name="connsiteX4" fmla="*/ 6350 w 3181350"/>
              <a:gd name="connsiteY4" fmla="*/ 814578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350" h="806450">
                <a:moveTo>
                  <a:pt x="6350" y="814578"/>
                </a:moveTo>
                <a:lnTo>
                  <a:pt x="3188461" y="814578"/>
                </a:lnTo>
                <a:lnTo>
                  <a:pt x="3188461" y="16764"/>
                </a:lnTo>
                <a:lnTo>
                  <a:pt x="6350" y="16764"/>
                </a:lnTo>
                <a:lnTo>
                  <a:pt x="6350" y="8145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5"/>
          <p:cNvSpPr/>
          <p:nvPr/>
        </p:nvSpPr>
        <p:spPr>
          <a:xfrm>
            <a:off x="3778250" y="2381250"/>
            <a:ext cx="4146550" cy="806450"/>
          </a:xfrm>
          <a:custGeom>
            <a:avLst/>
            <a:gdLst>
              <a:gd name="connsiteX0" fmla="*/ 13461 w 4146550"/>
              <a:gd name="connsiteY0" fmla="*/ 814578 h 806450"/>
              <a:gd name="connsiteX1" fmla="*/ 4146550 w 4146550"/>
              <a:gd name="connsiteY1" fmla="*/ 814578 h 806450"/>
              <a:gd name="connsiteX2" fmla="*/ 4146550 w 4146550"/>
              <a:gd name="connsiteY2" fmla="*/ 16764 h 806450"/>
              <a:gd name="connsiteX3" fmla="*/ 13461 w 4146550"/>
              <a:gd name="connsiteY3" fmla="*/ 16764 h 806450"/>
              <a:gd name="connsiteX4" fmla="*/ 13461 w 4146550"/>
              <a:gd name="connsiteY4" fmla="*/ 814578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806450">
                <a:moveTo>
                  <a:pt x="13461" y="814578"/>
                </a:moveTo>
                <a:lnTo>
                  <a:pt x="4146550" y="814578"/>
                </a:lnTo>
                <a:lnTo>
                  <a:pt x="4146550" y="16764"/>
                </a:lnTo>
                <a:lnTo>
                  <a:pt x="13461" y="16764"/>
                </a:lnTo>
                <a:lnTo>
                  <a:pt x="13461" y="8145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6"/>
          <p:cNvSpPr/>
          <p:nvPr/>
        </p:nvSpPr>
        <p:spPr>
          <a:xfrm>
            <a:off x="7918450" y="2381250"/>
            <a:ext cx="3663950" cy="806450"/>
          </a:xfrm>
          <a:custGeom>
            <a:avLst/>
            <a:gdLst>
              <a:gd name="connsiteX0" fmla="*/ 6350 w 3663950"/>
              <a:gd name="connsiteY0" fmla="*/ 814578 h 806450"/>
              <a:gd name="connsiteX1" fmla="*/ 3663950 w 3663950"/>
              <a:gd name="connsiteY1" fmla="*/ 814578 h 806450"/>
              <a:gd name="connsiteX2" fmla="*/ 3663950 w 3663950"/>
              <a:gd name="connsiteY2" fmla="*/ 16764 h 806450"/>
              <a:gd name="connsiteX3" fmla="*/ 6350 w 3663950"/>
              <a:gd name="connsiteY3" fmla="*/ 16764 h 806450"/>
              <a:gd name="connsiteX4" fmla="*/ 6350 w 3663950"/>
              <a:gd name="connsiteY4" fmla="*/ 814578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806450">
                <a:moveTo>
                  <a:pt x="6350" y="814578"/>
                </a:moveTo>
                <a:lnTo>
                  <a:pt x="3663950" y="814578"/>
                </a:lnTo>
                <a:lnTo>
                  <a:pt x="3663950" y="16764"/>
                </a:lnTo>
                <a:lnTo>
                  <a:pt x="6350" y="16764"/>
                </a:lnTo>
                <a:lnTo>
                  <a:pt x="6350" y="814578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7"/>
          <p:cNvSpPr/>
          <p:nvPr/>
        </p:nvSpPr>
        <p:spPr>
          <a:xfrm>
            <a:off x="603250" y="3181350"/>
            <a:ext cx="3181350" cy="806450"/>
          </a:xfrm>
          <a:custGeom>
            <a:avLst/>
            <a:gdLst>
              <a:gd name="connsiteX0" fmla="*/ 6350 w 3181350"/>
              <a:gd name="connsiteY0" fmla="*/ 812292 h 806450"/>
              <a:gd name="connsiteX1" fmla="*/ 3188461 w 3181350"/>
              <a:gd name="connsiteY1" fmla="*/ 812292 h 806450"/>
              <a:gd name="connsiteX2" fmla="*/ 3188461 w 3181350"/>
              <a:gd name="connsiteY2" fmla="*/ 14478 h 806450"/>
              <a:gd name="connsiteX3" fmla="*/ 6350 w 3181350"/>
              <a:gd name="connsiteY3" fmla="*/ 14478 h 806450"/>
              <a:gd name="connsiteX4" fmla="*/ 6350 w 3181350"/>
              <a:gd name="connsiteY4" fmla="*/ 812292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350" h="806450">
                <a:moveTo>
                  <a:pt x="6350" y="812292"/>
                </a:moveTo>
                <a:lnTo>
                  <a:pt x="3188461" y="812292"/>
                </a:lnTo>
                <a:lnTo>
                  <a:pt x="3188461" y="14478"/>
                </a:lnTo>
                <a:lnTo>
                  <a:pt x="6350" y="14478"/>
                </a:lnTo>
                <a:lnTo>
                  <a:pt x="6350" y="81229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8"/>
          <p:cNvSpPr/>
          <p:nvPr/>
        </p:nvSpPr>
        <p:spPr>
          <a:xfrm>
            <a:off x="3778250" y="3181350"/>
            <a:ext cx="4146550" cy="806450"/>
          </a:xfrm>
          <a:custGeom>
            <a:avLst/>
            <a:gdLst>
              <a:gd name="connsiteX0" fmla="*/ 13461 w 4146550"/>
              <a:gd name="connsiteY0" fmla="*/ 812292 h 806450"/>
              <a:gd name="connsiteX1" fmla="*/ 4146550 w 4146550"/>
              <a:gd name="connsiteY1" fmla="*/ 812292 h 806450"/>
              <a:gd name="connsiteX2" fmla="*/ 4146550 w 4146550"/>
              <a:gd name="connsiteY2" fmla="*/ 14478 h 806450"/>
              <a:gd name="connsiteX3" fmla="*/ 13461 w 4146550"/>
              <a:gd name="connsiteY3" fmla="*/ 14478 h 806450"/>
              <a:gd name="connsiteX4" fmla="*/ 13461 w 4146550"/>
              <a:gd name="connsiteY4" fmla="*/ 812292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806450">
                <a:moveTo>
                  <a:pt x="13461" y="812292"/>
                </a:moveTo>
                <a:lnTo>
                  <a:pt x="4146550" y="812292"/>
                </a:lnTo>
                <a:lnTo>
                  <a:pt x="4146550" y="14478"/>
                </a:lnTo>
                <a:lnTo>
                  <a:pt x="13461" y="14478"/>
                </a:lnTo>
                <a:lnTo>
                  <a:pt x="13461" y="81229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9"/>
          <p:cNvSpPr/>
          <p:nvPr/>
        </p:nvSpPr>
        <p:spPr>
          <a:xfrm>
            <a:off x="7918450" y="3181350"/>
            <a:ext cx="3663950" cy="806450"/>
          </a:xfrm>
          <a:custGeom>
            <a:avLst/>
            <a:gdLst>
              <a:gd name="connsiteX0" fmla="*/ 6350 w 3663950"/>
              <a:gd name="connsiteY0" fmla="*/ 812292 h 806450"/>
              <a:gd name="connsiteX1" fmla="*/ 3663950 w 3663950"/>
              <a:gd name="connsiteY1" fmla="*/ 812292 h 806450"/>
              <a:gd name="connsiteX2" fmla="*/ 3663950 w 3663950"/>
              <a:gd name="connsiteY2" fmla="*/ 14478 h 806450"/>
              <a:gd name="connsiteX3" fmla="*/ 6350 w 3663950"/>
              <a:gd name="connsiteY3" fmla="*/ 14478 h 806450"/>
              <a:gd name="connsiteX4" fmla="*/ 6350 w 3663950"/>
              <a:gd name="connsiteY4" fmla="*/ 812292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806450">
                <a:moveTo>
                  <a:pt x="6350" y="812292"/>
                </a:moveTo>
                <a:lnTo>
                  <a:pt x="3663950" y="812292"/>
                </a:lnTo>
                <a:lnTo>
                  <a:pt x="3663950" y="14478"/>
                </a:lnTo>
                <a:lnTo>
                  <a:pt x="6350" y="14478"/>
                </a:lnTo>
                <a:lnTo>
                  <a:pt x="6350" y="81229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50"/>
          <p:cNvSpPr/>
          <p:nvPr/>
        </p:nvSpPr>
        <p:spPr>
          <a:xfrm>
            <a:off x="603250" y="3981450"/>
            <a:ext cx="3181350" cy="806450"/>
          </a:xfrm>
          <a:custGeom>
            <a:avLst/>
            <a:gdLst>
              <a:gd name="connsiteX0" fmla="*/ 6350 w 3181350"/>
              <a:gd name="connsiteY0" fmla="*/ 810006 h 806450"/>
              <a:gd name="connsiteX1" fmla="*/ 3188461 w 3181350"/>
              <a:gd name="connsiteY1" fmla="*/ 810006 h 806450"/>
              <a:gd name="connsiteX2" fmla="*/ 3188461 w 3181350"/>
              <a:gd name="connsiteY2" fmla="*/ 12192 h 806450"/>
              <a:gd name="connsiteX3" fmla="*/ 6350 w 3181350"/>
              <a:gd name="connsiteY3" fmla="*/ 12192 h 806450"/>
              <a:gd name="connsiteX4" fmla="*/ 6350 w 3181350"/>
              <a:gd name="connsiteY4" fmla="*/ 810006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350" h="806450">
                <a:moveTo>
                  <a:pt x="6350" y="810006"/>
                </a:moveTo>
                <a:lnTo>
                  <a:pt x="3188461" y="810006"/>
                </a:lnTo>
                <a:lnTo>
                  <a:pt x="3188461" y="12192"/>
                </a:lnTo>
                <a:lnTo>
                  <a:pt x="6350" y="12192"/>
                </a:lnTo>
                <a:lnTo>
                  <a:pt x="6350" y="810006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1"/>
          <p:cNvSpPr/>
          <p:nvPr/>
        </p:nvSpPr>
        <p:spPr>
          <a:xfrm>
            <a:off x="3778250" y="3981450"/>
            <a:ext cx="4146550" cy="806450"/>
          </a:xfrm>
          <a:custGeom>
            <a:avLst/>
            <a:gdLst>
              <a:gd name="connsiteX0" fmla="*/ 13461 w 4146550"/>
              <a:gd name="connsiteY0" fmla="*/ 810006 h 806450"/>
              <a:gd name="connsiteX1" fmla="*/ 4146550 w 4146550"/>
              <a:gd name="connsiteY1" fmla="*/ 810006 h 806450"/>
              <a:gd name="connsiteX2" fmla="*/ 4146550 w 4146550"/>
              <a:gd name="connsiteY2" fmla="*/ 12192 h 806450"/>
              <a:gd name="connsiteX3" fmla="*/ 13461 w 4146550"/>
              <a:gd name="connsiteY3" fmla="*/ 12192 h 806450"/>
              <a:gd name="connsiteX4" fmla="*/ 13461 w 4146550"/>
              <a:gd name="connsiteY4" fmla="*/ 810006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806450">
                <a:moveTo>
                  <a:pt x="13461" y="810006"/>
                </a:moveTo>
                <a:lnTo>
                  <a:pt x="4146550" y="810006"/>
                </a:lnTo>
                <a:lnTo>
                  <a:pt x="4146550" y="12192"/>
                </a:lnTo>
                <a:lnTo>
                  <a:pt x="13461" y="12192"/>
                </a:lnTo>
                <a:lnTo>
                  <a:pt x="13461" y="810006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2"/>
          <p:cNvSpPr/>
          <p:nvPr/>
        </p:nvSpPr>
        <p:spPr>
          <a:xfrm>
            <a:off x="7918450" y="3981450"/>
            <a:ext cx="3663950" cy="806450"/>
          </a:xfrm>
          <a:custGeom>
            <a:avLst/>
            <a:gdLst>
              <a:gd name="connsiteX0" fmla="*/ 6350 w 3663950"/>
              <a:gd name="connsiteY0" fmla="*/ 810006 h 806450"/>
              <a:gd name="connsiteX1" fmla="*/ 3663950 w 3663950"/>
              <a:gd name="connsiteY1" fmla="*/ 810006 h 806450"/>
              <a:gd name="connsiteX2" fmla="*/ 3663950 w 3663950"/>
              <a:gd name="connsiteY2" fmla="*/ 12192 h 806450"/>
              <a:gd name="connsiteX3" fmla="*/ 6350 w 3663950"/>
              <a:gd name="connsiteY3" fmla="*/ 12192 h 806450"/>
              <a:gd name="connsiteX4" fmla="*/ 6350 w 3663950"/>
              <a:gd name="connsiteY4" fmla="*/ 810006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806450">
                <a:moveTo>
                  <a:pt x="6350" y="810006"/>
                </a:moveTo>
                <a:lnTo>
                  <a:pt x="3663950" y="810006"/>
                </a:lnTo>
                <a:lnTo>
                  <a:pt x="3663950" y="12192"/>
                </a:lnTo>
                <a:lnTo>
                  <a:pt x="6350" y="12192"/>
                </a:lnTo>
                <a:lnTo>
                  <a:pt x="6350" y="810006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3"/>
          <p:cNvSpPr/>
          <p:nvPr/>
        </p:nvSpPr>
        <p:spPr>
          <a:xfrm>
            <a:off x="603250" y="4781550"/>
            <a:ext cx="3181350" cy="806450"/>
          </a:xfrm>
          <a:custGeom>
            <a:avLst/>
            <a:gdLst>
              <a:gd name="connsiteX0" fmla="*/ 6350 w 3181350"/>
              <a:gd name="connsiteY0" fmla="*/ 807694 h 806450"/>
              <a:gd name="connsiteX1" fmla="*/ 3188461 w 3181350"/>
              <a:gd name="connsiteY1" fmla="*/ 807694 h 806450"/>
              <a:gd name="connsiteX2" fmla="*/ 3188461 w 3181350"/>
              <a:gd name="connsiteY2" fmla="*/ 9880 h 806450"/>
              <a:gd name="connsiteX3" fmla="*/ 6350 w 3181350"/>
              <a:gd name="connsiteY3" fmla="*/ 9880 h 806450"/>
              <a:gd name="connsiteX4" fmla="*/ 6350 w 3181350"/>
              <a:gd name="connsiteY4" fmla="*/ 80769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350" h="806450">
                <a:moveTo>
                  <a:pt x="6350" y="807694"/>
                </a:moveTo>
                <a:lnTo>
                  <a:pt x="3188461" y="807694"/>
                </a:lnTo>
                <a:lnTo>
                  <a:pt x="3188461" y="9880"/>
                </a:lnTo>
                <a:lnTo>
                  <a:pt x="6350" y="9880"/>
                </a:lnTo>
                <a:lnTo>
                  <a:pt x="6350" y="807694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 354"/>
          <p:cNvSpPr/>
          <p:nvPr/>
        </p:nvSpPr>
        <p:spPr>
          <a:xfrm>
            <a:off x="3778250" y="4781550"/>
            <a:ext cx="4146550" cy="806450"/>
          </a:xfrm>
          <a:custGeom>
            <a:avLst/>
            <a:gdLst>
              <a:gd name="connsiteX0" fmla="*/ 13461 w 4146550"/>
              <a:gd name="connsiteY0" fmla="*/ 807694 h 806450"/>
              <a:gd name="connsiteX1" fmla="*/ 4146550 w 4146550"/>
              <a:gd name="connsiteY1" fmla="*/ 807694 h 806450"/>
              <a:gd name="connsiteX2" fmla="*/ 4146550 w 4146550"/>
              <a:gd name="connsiteY2" fmla="*/ 9880 h 806450"/>
              <a:gd name="connsiteX3" fmla="*/ 13461 w 4146550"/>
              <a:gd name="connsiteY3" fmla="*/ 9880 h 806450"/>
              <a:gd name="connsiteX4" fmla="*/ 13461 w 4146550"/>
              <a:gd name="connsiteY4" fmla="*/ 80769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550" h="806450">
                <a:moveTo>
                  <a:pt x="13461" y="807694"/>
                </a:moveTo>
                <a:lnTo>
                  <a:pt x="4146550" y="807694"/>
                </a:lnTo>
                <a:lnTo>
                  <a:pt x="4146550" y="9880"/>
                </a:lnTo>
                <a:lnTo>
                  <a:pt x="13461" y="9880"/>
                </a:lnTo>
                <a:lnTo>
                  <a:pt x="13461" y="807694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5"/>
          <p:cNvSpPr/>
          <p:nvPr/>
        </p:nvSpPr>
        <p:spPr>
          <a:xfrm>
            <a:off x="7918450" y="4781550"/>
            <a:ext cx="3663950" cy="806450"/>
          </a:xfrm>
          <a:custGeom>
            <a:avLst/>
            <a:gdLst>
              <a:gd name="connsiteX0" fmla="*/ 6350 w 3663950"/>
              <a:gd name="connsiteY0" fmla="*/ 807694 h 806450"/>
              <a:gd name="connsiteX1" fmla="*/ 3663950 w 3663950"/>
              <a:gd name="connsiteY1" fmla="*/ 807694 h 806450"/>
              <a:gd name="connsiteX2" fmla="*/ 3663950 w 3663950"/>
              <a:gd name="connsiteY2" fmla="*/ 9880 h 806450"/>
              <a:gd name="connsiteX3" fmla="*/ 6350 w 3663950"/>
              <a:gd name="connsiteY3" fmla="*/ 9880 h 806450"/>
              <a:gd name="connsiteX4" fmla="*/ 6350 w 3663950"/>
              <a:gd name="connsiteY4" fmla="*/ 80769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950" h="806450">
                <a:moveTo>
                  <a:pt x="6350" y="807694"/>
                </a:moveTo>
                <a:lnTo>
                  <a:pt x="3663950" y="807694"/>
                </a:lnTo>
                <a:lnTo>
                  <a:pt x="3663950" y="9880"/>
                </a:lnTo>
                <a:lnTo>
                  <a:pt x="6350" y="9880"/>
                </a:lnTo>
                <a:lnTo>
                  <a:pt x="6350" y="807694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6"/>
          <p:cNvSpPr/>
          <p:nvPr/>
        </p:nvSpPr>
        <p:spPr>
          <a:xfrm>
            <a:off x="3778250" y="1581150"/>
            <a:ext cx="19050" cy="4006850"/>
          </a:xfrm>
          <a:custGeom>
            <a:avLst/>
            <a:gdLst>
              <a:gd name="connsiteX0" fmla="*/ 13461 w 19050"/>
              <a:gd name="connsiteY0" fmla="*/ 12700 h 4006850"/>
              <a:gd name="connsiteX1" fmla="*/ 13461 w 19050"/>
              <a:gd name="connsiteY1" fmla="*/ 4014444 h 40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006850">
                <a:moveTo>
                  <a:pt x="13461" y="12700"/>
                </a:moveTo>
                <a:lnTo>
                  <a:pt x="13461" y="40144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7"/>
          <p:cNvSpPr/>
          <p:nvPr/>
        </p:nvSpPr>
        <p:spPr>
          <a:xfrm>
            <a:off x="7918450" y="1581150"/>
            <a:ext cx="19050" cy="4006850"/>
          </a:xfrm>
          <a:custGeom>
            <a:avLst/>
            <a:gdLst>
              <a:gd name="connsiteX0" fmla="*/ 6350 w 19050"/>
              <a:gd name="connsiteY0" fmla="*/ 12700 h 4006850"/>
              <a:gd name="connsiteX1" fmla="*/ 6350 w 19050"/>
              <a:gd name="connsiteY1" fmla="*/ 4014444 h 40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006850">
                <a:moveTo>
                  <a:pt x="6350" y="12700"/>
                </a:moveTo>
                <a:lnTo>
                  <a:pt x="6350" y="40144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8"/>
          <p:cNvSpPr/>
          <p:nvPr/>
        </p:nvSpPr>
        <p:spPr>
          <a:xfrm>
            <a:off x="577850" y="2368550"/>
            <a:ext cx="11004550" cy="57150"/>
          </a:xfrm>
          <a:custGeom>
            <a:avLst/>
            <a:gdLst>
              <a:gd name="connsiteX0" fmla="*/ 25400 w 11004550"/>
              <a:gd name="connsiteY0" fmla="*/ 29464 h 57150"/>
              <a:gd name="connsiteX1" fmla="*/ 11010900 w 11004550"/>
              <a:gd name="connsiteY1" fmla="*/ 29464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57150">
                <a:moveTo>
                  <a:pt x="25400" y="29464"/>
                </a:moveTo>
                <a:lnTo>
                  <a:pt x="11010900" y="29464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9"/>
          <p:cNvSpPr/>
          <p:nvPr/>
        </p:nvSpPr>
        <p:spPr>
          <a:xfrm>
            <a:off x="577850" y="3168650"/>
            <a:ext cx="11004550" cy="31750"/>
          </a:xfrm>
          <a:custGeom>
            <a:avLst/>
            <a:gdLst>
              <a:gd name="connsiteX0" fmla="*/ 25400 w 11004550"/>
              <a:gd name="connsiteY0" fmla="*/ 27178 h 31750"/>
              <a:gd name="connsiteX1" fmla="*/ 11010900 w 11004550"/>
              <a:gd name="connsiteY1" fmla="*/ 2717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7178"/>
                </a:moveTo>
                <a:lnTo>
                  <a:pt x="11010900" y="2717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60"/>
          <p:cNvSpPr/>
          <p:nvPr/>
        </p:nvSpPr>
        <p:spPr>
          <a:xfrm>
            <a:off x="577850" y="3968750"/>
            <a:ext cx="11004550" cy="31750"/>
          </a:xfrm>
          <a:custGeom>
            <a:avLst/>
            <a:gdLst>
              <a:gd name="connsiteX0" fmla="*/ 25400 w 11004550"/>
              <a:gd name="connsiteY0" fmla="*/ 24892 h 31750"/>
              <a:gd name="connsiteX1" fmla="*/ 11010900 w 11004550"/>
              <a:gd name="connsiteY1" fmla="*/ 2489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4892"/>
                </a:moveTo>
                <a:lnTo>
                  <a:pt x="11010900" y="2489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1"/>
          <p:cNvSpPr/>
          <p:nvPr/>
        </p:nvSpPr>
        <p:spPr>
          <a:xfrm>
            <a:off x="577850" y="4768850"/>
            <a:ext cx="11004550" cy="31750"/>
          </a:xfrm>
          <a:custGeom>
            <a:avLst/>
            <a:gdLst>
              <a:gd name="connsiteX0" fmla="*/ 25400 w 11004550"/>
              <a:gd name="connsiteY0" fmla="*/ 22606 h 31750"/>
              <a:gd name="connsiteX1" fmla="*/ 11010900 w 11004550"/>
              <a:gd name="connsiteY1" fmla="*/ 2260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2606"/>
                </a:moveTo>
                <a:lnTo>
                  <a:pt x="11010900" y="2260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2"/>
          <p:cNvSpPr/>
          <p:nvPr/>
        </p:nvSpPr>
        <p:spPr>
          <a:xfrm>
            <a:off x="590550" y="1568450"/>
            <a:ext cx="31750" cy="4019550"/>
          </a:xfrm>
          <a:custGeom>
            <a:avLst/>
            <a:gdLst>
              <a:gd name="connsiteX0" fmla="*/ 19050 w 31750"/>
              <a:gd name="connsiteY0" fmla="*/ 25400 h 4019550"/>
              <a:gd name="connsiteX1" fmla="*/ 19050 w 31750"/>
              <a:gd name="connsiteY1" fmla="*/ 4027144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019550">
                <a:moveTo>
                  <a:pt x="19050" y="25400"/>
                </a:moveTo>
                <a:lnTo>
                  <a:pt x="19050" y="4027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3"/>
          <p:cNvSpPr/>
          <p:nvPr/>
        </p:nvSpPr>
        <p:spPr>
          <a:xfrm>
            <a:off x="11563350" y="1568450"/>
            <a:ext cx="31750" cy="4019550"/>
          </a:xfrm>
          <a:custGeom>
            <a:avLst/>
            <a:gdLst>
              <a:gd name="connsiteX0" fmla="*/ 19050 w 31750"/>
              <a:gd name="connsiteY0" fmla="*/ 25400 h 4019550"/>
              <a:gd name="connsiteX1" fmla="*/ 19050 w 31750"/>
              <a:gd name="connsiteY1" fmla="*/ 4027144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019550">
                <a:moveTo>
                  <a:pt x="19050" y="25400"/>
                </a:moveTo>
                <a:lnTo>
                  <a:pt x="19050" y="40271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4"/>
          <p:cNvSpPr/>
          <p:nvPr/>
        </p:nvSpPr>
        <p:spPr>
          <a:xfrm>
            <a:off x="577850" y="1581150"/>
            <a:ext cx="11004550" cy="31750"/>
          </a:xfrm>
          <a:custGeom>
            <a:avLst/>
            <a:gdLst>
              <a:gd name="connsiteX0" fmla="*/ 25400 w 11004550"/>
              <a:gd name="connsiteY0" fmla="*/ 19050 h 31750"/>
              <a:gd name="connsiteX1" fmla="*/ 11010900 w 110045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19050"/>
                </a:moveTo>
                <a:lnTo>
                  <a:pt x="11010900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5"/>
          <p:cNvSpPr/>
          <p:nvPr/>
        </p:nvSpPr>
        <p:spPr>
          <a:xfrm>
            <a:off x="577850" y="5568950"/>
            <a:ext cx="11004550" cy="31750"/>
          </a:xfrm>
          <a:custGeom>
            <a:avLst/>
            <a:gdLst>
              <a:gd name="connsiteX0" fmla="*/ 25400 w 11004550"/>
              <a:gd name="connsiteY0" fmla="*/ 20294 h 31750"/>
              <a:gd name="connsiteX1" fmla="*/ 11010900 w 11004550"/>
              <a:gd name="connsiteY1" fmla="*/ 2029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0294"/>
                </a:moveTo>
                <a:lnTo>
                  <a:pt x="11010900" y="2029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6"/>
          <p:cNvSpPr txBox="1"/>
          <p:nvPr/>
        </p:nvSpPr>
        <p:spPr>
          <a:xfrm>
            <a:off x="1155191" y="652653"/>
            <a:ext cx="999389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00" dirty="0">
                <a:solidFill>
                  <a:srgbClr val="001E5E"/>
                </a:solidFill>
                <a:latin typeface="Calibri"/>
                <a:ea typeface="Calibri"/>
              </a:rPr>
              <a:t>Оценка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5" dirty="0">
                <a:solidFill>
                  <a:srgbClr val="001E5E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14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  <a:r>
              <a:rPr lang="en-US" altLang="zh-CN" sz="3200" b="1" spc="-25" dirty="0">
                <a:solidFill>
                  <a:srgbClr val="001E5E"/>
                </a:solidFill>
                <a:latin typeface="Calibri"/>
                <a:ea typeface="Calibri"/>
              </a:rPr>
              <a:t>,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b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455</a:t>
            </a:r>
            <a:r>
              <a:rPr lang="en-US" altLang="zh-CN" sz="28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(ВЭМ)</a:t>
            </a:r>
          </a:p>
        </p:txBody>
      </p:sp>
      <p:sp>
        <p:nvSpPr>
          <p:cNvPr id="367" name="TextBox 367"/>
          <p:cNvSpPr txBox="1"/>
          <p:nvPr/>
        </p:nvSpPr>
        <p:spPr>
          <a:xfrm>
            <a:off x="1710182" y="1816096"/>
            <a:ext cx="91072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511930" algn="l"/>
                <a:tab pos="7110730" algn="l"/>
              </a:tabLst>
            </a:pPr>
            <a:r>
              <a:rPr lang="en-US" altLang="zh-CN" sz="2400" b="1" spc="-5" dirty="0">
                <a:solidFill>
                  <a:srgbClr val="FEFEFE"/>
                </a:solidFill>
                <a:latin typeface="Arial"/>
                <a:ea typeface="Arial"/>
              </a:rPr>
              <a:t>Домен	</a:t>
            </a:r>
            <a:r>
              <a:rPr lang="en-US" altLang="zh-CN" sz="2400" b="1" spc="-25" dirty="0">
                <a:solidFill>
                  <a:srgbClr val="FEFEFE"/>
                </a:solidFill>
                <a:latin typeface="Arial"/>
                <a:ea typeface="Arial"/>
              </a:rPr>
              <a:t>Уровень	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Нагрузка,</a:t>
            </a:r>
            <a:r>
              <a:rPr lang="en-US" altLang="zh-CN" sz="2400" b="1" spc="-16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Вт</a:t>
            </a:r>
          </a:p>
        </p:txBody>
      </p:sp>
      <p:sp>
        <p:nvSpPr>
          <p:cNvPr id="368" name="TextBox 368"/>
          <p:cNvSpPr txBox="1"/>
          <p:nvPr/>
        </p:nvSpPr>
        <p:spPr>
          <a:xfrm>
            <a:off x="1734566" y="2607995"/>
            <a:ext cx="852641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083687" algn="l"/>
                <a:tab pos="7639811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.0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очень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высокая	≥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125</a:t>
            </a:r>
          </a:p>
        </p:txBody>
      </p:sp>
      <p:sp>
        <p:nvSpPr>
          <p:cNvPr id="369" name="TextBox 369"/>
          <p:cNvSpPr txBox="1"/>
          <p:nvPr/>
        </p:nvSpPr>
        <p:spPr>
          <a:xfrm>
            <a:off x="1734566" y="3405936"/>
            <a:ext cx="86205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534791" algn="l"/>
                <a:tab pos="754532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.1	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высокая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75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-100</a:t>
            </a:r>
          </a:p>
        </p:txBody>
      </p:sp>
      <p:sp>
        <p:nvSpPr>
          <p:cNvPr id="370" name="TextBox 370"/>
          <p:cNvSpPr txBox="1"/>
          <p:nvPr/>
        </p:nvSpPr>
        <p:spPr>
          <a:xfrm>
            <a:off x="1734566" y="4204004"/>
            <a:ext cx="83157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543934" algn="l"/>
                <a:tab pos="785012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.2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средняя	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50</a:t>
            </a:r>
          </a:p>
        </p:txBody>
      </p:sp>
      <p:sp>
        <p:nvSpPr>
          <p:cNvPr id="371" name="TextBox 371"/>
          <p:cNvSpPr txBox="1"/>
          <p:nvPr/>
        </p:nvSpPr>
        <p:spPr>
          <a:xfrm>
            <a:off x="1734566" y="5001945"/>
            <a:ext cx="844223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647567" algn="l"/>
                <a:tab pos="772515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.3	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низкая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≤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372"/>
          <p:cNvSpPr/>
          <p:nvPr/>
        </p:nvSpPr>
        <p:spPr>
          <a:xfrm>
            <a:off x="603250" y="1593850"/>
            <a:ext cx="2800350" cy="831850"/>
          </a:xfrm>
          <a:custGeom>
            <a:avLst/>
            <a:gdLst>
              <a:gd name="connsiteX0" fmla="*/ 6350 w 2800350"/>
              <a:gd name="connsiteY0" fmla="*/ 832993 h 831850"/>
              <a:gd name="connsiteX1" fmla="*/ 2804414 w 2800350"/>
              <a:gd name="connsiteY1" fmla="*/ 832993 h 831850"/>
              <a:gd name="connsiteX2" fmla="*/ 2804414 w 2800350"/>
              <a:gd name="connsiteY2" fmla="*/ 6388 h 831850"/>
              <a:gd name="connsiteX3" fmla="*/ 6350 w 2800350"/>
              <a:gd name="connsiteY3" fmla="*/ 6388 h 831850"/>
              <a:gd name="connsiteX4" fmla="*/ 6350 w 2800350"/>
              <a:gd name="connsiteY4" fmla="*/ 832993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831850">
                <a:moveTo>
                  <a:pt x="6350" y="832993"/>
                </a:moveTo>
                <a:lnTo>
                  <a:pt x="2804414" y="832993"/>
                </a:lnTo>
                <a:lnTo>
                  <a:pt x="2804414" y="6388"/>
                </a:lnTo>
                <a:lnTo>
                  <a:pt x="6350" y="6388"/>
                </a:lnTo>
                <a:lnTo>
                  <a:pt x="6350" y="832993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3"/>
          <p:cNvSpPr/>
          <p:nvPr/>
        </p:nvSpPr>
        <p:spPr>
          <a:xfrm>
            <a:off x="3397250" y="1593850"/>
            <a:ext cx="4133850" cy="831850"/>
          </a:xfrm>
          <a:custGeom>
            <a:avLst/>
            <a:gdLst>
              <a:gd name="connsiteX0" fmla="*/ 10414 w 4133850"/>
              <a:gd name="connsiteY0" fmla="*/ 832993 h 831850"/>
              <a:gd name="connsiteX1" fmla="*/ 4138930 w 4133850"/>
              <a:gd name="connsiteY1" fmla="*/ 832993 h 831850"/>
              <a:gd name="connsiteX2" fmla="*/ 4138930 w 4133850"/>
              <a:gd name="connsiteY2" fmla="*/ 6388 h 831850"/>
              <a:gd name="connsiteX3" fmla="*/ 10414 w 4133850"/>
              <a:gd name="connsiteY3" fmla="*/ 6388 h 831850"/>
              <a:gd name="connsiteX4" fmla="*/ 10414 w 4133850"/>
              <a:gd name="connsiteY4" fmla="*/ 832993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831850">
                <a:moveTo>
                  <a:pt x="10414" y="832993"/>
                </a:moveTo>
                <a:lnTo>
                  <a:pt x="4138930" y="832993"/>
                </a:lnTo>
                <a:lnTo>
                  <a:pt x="4138930" y="6388"/>
                </a:lnTo>
                <a:lnTo>
                  <a:pt x="10414" y="6388"/>
                </a:lnTo>
                <a:lnTo>
                  <a:pt x="10414" y="832993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4"/>
          <p:cNvSpPr/>
          <p:nvPr/>
        </p:nvSpPr>
        <p:spPr>
          <a:xfrm>
            <a:off x="7524750" y="1593850"/>
            <a:ext cx="4057650" cy="831850"/>
          </a:xfrm>
          <a:custGeom>
            <a:avLst/>
            <a:gdLst>
              <a:gd name="connsiteX0" fmla="*/ 11430 w 4057650"/>
              <a:gd name="connsiteY0" fmla="*/ 832993 h 831850"/>
              <a:gd name="connsiteX1" fmla="*/ 4057650 w 4057650"/>
              <a:gd name="connsiteY1" fmla="*/ 832993 h 831850"/>
              <a:gd name="connsiteX2" fmla="*/ 4057650 w 4057650"/>
              <a:gd name="connsiteY2" fmla="*/ 6388 h 831850"/>
              <a:gd name="connsiteX3" fmla="*/ 11430 w 4057650"/>
              <a:gd name="connsiteY3" fmla="*/ 6388 h 831850"/>
              <a:gd name="connsiteX4" fmla="*/ 11430 w 4057650"/>
              <a:gd name="connsiteY4" fmla="*/ 832993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650" h="831850">
                <a:moveTo>
                  <a:pt x="11430" y="832993"/>
                </a:moveTo>
                <a:lnTo>
                  <a:pt x="4057650" y="832993"/>
                </a:lnTo>
                <a:lnTo>
                  <a:pt x="4057650" y="6388"/>
                </a:lnTo>
                <a:lnTo>
                  <a:pt x="11430" y="6388"/>
                </a:lnTo>
                <a:lnTo>
                  <a:pt x="11430" y="832993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5"/>
          <p:cNvSpPr/>
          <p:nvPr/>
        </p:nvSpPr>
        <p:spPr>
          <a:xfrm>
            <a:off x="603250" y="2419350"/>
            <a:ext cx="2800350" cy="831850"/>
          </a:xfrm>
          <a:custGeom>
            <a:avLst/>
            <a:gdLst>
              <a:gd name="connsiteX0" fmla="*/ 6350 w 2800350"/>
              <a:gd name="connsiteY0" fmla="*/ 834009 h 831850"/>
              <a:gd name="connsiteX1" fmla="*/ 2804414 w 2800350"/>
              <a:gd name="connsiteY1" fmla="*/ 834009 h 831850"/>
              <a:gd name="connsiteX2" fmla="*/ 2804414 w 2800350"/>
              <a:gd name="connsiteY2" fmla="*/ 7404 h 831850"/>
              <a:gd name="connsiteX3" fmla="*/ 6350 w 2800350"/>
              <a:gd name="connsiteY3" fmla="*/ 7404 h 831850"/>
              <a:gd name="connsiteX4" fmla="*/ 6350 w 2800350"/>
              <a:gd name="connsiteY4" fmla="*/ 834009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831850">
                <a:moveTo>
                  <a:pt x="6350" y="834009"/>
                </a:moveTo>
                <a:lnTo>
                  <a:pt x="2804414" y="834009"/>
                </a:lnTo>
                <a:lnTo>
                  <a:pt x="2804414" y="7404"/>
                </a:lnTo>
                <a:lnTo>
                  <a:pt x="6350" y="7404"/>
                </a:lnTo>
                <a:lnTo>
                  <a:pt x="6350" y="834009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Freeform 376"/>
          <p:cNvSpPr/>
          <p:nvPr/>
        </p:nvSpPr>
        <p:spPr>
          <a:xfrm>
            <a:off x="3397250" y="2419350"/>
            <a:ext cx="4133850" cy="831850"/>
          </a:xfrm>
          <a:custGeom>
            <a:avLst/>
            <a:gdLst>
              <a:gd name="connsiteX0" fmla="*/ 10414 w 4133850"/>
              <a:gd name="connsiteY0" fmla="*/ 834009 h 831850"/>
              <a:gd name="connsiteX1" fmla="*/ 4138930 w 4133850"/>
              <a:gd name="connsiteY1" fmla="*/ 834009 h 831850"/>
              <a:gd name="connsiteX2" fmla="*/ 4138930 w 4133850"/>
              <a:gd name="connsiteY2" fmla="*/ 7404 h 831850"/>
              <a:gd name="connsiteX3" fmla="*/ 10414 w 4133850"/>
              <a:gd name="connsiteY3" fmla="*/ 7404 h 831850"/>
              <a:gd name="connsiteX4" fmla="*/ 10414 w 4133850"/>
              <a:gd name="connsiteY4" fmla="*/ 834009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831850">
                <a:moveTo>
                  <a:pt x="10414" y="834009"/>
                </a:moveTo>
                <a:lnTo>
                  <a:pt x="4138930" y="834009"/>
                </a:lnTo>
                <a:lnTo>
                  <a:pt x="4138930" y="7404"/>
                </a:lnTo>
                <a:lnTo>
                  <a:pt x="10414" y="7404"/>
                </a:lnTo>
                <a:lnTo>
                  <a:pt x="10414" y="834009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7"/>
          <p:cNvSpPr/>
          <p:nvPr/>
        </p:nvSpPr>
        <p:spPr>
          <a:xfrm>
            <a:off x="7524750" y="2419350"/>
            <a:ext cx="4057650" cy="831850"/>
          </a:xfrm>
          <a:custGeom>
            <a:avLst/>
            <a:gdLst>
              <a:gd name="connsiteX0" fmla="*/ 11430 w 4057650"/>
              <a:gd name="connsiteY0" fmla="*/ 834009 h 831850"/>
              <a:gd name="connsiteX1" fmla="*/ 4057650 w 4057650"/>
              <a:gd name="connsiteY1" fmla="*/ 834009 h 831850"/>
              <a:gd name="connsiteX2" fmla="*/ 4057650 w 4057650"/>
              <a:gd name="connsiteY2" fmla="*/ 7404 h 831850"/>
              <a:gd name="connsiteX3" fmla="*/ 11430 w 4057650"/>
              <a:gd name="connsiteY3" fmla="*/ 7404 h 831850"/>
              <a:gd name="connsiteX4" fmla="*/ 11430 w 4057650"/>
              <a:gd name="connsiteY4" fmla="*/ 834009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650" h="831850">
                <a:moveTo>
                  <a:pt x="11430" y="834009"/>
                </a:moveTo>
                <a:lnTo>
                  <a:pt x="4057650" y="834009"/>
                </a:lnTo>
                <a:lnTo>
                  <a:pt x="4057650" y="7404"/>
                </a:lnTo>
                <a:lnTo>
                  <a:pt x="11430" y="7404"/>
                </a:lnTo>
                <a:lnTo>
                  <a:pt x="11430" y="834009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8"/>
          <p:cNvSpPr/>
          <p:nvPr/>
        </p:nvSpPr>
        <p:spPr>
          <a:xfrm>
            <a:off x="603250" y="3244850"/>
            <a:ext cx="2800350" cy="831850"/>
          </a:xfrm>
          <a:custGeom>
            <a:avLst/>
            <a:gdLst>
              <a:gd name="connsiteX0" fmla="*/ 6350 w 2800350"/>
              <a:gd name="connsiteY0" fmla="*/ 835152 h 831850"/>
              <a:gd name="connsiteX1" fmla="*/ 2804414 w 2800350"/>
              <a:gd name="connsiteY1" fmla="*/ 835152 h 831850"/>
              <a:gd name="connsiteX2" fmla="*/ 2804414 w 2800350"/>
              <a:gd name="connsiteY2" fmla="*/ 8547 h 831850"/>
              <a:gd name="connsiteX3" fmla="*/ 6350 w 2800350"/>
              <a:gd name="connsiteY3" fmla="*/ 8547 h 831850"/>
              <a:gd name="connsiteX4" fmla="*/ 6350 w 2800350"/>
              <a:gd name="connsiteY4" fmla="*/ 835152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831850">
                <a:moveTo>
                  <a:pt x="6350" y="835152"/>
                </a:moveTo>
                <a:lnTo>
                  <a:pt x="2804414" y="835152"/>
                </a:lnTo>
                <a:lnTo>
                  <a:pt x="2804414" y="8547"/>
                </a:lnTo>
                <a:lnTo>
                  <a:pt x="6350" y="8547"/>
                </a:lnTo>
                <a:lnTo>
                  <a:pt x="6350" y="83515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379"/>
          <p:cNvSpPr/>
          <p:nvPr/>
        </p:nvSpPr>
        <p:spPr>
          <a:xfrm>
            <a:off x="3397250" y="3244850"/>
            <a:ext cx="4133850" cy="831850"/>
          </a:xfrm>
          <a:custGeom>
            <a:avLst/>
            <a:gdLst>
              <a:gd name="connsiteX0" fmla="*/ 10414 w 4133850"/>
              <a:gd name="connsiteY0" fmla="*/ 835152 h 831850"/>
              <a:gd name="connsiteX1" fmla="*/ 4138930 w 4133850"/>
              <a:gd name="connsiteY1" fmla="*/ 835152 h 831850"/>
              <a:gd name="connsiteX2" fmla="*/ 4138930 w 4133850"/>
              <a:gd name="connsiteY2" fmla="*/ 8547 h 831850"/>
              <a:gd name="connsiteX3" fmla="*/ 10414 w 4133850"/>
              <a:gd name="connsiteY3" fmla="*/ 8547 h 831850"/>
              <a:gd name="connsiteX4" fmla="*/ 10414 w 4133850"/>
              <a:gd name="connsiteY4" fmla="*/ 835152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831850">
                <a:moveTo>
                  <a:pt x="10414" y="835152"/>
                </a:moveTo>
                <a:lnTo>
                  <a:pt x="4138930" y="835152"/>
                </a:lnTo>
                <a:lnTo>
                  <a:pt x="4138930" y="8547"/>
                </a:lnTo>
                <a:lnTo>
                  <a:pt x="10414" y="8547"/>
                </a:lnTo>
                <a:lnTo>
                  <a:pt x="10414" y="83515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Freeform 380"/>
          <p:cNvSpPr/>
          <p:nvPr/>
        </p:nvSpPr>
        <p:spPr>
          <a:xfrm>
            <a:off x="7524750" y="3244850"/>
            <a:ext cx="4057650" cy="831850"/>
          </a:xfrm>
          <a:custGeom>
            <a:avLst/>
            <a:gdLst>
              <a:gd name="connsiteX0" fmla="*/ 11430 w 4057650"/>
              <a:gd name="connsiteY0" fmla="*/ 835152 h 831850"/>
              <a:gd name="connsiteX1" fmla="*/ 4057650 w 4057650"/>
              <a:gd name="connsiteY1" fmla="*/ 835152 h 831850"/>
              <a:gd name="connsiteX2" fmla="*/ 4057650 w 4057650"/>
              <a:gd name="connsiteY2" fmla="*/ 8547 h 831850"/>
              <a:gd name="connsiteX3" fmla="*/ 11430 w 4057650"/>
              <a:gd name="connsiteY3" fmla="*/ 8547 h 831850"/>
              <a:gd name="connsiteX4" fmla="*/ 11430 w 4057650"/>
              <a:gd name="connsiteY4" fmla="*/ 835152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650" h="831850">
                <a:moveTo>
                  <a:pt x="11430" y="835152"/>
                </a:moveTo>
                <a:lnTo>
                  <a:pt x="4057650" y="835152"/>
                </a:lnTo>
                <a:lnTo>
                  <a:pt x="4057650" y="8547"/>
                </a:lnTo>
                <a:lnTo>
                  <a:pt x="11430" y="8547"/>
                </a:lnTo>
                <a:lnTo>
                  <a:pt x="11430" y="835152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1"/>
          <p:cNvSpPr/>
          <p:nvPr/>
        </p:nvSpPr>
        <p:spPr>
          <a:xfrm>
            <a:off x="603250" y="4070350"/>
            <a:ext cx="2800350" cy="831850"/>
          </a:xfrm>
          <a:custGeom>
            <a:avLst/>
            <a:gdLst>
              <a:gd name="connsiteX0" fmla="*/ 6350 w 2800350"/>
              <a:gd name="connsiteY0" fmla="*/ 836295 h 831850"/>
              <a:gd name="connsiteX1" fmla="*/ 2804414 w 2800350"/>
              <a:gd name="connsiteY1" fmla="*/ 836295 h 831850"/>
              <a:gd name="connsiteX2" fmla="*/ 2804414 w 2800350"/>
              <a:gd name="connsiteY2" fmla="*/ 9690 h 831850"/>
              <a:gd name="connsiteX3" fmla="*/ 6350 w 2800350"/>
              <a:gd name="connsiteY3" fmla="*/ 9690 h 831850"/>
              <a:gd name="connsiteX4" fmla="*/ 6350 w 2800350"/>
              <a:gd name="connsiteY4" fmla="*/ 836295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831850">
                <a:moveTo>
                  <a:pt x="6350" y="836295"/>
                </a:moveTo>
                <a:lnTo>
                  <a:pt x="2804414" y="836295"/>
                </a:lnTo>
                <a:lnTo>
                  <a:pt x="2804414" y="9690"/>
                </a:lnTo>
                <a:lnTo>
                  <a:pt x="6350" y="9690"/>
                </a:lnTo>
                <a:lnTo>
                  <a:pt x="6350" y="836295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Freeform 382"/>
          <p:cNvSpPr/>
          <p:nvPr/>
        </p:nvSpPr>
        <p:spPr>
          <a:xfrm>
            <a:off x="3397250" y="4070350"/>
            <a:ext cx="4133850" cy="831850"/>
          </a:xfrm>
          <a:custGeom>
            <a:avLst/>
            <a:gdLst>
              <a:gd name="connsiteX0" fmla="*/ 10414 w 4133850"/>
              <a:gd name="connsiteY0" fmla="*/ 836295 h 831850"/>
              <a:gd name="connsiteX1" fmla="*/ 4138930 w 4133850"/>
              <a:gd name="connsiteY1" fmla="*/ 836295 h 831850"/>
              <a:gd name="connsiteX2" fmla="*/ 4138930 w 4133850"/>
              <a:gd name="connsiteY2" fmla="*/ 9690 h 831850"/>
              <a:gd name="connsiteX3" fmla="*/ 10414 w 4133850"/>
              <a:gd name="connsiteY3" fmla="*/ 9690 h 831850"/>
              <a:gd name="connsiteX4" fmla="*/ 10414 w 4133850"/>
              <a:gd name="connsiteY4" fmla="*/ 836295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831850">
                <a:moveTo>
                  <a:pt x="10414" y="836295"/>
                </a:moveTo>
                <a:lnTo>
                  <a:pt x="4138930" y="836295"/>
                </a:lnTo>
                <a:lnTo>
                  <a:pt x="4138930" y="9690"/>
                </a:lnTo>
                <a:lnTo>
                  <a:pt x="10414" y="9690"/>
                </a:lnTo>
                <a:lnTo>
                  <a:pt x="10414" y="836295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3"/>
          <p:cNvSpPr/>
          <p:nvPr/>
        </p:nvSpPr>
        <p:spPr>
          <a:xfrm>
            <a:off x="7524750" y="4070350"/>
            <a:ext cx="4057650" cy="831850"/>
          </a:xfrm>
          <a:custGeom>
            <a:avLst/>
            <a:gdLst>
              <a:gd name="connsiteX0" fmla="*/ 11430 w 4057650"/>
              <a:gd name="connsiteY0" fmla="*/ 836295 h 831850"/>
              <a:gd name="connsiteX1" fmla="*/ 4057650 w 4057650"/>
              <a:gd name="connsiteY1" fmla="*/ 836295 h 831850"/>
              <a:gd name="connsiteX2" fmla="*/ 4057650 w 4057650"/>
              <a:gd name="connsiteY2" fmla="*/ 9690 h 831850"/>
              <a:gd name="connsiteX3" fmla="*/ 11430 w 4057650"/>
              <a:gd name="connsiteY3" fmla="*/ 9690 h 831850"/>
              <a:gd name="connsiteX4" fmla="*/ 11430 w 4057650"/>
              <a:gd name="connsiteY4" fmla="*/ 836295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650" h="831850">
                <a:moveTo>
                  <a:pt x="11430" y="836295"/>
                </a:moveTo>
                <a:lnTo>
                  <a:pt x="4057650" y="836295"/>
                </a:lnTo>
                <a:lnTo>
                  <a:pt x="4057650" y="9690"/>
                </a:lnTo>
                <a:lnTo>
                  <a:pt x="11430" y="9690"/>
                </a:lnTo>
                <a:lnTo>
                  <a:pt x="11430" y="836295"/>
                </a:lnTo>
                <a:close/>
              </a:path>
            </a:pathLst>
          </a:custGeom>
          <a:solidFill>
            <a:srgbClr val="CED3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Freeform 384"/>
          <p:cNvSpPr/>
          <p:nvPr/>
        </p:nvSpPr>
        <p:spPr>
          <a:xfrm>
            <a:off x="603250" y="4895850"/>
            <a:ext cx="2800350" cy="831850"/>
          </a:xfrm>
          <a:custGeom>
            <a:avLst/>
            <a:gdLst>
              <a:gd name="connsiteX0" fmla="*/ 6350 w 2800350"/>
              <a:gd name="connsiteY0" fmla="*/ 837400 h 831850"/>
              <a:gd name="connsiteX1" fmla="*/ 2804414 w 2800350"/>
              <a:gd name="connsiteY1" fmla="*/ 837400 h 831850"/>
              <a:gd name="connsiteX2" fmla="*/ 2804414 w 2800350"/>
              <a:gd name="connsiteY2" fmla="*/ 10795 h 831850"/>
              <a:gd name="connsiteX3" fmla="*/ 6350 w 2800350"/>
              <a:gd name="connsiteY3" fmla="*/ 10795 h 831850"/>
              <a:gd name="connsiteX4" fmla="*/ 6350 w 2800350"/>
              <a:gd name="connsiteY4" fmla="*/ 83740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831850">
                <a:moveTo>
                  <a:pt x="6350" y="837400"/>
                </a:moveTo>
                <a:lnTo>
                  <a:pt x="2804414" y="837400"/>
                </a:lnTo>
                <a:lnTo>
                  <a:pt x="2804414" y="10795"/>
                </a:lnTo>
                <a:lnTo>
                  <a:pt x="6350" y="10795"/>
                </a:lnTo>
                <a:lnTo>
                  <a:pt x="6350" y="837400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5"/>
          <p:cNvSpPr/>
          <p:nvPr/>
        </p:nvSpPr>
        <p:spPr>
          <a:xfrm>
            <a:off x="3397250" y="4895850"/>
            <a:ext cx="4133850" cy="831850"/>
          </a:xfrm>
          <a:custGeom>
            <a:avLst/>
            <a:gdLst>
              <a:gd name="connsiteX0" fmla="*/ 10414 w 4133850"/>
              <a:gd name="connsiteY0" fmla="*/ 837400 h 831850"/>
              <a:gd name="connsiteX1" fmla="*/ 4138930 w 4133850"/>
              <a:gd name="connsiteY1" fmla="*/ 837400 h 831850"/>
              <a:gd name="connsiteX2" fmla="*/ 4138930 w 4133850"/>
              <a:gd name="connsiteY2" fmla="*/ 10795 h 831850"/>
              <a:gd name="connsiteX3" fmla="*/ 10414 w 4133850"/>
              <a:gd name="connsiteY3" fmla="*/ 10795 h 831850"/>
              <a:gd name="connsiteX4" fmla="*/ 10414 w 4133850"/>
              <a:gd name="connsiteY4" fmla="*/ 83740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831850">
                <a:moveTo>
                  <a:pt x="10414" y="837400"/>
                </a:moveTo>
                <a:lnTo>
                  <a:pt x="4138930" y="837400"/>
                </a:lnTo>
                <a:lnTo>
                  <a:pt x="4138930" y="10795"/>
                </a:lnTo>
                <a:lnTo>
                  <a:pt x="10414" y="10795"/>
                </a:lnTo>
                <a:lnTo>
                  <a:pt x="10414" y="837400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Freeform 386"/>
          <p:cNvSpPr/>
          <p:nvPr/>
        </p:nvSpPr>
        <p:spPr>
          <a:xfrm>
            <a:off x="7524750" y="4895850"/>
            <a:ext cx="4057650" cy="831850"/>
          </a:xfrm>
          <a:custGeom>
            <a:avLst/>
            <a:gdLst>
              <a:gd name="connsiteX0" fmla="*/ 11430 w 4057650"/>
              <a:gd name="connsiteY0" fmla="*/ 837400 h 831850"/>
              <a:gd name="connsiteX1" fmla="*/ 4057650 w 4057650"/>
              <a:gd name="connsiteY1" fmla="*/ 837400 h 831850"/>
              <a:gd name="connsiteX2" fmla="*/ 4057650 w 4057650"/>
              <a:gd name="connsiteY2" fmla="*/ 10795 h 831850"/>
              <a:gd name="connsiteX3" fmla="*/ 11430 w 4057650"/>
              <a:gd name="connsiteY3" fmla="*/ 10795 h 831850"/>
              <a:gd name="connsiteX4" fmla="*/ 11430 w 4057650"/>
              <a:gd name="connsiteY4" fmla="*/ 83740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650" h="831850">
                <a:moveTo>
                  <a:pt x="11430" y="837400"/>
                </a:moveTo>
                <a:lnTo>
                  <a:pt x="4057650" y="837400"/>
                </a:lnTo>
                <a:lnTo>
                  <a:pt x="4057650" y="10795"/>
                </a:lnTo>
                <a:lnTo>
                  <a:pt x="11430" y="10795"/>
                </a:lnTo>
                <a:lnTo>
                  <a:pt x="11430" y="837400"/>
                </a:lnTo>
                <a:close/>
              </a:path>
            </a:pathLst>
          </a:custGeom>
          <a:solidFill>
            <a:srgbClr val="E8EAF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reeform 387"/>
          <p:cNvSpPr/>
          <p:nvPr/>
        </p:nvSpPr>
        <p:spPr>
          <a:xfrm>
            <a:off x="3397250" y="1581150"/>
            <a:ext cx="19050" cy="4146550"/>
          </a:xfrm>
          <a:custGeom>
            <a:avLst/>
            <a:gdLst>
              <a:gd name="connsiteX0" fmla="*/ 10414 w 19050"/>
              <a:gd name="connsiteY0" fmla="*/ 12700 h 4146550"/>
              <a:gd name="connsiteX1" fmla="*/ 10414 w 19050"/>
              <a:gd name="connsiteY1" fmla="*/ 415845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146550">
                <a:moveTo>
                  <a:pt x="10414" y="12700"/>
                </a:moveTo>
                <a:lnTo>
                  <a:pt x="10414" y="41584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reeform 388"/>
          <p:cNvSpPr/>
          <p:nvPr/>
        </p:nvSpPr>
        <p:spPr>
          <a:xfrm>
            <a:off x="7524750" y="1581150"/>
            <a:ext cx="19050" cy="4146550"/>
          </a:xfrm>
          <a:custGeom>
            <a:avLst/>
            <a:gdLst>
              <a:gd name="connsiteX0" fmla="*/ 11430 w 19050"/>
              <a:gd name="connsiteY0" fmla="*/ 12700 h 4146550"/>
              <a:gd name="connsiteX1" fmla="*/ 11430 w 19050"/>
              <a:gd name="connsiteY1" fmla="*/ 415845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146550">
                <a:moveTo>
                  <a:pt x="11430" y="12700"/>
                </a:moveTo>
                <a:lnTo>
                  <a:pt x="11430" y="41584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Freeform 389"/>
          <p:cNvSpPr/>
          <p:nvPr/>
        </p:nvSpPr>
        <p:spPr>
          <a:xfrm>
            <a:off x="577850" y="2406650"/>
            <a:ext cx="11004550" cy="57150"/>
          </a:xfrm>
          <a:custGeom>
            <a:avLst/>
            <a:gdLst>
              <a:gd name="connsiteX0" fmla="*/ 25400 w 11004550"/>
              <a:gd name="connsiteY0" fmla="*/ 20193 h 57150"/>
              <a:gd name="connsiteX1" fmla="*/ 11010900 w 11004550"/>
              <a:gd name="connsiteY1" fmla="*/ 20193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57150">
                <a:moveTo>
                  <a:pt x="25400" y="20193"/>
                </a:moveTo>
                <a:lnTo>
                  <a:pt x="11010900" y="20193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Freeform 390"/>
          <p:cNvSpPr/>
          <p:nvPr/>
        </p:nvSpPr>
        <p:spPr>
          <a:xfrm>
            <a:off x="577850" y="3232150"/>
            <a:ext cx="11004550" cy="31750"/>
          </a:xfrm>
          <a:custGeom>
            <a:avLst/>
            <a:gdLst>
              <a:gd name="connsiteX0" fmla="*/ 25400 w 11004550"/>
              <a:gd name="connsiteY0" fmla="*/ 21336 h 31750"/>
              <a:gd name="connsiteX1" fmla="*/ 11010900 w 11004550"/>
              <a:gd name="connsiteY1" fmla="*/ 2133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1336"/>
                </a:moveTo>
                <a:lnTo>
                  <a:pt x="11010900" y="2133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1"/>
          <p:cNvSpPr/>
          <p:nvPr/>
        </p:nvSpPr>
        <p:spPr>
          <a:xfrm>
            <a:off x="577850" y="4057650"/>
            <a:ext cx="11004550" cy="31750"/>
          </a:xfrm>
          <a:custGeom>
            <a:avLst/>
            <a:gdLst>
              <a:gd name="connsiteX0" fmla="*/ 25400 w 11004550"/>
              <a:gd name="connsiteY0" fmla="*/ 22352 h 31750"/>
              <a:gd name="connsiteX1" fmla="*/ 11010900 w 11004550"/>
              <a:gd name="connsiteY1" fmla="*/ 2235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2352"/>
                </a:moveTo>
                <a:lnTo>
                  <a:pt x="11010900" y="2235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2"/>
          <p:cNvSpPr/>
          <p:nvPr/>
        </p:nvSpPr>
        <p:spPr>
          <a:xfrm>
            <a:off x="577850" y="4883150"/>
            <a:ext cx="11004550" cy="31750"/>
          </a:xfrm>
          <a:custGeom>
            <a:avLst/>
            <a:gdLst>
              <a:gd name="connsiteX0" fmla="*/ 25400 w 11004550"/>
              <a:gd name="connsiteY0" fmla="*/ 23495 h 31750"/>
              <a:gd name="connsiteX1" fmla="*/ 11010900 w 11004550"/>
              <a:gd name="connsiteY1" fmla="*/ 2349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3495"/>
                </a:moveTo>
                <a:lnTo>
                  <a:pt x="11010900" y="2349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reeform 393"/>
          <p:cNvSpPr/>
          <p:nvPr/>
        </p:nvSpPr>
        <p:spPr>
          <a:xfrm>
            <a:off x="590550" y="1568450"/>
            <a:ext cx="31750" cy="4159250"/>
          </a:xfrm>
          <a:custGeom>
            <a:avLst/>
            <a:gdLst>
              <a:gd name="connsiteX0" fmla="*/ 19050 w 31750"/>
              <a:gd name="connsiteY0" fmla="*/ 25400 h 4159250"/>
              <a:gd name="connsiteX1" fmla="*/ 19050 w 31750"/>
              <a:gd name="connsiteY1" fmla="*/ 4171150 h 41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159250">
                <a:moveTo>
                  <a:pt x="19050" y="25400"/>
                </a:moveTo>
                <a:lnTo>
                  <a:pt x="19050" y="41711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Freeform 394"/>
          <p:cNvSpPr/>
          <p:nvPr/>
        </p:nvSpPr>
        <p:spPr>
          <a:xfrm>
            <a:off x="11563350" y="1568450"/>
            <a:ext cx="31750" cy="4159250"/>
          </a:xfrm>
          <a:custGeom>
            <a:avLst/>
            <a:gdLst>
              <a:gd name="connsiteX0" fmla="*/ 19050 w 31750"/>
              <a:gd name="connsiteY0" fmla="*/ 25400 h 4159250"/>
              <a:gd name="connsiteX1" fmla="*/ 19050 w 31750"/>
              <a:gd name="connsiteY1" fmla="*/ 4171150 h 41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159250">
                <a:moveTo>
                  <a:pt x="19050" y="25400"/>
                </a:moveTo>
                <a:lnTo>
                  <a:pt x="19050" y="41711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 395"/>
          <p:cNvSpPr/>
          <p:nvPr/>
        </p:nvSpPr>
        <p:spPr>
          <a:xfrm>
            <a:off x="577850" y="1581150"/>
            <a:ext cx="11004550" cy="31750"/>
          </a:xfrm>
          <a:custGeom>
            <a:avLst/>
            <a:gdLst>
              <a:gd name="connsiteX0" fmla="*/ 25400 w 11004550"/>
              <a:gd name="connsiteY0" fmla="*/ 19050 h 31750"/>
              <a:gd name="connsiteX1" fmla="*/ 11010900 w 110045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19050"/>
                </a:moveTo>
                <a:lnTo>
                  <a:pt x="11010900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6"/>
          <p:cNvSpPr/>
          <p:nvPr/>
        </p:nvSpPr>
        <p:spPr>
          <a:xfrm>
            <a:off x="577850" y="5708650"/>
            <a:ext cx="11004550" cy="31750"/>
          </a:xfrm>
          <a:custGeom>
            <a:avLst/>
            <a:gdLst>
              <a:gd name="connsiteX0" fmla="*/ 25400 w 11004550"/>
              <a:gd name="connsiteY0" fmla="*/ 24600 h 31750"/>
              <a:gd name="connsiteX1" fmla="*/ 11010900 w 11004550"/>
              <a:gd name="connsiteY1" fmla="*/ 2460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4550" h="31750">
                <a:moveTo>
                  <a:pt x="25400" y="24600"/>
                </a:moveTo>
                <a:lnTo>
                  <a:pt x="11010900" y="2460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TextBox 397"/>
          <p:cNvSpPr txBox="1"/>
          <p:nvPr/>
        </p:nvSpPr>
        <p:spPr>
          <a:xfrm>
            <a:off x="2154301" y="595630"/>
            <a:ext cx="7899617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Оценка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6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  <a:r>
              <a:rPr lang="en-US" altLang="zh-CN" sz="2800" b="1" spc="-45" dirty="0">
                <a:solidFill>
                  <a:srgbClr val="001E5E"/>
                </a:solidFill>
                <a:latin typeface="Calibri"/>
                <a:ea typeface="Calibri"/>
              </a:rPr>
              <a:t>,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b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455</a:t>
            </a:r>
          </a:p>
          <a:p>
            <a:pPr marL="0" indent="2094357">
              <a:lnSpc>
                <a:spcPct val="100000"/>
              </a:lnSpc>
            </a:pPr>
            <a:r>
              <a:rPr lang="en-US" altLang="zh-CN" sz="2800" b="1" spc="-60" dirty="0">
                <a:solidFill>
                  <a:srgbClr val="001E5E"/>
                </a:solidFill>
                <a:latin typeface="Calibri"/>
                <a:ea typeface="Calibri"/>
              </a:rPr>
              <a:t>(тест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6</a:t>
            </a:r>
            <a:r>
              <a:rPr lang="en-US" altLang="zh-CN" sz="2800" b="1" spc="-44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минутной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ходьбы)</a:t>
            </a:r>
          </a:p>
        </p:txBody>
      </p:sp>
      <p:sp>
        <p:nvSpPr>
          <p:cNvPr id="398" name="TextBox 398"/>
          <p:cNvSpPr txBox="1"/>
          <p:nvPr/>
        </p:nvSpPr>
        <p:spPr>
          <a:xfrm>
            <a:off x="1518158" y="1830447"/>
            <a:ext cx="924237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318128" algn="l"/>
                <a:tab pos="6967220" algn="l"/>
              </a:tabLst>
            </a:pPr>
            <a:r>
              <a:rPr lang="en-US" altLang="zh-CN" sz="2400" b="1" spc="-5" dirty="0">
                <a:solidFill>
                  <a:srgbClr val="FEFEFE"/>
                </a:solidFill>
                <a:latin typeface="Arial"/>
                <a:ea typeface="Arial"/>
              </a:rPr>
              <a:t>Домен	</a:t>
            </a:r>
            <a:r>
              <a:rPr lang="en-US" altLang="zh-CN" sz="2400" b="1" spc="-25" dirty="0">
                <a:solidFill>
                  <a:srgbClr val="FEFEFE"/>
                </a:solidFill>
                <a:latin typeface="Arial"/>
                <a:ea typeface="Arial"/>
              </a:rPr>
              <a:t>Уровень	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Расстояние,</a:t>
            </a:r>
            <a:r>
              <a:rPr lang="en-US" altLang="zh-CN" sz="2400" b="1" spc="-14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Arial"/>
                <a:ea typeface="Arial"/>
              </a:rPr>
              <a:t>м</a:t>
            </a:r>
          </a:p>
        </p:txBody>
      </p:sp>
      <p:sp>
        <p:nvSpPr>
          <p:cNvPr id="399" name="TextBox 399"/>
          <p:cNvSpPr txBox="1"/>
          <p:nvPr/>
        </p:nvSpPr>
        <p:spPr>
          <a:xfrm>
            <a:off x="1542541" y="2651302"/>
            <a:ext cx="848800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888361" algn="l"/>
                <a:tab pos="767460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.0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очень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высокая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&gt;450</a:t>
            </a:r>
          </a:p>
        </p:txBody>
      </p:sp>
      <p:sp>
        <p:nvSpPr>
          <p:cNvPr id="400" name="TextBox 400"/>
          <p:cNvSpPr txBox="1"/>
          <p:nvPr/>
        </p:nvSpPr>
        <p:spPr>
          <a:xfrm>
            <a:off x="1542541" y="3477945"/>
            <a:ext cx="87041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339719" algn="l"/>
                <a:tab pos="7459471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.1	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высокая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375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-450</a:t>
            </a:r>
          </a:p>
        </p:txBody>
      </p:sp>
      <p:sp>
        <p:nvSpPr>
          <p:cNvPr id="401" name="TextBox 401"/>
          <p:cNvSpPr txBox="1"/>
          <p:nvPr/>
        </p:nvSpPr>
        <p:spPr>
          <a:xfrm>
            <a:off x="1542541" y="4304842"/>
            <a:ext cx="870410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350386" algn="l"/>
                <a:tab pos="7459471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.2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средняя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300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-374</a:t>
            </a:r>
          </a:p>
        </p:txBody>
      </p:sp>
      <p:sp>
        <p:nvSpPr>
          <p:cNvPr id="402" name="TextBox 402"/>
          <p:cNvSpPr txBox="1"/>
          <p:nvPr/>
        </p:nvSpPr>
        <p:spPr>
          <a:xfrm>
            <a:off x="1542541" y="5131485"/>
            <a:ext cx="848800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54019" algn="l"/>
                <a:tab pos="767460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b455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.3	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низкая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&lt;300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00558" y="535431"/>
            <a:ext cx="11702453" cy="4277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53386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Утверждённые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0" dirty="0">
                <a:solidFill>
                  <a:srgbClr val="435269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рекомендации</a:t>
            </a:r>
          </a:p>
          <a:p>
            <a:pPr marL="0" indent="4543399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17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теме</a:t>
            </a:r>
            <a:r>
              <a:rPr lang="en-US" altLang="zh-CN" sz="3200" spc="-1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модуля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электрокардиограммы: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Коронарное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шунтирование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ишемической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болезнью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сердца: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(Утверждены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РКО)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интенсивной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терапии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Вертикализация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8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Box 403"/>
          <p:cNvSpPr txBox="1"/>
          <p:nvPr/>
        </p:nvSpPr>
        <p:spPr>
          <a:xfrm>
            <a:off x="167944" y="396748"/>
            <a:ext cx="11632193" cy="4103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Раздел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75" dirty="0">
                <a:solidFill>
                  <a:srgbClr val="001E5E"/>
                </a:solidFill>
                <a:latin typeface="Calibri"/>
                <a:ea typeface="Calibri"/>
              </a:rPr>
              <a:t>4.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Структуры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сердечно</a:t>
            </a:r>
            <a:r>
              <a:rPr lang="en-US" altLang="zh-CN" sz="3200" b="1" spc="-75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3200" b="1" spc="-90" dirty="0">
                <a:solidFill>
                  <a:srgbClr val="001E5E"/>
                </a:solidFill>
                <a:latin typeface="Calibri"/>
                <a:ea typeface="Calibri"/>
              </a:rPr>
              <a:t>сосудистой,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001E5E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14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0" dirty="0">
                <a:solidFill>
                  <a:srgbClr val="001E5E"/>
                </a:solidFill>
                <a:latin typeface="Calibri"/>
                <a:ea typeface="Calibri"/>
              </a:rPr>
              <a:t>дыхательных</a:t>
            </a:r>
          </a:p>
          <a:p>
            <a:pPr marL="0" indent="5223078">
              <a:lnSpc>
                <a:spcPct val="100000"/>
              </a:lnSpc>
            </a:pPr>
            <a:r>
              <a:rPr lang="en-US" altLang="zh-CN" sz="3200" b="1" spc="-65" dirty="0">
                <a:solidFill>
                  <a:srgbClr val="001E5E"/>
                </a:solidFill>
                <a:latin typeface="Calibri"/>
                <a:ea typeface="Calibri"/>
              </a:rPr>
              <a:t>сис</a:t>
            </a:r>
            <a:r>
              <a:rPr lang="en-US" altLang="zh-CN" sz="3200" b="1" spc="-55" dirty="0">
                <a:solidFill>
                  <a:srgbClr val="001E5E"/>
                </a:solidFill>
                <a:latin typeface="Calibri"/>
                <a:ea typeface="Calibri"/>
              </a:rPr>
              <a:t>тем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0" indent="76169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s410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 indent="76169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420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0" indent="76169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430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дыхательной</a:t>
            </a:r>
            <a:r>
              <a:rPr lang="en-US" altLang="zh-CN" sz="3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 indent="76169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498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Прочие</a:t>
            </a:r>
            <a:r>
              <a:rPr lang="en-US" altLang="zh-CN" sz="3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смежные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специфичные</a:t>
            </a:r>
            <a:r>
              <a:rPr lang="en-US" altLang="zh-CN"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структуры</a:t>
            </a:r>
          </a:p>
          <a:p>
            <a:pPr marL="0" indent="99029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сердечно-сосудистой,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иммунной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дыхательных</a:t>
            </a:r>
            <a:r>
              <a:rPr lang="en-US" altLang="zh-CN" sz="32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Box 404"/>
          <p:cNvSpPr txBox="1"/>
          <p:nvPr/>
        </p:nvSpPr>
        <p:spPr>
          <a:xfrm>
            <a:off x="3128136" y="81153"/>
            <a:ext cx="616353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60" dirty="0">
                <a:solidFill>
                  <a:srgbClr val="001E5E"/>
                </a:solidFill>
                <a:latin typeface="Calibri"/>
                <a:ea typeface="Calibri"/>
              </a:rPr>
              <a:t>Домен</a:t>
            </a:r>
            <a:r>
              <a:rPr lang="en-US" altLang="zh-CN" sz="32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5" dirty="0">
                <a:solidFill>
                  <a:srgbClr val="001E5E"/>
                </a:solidFill>
                <a:latin typeface="Calibri"/>
                <a:ea typeface="Calibri"/>
              </a:rPr>
              <a:t>МКФ:</a:t>
            </a:r>
            <a:r>
              <a:rPr lang="en-US" altLang="zh-CN" sz="32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50" dirty="0">
                <a:solidFill>
                  <a:srgbClr val="001E5E"/>
                </a:solidFill>
                <a:latin typeface="Calibri"/>
                <a:ea typeface="Calibri"/>
              </a:rPr>
              <a:t>S410</a:t>
            </a:r>
            <a:r>
              <a:rPr lang="en-US" altLang="zh-CN" sz="32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3200" b="1" spc="-50" dirty="0">
                <a:solidFill>
                  <a:srgbClr val="001E5E"/>
                </a:solidFill>
                <a:latin typeface="Calibri"/>
                <a:ea typeface="Calibri"/>
              </a:rPr>
              <a:t>S</a:t>
            </a:r>
            <a:r>
              <a:rPr lang="en-US" altLang="zh-CN" sz="3200" b="1" spc="-44" dirty="0">
                <a:solidFill>
                  <a:srgbClr val="001E5E"/>
                </a:solidFill>
                <a:latin typeface="Calibri"/>
                <a:ea typeface="Calibri"/>
              </a:rPr>
              <a:t>4101)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3200" b="1" spc="-55" dirty="0">
                <a:solidFill>
                  <a:srgbClr val="001E5E"/>
                </a:solidFill>
                <a:latin typeface="Calibri"/>
                <a:ea typeface="Calibri"/>
              </a:rPr>
              <a:t>Артерии</a:t>
            </a:r>
          </a:p>
        </p:txBody>
      </p:sp>
      <p:sp>
        <p:nvSpPr>
          <p:cNvPr id="405" name="TextBox 405"/>
          <p:cNvSpPr txBox="1"/>
          <p:nvPr/>
        </p:nvSpPr>
        <p:spPr>
          <a:xfrm>
            <a:off x="2009520" y="568833"/>
            <a:ext cx="830165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Дуплексное</a:t>
            </a:r>
            <a:r>
              <a:rPr lang="en-US" altLang="zh-CN" sz="2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сканирование</a:t>
            </a:r>
            <a:r>
              <a:rPr lang="en-US" altLang="zh-CN" sz="2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брахиоцефальных</a:t>
            </a:r>
            <a:r>
              <a:rPr lang="en-US" altLang="zh-CN" sz="28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артерий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1693926"/>
          <a:ext cx="11305156" cy="3554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4958"/>
                <a:gridCol w="1460500"/>
                <a:gridCol w="1428750"/>
                <a:gridCol w="1790699"/>
                <a:gridCol w="1610741"/>
                <a:gridCol w="2929508"/>
              </a:tblGrid>
              <a:tr h="1001648">
                <a:tc>
                  <a:txBody>
                    <a:bodyPr/>
                    <a:lstStyle/>
                    <a:p>
                      <a:pPr marL="0" indent="541477">
                        <a:lnSpc>
                          <a:spcPct val="100000"/>
                        </a:lnSpc>
                      </a:pP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Сте</a:t>
                      </a:r>
                      <a:r>
                        <a:rPr lang="en-US" altLang="zh-CN" sz="20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пень</a:t>
                      </a:r>
                    </a:p>
                    <a:p>
                      <a:pPr marL="0" indent="334213">
                        <a:lnSpc>
                          <a:spcPct val="100000"/>
                        </a:lnSpc>
                        <a:spcBef>
                          <a:spcPts val="154"/>
                        </a:spcBef>
                      </a:pP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н</a:t>
                      </a:r>
                      <a:r>
                        <a:rPr lang="en-US" altLang="zh-CN" sz="20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арушения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07848">
                        <a:lnSpc>
                          <a:spcPct val="100000"/>
                        </a:lnSpc>
                      </a:pPr>
                      <a:r>
                        <a:rPr lang="en-US" altLang="zh-CN" sz="2000" b="1" spc="-3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Но</a:t>
                      </a:r>
                      <a:r>
                        <a:rPr lang="en-US" altLang="zh-CN" sz="2000" b="1" spc="-2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рма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79019">
                        <a:lnSpc>
                          <a:spcPct val="100000"/>
                        </a:lnSpc>
                      </a:pP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Лег</a:t>
                      </a:r>
                      <a:r>
                        <a:rPr lang="en-US" altLang="zh-CN" sz="2000" b="1" spc="-1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кая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37057">
                        <a:lnSpc>
                          <a:spcPct val="100000"/>
                        </a:lnSpc>
                      </a:pPr>
                      <a:r>
                        <a:rPr lang="en-US" altLang="zh-CN" sz="2000" b="1" spc="-1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Сред</a:t>
                      </a:r>
                      <a:r>
                        <a:rPr lang="en-US" altLang="zh-CN" sz="2000" b="1" spc="-1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няя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9715">
                        <a:lnSpc>
                          <a:spcPct val="100000"/>
                        </a:lnSpc>
                      </a:pPr>
                      <a:r>
                        <a:rPr lang="en-US" altLang="zh-CN" sz="2000" b="1" spc="-3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Т</a:t>
                      </a:r>
                      <a:r>
                        <a:rPr lang="en-US" altLang="zh-CN" sz="2000" b="1" spc="-25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яжелая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37133">
                        <a:lnSpc>
                          <a:spcPct val="100000"/>
                        </a:lnSpc>
                      </a:pPr>
                      <a:r>
                        <a:rPr lang="en-US" altLang="zh-CN" sz="2000" b="1" spc="-1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Крайне</a:t>
                      </a:r>
                      <a:r>
                        <a:rPr lang="en-US" altLang="zh-CN" sz="2000" b="1" spc="-3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b="1" spc="-10" dirty="0">
                          <a:solidFill>
                            <a:srgbClr val="FEFEFE"/>
                          </a:solidFill>
                          <a:latin typeface="Arial"/>
                          <a:ea typeface="Arial"/>
                        </a:rPr>
                        <a:t>тяжелая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70C3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indent="111709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Оценка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2000" spc="-9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МКФ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46176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31316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12926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3010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72869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BFE"/>
                    </a:solidFill>
                  </a:tcPr>
                </a:tc>
              </a:tr>
              <a:tr h="1835149">
                <a:tc>
                  <a:txBody>
                    <a:bodyPr/>
                    <a:lstStyle/>
                    <a:p>
                      <a:pPr marL="62331" hangingPunct="0">
                        <a:lnSpc>
                          <a:spcPct val="105833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Степе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нь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стенози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ро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Нет</a:t>
                      </a:r>
                    </a:p>
                    <a:p>
                      <a:pPr marL="0" indent="56133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стен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оза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  <a:tc>
                  <a:txBody>
                    <a:bodyPr/>
                    <a:lstStyle/>
                    <a:p>
                      <a:pPr marL="56260" hangingPunct="0">
                        <a:lnSpc>
                          <a:spcPct val="106666"/>
                        </a:lnSpc>
                      </a:pP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толщени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КИМ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–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стеноз</a:t>
                      </a:r>
                      <a:r>
                        <a:rPr lang="en-US" altLang="zh-CN" sz="2000" spc="-28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6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49%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6387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74%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6642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75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99%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6768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Оккл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юзия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BEA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Freeform 407"/>
          <p:cNvSpPr/>
          <p:nvPr/>
        </p:nvSpPr>
        <p:spPr>
          <a:xfrm>
            <a:off x="3689350" y="3676650"/>
            <a:ext cx="742950" cy="82550"/>
          </a:xfrm>
          <a:custGeom>
            <a:avLst/>
            <a:gdLst>
              <a:gd name="connsiteX0" fmla="*/ 11303 w 742950"/>
              <a:gd name="connsiteY0" fmla="*/ 11049 h 82550"/>
              <a:gd name="connsiteX1" fmla="*/ 743711 w 742950"/>
              <a:gd name="connsiteY1" fmla="*/ 32766 h 82550"/>
              <a:gd name="connsiteX2" fmla="*/ 742315 w 742950"/>
              <a:gd name="connsiteY2" fmla="*/ 83566 h 82550"/>
              <a:gd name="connsiteX3" fmla="*/ 9778 w 742950"/>
              <a:gd name="connsiteY3" fmla="*/ 61849 h 82550"/>
              <a:gd name="connsiteX4" fmla="*/ 11303 w 742950"/>
              <a:gd name="connsiteY4" fmla="*/ 11049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82550">
                <a:moveTo>
                  <a:pt x="11303" y="11049"/>
                </a:moveTo>
                <a:lnTo>
                  <a:pt x="743711" y="32766"/>
                </a:lnTo>
                <a:lnTo>
                  <a:pt x="742315" y="83566"/>
                </a:lnTo>
                <a:lnTo>
                  <a:pt x="9778" y="61849"/>
                </a:lnTo>
                <a:lnTo>
                  <a:pt x="11303" y="1104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reeform 408"/>
          <p:cNvSpPr/>
          <p:nvPr/>
        </p:nvSpPr>
        <p:spPr>
          <a:xfrm>
            <a:off x="4387850" y="3651250"/>
            <a:ext cx="171450" cy="158750"/>
          </a:xfrm>
          <a:custGeom>
            <a:avLst/>
            <a:gdLst>
              <a:gd name="connsiteX0" fmla="*/ 21335 w 171450"/>
              <a:gd name="connsiteY0" fmla="*/ 6604 h 158750"/>
              <a:gd name="connsiteX1" fmla="*/ 171450 w 171450"/>
              <a:gd name="connsiteY1" fmla="*/ 87249 h 158750"/>
              <a:gd name="connsiteX2" fmla="*/ 16890 w 171450"/>
              <a:gd name="connsiteY2" fmla="*/ 158877 h 158750"/>
              <a:gd name="connsiteX3" fmla="*/ 21335 w 171450"/>
              <a:gd name="connsiteY3" fmla="*/ 6604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58750">
                <a:moveTo>
                  <a:pt x="21335" y="6604"/>
                </a:moveTo>
                <a:lnTo>
                  <a:pt x="171450" y="87249"/>
                </a:lnTo>
                <a:lnTo>
                  <a:pt x="16890" y="158877"/>
                </a:lnTo>
                <a:lnTo>
                  <a:pt x="21335" y="66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4008120"/>
            <a:ext cx="2164080" cy="822960"/>
          </a:xfrm>
          <a:prstGeom prst="rect">
            <a:avLst/>
          </a:prstGeom>
        </p:spPr>
      </p:pic>
      <p:pic>
        <p:nvPicPr>
          <p:cNvPr id="411" name="Picture 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3855720"/>
            <a:ext cx="1866900" cy="822960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20" y="2255520"/>
            <a:ext cx="640080" cy="1059180"/>
          </a:xfrm>
          <a:prstGeom prst="rect">
            <a:avLst/>
          </a:prstGeom>
        </p:spPr>
      </p:pic>
      <p:sp>
        <p:nvSpPr>
          <p:cNvPr id="2" name="TextBox 412"/>
          <p:cNvSpPr txBox="1"/>
          <p:nvPr/>
        </p:nvSpPr>
        <p:spPr>
          <a:xfrm>
            <a:off x="1125321" y="462711"/>
            <a:ext cx="10212646" cy="807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300" b="1" dirty="0">
                <a:solidFill>
                  <a:srgbClr val="000000"/>
                </a:solidFill>
                <a:latin typeface="Calibri"/>
                <a:ea typeface="Calibri"/>
              </a:rPr>
              <a:t>Кодирование</a:t>
            </a:r>
            <a:r>
              <a:rPr lang="en-US" altLang="zh-CN" sz="53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5300" b="1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  <a:r>
              <a:rPr lang="en-US" altLang="zh-CN" sz="53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5300" b="1" dirty="0">
                <a:solidFill>
                  <a:srgbClr val="000000"/>
                </a:solidFill>
                <a:latin typeface="Calibri"/>
                <a:ea typeface="Calibri"/>
              </a:rPr>
              <a:t>(b)</a:t>
            </a:r>
            <a:r>
              <a:rPr lang="en-US" altLang="zh-CN" sz="53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53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5300" b="1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5300" b="1" dirty="0">
                <a:solidFill>
                  <a:srgbClr val="000000"/>
                </a:solidFill>
                <a:latin typeface="Calibri"/>
                <a:ea typeface="Calibri"/>
              </a:rPr>
              <a:t>МКФ</a:t>
            </a:r>
          </a:p>
        </p:txBody>
      </p:sp>
      <p:sp>
        <p:nvSpPr>
          <p:cNvPr id="413" name="TextBox 413"/>
          <p:cNvSpPr txBox="1"/>
          <p:nvPr/>
        </p:nvSpPr>
        <p:spPr>
          <a:xfrm>
            <a:off x="721156" y="1374774"/>
            <a:ext cx="7866141" cy="282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ICF-код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Префикс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Ши</a:t>
            </a:r>
            <a:r>
              <a:rPr lang="en-US" altLang="zh-CN" sz="3200" b="1" dirty="0">
                <a:solidFill>
                  <a:srgbClr val="6E2E9E"/>
                </a:solidFill>
                <a:latin typeface="Calibri"/>
                <a:ea typeface="Calibri"/>
              </a:rPr>
              <a:t>фр</a:t>
            </a:r>
            <a:r>
              <a:rPr lang="en-US" altLang="zh-CN" sz="3200" b="1" dirty="0">
                <a:solidFill>
                  <a:srgbClr val="6E2E9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6E2E9E"/>
                </a:solidFill>
                <a:latin typeface="Calibri"/>
                <a:ea typeface="Calibri"/>
              </a:rPr>
              <a:t>дом</a:t>
            </a:r>
            <a:r>
              <a:rPr lang="en-US" altLang="zh-CN" sz="3200" b="1" dirty="0">
                <a:solidFill>
                  <a:srgbClr val="00AEEE"/>
                </a:solidFill>
                <a:latin typeface="Calibri"/>
                <a:ea typeface="Calibri"/>
              </a:rPr>
              <a:t>ена</a:t>
            </a:r>
            <a:r>
              <a:rPr lang="en-US" altLang="zh-CN" sz="3200" b="1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3200" b="1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ea typeface="Calibri"/>
              </a:rPr>
              <a:t>Оценка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 indent="616026">
              <a:lnSpc>
                <a:spcPct val="100000"/>
              </a:lnSpc>
              <a:tabLst>
                <a:tab pos="3960571" algn="l"/>
              </a:tabLst>
            </a:pPr>
            <a:r>
              <a:rPr lang="en-US" altLang="zh-CN" sz="3200" b="1" spc="-5" dirty="0">
                <a:solidFill>
                  <a:srgbClr val="FE0000"/>
                </a:solidFill>
                <a:latin typeface="Calibri"/>
                <a:ea typeface="Calibri"/>
              </a:rPr>
              <a:t>Компонент	</a:t>
            </a:r>
            <a:r>
              <a:rPr lang="en-US" altLang="zh-CN" sz="6400" b="1" spc="-5" dirty="0">
                <a:solidFill>
                  <a:srgbClr val="FE0000"/>
                </a:solidFill>
                <a:latin typeface="Calibri"/>
                <a:ea typeface="Calibri"/>
              </a:rPr>
              <a:t>b</a:t>
            </a:r>
            <a:r>
              <a:rPr lang="en-US" altLang="zh-CN" sz="6400" b="1" spc="-5" dirty="0">
                <a:solidFill>
                  <a:srgbClr val="006EBF"/>
                </a:solidFill>
                <a:latin typeface="Calibri"/>
                <a:ea typeface="Calibri"/>
              </a:rPr>
              <a:t>1</a:t>
            </a:r>
            <a:r>
              <a:rPr lang="en-US" altLang="zh-CN" sz="6400" b="1" spc="-5" dirty="0">
                <a:solidFill>
                  <a:srgbClr val="6E2E9E"/>
                </a:solidFill>
                <a:latin typeface="Calibri"/>
                <a:ea typeface="Calibri"/>
              </a:rPr>
              <a:t>14</a:t>
            </a:r>
            <a:r>
              <a:rPr lang="en-US" altLang="zh-CN" sz="6400" b="1" spc="-15" dirty="0">
                <a:solidFill>
                  <a:srgbClr val="00AEEE"/>
                </a:solidFill>
                <a:latin typeface="Calibri"/>
                <a:ea typeface="Calibri"/>
              </a:rPr>
              <a:t>2</a:t>
            </a:r>
            <a:r>
              <a:rPr lang="en-US" altLang="zh-CN" sz="6400" b="1" spc="-5" dirty="0">
                <a:solidFill>
                  <a:srgbClr val="00AE4F"/>
                </a:solidFill>
                <a:latin typeface="Calibri"/>
                <a:ea typeface="Calibri"/>
              </a:rPr>
              <a:t>0</a:t>
            </a:r>
            <a:r>
              <a:rPr lang="en-US" altLang="zh-CN" sz="6400" b="1" spc="-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6400" b="1" spc="-10" dirty="0">
                <a:solidFill>
                  <a:srgbClr val="BF0000"/>
                </a:solidFill>
                <a:latin typeface="Calibri"/>
                <a:ea typeface="Calibri"/>
              </a:rPr>
              <a:t>4</a:t>
            </a:r>
          </a:p>
          <a:p>
            <a:pPr marL="0" indent="616026">
              <a:lnSpc>
                <a:spcPct val="85416"/>
              </a:lnSpc>
            </a:pPr>
            <a:r>
              <a:rPr lang="en-US" altLang="zh-CN" sz="3200" b="1" spc="-5" dirty="0">
                <a:solidFill>
                  <a:srgbClr val="FE0000"/>
                </a:solidFill>
                <a:latin typeface="Calibri"/>
                <a:ea typeface="Calibri"/>
              </a:rPr>
              <a:t>(функц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ии)</a:t>
            </a:r>
          </a:p>
        </p:txBody>
      </p:sp>
      <p:sp>
        <p:nvSpPr>
          <p:cNvPr id="414" name="TextBox 414"/>
          <p:cNvSpPr txBox="1"/>
          <p:nvPr/>
        </p:nvSpPr>
        <p:spPr>
          <a:xfrm>
            <a:off x="8718804" y="1325374"/>
            <a:ext cx="2730953" cy="1950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b="1" spc="-20" dirty="0">
                <a:solidFill>
                  <a:srgbClr val="BF0000"/>
                </a:solidFill>
                <a:latin typeface="Calibri"/>
                <a:ea typeface="Calibri"/>
              </a:rPr>
              <a:t>(о</a:t>
            </a:r>
            <a:r>
              <a:rPr lang="en-US" altLang="zh-CN" sz="3200" b="1" spc="-15" dirty="0">
                <a:solidFill>
                  <a:srgbClr val="BF0000"/>
                </a:solidFill>
                <a:latin typeface="Calibri"/>
                <a:ea typeface="Calibri"/>
              </a:rPr>
              <a:t>пределитель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" dirty="0">
                <a:solidFill>
                  <a:srgbClr val="BF0000"/>
                </a:solidFill>
                <a:latin typeface="Calibri"/>
                <a:ea typeface="Calibri"/>
              </a:rPr>
              <a:t>выр</a:t>
            </a:r>
            <a:r>
              <a:rPr lang="en-US" altLang="zh-CN" sz="3200" b="1" spc="-5" dirty="0">
                <a:solidFill>
                  <a:srgbClr val="BF0000"/>
                </a:solidFill>
                <a:latin typeface="Calibri"/>
                <a:ea typeface="Calibri"/>
              </a:rPr>
              <a:t>аженности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BF0000"/>
                </a:solidFill>
                <a:latin typeface="Calibri"/>
                <a:ea typeface="Calibri"/>
              </a:rPr>
              <a:t>н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ea typeface="Calibri"/>
              </a:rPr>
              <a:t>арушений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BF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415" name="TextBox 415"/>
          <p:cNvSpPr txBox="1"/>
          <p:nvPr/>
        </p:nvSpPr>
        <p:spPr>
          <a:xfrm>
            <a:off x="1089355" y="4200906"/>
            <a:ext cx="2373272" cy="975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20" dirty="0">
                <a:solidFill>
                  <a:srgbClr val="006EBF"/>
                </a:solidFill>
                <a:latin typeface="Calibri"/>
                <a:ea typeface="Calibri"/>
              </a:rPr>
              <a:t>Р</a:t>
            </a:r>
            <a:r>
              <a:rPr lang="en-US" altLang="zh-CN" sz="3200" b="1" spc="-15" dirty="0">
                <a:solidFill>
                  <a:srgbClr val="006EBF"/>
                </a:solidFill>
                <a:latin typeface="Calibri"/>
                <a:ea typeface="Calibri"/>
              </a:rPr>
              <a:t>аздел</a:t>
            </a:r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(1-й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уровень)</a:t>
            </a:r>
          </a:p>
        </p:txBody>
      </p:sp>
      <p:sp>
        <p:nvSpPr>
          <p:cNvPr id="416" name="TextBox 416"/>
          <p:cNvSpPr txBox="1"/>
          <p:nvPr/>
        </p:nvSpPr>
        <p:spPr>
          <a:xfrm>
            <a:off x="3805428" y="4720209"/>
            <a:ext cx="211981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6E2E9E"/>
                </a:solidFill>
                <a:latin typeface="Calibri"/>
                <a:ea typeface="Calibri"/>
              </a:rPr>
              <a:t>2-й</a:t>
            </a:r>
            <a:r>
              <a:rPr lang="en-US" altLang="zh-CN" sz="3200" b="1" dirty="0">
                <a:solidFill>
                  <a:srgbClr val="6E2E9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6E2E9E"/>
                </a:solidFill>
                <a:latin typeface="Calibri"/>
                <a:ea typeface="Calibri"/>
              </a:rPr>
              <a:t>уровень</a:t>
            </a:r>
          </a:p>
        </p:txBody>
      </p:sp>
      <p:sp>
        <p:nvSpPr>
          <p:cNvPr id="417" name="TextBox 417"/>
          <p:cNvSpPr txBox="1"/>
          <p:nvPr/>
        </p:nvSpPr>
        <p:spPr>
          <a:xfrm>
            <a:off x="6517258" y="4200906"/>
            <a:ext cx="4063989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52295" hangingPunct="0">
              <a:lnSpc>
                <a:spcPct val="95416"/>
              </a:lnSpc>
            </a:pPr>
            <a:r>
              <a:rPr lang="en-US" altLang="zh-CN" sz="3200" b="1" spc="64" dirty="0">
                <a:solidFill>
                  <a:srgbClr val="00AE4F"/>
                </a:solidFill>
                <a:latin typeface="Calibri"/>
                <a:ea typeface="Calibri"/>
              </a:rPr>
              <a:t>4</a:t>
            </a:r>
            <a:r>
              <a:rPr lang="en-US" altLang="zh-CN" sz="3200" b="1" spc="44" dirty="0">
                <a:solidFill>
                  <a:srgbClr val="00AE4F"/>
                </a:solidFill>
                <a:latin typeface="Calibri"/>
                <a:ea typeface="Calibri"/>
              </a:rPr>
              <a:t>-</a:t>
            </a:r>
            <a:r>
              <a:rPr lang="en-US" altLang="zh-CN" sz="3200" b="1" spc="75" dirty="0">
                <a:solidFill>
                  <a:srgbClr val="00AE4F"/>
                </a:solidFill>
                <a:latin typeface="Calibri"/>
                <a:ea typeface="Calibri"/>
              </a:rPr>
              <a:t>й</a:t>
            </a:r>
            <a:r>
              <a:rPr lang="en-US" altLang="zh-CN" sz="3200" b="1" spc="-354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69" dirty="0">
                <a:solidFill>
                  <a:srgbClr val="00AE4F"/>
                </a:solidFill>
                <a:latin typeface="Calibri"/>
                <a:ea typeface="Calibri"/>
              </a:rPr>
              <a:t>уровень</a:t>
            </a:r>
            <a:r>
              <a:rPr lang="en-US" altLang="zh-CN" sz="32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AEEE"/>
                </a:solidFill>
                <a:latin typeface="Calibri"/>
                <a:ea typeface="Calibri"/>
              </a:rPr>
              <a:t>3-й</a:t>
            </a:r>
            <a:r>
              <a:rPr lang="en-US" altLang="zh-CN" sz="3200" b="1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AEEE"/>
                </a:solidFill>
                <a:latin typeface="Calibri"/>
                <a:ea typeface="Calibri"/>
              </a:rPr>
              <a:t>уровень</a:t>
            </a:r>
          </a:p>
        </p:txBody>
      </p:sp>
      <p:sp>
        <p:nvSpPr>
          <p:cNvPr id="418" name="TextBox 418"/>
          <p:cNvSpPr txBox="1"/>
          <p:nvPr/>
        </p:nvSpPr>
        <p:spPr>
          <a:xfrm>
            <a:off x="9002268" y="5886755"/>
            <a:ext cx="218638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http://icf.idead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ay.de/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Freeform 419"/>
          <p:cNvSpPr/>
          <p:nvPr/>
        </p:nvSpPr>
        <p:spPr>
          <a:xfrm>
            <a:off x="495300" y="304800"/>
            <a:ext cx="11252200" cy="1244600"/>
          </a:xfrm>
          <a:custGeom>
            <a:avLst/>
            <a:gdLst>
              <a:gd name="connsiteX0" fmla="*/ 32080 w 11252200"/>
              <a:gd name="connsiteY0" fmla="*/ 1245362 h 1244600"/>
              <a:gd name="connsiteX1" fmla="*/ 11264848 w 11252200"/>
              <a:gd name="connsiteY1" fmla="*/ 1245362 h 1244600"/>
              <a:gd name="connsiteX2" fmla="*/ 11264848 w 11252200"/>
              <a:gd name="connsiteY2" fmla="*/ 30137 h 1244600"/>
              <a:gd name="connsiteX3" fmla="*/ 32080 w 11252200"/>
              <a:gd name="connsiteY3" fmla="*/ 30137 h 1244600"/>
              <a:gd name="connsiteX4" fmla="*/ 32080 w 11252200"/>
              <a:gd name="connsiteY4" fmla="*/ 1245362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2200" h="1244600">
                <a:moveTo>
                  <a:pt x="32080" y="1245362"/>
                </a:moveTo>
                <a:lnTo>
                  <a:pt x="11264848" y="1245362"/>
                </a:lnTo>
                <a:lnTo>
                  <a:pt x="11264848" y="30137"/>
                </a:lnTo>
                <a:lnTo>
                  <a:pt x="32080" y="30137"/>
                </a:lnTo>
                <a:lnTo>
                  <a:pt x="32080" y="12453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Freeform 420"/>
          <p:cNvSpPr/>
          <p:nvPr/>
        </p:nvSpPr>
        <p:spPr>
          <a:xfrm>
            <a:off x="6083300" y="4152900"/>
            <a:ext cx="1181100" cy="50800"/>
          </a:xfrm>
          <a:custGeom>
            <a:avLst/>
            <a:gdLst>
              <a:gd name="connsiteX0" fmla="*/ 34544 w 1181100"/>
              <a:gd name="connsiteY0" fmla="*/ 36830 h 50800"/>
              <a:gd name="connsiteX1" fmla="*/ 419100 w 1181100"/>
              <a:gd name="connsiteY1" fmla="*/ 36830 h 50800"/>
              <a:gd name="connsiteX2" fmla="*/ 803656 w 1181100"/>
              <a:gd name="connsiteY2" fmla="*/ 36830 h 50800"/>
              <a:gd name="connsiteX3" fmla="*/ 1188211 w 1181100"/>
              <a:gd name="connsiteY3" fmla="*/ 36830 h 50800"/>
              <a:gd name="connsiteX4" fmla="*/ 1188211 w 1181100"/>
              <a:gd name="connsiteY4" fmla="*/ 53721 h 50800"/>
              <a:gd name="connsiteX5" fmla="*/ 803656 w 1181100"/>
              <a:gd name="connsiteY5" fmla="*/ 53721 h 50800"/>
              <a:gd name="connsiteX6" fmla="*/ 419100 w 1181100"/>
              <a:gd name="connsiteY6" fmla="*/ 53721 h 50800"/>
              <a:gd name="connsiteX7" fmla="*/ 34544 w 1181100"/>
              <a:gd name="connsiteY7" fmla="*/ 53721 h 50800"/>
              <a:gd name="connsiteX8" fmla="*/ 34544 w 1181100"/>
              <a:gd name="connsiteY8" fmla="*/ 3683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100" h="50800">
                <a:moveTo>
                  <a:pt x="34544" y="36830"/>
                </a:moveTo>
                <a:lnTo>
                  <a:pt x="419100" y="36830"/>
                </a:lnTo>
                <a:lnTo>
                  <a:pt x="803656" y="36830"/>
                </a:lnTo>
                <a:lnTo>
                  <a:pt x="1188211" y="36830"/>
                </a:lnTo>
                <a:lnTo>
                  <a:pt x="1188211" y="53721"/>
                </a:lnTo>
                <a:lnTo>
                  <a:pt x="803656" y="53721"/>
                </a:lnTo>
                <a:lnTo>
                  <a:pt x="419100" y="53721"/>
                </a:lnTo>
                <a:lnTo>
                  <a:pt x="34544" y="53721"/>
                </a:lnTo>
                <a:lnTo>
                  <a:pt x="34544" y="3683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Freeform 421"/>
          <p:cNvSpPr/>
          <p:nvPr/>
        </p:nvSpPr>
        <p:spPr>
          <a:xfrm>
            <a:off x="5334000" y="5943600"/>
            <a:ext cx="1384300" cy="38100"/>
          </a:xfrm>
          <a:custGeom>
            <a:avLst/>
            <a:gdLst>
              <a:gd name="connsiteX0" fmla="*/ 29845 w 1384300"/>
              <a:gd name="connsiteY0" fmla="*/ 32131 h 38100"/>
              <a:gd name="connsiteX1" fmla="*/ 485521 w 1384300"/>
              <a:gd name="connsiteY1" fmla="*/ 32131 h 38100"/>
              <a:gd name="connsiteX2" fmla="*/ 941196 w 1384300"/>
              <a:gd name="connsiteY2" fmla="*/ 32131 h 38100"/>
              <a:gd name="connsiteX3" fmla="*/ 1396872 w 1384300"/>
              <a:gd name="connsiteY3" fmla="*/ 32131 h 38100"/>
              <a:gd name="connsiteX4" fmla="*/ 1396872 w 1384300"/>
              <a:gd name="connsiteY4" fmla="*/ 48895 h 38100"/>
              <a:gd name="connsiteX5" fmla="*/ 941196 w 1384300"/>
              <a:gd name="connsiteY5" fmla="*/ 48895 h 38100"/>
              <a:gd name="connsiteX6" fmla="*/ 485521 w 1384300"/>
              <a:gd name="connsiteY6" fmla="*/ 48895 h 38100"/>
              <a:gd name="connsiteX7" fmla="*/ 29845 w 1384300"/>
              <a:gd name="connsiteY7" fmla="*/ 48895 h 38100"/>
              <a:gd name="connsiteX8" fmla="*/ 29845 w 1384300"/>
              <a:gd name="connsiteY8" fmla="*/ 32131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4300" h="38100">
                <a:moveTo>
                  <a:pt x="29845" y="32131"/>
                </a:moveTo>
                <a:lnTo>
                  <a:pt x="485521" y="32131"/>
                </a:lnTo>
                <a:lnTo>
                  <a:pt x="941196" y="32131"/>
                </a:lnTo>
                <a:lnTo>
                  <a:pt x="1396872" y="32131"/>
                </a:lnTo>
                <a:lnTo>
                  <a:pt x="1396872" y="48895"/>
                </a:lnTo>
                <a:lnTo>
                  <a:pt x="941196" y="48895"/>
                </a:lnTo>
                <a:lnTo>
                  <a:pt x="485521" y="48895"/>
                </a:lnTo>
                <a:lnTo>
                  <a:pt x="29845" y="48895"/>
                </a:lnTo>
                <a:lnTo>
                  <a:pt x="29845" y="32131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reeform 422"/>
          <p:cNvSpPr/>
          <p:nvPr/>
        </p:nvSpPr>
        <p:spPr>
          <a:xfrm>
            <a:off x="3086100" y="1524000"/>
            <a:ext cx="1854200" cy="241300"/>
          </a:xfrm>
          <a:custGeom>
            <a:avLst/>
            <a:gdLst>
              <a:gd name="connsiteX0" fmla="*/ 1858390 w 1854200"/>
              <a:gd name="connsiteY0" fmla="*/ 26162 h 241300"/>
              <a:gd name="connsiteX1" fmla="*/ 33908 w 1854200"/>
              <a:gd name="connsiteY1" fmla="*/ 249301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4200" h="241300">
                <a:moveTo>
                  <a:pt x="1858390" y="26162"/>
                </a:moveTo>
                <a:lnTo>
                  <a:pt x="33908" y="24930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Freeform 423"/>
          <p:cNvSpPr/>
          <p:nvPr/>
        </p:nvSpPr>
        <p:spPr>
          <a:xfrm>
            <a:off x="8064500" y="1574800"/>
            <a:ext cx="1981200" cy="406400"/>
          </a:xfrm>
          <a:custGeom>
            <a:avLst/>
            <a:gdLst>
              <a:gd name="connsiteX0" fmla="*/ 26416 w 1981200"/>
              <a:gd name="connsiteY0" fmla="*/ 29591 h 406400"/>
              <a:gd name="connsiteX1" fmla="*/ 1986533 w 1981200"/>
              <a:gd name="connsiteY1" fmla="*/ 411734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0" h="406400">
                <a:moveTo>
                  <a:pt x="26416" y="29591"/>
                </a:moveTo>
                <a:lnTo>
                  <a:pt x="1986533" y="41173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Freeform 424"/>
          <p:cNvSpPr/>
          <p:nvPr/>
        </p:nvSpPr>
        <p:spPr>
          <a:xfrm>
            <a:off x="685800" y="4419600"/>
            <a:ext cx="685800" cy="279400"/>
          </a:xfrm>
          <a:custGeom>
            <a:avLst/>
            <a:gdLst>
              <a:gd name="connsiteX0" fmla="*/ 685800 w 685800"/>
              <a:gd name="connsiteY0" fmla="*/ 33274 h 279400"/>
              <a:gd name="connsiteX1" fmla="*/ 33870 w 685800"/>
              <a:gd name="connsiteY1" fmla="*/ 281051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279400">
                <a:moveTo>
                  <a:pt x="685800" y="33274"/>
                </a:moveTo>
                <a:lnTo>
                  <a:pt x="33870" y="2810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reeform 425"/>
          <p:cNvSpPr/>
          <p:nvPr/>
        </p:nvSpPr>
        <p:spPr>
          <a:xfrm>
            <a:off x="2641600" y="4419600"/>
            <a:ext cx="609600" cy="279400"/>
          </a:xfrm>
          <a:custGeom>
            <a:avLst/>
            <a:gdLst>
              <a:gd name="connsiteX0" fmla="*/ 29591 w 609600"/>
              <a:gd name="connsiteY0" fmla="*/ 33274 h 279400"/>
              <a:gd name="connsiteX1" fmla="*/ 615950 w 609600"/>
              <a:gd name="connsiteY1" fmla="*/ 281051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79400">
                <a:moveTo>
                  <a:pt x="29591" y="33274"/>
                </a:moveTo>
                <a:lnTo>
                  <a:pt x="615950" y="2810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6"/>
          <p:cNvSpPr/>
          <p:nvPr/>
        </p:nvSpPr>
        <p:spPr>
          <a:xfrm>
            <a:off x="5346700" y="3479800"/>
            <a:ext cx="1346200" cy="393700"/>
          </a:xfrm>
          <a:custGeom>
            <a:avLst/>
            <a:gdLst>
              <a:gd name="connsiteX0" fmla="*/ 27559 w 1346200"/>
              <a:gd name="connsiteY0" fmla="*/ 36576 h 393700"/>
              <a:gd name="connsiteX1" fmla="*/ 1347723 w 1346200"/>
              <a:gd name="connsiteY1" fmla="*/ 395351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6200" h="393700">
                <a:moveTo>
                  <a:pt x="27559" y="36576"/>
                </a:moveTo>
                <a:lnTo>
                  <a:pt x="1347723" y="395351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7"/>
          <p:cNvSpPr/>
          <p:nvPr/>
        </p:nvSpPr>
        <p:spPr>
          <a:xfrm>
            <a:off x="2374900" y="3340100"/>
            <a:ext cx="177800" cy="177800"/>
          </a:xfrm>
          <a:custGeom>
            <a:avLst/>
            <a:gdLst>
              <a:gd name="connsiteX0" fmla="*/ 177800 w 177800"/>
              <a:gd name="connsiteY0" fmla="*/ 29337 h 177800"/>
              <a:gd name="connsiteX1" fmla="*/ 101600 w 177800"/>
              <a:gd name="connsiteY1" fmla="*/ 181737 h 177800"/>
              <a:gd name="connsiteX2" fmla="*/ 25400 w 177800"/>
              <a:gd name="connsiteY2" fmla="*/ 29337 h 177800"/>
              <a:gd name="connsiteX3" fmla="*/ 177800 w 177800"/>
              <a:gd name="connsiteY3" fmla="*/ 29337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77800">
                <a:moveTo>
                  <a:pt x="177800" y="29337"/>
                </a:moveTo>
                <a:lnTo>
                  <a:pt x="101600" y="181737"/>
                </a:lnTo>
                <a:lnTo>
                  <a:pt x="25400" y="29337"/>
                </a:lnTo>
                <a:lnTo>
                  <a:pt x="177800" y="29337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 428"/>
          <p:cNvSpPr/>
          <p:nvPr/>
        </p:nvSpPr>
        <p:spPr>
          <a:xfrm>
            <a:off x="2425700" y="2616200"/>
            <a:ext cx="76200" cy="774700"/>
          </a:xfrm>
          <a:custGeom>
            <a:avLst/>
            <a:gdLst>
              <a:gd name="connsiteX0" fmla="*/ 76200 w 76200"/>
              <a:gd name="connsiteY0" fmla="*/ 35687 h 774700"/>
              <a:gd name="connsiteX1" fmla="*/ 76200 w 76200"/>
              <a:gd name="connsiteY1" fmla="*/ 778637 h 774700"/>
              <a:gd name="connsiteX2" fmla="*/ 25400 w 76200"/>
              <a:gd name="connsiteY2" fmla="*/ 778637 h 774700"/>
              <a:gd name="connsiteX3" fmla="*/ 25400 w 76200"/>
              <a:gd name="connsiteY3" fmla="*/ 35687 h 774700"/>
              <a:gd name="connsiteX4" fmla="*/ 76200 w 76200"/>
              <a:gd name="connsiteY4" fmla="*/ 35687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774700">
                <a:moveTo>
                  <a:pt x="76200" y="35687"/>
                </a:moveTo>
                <a:lnTo>
                  <a:pt x="76200" y="778637"/>
                </a:lnTo>
                <a:lnTo>
                  <a:pt x="25400" y="778637"/>
                </a:lnTo>
                <a:lnTo>
                  <a:pt x="25400" y="35687"/>
                </a:lnTo>
                <a:lnTo>
                  <a:pt x="76200" y="35687"/>
                </a:lnTo>
                <a:close/>
              </a:path>
            </a:pathLst>
          </a:custGeom>
          <a:solidFill>
            <a:srgbClr val="1E37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Freeform 429"/>
          <p:cNvSpPr/>
          <p:nvPr/>
        </p:nvSpPr>
        <p:spPr>
          <a:xfrm>
            <a:off x="10426700" y="4305300"/>
            <a:ext cx="533400" cy="673100"/>
          </a:xfrm>
          <a:custGeom>
            <a:avLst/>
            <a:gdLst>
              <a:gd name="connsiteX0" fmla="*/ 535305 w 533400"/>
              <a:gd name="connsiteY0" fmla="*/ 25654 h 673100"/>
              <a:gd name="connsiteX1" fmla="*/ 33655 w 533400"/>
              <a:gd name="connsiteY1" fmla="*/ 673354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673100">
                <a:moveTo>
                  <a:pt x="535305" y="25654"/>
                </a:moveTo>
                <a:lnTo>
                  <a:pt x="33655" y="67335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Freeform 430"/>
          <p:cNvSpPr/>
          <p:nvPr/>
        </p:nvSpPr>
        <p:spPr>
          <a:xfrm>
            <a:off x="9042400" y="4419600"/>
            <a:ext cx="609600" cy="558800"/>
          </a:xfrm>
          <a:custGeom>
            <a:avLst/>
            <a:gdLst>
              <a:gd name="connsiteX0" fmla="*/ 28575 w 609600"/>
              <a:gd name="connsiteY0" fmla="*/ 33274 h 558800"/>
              <a:gd name="connsiteX1" fmla="*/ 620141 w 609600"/>
              <a:gd name="connsiteY1" fmla="*/ 559054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558800">
                <a:moveTo>
                  <a:pt x="28575" y="33274"/>
                </a:moveTo>
                <a:lnTo>
                  <a:pt x="620141" y="559054"/>
                </a:lnTo>
              </a:path>
            </a:pathLst>
          </a:custGeom>
          <a:ln w="50800">
            <a:solidFill>
              <a:srgbClr val="1E376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TextBox 431"/>
          <p:cNvSpPr txBox="1"/>
          <p:nvPr/>
        </p:nvSpPr>
        <p:spPr>
          <a:xfrm>
            <a:off x="715060" y="410590"/>
            <a:ext cx="10984528" cy="563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Международная</a:t>
            </a:r>
            <a:r>
              <a:rPr lang="en-US" altLang="zh-CN" sz="3700" b="1" spc="-19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3700" b="1" spc="-20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Calibri"/>
                <a:ea typeface="Calibri"/>
              </a:rPr>
              <a:t>функционирования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929" y="1795437"/>
          <a:ext cx="11955611" cy="4660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70"/>
                <a:gridCol w="1866900"/>
                <a:gridCol w="381000"/>
                <a:gridCol w="1054138"/>
                <a:gridCol w="1274152"/>
                <a:gridCol w="383159"/>
                <a:gridCol w="101600"/>
                <a:gridCol w="1722881"/>
                <a:gridCol w="2898902"/>
                <a:gridCol w="2048509"/>
              </a:tblGrid>
              <a:tr h="8564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542544" indent="225552" hangingPunct="0">
                        <a:lnSpc>
                          <a:spcPct val="114999"/>
                        </a:lnSpc>
                      </a:pP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Часть1: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Функционирование</a:t>
                      </a: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ограничение</a:t>
                      </a:r>
                      <a:r>
                        <a:rPr lang="en-US" altLang="zh-CN" sz="2100" b="1" spc="1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жизнедеятельности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94"/>
                        </a:lnSpc>
                      </a:pPr>
                      <a:endParaRPr lang="en-US" dirty="0" smtClean="0"/>
                    </a:p>
                    <a:p>
                      <a:pPr marL="0" indent="2278253">
                        <a:lnSpc>
                          <a:spcPct val="100000"/>
                        </a:lnSpc>
                      </a:pPr>
                      <a:r>
                        <a:rPr lang="en-US" altLang="zh-CN" sz="2100" b="1" spc="-19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Часть2:</a:t>
                      </a:r>
                      <a:r>
                        <a:rPr lang="en-US" altLang="zh-CN" sz="2100" b="1" spc="1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Контекстуальные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55"/>
                        </a:lnSpc>
                      </a:pPr>
                      <a:endParaRPr lang="en-US" dirty="0" smtClean="0"/>
                    </a:p>
                    <a:p>
                      <a:pPr marL="0" indent="-1445259">
                        <a:lnSpc>
                          <a:spcPct val="127499"/>
                        </a:lnSpc>
                        <a:tabLst>
                          <a:tab pos="2698242" algn="l"/>
                        </a:tabLst>
                      </a:pP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Активность</a:t>
                      </a: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100" b="1" spc="-20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участие	</a:t>
                      </a: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Факторы</a:t>
                      </a:r>
                    </a:p>
                    <a:p>
                      <a:pPr>
                        <a:lnSpc>
                          <a:spcPts val="590"/>
                        </a:lnSpc>
                      </a:pPr>
                      <a:endParaRPr lang="en-US" dirty="0" smtClean="0"/>
                    </a:p>
                    <a:p>
                      <a:pPr marL="0" indent="2435859">
                        <a:lnSpc>
                          <a:spcPct val="100000"/>
                        </a:lnSpc>
                      </a:pPr>
                      <a:r>
                        <a:rPr lang="en-US" altLang="zh-CN" sz="21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ок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ружающей</a:t>
                      </a:r>
                    </a:p>
                    <a:p>
                      <a:pPr marL="0" indent="68935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2850642" algn="l"/>
                        </a:tabLst>
                      </a:pPr>
                      <a:r>
                        <a:rPr lang="en-US" altLang="zh-CN" sz="21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Капаситет	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среды</a:t>
                      </a:r>
                    </a:p>
                    <a:p>
                      <a:pPr marL="0" indent="504952">
                        <a:lnSpc>
                          <a:spcPct val="100000"/>
                        </a:lnSpc>
                      </a:pPr>
                      <a:r>
                        <a:rPr lang="en-US" altLang="zh-CN" sz="2100" b="1" spc="-1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(само</a:t>
                      </a:r>
                      <a:r>
                        <a:rPr lang="en-US" altLang="zh-CN" sz="21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стоятел</a:t>
                      </a:r>
                    </a:p>
                    <a:p>
                      <a:pPr marL="0" indent="796035">
                        <a:lnSpc>
                          <a:spcPct val="100000"/>
                        </a:lnSpc>
                      </a:pP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ьно,</a:t>
                      </a:r>
                      <a:r>
                        <a:rPr lang="en-US" altLang="zh-CN" sz="2100" b="1" spc="-10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без</a:t>
                      </a:r>
                    </a:p>
                    <a:p>
                      <a:pPr marL="0" indent="735076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помо</a:t>
                      </a:r>
                      <a:r>
                        <a:rPr lang="en-US" altLang="zh-CN" sz="2100" b="1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щи)</a:t>
                      </a:r>
                    </a:p>
                  </a:txBody>
                  <a:tcPr marL="0" marR="0" marT="0" marB="0">
                    <a:lnL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94"/>
                        </a:lnSpc>
                      </a:pPr>
                      <a:endParaRPr lang="en-US" dirty="0" smtClean="0"/>
                    </a:p>
                    <a:p>
                      <a:pPr marL="0" indent="630708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факто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ры</a:t>
                      </a:r>
                    </a:p>
                  </a:txBody>
                  <a:tcPr marL="0" marR="0" marT="0" marB="0">
                    <a:lnL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5310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3389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indent="24066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2100" b="1" spc="-4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Личност</a:t>
                      </a:r>
                      <a:r>
                        <a:rPr lang="en-US" altLang="zh-CN" sz="2100" b="1" spc="-4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ные</a:t>
                      </a:r>
                    </a:p>
                    <a:p>
                      <a:pPr marL="0" indent="43726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6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</a:t>
                      </a:r>
                      <a:r>
                        <a:rPr lang="en-US" altLang="zh-CN" sz="2100" b="1" spc="-6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акторы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809091">
                <a:tc rowSpan="2" gridSpan="4">
                  <a:txBody>
                    <a:bodyPr/>
                    <a:lstStyle/>
                    <a:p>
                      <a:pPr marL="0" indent="433158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Функции</a:t>
                      </a: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2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организма</a:t>
                      </a:r>
                      <a:r>
                        <a:rPr lang="en-US" altLang="zh-CN" sz="2100" b="1" spc="-15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4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</a:t>
                      </a:r>
                    </a:p>
                    <a:p>
                      <a:pPr marL="0" indent="112353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5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структ</a:t>
                      </a:r>
                      <a:r>
                        <a:rPr lang="en-US" altLang="zh-CN" sz="2100" b="1" spc="-4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уры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10"/>
                        </a:lnSpc>
                      </a:pPr>
                      <a:endParaRPr lang="en-US" dirty="0" smtClean="0"/>
                    </a:p>
                    <a:p>
                      <a:pPr marL="0" indent="-534835">
                        <a:lnSpc>
                          <a:spcPct val="100000"/>
                        </a:lnSpc>
                      </a:pPr>
                      <a:r>
                        <a:rPr lang="en-US" altLang="zh-CN" sz="19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Измен</a:t>
                      </a:r>
                      <a:r>
                        <a:rPr lang="en-US" altLang="zh-CN" sz="19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ение</a:t>
                      </a:r>
                    </a:p>
                    <a:p>
                      <a:pPr marL="0" indent="-543979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n-US" altLang="zh-CN" sz="19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9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ТРУКТУРЫ</a:t>
                      </a:r>
                    </a:p>
                    <a:p>
                      <a:pPr marL="0" indent="-498259">
                        <a:lnSpc>
                          <a:spcPct val="89166"/>
                        </a:lnSpc>
                      </a:pPr>
                      <a:r>
                        <a:rPr lang="en-US" altLang="zh-CN" sz="1900" b="1" spc="-1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орган</a:t>
                      </a:r>
                      <a:r>
                        <a:rPr lang="en-US" altLang="zh-CN" sz="19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изма</a:t>
                      </a:r>
                    </a:p>
                  </a:txBody>
                  <a:tcPr marL="0" marR="0" marT="0" marB="0">
                    <a:lnL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</a:tr>
              <a:tr h="114046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79"/>
                        </a:lnSpc>
                      </a:pPr>
                      <a:endParaRPr lang="en-US" dirty="0" smtClean="0"/>
                    </a:p>
                    <a:p>
                      <a:pPr marL="0" indent="-635761">
                        <a:lnSpc>
                          <a:spcPct val="100000"/>
                        </a:lnSpc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Помогаю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щий</a:t>
                      </a:r>
                    </a:p>
                    <a:p>
                      <a:pPr marL="0" indent="-734821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100" b="1" spc="-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фактор/</a:t>
                      </a:r>
                      <a:r>
                        <a:rPr lang="en-US" altLang="zh-CN" sz="2100" b="1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барьер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25558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960437">
                <a:tc gridSpan="2">
                  <a:txBody>
                    <a:bodyPr/>
                    <a:lstStyle/>
                    <a:p>
                      <a:pPr marL="470039" indent="-68580" hangingPunct="0">
                        <a:lnSpc>
                          <a:spcPct val="103750"/>
                        </a:lnSpc>
                      </a:pPr>
                      <a:r>
                        <a:rPr lang="en-US" altLang="zh-CN" sz="1900" b="1" spc="-5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Изм</a:t>
                      </a:r>
                      <a:r>
                        <a:rPr lang="en-US" altLang="zh-CN" sz="1900" b="1" spc="-50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енение</a:t>
                      </a:r>
                      <a:r>
                        <a:rPr lang="en-US" altLang="zh-CN" sz="1900" b="1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900" b="1" spc="-69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ФУНК</a:t>
                      </a:r>
                      <a:r>
                        <a:rPr lang="en-US" altLang="zh-CN" sz="1900" b="1" spc="-6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ЦИИ</a:t>
                      </a:r>
                      <a:r>
                        <a:rPr lang="en-US" altLang="zh-CN" sz="1900" b="1" dirty="0">
                          <a:solidFill>
                            <a:srgbClr val="1E37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900" b="1" spc="-55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орга</a:t>
                      </a:r>
                      <a:r>
                        <a:rPr lang="en-US" altLang="zh-CN" sz="1900" b="1" spc="-44" dirty="0">
                          <a:solidFill>
                            <a:srgbClr val="1E3762"/>
                          </a:solidFill>
                          <a:latin typeface="Calibri"/>
                          <a:ea typeface="Calibri"/>
                        </a:rPr>
                        <a:t>низма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  <a:tr h="79510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  <a:lnT w="50800" cap="flat" cmpd="sng" algn="ctr">
                      <a:solidFill>
                        <a:srgbClr val="6237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0800">
                      <a:solidFill>
                        <a:srgbClr val="62371E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indent="369189">
                        <a:lnSpc>
                          <a:spcPct val="100000"/>
                        </a:lnSpc>
                      </a:pPr>
                      <a:r>
                        <a:rPr lang="en-US" altLang="zh-CN" sz="2100" b="1" spc="-5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Ре</a:t>
                      </a:r>
                      <a:r>
                        <a:rPr lang="en-US" altLang="zh-CN" sz="2100" b="1" spc="-44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ализация</a:t>
                      </a:r>
                    </a:p>
                    <a:p>
                      <a:pPr marL="0" indent="302133">
                        <a:lnSpc>
                          <a:spcPct val="100000"/>
                        </a:lnSpc>
                      </a:pPr>
                      <a:r>
                        <a:rPr lang="en-US" altLang="zh-CN" sz="2100" b="1" spc="-30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(с</a:t>
                      </a:r>
                      <a:r>
                        <a:rPr lang="en-US" altLang="zh-CN" sz="2100" b="1" spc="-5" dirty="0">
                          <a:solidFill>
                            <a:srgbClr val="FE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spc="-45" dirty="0">
                          <a:solidFill>
                            <a:srgbClr val="FE0000"/>
                          </a:solidFill>
                          <a:latin typeface="Calibri"/>
                          <a:ea typeface="Calibri"/>
                        </a:rPr>
                        <a:t>помощью)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  <a:lnR w="50800">
                      <a:solidFill>
                        <a:srgbClr val="62371E"/>
                      </a:solidFill>
                      <a:prstDash val="solid"/>
                    </a:lnR>
                    <a:lnT w="50800">
                      <a:solidFill>
                        <a:srgbClr val="62371E"/>
                      </a:solidFill>
                      <a:prstDash val="solid"/>
                    </a:lnT>
                    <a:lnB w="50800">
                      <a:solidFill>
                        <a:srgbClr val="6237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0800">
                      <a:solidFill>
                        <a:srgbClr val="62371E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50800">
                      <a:solidFill>
                        <a:srgbClr val="62371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851660"/>
            <a:ext cx="10888980" cy="3360420"/>
          </a:xfrm>
          <a:prstGeom prst="rect">
            <a:avLst/>
          </a:prstGeom>
        </p:spPr>
      </p:pic>
      <p:sp>
        <p:nvSpPr>
          <p:cNvPr id="3" name="Freeform 434"/>
          <p:cNvSpPr/>
          <p:nvPr/>
        </p:nvSpPr>
        <p:spPr>
          <a:xfrm>
            <a:off x="190500" y="1279525"/>
            <a:ext cx="0" cy="5578475"/>
          </a:xfrm>
          <a:custGeom>
            <a:avLst/>
            <a:gdLst>
              <a:gd name="connsiteX0" fmla="*/ 0 w 0"/>
              <a:gd name="connsiteY0" fmla="*/ 0 h 5578475"/>
              <a:gd name="connsiteX1" fmla="*/ 0 w 0"/>
              <a:gd name="connsiteY1" fmla="*/ 5578475 h 55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78475">
                <a:moveTo>
                  <a:pt x="0" y="0"/>
                </a:moveTo>
                <a:lnTo>
                  <a:pt x="0" y="5578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Freeform 435"/>
          <p:cNvSpPr/>
          <p:nvPr/>
        </p:nvSpPr>
        <p:spPr>
          <a:xfrm>
            <a:off x="12001500" y="1279525"/>
            <a:ext cx="0" cy="5578475"/>
          </a:xfrm>
          <a:custGeom>
            <a:avLst/>
            <a:gdLst>
              <a:gd name="connsiteX0" fmla="*/ 0 w 0"/>
              <a:gd name="connsiteY0" fmla="*/ 0 h 5578475"/>
              <a:gd name="connsiteX1" fmla="*/ 0 w 0"/>
              <a:gd name="connsiteY1" fmla="*/ 5578475 h 55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78475">
                <a:moveTo>
                  <a:pt x="0" y="0"/>
                </a:moveTo>
                <a:lnTo>
                  <a:pt x="0" y="5578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Freeform 436"/>
          <p:cNvSpPr/>
          <p:nvPr/>
        </p:nvSpPr>
        <p:spPr>
          <a:xfrm>
            <a:off x="171450" y="1276350"/>
            <a:ext cx="11830050" cy="19050"/>
          </a:xfrm>
          <a:custGeom>
            <a:avLst/>
            <a:gdLst>
              <a:gd name="connsiteX0" fmla="*/ 12700 w 11830050"/>
              <a:gd name="connsiteY0" fmla="*/ 9525 h 19050"/>
              <a:gd name="connsiteX1" fmla="*/ 11836400 w 11830050"/>
              <a:gd name="connsiteY1" fmla="*/ 9525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30050" h="19050">
                <a:moveTo>
                  <a:pt x="12700" y="9525"/>
                </a:moveTo>
                <a:lnTo>
                  <a:pt x="11836400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Freeform 437"/>
          <p:cNvSpPr/>
          <p:nvPr/>
        </p:nvSpPr>
        <p:spPr>
          <a:xfrm>
            <a:off x="624420" y="0"/>
            <a:ext cx="10972800" cy="1130300"/>
          </a:xfrm>
          <a:custGeom>
            <a:avLst/>
            <a:gdLst>
              <a:gd name="connsiteX0" fmla="*/ 0 w 10972800"/>
              <a:gd name="connsiteY0" fmla="*/ 1130300 h 1130300"/>
              <a:gd name="connsiteX1" fmla="*/ 10972800 w 10972800"/>
              <a:gd name="connsiteY1" fmla="*/ 1130300 h 1130300"/>
              <a:gd name="connsiteX2" fmla="*/ 10972800 w 10972800"/>
              <a:gd name="connsiteY2" fmla="*/ 0 h 1130300"/>
              <a:gd name="connsiteX3" fmla="*/ 0 w 10972800"/>
              <a:gd name="connsiteY3" fmla="*/ 0 h 1130300"/>
              <a:gd name="connsiteX4" fmla="*/ 0 w 10972800"/>
              <a:gd name="connsiteY4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1130300">
                <a:moveTo>
                  <a:pt x="0" y="1130300"/>
                </a:moveTo>
                <a:lnTo>
                  <a:pt x="10972800" y="1130300"/>
                </a:lnTo>
                <a:lnTo>
                  <a:pt x="109728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D9E1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Freeform 438"/>
          <p:cNvSpPr/>
          <p:nvPr/>
        </p:nvSpPr>
        <p:spPr>
          <a:xfrm>
            <a:off x="624420" y="0"/>
            <a:ext cx="10972800" cy="1130300"/>
          </a:xfrm>
          <a:custGeom>
            <a:avLst/>
            <a:gdLst>
              <a:gd name="connsiteX0" fmla="*/ 0 w 10972800"/>
              <a:gd name="connsiteY0" fmla="*/ 1130300 h 1130300"/>
              <a:gd name="connsiteX1" fmla="*/ 10972800 w 10972800"/>
              <a:gd name="connsiteY1" fmla="*/ 1130300 h 1130300"/>
              <a:gd name="connsiteX2" fmla="*/ 10972800 w 10972800"/>
              <a:gd name="connsiteY2" fmla="*/ 0 h 1130300"/>
              <a:gd name="connsiteX3" fmla="*/ 0 w 10972800"/>
              <a:gd name="connsiteY3" fmla="*/ 0 h 1130300"/>
              <a:gd name="connsiteX4" fmla="*/ 0 w 10972800"/>
              <a:gd name="connsiteY4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1130300">
                <a:moveTo>
                  <a:pt x="0" y="1130300"/>
                </a:moveTo>
                <a:lnTo>
                  <a:pt x="10972800" y="1130300"/>
                </a:lnTo>
                <a:lnTo>
                  <a:pt x="109728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35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180" y="6294120"/>
            <a:ext cx="2499360" cy="426720"/>
          </a:xfrm>
          <a:prstGeom prst="rect">
            <a:avLst/>
          </a:prstGeom>
        </p:spPr>
      </p:pic>
      <p:sp>
        <p:nvSpPr>
          <p:cNvPr id="4" name="TextBox 440"/>
          <p:cNvSpPr txBox="1"/>
          <p:nvPr/>
        </p:nvSpPr>
        <p:spPr>
          <a:xfrm>
            <a:off x="2776982" y="194894"/>
            <a:ext cx="6680654" cy="1323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94" dirty="0">
                <a:solidFill>
                  <a:srgbClr val="000000"/>
                </a:solidFill>
                <a:latin typeface="Calibri"/>
                <a:ea typeface="Calibri"/>
              </a:rPr>
              <a:t>Международная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4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функционирования,</a:t>
            </a:r>
          </a:p>
          <a:p>
            <a:pPr marL="0" indent="495300">
              <a:lnSpc>
                <a:spcPct val="100000"/>
              </a:lnSpc>
            </a:pP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жизнедеятельности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 indent="1902586">
              <a:lnSpc>
                <a:spcPct val="10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Классы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«составляющих</a:t>
            </a:r>
            <a:r>
              <a:rPr lang="en-US" altLang="zh-CN" sz="1200" b="1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Georgia"/>
                <a:ea typeface="Georgia"/>
              </a:rPr>
              <a:t>здоровье»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4150" y="1614805"/>
          <a:ext cx="11836399" cy="5255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50"/>
                <a:gridCol w="3471291"/>
                <a:gridCol w="2872358"/>
                <a:gridCol w="2590800"/>
              </a:tblGrid>
              <a:tr h="759079">
                <a:tc>
                  <a:txBody>
                    <a:bodyPr/>
                    <a:lstStyle/>
                    <a:p>
                      <a:pPr marL="0" indent="3876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Функции</a:t>
                      </a:r>
                      <a:r>
                        <a:rPr lang="en-US" altLang="zh-CN" sz="1500" b="1" spc="32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организма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75817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Структуры</a:t>
                      </a:r>
                      <a:r>
                        <a:rPr lang="en-US" altLang="zh-CN" sz="1500" b="1" spc="-6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организма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85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Активность</a:t>
                      </a:r>
                      <a:r>
                        <a:rPr lang="en-US" altLang="zh-CN" sz="1500" b="1" spc="-44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5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участие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08608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Факто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ры</a:t>
                      </a:r>
                    </a:p>
                    <a:p>
                      <a:pPr marL="0" indent="252348">
                        <a:lnSpc>
                          <a:spcPct val="100000"/>
                        </a:lnSpc>
                        <a:spcBef>
                          <a:spcPts val="179"/>
                        </a:spcBef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окружающей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среды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6815">
                <a:tc>
                  <a:txBody>
                    <a:bodyPr/>
                    <a:lstStyle/>
                    <a:p>
                      <a:pPr marL="0" indent="128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1.</a:t>
                      </a:r>
                      <a:r>
                        <a:rPr lang="en-US" altLang="zh-CN" sz="1200" b="1" spc="1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Умственные</a:t>
                      </a:r>
                    </a:p>
                    <a:p>
                      <a:pPr marL="0" indent="1282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2.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Сенсорные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5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боль</a:t>
                      </a:r>
                    </a:p>
                    <a:p>
                      <a:pPr marL="0" indent="1282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3.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Голоса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5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речи</a:t>
                      </a:r>
                    </a:p>
                    <a:p>
                      <a:pPr marL="128270" hangingPunct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4.</a:t>
                      </a:r>
                      <a:r>
                        <a:rPr lang="en-US" altLang="zh-CN" sz="1500" b="1" spc="-19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Сердечно</a:t>
                      </a:r>
                      <a:r>
                        <a:rPr lang="en-US" altLang="zh-CN" sz="1500" b="1" spc="3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-</a:t>
                      </a:r>
                      <a:r>
                        <a:rPr lang="en-US" altLang="zh-CN" sz="1500" b="1" spc="1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сосудистой,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крови,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иммунной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11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дыха-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тельной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</a:t>
                      </a:r>
                    </a:p>
                    <a:p>
                      <a:pPr marL="128270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5.П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ищеварительной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эндокринной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</a:t>
                      </a:r>
                      <a:r>
                        <a:rPr lang="en-US" altLang="zh-CN" sz="1500" b="1" spc="-6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метаболиз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ма</a:t>
                      </a:r>
                    </a:p>
                    <a:p>
                      <a:pPr marL="128270" hangingPunct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6.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Урогенитальные</a:t>
                      </a:r>
                      <a:r>
                        <a:rPr lang="en-US" altLang="zh-CN" sz="1500" b="1" spc="-6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репродукт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ивные.</a:t>
                      </a:r>
                    </a:p>
                    <a:p>
                      <a:pPr marL="128270" hangingPunct="0">
                        <a:lnSpc>
                          <a:spcPct val="99583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7.</a:t>
                      </a:r>
                      <a:r>
                        <a:rPr lang="en-US" altLang="zh-CN" sz="1500" b="1" spc="-1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2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Нейромышечные,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скелетные,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связанные</a:t>
                      </a:r>
                      <a:r>
                        <a:rPr lang="en-US" altLang="zh-CN" sz="1500" b="1" spc="-5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движ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ением</a:t>
                      </a:r>
                    </a:p>
                    <a:p>
                      <a:pPr marL="128270" hangingPunct="0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8.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Кожи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связанных</a:t>
                      </a:r>
                      <a:r>
                        <a:rPr lang="en-US" altLang="zh-CN" sz="1500" b="1" spc="-9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ней</a:t>
                      </a:r>
                      <a:r>
                        <a:rPr lang="en-US" altLang="zh-CN" sz="1500" b="1" spc="-2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структур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109473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1.</a:t>
                      </a:r>
                      <a:r>
                        <a:rPr lang="en-US" altLang="zh-CN" sz="1200" b="1" spc="-5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Нервной</a:t>
                      </a:r>
                      <a:r>
                        <a:rPr lang="en-US" altLang="zh-CN" sz="1500" b="1" spc="-7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системы</a:t>
                      </a:r>
                    </a:p>
                    <a:p>
                      <a:pPr marL="109473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2.</a:t>
                      </a:r>
                      <a:r>
                        <a:rPr lang="en-US" altLang="zh-CN" sz="1500" b="1" spc="-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Глаз,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ухо</a:t>
                      </a:r>
                      <a:r>
                        <a:rPr lang="en-US" altLang="zh-CN" sz="1500" b="1" spc="-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относящиеся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ним</a:t>
                      </a:r>
                      <a:r>
                        <a:rPr lang="en-US" altLang="zh-CN" sz="1500" b="1" spc="-3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структуры</a:t>
                      </a:r>
                    </a:p>
                    <a:p>
                      <a:pPr marL="109473" hangingPunct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3.</a:t>
                      </a:r>
                      <a:r>
                        <a:rPr lang="en-US" altLang="zh-CN" sz="1500" b="1" spc="-6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Участвующие</a:t>
                      </a:r>
                      <a:r>
                        <a:rPr lang="en-US" altLang="zh-CN" sz="1500" b="1" spc="-6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в</a:t>
                      </a:r>
                      <a:r>
                        <a:rPr lang="en-US" altLang="zh-CN" sz="1500" b="1" spc="-6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голо-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сообразовании</a:t>
                      </a:r>
                      <a:r>
                        <a:rPr lang="en-US" altLang="zh-CN" sz="1500" b="1" spc="-8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8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речи</a:t>
                      </a:r>
                    </a:p>
                    <a:p>
                      <a:pPr marL="109473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4.</a:t>
                      </a:r>
                      <a:r>
                        <a:rPr lang="en-US" altLang="zh-CN" sz="1500" b="1" spc="-17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Сердечно</a:t>
                      </a:r>
                      <a:r>
                        <a:rPr lang="en-US" altLang="zh-CN" sz="1500" b="1" spc="3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-</a:t>
                      </a: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сосудистой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иммунной</a:t>
                      </a:r>
                      <a:r>
                        <a:rPr lang="en-US" altLang="zh-CN" sz="1500" b="1" spc="-11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11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дыхательной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2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</a:t>
                      </a:r>
                      <a:r>
                        <a:rPr lang="en-US" altLang="zh-CN" sz="1500" b="1" spc="-2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стем</a:t>
                      </a:r>
                    </a:p>
                    <a:p>
                      <a:pPr marL="109473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5.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Относящиеся</a:t>
                      </a:r>
                      <a:r>
                        <a:rPr lang="en-US" altLang="zh-CN" sz="1500" b="1" spc="-10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пищеварительной</a:t>
                      </a:r>
                      <a:r>
                        <a:rPr lang="en-US" altLang="zh-CN" sz="1500" b="1" spc="-17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системе,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метаболизму</a:t>
                      </a:r>
                      <a:r>
                        <a:rPr lang="en-US" altLang="zh-CN" sz="1500" b="1" spc="-8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9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эндокринной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2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</a:t>
                      </a:r>
                      <a:r>
                        <a:rPr lang="en-US" altLang="zh-CN" sz="1500" b="1" spc="-1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ме</a:t>
                      </a:r>
                    </a:p>
                    <a:p>
                      <a:pPr marL="109473" hangingPunct="0">
                        <a:lnSpc>
                          <a:spcPct val="99583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6.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Относящиеся</a:t>
                      </a:r>
                      <a:r>
                        <a:rPr lang="en-US" altLang="zh-CN" sz="1500" b="1" spc="-10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урогенетальной</a:t>
                      </a:r>
                      <a:r>
                        <a:rPr lang="en-US" altLang="zh-CN" sz="1500" b="1" spc="-89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10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репро-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дуктивной</a:t>
                      </a:r>
                      <a:r>
                        <a:rPr lang="en-US" altLang="zh-CN" sz="1500" b="1" spc="-2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системам</a:t>
                      </a:r>
                    </a:p>
                    <a:p>
                      <a:pPr marL="0" indent="109473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7.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Связанные</a:t>
                      </a:r>
                      <a:r>
                        <a:rPr lang="en-US" altLang="zh-CN" sz="1500" b="1" spc="-4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</a:t>
                      </a:r>
                      <a:r>
                        <a:rPr lang="en-US" altLang="zh-CN" sz="1500" b="1" spc="-5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движением</a:t>
                      </a:r>
                    </a:p>
                    <a:p>
                      <a:pPr marL="109473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8.</a:t>
                      </a:r>
                      <a:r>
                        <a:rPr lang="en-US" altLang="zh-CN" sz="1500" b="1" spc="-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Кожа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spc="-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относящиеся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к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ней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2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струк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туры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854" hangingPunc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2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1.</a:t>
                      </a:r>
                      <a:r>
                        <a:rPr lang="en-US" altLang="zh-CN" sz="12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Обучение</a:t>
                      </a:r>
                      <a:r>
                        <a:rPr lang="en-US" altLang="zh-CN" sz="1500" b="1" spc="-104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применение</a:t>
                      </a:r>
                      <a:r>
                        <a:rPr lang="en-US" altLang="zh-CN" sz="1500" b="1" spc="1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знаний</a:t>
                      </a:r>
                    </a:p>
                    <a:p>
                      <a:pPr marL="109854" hangingPunct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2.</a:t>
                      </a:r>
                      <a:r>
                        <a:rPr lang="en-US" altLang="zh-CN" sz="1500" b="1" spc="-60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Общие</a:t>
                      </a:r>
                      <a:r>
                        <a:rPr lang="en-US" altLang="zh-CN" sz="1500" b="1" spc="-60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задачи</a:t>
                      </a:r>
                      <a:r>
                        <a:rPr lang="en-US" altLang="zh-CN" sz="1500" b="1" spc="-69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требова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ния</a:t>
                      </a:r>
                    </a:p>
                    <a:p>
                      <a:pPr marL="0" indent="10985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3.</a:t>
                      </a:r>
                      <a:r>
                        <a:rPr lang="en-US" altLang="zh-CN" sz="1500" b="1" spc="-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Общение</a:t>
                      </a:r>
                    </a:p>
                    <a:p>
                      <a:pPr marL="109854" hangingPunct="0">
                        <a:lnSpc>
                          <a:spcPct val="120000"/>
                        </a:lnSpc>
                        <a:spcBef>
                          <a:spcPts val="179"/>
                        </a:spcBef>
                      </a:pPr>
                      <a:r>
                        <a:rPr lang="en-US" altLang="zh-CN" sz="1500" b="1" spc="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4.</a:t>
                      </a:r>
                      <a:r>
                        <a:rPr lang="en-US" altLang="zh-CN" sz="1500" b="1" spc="-169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2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Мобильность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5.С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амообслуживание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6.Бытовая</a:t>
                      </a:r>
                      <a:r>
                        <a:rPr lang="en-US" altLang="zh-CN" sz="1500" b="1" spc="20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жизнь</a:t>
                      </a:r>
                    </a:p>
                    <a:p>
                      <a:pPr marL="109854" hangingPunct="0">
                        <a:lnSpc>
                          <a:spcPct val="100000"/>
                        </a:lnSpc>
                        <a:spcBef>
                          <a:spcPts val="179"/>
                        </a:spcBef>
                      </a:pPr>
                      <a:r>
                        <a:rPr lang="en-US" altLang="zh-CN" sz="1500" b="1" spc="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7.</a:t>
                      </a:r>
                      <a:r>
                        <a:rPr lang="en-US" altLang="zh-CN" sz="1500" b="1" spc="-189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Межличностные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взаимодействия</a:t>
                      </a:r>
                      <a:r>
                        <a:rPr lang="en-US" altLang="zh-CN" sz="1500" b="1" spc="-179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44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отноше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ния</a:t>
                      </a:r>
                    </a:p>
                    <a:p>
                      <a:pPr marL="0" indent="10985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8.</a:t>
                      </a:r>
                      <a:r>
                        <a:rPr lang="en-US" altLang="zh-CN" sz="1500" b="1" spc="-44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Главные</a:t>
                      </a:r>
                      <a:r>
                        <a:rPr lang="en-US" altLang="zh-CN" sz="1500" b="1" spc="-44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сферы</a:t>
                      </a:r>
                      <a:r>
                        <a:rPr lang="en-US" altLang="zh-CN" sz="1500" b="1" spc="-50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жизни</a:t>
                      </a:r>
                    </a:p>
                    <a:p>
                      <a:pPr marL="109854" hangingPunct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9.</a:t>
                      </a:r>
                      <a:r>
                        <a:rPr lang="en-US" altLang="zh-CN" sz="1500" b="1" spc="-69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Жизнь</a:t>
                      </a:r>
                      <a:r>
                        <a:rPr lang="en-US" altLang="zh-CN" sz="1500" b="1" spc="-7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в</a:t>
                      </a:r>
                      <a:r>
                        <a:rPr lang="en-US" altLang="zh-CN" sz="1500" b="1" spc="-7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сообществах,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1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общественная</a:t>
                      </a:r>
                      <a:r>
                        <a:rPr lang="en-US" altLang="zh-CN" sz="1500" b="1" spc="-17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7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гражданская</a:t>
                      </a:r>
                      <a:r>
                        <a:rPr lang="en-US" altLang="zh-CN" sz="1500" b="1" spc="5" dirty="0">
                          <a:solidFill>
                            <a:srgbClr val="FE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FE0000"/>
                          </a:solidFill>
                          <a:latin typeface="Georgia"/>
                          <a:ea typeface="Georgia"/>
                        </a:rPr>
                        <a:t>жизнь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1102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1.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Продукция</a:t>
                      </a:r>
                      <a:r>
                        <a:rPr lang="en-US" altLang="zh-CN" sz="1500" b="1" spc="-4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</a:p>
                    <a:p>
                      <a:pPr marL="0" indent="253492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техноло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гии</a:t>
                      </a:r>
                    </a:p>
                    <a:p>
                      <a:pPr marL="0" indent="157480">
                        <a:lnSpc>
                          <a:spcPct val="100000"/>
                        </a:lnSpc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2.</a:t>
                      </a:r>
                      <a:r>
                        <a:rPr lang="en-US" altLang="zh-CN" sz="1500" b="1" spc="-3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Природное</a:t>
                      </a:r>
                    </a:p>
                    <a:p>
                      <a:pPr marL="157480" indent="-47244" hangingPunct="0">
                        <a:lnSpc>
                          <a:spcPct val="100000"/>
                        </a:lnSpc>
                      </a:pPr>
                      <a:r>
                        <a:rPr lang="en-US" altLang="zh-CN" sz="1500" b="1" spc="34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окружение</a:t>
                      </a:r>
                      <a:r>
                        <a:rPr lang="en-US" altLang="zh-CN" sz="1500" b="1" spc="-18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5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зменения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окружа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ющей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сре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ды,</a:t>
                      </a:r>
                    </a:p>
                    <a:p>
                      <a:pPr marL="0" indent="110235">
                        <a:lnSpc>
                          <a:spcPct val="100000"/>
                        </a:lnSpc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осуществле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нные</a:t>
                      </a:r>
                    </a:p>
                    <a:p>
                      <a:pPr marL="0" indent="110235">
                        <a:lnSpc>
                          <a:spcPct val="100000"/>
                        </a:lnSpc>
                      </a:pP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челов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еком</a:t>
                      </a:r>
                    </a:p>
                    <a:p>
                      <a:pPr marL="0" indent="110235">
                        <a:lnSpc>
                          <a:spcPct val="100000"/>
                        </a:lnSpc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3.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Поддержка</a:t>
                      </a:r>
                      <a:r>
                        <a:rPr lang="en-US" altLang="zh-CN" sz="1500" b="1" spc="-3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</a:p>
                    <a:p>
                      <a:pPr marL="0" indent="453135">
                        <a:lnSpc>
                          <a:spcPct val="100000"/>
                        </a:lnSpc>
                      </a:pP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взаим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освязи</a:t>
                      </a:r>
                    </a:p>
                    <a:p>
                      <a:pPr marL="0" indent="1102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4.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Установки</a:t>
                      </a:r>
                    </a:p>
                    <a:p>
                      <a:pPr marL="453135" indent="-342900" hangingPunct="0">
                        <a:lnSpc>
                          <a:spcPct val="99583"/>
                        </a:lnSpc>
                        <a:spcBef>
                          <a:spcPts val="359"/>
                        </a:spcBef>
                      </a:pP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5.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Службы,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админис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тративны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е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системы</a:t>
                      </a:r>
                      <a:r>
                        <a:rPr lang="en-US" altLang="zh-CN" sz="1500" b="1" spc="10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500" b="1" spc="-5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поли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тика</a:t>
                      </a:r>
                    </a:p>
                    <a:p>
                      <a:pPr>
                        <a:lnSpc>
                          <a:spcPts val="1255"/>
                        </a:lnSpc>
                      </a:pPr>
                      <a:endParaRPr lang="en-US" dirty="0" smtClean="0"/>
                    </a:p>
                    <a:p>
                      <a:pPr marL="0" indent="-630681">
                        <a:lnSpc>
                          <a:spcPct val="100000"/>
                        </a:lnSpc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Р.А.Бодрова,</a:t>
                      </a:r>
                      <a:r>
                        <a:rPr lang="en-US" altLang="zh-CN" sz="1800" b="1" spc="34" dirty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altLang="zh-CN" sz="1800" b="1" spc="-10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</a:rPr>
                        <a:t>2013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0619"/>
            <a:ext cx="8412480" cy="3230880"/>
          </a:xfrm>
          <a:prstGeom prst="rect">
            <a:avLst/>
          </a:prstGeom>
        </p:spPr>
      </p:pic>
      <p:sp>
        <p:nvSpPr>
          <p:cNvPr id="3" name="Freeform 443"/>
          <p:cNvSpPr/>
          <p:nvPr/>
        </p:nvSpPr>
        <p:spPr>
          <a:xfrm>
            <a:off x="4921250" y="4667250"/>
            <a:ext cx="1339850" cy="57150"/>
          </a:xfrm>
          <a:custGeom>
            <a:avLst/>
            <a:gdLst>
              <a:gd name="connsiteX0" fmla="*/ 12700 w 1339850"/>
              <a:gd name="connsiteY0" fmla="*/ 7874 h 57150"/>
              <a:gd name="connsiteX1" fmla="*/ 1346200 w 1339850"/>
              <a:gd name="connsiteY1" fmla="*/ 7874 h 57150"/>
              <a:gd name="connsiteX2" fmla="*/ 1346200 w 1339850"/>
              <a:gd name="connsiteY2" fmla="*/ 58674 h 57150"/>
              <a:gd name="connsiteX3" fmla="*/ 12700 w 1339850"/>
              <a:gd name="connsiteY3" fmla="*/ 58674 h 57150"/>
              <a:gd name="connsiteX4" fmla="*/ 12700 w 1339850"/>
              <a:gd name="connsiteY4" fmla="*/ 7874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850" h="57150">
                <a:moveTo>
                  <a:pt x="12700" y="7874"/>
                </a:moveTo>
                <a:lnTo>
                  <a:pt x="1346200" y="7874"/>
                </a:lnTo>
                <a:lnTo>
                  <a:pt x="1346200" y="58674"/>
                </a:lnTo>
                <a:lnTo>
                  <a:pt x="12700" y="58674"/>
                </a:lnTo>
                <a:lnTo>
                  <a:pt x="12700" y="787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5" name="Picture 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5775960"/>
            <a:ext cx="1470660" cy="388620"/>
          </a:xfrm>
          <a:prstGeom prst="rect">
            <a:avLst/>
          </a:prstGeom>
        </p:spPr>
      </p:pic>
      <p:sp>
        <p:nvSpPr>
          <p:cNvPr id="4" name="TextBox 445"/>
          <p:cNvSpPr txBox="1"/>
          <p:nvPr/>
        </p:nvSpPr>
        <p:spPr>
          <a:xfrm>
            <a:off x="307847" y="408518"/>
            <a:ext cx="7216983" cy="1049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Реабилитационная</a:t>
            </a:r>
            <a:r>
              <a:rPr lang="en-US" altLang="zh-CN" sz="2800" spc="-8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программа</a:t>
            </a:r>
            <a:r>
              <a:rPr lang="en-US" altLang="zh-CN" sz="2800" spc="-85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и</a:t>
            </a:r>
            <a:r>
              <a:rPr lang="en-US" altLang="zh-CN" sz="2800" spc="-9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D4F"/>
                </a:solidFill>
                <a:latin typeface="Arial"/>
                <a:ea typeface="Arial"/>
              </a:rPr>
              <a:t>потенциал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marL="0" indent="1081786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342E5D"/>
                </a:solidFill>
                <a:latin typeface="Corbel"/>
                <a:ea typeface="Corbel"/>
              </a:rPr>
              <a:t>Функцион</a:t>
            </a:r>
            <a:r>
              <a:rPr lang="en-US" altLang="zh-CN" sz="1600" b="1" dirty="0">
                <a:solidFill>
                  <a:srgbClr val="342E5D"/>
                </a:solidFill>
                <a:latin typeface="Corbel"/>
                <a:ea typeface="Corbel"/>
              </a:rPr>
              <a:t>ирование</a:t>
            </a:r>
          </a:p>
        </p:txBody>
      </p:sp>
      <p:sp>
        <p:nvSpPr>
          <p:cNvPr id="446" name="TextBox 446"/>
          <p:cNvSpPr txBox="1"/>
          <p:nvPr/>
        </p:nvSpPr>
        <p:spPr>
          <a:xfrm>
            <a:off x="234086" y="5748996"/>
            <a:ext cx="6823212" cy="1042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323D4F"/>
                </a:solidFill>
                <a:latin typeface="Arial"/>
                <a:ea typeface="Arial"/>
              </a:rPr>
              <a:t>Реабилитационный</a:t>
            </a:r>
            <a:r>
              <a:rPr lang="en-US" altLang="zh-CN" sz="1800" spc="-94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323D4F"/>
                </a:solidFill>
                <a:latin typeface="Arial"/>
                <a:ea typeface="Arial"/>
              </a:rPr>
              <a:t>потенциал</a:t>
            </a:r>
            <a:r>
              <a:rPr lang="en-US" altLang="zh-CN" sz="1800" spc="-10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323D4F"/>
                </a:solidFill>
                <a:latin typeface="Arial"/>
                <a:ea typeface="Arial"/>
              </a:rPr>
              <a:t>–</a:t>
            </a:r>
            <a:r>
              <a:rPr lang="en-US" altLang="zh-CN" sz="1800" spc="-10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гипотетическое</a:t>
            </a:r>
            <a:r>
              <a:rPr lang="en-US" altLang="zh-CN" sz="1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представление</a:t>
            </a:r>
          </a:p>
          <a:p>
            <a:pPr marL="0">
              <a:lnSpc>
                <a:spcPct val="883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максимальной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степени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восстановления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утраченного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1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сниженного</a:t>
            </a:r>
            <a:r>
              <a:rPr lang="en-US" altLang="zh-CN" sz="1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функционирования</a:t>
            </a:r>
            <a:r>
              <a:rPr lang="en-US" altLang="zh-CN" sz="1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результате</a:t>
            </a:r>
            <a:r>
              <a:rPr lang="en-US" altLang="zh-CN" sz="18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отношению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преморбидному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состоянию</a:t>
            </a:r>
          </a:p>
        </p:txBody>
      </p:sp>
      <p:sp>
        <p:nvSpPr>
          <p:cNvPr id="447" name="TextBox 447"/>
          <p:cNvSpPr txBox="1"/>
          <p:nvPr/>
        </p:nvSpPr>
        <p:spPr>
          <a:xfrm>
            <a:off x="9452736" y="5869152"/>
            <a:ext cx="122224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Л.Луцки,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2016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01540" y="1951101"/>
          <a:ext cx="4942458" cy="3325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468"/>
                <a:gridCol w="1623440"/>
                <a:gridCol w="2749550"/>
              </a:tblGrid>
              <a:tr h="228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6350">
                      <a:solidFill>
                        <a:srgbClr val="C37043"/>
                      </a:solidFill>
                      <a:prstDash val="solid"/>
                    </a:lnR>
                    <a:lnB w="6350">
                      <a:solidFill>
                        <a:srgbClr val="C370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>
                      <a:solidFill>
                        <a:srgbClr val="C37043"/>
                      </a:solidFill>
                      <a:prstDash val="solid"/>
                    </a:lnL>
                    <a:lnR w="6350">
                      <a:solidFill>
                        <a:srgbClr val="C37043"/>
                      </a:solidFill>
                      <a:prstDash val="solid"/>
                    </a:lnR>
                    <a:lnB w="6350">
                      <a:solidFill>
                        <a:srgbClr val="C370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60"/>
                        </a:lnSpc>
                      </a:pPr>
                      <a:endParaRPr lang="en-US" dirty="0" smtClean="0"/>
                    </a:p>
                    <a:p>
                      <a:pPr marL="0" indent="1760855">
                        <a:lnSpc>
                          <a:spcPct val="100000"/>
                        </a:lnSpc>
                      </a:pPr>
                      <a:r>
                        <a:rPr lang="en-US" altLang="zh-CN" sz="1600" b="1" spc="-25" dirty="0">
                          <a:solidFill>
                            <a:srgbClr val="FE0000"/>
                          </a:solidFill>
                          <a:latin typeface="Corbel"/>
                          <a:ea typeface="Corbel"/>
                        </a:rPr>
                        <a:t>Поте</a:t>
                      </a:r>
                      <a:r>
                        <a:rPr lang="en-US" altLang="zh-CN" sz="1600" b="1" spc="-15" dirty="0">
                          <a:solidFill>
                            <a:srgbClr val="FE0000"/>
                          </a:solidFill>
                          <a:latin typeface="Corbel"/>
                          <a:ea typeface="Corbel"/>
                        </a:rPr>
                        <a:t>нциал</a:t>
                      </a:r>
                    </a:p>
                  </a:txBody>
                  <a:tcPr marL="0" marR="0" marT="0" marB="0">
                    <a:lnL w="6350">
                      <a:solidFill>
                        <a:srgbClr val="C37043"/>
                      </a:solidFill>
                      <a:prstDash val="solid"/>
                    </a:lnL>
                    <a:lnB w="6350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1036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6350">
                      <a:solidFill>
                        <a:srgbClr val="C37043"/>
                      </a:solidFill>
                      <a:prstDash val="solid"/>
                    </a:lnR>
                    <a:lnT w="6350">
                      <a:solidFill>
                        <a:srgbClr val="C370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430"/>
                        </a:lnSpc>
                      </a:pPr>
                      <a:endParaRPr lang="en-US" dirty="0" smtClean="0"/>
                    </a:p>
                    <a:p>
                      <a:pPr marL="0" indent="98805">
                        <a:lnSpc>
                          <a:spcPct val="100000"/>
                        </a:lnSpc>
                      </a:pPr>
                      <a:r>
                        <a:rPr lang="en-US" altLang="zh-CN" sz="1400" b="1" spc="-10" dirty="0">
                          <a:solidFill>
                            <a:srgbClr val="342E5D"/>
                          </a:solidFill>
                          <a:latin typeface="Corbel"/>
                          <a:ea typeface="Corbel"/>
                        </a:rPr>
                        <a:t>Прог</a:t>
                      </a:r>
                      <a:r>
                        <a:rPr lang="en-US" altLang="zh-CN" sz="1400" b="1" dirty="0">
                          <a:solidFill>
                            <a:srgbClr val="342E5D"/>
                          </a:solidFill>
                          <a:latin typeface="Corbel"/>
                          <a:ea typeface="Corbel"/>
                        </a:rPr>
                        <a:t>рамма</a:t>
                      </a:r>
                    </a:p>
                  </a:txBody>
                  <a:tcPr marL="0" marR="0" marT="0" marB="0">
                    <a:lnL w="6350">
                      <a:solidFill>
                        <a:srgbClr val="C37043"/>
                      </a:solidFill>
                      <a:prstDash val="solid"/>
                    </a:lnL>
                    <a:lnR w="6350">
                      <a:solidFill>
                        <a:srgbClr val="C37043"/>
                      </a:solidFill>
                      <a:prstDash val="solid"/>
                    </a:lnR>
                    <a:lnT w="6350">
                      <a:solidFill>
                        <a:srgbClr val="C370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>
                      <a:solidFill>
                        <a:srgbClr val="C37043"/>
                      </a:solidFill>
                      <a:prstDash val="solid"/>
                    </a:lnL>
                    <a:lnT w="6350">
                      <a:solidFill>
                        <a:srgbClr val="C3704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Freeform 449"/>
          <p:cNvSpPr/>
          <p:nvPr/>
        </p:nvSpPr>
        <p:spPr>
          <a:xfrm>
            <a:off x="222250" y="819150"/>
            <a:ext cx="1962150" cy="387350"/>
          </a:xfrm>
          <a:custGeom>
            <a:avLst/>
            <a:gdLst>
              <a:gd name="connsiteX0" fmla="*/ 17094 w 1962150"/>
              <a:gd name="connsiteY0" fmla="*/ 389001 h 387350"/>
              <a:gd name="connsiteX1" fmla="*/ 1962353 w 1962150"/>
              <a:gd name="connsiteY1" fmla="*/ 389001 h 387350"/>
              <a:gd name="connsiteX2" fmla="*/ 1962353 w 1962150"/>
              <a:gd name="connsiteY2" fmla="*/ 17526 h 387350"/>
              <a:gd name="connsiteX3" fmla="*/ 17094 w 1962150"/>
              <a:gd name="connsiteY3" fmla="*/ 17526 h 387350"/>
              <a:gd name="connsiteX4" fmla="*/ 17094 w 1962150"/>
              <a:gd name="connsiteY4" fmla="*/ 389001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387350">
                <a:moveTo>
                  <a:pt x="17094" y="389001"/>
                </a:moveTo>
                <a:lnTo>
                  <a:pt x="1962353" y="389001"/>
                </a:lnTo>
                <a:lnTo>
                  <a:pt x="1962353" y="17526"/>
                </a:lnTo>
                <a:lnTo>
                  <a:pt x="17094" y="17526"/>
                </a:lnTo>
                <a:lnTo>
                  <a:pt x="17094" y="38900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Freeform 450"/>
          <p:cNvSpPr/>
          <p:nvPr/>
        </p:nvSpPr>
        <p:spPr>
          <a:xfrm>
            <a:off x="2178050" y="819150"/>
            <a:ext cx="7727950" cy="387350"/>
          </a:xfrm>
          <a:custGeom>
            <a:avLst/>
            <a:gdLst>
              <a:gd name="connsiteX0" fmla="*/ 6476 w 7727950"/>
              <a:gd name="connsiteY0" fmla="*/ 389001 h 387350"/>
              <a:gd name="connsiteX1" fmla="*/ 7734427 w 7727950"/>
              <a:gd name="connsiteY1" fmla="*/ 389001 h 387350"/>
              <a:gd name="connsiteX2" fmla="*/ 7734427 w 7727950"/>
              <a:gd name="connsiteY2" fmla="*/ 17526 h 387350"/>
              <a:gd name="connsiteX3" fmla="*/ 6476 w 7727950"/>
              <a:gd name="connsiteY3" fmla="*/ 17526 h 387350"/>
              <a:gd name="connsiteX4" fmla="*/ 6476 w 7727950"/>
              <a:gd name="connsiteY4" fmla="*/ 389001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387350">
                <a:moveTo>
                  <a:pt x="6476" y="389001"/>
                </a:moveTo>
                <a:lnTo>
                  <a:pt x="7734427" y="389001"/>
                </a:lnTo>
                <a:lnTo>
                  <a:pt x="7734427" y="17526"/>
                </a:lnTo>
                <a:lnTo>
                  <a:pt x="6476" y="17526"/>
                </a:lnTo>
                <a:lnTo>
                  <a:pt x="6476" y="38900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Freeform 451"/>
          <p:cNvSpPr/>
          <p:nvPr/>
        </p:nvSpPr>
        <p:spPr>
          <a:xfrm>
            <a:off x="9899650" y="819150"/>
            <a:ext cx="1949450" cy="387350"/>
          </a:xfrm>
          <a:custGeom>
            <a:avLst/>
            <a:gdLst>
              <a:gd name="connsiteX0" fmla="*/ 12827 w 1949450"/>
              <a:gd name="connsiteY0" fmla="*/ 389001 h 387350"/>
              <a:gd name="connsiteX1" fmla="*/ 1958085 w 1949450"/>
              <a:gd name="connsiteY1" fmla="*/ 389001 h 387350"/>
              <a:gd name="connsiteX2" fmla="*/ 1958085 w 1949450"/>
              <a:gd name="connsiteY2" fmla="*/ 17526 h 387350"/>
              <a:gd name="connsiteX3" fmla="*/ 12827 w 1949450"/>
              <a:gd name="connsiteY3" fmla="*/ 17526 h 387350"/>
              <a:gd name="connsiteX4" fmla="*/ 12827 w 1949450"/>
              <a:gd name="connsiteY4" fmla="*/ 389001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387350">
                <a:moveTo>
                  <a:pt x="12827" y="389001"/>
                </a:moveTo>
                <a:lnTo>
                  <a:pt x="1958085" y="389001"/>
                </a:lnTo>
                <a:lnTo>
                  <a:pt x="1958085" y="17526"/>
                </a:lnTo>
                <a:lnTo>
                  <a:pt x="12827" y="17526"/>
                </a:lnTo>
                <a:lnTo>
                  <a:pt x="12827" y="38900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Freeform 452"/>
          <p:cNvSpPr/>
          <p:nvPr/>
        </p:nvSpPr>
        <p:spPr>
          <a:xfrm>
            <a:off x="222250" y="1200150"/>
            <a:ext cx="1962150" cy="463550"/>
          </a:xfrm>
          <a:custGeom>
            <a:avLst/>
            <a:gdLst>
              <a:gd name="connsiteX0" fmla="*/ 17094 w 1962150"/>
              <a:gd name="connsiteY0" fmla="*/ 465201 h 463550"/>
              <a:gd name="connsiteX1" fmla="*/ 1962353 w 1962150"/>
              <a:gd name="connsiteY1" fmla="*/ 465201 h 463550"/>
              <a:gd name="connsiteX2" fmla="*/ 1962353 w 1962150"/>
              <a:gd name="connsiteY2" fmla="*/ 8014 h 463550"/>
              <a:gd name="connsiteX3" fmla="*/ 17094 w 1962150"/>
              <a:gd name="connsiteY3" fmla="*/ 8014 h 463550"/>
              <a:gd name="connsiteX4" fmla="*/ 17094 w 1962150"/>
              <a:gd name="connsiteY4" fmla="*/ 46520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65201"/>
                </a:moveTo>
                <a:lnTo>
                  <a:pt x="1962353" y="465201"/>
                </a:lnTo>
                <a:lnTo>
                  <a:pt x="1962353" y="8014"/>
                </a:lnTo>
                <a:lnTo>
                  <a:pt x="17094" y="8014"/>
                </a:lnTo>
                <a:lnTo>
                  <a:pt x="17094" y="46520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Freeform 453"/>
          <p:cNvSpPr/>
          <p:nvPr/>
        </p:nvSpPr>
        <p:spPr>
          <a:xfrm>
            <a:off x="2178050" y="1200150"/>
            <a:ext cx="7727950" cy="463550"/>
          </a:xfrm>
          <a:custGeom>
            <a:avLst/>
            <a:gdLst>
              <a:gd name="connsiteX0" fmla="*/ 6476 w 7727950"/>
              <a:gd name="connsiteY0" fmla="*/ 465201 h 463550"/>
              <a:gd name="connsiteX1" fmla="*/ 7734427 w 7727950"/>
              <a:gd name="connsiteY1" fmla="*/ 465201 h 463550"/>
              <a:gd name="connsiteX2" fmla="*/ 7734427 w 7727950"/>
              <a:gd name="connsiteY2" fmla="*/ 8014 h 463550"/>
              <a:gd name="connsiteX3" fmla="*/ 6476 w 7727950"/>
              <a:gd name="connsiteY3" fmla="*/ 8014 h 463550"/>
              <a:gd name="connsiteX4" fmla="*/ 6476 w 7727950"/>
              <a:gd name="connsiteY4" fmla="*/ 46520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65201"/>
                </a:moveTo>
                <a:lnTo>
                  <a:pt x="7734427" y="465201"/>
                </a:lnTo>
                <a:lnTo>
                  <a:pt x="7734427" y="8014"/>
                </a:lnTo>
                <a:lnTo>
                  <a:pt x="6476" y="8014"/>
                </a:lnTo>
                <a:lnTo>
                  <a:pt x="6476" y="46520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454"/>
          <p:cNvSpPr/>
          <p:nvPr/>
        </p:nvSpPr>
        <p:spPr>
          <a:xfrm>
            <a:off x="9899650" y="1200150"/>
            <a:ext cx="1949450" cy="463550"/>
          </a:xfrm>
          <a:custGeom>
            <a:avLst/>
            <a:gdLst>
              <a:gd name="connsiteX0" fmla="*/ 12827 w 1949450"/>
              <a:gd name="connsiteY0" fmla="*/ 465201 h 463550"/>
              <a:gd name="connsiteX1" fmla="*/ 1958085 w 1949450"/>
              <a:gd name="connsiteY1" fmla="*/ 465201 h 463550"/>
              <a:gd name="connsiteX2" fmla="*/ 1958085 w 1949450"/>
              <a:gd name="connsiteY2" fmla="*/ 8014 h 463550"/>
              <a:gd name="connsiteX3" fmla="*/ 12827 w 1949450"/>
              <a:gd name="connsiteY3" fmla="*/ 8014 h 463550"/>
              <a:gd name="connsiteX4" fmla="*/ 12827 w 1949450"/>
              <a:gd name="connsiteY4" fmla="*/ 46520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65201"/>
                </a:moveTo>
                <a:lnTo>
                  <a:pt x="1958085" y="465201"/>
                </a:lnTo>
                <a:lnTo>
                  <a:pt x="1958085" y="8014"/>
                </a:lnTo>
                <a:lnTo>
                  <a:pt x="12827" y="8014"/>
                </a:lnTo>
                <a:lnTo>
                  <a:pt x="12827" y="46520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Freeform 455"/>
          <p:cNvSpPr/>
          <p:nvPr/>
        </p:nvSpPr>
        <p:spPr>
          <a:xfrm>
            <a:off x="222250" y="1657350"/>
            <a:ext cx="1962150" cy="819150"/>
          </a:xfrm>
          <a:custGeom>
            <a:avLst/>
            <a:gdLst>
              <a:gd name="connsiteX0" fmla="*/ 17094 w 1962150"/>
              <a:gd name="connsiteY0" fmla="*/ 830961 h 819150"/>
              <a:gd name="connsiteX1" fmla="*/ 1962353 w 1962150"/>
              <a:gd name="connsiteY1" fmla="*/ 830961 h 819150"/>
              <a:gd name="connsiteX2" fmla="*/ 1962353 w 1962150"/>
              <a:gd name="connsiteY2" fmla="*/ 8013 h 819150"/>
              <a:gd name="connsiteX3" fmla="*/ 17094 w 1962150"/>
              <a:gd name="connsiteY3" fmla="*/ 8013 h 819150"/>
              <a:gd name="connsiteX4" fmla="*/ 17094 w 1962150"/>
              <a:gd name="connsiteY4" fmla="*/ 83096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819150">
                <a:moveTo>
                  <a:pt x="17094" y="830961"/>
                </a:moveTo>
                <a:lnTo>
                  <a:pt x="1962353" y="830961"/>
                </a:lnTo>
                <a:lnTo>
                  <a:pt x="1962353" y="8013"/>
                </a:lnTo>
                <a:lnTo>
                  <a:pt x="17094" y="8013"/>
                </a:lnTo>
                <a:lnTo>
                  <a:pt x="17094" y="8309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 456"/>
          <p:cNvSpPr/>
          <p:nvPr/>
        </p:nvSpPr>
        <p:spPr>
          <a:xfrm>
            <a:off x="2178050" y="1657350"/>
            <a:ext cx="7727950" cy="819150"/>
          </a:xfrm>
          <a:custGeom>
            <a:avLst/>
            <a:gdLst>
              <a:gd name="connsiteX0" fmla="*/ 6476 w 7727950"/>
              <a:gd name="connsiteY0" fmla="*/ 830961 h 819150"/>
              <a:gd name="connsiteX1" fmla="*/ 7734427 w 7727950"/>
              <a:gd name="connsiteY1" fmla="*/ 830961 h 819150"/>
              <a:gd name="connsiteX2" fmla="*/ 7734427 w 7727950"/>
              <a:gd name="connsiteY2" fmla="*/ 8013 h 819150"/>
              <a:gd name="connsiteX3" fmla="*/ 6476 w 7727950"/>
              <a:gd name="connsiteY3" fmla="*/ 8013 h 819150"/>
              <a:gd name="connsiteX4" fmla="*/ 6476 w 7727950"/>
              <a:gd name="connsiteY4" fmla="*/ 83096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819150">
                <a:moveTo>
                  <a:pt x="6476" y="830961"/>
                </a:moveTo>
                <a:lnTo>
                  <a:pt x="7734427" y="830961"/>
                </a:lnTo>
                <a:lnTo>
                  <a:pt x="7734427" y="8013"/>
                </a:lnTo>
                <a:lnTo>
                  <a:pt x="6476" y="8013"/>
                </a:lnTo>
                <a:lnTo>
                  <a:pt x="6476" y="8309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Freeform 457"/>
          <p:cNvSpPr/>
          <p:nvPr/>
        </p:nvSpPr>
        <p:spPr>
          <a:xfrm>
            <a:off x="9899650" y="1657350"/>
            <a:ext cx="1949450" cy="819150"/>
          </a:xfrm>
          <a:custGeom>
            <a:avLst/>
            <a:gdLst>
              <a:gd name="connsiteX0" fmla="*/ 12827 w 1949450"/>
              <a:gd name="connsiteY0" fmla="*/ 830961 h 819150"/>
              <a:gd name="connsiteX1" fmla="*/ 1958085 w 1949450"/>
              <a:gd name="connsiteY1" fmla="*/ 830961 h 819150"/>
              <a:gd name="connsiteX2" fmla="*/ 1958085 w 1949450"/>
              <a:gd name="connsiteY2" fmla="*/ 8013 h 819150"/>
              <a:gd name="connsiteX3" fmla="*/ 12827 w 1949450"/>
              <a:gd name="connsiteY3" fmla="*/ 8013 h 819150"/>
              <a:gd name="connsiteX4" fmla="*/ 12827 w 1949450"/>
              <a:gd name="connsiteY4" fmla="*/ 83096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819150">
                <a:moveTo>
                  <a:pt x="12827" y="830961"/>
                </a:moveTo>
                <a:lnTo>
                  <a:pt x="1958085" y="830961"/>
                </a:lnTo>
                <a:lnTo>
                  <a:pt x="1958085" y="8013"/>
                </a:lnTo>
                <a:lnTo>
                  <a:pt x="12827" y="8013"/>
                </a:lnTo>
                <a:lnTo>
                  <a:pt x="12827" y="8309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Freeform 458"/>
          <p:cNvSpPr/>
          <p:nvPr/>
        </p:nvSpPr>
        <p:spPr>
          <a:xfrm>
            <a:off x="222250" y="2470150"/>
            <a:ext cx="1962150" cy="463550"/>
          </a:xfrm>
          <a:custGeom>
            <a:avLst/>
            <a:gdLst>
              <a:gd name="connsiteX0" fmla="*/ 17094 w 1962150"/>
              <a:gd name="connsiteY0" fmla="*/ 475361 h 463550"/>
              <a:gd name="connsiteX1" fmla="*/ 1962353 w 1962150"/>
              <a:gd name="connsiteY1" fmla="*/ 475361 h 463550"/>
              <a:gd name="connsiteX2" fmla="*/ 1962353 w 1962150"/>
              <a:gd name="connsiteY2" fmla="*/ 18173 h 463550"/>
              <a:gd name="connsiteX3" fmla="*/ 17094 w 1962150"/>
              <a:gd name="connsiteY3" fmla="*/ 18173 h 463550"/>
              <a:gd name="connsiteX4" fmla="*/ 17094 w 1962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75361"/>
                </a:moveTo>
                <a:lnTo>
                  <a:pt x="1962353" y="475361"/>
                </a:lnTo>
                <a:lnTo>
                  <a:pt x="1962353" y="18173"/>
                </a:lnTo>
                <a:lnTo>
                  <a:pt x="17094" y="18173"/>
                </a:lnTo>
                <a:lnTo>
                  <a:pt x="17094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Freeform 459"/>
          <p:cNvSpPr/>
          <p:nvPr/>
        </p:nvSpPr>
        <p:spPr>
          <a:xfrm>
            <a:off x="2178050" y="2470150"/>
            <a:ext cx="7727950" cy="463550"/>
          </a:xfrm>
          <a:custGeom>
            <a:avLst/>
            <a:gdLst>
              <a:gd name="connsiteX0" fmla="*/ 6476 w 7727950"/>
              <a:gd name="connsiteY0" fmla="*/ 475361 h 463550"/>
              <a:gd name="connsiteX1" fmla="*/ 7734427 w 7727950"/>
              <a:gd name="connsiteY1" fmla="*/ 475361 h 463550"/>
              <a:gd name="connsiteX2" fmla="*/ 7734427 w 7727950"/>
              <a:gd name="connsiteY2" fmla="*/ 18173 h 463550"/>
              <a:gd name="connsiteX3" fmla="*/ 6476 w 7727950"/>
              <a:gd name="connsiteY3" fmla="*/ 18173 h 463550"/>
              <a:gd name="connsiteX4" fmla="*/ 6476 w 77279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75361"/>
                </a:moveTo>
                <a:lnTo>
                  <a:pt x="7734427" y="475361"/>
                </a:lnTo>
                <a:lnTo>
                  <a:pt x="7734427" y="18173"/>
                </a:lnTo>
                <a:lnTo>
                  <a:pt x="6476" y="18173"/>
                </a:lnTo>
                <a:lnTo>
                  <a:pt x="6476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Freeform 460"/>
          <p:cNvSpPr/>
          <p:nvPr/>
        </p:nvSpPr>
        <p:spPr>
          <a:xfrm>
            <a:off x="9899650" y="2470150"/>
            <a:ext cx="1949450" cy="463550"/>
          </a:xfrm>
          <a:custGeom>
            <a:avLst/>
            <a:gdLst>
              <a:gd name="connsiteX0" fmla="*/ 12827 w 1949450"/>
              <a:gd name="connsiteY0" fmla="*/ 475361 h 463550"/>
              <a:gd name="connsiteX1" fmla="*/ 1958085 w 1949450"/>
              <a:gd name="connsiteY1" fmla="*/ 475361 h 463550"/>
              <a:gd name="connsiteX2" fmla="*/ 1958085 w 1949450"/>
              <a:gd name="connsiteY2" fmla="*/ 18173 h 463550"/>
              <a:gd name="connsiteX3" fmla="*/ 12827 w 1949450"/>
              <a:gd name="connsiteY3" fmla="*/ 18173 h 463550"/>
              <a:gd name="connsiteX4" fmla="*/ 12827 w 19494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75361"/>
                </a:moveTo>
                <a:lnTo>
                  <a:pt x="1958085" y="475361"/>
                </a:lnTo>
                <a:lnTo>
                  <a:pt x="1958085" y="18173"/>
                </a:lnTo>
                <a:lnTo>
                  <a:pt x="12827" y="18173"/>
                </a:lnTo>
                <a:lnTo>
                  <a:pt x="12827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Freeform 461"/>
          <p:cNvSpPr/>
          <p:nvPr/>
        </p:nvSpPr>
        <p:spPr>
          <a:xfrm>
            <a:off x="222250" y="2927350"/>
            <a:ext cx="1962150" cy="463550"/>
          </a:xfrm>
          <a:custGeom>
            <a:avLst/>
            <a:gdLst>
              <a:gd name="connsiteX0" fmla="*/ 17094 w 1962150"/>
              <a:gd name="connsiteY0" fmla="*/ 475361 h 463550"/>
              <a:gd name="connsiteX1" fmla="*/ 1962353 w 1962150"/>
              <a:gd name="connsiteY1" fmla="*/ 475361 h 463550"/>
              <a:gd name="connsiteX2" fmla="*/ 1962353 w 1962150"/>
              <a:gd name="connsiteY2" fmla="*/ 18173 h 463550"/>
              <a:gd name="connsiteX3" fmla="*/ 17094 w 1962150"/>
              <a:gd name="connsiteY3" fmla="*/ 18173 h 463550"/>
              <a:gd name="connsiteX4" fmla="*/ 17094 w 1962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75361"/>
                </a:moveTo>
                <a:lnTo>
                  <a:pt x="1962353" y="475361"/>
                </a:lnTo>
                <a:lnTo>
                  <a:pt x="1962353" y="18173"/>
                </a:lnTo>
                <a:lnTo>
                  <a:pt x="17094" y="18173"/>
                </a:lnTo>
                <a:lnTo>
                  <a:pt x="1709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Freeform 462"/>
          <p:cNvSpPr/>
          <p:nvPr/>
        </p:nvSpPr>
        <p:spPr>
          <a:xfrm>
            <a:off x="2178050" y="2927350"/>
            <a:ext cx="7727950" cy="463550"/>
          </a:xfrm>
          <a:custGeom>
            <a:avLst/>
            <a:gdLst>
              <a:gd name="connsiteX0" fmla="*/ 6476 w 7727950"/>
              <a:gd name="connsiteY0" fmla="*/ 475361 h 463550"/>
              <a:gd name="connsiteX1" fmla="*/ 7734427 w 7727950"/>
              <a:gd name="connsiteY1" fmla="*/ 475361 h 463550"/>
              <a:gd name="connsiteX2" fmla="*/ 7734427 w 7727950"/>
              <a:gd name="connsiteY2" fmla="*/ 18173 h 463550"/>
              <a:gd name="connsiteX3" fmla="*/ 6476 w 7727950"/>
              <a:gd name="connsiteY3" fmla="*/ 18173 h 463550"/>
              <a:gd name="connsiteX4" fmla="*/ 6476 w 77279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75361"/>
                </a:moveTo>
                <a:lnTo>
                  <a:pt x="7734427" y="475361"/>
                </a:lnTo>
                <a:lnTo>
                  <a:pt x="7734427" y="18173"/>
                </a:lnTo>
                <a:lnTo>
                  <a:pt x="6476" y="18173"/>
                </a:lnTo>
                <a:lnTo>
                  <a:pt x="6476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Freeform 463"/>
          <p:cNvSpPr/>
          <p:nvPr/>
        </p:nvSpPr>
        <p:spPr>
          <a:xfrm>
            <a:off x="9899650" y="2927350"/>
            <a:ext cx="1949450" cy="463550"/>
          </a:xfrm>
          <a:custGeom>
            <a:avLst/>
            <a:gdLst>
              <a:gd name="connsiteX0" fmla="*/ 12827 w 1949450"/>
              <a:gd name="connsiteY0" fmla="*/ 475361 h 463550"/>
              <a:gd name="connsiteX1" fmla="*/ 1958085 w 1949450"/>
              <a:gd name="connsiteY1" fmla="*/ 475361 h 463550"/>
              <a:gd name="connsiteX2" fmla="*/ 1958085 w 1949450"/>
              <a:gd name="connsiteY2" fmla="*/ 18173 h 463550"/>
              <a:gd name="connsiteX3" fmla="*/ 12827 w 1949450"/>
              <a:gd name="connsiteY3" fmla="*/ 18173 h 463550"/>
              <a:gd name="connsiteX4" fmla="*/ 12827 w 19494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75361"/>
                </a:moveTo>
                <a:lnTo>
                  <a:pt x="1958085" y="475361"/>
                </a:lnTo>
                <a:lnTo>
                  <a:pt x="1958085" y="18173"/>
                </a:lnTo>
                <a:lnTo>
                  <a:pt x="12827" y="18173"/>
                </a:lnTo>
                <a:lnTo>
                  <a:pt x="12827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Freeform 464"/>
          <p:cNvSpPr/>
          <p:nvPr/>
        </p:nvSpPr>
        <p:spPr>
          <a:xfrm>
            <a:off x="222250" y="3384550"/>
            <a:ext cx="1962150" cy="463550"/>
          </a:xfrm>
          <a:custGeom>
            <a:avLst/>
            <a:gdLst>
              <a:gd name="connsiteX0" fmla="*/ 17094 w 1962150"/>
              <a:gd name="connsiteY0" fmla="*/ 475361 h 463550"/>
              <a:gd name="connsiteX1" fmla="*/ 1962353 w 1962150"/>
              <a:gd name="connsiteY1" fmla="*/ 475361 h 463550"/>
              <a:gd name="connsiteX2" fmla="*/ 1962353 w 1962150"/>
              <a:gd name="connsiteY2" fmla="*/ 18174 h 463550"/>
              <a:gd name="connsiteX3" fmla="*/ 17094 w 1962150"/>
              <a:gd name="connsiteY3" fmla="*/ 18174 h 463550"/>
              <a:gd name="connsiteX4" fmla="*/ 17094 w 1962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75361"/>
                </a:moveTo>
                <a:lnTo>
                  <a:pt x="1962353" y="475361"/>
                </a:lnTo>
                <a:lnTo>
                  <a:pt x="1962353" y="18174"/>
                </a:lnTo>
                <a:lnTo>
                  <a:pt x="17094" y="18174"/>
                </a:lnTo>
                <a:lnTo>
                  <a:pt x="17094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Freeform 465"/>
          <p:cNvSpPr/>
          <p:nvPr/>
        </p:nvSpPr>
        <p:spPr>
          <a:xfrm>
            <a:off x="2178050" y="3384550"/>
            <a:ext cx="7727950" cy="463550"/>
          </a:xfrm>
          <a:custGeom>
            <a:avLst/>
            <a:gdLst>
              <a:gd name="connsiteX0" fmla="*/ 6476 w 7727950"/>
              <a:gd name="connsiteY0" fmla="*/ 475361 h 463550"/>
              <a:gd name="connsiteX1" fmla="*/ 7734427 w 7727950"/>
              <a:gd name="connsiteY1" fmla="*/ 475361 h 463550"/>
              <a:gd name="connsiteX2" fmla="*/ 7734427 w 7727950"/>
              <a:gd name="connsiteY2" fmla="*/ 18174 h 463550"/>
              <a:gd name="connsiteX3" fmla="*/ 6476 w 7727950"/>
              <a:gd name="connsiteY3" fmla="*/ 18174 h 463550"/>
              <a:gd name="connsiteX4" fmla="*/ 6476 w 77279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75361"/>
                </a:moveTo>
                <a:lnTo>
                  <a:pt x="7734427" y="475361"/>
                </a:lnTo>
                <a:lnTo>
                  <a:pt x="7734427" y="18174"/>
                </a:lnTo>
                <a:lnTo>
                  <a:pt x="6476" y="18174"/>
                </a:lnTo>
                <a:lnTo>
                  <a:pt x="6476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Freeform 466"/>
          <p:cNvSpPr/>
          <p:nvPr/>
        </p:nvSpPr>
        <p:spPr>
          <a:xfrm>
            <a:off x="9899650" y="3384550"/>
            <a:ext cx="1949450" cy="463550"/>
          </a:xfrm>
          <a:custGeom>
            <a:avLst/>
            <a:gdLst>
              <a:gd name="connsiteX0" fmla="*/ 12827 w 1949450"/>
              <a:gd name="connsiteY0" fmla="*/ 475361 h 463550"/>
              <a:gd name="connsiteX1" fmla="*/ 1958085 w 1949450"/>
              <a:gd name="connsiteY1" fmla="*/ 475361 h 463550"/>
              <a:gd name="connsiteX2" fmla="*/ 1958085 w 1949450"/>
              <a:gd name="connsiteY2" fmla="*/ 18174 h 463550"/>
              <a:gd name="connsiteX3" fmla="*/ 12827 w 1949450"/>
              <a:gd name="connsiteY3" fmla="*/ 18174 h 463550"/>
              <a:gd name="connsiteX4" fmla="*/ 12827 w 19494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75361"/>
                </a:moveTo>
                <a:lnTo>
                  <a:pt x="1958085" y="475361"/>
                </a:lnTo>
                <a:lnTo>
                  <a:pt x="1958085" y="18174"/>
                </a:lnTo>
                <a:lnTo>
                  <a:pt x="12827" y="18174"/>
                </a:lnTo>
                <a:lnTo>
                  <a:pt x="12827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Freeform 467"/>
          <p:cNvSpPr/>
          <p:nvPr/>
        </p:nvSpPr>
        <p:spPr>
          <a:xfrm>
            <a:off x="222250" y="3841750"/>
            <a:ext cx="1962150" cy="463550"/>
          </a:xfrm>
          <a:custGeom>
            <a:avLst/>
            <a:gdLst>
              <a:gd name="connsiteX0" fmla="*/ 17094 w 1962150"/>
              <a:gd name="connsiteY0" fmla="*/ 475361 h 463550"/>
              <a:gd name="connsiteX1" fmla="*/ 1962353 w 1962150"/>
              <a:gd name="connsiteY1" fmla="*/ 475361 h 463550"/>
              <a:gd name="connsiteX2" fmla="*/ 1962353 w 1962150"/>
              <a:gd name="connsiteY2" fmla="*/ 18174 h 463550"/>
              <a:gd name="connsiteX3" fmla="*/ 17094 w 1962150"/>
              <a:gd name="connsiteY3" fmla="*/ 18174 h 463550"/>
              <a:gd name="connsiteX4" fmla="*/ 17094 w 1962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75361"/>
                </a:moveTo>
                <a:lnTo>
                  <a:pt x="1962353" y="475361"/>
                </a:lnTo>
                <a:lnTo>
                  <a:pt x="1962353" y="18174"/>
                </a:lnTo>
                <a:lnTo>
                  <a:pt x="17094" y="18174"/>
                </a:lnTo>
                <a:lnTo>
                  <a:pt x="1709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Freeform 468"/>
          <p:cNvSpPr/>
          <p:nvPr/>
        </p:nvSpPr>
        <p:spPr>
          <a:xfrm>
            <a:off x="2178050" y="3841750"/>
            <a:ext cx="7727950" cy="463550"/>
          </a:xfrm>
          <a:custGeom>
            <a:avLst/>
            <a:gdLst>
              <a:gd name="connsiteX0" fmla="*/ 6476 w 7727950"/>
              <a:gd name="connsiteY0" fmla="*/ 475361 h 463550"/>
              <a:gd name="connsiteX1" fmla="*/ 7734427 w 7727950"/>
              <a:gd name="connsiteY1" fmla="*/ 475361 h 463550"/>
              <a:gd name="connsiteX2" fmla="*/ 7734427 w 7727950"/>
              <a:gd name="connsiteY2" fmla="*/ 18174 h 463550"/>
              <a:gd name="connsiteX3" fmla="*/ 6476 w 7727950"/>
              <a:gd name="connsiteY3" fmla="*/ 18174 h 463550"/>
              <a:gd name="connsiteX4" fmla="*/ 6476 w 77279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75361"/>
                </a:moveTo>
                <a:lnTo>
                  <a:pt x="7734427" y="475361"/>
                </a:lnTo>
                <a:lnTo>
                  <a:pt x="7734427" y="18174"/>
                </a:lnTo>
                <a:lnTo>
                  <a:pt x="6476" y="18174"/>
                </a:lnTo>
                <a:lnTo>
                  <a:pt x="6476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Freeform 469"/>
          <p:cNvSpPr/>
          <p:nvPr/>
        </p:nvSpPr>
        <p:spPr>
          <a:xfrm>
            <a:off x="9899650" y="3841750"/>
            <a:ext cx="1949450" cy="463550"/>
          </a:xfrm>
          <a:custGeom>
            <a:avLst/>
            <a:gdLst>
              <a:gd name="connsiteX0" fmla="*/ 12827 w 1949450"/>
              <a:gd name="connsiteY0" fmla="*/ 475361 h 463550"/>
              <a:gd name="connsiteX1" fmla="*/ 1958085 w 1949450"/>
              <a:gd name="connsiteY1" fmla="*/ 475361 h 463550"/>
              <a:gd name="connsiteX2" fmla="*/ 1958085 w 1949450"/>
              <a:gd name="connsiteY2" fmla="*/ 18174 h 463550"/>
              <a:gd name="connsiteX3" fmla="*/ 12827 w 1949450"/>
              <a:gd name="connsiteY3" fmla="*/ 18174 h 463550"/>
              <a:gd name="connsiteX4" fmla="*/ 12827 w 19494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75361"/>
                </a:moveTo>
                <a:lnTo>
                  <a:pt x="1958085" y="475361"/>
                </a:lnTo>
                <a:lnTo>
                  <a:pt x="1958085" y="18174"/>
                </a:lnTo>
                <a:lnTo>
                  <a:pt x="12827" y="18174"/>
                </a:lnTo>
                <a:lnTo>
                  <a:pt x="12827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Freeform 470"/>
          <p:cNvSpPr/>
          <p:nvPr/>
        </p:nvSpPr>
        <p:spPr>
          <a:xfrm>
            <a:off x="222250" y="4298950"/>
            <a:ext cx="1962150" cy="463550"/>
          </a:xfrm>
          <a:custGeom>
            <a:avLst/>
            <a:gdLst>
              <a:gd name="connsiteX0" fmla="*/ 17094 w 1962150"/>
              <a:gd name="connsiteY0" fmla="*/ 475361 h 463550"/>
              <a:gd name="connsiteX1" fmla="*/ 1962353 w 1962150"/>
              <a:gd name="connsiteY1" fmla="*/ 475361 h 463550"/>
              <a:gd name="connsiteX2" fmla="*/ 1962353 w 1962150"/>
              <a:gd name="connsiteY2" fmla="*/ 18174 h 463550"/>
              <a:gd name="connsiteX3" fmla="*/ 17094 w 1962150"/>
              <a:gd name="connsiteY3" fmla="*/ 18174 h 463550"/>
              <a:gd name="connsiteX4" fmla="*/ 17094 w 1962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75361"/>
                </a:moveTo>
                <a:lnTo>
                  <a:pt x="1962353" y="475361"/>
                </a:lnTo>
                <a:lnTo>
                  <a:pt x="1962353" y="18174"/>
                </a:lnTo>
                <a:lnTo>
                  <a:pt x="17094" y="18174"/>
                </a:lnTo>
                <a:lnTo>
                  <a:pt x="17094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1"/>
          <p:cNvSpPr/>
          <p:nvPr/>
        </p:nvSpPr>
        <p:spPr>
          <a:xfrm>
            <a:off x="2178050" y="4298950"/>
            <a:ext cx="7727950" cy="463550"/>
          </a:xfrm>
          <a:custGeom>
            <a:avLst/>
            <a:gdLst>
              <a:gd name="connsiteX0" fmla="*/ 6476 w 7727950"/>
              <a:gd name="connsiteY0" fmla="*/ 475361 h 463550"/>
              <a:gd name="connsiteX1" fmla="*/ 7734427 w 7727950"/>
              <a:gd name="connsiteY1" fmla="*/ 475361 h 463550"/>
              <a:gd name="connsiteX2" fmla="*/ 7734427 w 7727950"/>
              <a:gd name="connsiteY2" fmla="*/ 18174 h 463550"/>
              <a:gd name="connsiteX3" fmla="*/ 6476 w 7727950"/>
              <a:gd name="connsiteY3" fmla="*/ 18174 h 463550"/>
              <a:gd name="connsiteX4" fmla="*/ 6476 w 77279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75361"/>
                </a:moveTo>
                <a:lnTo>
                  <a:pt x="7734427" y="475361"/>
                </a:lnTo>
                <a:lnTo>
                  <a:pt x="7734427" y="18174"/>
                </a:lnTo>
                <a:lnTo>
                  <a:pt x="6476" y="18174"/>
                </a:lnTo>
                <a:lnTo>
                  <a:pt x="6476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Freeform 472"/>
          <p:cNvSpPr/>
          <p:nvPr/>
        </p:nvSpPr>
        <p:spPr>
          <a:xfrm>
            <a:off x="9899650" y="4298950"/>
            <a:ext cx="1949450" cy="463550"/>
          </a:xfrm>
          <a:custGeom>
            <a:avLst/>
            <a:gdLst>
              <a:gd name="connsiteX0" fmla="*/ 12827 w 1949450"/>
              <a:gd name="connsiteY0" fmla="*/ 475361 h 463550"/>
              <a:gd name="connsiteX1" fmla="*/ 1958085 w 1949450"/>
              <a:gd name="connsiteY1" fmla="*/ 475361 h 463550"/>
              <a:gd name="connsiteX2" fmla="*/ 1958085 w 1949450"/>
              <a:gd name="connsiteY2" fmla="*/ 18174 h 463550"/>
              <a:gd name="connsiteX3" fmla="*/ 12827 w 1949450"/>
              <a:gd name="connsiteY3" fmla="*/ 18174 h 463550"/>
              <a:gd name="connsiteX4" fmla="*/ 12827 w 19494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75361"/>
                </a:moveTo>
                <a:lnTo>
                  <a:pt x="1958085" y="475361"/>
                </a:lnTo>
                <a:lnTo>
                  <a:pt x="1958085" y="18174"/>
                </a:lnTo>
                <a:lnTo>
                  <a:pt x="12827" y="18174"/>
                </a:lnTo>
                <a:lnTo>
                  <a:pt x="12827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Freeform 473"/>
          <p:cNvSpPr/>
          <p:nvPr/>
        </p:nvSpPr>
        <p:spPr>
          <a:xfrm>
            <a:off x="222250" y="4756150"/>
            <a:ext cx="1962150" cy="654050"/>
          </a:xfrm>
          <a:custGeom>
            <a:avLst/>
            <a:gdLst>
              <a:gd name="connsiteX0" fmla="*/ 17094 w 1962150"/>
              <a:gd name="connsiteY0" fmla="*/ 657860 h 654050"/>
              <a:gd name="connsiteX1" fmla="*/ 1962353 w 1962150"/>
              <a:gd name="connsiteY1" fmla="*/ 657860 h 654050"/>
              <a:gd name="connsiteX2" fmla="*/ 1962353 w 1962150"/>
              <a:gd name="connsiteY2" fmla="*/ 18097 h 654050"/>
              <a:gd name="connsiteX3" fmla="*/ 17094 w 1962150"/>
              <a:gd name="connsiteY3" fmla="*/ 18097 h 654050"/>
              <a:gd name="connsiteX4" fmla="*/ 17094 w 1962150"/>
              <a:gd name="connsiteY4" fmla="*/ 65786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654050">
                <a:moveTo>
                  <a:pt x="17094" y="657860"/>
                </a:moveTo>
                <a:lnTo>
                  <a:pt x="1962353" y="657860"/>
                </a:lnTo>
                <a:lnTo>
                  <a:pt x="1962353" y="18097"/>
                </a:lnTo>
                <a:lnTo>
                  <a:pt x="17094" y="18097"/>
                </a:lnTo>
                <a:lnTo>
                  <a:pt x="17094" y="65786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Freeform 474"/>
          <p:cNvSpPr/>
          <p:nvPr/>
        </p:nvSpPr>
        <p:spPr>
          <a:xfrm>
            <a:off x="2178050" y="4756150"/>
            <a:ext cx="7727950" cy="654050"/>
          </a:xfrm>
          <a:custGeom>
            <a:avLst/>
            <a:gdLst>
              <a:gd name="connsiteX0" fmla="*/ 6476 w 7727950"/>
              <a:gd name="connsiteY0" fmla="*/ 657860 h 654050"/>
              <a:gd name="connsiteX1" fmla="*/ 7734427 w 7727950"/>
              <a:gd name="connsiteY1" fmla="*/ 657860 h 654050"/>
              <a:gd name="connsiteX2" fmla="*/ 7734427 w 7727950"/>
              <a:gd name="connsiteY2" fmla="*/ 18097 h 654050"/>
              <a:gd name="connsiteX3" fmla="*/ 6476 w 7727950"/>
              <a:gd name="connsiteY3" fmla="*/ 18097 h 654050"/>
              <a:gd name="connsiteX4" fmla="*/ 6476 w 7727950"/>
              <a:gd name="connsiteY4" fmla="*/ 65786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654050">
                <a:moveTo>
                  <a:pt x="6476" y="657860"/>
                </a:moveTo>
                <a:lnTo>
                  <a:pt x="7734427" y="657860"/>
                </a:lnTo>
                <a:lnTo>
                  <a:pt x="7734427" y="18097"/>
                </a:lnTo>
                <a:lnTo>
                  <a:pt x="6476" y="18097"/>
                </a:lnTo>
                <a:lnTo>
                  <a:pt x="6476" y="65786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Freeform 475"/>
          <p:cNvSpPr/>
          <p:nvPr/>
        </p:nvSpPr>
        <p:spPr>
          <a:xfrm>
            <a:off x="9899650" y="4756150"/>
            <a:ext cx="1949450" cy="654050"/>
          </a:xfrm>
          <a:custGeom>
            <a:avLst/>
            <a:gdLst>
              <a:gd name="connsiteX0" fmla="*/ 12827 w 1949450"/>
              <a:gd name="connsiteY0" fmla="*/ 657860 h 654050"/>
              <a:gd name="connsiteX1" fmla="*/ 1958085 w 1949450"/>
              <a:gd name="connsiteY1" fmla="*/ 657860 h 654050"/>
              <a:gd name="connsiteX2" fmla="*/ 1958085 w 1949450"/>
              <a:gd name="connsiteY2" fmla="*/ 18097 h 654050"/>
              <a:gd name="connsiteX3" fmla="*/ 12827 w 1949450"/>
              <a:gd name="connsiteY3" fmla="*/ 18097 h 654050"/>
              <a:gd name="connsiteX4" fmla="*/ 12827 w 1949450"/>
              <a:gd name="connsiteY4" fmla="*/ 65786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654050">
                <a:moveTo>
                  <a:pt x="12827" y="657860"/>
                </a:moveTo>
                <a:lnTo>
                  <a:pt x="1958085" y="657860"/>
                </a:lnTo>
                <a:lnTo>
                  <a:pt x="1958085" y="18097"/>
                </a:lnTo>
                <a:lnTo>
                  <a:pt x="12827" y="18097"/>
                </a:lnTo>
                <a:lnTo>
                  <a:pt x="12827" y="65786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Freeform 476"/>
          <p:cNvSpPr/>
          <p:nvPr/>
        </p:nvSpPr>
        <p:spPr>
          <a:xfrm>
            <a:off x="222250" y="5403850"/>
            <a:ext cx="1962150" cy="463550"/>
          </a:xfrm>
          <a:custGeom>
            <a:avLst/>
            <a:gdLst>
              <a:gd name="connsiteX0" fmla="*/ 17094 w 1962150"/>
              <a:gd name="connsiteY0" fmla="*/ 467360 h 463550"/>
              <a:gd name="connsiteX1" fmla="*/ 1962353 w 1962150"/>
              <a:gd name="connsiteY1" fmla="*/ 467360 h 463550"/>
              <a:gd name="connsiteX2" fmla="*/ 1962353 w 1962150"/>
              <a:gd name="connsiteY2" fmla="*/ 10173 h 463550"/>
              <a:gd name="connsiteX3" fmla="*/ 17094 w 1962150"/>
              <a:gd name="connsiteY3" fmla="*/ 10173 h 463550"/>
              <a:gd name="connsiteX4" fmla="*/ 17094 w 19621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463550">
                <a:moveTo>
                  <a:pt x="17094" y="467360"/>
                </a:moveTo>
                <a:lnTo>
                  <a:pt x="1962353" y="467360"/>
                </a:lnTo>
                <a:lnTo>
                  <a:pt x="1962353" y="10173"/>
                </a:lnTo>
                <a:lnTo>
                  <a:pt x="17094" y="10173"/>
                </a:lnTo>
                <a:lnTo>
                  <a:pt x="17094" y="46736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Freeform 477"/>
          <p:cNvSpPr/>
          <p:nvPr/>
        </p:nvSpPr>
        <p:spPr>
          <a:xfrm>
            <a:off x="2178050" y="5403850"/>
            <a:ext cx="7727950" cy="463550"/>
          </a:xfrm>
          <a:custGeom>
            <a:avLst/>
            <a:gdLst>
              <a:gd name="connsiteX0" fmla="*/ 6476 w 7727950"/>
              <a:gd name="connsiteY0" fmla="*/ 467360 h 463550"/>
              <a:gd name="connsiteX1" fmla="*/ 7734427 w 7727950"/>
              <a:gd name="connsiteY1" fmla="*/ 467360 h 463550"/>
              <a:gd name="connsiteX2" fmla="*/ 7734427 w 7727950"/>
              <a:gd name="connsiteY2" fmla="*/ 10173 h 463550"/>
              <a:gd name="connsiteX3" fmla="*/ 6476 w 7727950"/>
              <a:gd name="connsiteY3" fmla="*/ 10173 h 463550"/>
              <a:gd name="connsiteX4" fmla="*/ 6476 w 77279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50" h="463550">
                <a:moveTo>
                  <a:pt x="6476" y="467360"/>
                </a:moveTo>
                <a:lnTo>
                  <a:pt x="7734427" y="467360"/>
                </a:lnTo>
                <a:lnTo>
                  <a:pt x="7734427" y="10173"/>
                </a:lnTo>
                <a:lnTo>
                  <a:pt x="6476" y="10173"/>
                </a:lnTo>
                <a:lnTo>
                  <a:pt x="6476" y="46736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Freeform 478"/>
          <p:cNvSpPr/>
          <p:nvPr/>
        </p:nvSpPr>
        <p:spPr>
          <a:xfrm>
            <a:off x="9899650" y="5403850"/>
            <a:ext cx="1949450" cy="463550"/>
          </a:xfrm>
          <a:custGeom>
            <a:avLst/>
            <a:gdLst>
              <a:gd name="connsiteX0" fmla="*/ 12827 w 1949450"/>
              <a:gd name="connsiteY0" fmla="*/ 467360 h 463550"/>
              <a:gd name="connsiteX1" fmla="*/ 1958085 w 1949450"/>
              <a:gd name="connsiteY1" fmla="*/ 467360 h 463550"/>
              <a:gd name="connsiteX2" fmla="*/ 1958085 w 1949450"/>
              <a:gd name="connsiteY2" fmla="*/ 10173 h 463550"/>
              <a:gd name="connsiteX3" fmla="*/ 12827 w 1949450"/>
              <a:gd name="connsiteY3" fmla="*/ 10173 h 463550"/>
              <a:gd name="connsiteX4" fmla="*/ 12827 w 19494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450" h="463550">
                <a:moveTo>
                  <a:pt x="12827" y="467360"/>
                </a:moveTo>
                <a:lnTo>
                  <a:pt x="1958085" y="467360"/>
                </a:lnTo>
                <a:lnTo>
                  <a:pt x="1958085" y="10173"/>
                </a:lnTo>
                <a:lnTo>
                  <a:pt x="12827" y="10173"/>
                </a:lnTo>
                <a:lnTo>
                  <a:pt x="12827" y="46736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Freeform 479"/>
          <p:cNvSpPr/>
          <p:nvPr/>
        </p:nvSpPr>
        <p:spPr>
          <a:xfrm>
            <a:off x="2178050" y="819150"/>
            <a:ext cx="19050" cy="5048250"/>
          </a:xfrm>
          <a:custGeom>
            <a:avLst/>
            <a:gdLst>
              <a:gd name="connsiteX0" fmla="*/ 6476 w 19050"/>
              <a:gd name="connsiteY0" fmla="*/ 11176 h 5048250"/>
              <a:gd name="connsiteX1" fmla="*/ 6476 w 19050"/>
              <a:gd name="connsiteY1" fmla="*/ 5058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48250">
                <a:moveTo>
                  <a:pt x="6476" y="11176"/>
                </a:moveTo>
                <a:lnTo>
                  <a:pt x="6476" y="50584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Freeform 480"/>
          <p:cNvSpPr/>
          <p:nvPr/>
        </p:nvSpPr>
        <p:spPr>
          <a:xfrm>
            <a:off x="9899650" y="819150"/>
            <a:ext cx="19050" cy="5048250"/>
          </a:xfrm>
          <a:custGeom>
            <a:avLst/>
            <a:gdLst>
              <a:gd name="connsiteX0" fmla="*/ 12827 w 19050"/>
              <a:gd name="connsiteY0" fmla="*/ 11176 h 5048250"/>
              <a:gd name="connsiteX1" fmla="*/ 12827 w 19050"/>
              <a:gd name="connsiteY1" fmla="*/ 5058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48250">
                <a:moveTo>
                  <a:pt x="12827" y="11176"/>
                </a:moveTo>
                <a:lnTo>
                  <a:pt x="12827" y="50584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Freeform 481"/>
          <p:cNvSpPr/>
          <p:nvPr/>
        </p:nvSpPr>
        <p:spPr>
          <a:xfrm>
            <a:off x="209550" y="1187450"/>
            <a:ext cx="11652250" cy="57150"/>
          </a:xfrm>
          <a:custGeom>
            <a:avLst/>
            <a:gdLst>
              <a:gd name="connsiteX0" fmla="*/ 23444 w 11652250"/>
              <a:gd name="connsiteY0" fmla="*/ 20701 h 57150"/>
              <a:gd name="connsiteX1" fmla="*/ 11654535 w 11652250"/>
              <a:gd name="connsiteY1" fmla="*/ 2070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57150">
                <a:moveTo>
                  <a:pt x="23444" y="20701"/>
                </a:moveTo>
                <a:lnTo>
                  <a:pt x="11654535" y="20701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Freeform 482"/>
          <p:cNvSpPr/>
          <p:nvPr/>
        </p:nvSpPr>
        <p:spPr>
          <a:xfrm>
            <a:off x="209550" y="1644650"/>
            <a:ext cx="11652250" cy="31750"/>
          </a:xfrm>
          <a:custGeom>
            <a:avLst/>
            <a:gdLst>
              <a:gd name="connsiteX0" fmla="*/ 23444 w 11652250"/>
              <a:gd name="connsiteY0" fmla="*/ 20701 h 31750"/>
              <a:gd name="connsiteX1" fmla="*/ 11654535 w 11652250"/>
              <a:gd name="connsiteY1" fmla="*/ 2070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20701"/>
                </a:moveTo>
                <a:lnTo>
                  <a:pt x="11654535" y="2070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Freeform 483"/>
          <p:cNvSpPr/>
          <p:nvPr/>
        </p:nvSpPr>
        <p:spPr>
          <a:xfrm>
            <a:off x="209550" y="24574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Freeform 484"/>
          <p:cNvSpPr/>
          <p:nvPr/>
        </p:nvSpPr>
        <p:spPr>
          <a:xfrm>
            <a:off x="209550" y="29146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Freeform 485"/>
          <p:cNvSpPr/>
          <p:nvPr/>
        </p:nvSpPr>
        <p:spPr>
          <a:xfrm>
            <a:off x="209550" y="33718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Freeform 486"/>
          <p:cNvSpPr/>
          <p:nvPr/>
        </p:nvSpPr>
        <p:spPr>
          <a:xfrm>
            <a:off x="209550" y="38290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Freeform 487"/>
          <p:cNvSpPr/>
          <p:nvPr/>
        </p:nvSpPr>
        <p:spPr>
          <a:xfrm>
            <a:off x="209550" y="42862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Freeform 488"/>
          <p:cNvSpPr/>
          <p:nvPr/>
        </p:nvSpPr>
        <p:spPr>
          <a:xfrm>
            <a:off x="209550" y="4743450"/>
            <a:ext cx="11652250" cy="31750"/>
          </a:xfrm>
          <a:custGeom>
            <a:avLst/>
            <a:gdLst>
              <a:gd name="connsiteX0" fmla="*/ 23444 w 11652250"/>
              <a:gd name="connsiteY0" fmla="*/ 30861 h 31750"/>
              <a:gd name="connsiteX1" fmla="*/ 11654535 w 11652250"/>
              <a:gd name="connsiteY1" fmla="*/ 3086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861"/>
                </a:moveTo>
                <a:lnTo>
                  <a:pt x="11654535" y="3086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9"/>
          <p:cNvSpPr/>
          <p:nvPr/>
        </p:nvSpPr>
        <p:spPr>
          <a:xfrm>
            <a:off x="209550" y="5391150"/>
            <a:ext cx="11652250" cy="31750"/>
          </a:xfrm>
          <a:custGeom>
            <a:avLst/>
            <a:gdLst>
              <a:gd name="connsiteX0" fmla="*/ 23444 w 11652250"/>
              <a:gd name="connsiteY0" fmla="*/ 22860 h 31750"/>
              <a:gd name="connsiteX1" fmla="*/ 11654535 w 11652250"/>
              <a:gd name="connsiteY1" fmla="*/ 2286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22860"/>
                </a:moveTo>
                <a:lnTo>
                  <a:pt x="11654535" y="2286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Freeform 490"/>
          <p:cNvSpPr/>
          <p:nvPr/>
        </p:nvSpPr>
        <p:spPr>
          <a:xfrm>
            <a:off x="209550" y="806450"/>
            <a:ext cx="31750" cy="5060950"/>
          </a:xfrm>
          <a:custGeom>
            <a:avLst/>
            <a:gdLst>
              <a:gd name="connsiteX0" fmla="*/ 29794 w 31750"/>
              <a:gd name="connsiteY0" fmla="*/ 23876 h 5060950"/>
              <a:gd name="connsiteX1" fmla="*/ 29794 w 31750"/>
              <a:gd name="connsiteY1" fmla="*/ 5071110 h 50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60950">
                <a:moveTo>
                  <a:pt x="29794" y="23876"/>
                </a:moveTo>
                <a:lnTo>
                  <a:pt x="29794" y="50711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1"/>
          <p:cNvSpPr/>
          <p:nvPr/>
        </p:nvSpPr>
        <p:spPr>
          <a:xfrm>
            <a:off x="11830050" y="806450"/>
            <a:ext cx="31750" cy="5060950"/>
          </a:xfrm>
          <a:custGeom>
            <a:avLst/>
            <a:gdLst>
              <a:gd name="connsiteX0" fmla="*/ 27685 w 31750"/>
              <a:gd name="connsiteY0" fmla="*/ 23876 h 5060950"/>
              <a:gd name="connsiteX1" fmla="*/ 27685 w 31750"/>
              <a:gd name="connsiteY1" fmla="*/ 5071110 h 50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60950">
                <a:moveTo>
                  <a:pt x="27685" y="23876"/>
                </a:moveTo>
                <a:lnTo>
                  <a:pt x="27685" y="50711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Freeform 492"/>
          <p:cNvSpPr/>
          <p:nvPr/>
        </p:nvSpPr>
        <p:spPr>
          <a:xfrm>
            <a:off x="209550" y="806450"/>
            <a:ext cx="11652250" cy="31750"/>
          </a:xfrm>
          <a:custGeom>
            <a:avLst/>
            <a:gdLst>
              <a:gd name="connsiteX0" fmla="*/ 23444 w 11652250"/>
              <a:gd name="connsiteY0" fmla="*/ 30226 h 31750"/>
              <a:gd name="connsiteX1" fmla="*/ 11654535 w 11652250"/>
              <a:gd name="connsiteY1" fmla="*/ 3022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30226"/>
                </a:moveTo>
                <a:lnTo>
                  <a:pt x="11654535" y="3022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reeform 493"/>
          <p:cNvSpPr/>
          <p:nvPr/>
        </p:nvSpPr>
        <p:spPr>
          <a:xfrm>
            <a:off x="209550" y="5848350"/>
            <a:ext cx="11652250" cy="31750"/>
          </a:xfrm>
          <a:custGeom>
            <a:avLst/>
            <a:gdLst>
              <a:gd name="connsiteX0" fmla="*/ 23444 w 11652250"/>
              <a:gd name="connsiteY0" fmla="*/ 22860 h 31750"/>
              <a:gd name="connsiteX1" fmla="*/ 11654535 w 11652250"/>
              <a:gd name="connsiteY1" fmla="*/ 2286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0" h="31750">
                <a:moveTo>
                  <a:pt x="23444" y="22860"/>
                </a:moveTo>
                <a:lnTo>
                  <a:pt x="11654535" y="2286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TextBox 494"/>
          <p:cNvSpPr txBox="1"/>
          <p:nvPr/>
        </p:nvSpPr>
        <p:spPr>
          <a:xfrm>
            <a:off x="619048" y="342011"/>
            <a:ext cx="4251367" cy="83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3200" spc="-1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200" spc="-17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Calibri"/>
                <a:ea typeface="Calibri"/>
              </a:rPr>
              <a:t>УЧАСТИЕ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 indent="145084">
              <a:lnSpc>
                <a:spcPct val="100000"/>
              </a:lnSpc>
            </a:pPr>
            <a:r>
              <a:rPr lang="en-US" altLang="zh-CN" sz="1800" b="1" spc="-35" dirty="0">
                <a:solidFill>
                  <a:srgbClr val="FEFEFE"/>
                </a:solidFill>
                <a:latin typeface="Calibri"/>
                <a:ea typeface="Calibri"/>
              </a:rPr>
              <a:t>МКФ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0" dirty="0">
                <a:solidFill>
                  <a:srgbClr val="FEFEFE"/>
                </a:solidFill>
                <a:latin typeface="Calibri"/>
                <a:ea typeface="Calibri"/>
              </a:rPr>
              <a:t>код</a:t>
            </a:r>
          </a:p>
        </p:txBody>
      </p:sp>
      <p:sp>
        <p:nvSpPr>
          <p:cNvPr id="495" name="TextBox 495"/>
          <p:cNvSpPr txBox="1"/>
          <p:nvPr/>
        </p:nvSpPr>
        <p:spPr>
          <a:xfrm>
            <a:off x="5542788" y="901699"/>
            <a:ext cx="102220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Катег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ория</a:t>
            </a:r>
          </a:p>
        </p:txBody>
      </p:sp>
      <p:sp>
        <p:nvSpPr>
          <p:cNvPr id="496" name="TextBox 496"/>
          <p:cNvSpPr txBox="1"/>
          <p:nvPr/>
        </p:nvSpPr>
        <p:spPr>
          <a:xfrm>
            <a:off x="10802746" y="901699"/>
            <a:ext cx="17935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497" name="TextBox 497"/>
          <p:cNvSpPr txBox="1"/>
          <p:nvPr/>
        </p:nvSpPr>
        <p:spPr>
          <a:xfrm>
            <a:off x="864717" y="1280160"/>
            <a:ext cx="1037953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790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230	Выполнение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повседневного</a:t>
            </a:r>
            <a:r>
              <a:rPr lang="en-US" altLang="zh-CN" sz="24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распорядка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498" name="TextBox 498"/>
          <p:cNvSpPr txBox="1"/>
          <p:nvPr/>
        </p:nvSpPr>
        <p:spPr>
          <a:xfrm>
            <a:off x="864717" y="1920240"/>
            <a:ext cx="70728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240</a:t>
            </a:r>
          </a:p>
        </p:txBody>
      </p:sp>
      <p:sp>
        <p:nvSpPr>
          <p:cNvPr id="499" name="TextBox 499"/>
          <p:cNvSpPr txBox="1"/>
          <p:nvPr/>
        </p:nvSpPr>
        <p:spPr>
          <a:xfrm>
            <a:off x="2306701" y="1752600"/>
            <a:ext cx="6443231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Преодоление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стресса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психологических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нагр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узок</a:t>
            </a:r>
          </a:p>
        </p:txBody>
      </p:sp>
      <p:sp>
        <p:nvSpPr>
          <p:cNvPr id="500" name="TextBox 500"/>
          <p:cNvSpPr txBox="1"/>
          <p:nvPr/>
        </p:nvSpPr>
        <p:spPr>
          <a:xfrm>
            <a:off x="10654918" y="1920240"/>
            <a:ext cx="4750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501" name="TextBox 501"/>
          <p:cNvSpPr txBox="1"/>
          <p:nvPr/>
        </p:nvSpPr>
        <p:spPr>
          <a:xfrm>
            <a:off x="864717" y="2560497"/>
            <a:ext cx="1037968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790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450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Ходьба	100</a:t>
            </a:r>
          </a:p>
        </p:txBody>
      </p:sp>
      <p:sp>
        <p:nvSpPr>
          <p:cNvPr id="502" name="TextBox 502"/>
          <p:cNvSpPr txBox="1"/>
          <p:nvPr/>
        </p:nvSpPr>
        <p:spPr>
          <a:xfrm>
            <a:off x="864717" y="3017773"/>
            <a:ext cx="1037953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790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570	Забота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своем</a:t>
            </a:r>
            <a:r>
              <a:rPr lang="en-US" altLang="zh-CN" sz="24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здоровье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503" name="TextBox 503"/>
          <p:cNvSpPr txBox="1"/>
          <p:nvPr/>
        </p:nvSpPr>
        <p:spPr>
          <a:xfrm>
            <a:off x="864717" y="3474974"/>
            <a:ext cx="1037953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790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770	Интимные</a:t>
            </a:r>
            <a:r>
              <a:rPr lang="en-US" altLang="zh-CN" sz="24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отношения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504" name="TextBox 504"/>
          <p:cNvSpPr txBox="1"/>
          <p:nvPr/>
        </p:nvSpPr>
        <p:spPr>
          <a:xfrm>
            <a:off x="864717" y="3932174"/>
            <a:ext cx="1030333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86792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850	Оплачиваемая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работа	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92</a:t>
            </a:r>
          </a:p>
        </p:txBody>
      </p:sp>
      <p:sp>
        <p:nvSpPr>
          <p:cNvPr id="505" name="TextBox 505"/>
          <p:cNvSpPr txBox="1"/>
          <p:nvPr/>
        </p:nvSpPr>
        <p:spPr>
          <a:xfrm>
            <a:off x="864717" y="4389678"/>
            <a:ext cx="1030348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86792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760	Семейные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отношения	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85</a:t>
            </a:r>
          </a:p>
        </p:txBody>
      </p:sp>
      <p:sp>
        <p:nvSpPr>
          <p:cNvPr id="506" name="TextBox 506"/>
          <p:cNvSpPr txBox="1"/>
          <p:nvPr/>
        </p:nvSpPr>
        <p:spPr>
          <a:xfrm>
            <a:off x="864717" y="4877434"/>
            <a:ext cx="10303333" cy="394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7916"/>
              </a:lnSpc>
              <a:tabLst>
                <a:tab pos="1441983" algn="l"/>
                <a:tab pos="986792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455	Передвижение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способами,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отличающимися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ходьбы	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69</a:t>
            </a:r>
          </a:p>
        </p:txBody>
      </p:sp>
      <p:sp>
        <p:nvSpPr>
          <p:cNvPr id="507" name="TextBox 507"/>
          <p:cNvSpPr txBox="1"/>
          <p:nvPr/>
        </p:nvSpPr>
        <p:spPr>
          <a:xfrm>
            <a:off x="864717" y="5486705"/>
            <a:ext cx="1030333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41983" algn="l"/>
                <a:tab pos="9867925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620	Приобретение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товаров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услуг	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54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5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519"/>
            <a:ext cx="11826240" cy="312420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79" y="83820"/>
            <a:ext cx="8557259" cy="708660"/>
          </a:xfrm>
          <a:prstGeom prst="rect">
            <a:avLst/>
          </a:prstGeom>
        </p:spPr>
      </p:pic>
      <p:sp>
        <p:nvSpPr>
          <p:cNvPr id="2" name="Freeform 510"/>
          <p:cNvSpPr/>
          <p:nvPr/>
        </p:nvSpPr>
        <p:spPr>
          <a:xfrm>
            <a:off x="539241" y="4438141"/>
            <a:ext cx="4985258" cy="6858"/>
          </a:xfrm>
          <a:custGeom>
            <a:avLst/>
            <a:gdLst>
              <a:gd name="connsiteX0" fmla="*/ 13450 w 4985258"/>
              <a:gd name="connsiteY0" fmla="*/ 10131 h 6858"/>
              <a:gd name="connsiteX1" fmla="*/ 4993426 w 4985258"/>
              <a:gd name="connsiteY1" fmla="*/ 10131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0131"/>
                </a:moveTo>
                <a:lnTo>
                  <a:pt x="4993426" y="10131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Freeform 511"/>
          <p:cNvSpPr/>
          <p:nvPr/>
        </p:nvSpPr>
        <p:spPr>
          <a:xfrm>
            <a:off x="539241" y="4120641"/>
            <a:ext cx="4985258" cy="6858"/>
          </a:xfrm>
          <a:custGeom>
            <a:avLst/>
            <a:gdLst>
              <a:gd name="connsiteX0" fmla="*/ 13450 w 4985258"/>
              <a:gd name="connsiteY0" fmla="*/ 13289 h 6858"/>
              <a:gd name="connsiteX1" fmla="*/ 4993426 w 4985258"/>
              <a:gd name="connsiteY1" fmla="*/ 13289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3289"/>
                </a:moveTo>
                <a:lnTo>
                  <a:pt x="4993426" y="13289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Freeform 512"/>
          <p:cNvSpPr/>
          <p:nvPr/>
        </p:nvSpPr>
        <p:spPr>
          <a:xfrm>
            <a:off x="539241" y="3803141"/>
            <a:ext cx="4985258" cy="6858"/>
          </a:xfrm>
          <a:custGeom>
            <a:avLst/>
            <a:gdLst>
              <a:gd name="connsiteX0" fmla="*/ 12893 w 4985258"/>
              <a:gd name="connsiteY0" fmla="*/ 16817 h 6858"/>
              <a:gd name="connsiteX1" fmla="*/ 4993426 w 4985258"/>
              <a:gd name="connsiteY1" fmla="*/ 16817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2893" y="16817"/>
                </a:moveTo>
                <a:lnTo>
                  <a:pt x="4993426" y="16817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3"/>
          <p:cNvSpPr/>
          <p:nvPr/>
        </p:nvSpPr>
        <p:spPr>
          <a:xfrm>
            <a:off x="539241" y="3498341"/>
            <a:ext cx="4985258" cy="6858"/>
          </a:xfrm>
          <a:custGeom>
            <a:avLst/>
            <a:gdLst>
              <a:gd name="connsiteX0" fmla="*/ 13450 w 4985258"/>
              <a:gd name="connsiteY0" fmla="*/ 7539 h 6858"/>
              <a:gd name="connsiteX1" fmla="*/ 4993426 w 4985258"/>
              <a:gd name="connsiteY1" fmla="*/ 7539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7539"/>
                </a:moveTo>
                <a:lnTo>
                  <a:pt x="4993426" y="7539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Freeform 514"/>
          <p:cNvSpPr/>
          <p:nvPr/>
        </p:nvSpPr>
        <p:spPr>
          <a:xfrm>
            <a:off x="539241" y="3180841"/>
            <a:ext cx="4985258" cy="6858"/>
          </a:xfrm>
          <a:custGeom>
            <a:avLst/>
            <a:gdLst>
              <a:gd name="connsiteX0" fmla="*/ 13450 w 4985258"/>
              <a:gd name="connsiteY0" fmla="*/ 10750 h 6858"/>
              <a:gd name="connsiteX1" fmla="*/ 4993426 w 4985258"/>
              <a:gd name="connsiteY1" fmla="*/ 10750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0750"/>
                </a:moveTo>
                <a:lnTo>
                  <a:pt x="4993426" y="10750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Freeform 515"/>
          <p:cNvSpPr/>
          <p:nvPr/>
        </p:nvSpPr>
        <p:spPr>
          <a:xfrm>
            <a:off x="539241" y="2863341"/>
            <a:ext cx="4985258" cy="6858"/>
          </a:xfrm>
          <a:custGeom>
            <a:avLst/>
            <a:gdLst>
              <a:gd name="connsiteX0" fmla="*/ 13450 w 4985258"/>
              <a:gd name="connsiteY0" fmla="*/ 14172 h 6858"/>
              <a:gd name="connsiteX1" fmla="*/ 4993426 w 4985258"/>
              <a:gd name="connsiteY1" fmla="*/ 14172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4172"/>
                </a:moveTo>
                <a:lnTo>
                  <a:pt x="4993426" y="14172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Freeform 516"/>
          <p:cNvSpPr/>
          <p:nvPr/>
        </p:nvSpPr>
        <p:spPr>
          <a:xfrm>
            <a:off x="539241" y="2545841"/>
            <a:ext cx="4985258" cy="6858"/>
          </a:xfrm>
          <a:custGeom>
            <a:avLst/>
            <a:gdLst>
              <a:gd name="connsiteX0" fmla="*/ 13450 w 4985258"/>
              <a:gd name="connsiteY0" fmla="*/ 17700 h 6858"/>
              <a:gd name="connsiteX1" fmla="*/ 4993426 w 4985258"/>
              <a:gd name="connsiteY1" fmla="*/ 17700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7700"/>
                </a:moveTo>
                <a:lnTo>
                  <a:pt x="4993426" y="17700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Freeform 517"/>
          <p:cNvSpPr/>
          <p:nvPr/>
        </p:nvSpPr>
        <p:spPr>
          <a:xfrm>
            <a:off x="539241" y="2241041"/>
            <a:ext cx="4985258" cy="6858"/>
          </a:xfrm>
          <a:custGeom>
            <a:avLst/>
            <a:gdLst>
              <a:gd name="connsiteX0" fmla="*/ 13450 w 4985258"/>
              <a:gd name="connsiteY0" fmla="*/ 8105 h 6858"/>
              <a:gd name="connsiteX1" fmla="*/ 4993426 w 4985258"/>
              <a:gd name="connsiteY1" fmla="*/ 8105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8105"/>
                </a:moveTo>
                <a:lnTo>
                  <a:pt x="4993426" y="8105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Freeform 518"/>
          <p:cNvSpPr/>
          <p:nvPr/>
        </p:nvSpPr>
        <p:spPr>
          <a:xfrm>
            <a:off x="539241" y="1923541"/>
            <a:ext cx="4985258" cy="6858"/>
          </a:xfrm>
          <a:custGeom>
            <a:avLst/>
            <a:gdLst>
              <a:gd name="connsiteX0" fmla="*/ 13450 w 4985258"/>
              <a:gd name="connsiteY0" fmla="*/ 11633 h 6858"/>
              <a:gd name="connsiteX1" fmla="*/ 4993426 w 4985258"/>
              <a:gd name="connsiteY1" fmla="*/ 11633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258" h="6858">
                <a:moveTo>
                  <a:pt x="13450" y="11633"/>
                </a:moveTo>
                <a:lnTo>
                  <a:pt x="4993426" y="11633"/>
                </a:lnTo>
              </a:path>
            </a:pathLst>
          </a:custGeom>
          <a:ln w="153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Freeform 519"/>
          <p:cNvSpPr/>
          <p:nvPr/>
        </p:nvSpPr>
        <p:spPr>
          <a:xfrm>
            <a:off x="2533141" y="2253741"/>
            <a:ext cx="6858" cy="2140458"/>
          </a:xfrm>
          <a:custGeom>
            <a:avLst/>
            <a:gdLst>
              <a:gd name="connsiteX0" fmla="*/ 6862 w 6858"/>
              <a:gd name="connsiteY0" fmla="*/ 2140938 h 2140458"/>
              <a:gd name="connsiteX1" fmla="*/ 6862 w 6858"/>
              <a:gd name="connsiteY1" fmla="*/ 10724 h 214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" h="2140458">
                <a:moveTo>
                  <a:pt x="6862" y="2140938"/>
                </a:moveTo>
                <a:lnTo>
                  <a:pt x="6862" y="10724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Freeform 520"/>
          <p:cNvSpPr/>
          <p:nvPr/>
        </p:nvSpPr>
        <p:spPr>
          <a:xfrm>
            <a:off x="2456941" y="4387341"/>
            <a:ext cx="83058" cy="6858"/>
          </a:xfrm>
          <a:custGeom>
            <a:avLst/>
            <a:gdLst>
              <a:gd name="connsiteX0" fmla="*/ 7856 w 83058"/>
              <a:gd name="connsiteY0" fmla="*/ 7338 h 6858"/>
              <a:gd name="connsiteX1" fmla="*/ 83062 w 83058"/>
              <a:gd name="connsiteY1" fmla="*/ 7338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" h="6858">
                <a:moveTo>
                  <a:pt x="7856" y="7338"/>
                </a:moveTo>
                <a:lnTo>
                  <a:pt x="83062" y="7338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Freeform 521"/>
          <p:cNvSpPr/>
          <p:nvPr/>
        </p:nvSpPr>
        <p:spPr>
          <a:xfrm>
            <a:off x="2456941" y="2253741"/>
            <a:ext cx="83058" cy="6858"/>
          </a:xfrm>
          <a:custGeom>
            <a:avLst/>
            <a:gdLst>
              <a:gd name="connsiteX0" fmla="*/ 7856 w 83058"/>
              <a:gd name="connsiteY0" fmla="*/ 10724 h 6858"/>
              <a:gd name="connsiteX1" fmla="*/ 83062 w 83058"/>
              <a:gd name="connsiteY1" fmla="*/ 10724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" h="6858">
                <a:moveTo>
                  <a:pt x="7856" y="10724"/>
                </a:moveTo>
                <a:lnTo>
                  <a:pt x="83062" y="10724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Freeform 522"/>
          <p:cNvSpPr/>
          <p:nvPr/>
        </p:nvSpPr>
        <p:spPr>
          <a:xfrm>
            <a:off x="2533141" y="4387341"/>
            <a:ext cx="70358" cy="6858"/>
          </a:xfrm>
          <a:custGeom>
            <a:avLst/>
            <a:gdLst>
              <a:gd name="connsiteX0" fmla="*/ 81500 w 70358"/>
              <a:gd name="connsiteY0" fmla="*/ 7338 h 6858"/>
              <a:gd name="connsiteX1" fmla="*/ 6862 w 70358"/>
              <a:gd name="connsiteY1" fmla="*/ 7338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8" h="6858">
                <a:moveTo>
                  <a:pt x="81500" y="7338"/>
                </a:moveTo>
                <a:lnTo>
                  <a:pt x="6862" y="7338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3"/>
          <p:cNvSpPr/>
          <p:nvPr/>
        </p:nvSpPr>
        <p:spPr>
          <a:xfrm>
            <a:off x="2533141" y="2253741"/>
            <a:ext cx="70358" cy="6858"/>
          </a:xfrm>
          <a:custGeom>
            <a:avLst/>
            <a:gdLst>
              <a:gd name="connsiteX0" fmla="*/ 81500 w 70358"/>
              <a:gd name="connsiteY0" fmla="*/ 10724 h 6858"/>
              <a:gd name="connsiteX1" fmla="*/ 6862 w 70358"/>
              <a:gd name="connsiteY1" fmla="*/ 10724 h 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8" h="6858">
                <a:moveTo>
                  <a:pt x="81500" y="10724"/>
                </a:moveTo>
                <a:lnTo>
                  <a:pt x="6862" y="10724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Freeform 524"/>
          <p:cNvSpPr/>
          <p:nvPr/>
        </p:nvSpPr>
        <p:spPr>
          <a:xfrm>
            <a:off x="2376591" y="3176691"/>
            <a:ext cx="303108" cy="277708"/>
          </a:xfrm>
          <a:custGeom>
            <a:avLst/>
            <a:gdLst>
              <a:gd name="connsiteX0" fmla="*/ 13455 w 303108"/>
              <a:gd name="connsiteY0" fmla="*/ 288305 h 277708"/>
              <a:gd name="connsiteX1" fmla="*/ 312721 w 303108"/>
              <a:gd name="connsiteY1" fmla="*/ 288305 h 277708"/>
              <a:gd name="connsiteX2" fmla="*/ 312721 w 303108"/>
              <a:gd name="connsiteY2" fmla="*/ 17499 h 277708"/>
              <a:gd name="connsiteX3" fmla="*/ 13455 w 303108"/>
              <a:gd name="connsiteY3" fmla="*/ 17499 h 277708"/>
              <a:gd name="connsiteX4" fmla="*/ 13455 w 303108"/>
              <a:gd name="connsiteY4" fmla="*/ 288305 h 27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08" h="277708">
                <a:moveTo>
                  <a:pt x="13455" y="288305"/>
                </a:moveTo>
                <a:lnTo>
                  <a:pt x="312721" y="288305"/>
                </a:lnTo>
                <a:lnTo>
                  <a:pt x="312721" y="17499"/>
                </a:lnTo>
                <a:lnTo>
                  <a:pt x="13455" y="17499"/>
                </a:lnTo>
                <a:lnTo>
                  <a:pt x="13455" y="28830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2016">
            <a:solidFill>
              <a:srgbClr val="3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5"/>
          <p:cNvSpPr/>
          <p:nvPr/>
        </p:nvSpPr>
        <p:spPr>
          <a:xfrm>
            <a:off x="3519591" y="1893991"/>
            <a:ext cx="11008" cy="1776308"/>
          </a:xfrm>
          <a:custGeom>
            <a:avLst/>
            <a:gdLst>
              <a:gd name="connsiteX0" fmla="*/ 16298 w 11008"/>
              <a:gd name="connsiteY0" fmla="*/ 1786095 h 1776308"/>
              <a:gd name="connsiteX1" fmla="*/ 16298 w 11008"/>
              <a:gd name="connsiteY1" fmla="*/ 18153 h 177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1776308">
                <a:moveTo>
                  <a:pt x="16298" y="1786095"/>
                </a:moveTo>
                <a:lnTo>
                  <a:pt x="16298" y="18153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6"/>
          <p:cNvSpPr/>
          <p:nvPr/>
        </p:nvSpPr>
        <p:spPr>
          <a:xfrm>
            <a:off x="3443391" y="3659291"/>
            <a:ext cx="87208" cy="11008"/>
          </a:xfrm>
          <a:custGeom>
            <a:avLst/>
            <a:gdLst>
              <a:gd name="connsiteX0" fmla="*/ 17178 w 87208"/>
              <a:gd name="connsiteY0" fmla="*/ 20795 h 11008"/>
              <a:gd name="connsiteX1" fmla="*/ 92498 w 87208"/>
              <a:gd name="connsiteY1" fmla="*/ 20795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208" h="11008">
                <a:moveTo>
                  <a:pt x="17178" y="20795"/>
                </a:moveTo>
                <a:lnTo>
                  <a:pt x="92498" y="20795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Freeform 527"/>
          <p:cNvSpPr/>
          <p:nvPr/>
        </p:nvSpPr>
        <p:spPr>
          <a:xfrm>
            <a:off x="3443391" y="1893991"/>
            <a:ext cx="87208" cy="11008"/>
          </a:xfrm>
          <a:custGeom>
            <a:avLst/>
            <a:gdLst>
              <a:gd name="connsiteX0" fmla="*/ 17178 w 87208"/>
              <a:gd name="connsiteY0" fmla="*/ 18153 h 11008"/>
              <a:gd name="connsiteX1" fmla="*/ 92498 w 87208"/>
              <a:gd name="connsiteY1" fmla="*/ 18153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208" h="11008">
                <a:moveTo>
                  <a:pt x="17178" y="18153"/>
                </a:moveTo>
                <a:lnTo>
                  <a:pt x="92498" y="18153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Freeform 528"/>
          <p:cNvSpPr/>
          <p:nvPr/>
        </p:nvSpPr>
        <p:spPr>
          <a:xfrm>
            <a:off x="3519591" y="3659291"/>
            <a:ext cx="87208" cy="11008"/>
          </a:xfrm>
          <a:custGeom>
            <a:avLst/>
            <a:gdLst>
              <a:gd name="connsiteX0" fmla="*/ 90936 w 87208"/>
              <a:gd name="connsiteY0" fmla="*/ 20795 h 11008"/>
              <a:gd name="connsiteX1" fmla="*/ 16298 w 87208"/>
              <a:gd name="connsiteY1" fmla="*/ 20795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208" h="11008">
                <a:moveTo>
                  <a:pt x="90936" y="20795"/>
                </a:moveTo>
                <a:lnTo>
                  <a:pt x="16298" y="20795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Freeform 529"/>
          <p:cNvSpPr/>
          <p:nvPr/>
        </p:nvSpPr>
        <p:spPr>
          <a:xfrm>
            <a:off x="3519591" y="1893991"/>
            <a:ext cx="87208" cy="11008"/>
          </a:xfrm>
          <a:custGeom>
            <a:avLst/>
            <a:gdLst>
              <a:gd name="connsiteX0" fmla="*/ 90936 w 87208"/>
              <a:gd name="connsiteY0" fmla="*/ 18153 h 11008"/>
              <a:gd name="connsiteX1" fmla="*/ 16298 w 87208"/>
              <a:gd name="connsiteY1" fmla="*/ 18153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208" h="11008">
                <a:moveTo>
                  <a:pt x="90936" y="18153"/>
                </a:moveTo>
                <a:lnTo>
                  <a:pt x="16298" y="18153"/>
                </a:lnTo>
              </a:path>
            </a:pathLst>
          </a:custGeom>
          <a:ln w="11008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Freeform 530"/>
          <p:cNvSpPr/>
          <p:nvPr/>
        </p:nvSpPr>
        <p:spPr>
          <a:xfrm>
            <a:off x="3367191" y="2655991"/>
            <a:ext cx="315808" cy="252308"/>
          </a:xfrm>
          <a:custGeom>
            <a:avLst/>
            <a:gdLst>
              <a:gd name="connsiteX0" fmla="*/ 18741 w 315808"/>
              <a:gd name="connsiteY0" fmla="*/ 261667 h 252308"/>
              <a:gd name="connsiteX1" fmla="*/ 318008 w 315808"/>
              <a:gd name="connsiteY1" fmla="*/ 261667 h 252308"/>
              <a:gd name="connsiteX2" fmla="*/ 318008 w 315808"/>
              <a:gd name="connsiteY2" fmla="*/ 18825 h 252308"/>
              <a:gd name="connsiteX3" fmla="*/ 18741 w 315808"/>
              <a:gd name="connsiteY3" fmla="*/ 18825 h 252308"/>
              <a:gd name="connsiteX4" fmla="*/ 18741 w 315808"/>
              <a:gd name="connsiteY4" fmla="*/ 261667 h 25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08" h="252308">
                <a:moveTo>
                  <a:pt x="18741" y="261667"/>
                </a:moveTo>
                <a:lnTo>
                  <a:pt x="318008" y="261667"/>
                </a:lnTo>
                <a:lnTo>
                  <a:pt x="318008" y="18825"/>
                </a:lnTo>
                <a:lnTo>
                  <a:pt x="18741" y="18825"/>
                </a:lnTo>
                <a:lnTo>
                  <a:pt x="18741" y="26166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2016">
            <a:solidFill>
              <a:srgbClr val="3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Freeform 531"/>
          <p:cNvSpPr/>
          <p:nvPr/>
        </p:nvSpPr>
        <p:spPr>
          <a:xfrm>
            <a:off x="2490891" y="3278291"/>
            <a:ext cx="74508" cy="74508"/>
          </a:xfrm>
          <a:custGeom>
            <a:avLst/>
            <a:gdLst>
              <a:gd name="connsiteX0" fmla="*/ 17027 w 74508"/>
              <a:gd name="connsiteY0" fmla="*/ 75146 h 74508"/>
              <a:gd name="connsiteX1" fmla="*/ 75821 w 74508"/>
              <a:gd name="connsiteY1" fmla="*/ 75146 h 74508"/>
              <a:gd name="connsiteX2" fmla="*/ 75821 w 74508"/>
              <a:gd name="connsiteY2" fmla="*/ 20001 h 74508"/>
              <a:gd name="connsiteX3" fmla="*/ 17027 w 74508"/>
              <a:gd name="connsiteY3" fmla="*/ 20001 h 74508"/>
              <a:gd name="connsiteX4" fmla="*/ 17027 w 74508"/>
              <a:gd name="connsiteY4" fmla="*/ 75146 h 7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8" h="74508">
                <a:moveTo>
                  <a:pt x="17027" y="75146"/>
                </a:moveTo>
                <a:lnTo>
                  <a:pt x="75821" y="75146"/>
                </a:lnTo>
                <a:lnTo>
                  <a:pt x="75821" y="20001"/>
                </a:lnTo>
                <a:lnTo>
                  <a:pt x="17027" y="20001"/>
                </a:lnTo>
                <a:lnTo>
                  <a:pt x="17027" y="7514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008">
            <a:solidFill>
              <a:srgbClr val="223F5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Freeform 532"/>
          <p:cNvSpPr/>
          <p:nvPr/>
        </p:nvSpPr>
        <p:spPr>
          <a:xfrm>
            <a:off x="3481491" y="2757591"/>
            <a:ext cx="74508" cy="61808"/>
          </a:xfrm>
          <a:custGeom>
            <a:avLst/>
            <a:gdLst>
              <a:gd name="connsiteX0" fmla="*/ 17876 w 74508"/>
              <a:gd name="connsiteY0" fmla="*/ 66361 h 61808"/>
              <a:gd name="connsiteX1" fmla="*/ 77228 w 74508"/>
              <a:gd name="connsiteY1" fmla="*/ 66361 h 61808"/>
              <a:gd name="connsiteX2" fmla="*/ 77228 w 74508"/>
              <a:gd name="connsiteY2" fmla="*/ 11993 h 61808"/>
              <a:gd name="connsiteX3" fmla="*/ 17876 w 74508"/>
              <a:gd name="connsiteY3" fmla="*/ 11993 h 61808"/>
              <a:gd name="connsiteX4" fmla="*/ 17876 w 74508"/>
              <a:gd name="connsiteY4" fmla="*/ 66361 h 6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8" h="61808">
                <a:moveTo>
                  <a:pt x="17876" y="66361"/>
                </a:moveTo>
                <a:lnTo>
                  <a:pt x="77228" y="66361"/>
                </a:lnTo>
                <a:lnTo>
                  <a:pt x="77228" y="11993"/>
                </a:lnTo>
                <a:lnTo>
                  <a:pt x="17876" y="11993"/>
                </a:lnTo>
                <a:lnTo>
                  <a:pt x="17876" y="663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008">
            <a:solidFill>
              <a:srgbClr val="223F5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Freeform 533"/>
          <p:cNvSpPr/>
          <p:nvPr/>
        </p:nvSpPr>
        <p:spPr>
          <a:xfrm>
            <a:off x="535091" y="4738791"/>
            <a:ext cx="4989408" cy="11008"/>
          </a:xfrm>
          <a:custGeom>
            <a:avLst/>
            <a:gdLst>
              <a:gd name="connsiteX0" fmla="*/ 12867 w 4989408"/>
              <a:gd name="connsiteY0" fmla="*/ 19132 h 11008"/>
              <a:gd name="connsiteX1" fmla="*/ 4992798 w 4989408"/>
              <a:gd name="connsiteY1" fmla="*/ 19132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9408" h="11008">
                <a:moveTo>
                  <a:pt x="12867" y="19132"/>
                </a:moveTo>
                <a:lnTo>
                  <a:pt x="4992798" y="191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Freeform 534"/>
          <p:cNvSpPr/>
          <p:nvPr/>
        </p:nvSpPr>
        <p:spPr>
          <a:xfrm>
            <a:off x="535091" y="4713391"/>
            <a:ext cx="11008" cy="36408"/>
          </a:xfrm>
          <a:custGeom>
            <a:avLst/>
            <a:gdLst>
              <a:gd name="connsiteX0" fmla="*/ 12867 w 11008"/>
              <a:gd name="connsiteY0" fmla="*/ 23551 h 36408"/>
              <a:gd name="connsiteX1" fmla="*/ 12867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12867" y="23551"/>
                </a:moveTo>
                <a:lnTo>
                  <a:pt x="12867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Freeform 535"/>
          <p:cNvSpPr/>
          <p:nvPr/>
        </p:nvSpPr>
        <p:spPr>
          <a:xfrm>
            <a:off x="1525691" y="4713391"/>
            <a:ext cx="11008" cy="36408"/>
          </a:xfrm>
          <a:custGeom>
            <a:avLst/>
            <a:gdLst>
              <a:gd name="connsiteX0" fmla="*/ 18085 w 11008"/>
              <a:gd name="connsiteY0" fmla="*/ 23551 h 36408"/>
              <a:gd name="connsiteX1" fmla="*/ 18085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18085" y="23551"/>
                </a:moveTo>
                <a:lnTo>
                  <a:pt x="18085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Freeform 536"/>
          <p:cNvSpPr/>
          <p:nvPr/>
        </p:nvSpPr>
        <p:spPr>
          <a:xfrm>
            <a:off x="2528991" y="4713391"/>
            <a:ext cx="11008" cy="36408"/>
          </a:xfrm>
          <a:custGeom>
            <a:avLst/>
            <a:gdLst>
              <a:gd name="connsiteX0" fmla="*/ 11013 w 11008"/>
              <a:gd name="connsiteY0" fmla="*/ 23551 h 36408"/>
              <a:gd name="connsiteX1" fmla="*/ 11013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11013" y="23551"/>
                </a:moveTo>
                <a:lnTo>
                  <a:pt x="11013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Freeform 537"/>
          <p:cNvSpPr/>
          <p:nvPr/>
        </p:nvSpPr>
        <p:spPr>
          <a:xfrm>
            <a:off x="3519591" y="4713391"/>
            <a:ext cx="11008" cy="36408"/>
          </a:xfrm>
          <a:custGeom>
            <a:avLst/>
            <a:gdLst>
              <a:gd name="connsiteX0" fmla="*/ 16298 w 11008"/>
              <a:gd name="connsiteY0" fmla="*/ 23551 h 36408"/>
              <a:gd name="connsiteX1" fmla="*/ 16298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16298" y="23551"/>
                </a:moveTo>
                <a:lnTo>
                  <a:pt x="16298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Freeform 538"/>
          <p:cNvSpPr/>
          <p:nvPr/>
        </p:nvSpPr>
        <p:spPr>
          <a:xfrm>
            <a:off x="4510191" y="4713391"/>
            <a:ext cx="11008" cy="36408"/>
          </a:xfrm>
          <a:custGeom>
            <a:avLst/>
            <a:gdLst>
              <a:gd name="connsiteX0" fmla="*/ 21812 w 11008"/>
              <a:gd name="connsiteY0" fmla="*/ 23551 h 36408"/>
              <a:gd name="connsiteX1" fmla="*/ 21812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21812" y="23551"/>
                </a:moveTo>
                <a:lnTo>
                  <a:pt x="21812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Freeform 539"/>
          <p:cNvSpPr/>
          <p:nvPr/>
        </p:nvSpPr>
        <p:spPr>
          <a:xfrm>
            <a:off x="5513491" y="4713391"/>
            <a:ext cx="11008" cy="36408"/>
          </a:xfrm>
          <a:custGeom>
            <a:avLst/>
            <a:gdLst>
              <a:gd name="connsiteX0" fmla="*/ 14398 w 11008"/>
              <a:gd name="connsiteY0" fmla="*/ 23551 h 36408"/>
              <a:gd name="connsiteX1" fmla="*/ 14398 w 11008"/>
              <a:gd name="connsiteY1" fmla="*/ 44532 h 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6408">
                <a:moveTo>
                  <a:pt x="14398" y="23551"/>
                </a:moveTo>
                <a:lnTo>
                  <a:pt x="14398" y="445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Freeform 540"/>
          <p:cNvSpPr/>
          <p:nvPr/>
        </p:nvSpPr>
        <p:spPr>
          <a:xfrm>
            <a:off x="535091" y="1601891"/>
            <a:ext cx="4989408" cy="11008"/>
          </a:xfrm>
          <a:custGeom>
            <a:avLst/>
            <a:gdLst>
              <a:gd name="connsiteX0" fmla="*/ 12867 w 4989408"/>
              <a:gd name="connsiteY0" fmla="*/ 14558 h 11008"/>
              <a:gd name="connsiteX1" fmla="*/ 4992798 w 4989408"/>
              <a:gd name="connsiteY1" fmla="*/ 14558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9408" h="11008">
                <a:moveTo>
                  <a:pt x="12867" y="14558"/>
                </a:moveTo>
                <a:lnTo>
                  <a:pt x="4992798" y="14558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Freeform 541"/>
          <p:cNvSpPr/>
          <p:nvPr/>
        </p:nvSpPr>
        <p:spPr>
          <a:xfrm>
            <a:off x="535091" y="1601891"/>
            <a:ext cx="11008" cy="3147908"/>
          </a:xfrm>
          <a:custGeom>
            <a:avLst/>
            <a:gdLst>
              <a:gd name="connsiteX0" fmla="*/ 12867 w 11008"/>
              <a:gd name="connsiteY0" fmla="*/ 3156032 h 3147908"/>
              <a:gd name="connsiteX1" fmla="*/ 12867 w 11008"/>
              <a:gd name="connsiteY1" fmla="*/ 14558 h 31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147908">
                <a:moveTo>
                  <a:pt x="12867" y="3156032"/>
                </a:moveTo>
                <a:lnTo>
                  <a:pt x="12867" y="14558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Freeform 542"/>
          <p:cNvSpPr/>
          <p:nvPr/>
        </p:nvSpPr>
        <p:spPr>
          <a:xfrm>
            <a:off x="5513491" y="1601891"/>
            <a:ext cx="11008" cy="3147908"/>
          </a:xfrm>
          <a:custGeom>
            <a:avLst/>
            <a:gdLst>
              <a:gd name="connsiteX0" fmla="*/ 14398 w 11008"/>
              <a:gd name="connsiteY0" fmla="*/ 3156032 h 3147908"/>
              <a:gd name="connsiteX1" fmla="*/ 14398 w 11008"/>
              <a:gd name="connsiteY1" fmla="*/ 14558 h 31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8" h="3147908">
                <a:moveTo>
                  <a:pt x="14398" y="3156032"/>
                </a:moveTo>
                <a:lnTo>
                  <a:pt x="14398" y="14558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Freeform 543"/>
          <p:cNvSpPr/>
          <p:nvPr/>
        </p:nvSpPr>
        <p:spPr>
          <a:xfrm>
            <a:off x="5488091" y="4738791"/>
            <a:ext cx="36408" cy="11008"/>
          </a:xfrm>
          <a:custGeom>
            <a:avLst/>
            <a:gdLst>
              <a:gd name="connsiteX0" fmla="*/ 17270 w 36408"/>
              <a:gd name="connsiteY0" fmla="*/ 19132 h 11008"/>
              <a:gd name="connsiteX1" fmla="*/ 39798 w 36408"/>
              <a:gd name="connsiteY1" fmla="*/ 19132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19132"/>
                </a:moveTo>
                <a:lnTo>
                  <a:pt x="39798" y="1913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Freeform 544"/>
          <p:cNvSpPr/>
          <p:nvPr/>
        </p:nvSpPr>
        <p:spPr>
          <a:xfrm>
            <a:off x="5488091" y="4116491"/>
            <a:ext cx="36408" cy="11008"/>
          </a:xfrm>
          <a:custGeom>
            <a:avLst/>
            <a:gdLst>
              <a:gd name="connsiteX0" fmla="*/ 17270 w 36408"/>
              <a:gd name="connsiteY0" fmla="*/ 13107 h 11008"/>
              <a:gd name="connsiteX1" fmla="*/ 39798 w 36408"/>
              <a:gd name="connsiteY1" fmla="*/ 13107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13107"/>
                </a:moveTo>
                <a:lnTo>
                  <a:pt x="39798" y="13107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Freeform 545"/>
          <p:cNvSpPr/>
          <p:nvPr/>
        </p:nvSpPr>
        <p:spPr>
          <a:xfrm>
            <a:off x="5488091" y="3481491"/>
            <a:ext cx="36408" cy="11008"/>
          </a:xfrm>
          <a:custGeom>
            <a:avLst/>
            <a:gdLst>
              <a:gd name="connsiteX0" fmla="*/ 17270 w 36408"/>
              <a:gd name="connsiteY0" fmla="*/ 19952 h 11008"/>
              <a:gd name="connsiteX1" fmla="*/ 39798 w 36408"/>
              <a:gd name="connsiteY1" fmla="*/ 19952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19952"/>
                </a:moveTo>
                <a:lnTo>
                  <a:pt x="39798" y="19952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Freeform 546"/>
          <p:cNvSpPr/>
          <p:nvPr/>
        </p:nvSpPr>
        <p:spPr>
          <a:xfrm>
            <a:off x="5488091" y="2859191"/>
            <a:ext cx="36408" cy="11008"/>
          </a:xfrm>
          <a:custGeom>
            <a:avLst/>
            <a:gdLst>
              <a:gd name="connsiteX0" fmla="*/ 17270 w 36408"/>
              <a:gd name="connsiteY0" fmla="*/ 13991 h 11008"/>
              <a:gd name="connsiteX1" fmla="*/ 39798 w 36408"/>
              <a:gd name="connsiteY1" fmla="*/ 13991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13991"/>
                </a:moveTo>
                <a:lnTo>
                  <a:pt x="39798" y="13991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Freeform 547"/>
          <p:cNvSpPr/>
          <p:nvPr/>
        </p:nvSpPr>
        <p:spPr>
          <a:xfrm>
            <a:off x="5488091" y="2224191"/>
            <a:ext cx="36408" cy="11008"/>
          </a:xfrm>
          <a:custGeom>
            <a:avLst/>
            <a:gdLst>
              <a:gd name="connsiteX0" fmla="*/ 17270 w 36408"/>
              <a:gd name="connsiteY0" fmla="*/ 20624 h 11008"/>
              <a:gd name="connsiteX1" fmla="*/ 39798 w 36408"/>
              <a:gd name="connsiteY1" fmla="*/ 20624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20624"/>
                </a:moveTo>
                <a:lnTo>
                  <a:pt x="39798" y="20624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Freeform 548"/>
          <p:cNvSpPr/>
          <p:nvPr/>
        </p:nvSpPr>
        <p:spPr>
          <a:xfrm>
            <a:off x="5488091" y="1601891"/>
            <a:ext cx="36408" cy="11008"/>
          </a:xfrm>
          <a:custGeom>
            <a:avLst/>
            <a:gdLst>
              <a:gd name="connsiteX0" fmla="*/ 17270 w 36408"/>
              <a:gd name="connsiteY0" fmla="*/ 14558 h 11008"/>
              <a:gd name="connsiteX1" fmla="*/ 39798 w 36408"/>
              <a:gd name="connsiteY1" fmla="*/ 14558 h 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08" h="11008">
                <a:moveTo>
                  <a:pt x="17270" y="14558"/>
                </a:moveTo>
                <a:lnTo>
                  <a:pt x="39798" y="14558"/>
                </a:lnTo>
              </a:path>
            </a:pathLst>
          </a:custGeom>
          <a:ln w="1100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0" name="Picture 5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0" y="1516380"/>
            <a:ext cx="5928360" cy="5219700"/>
          </a:xfrm>
          <a:prstGeom prst="rect">
            <a:avLst/>
          </a:prstGeom>
        </p:spPr>
      </p:pic>
      <p:sp>
        <p:nvSpPr>
          <p:cNvPr id="3" name="TextBox 550"/>
          <p:cNvSpPr txBox="1"/>
          <p:nvPr/>
        </p:nvSpPr>
        <p:spPr>
          <a:xfrm>
            <a:off x="3709415" y="222206"/>
            <a:ext cx="816569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Оценка</a:t>
            </a:r>
            <a:r>
              <a:rPr lang="en-US" altLang="zh-CN" sz="2400" b="1" spc="-110" dirty="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качества</a:t>
            </a:r>
            <a:r>
              <a:rPr lang="en-US" altLang="zh-CN" sz="2400" b="1" spc="-110" dirty="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жизни</a:t>
            </a:r>
            <a:r>
              <a:rPr lang="en-US" altLang="zh-CN" sz="2400" b="1" spc="-110" dirty="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пациентов</a:t>
            </a:r>
            <a:r>
              <a:rPr lang="en-US" altLang="zh-CN" sz="2400" b="1" spc="-110" dirty="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(опросник</a:t>
            </a:r>
            <a:r>
              <a:rPr lang="en-US" altLang="zh-CN" sz="2400" b="1" spc="-114" dirty="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Constantia"/>
                <a:ea typeface="Constantia"/>
              </a:rPr>
              <a:t>EQ-5D)</a:t>
            </a:r>
          </a:p>
        </p:txBody>
      </p:sp>
      <p:sp>
        <p:nvSpPr>
          <p:cNvPr id="551" name="TextBox 551"/>
          <p:cNvSpPr txBox="1"/>
          <p:nvPr/>
        </p:nvSpPr>
        <p:spPr>
          <a:xfrm>
            <a:off x="354018" y="1542156"/>
            <a:ext cx="8589566" cy="30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  <a:tabLst>
                <a:tab pos="7403141" algn="l"/>
              </a:tabLst>
            </a:pPr>
            <a:r>
              <a:rPr lang="en-US" altLang="zh-CN" sz="800" spc="64" dirty="0">
                <a:solidFill>
                  <a:srgbClr val="000000"/>
                </a:solidFill>
                <a:latin typeface="Arial"/>
                <a:ea typeface="Arial"/>
              </a:rPr>
              <a:t>90	</a:t>
            </a:r>
            <a:r>
              <a:rPr lang="en-US" altLang="zh-CN" sz="1600" b="1" spc="-10" dirty="0">
                <a:solidFill>
                  <a:srgbClr val="1E3762"/>
                </a:solidFill>
                <a:latin typeface="Arial"/>
                <a:ea typeface="Arial"/>
              </a:rPr>
              <a:t>EQ-индекс</a:t>
            </a:r>
          </a:p>
        </p:txBody>
      </p:sp>
      <p:sp>
        <p:nvSpPr>
          <p:cNvPr id="552" name="TextBox 552"/>
          <p:cNvSpPr txBox="1"/>
          <p:nvPr/>
        </p:nvSpPr>
        <p:spPr>
          <a:xfrm>
            <a:off x="354018" y="1856445"/>
            <a:ext cx="170518" cy="1256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57500"/>
              </a:lnSpc>
            </a:pPr>
            <a:r>
              <a:rPr lang="en-US" altLang="zh-CN" sz="800" spc="40" dirty="0">
                <a:solidFill>
                  <a:srgbClr val="000000"/>
                </a:solidFill>
                <a:latin typeface="Arial"/>
                <a:ea typeface="Arial"/>
              </a:rPr>
              <a:t>85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800" spc="40" dirty="0">
                <a:solidFill>
                  <a:srgbClr val="000000"/>
                </a:solidFill>
                <a:latin typeface="Arial"/>
                <a:ea typeface="Arial"/>
              </a:rPr>
              <a:t>80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800" spc="40" dirty="0">
                <a:solidFill>
                  <a:srgbClr val="000000"/>
                </a:solidFill>
                <a:latin typeface="Arial"/>
                <a:ea typeface="Arial"/>
              </a:rPr>
              <a:t>75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800" spc="44" dirty="0">
                <a:solidFill>
                  <a:srgbClr val="000000"/>
                </a:solidFill>
                <a:latin typeface="Arial"/>
                <a:ea typeface="Arial"/>
              </a:rPr>
              <a:t>70</a:t>
            </a:r>
          </a:p>
        </p:txBody>
      </p:sp>
      <p:sp>
        <p:nvSpPr>
          <p:cNvPr id="553" name="TextBox 553"/>
          <p:cNvSpPr txBox="1"/>
          <p:nvPr/>
        </p:nvSpPr>
        <p:spPr>
          <a:xfrm>
            <a:off x="9749281" y="2264228"/>
            <a:ext cx="1066209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811" indent="-19811" hangingPunct="0">
              <a:lnSpc>
                <a:spcPct val="100000"/>
              </a:lnSpc>
            </a:pPr>
            <a:r>
              <a:rPr lang="en-US" altLang="zh-CN" sz="2000" b="1" spc="94" dirty="0">
                <a:solidFill>
                  <a:srgbClr val="000000"/>
                </a:solidFill>
                <a:latin typeface="Arial"/>
                <a:ea typeface="Arial"/>
              </a:rPr>
              <a:t>R=</a:t>
            </a:r>
            <a:r>
              <a:rPr lang="en-US" altLang="zh-CN" sz="2000" b="1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spc="5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b="1" spc="69" dirty="0">
                <a:solidFill>
                  <a:srgbClr val="000000"/>
                </a:solidFill>
                <a:latin typeface="Arial"/>
                <a:ea typeface="Arial"/>
              </a:rPr>
              <a:t>0,53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Arial"/>
                <a:ea typeface="Arial"/>
              </a:rPr>
              <a:t>p=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0,001</a:t>
            </a:r>
          </a:p>
        </p:txBody>
      </p:sp>
      <p:sp>
        <p:nvSpPr>
          <p:cNvPr id="554" name="TextBox 554"/>
          <p:cNvSpPr txBox="1"/>
          <p:nvPr/>
        </p:nvSpPr>
        <p:spPr>
          <a:xfrm>
            <a:off x="354018" y="3112967"/>
            <a:ext cx="142290" cy="436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800" spc="60" dirty="0">
                <a:solidFill>
                  <a:srgbClr val="000000"/>
                </a:solidFill>
                <a:latin typeface="Arial"/>
                <a:ea typeface="Arial"/>
              </a:rPr>
              <a:t>65</a:t>
            </a:r>
          </a:p>
          <a:p>
            <a:pPr>
              <a:lnSpc>
                <a:spcPts val="15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800" spc="60" dirty="0">
                <a:solidFill>
                  <a:srgbClr val="000000"/>
                </a:solidFill>
                <a:latin typeface="Arial"/>
                <a:ea typeface="Arial"/>
              </a:rPr>
              <a:t>60</a:t>
            </a:r>
          </a:p>
        </p:txBody>
      </p:sp>
      <p:sp>
        <p:nvSpPr>
          <p:cNvPr id="555" name="TextBox 555"/>
          <p:cNvSpPr txBox="1"/>
          <p:nvPr/>
        </p:nvSpPr>
        <p:spPr>
          <a:xfrm>
            <a:off x="5951473" y="3336759"/>
            <a:ext cx="164553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A00000"/>
                </a:solidFill>
                <a:latin typeface="Arial"/>
                <a:ea typeface="Arial"/>
              </a:rPr>
              <a:t>ФК</a:t>
            </a:r>
            <a:r>
              <a:rPr lang="en-US" altLang="zh-CN" sz="1600" b="1" spc="-25" dirty="0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lang="en-US" altLang="zh-CN" sz="1600" b="1" spc="-5" dirty="0">
                <a:solidFill>
                  <a:srgbClr val="A00000"/>
                </a:solidFill>
                <a:latin typeface="Arial"/>
                <a:ea typeface="Arial"/>
              </a:rPr>
              <a:t>стенокардии</a:t>
            </a:r>
          </a:p>
        </p:txBody>
      </p:sp>
      <p:sp>
        <p:nvSpPr>
          <p:cNvPr id="556" name="TextBox 556"/>
          <p:cNvSpPr txBox="1"/>
          <p:nvPr/>
        </p:nvSpPr>
        <p:spPr>
          <a:xfrm>
            <a:off x="353460" y="3741228"/>
            <a:ext cx="171075" cy="942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57500"/>
              </a:lnSpc>
            </a:pPr>
            <a:r>
              <a:rPr lang="en-US" altLang="zh-CN" sz="800" spc="40" dirty="0">
                <a:solidFill>
                  <a:srgbClr val="000000"/>
                </a:solidFill>
                <a:latin typeface="Arial"/>
                <a:ea typeface="Arial"/>
              </a:rPr>
              <a:t>55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800" spc="40" dirty="0">
                <a:solidFill>
                  <a:srgbClr val="000000"/>
                </a:solidFill>
                <a:latin typeface="Arial"/>
                <a:ea typeface="Arial"/>
              </a:rPr>
              <a:t>50</a:t>
            </a:r>
            <a:r>
              <a:rPr lang="en-US" altLang="zh-CN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800" spc="44" dirty="0">
                <a:solidFill>
                  <a:srgbClr val="000000"/>
                </a:solidFill>
                <a:latin typeface="Arial"/>
                <a:ea typeface="Arial"/>
              </a:rPr>
              <a:t>45</a:t>
            </a:r>
          </a:p>
        </p:txBody>
      </p:sp>
      <p:sp>
        <p:nvSpPr>
          <p:cNvPr id="557" name="TextBox 557"/>
          <p:cNvSpPr txBox="1"/>
          <p:nvPr/>
        </p:nvSpPr>
        <p:spPr>
          <a:xfrm>
            <a:off x="7901305" y="4195372"/>
            <a:ext cx="107188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1E3762"/>
                </a:solidFill>
                <a:latin typeface="Arial"/>
                <a:ea typeface="Arial"/>
              </a:rPr>
              <a:t>EQ</a:t>
            </a:r>
            <a:r>
              <a:rPr lang="en-US" altLang="zh-CN" sz="1600" b="1" dirty="0">
                <a:solidFill>
                  <a:srgbClr val="1E3762"/>
                </a:solidFill>
                <a:latin typeface="Arial"/>
                <a:ea typeface="Arial"/>
              </a:rPr>
              <a:t>-</a:t>
            </a:r>
            <a:r>
              <a:rPr lang="en-US" altLang="zh-CN" sz="1600" b="1" spc="-10" dirty="0">
                <a:solidFill>
                  <a:srgbClr val="1E3762"/>
                </a:solidFill>
                <a:latin typeface="Arial"/>
                <a:ea typeface="Arial"/>
              </a:rPr>
              <a:t>инд</a:t>
            </a:r>
            <a:r>
              <a:rPr lang="en-US" altLang="zh-CN" sz="1600" b="1" spc="-5" dirty="0">
                <a:solidFill>
                  <a:srgbClr val="1E3762"/>
                </a:solidFill>
                <a:latin typeface="Arial"/>
                <a:ea typeface="Arial"/>
              </a:rPr>
              <a:t>екс</a:t>
            </a:r>
          </a:p>
        </p:txBody>
      </p:sp>
      <p:sp>
        <p:nvSpPr>
          <p:cNvPr id="558" name="TextBox 558"/>
          <p:cNvSpPr txBox="1"/>
          <p:nvPr/>
        </p:nvSpPr>
        <p:spPr>
          <a:xfrm>
            <a:off x="223723" y="4683652"/>
            <a:ext cx="5298021" cy="1120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295">
              <a:lnSpc>
                <a:spcPct val="100000"/>
              </a:lnSpc>
            </a:pPr>
            <a:r>
              <a:rPr lang="en-US" altLang="zh-CN" sz="800" spc="60" dirty="0">
                <a:solidFill>
                  <a:srgbClr val="000000"/>
                </a:solidFill>
                <a:latin typeface="Arial"/>
                <a:ea typeface="Arial"/>
              </a:rPr>
              <a:t>40</a:t>
            </a:r>
          </a:p>
          <a:p>
            <a:pPr marL="0" indent="1592662">
              <a:lnSpc>
                <a:spcPct val="99583"/>
              </a:lnSpc>
            </a:pPr>
            <a:r>
              <a:rPr lang="en-US" altLang="zh-CN" sz="1150" b="1" spc="60" dirty="0">
                <a:solidFill>
                  <a:srgbClr val="000000"/>
                </a:solidFill>
                <a:latin typeface="Arial"/>
                <a:ea typeface="Arial"/>
              </a:rPr>
              <a:t>ВАШ</a:t>
            </a:r>
            <a:r>
              <a:rPr lang="en-US" altLang="zh-CN" sz="115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b="1" spc="44" dirty="0">
                <a:solidFill>
                  <a:srgbClr val="000000"/>
                </a:solidFill>
                <a:latin typeface="Arial"/>
                <a:ea typeface="Arial"/>
              </a:rPr>
              <a:t>поступление</a:t>
            </a:r>
          </a:p>
          <a:p>
            <a:pPr marL="0" indent="2753752">
              <a:lnSpc>
                <a:spcPct val="100000"/>
              </a:lnSpc>
            </a:pPr>
            <a:r>
              <a:rPr lang="en-US" altLang="zh-CN" sz="1150" b="1" spc="60" dirty="0">
                <a:solidFill>
                  <a:srgbClr val="000000"/>
                </a:solidFill>
                <a:latin typeface="Arial"/>
                <a:ea typeface="Arial"/>
              </a:rPr>
              <a:t>ВАШ</a:t>
            </a:r>
            <a:r>
              <a:rPr lang="en-US" altLang="zh-CN" sz="115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b="1" spc="50" dirty="0">
                <a:solidFill>
                  <a:srgbClr val="000000"/>
                </a:solidFill>
                <a:latin typeface="Arial"/>
                <a:ea typeface="Arial"/>
              </a:rPr>
              <a:t>выписка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Среднее</a:t>
            </a:r>
            <a:r>
              <a:rPr lang="en-US" altLang="zh-CN" sz="16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значение</a:t>
            </a:r>
            <a:r>
              <a:rPr lang="en-US" altLang="zh-CN" sz="16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по</a:t>
            </a:r>
            <a:r>
              <a:rPr lang="en-US" altLang="zh-CN" sz="16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ВАШ</a:t>
            </a:r>
            <a:r>
              <a:rPr lang="en-US" altLang="zh-CN" sz="16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при</a:t>
            </a:r>
            <a:r>
              <a:rPr lang="en-US" altLang="zh-CN" sz="1600" spc="-64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поступлении</a:t>
            </a:r>
            <a:r>
              <a:rPr lang="en-US" altLang="zh-CN" sz="16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–</a:t>
            </a:r>
            <a:r>
              <a:rPr lang="en-US" altLang="zh-CN" sz="1600" spc="-6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62,7</a:t>
            </a:r>
            <a:r>
              <a:rPr lang="en-US" altLang="zh-CN" sz="16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+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16,95;</a:t>
            </a:r>
          </a:p>
          <a:p>
            <a:pPr marL="0" indent="248411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Среднее</a:t>
            </a:r>
            <a:r>
              <a:rPr lang="en-US" altLang="zh-CN" sz="1600" spc="-69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значение</a:t>
            </a:r>
            <a:r>
              <a:rPr lang="en-US" altLang="zh-CN" sz="160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по</a:t>
            </a:r>
            <a:r>
              <a:rPr lang="en-US" altLang="zh-CN" sz="160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ВАШ</a:t>
            </a:r>
            <a:r>
              <a:rPr lang="en-US" altLang="zh-CN" sz="160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при</a:t>
            </a:r>
            <a:r>
              <a:rPr lang="en-US" altLang="zh-CN" sz="160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выписке</a:t>
            </a:r>
            <a:r>
              <a:rPr lang="en-US" altLang="zh-CN" sz="1600" spc="-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nstantia"/>
                <a:ea typeface="Constantia"/>
              </a:rPr>
              <a:t>–</a:t>
            </a:r>
            <a:r>
              <a:rPr lang="en-US" altLang="zh-CN" sz="1600" spc="-8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71,2</a:t>
            </a:r>
            <a:r>
              <a:rPr lang="en-US" altLang="zh-CN" sz="16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+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14,07</a:t>
            </a:r>
          </a:p>
        </p:txBody>
      </p:sp>
      <p:sp>
        <p:nvSpPr>
          <p:cNvPr id="559" name="TextBox 559"/>
          <p:cNvSpPr txBox="1"/>
          <p:nvPr/>
        </p:nvSpPr>
        <p:spPr>
          <a:xfrm>
            <a:off x="9748393" y="4766636"/>
            <a:ext cx="106639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335" indent="-21335" hangingPunct="0">
              <a:lnSpc>
                <a:spcPct val="100000"/>
              </a:lnSpc>
            </a:pPr>
            <a:r>
              <a:rPr lang="en-US" altLang="zh-CN" sz="2000" b="1" spc="94" dirty="0">
                <a:solidFill>
                  <a:srgbClr val="000000"/>
                </a:solidFill>
                <a:latin typeface="Arial"/>
                <a:ea typeface="Arial"/>
              </a:rPr>
              <a:t>R=</a:t>
            </a:r>
            <a:r>
              <a:rPr lang="en-US" altLang="zh-CN" sz="2000" b="1" spc="-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spc="5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b="1" spc="60" dirty="0">
                <a:solidFill>
                  <a:srgbClr val="000000"/>
                </a:solidFill>
                <a:latin typeface="Arial"/>
                <a:ea typeface="Arial"/>
              </a:rPr>
              <a:t>0,</a:t>
            </a:r>
            <a:r>
              <a:rPr lang="en-US" altLang="zh-CN" sz="2000" b="1" spc="85" dirty="0">
                <a:solidFill>
                  <a:srgbClr val="000000"/>
                </a:solidFill>
                <a:latin typeface="Arial"/>
                <a:ea typeface="Arial"/>
              </a:rPr>
              <a:t>45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p=0,00</a:t>
            </a:r>
            <a:r>
              <a:rPr lang="en-US" altLang="zh-CN" sz="2000" b="1" spc="1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</a:p>
        </p:txBody>
      </p:sp>
      <p:sp>
        <p:nvSpPr>
          <p:cNvPr id="560" name="TextBox 560"/>
          <p:cNvSpPr txBox="1"/>
          <p:nvPr/>
        </p:nvSpPr>
        <p:spPr>
          <a:xfrm>
            <a:off x="2520695" y="5804535"/>
            <a:ext cx="81955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</a:rPr>
              <a:t>p&lt;0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,05)</a:t>
            </a:r>
          </a:p>
        </p:txBody>
      </p:sp>
      <p:sp>
        <p:nvSpPr>
          <p:cNvPr id="561" name="TextBox 561"/>
          <p:cNvSpPr txBox="1"/>
          <p:nvPr/>
        </p:nvSpPr>
        <p:spPr>
          <a:xfrm>
            <a:off x="6226809" y="5912345"/>
            <a:ext cx="108326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BF0000"/>
                </a:solidFill>
                <a:latin typeface="Arial"/>
                <a:ea typeface="Arial"/>
              </a:rPr>
              <a:t>Ур</a:t>
            </a:r>
            <a:r>
              <a:rPr lang="en-US" altLang="zh-CN" sz="1600" b="1" spc="-15" dirty="0">
                <a:solidFill>
                  <a:srgbClr val="BF0000"/>
                </a:solidFill>
                <a:latin typeface="Arial"/>
                <a:ea typeface="Arial"/>
              </a:rPr>
              <a:t>овень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BF0000"/>
                </a:solidFill>
                <a:latin typeface="Arial"/>
                <a:ea typeface="Arial"/>
              </a:rPr>
              <a:t>депре</a:t>
            </a:r>
            <a:r>
              <a:rPr lang="en-US" altLang="zh-CN" sz="1600" b="1" spc="-5" dirty="0">
                <a:solidFill>
                  <a:srgbClr val="BF0000"/>
                </a:solidFill>
                <a:latin typeface="Arial"/>
                <a:ea typeface="Arial"/>
              </a:rPr>
              <a:t>ссии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icture 5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63"/>
          <p:cNvSpPr txBox="1"/>
          <p:nvPr/>
        </p:nvSpPr>
        <p:spPr>
          <a:xfrm>
            <a:off x="5493384" y="119987"/>
            <a:ext cx="4453323" cy="724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7388" hangingPunct="0">
              <a:lnSpc>
                <a:spcPct val="98750"/>
              </a:lnSpc>
            </a:pPr>
            <a:r>
              <a:rPr lang="en-US" altLang="zh-CN" sz="2400" b="1" spc="20" dirty="0">
                <a:solidFill>
                  <a:srgbClr val="BF0000"/>
                </a:solidFill>
                <a:latin typeface="Arial"/>
                <a:ea typeface="Arial"/>
              </a:rPr>
              <a:t>Сиэтловский</a:t>
            </a:r>
            <a:r>
              <a:rPr lang="en-US" altLang="zh-CN" sz="2400" b="1" spc="-2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25" dirty="0">
                <a:solidFill>
                  <a:srgbClr val="BF0000"/>
                </a:solidFill>
                <a:latin typeface="Arial"/>
                <a:ea typeface="Arial"/>
              </a:rPr>
              <a:t>опросник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(Seattle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Angina</a:t>
            </a:r>
            <a:r>
              <a:rPr lang="en-US" altLang="zh-CN" sz="2400" b="1" spc="-1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Questionnaire)</a:t>
            </a:r>
          </a:p>
        </p:txBody>
      </p:sp>
      <p:sp>
        <p:nvSpPr>
          <p:cNvPr id="564" name="TextBox 564"/>
          <p:cNvSpPr txBox="1"/>
          <p:nvPr/>
        </p:nvSpPr>
        <p:spPr>
          <a:xfrm>
            <a:off x="864717" y="1276253"/>
            <a:ext cx="2660578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44219" indent="-1044219" hangingPunct="0">
              <a:lnSpc>
                <a:spcPct val="95416"/>
              </a:lnSpc>
            </a:pPr>
            <a:r>
              <a:rPr lang="en-US" altLang="zh-CN" sz="1800" b="1" spc="-20" dirty="0">
                <a:solidFill>
                  <a:srgbClr val="0E1B30"/>
                </a:solidFill>
                <a:latin typeface="Constantia"/>
                <a:ea typeface="Constantia"/>
              </a:rPr>
              <a:t>Шкала</a:t>
            </a:r>
            <a:r>
              <a:rPr lang="en-US" altLang="zh-CN" sz="1800" b="1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800" b="1" spc="-15" dirty="0">
                <a:solidFill>
                  <a:srgbClr val="0E1B30"/>
                </a:solidFill>
                <a:latin typeface="Constantia"/>
                <a:ea typeface="Constantia"/>
              </a:rPr>
              <a:t>качества</a:t>
            </a:r>
            <a:r>
              <a:rPr lang="en-US" altLang="zh-CN" sz="1800" b="1" spc="-5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800" b="1" spc="-15" dirty="0">
                <a:solidFill>
                  <a:srgbClr val="0E1B30"/>
                </a:solidFill>
                <a:latin typeface="Constantia"/>
                <a:ea typeface="Constantia"/>
              </a:rPr>
              <a:t>жизни</a:t>
            </a:r>
            <a:r>
              <a:rPr lang="en-US" altLang="zh-CN" sz="1800" b="1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800" b="1" u="sng" dirty="0">
                <a:solidFill>
                  <a:srgbClr val="0E1B30"/>
                </a:solidFill>
                <a:uFill>
                  <a:solidFill>
                    <a:srgbClr val="0E1B30"/>
                  </a:solidFill>
                </a:uFill>
                <a:latin typeface="Constantia"/>
                <a:ea typeface="Constantia"/>
              </a:rPr>
              <a:t>(</a:t>
            </a:r>
            <a:r>
              <a:rPr lang="en-US" altLang="zh-CN" sz="1800" b="1" u="sng" spc="-5" dirty="0">
                <a:solidFill>
                  <a:srgbClr val="0E1B30"/>
                </a:solidFill>
                <a:uFill>
                  <a:solidFill>
                    <a:srgbClr val="0E1B30"/>
                  </a:solidFill>
                </a:uFill>
                <a:latin typeface="Constantia"/>
                <a:ea typeface="Constantia"/>
              </a:rPr>
              <a:t>DP)</a:t>
            </a:r>
          </a:p>
        </p:txBody>
      </p:sp>
      <p:sp>
        <p:nvSpPr>
          <p:cNvPr id="565" name="TextBox 565"/>
          <p:cNvSpPr txBox="1"/>
          <p:nvPr/>
        </p:nvSpPr>
        <p:spPr>
          <a:xfrm>
            <a:off x="5046598" y="1263299"/>
            <a:ext cx="218638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E1B30"/>
                </a:solidFill>
                <a:latin typeface="Constantia"/>
                <a:ea typeface="Constantia"/>
              </a:rPr>
              <a:t>Шкала</a:t>
            </a:r>
            <a:r>
              <a:rPr lang="en-US" altLang="zh-CN" sz="1800" b="1" spc="-119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800" b="1" dirty="0">
                <a:solidFill>
                  <a:srgbClr val="0E1B30"/>
                </a:solidFill>
                <a:latin typeface="Constantia"/>
                <a:ea typeface="Constantia"/>
              </a:rPr>
              <a:t>физических</a:t>
            </a:r>
          </a:p>
          <a:p>
            <a:pPr marL="0" indent="74676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E1B30"/>
                </a:solidFill>
                <a:latin typeface="Constantia"/>
                <a:ea typeface="Constantia"/>
              </a:rPr>
              <a:t>ограничений</a:t>
            </a:r>
            <a:r>
              <a:rPr lang="en-US" altLang="zh-CN" sz="1800" b="1" spc="-45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800" b="1" spc="5" dirty="0">
                <a:solidFill>
                  <a:srgbClr val="0E1B30"/>
                </a:solidFill>
                <a:latin typeface="Constantia"/>
                <a:ea typeface="Constantia"/>
              </a:rPr>
              <a:t>(</a:t>
            </a:r>
            <a:r>
              <a:rPr lang="en-US" altLang="zh-CN" sz="1800" b="1" dirty="0">
                <a:solidFill>
                  <a:srgbClr val="0E1B30"/>
                </a:solidFill>
                <a:latin typeface="Constantia"/>
                <a:ea typeface="Constantia"/>
              </a:rPr>
              <a:t>PL)</a:t>
            </a:r>
          </a:p>
        </p:txBody>
      </p:sp>
      <p:sp>
        <p:nvSpPr>
          <p:cNvPr id="566" name="TextBox 566"/>
          <p:cNvSpPr txBox="1"/>
          <p:nvPr/>
        </p:nvSpPr>
        <p:spPr>
          <a:xfrm>
            <a:off x="8823325" y="1262181"/>
            <a:ext cx="269629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E1B30"/>
                </a:solidFill>
                <a:latin typeface="Constantia"/>
                <a:ea typeface="Constantia"/>
              </a:rPr>
              <a:t>Шкала</a:t>
            </a:r>
            <a:r>
              <a:rPr lang="en-US" altLang="zh-CN" sz="1600" b="1" spc="-20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600" b="1" spc="-10" dirty="0">
                <a:solidFill>
                  <a:srgbClr val="0E1B30"/>
                </a:solidFill>
                <a:latin typeface="Constantia"/>
                <a:ea typeface="Constantia"/>
              </a:rPr>
              <a:t>удовлетворенности</a:t>
            </a:r>
          </a:p>
          <a:p>
            <a:pPr marL="0" indent="704088">
              <a:lnSpc>
                <a:spcPct val="100000"/>
              </a:lnSpc>
            </a:pPr>
            <a:r>
              <a:rPr lang="en-US" altLang="zh-CN" sz="1600" b="1" dirty="0">
                <a:solidFill>
                  <a:srgbClr val="0E1B30"/>
                </a:solidFill>
                <a:latin typeface="Constantia"/>
                <a:ea typeface="Constantia"/>
              </a:rPr>
              <a:t>лечение</a:t>
            </a:r>
            <a:r>
              <a:rPr lang="en-US" altLang="zh-CN" sz="1600" b="1" spc="-30" dirty="0">
                <a:solidFill>
                  <a:srgbClr val="0E1B30"/>
                </a:solidFill>
                <a:latin typeface="Constantia"/>
                <a:cs typeface="Constantia"/>
              </a:rPr>
              <a:t> </a:t>
            </a:r>
            <a:r>
              <a:rPr lang="en-US" altLang="zh-CN" sz="1600" b="1" spc="-15" dirty="0">
                <a:solidFill>
                  <a:srgbClr val="0E1B30"/>
                </a:solidFill>
                <a:latin typeface="Constantia"/>
                <a:ea typeface="Constantia"/>
              </a:rPr>
              <a:t>(</a:t>
            </a:r>
            <a:r>
              <a:rPr lang="en-US" altLang="zh-CN" sz="1600" b="1" dirty="0">
                <a:solidFill>
                  <a:srgbClr val="0E1B30"/>
                </a:solidFill>
                <a:latin typeface="Constantia"/>
                <a:ea typeface="Constantia"/>
              </a:rPr>
              <a:t>TS)</a:t>
            </a:r>
          </a:p>
        </p:txBody>
      </p:sp>
      <p:sp>
        <p:nvSpPr>
          <p:cNvPr id="567" name="TextBox 567"/>
          <p:cNvSpPr txBox="1"/>
          <p:nvPr/>
        </p:nvSpPr>
        <p:spPr>
          <a:xfrm>
            <a:off x="878433" y="3345688"/>
            <a:ext cx="79150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воз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раст</a:t>
            </a:r>
          </a:p>
        </p:txBody>
      </p:sp>
      <p:sp>
        <p:nvSpPr>
          <p:cNvPr id="568" name="TextBox 568"/>
          <p:cNvSpPr txBox="1"/>
          <p:nvPr/>
        </p:nvSpPr>
        <p:spPr>
          <a:xfrm>
            <a:off x="2038476" y="3345688"/>
            <a:ext cx="142514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400" b="1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569" name="TextBox 569"/>
          <p:cNvSpPr txBox="1"/>
          <p:nvPr/>
        </p:nvSpPr>
        <p:spPr>
          <a:xfrm>
            <a:off x="5132832" y="3418839"/>
            <a:ext cx="67720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воз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раст</a:t>
            </a:r>
          </a:p>
        </p:txBody>
      </p:sp>
      <p:sp>
        <p:nvSpPr>
          <p:cNvPr id="570" name="TextBox 570"/>
          <p:cNvSpPr txBox="1"/>
          <p:nvPr/>
        </p:nvSpPr>
        <p:spPr>
          <a:xfrm>
            <a:off x="6193282" y="3335180"/>
            <a:ext cx="1250006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Arial"/>
                <a:ea typeface="Arial"/>
              </a:rPr>
              <a:t>ф</a:t>
            </a:r>
            <a:r>
              <a:rPr lang="en-US" altLang="zh-CN" sz="1400" b="1" i="1" dirty="0">
                <a:solidFill>
                  <a:srgbClr val="000000"/>
                </a:solidFill>
                <a:latin typeface="Arial"/>
                <a:ea typeface="Arial"/>
              </a:rPr>
              <a:t>из.ограниче</a:t>
            </a:r>
          </a:p>
          <a:p>
            <a:pPr marL="0" indent="457453">
              <a:lnSpc>
                <a:spcPct val="100000"/>
              </a:lnSpc>
            </a:pPr>
            <a:r>
              <a:rPr lang="en-US" altLang="zh-CN" sz="1400" b="1" i="1" spc="-5" dirty="0">
                <a:solidFill>
                  <a:srgbClr val="000000"/>
                </a:solidFill>
                <a:latin typeface="Arial"/>
                <a:ea typeface="Arial"/>
              </a:rPr>
              <a:t>ния</a:t>
            </a:r>
          </a:p>
        </p:txBody>
      </p:sp>
      <p:sp>
        <p:nvSpPr>
          <p:cNvPr id="571" name="TextBox 571"/>
          <p:cNvSpPr txBox="1"/>
          <p:nvPr/>
        </p:nvSpPr>
        <p:spPr>
          <a:xfrm>
            <a:off x="8652382" y="3345688"/>
            <a:ext cx="144689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1400" b="1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стенокардии</a:t>
            </a:r>
          </a:p>
        </p:txBody>
      </p:sp>
      <p:sp>
        <p:nvSpPr>
          <p:cNvPr id="572" name="TextBox 572"/>
          <p:cNvSpPr txBox="1"/>
          <p:nvPr/>
        </p:nvSpPr>
        <p:spPr>
          <a:xfrm>
            <a:off x="10487532" y="3418839"/>
            <a:ext cx="83418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довлетв.</a:t>
            </a:r>
          </a:p>
          <a:p>
            <a:pPr marL="0" indent="30480">
              <a:lnSpc>
                <a:spcPct val="100000"/>
              </a:lnSpc>
            </a:pPr>
            <a:r>
              <a:rPr lang="en-US" altLang="zh-CN" sz="1400" b="1" i="1" spc="-5" dirty="0">
                <a:solidFill>
                  <a:srgbClr val="000000"/>
                </a:solidFill>
                <a:latin typeface="Calibri"/>
                <a:ea typeface="Calibri"/>
              </a:rPr>
              <a:t>ле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чением</a:t>
            </a:r>
          </a:p>
        </p:txBody>
      </p:sp>
      <p:sp>
        <p:nvSpPr>
          <p:cNvPr id="573" name="TextBox 573"/>
          <p:cNvSpPr txBox="1"/>
          <p:nvPr/>
        </p:nvSpPr>
        <p:spPr>
          <a:xfrm>
            <a:off x="1350517" y="3911104"/>
            <a:ext cx="9607988" cy="410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07083"/>
              </a:lnSpc>
              <a:tabLst>
                <a:tab pos="4195572" algn="l"/>
                <a:tab pos="8077200" algn="l"/>
              </a:tabLst>
            </a:pP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R=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-0,23</a:t>
            </a:r>
            <a:r>
              <a:rPr lang="en-US" altLang="zh-CN" sz="1300" b="1" spc="-5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(p=0,049)	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R=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0,32</a:t>
            </a:r>
            <a:r>
              <a:rPr lang="en-US" altLang="zh-CN" sz="1300" b="1" spc="20" dirty="0">
                <a:solidFill>
                  <a:srgbClr val="040E16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(p=0,015)	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R=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-0,36</a:t>
            </a:r>
            <a:r>
              <a:rPr lang="en-US" altLang="zh-CN" sz="1300" b="1" spc="-44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(p=0,007)</a:t>
            </a:r>
          </a:p>
        </p:txBody>
      </p:sp>
      <p:sp>
        <p:nvSpPr>
          <p:cNvPr id="574" name="TextBox 574"/>
          <p:cNvSpPr txBox="1"/>
          <p:nvPr/>
        </p:nvSpPr>
        <p:spPr>
          <a:xfrm>
            <a:off x="948537" y="5508269"/>
            <a:ext cx="800294" cy="427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63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тр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евога/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i="1" spc="-5" dirty="0">
                <a:solidFill>
                  <a:srgbClr val="000000"/>
                </a:solidFill>
                <a:latin typeface="Calibri"/>
                <a:ea typeface="Calibri"/>
              </a:rPr>
              <a:t>де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прессия</a:t>
            </a:r>
          </a:p>
        </p:txBody>
      </p:sp>
      <p:sp>
        <p:nvSpPr>
          <p:cNvPr id="575" name="TextBox 575"/>
          <p:cNvSpPr txBox="1"/>
          <p:nvPr/>
        </p:nvSpPr>
        <p:spPr>
          <a:xfrm>
            <a:off x="2077211" y="5508269"/>
            <a:ext cx="142514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400" b="1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576" name="TextBox 576"/>
          <p:cNvSpPr txBox="1"/>
          <p:nvPr/>
        </p:nvSpPr>
        <p:spPr>
          <a:xfrm>
            <a:off x="4985258" y="5650077"/>
            <a:ext cx="986784" cy="54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выраже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нность</a:t>
            </a:r>
          </a:p>
          <a:p>
            <a:pPr marL="0" indent="18288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болевого</a:t>
            </a:r>
            <a:r>
              <a:rPr lang="en-US" altLang="zh-CN" sz="12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200" b="1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ма</a:t>
            </a:r>
          </a:p>
          <a:p>
            <a:pPr marL="0" indent="231647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2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ВАШ</a:t>
            </a:r>
          </a:p>
        </p:txBody>
      </p:sp>
      <p:sp>
        <p:nvSpPr>
          <p:cNvPr id="577" name="TextBox 577"/>
          <p:cNvSpPr txBox="1"/>
          <p:nvPr/>
        </p:nvSpPr>
        <p:spPr>
          <a:xfrm>
            <a:off x="6520560" y="5651220"/>
            <a:ext cx="1084547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физ.о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граниче</a:t>
            </a:r>
          </a:p>
          <a:p>
            <a:pPr marL="0" indent="396240">
              <a:lnSpc>
                <a:spcPct val="100000"/>
              </a:lnSpc>
            </a:pPr>
            <a:r>
              <a:rPr lang="en-US" altLang="zh-CN" sz="1400" b="1" i="1" spc="-5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</p:txBody>
      </p:sp>
      <p:sp>
        <p:nvSpPr>
          <p:cNvPr id="578" name="TextBox 578"/>
          <p:cNvSpPr txBox="1"/>
          <p:nvPr/>
        </p:nvSpPr>
        <p:spPr>
          <a:xfrm>
            <a:off x="8801734" y="5724372"/>
            <a:ext cx="1502960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дистанция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400" b="1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ТШХ</a:t>
            </a:r>
          </a:p>
        </p:txBody>
      </p:sp>
      <p:sp>
        <p:nvSpPr>
          <p:cNvPr id="579" name="TextBox 579"/>
          <p:cNvSpPr txBox="1"/>
          <p:nvPr/>
        </p:nvSpPr>
        <p:spPr>
          <a:xfrm>
            <a:off x="10583926" y="5724372"/>
            <a:ext cx="834182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i="1" spc="5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довлетв.</a:t>
            </a:r>
          </a:p>
          <a:p>
            <a:pPr marL="0" indent="30480">
              <a:lnSpc>
                <a:spcPct val="100000"/>
              </a:lnSpc>
            </a:pPr>
            <a:r>
              <a:rPr lang="en-US" altLang="zh-CN" sz="1400" b="1" i="1" spc="-5" dirty="0">
                <a:solidFill>
                  <a:srgbClr val="000000"/>
                </a:solidFill>
                <a:latin typeface="Calibri"/>
                <a:ea typeface="Calibri"/>
              </a:rPr>
              <a:t>ле</a:t>
            </a:r>
            <a:r>
              <a:rPr lang="en-US" altLang="zh-CN" sz="1400" b="1" i="1" dirty="0">
                <a:solidFill>
                  <a:srgbClr val="000000"/>
                </a:solidFill>
                <a:latin typeface="Calibri"/>
                <a:ea typeface="Calibri"/>
              </a:rPr>
              <a:t>чением</a:t>
            </a:r>
          </a:p>
        </p:txBody>
      </p:sp>
      <p:sp>
        <p:nvSpPr>
          <p:cNvPr id="580" name="TextBox 580"/>
          <p:cNvSpPr txBox="1"/>
          <p:nvPr/>
        </p:nvSpPr>
        <p:spPr>
          <a:xfrm>
            <a:off x="812596" y="6214643"/>
            <a:ext cx="2563135" cy="365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1063">
              <a:lnSpc>
                <a:spcPct val="100000"/>
              </a:lnSpc>
            </a:pP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Тревога~DP: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R=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-0,37</a:t>
            </a:r>
            <a:r>
              <a:rPr lang="en-US" altLang="zh-CN" sz="1200" b="1" spc="-64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(p=0,006)</a:t>
            </a:r>
          </a:p>
          <a:p>
            <a:pPr marL="0">
              <a:lnSpc>
                <a:spcPct val="100000"/>
              </a:lnSpc>
            </a:pP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Депрессия~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~DP: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R=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-0,26</a:t>
            </a:r>
            <a:r>
              <a:rPr lang="en-US" altLang="zh-CN" sz="1200" b="1" spc="-30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40E16"/>
                </a:solidFill>
                <a:latin typeface="Arial"/>
                <a:ea typeface="Arial"/>
              </a:rPr>
              <a:t>(p=0,03)</a:t>
            </a:r>
          </a:p>
        </p:txBody>
      </p:sp>
      <p:sp>
        <p:nvSpPr>
          <p:cNvPr id="581" name="TextBox 581"/>
          <p:cNvSpPr txBox="1"/>
          <p:nvPr/>
        </p:nvSpPr>
        <p:spPr>
          <a:xfrm>
            <a:off x="5323966" y="6441948"/>
            <a:ext cx="1127726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R=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0,22</a:t>
            </a:r>
            <a:r>
              <a:rPr lang="en-US" altLang="zh-CN" sz="1300" b="1" spc="20" dirty="0">
                <a:solidFill>
                  <a:srgbClr val="040E16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Calibri"/>
                <a:ea typeface="Calibri"/>
              </a:rPr>
              <a:t>(p=0,05)</a:t>
            </a:r>
          </a:p>
        </p:txBody>
      </p:sp>
      <p:sp>
        <p:nvSpPr>
          <p:cNvPr id="582" name="TextBox 582"/>
          <p:cNvSpPr txBox="1"/>
          <p:nvPr/>
        </p:nvSpPr>
        <p:spPr>
          <a:xfrm>
            <a:off x="9571608" y="6359331"/>
            <a:ext cx="1222777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b="1" spc="-5" dirty="0">
                <a:solidFill>
                  <a:srgbClr val="040E16"/>
                </a:solidFill>
                <a:latin typeface="Arial"/>
                <a:ea typeface="Arial"/>
              </a:rPr>
              <a:t>R=0,34</a:t>
            </a:r>
            <a:r>
              <a:rPr lang="en-US" altLang="zh-CN" sz="1300" b="1" spc="5" dirty="0">
                <a:solidFill>
                  <a:srgbClr val="040E16"/>
                </a:solidFill>
                <a:latin typeface="Arial"/>
                <a:cs typeface="Arial"/>
              </a:rPr>
              <a:t> </a:t>
            </a:r>
            <a:r>
              <a:rPr lang="en-US" altLang="zh-CN" sz="1300" b="1" dirty="0">
                <a:solidFill>
                  <a:srgbClr val="040E16"/>
                </a:solidFill>
                <a:latin typeface="Arial"/>
                <a:ea typeface="Arial"/>
              </a:rPr>
              <a:t>(p=0,01)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Box 583"/>
          <p:cNvSpPr txBox="1"/>
          <p:nvPr/>
        </p:nvSpPr>
        <p:spPr>
          <a:xfrm>
            <a:off x="91439" y="130967"/>
            <a:ext cx="11772630" cy="5992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Причины</a:t>
            </a:r>
            <a:r>
              <a:rPr lang="en-US" altLang="zh-CN" sz="3200" b="1" spc="-69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нарушения</a:t>
            </a:r>
            <a:r>
              <a:rPr lang="en-US" altLang="zh-CN" sz="3200" b="1" spc="-75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ходьбы</a:t>
            </a:r>
            <a:r>
              <a:rPr lang="en-US" altLang="zh-CN" sz="3200" b="1" spc="-75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у</a:t>
            </a:r>
            <a:r>
              <a:rPr lang="en-US" altLang="zh-CN" sz="3200" b="1" spc="-75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больных,</a:t>
            </a:r>
            <a:r>
              <a:rPr lang="en-US" altLang="zh-CN" sz="3200" b="1" spc="-80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ea typeface="Arial"/>
              </a:rPr>
              <a:t>перенесших</a:t>
            </a:r>
            <a:r>
              <a:rPr lang="en-US" altLang="zh-CN" sz="3200" b="1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1E3762"/>
                </a:solidFill>
                <a:latin typeface="Arial"/>
                <a:ea typeface="Arial"/>
              </a:rPr>
              <a:t>инфаркт</a:t>
            </a:r>
            <a:r>
              <a:rPr lang="en-US" altLang="zh-CN" sz="3200" b="1" spc="-20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1E3762"/>
                </a:solidFill>
                <a:latin typeface="Arial"/>
                <a:ea typeface="Arial"/>
              </a:rPr>
              <a:t>миокарда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5"/>
              </a:lnSpc>
            </a:pPr>
            <a:endParaRPr lang="en-US" dirty="0" smtClean="0"/>
          </a:p>
          <a:p>
            <a:pPr marL="0" indent="335279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Депрессия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(нет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желания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куда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либо</a:t>
            </a:r>
            <a:r>
              <a:rPr lang="en-US" altLang="zh-CN" sz="3000" b="1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пойти),</a:t>
            </a:r>
          </a:p>
          <a:p>
            <a:pPr marL="0" indent="335279">
              <a:lnSpc>
                <a:spcPct val="9875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Тревога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3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страх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(боится</a:t>
            </a:r>
            <a:r>
              <a:rPr lang="en-US" altLang="zh-CN" sz="3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упасть,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когда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встает),</a:t>
            </a:r>
          </a:p>
          <a:p>
            <a:pPr marL="0" indent="335279">
              <a:lnSpc>
                <a:spcPct val="97916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Когнитивный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дефицит</a:t>
            </a:r>
            <a:r>
              <a:rPr lang="en-US" altLang="zh-CN" sz="3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(не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понимает,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как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ходить),</a:t>
            </a:r>
          </a:p>
          <a:p>
            <a:pPr marL="0" indent="335279">
              <a:lnSpc>
                <a:spcPct val="975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Отсутствие</a:t>
            </a:r>
            <a:r>
              <a:rPr lang="en-US" altLang="zh-CN" sz="30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мотивации</a:t>
            </a:r>
            <a:r>
              <a:rPr lang="en-US" altLang="zh-CN" sz="30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(нет</a:t>
            </a:r>
            <a:r>
              <a:rPr lang="en-US" altLang="zh-CN" sz="30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цели</a:t>
            </a:r>
            <a:r>
              <a:rPr lang="en-US" altLang="zh-CN" sz="30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куда</a:t>
            </a:r>
            <a:r>
              <a:rPr lang="en-US" altLang="zh-CN" sz="30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либо</a:t>
            </a:r>
            <a:r>
              <a:rPr lang="en-US" altLang="zh-CN" sz="30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идти),</a:t>
            </a:r>
          </a:p>
          <a:p>
            <a:pPr marL="0" indent="335279">
              <a:lnSpc>
                <a:spcPct val="81666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Патологические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ложные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установки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(«Вам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нельзя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ходить,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</a:p>
          <a:p>
            <a:pPr marL="0" indent="564184">
              <a:lnSpc>
                <a:spcPct val="8625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вас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тяжелая</a:t>
            </a:r>
            <a:r>
              <a:rPr lang="en-US" altLang="zh-CN" sz="30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одышка»),</a:t>
            </a:r>
          </a:p>
          <a:p>
            <a:pPr marL="0" indent="335279">
              <a:lnSpc>
                <a:spcPct val="81666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Гиперопека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со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стороны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родственников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(зачем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мне</a:t>
            </a:r>
            <a:r>
              <a:rPr lang="en-US" altLang="zh-CN" sz="3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ходить,</a:t>
            </a:r>
          </a:p>
          <a:p>
            <a:pPr marL="0" indent="564184">
              <a:lnSpc>
                <a:spcPct val="82499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если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родственники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решают</a:t>
            </a:r>
            <a:r>
              <a:rPr lang="en-US" altLang="zh-CN" sz="30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мои</a:t>
            </a:r>
            <a:r>
              <a:rPr lang="en-US" altLang="zh-CN" sz="3000" b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бытовые</a:t>
            </a:r>
            <a:r>
              <a:rPr lang="en-US" altLang="zh-CN" sz="3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проблемы),</a:t>
            </a:r>
          </a:p>
          <a:p>
            <a:pPr marL="0" indent="335279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Боль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ногах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(не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может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ходить</a:t>
            </a:r>
            <a:r>
              <a:rPr lang="en-US" altLang="zh-CN" sz="30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из-за</a:t>
            </a:r>
            <a:r>
              <a:rPr lang="en-US" altLang="zh-CN" sz="30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боли),</a:t>
            </a:r>
          </a:p>
          <a:p>
            <a:pPr marL="0" indent="335279">
              <a:lnSpc>
                <a:spcPct val="99166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Ортостатическая</a:t>
            </a:r>
            <a:r>
              <a:rPr lang="en-US" altLang="zh-CN" sz="3000" b="1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гипотензия,</a:t>
            </a:r>
          </a:p>
          <a:p>
            <a:pPr marL="0" indent="335279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Дыхательная</a:t>
            </a:r>
            <a:r>
              <a:rPr lang="en-US" altLang="zh-CN" sz="3000" b="1" spc="-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Arial"/>
                <a:ea typeface="Arial"/>
              </a:rPr>
              <a:t>недостаточность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Freeform 584"/>
          <p:cNvSpPr/>
          <p:nvPr/>
        </p:nvSpPr>
        <p:spPr>
          <a:xfrm>
            <a:off x="0" y="1052576"/>
            <a:ext cx="2002154" cy="371475"/>
          </a:xfrm>
          <a:custGeom>
            <a:avLst/>
            <a:gdLst>
              <a:gd name="connsiteX0" fmla="*/ 0 w 2002154"/>
              <a:gd name="connsiteY0" fmla="*/ 371475 h 371475"/>
              <a:gd name="connsiteX1" fmla="*/ 2002154 w 2002154"/>
              <a:gd name="connsiteY1" fmla="*/ 371475 h 371475"/>
              <a:gd name="connsiteX2" fmla="*/ 2002154 w 2002154"/>
              <a:gd name="connsiteY2" fmla="*/ 0 h 371475"/>
              <a:gd name="connsiteX3" fmla="*/ 0 w 2002154"/>
              <a:gd name="connsiteY3" fmla="*/ 0 h 371475"/>
              <a:gd name="connsiteX4" fmla="*/ 0 w 2002154"/>
              <a:gd name="connsiteY4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371475">
                <a:moveTo>
                  <a:pt x="0" y="371475"/>
                </a:moveTo>
                <a:lnTo>
                  <a:pt x="2002154" y="371475"/>
                </a:lnTo>
                <a:lnTo>
                  <a:pt x="2002154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Freeform 585"/>
          <p:cNvSpPr/>
          <p:nvPr/>
        </p:nvSpPr>
        <p:spPr>
          <a:xfrm>
            <a:off x="1987550" y="1035050"/>
            <a:ext cx="8134350" cy="387350"/>
          </a:xfrm>
          <a:custGeom>
            <a:avLst/>
            <a:gdLst>
              <a:gd name="connsiteX0" fmla="*/ 14604 w 8134350"/>
              <a:gd name="connsiteY0" fmla="*/ 389001 h 387350"/>
              <a:gd name="connsiteX1" fmla="*/ 8140827 w 8134350"/>
              <a:gd name="connsiteY1" fmla="*/ 389001 h 387350"/>
              <a:gd name="connsiteX2" fmla="*/ 8140827 w 8134350"/>
              <a:gd name="connsiteY2" fmla="*/ 17526 h 387350"/>
              <a:gd name="connsiteX3" fmla="*/ 14604 w 8134350"/>
              <a:gd name="connsiteY3" fmla="*/ 17526 h 387350"/>
              <a:gd name="connsiteX4" fmla="*/ 14604 w 8134350"/>
              <a:gd name="connsiteY4" fmla="*/ 389001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387350">
                <a:moveTo>
                  <a:pt x="14604" y="389001"/>
                </a:moveTo>
                <a:lnTo>
                  <a:pt x="8140827" y="389001"/>
                </a:lnTo>
                <a:lnTo>
                  <a:pt x="8140827" y="17526"/>
                </a:lnTo>
                <a:lnTo>
                  <a:pt x="14604" y="17526"/>
                </a:lnTo>
                <a:lnTo>
                  <a:pt x="14604" y="38900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Freeform 586"/>
          <p:cNvSpPr/>
          <p:nvPr/>
        </p:nvSpPr>
        <p:spPr>
          <a:xfrm>
            <a:off x="10115550" y="1035050"/>
            <a:ext cx="1835150" cy="387350"/>
          </a:xfrm>
          <a:custGeom>
            <a:avLst/>
            <a:gdLst>
              <a:gd name="connsiteX0" fmla="*/ 12954 w 1835150"/>
              <a:gd name="connsiteY0" fmla="*/ 389001 h 387350"/>
              <a:gd name="connsiteX1" fmla="*/ 1837309 w 1835150"/>
              <a:gd name="connsiteY1" fmla="*/ 389001 h 387350"/>
              <a:gd name="connsiteX2" fmla="*/ 1837309 w 1835150"/>
              <a:gd name="connsiteY2" fmla="*/ 17526 h 387350"/>
              <a:gd name="connsiteX3" fmla="*/ 12954 w 1835150"/>
              <a:gd name="connsiteY3" fmla="*/ 17526 h 387350"/>
              <a:gd name="connsiteX4" fmla="*/ 12954 w 1835150"/>
              <a:gd name="connsiteY4" fmla="*/ 389001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387350">
                <a:moveTo>
                  <a:pt x="12954" y="389001"/>
                </a:moveTo>
                <a:lnTo>
                  <a:pt x="1837309" y="389001"/>
                </a:lnTo>
                <a:lnTo>
                  <a:pt x="1837309" y="17526"/>
                </a:lnTo>
                <a:lnTo>
                  <a:pt x="12954" y="17526"/>
                </a:lnTo>
                <a:lnTo>
                  <a:pt x="12954" y="38900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Freeform 587"/>
          <p:cNvSpPr/>
          <p:nvPr/>
        </p:nvSpPr>
        <p:spPr>
          <a:xfrm>
            <a:off x="0" y="1424051"/>
            <a:ext cx="2002154" cy="822959"/>
          </a:xfrm>
          <a:custGeom>
            <a:avLst/>
            <a:gdLst>
              <a:gd name="connsiteX0" fmla="*/ 0 w 2002154"/>
              <a:gd name="connsiteY0" fmla="*/ 822959 h 822959"/>
              <a:gd name="connsiteX1" fmla="*/ 2002154 w 2002154"/>
              <a:gd name="connsiteY1" fmla="*/ 822959 h 822959"/>
              <a:gd name="connsiteX2" fmla="*/ 2002154 w 2002154"/>
              <a:gd name="connsiteY2" fmla="*/ 0 h 822959"/>
              <a:gd name="connsiteX3" fmla="*/ 0 w 2002154"/>
              <a:gd name="connsiteY3" fmla="*/ 0 h 822959"/>
              <a:gd name="connsiteX4" fmla="*/ 0 w 2002154"/>
              <a:gd name="connsiteY4" fmla="*/ 822959 h 82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822959">
                <a:moveTo>
                  <a:pt x="0" y="822959"/>
                </a:moveTo>
                <a:lnTo>
                  <a:pt x="2002154" y="822959"/>
                </a:lnTo>
                <a:lnTo>
                  <a:pt x="2002154" y="0"/>
                </a:lnTo>
                <a:lnTo>
                  <a:pt x="0" y="0"/>
                </a:lnTo>
                <a:lnTo>
                  <a:pt x="0" y="822959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Freeform 588"/>
          <p:cNvSpPr/>
          <p:nvPr/>
        </p:nvSpPr>
        <p:spPr>
          <a:xfrm>
            <a:off x="1987550" y="1416050"/>
            <a:ext cx="8134350" cy="819150"/>
          </a:xfrm>
          <a:custGeom>
            <a:avLst/>
            <a:gdLst>
              <a:gd name="connsiteX0" fmla="*/ 14604 w 8134350"/>
              <a:gd name="connsiteY0" fmla="*/ 830961 h 819150"/>
              <a:gd name="connsiteX1" fmla="*/ 8140827 w 8134350"/>
              <a:gd name="connsiteY1" fmla="*/ 830961 h 819150"/>
              <a:gd name="connsiteX2" fmla="*/ 8140827 w 8134350"/>
              <a:gd name="connsiteY2" fmla="*/ 8001 h 819150"/>
              <a:gd name="connsiteX3" fmla="*/ 14604 w 8134350"/>
              <a:gd name="connsiteY3" fmla="*/ 8001 h 819150"/>
              <a:gd name="connsiteX4" fmla="*/ 14604 w 8134350"/>
              <a:gd name="connsiteY4" fmla="*/ 83096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819150">
                <a:moveTo>
                  <a:pt x="14604" y="830961"/>
                </a:moveTo>
                <a:lnTo>
                  <a:pt x="8140827" y="830961"/>
                </a:lnTo>
                <a:lnTo>
                  <a:pt x="8140827" y="8001"/>
                </a:lnTo>
                <a:lnTo>
                  <a:pt x="14604" y="8001"/>
                </a:lnTo>
                <a:lnTo>
                  <a:pt x="14604" y="8309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Freeform 589"/>
          <p:cNvSpPr/>
          <p:nvPr/>
        </p:nvSpPr>
        <p:spPr>
          <a:xfrm>
            <a:off x="10115550" y="1416050"/>
            <a:ext cx="1835150" cy="819150"/>
          </a:xfrm>
          <a:custGeom>
            <a:avLst/>
            <a:gdLst>
              <a:gd name="connsiteX0" fmla="*/ 12954 w 1835150"/>
              <a:gd name="connsiteY0" fmla="*/ 830961 h 819150"/>
              <a:gd name="connsiteX1" fmla="*/ 1837309 w 1835150"/>
              <a:gd name="connsiteY1" fmla="*/ 830961 h 819150"/>
              <a:gd name="connsiteX2" fmla="*/ 1837309 w 1835150"/>
              <a:gd name="connsiteY2" fmla="*/ 8001 h 819150"/>
              <a:gd name="connsiteX3" fmla="*/ 12954 w 1835150"/>
              <a:gd name="connsiteY3" fmla="*/ 8001 h 819150"/>
              <a:gd name="connsiteX4" fmla="*/ 12954 w 1835150"/>
              <a:gd name="connsiteY4" fmla="*/ 83096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819150">
                <a:moveTo>
                  <a:pt x="12954" y="830961"/>
                </a:moveTo>
                <a:lnTo>
                  <a:pt x="1837309" y="830961"/>
                </a:lnTo>
                <a:lnTo>
                  <a:pt x="1837309" y="8001"/>
                </a:lnTo>
                <a:lnTo>
                  <a:pt x="12954" y="8001"/>
                </a:lnTo>
                <a:lnTo>
                  <a:pt x="12954" y="8309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Freeform 590"/>
          <p:cNvSpPr/>
          <p:nvPr/>
        </p:nvSpPr>
        <p:spPr>
          <a:xfrm>
            <a:off x="0" y="2247011"/>
            <a:ext cx="2002154" cy="457200"/>
          </a:xfrm>
          <a:custGeom>
            <a:avLst/>
            <a:gdLst>
              <a:gd name="connsiteX0" fmla="*/ 0 w 2002154"/>
              <a:gd name="connsiteY0" fmla="*/ 457200 h 457200"/>
              <a:gd name="connsiteX1" fmla="*/ 2002154 w 2002154"/>
              <a:gd name="connsiteY1" fmla="*/ 457200 h 457200"/>
              <a:gd name="connsiteX2" fmla="*/ 2002154 w 2002154"/>
              <a:gd name="connsiteY2" fmla="*/ 0 h 457200"/>
              <a:gd name="connsiteX3" fmla="*/ 0 w 2002154"/>
              <a:gd name="connsiteY3" fmla="*/ 0 h 457200"/>
              <a:gd name="connsiteX4" fmla="*/ 0 w 2002154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457200">
                <a:moveTo>
                  <a:pt x="0" y="457200"/>
                </a:moveTo>
                <a:lnTo>
                  <a:pt x="2002154" y="457200"/>
                </a:lnTo>
                <a:lnTo>
                  <a:pt x="200215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Freeform 591"/>
          <p:cNvSpPr/>
          <p:nvPr/>
        </p:nvSpPr>
        <p:spPr>
          <a:xfrm>
            <a:off x="1987550" y="2228850"/>
            <a:ext cx="8134350" cy="463550"/>
          </a:xfrm>
          <a:custGeom>
            <a:avLst/>
            <a:gdLst>
              <a:gd name="connsiteX0" fmla="*/ 14604 w 8134350"/>
              <a:gd name="connsiteY0" fmla="*/ 475361 h 463550"/>
              <a:gd name="connsiteX1" fmla="*/ 8140827 w 8134350"/>
              <a:gd name="connsiteY1" fmla="*/ 475361 h 463550"/>
              <a:gd name="connsiteX2" fmla="*/ 8140827 w 8134350"/>
              <a:gd name="connsiteY2" fmla="*/ 18161 h 463550"/>
              <a:gd name="connsiteX3" fmla="*/ 14604 w 8134350"/>
              <a:gd name="connsiteY3" fmla="*/ 18161 h 463550"/>
              <a:gd name="connsiteX4" fmla="*/ 14604 w 81343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463550">
                <a:moveTo>
                  <a:pt x="14604" y="475361"/>
                </a:moveTo>
                <a:lnTo>
                  <a:pt x="8140827" y="475361"/>
                </a:lnTo>
                <a:lnTo>
                  <a:pt x="8140827" y="18161"/>
                </a:lnTo>
                <a:lnTo>
                  <a:pt x="14604" y="18161"/>
                </a:lnTo>
                <a:lnTo>
                  <a:pt x="1460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Freeform 592"/>
          <p:cNvSpPr/>
          <p:nvPr/>
        </p:nvSpPr>
        <p:spPr>
          <a:xfrm>
            <a:off x="10115550" y="2228850"/>
            <a:ext cx="1835150" cy="463550"/>
          </a:xfrm>
          <a:custGeom>
            <a:avLst/>
            <a:gdLst>
              <a:gd name="connsiteX0" fmla="*/ 12954 w 1835150"/>
              <a:gd name="connsiteY0" fmla="*/ 475361 h 463550"/>
              <a:gd name="connsiteX1" fmla="*/ 1837309 w 1835150"/>
              <a:gd name="connsiteY1" fmla="*/ 475361 h 463550"/>
              <a:gd name="connsiteX2" fmla="*/ 1837309 w 1835150"/>
              <a:gd name="connsiteY2" fmla="*/ 18161 h 463550"/>
              <a:gd name="connsiteX3" fmla="*/ 12954 w 1835150"/>
              <a:gd name="connsiteY3" fmla="*/ 18161 h 463550"/>
              <a:gd name="connsiteX4" fmla="*/ 12954 w 1835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463550">
                <a:moveTo>
                  <a:pt x="12954" y="475361"/>
                </a:moveTo>
                <a:lnTo>
                  <a:pt x="1837309" y="475361"/>
                </a:lnTo>
                <a:lnTo>
                  <a:pt x="1837309" y="18161"/>
                </a:lnTo>
                <a:lnTo>
                  <a:pt x="12954" y="18161"/>
                </a:lnTo>
                <a:lnTo>
                  <a:pt x="1295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Freeform 593"/>
          <p:cNvSpPr/>
          <p:nvPr/>
        </p:nvSpPr>
        <p:spPr>
          <a:xfrm>
            <a:off x="0" y="2704211"/>
            <a:ext cx="2002154" cy="457200"/>
          </a:xfrm>
          <a:custGeom>
            <a:avLst/>
            <a:gdLst>
              <a:gd name="connsiteX0" fmla="*/ 0 w 2002154"/>
              <a:gd name="connsiteY0" fmla="*/ 457200 h 457200"/>
              <a:gd name="connsiteX1" fmla="*/ 2002154 w 2002154"/>
              <a:gd name="connsiteY1" fmla="*/ 457200 h 457200"/>
              <a:gd name="connsiteX2" fmla="*/ 2002154 w 2002154"/>
              <a:gd name="connsiteY2" fmla="*/ 0 h 457200"/>
              <a:gd name="connsiteX3" fmla="*/ 0 w 2002154"/>
              <a:gd name="connsiteY3" fmla="*/ 0 h 457200"/>
              <a:gd name="connsiteX4" fmla="*/ 0 w 2002154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457200">
                <a:moveTo>
                  <a:pt x="0" y="457200"/>
                </a:moveTo>
                <a:lnTo>
                  <a:pt x="2002154" y="457200"/>
                </a:lnTo>
                <a:lnTo>
                  <a:pt x="200215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Freeform 594"/>
          <p:cNvSpPr/>
          <p:nvPr/>
        </p:nvSpPr>
        <p:spPr>
          <a:xfrm>
            <a:off x="1987550" y="2686050"/>
            <a:ext cx="8134350" cy="463550"/>
          </a:xfrm>
          <a:custGeom>
            <a:avLst/>
            <a:gdLst>
              <a:gd name="connsiteX0" fmla="*/ 14604 w 8134350"/>
              <a:gd name="connsiteY0" fmla="*/ 475361 h 463550"/>
              <a:gd name="connsiteX1" fmla="*/ 8140827 w 8134350"/>
              <a:gd name="connsiteY1" fmla="*/ 475361 h 463550"/>
              <a:gd name="connsiteX2" fmla="*/ 8140827 w 8134350"/>
              <a:gd name="connsiteY2" fmla="*/ 18161 h 463550"/>
              <a:gd name="connsiteX3" fmla="*/ 14604 w 8134350"/>
              <a:gd name="connsiteY3" fmla="*/ 18161 h 463550"/>
              <a:gd name="connsiteX4" fmla="*/ 14604 w 81343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463550">
                <a:moveTo>
                  <a:pt x="14604" y="475361"/>
                </a:moveTo>
                <a:lnTo>
                  <a:pt x="8140827" y="475361"/>
                </a:lnTo>
                <a:lnTo>
                  <a:pt x="8140827" y="18161"/>
                </a:lnTo>
                <a:lnTo>
                  <a:pt x="14604" y="18161"/>
                </a:lnTo>
                <a:lnTo>
                  <a:pt x="14604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Freeform 595"/>
          <p:cNvSpPr/>
          <p:nvPr/>
        </p:nvSpPr>
        <p:spPr>
          <a:xfrm>
            <a:off x="10115550" y="2686050"/>
            <a:ext cx="1835150" cy="463550"/>
          </a:xfrm>
          <a:custGeom>
            <a:avLst/>
            <a:gdLst>
              <a:gd name="connsiteX0" fmla="*/ 12954 w 1835150"/>
              <a:gd name="connsiteY0" fmla="*/ 475361 h 463550"/>
              <a:gd name="connsiteX1" fmla="*/ 1837309 w 1835150"/>
              <a:gd name="connsiteY1" fmla="*/ 475361 h 463550"/>
              <a:gd name="connsiteX2" fmla="*/ 1837309 w 1835150"/>
              <a:gd name="connsiteY2" fmla="*/ 18161 h 463550"/>
              <a:gd name="connsiteX3" fmla="*/ 12954 w 1835150"/>
              <a:gd name="connsiteY3" fmla="*/ 18161 h 463550"/>
              <a:gd name="connsiteX4" fmla="*/ 12954 w 1835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463550">
                <a:moveTo>
                  <a:pt x="12954" y="475361"/>
                </a:moveTo>
                <a:lnTo>
                  <a:pt x="1837309" y="475361"/>
                </a:lnTo>
                <a:lnTo>
                  <a:pt x="1837309" y="18161"/>
                </a:lnTo>
                <a:lnTo>
                  <a:pt x="12954" y="18161"/>
                </a:lnTo>
                <a:lnTo>
                  <a:pt x="12954" y="47536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Freeform 596"/>
          <p:cNvSpPr/>
          <p:nvPr/>
        </p:nvSpPr>
        <p:spPr>
          <a:xfrm>
            <a:off x="0" y="3161411"/>
            <a:ext cx="2002154" cy="457200"/>
          </a:xfrm>
          <a:custGeom>
            <a:avLst/>
            <a:gdLst>
              <a:gd name="connsiteX0" fmla="*/ 0 w 2002154"/>
              <a:gd name="connsiteY0" fmla="*/ 457200 h 457200"/>
              <a:gd name="connsiteX1" fmla="*/ 2002154 w 2002154"/>
              <a:gd name="connsiteY1" fmla="*/ 457200 h 457200"/>
              <a:gd name="connsiteX2" fmla="*/ 2002154 w 2002154"/>
              <a:gd name="connsiteY2" fmla="*/ 0 h 457200"/>
              <a:gd name="connsiteX3" fmla="*/ 0 w 2002154"/>
              <a:gd name="connsiteY3" fmla="*/ 0 h 457200"/>
              <a:gd name="connsiteX4" fmla="*/ 0 w 2002154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457200">
                <a:moveTo>
                  <a:pt x="0" y="457200"/>
                </a:moveTo>
                <a:lnTo>
                  <a:pt x="2002154" y="457200"/>
                </a:lnTo>
                <a:lnTo>
                  <a:pt x="200215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Freeform 597"/>
          <p:cNvSpPr/>
          <p:nvPr/>
        </p:nvSpPr>
        <p:spPr>
          <a:xfrm>
            <a:off x="1987550" y="3143250"/>
            <a:ext cx="8134350" cy="463550"/>
          </a:xfrm>
          <a:custGeom>
            <a:avLst/>
            <a:gdLst>
              <a:gd name="connsiteX0" fmla="*/ 14604 w 8134350"/>
              <a:gd name="connsiteY0" fmla="*/ 475361 h 463550"/>
              <a:gd name="connsiteX1" fmla="*/ 8140827 w 8134350"/>
              <a:gd name="connsiteY1" fmla="*/ 475361 h 463550"/>
              <a:gd name="connsiteX2" fmla="*/ 8140827 w 8134350"/>
              <a:gd name="connsiteY2" fmla="*/ 18161 h 463550"/>
              <a:gd name="connsiteX3" fmla="*/ 14604 w 8134350"/>
              <a:gd name="connsiteY3" fmla="*/ 18161 h 463550"/>
              <a:gd name="connsiteX4" fmla="*/ 14604 w 81343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463550">
                <a:moveTo>
                  <a:pt x="14604" y="475361"/>
                </a:moveTo>
                <a:lnTo>
                  <a:pt x="8140827" y="475361"/>
                </a:lnTo>
                <a:lnTo>
                  <a:pt x="8140827" y="18161"/>
                </a:lnTo>
                <a:lnTo>
                  <a:pt x="14604" y="18161"/>
                </a:lnTo>
                <a:lnTo>
                  <a:pt x="1460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Freeform 598"/>
          <p:cNvSpPr/>
          <p:nvPr/>
        </p:nvSpPr>
        <p:spPr>
          <a:xfrm>
            <a:off x="10115550" y="3143250"/>
            <a:ext cx="1835150" cy="463550"/>
          </a:xfrm>
          <a:custGeom>
            <a:avLst/>
            <a:gdLst>
              <a:gd name="connsiteX0" fmla="*/ 12954 w 1835150"/>
              <a:gd name="connsiteY0" fmla="*/ 475361 h 463550"/>
              <a:gd name="connsiteX1" fmla="*/ 1837309 w 1835150"/>
              <a:gd name="connsiteY1" fmla="*/ 475361 h 463550"/>
              <a:gd name="connsiteX2" fmla="*/ 1837309 w 1835150"/>
              <a:gd name="connsiteY2" fmla="*/ 18161 h 463550"/>
              <a:gd name="connsiteX3" fmla="*/ 12954 w 1835150"/>
              <a:gd name="connsiteY3" fmla="*/ 18161 h 463550"/>
              <a:gd name="connsiteX4" fmla="*/ 12954 w 1835150"/>
              <a:gd name="connsiteY4" fmla="*/ 475361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463550">
                <a:moveTo>
                  <a:pt x="12954" y="475361"/>
                </a:moveTo>
                <a:lnTo>
                  <a:pt x="1837309" y="475361"/>
                </a:lnTo>
                <a:lnTo>
                  <a:pt x="1837309" y="18161"/>
                </a:lnTo>
                <a:lnTo>
                  <a:pt x="12954" y="18161"/>
                </a:lnTo>
                <a:lnTo>
                  <a:pt x="12954" y="47536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Freeform 599"/>
          <p:cNvSpPr/>
          <p:nvPr/>
        </p:nvSpPr>
        <p:spPr>
          <a:xfrm>
            <a:off x="0" y="3618611"/>
            <a:ext cx="2002154" cy="822959"/>
          </a:xfrm>
          <a:custGeom>
            <a:avLst/>
            <a:gdLst>
              <a:gd name="connsiteX0" fmla="*/ 0 w 2002154"/>
              <a:gd name="connsiteY0" fmla="*/ 822959 h 822959"/>
              <a:gd name="connsiteX1" fmla="*/ 2002154 w 2002154"/>
              <a:gd name="connsiteY1" fmla="*/ 822959 h 822959"/>
              <a:gd name="connsiteX2" fmla="*/ 2002154 w 2002154"/>
              <a:gd name="connsiteY2" fmla="*/ 0 h 822959"/>
              <a:gd name="connsiteX3" fmla="*/ 0 w 2002154"/>
              <a:gd name="connsiteY3" fmla="*/ 0 h 822959"/>
              <a:gd name="connsiteX4" fmla="*/ 0 w 2002154"/>
              <a:gd name="connsiteY4" fmla="*/ 822959 h 82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822959">
                <a:moveTo>
                  <a:pt x="0" y="822959"/>
                </a:moveTo>
                <a:lnTo>
                  <a:pt x="2002154" y="822959"/>
                </a:lnTo>
                <a:lnTo>
                  <a:pt x="2002154" y="0"/>
                </a:lnTo>
                <a:lnTo>
                  <a:pt x="0" y="0"/>
                </a:lnTo>
                <a:lnTo>
                  <a:pt x="0" y="822959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Freeform 600"/>
          <p:cNvSpPr/>
          <p:nvPr/>
        </p:nvSpPr>
        <p:spPr>
          <a:xfrm>
            <a:off x="1987550" y="3600450"/>
            <a:ext cx="8134350" cy="831850"/>
          </a:xfrm>
          <a:custGeom>
            <a:avLst/>
            <a:gdLst>
              <a:gd name="connsiteX0" fmla="*/ 14604 w 8134350"/>
              <a:gd name="connsiteY0" fmla="*/ 841121 h 831850"/>
              <a:gd name="connsiteX1" fmla="*/ 8140827 w 8134350"/>
              <a:gd name="connsiteY1" fmla="*/ 841121 h 831850"/>
              <a:gd name="connsiteX2" fmla="*/ 8140827 w 8134350"/>
              <a:gd name="connsiteY2" fmla="*/ 18161 h 831850"/>
              <a:gd name="connsiteX3" fmla="*/ 14604 w 8134350"/>
              <a:gd name="connsiteY3" fmla="*/ 18161 h 831850"/>
              <a:gd name="connsiteX4" fmla="*/ 14604 w 8134350"/>
              <a:gd name="connsiteY4" fmla="*/ 841121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831850">
                <a:moveTo>
                  <a:pt x="14604" y="841121"/>
                </a:moveTo>
                <a:lnTo>
                  <a:pt x="8140827" y="841121"/>
                </a:lnTo>
                <a:lnTo>
                  <a:pt x="8140827" y="18161"/>
                </a:lnTo>
                <a:lnTo>
                  <a:pt x="14604" y="18161"/>
                </a:lnTo>
                <a:lnTo>
                  <a:pt x="14604" y="84112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Freeform 601"/>
          <p:cNvSpPr/>
          <p:nvPr/>
        </p:nvSpPr>
        <p:spPr>
          <a:xfrm>
            <a:off x="10115550" y="3600450"/>
            <a:ext cx="1835150" cy="831850"/>
          </a:xfrm>
          <a:custGeom>
            <a:avLst/>
            <a:gdLst>
              <a:gd name="connsiteX0" fmla="*/ 12954 w 1835150"/>
              <a:gd name="connsiteY0" fmla="*/ 841121 h 831850"/>
              <a:gd name="connsiteX1" fmla="*/ 1837309 w 1835150"/>
              <a:gd name="connsiteY1" fmla="*/ 841121 h 831850"/>
              <a:gd name="connsiteX2" fmla="*/ 1837309 w 1835150"/>
              <a:gd name="connsiteY2" fmla="*/ 18161 h 831850"/>
              <a:gd name="connsiteX3" fmla="*/ 12954 w 1835150"/>
              <a:gd name="connsiteY3" fmla="*/ 18161 h 831850"/>
              <a:gd name="connsiteX4" fmla="*/ 12954 w 1835150"/>
              <a:gd name="connsiteY4" fmla="*/ 841121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831850">
                <a:moveTo>
                  <a:pt x="12954" y="841121"/>
                </a:moveTo>
                <a:lnTo>
                  <a:pt x="1837309" y="841121"/>
                </a:lnTo>
                <a:lnTo>
                  <a:pt x="1837309" y="18161"/>
                </a:lnTo>
                <a:lnTo>
                  <a:pt x="12954" y="18161"/>
                </a:lnTo>
                <a:lnTo>
                  <a:pt x="12954" y="841121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Freeform 602"/>
          <p:cNvSpPr/>
          <p:nvPr/>
        </p:nvSpPr>
        <p:spPr>
          <a:xfrm>
            <a:off x="0" y="4441571"/>
            <a:ext cx="2002154" cy="822960"/>
          </a:xfrm>
          <a:custGeom>
            <a:avLst/>
            <a:gdLst>
              <a:gd name="connsiteX0" fmla="*/ 0 w 2002154"/>
              <a:gd name="connsiteY0" fmla="*/ 822960 h 822960"/>
              <a:gd name="connsiteX1" fmla="*/ 2002154 w 2002154"/>
              <a:gd name="connsiteY1" fmla="*/ 822960 h 822960"/>
              <a:gd name="connsiteX2" fmla="*/ 2002154 w 2002154"/>
              <a:gd name="connsiteY2" fmla="*/ 0 h 822960"/>
              <a:gd name="connsiteX3" fmla="*/ 0 w 2002154"/>
              <a:gd name="connsiteY3" fmla="*/ 0 h 822960"/>
              <a:gd name="connsiteX4" fmla="*/ 0 w 2002154"/>
              <a:gd name="connsiteY4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822960">
                <a:moveTo>
                  <a:pt x="0" y="822960"/>
                </a:moveTo>
                <a:lnTo>
                  <a:pt x="2002154" y="822960"/>
                </a:lnTo>
                <a:lnTo>
                  <a:pt x="2002154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Freeform 603"/>
          <p:cNvSpPr/>
          <p:nvPr/>
        </p:nvSpPr>
        <p:spPr>
          <a:xfrm>
            <a:off x="1987550" y="4425950"/>
            <a:ext cx="8134350" cy="831850"/>
          </a:xfrm>
          <a:custGeom>
            <a:avLst/>
            <a:gdLst>
              <a:gd name="connsiteX0" fmla="*/ 14604 w 8134350"/>
              <a:gd name="connsiteY0" fmla="*/ 838581 h 831850"/>
              <a:gd name="connsiteX1" fmla="*/ 8140827 w 8134350"/>
              <a:gd name="connsiteY1" fmla="*/ 838581 h 831850"/>
              <a:gd name="connsiteX2" fmla="*/ 8140827 w 8134350"/>
              <a:gd name="connsiteY2" fmla="*/ 15621 h 831850"/>
              <a:gd name="connsiteX3" fmla="*/ 14604 w 8134350"/>
              <a:gd name="connsiteY3" fmla="*/ 15621 h 831850"/>
              <a:gd name="connsiteX4" fmla="*/ 14604 w 8134350"/>
              <a:gd name="connsiteY4" fmla="*/ 838581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831850">
                <a:moveTo>
                  <a:pt x="14604" y="838581"/>
                </a:moveTo>
                <a:lnTo>
                  <a:pt x="8140827" y="838581"/>
                </a:lnTo>
                <a:lnTo>
                  <a:pt x="8140827" y="15621"/>
                </a:lnTo>
                <a:lnTo>
                  <a:pt x="14604" y="15621"/>
                </a:lnTo>
                <a:lnTo>
                  <a:pt x="14604" y="83858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Freeform 604"/>
          <p:cNvSpPr/>
          <p:nvPr/>
        </p:nvSpPr>
        <p:spPr>
          <a:xfrm>
            <a:off x="10115550" y="4425950"/>
            <a:ext cx="1835150" cy="831850"/>
          </a:xfrm>
          <a:custGeom>
            <a:avLst/>
            <a:gdLst>
              <a:gd name="connsiteX0" fmla="*/ 12954 w 1835150"/>
              <a:gd name="connsiteY0" fmla="*/ 838581 h 831850"/>
              <a:gd name="connsiteX1" fmla="*/ 1837309 w 1835150"/>
              <a:gd name="connsiteY1" fmla="*/ 838581 h 831850"/>
              <a:gd name="connsiteX2" fmla="*/ 1837309 w 1835150"/>
              <a:gd name="connsiteY2" fmla="*/ 15621 h 831850"/>
              <a:gd name="connsiteX3" fmla="*/ 12954 w 1835150"/>
              <a:gd name="connsiteY3" fmla="*/ 15621 h 831850"/>
              <a:gd name="connsiteX4" fmla="*/ 12954 w 1835150"/>
              <a:gd name="connsiteY4" fmla="*/ 838581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831850">
                <a:moveTo>
                  <a:pt x="12954" y="838581"/>
                </a:moveTo>
                <a:lnTo>
                  <a:pt x="1837309" y="838581"/>
                </a:lnTo>
                <a:lnTo>
                  <a:pt x="1837309" y="15621"/>
                </a:lnTo>
                <a:lnTo>
                  <a:pt x="12954" y="15621"/>
                </a:lnTo>
                <a:lnTo>
                  <a:pt x="12954" y="838581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Freeform 605"/>
          <p:cNvSpPr/>
          <p:nvPr/>
        </p:nvSpPr>
        <p:spPr>
          <a:xfrm>
            <a:off x="0" y="5264467"/>
            <a:ext cx="2002154" cy="822959"/>
          </a:xfrm>
          <a:custGeom>
            <a:avLst/>
            <a:gdLst>
              <a:gd name="connsiteX0" fmla="*/ 0 w 2002154"/>
              <a:gd name="connsiteY0" fmla="*/ 822959 h 822959"/>
              <a:gd name="connsiteX1" fmla="*/ 2002154 w 2002154"/>
              <a:gd name="connsiteY1" fmla="*/ 822959 h 822959"/>
              <a:gd name="connsiteX2" fmla="*/ 2002154 w 2002154"/>
              <a:gd name="connsiteY2" fmla="*/ 0 h 822959"/>
              <a:gd name="connsiteX3" fmla="*/ 0 w 2002154"/>
              <a:gd name="connsiteY3" fmla="*/ 0 h 822959"/>
              <a:gd name="connsiteX4" fmla="*/ 0 w 2002154"/>
              <a:gd name="connsiteY4" fmla="*/ 822959 h 82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154" h="822959">
                <a:moveTo>
                  <a:pt x="0" y="822959"/>
                </a:moveTo>
                <a:lnTo>
                  <a:pt x="2002154" y="822959"/>
                </a:lnTo>
                <a:lnTo>
                  <a:pt x="2002154" y="0"/>
                </a:lnTo>
                <a:lnTo>
                  <a:pt x="0" y="0"/>
                </a:lnTo>
                <a:lnTo>
                  <a:pt x="0" y="822959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Freeform 606"/>
          <p:cNvSpPr/>
          <p:nvPr/>
        </p:nvSpPr>
        <p:spPr>
          <a:xfrm>
            <a:off x="1987550" y="5251450"/>
            <a:ext cx="8134350" cy="831850"/>
          </a:xfrm>
          <a:custGeom>
            <a:avLst/>
            <a:gdLst>
              <a:gd name="connsiteX0" fmla="*/ 14604 w 8134350"/>
              <a:gd name="connsiteY0" fmla="*/ 835977 h 831850"/>
              <a:gd name="connsiteX1" fmla="*/ 8140827 w 8134350"/>
              <a:gd name="connsiteY1" fmla="*/ 835977 h 831850"/>
              <a:gd name="connsiteX2" fmla="*/ 8140827 w 8134350"/>
              <a:gd name="connsiteY2" fmla="*/ 13017 h 831850"/>
              <a:gd name="connsiteX3" fmla="*/ 14604 w 8134350"/>
              <a:gd name="connsiteY3" fmla="*/ 13017 h 831850"/>
              <a:gd name="connsiteX4" fmla="*/ 14604 w 8134350"/>
              <a:gd name="connsiteY4" fmla="*/ 835977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350" h="831850">
                <a:moveTo>
                  <a:pt x="14604" y="835977"/>
                </a:moveTo>
                <a:lnTo>
                  <a:pt x="8140827" y="835977"/>
                </a:lnTo>
                <a:lnTo>
                  <a:pt x="8140827" y="13017"/>
                </a:lnTo>
                <a:lnTo>
                  <a:pt x="14604" y="13017"/>
                </a:lnTo>
                <a:lnTo>
                  <a:pt x="14604" y="835977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Freeform 607"/>
          <p:cNvSpPr/>
          <p:nvPr/>
        </p:nvSpPr>
        <p:spPr>
          <a:xfrm>
            <a:off x="10115550" y="5251450"/>
            <a:ext cx="1835150" cy="831850"/>
          </a:xfrm>
          <a:custGeom>
            <a:avLst/>
            <a:gdLst>
              <a:gd name="connsiteX0" fmla="*/ 12954 w 1835150"/>
              <a:gd name="connsiteY0" fmla="*/ 835977 h 831850"/>
              <a:gd name="connsiteX1" fmla="*/ 1837309 w 1835150"/>
              <a:gd name="connsiteY1" fmla="*/ 835977 h 831850"/>
              <a:gd name="connsiteX2" fmla="*/ 1837309 w 1835150"/>
              <a:gd name="connsiteY2" fmla="*/ 13017 h 831850"/>
              <a:gd name="connsiteX3" fmla="*/ 12954 w 1835150"/>
              <a:gd name="connsiteY3" fmla="*/ 13017 h 831850"/>
              <a:gd name="connsiteX4" fmla="*/ 12954 w 1835150"/>
              <a:gd name="connsiteY4" fmla="*/ 835977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831850">
                <a:moveTo>
                  <a:pt x="12954" y="835977"/>
                </a:moveTo>
                <a:lnTo>
                  <a:pt x="1837309" y="835977"/>
                </a:lnTo>
                <a:lnTo>
                  <a:pt x="1837309" y="13017"/>
                </a:lnTo>
                <a:lnTo>
                  <a:pt x="12954" y="13017"/>
                </a:lnTo>
                <a:lnTo>
                  <a:pt x="12954" y="835977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Freeform 608"/>
          <p:cNvSpPr/>
          <p:nvPr/>
        </p:nvSpPr>
        <p:spPr>
          <a:xfrm>
            <a:off x="1987550" y="1035050"/>
            <a:ext cx="19050" cy="5048250"/>
          </a:xfrm>
          <a:custGeom>
            <a:avLst/>
            <a:gdLst>
              <a:gd name="connsiteX0" fmla="*/ 14604 w 19050"/>
              <a:gd name="connsiteY0" fmla="*/ 11176 h 5048250"/>
              <a:gd name="connsiteX1" fmla="*/ 14604 w 19050"/>
              <a:gd name="connsiteY1" fmla="*/ 5058727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48250">
                <a:moveTo>
                  <a:pt x="14604" y="11176"/>
                </a:moveTo>
                <a:lnTo>
                  <a:pt x="14604" y="505872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Freeform 609"/>
          <p:cNvSpPr/>
          <p:nvPr/>
        </p:nvSpPr>
        <p:spPr>
          <a:xfrm>
            <a:off x="10115550" y="1035050"/>
            <a:ext cx="19050" cy="5048250"/>
          </a:xfrm>
          <a:custGeom>
            <a:avLst/>
            <a:gdLst>
              <a:gd name="connsiteX0" fmla="*/ 12954 w 19050"/>
              <a:gd name="connsiteY0" fmla="*/ 11176 h 5048250"/>
              <a:gd name="connsiteX1" fmla="*/ 12954 w 19050"/>
              <a:gd name="connsiteY1" fmla="*/ 5058727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48250">
                <a:moveTo>
                  <a:pt x="12954" y="11176"/>
                </a:moveTo>
                <a:lnTo>
                  <a:pt x="12954" y="505872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Freeform 610"/>
          <p:cNvSpPr/>
          <p:nvPr/>
        </p:nvSpPr>
        <p:spPr>
          <a:xfrm>
            <a:off x="0" y="142405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Freeform 611"/>
          <p:cNvSpPr/>
          <p:nvPr/>
        </p:nvSpPr>
        <p:spPr>
          <a:xfrm>
            <a:off x="0" y="224701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Freeform 612"/>
          <p:cNvSpPr/>
          <p:nvPr/>
        </p:nvSpPr>
        <p:spPr>
          <a:xfrm>
            <a:off x="0" y="270421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Freeform 613"/>
          <p:cNvSpPr/>
          <p:nvPr/>
        </p:nvSpPr>
        <p:spPr>
          <a:xfrm>
            <a:off x="0" y="316141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Freeform 614"/>
          <p:cNvSpPr/>
          <p:nvPr/>
        </p:nvSpPr>
        <p:spPr>
          <a:xfrm>
            <a:off x="0" y="361861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Freeform 615"/>
          <p:cNvSpPr/>
          <p:nvPr/>
        </p:nvSpPr>
        <p:spPr>
          <a:xfrm>
            <a:off x="0" y="444157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Freeform 616"/>
          <p:cNvSpPr/>
          <p:nvPr/>
        </p:nvSpPr>
        <p:spPr>
          <a:xfrm>
            <a:off x="0" y="5264531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Freeform 617"/>
          <p:cNvSpPr/>
          <p:nvPr/>
        </p:nvSpPr>
        <p:spPr>
          <a:xfrm>
            <a:off x="0" y="1046226"/>
            <a:ext cx="0" cy="5047551"/>
          </a:xfrm>
          <a:custGeom>
            <a:avLst/>
            <a:gdLst>
              <a:gd name="connsiteX0" fmla="*/ 0 w 0"/>
              <a:gd name="connsiteY0" fmla="*/ 0 h 5047551"/>
              <a:gd name="connsiteX1" fmla="*/ 0 w 0"/>
              <a:gd name="connsiteY1" fmla="*/ 5047551 h 504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047551">
                <a:moveTo>
                  <a:pt x="0" y="0"/>
                </a:moveTo>
                <a:lnTo>
                  <a:pt x="0" y="50475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Freeform 618"/>
          <p:cNvSpPr/>
          <p:nvPr/>
        </p:nvSpPr>
        <p:spPr>
          <a:xfrm>
            <a:off x="11931650" y="1022350"/>
            <a:ext cx="31750" cy="5060950"/>
          </a:xfrm>
          <a:custGeom>
            <a:avLst/>
            <a:gdLst>
              <a:gd name="connsiteX0" fmla="*/ 21208 w 31750"/>
              <a:gd name="connsiteY0" fmla="*/ 23876 h 5060950"/>
              <a:gd name="connsiteX1" fmla="*/ 21208 w 31750"/>
              <a:gd name="connsiteY1" fmla="*/ 5071427 h 50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60950">
                <a:moveTo>
                  <a:pt x="21208" y="23876"/>
                </a:moveTo>
                <a:lnTo>
                  <a:pt x="21208" y="507142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Freeform 619"/>
          <p:cNvSpPr/>
          <p:nvPr/>
        </p:nvSpPr>
        <p:spPr>
          <a:xfrm>
            <a:off x="0" y="1052576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Freeform 620"/>
          <p:cNvSpPr/>
          <p:nvPr/>
        </p:nvSpPr>
        <p:spPr>
          <a:xfrm>
            <a:off x="0" y="6087427"/>
            <a:ext cx="11959208" cy="0"/>
          </a:xfrm>
          <a:custGeom>
            <a:avLst/>
            <a:gdLst>
              <a:gd name="connsiteX0" fmla="*/ 0 w 11959208"/>
              <a:gd name="connsiteY0" fmla="*/ 0 h 0"/>
              <a:gd name="connsiteX1" fmla="*/ 11959208 w 1195920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9208">
                <a:moveTo>
                  <a:pt x="0" y="0"/>
                </a:moveTo>
                <a:lnTo>
                  <a:pt x="11959208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TextBox 621"/>
          <p:cNvSpPr txBox="1"/>
          <p:nvPr/>
        </p:nvSpPr>
        <p:spPr>
          <a:xfrm>
            <a:off x="715975" y="337185"/>
            <a:ext cx="579266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" dirty="0">
                <a:solidFill>
                  <a:srgbClr val="435269"/>
                </a:solidFill>
                <a:latin typeface="Calibri"/>
                <a:ea typeface="Calibri"/>
              </a:rPr>
              <a:t>ФАКТОРЫ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4" dirty="0">
                <a:solidFill>
                  <a:srgbClr val="435269"/>
                </a:solidFill>
                <a:latin typeface="Calibri"/>
                <a:ea typeface="Calibri"/>
              </a:rPr>
              <a:t>ОКРУЖАЮЩЕЙ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0" dirty="0">
                <a:solidFill>
                  <a:srgbClr val="435269"/>
                </a:solidFill>
                <a:latin typeface="Calibri"/>
                <a:ea typeface="Calibri"/>
              </a:rPr>
              <a:t>СРЕДЫ</a:t>
            </a:r>
          </a:p>
        </p:txBody>
      </p:sp>
      <p:sp>
        <p:nvSpPr>
          <p:cNvPr id="622" name="TextBox 622"/>
          <p:cNvSpPr txBox="1"/>
          <p:nvPr/>
        </p:nvSpPr>
        <p:spPr>
          <a:xfrm>
            <a:off x="553516" y="1117599"/>
            <a:ext cx="1069921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006288" algn="l"/>
                <a:tab pos="10405567" algn="l"/>
              </a:tabLst>
            </a:pPr>
            <a:r>
              <a:rPr lang="en-US" altLang="zh-CN" sz="1800" b="1" spc="-25" dirty="0">
                <a:solidFill>
                  <a:srgbClr val="FEFEFE"/>
                </a:solidFill>
                <a:latin typeface="Calibri"/>
                <a:ea typeface="Calibri"/>
              </a:rPr>
              <a:t>МКФ</a:t>
            </a:r>
            <a:r>
              <a:rPr lang="en-US" altLang="zh-CN" sz="1800" b="1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0" dirty="0">
                <a:solidFill>
                  <a:srgbClr val="FEFEFE"/>
                </a:solidFill>
                <a:latin typeface="Calibri"/>
                <a:ea typeface="Calibri"/>
              </a:rPr>
              <a:t>код	</a:t>
            </a:r>
            <a:r>
              <a:rPr lang="en-US" altLang="zh-CN" sz="1800" b="1" spc="-5" dirty="0">
                <a:solidFill>
                  <a:srgbClr val="FEFEFE"/>
                </a:solidFill>
                <a:latin typeface="Calibri"/>
                <a:ea typeface="Calibri"/>
              </a:rPr>
              <a:t>Категория	</a:t>
            </a:r>
            <a:r>
              <a:rPr lang="en-US" altLang="zh-CN" sz="1800" b="1" spc="-40" dirty="0">
                <a:solidFill>
                  <a:srgbClr val="FEFEFE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623" name="TextBox 623"/>
          <p:cNvSpPr txBox="1"/>
          <p:nvPr/>
        </p:nvSpPr>
        <p:spPr>
          <a:xfrm>
            <a:off x="658977" y="1678813"/>
            <a:ext cx="69753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110</a:t>
            </a:r>
          </a:p>
        </p:txBody>
      </p:sp>
      <p:sp>
        <p:nvSpPr>
          <p:cNvPr id="624" name="TextBox 624"/>
          <p:cNvSpPr txBox="1"/>
          <p:nvPr/>
        </p:nvSpPr>
        <p:spPr>
          <a:xfrm>
            <a:off x="2124455" y="1511172"/>
            <a:ext cx="7694003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Продукты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вещества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персонального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(лекарств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а)</a:t>
            </a:r>
          </a:p>
        </p:txBody>
      </p:sp>
      <p:sp>
        <p:nvSpPr>
          <p:cNvPr id="625" name="TextBox 625"/>
          <p:cNvSpPr txBox="1"/>
          <p:nvPr/>
        </p:nvSpPr>
        <p:spPr>
          <a:xfrm>
            <a:off x="10811256" y="1678813"/>
            <a:ext cx="4750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26" name="TextBox 626"/>
          <p:cNvSpPr txBox="1"/>
          <p:nvPr/>
        </p:nvSpPr>
        <p:spPr>
          <a:xfrm>
            <a:off x="658977" y="2319197"/>
            <a:ext cx="1074176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65478" algn="l"/>
                <a:tab pos="1015227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310	Семья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ближайшие</a:t>
            </a:r>
            <a:r>
              <a:rPr lang="en-US" altLang="zh-CN" sz="24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родственники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27" name="TextBox 627"/>
          <p:cNvSpPr txBox="1"/>
          <p:nvPr/>
        </p:nvSpPr>
        <p:spPr>
          <a:xfrm>
            <a:off x="658977" y="2776473"/>
            <a:ext cx="107416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65478" algn="l"/>
                <a:tab pos="1015227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320	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Друзья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28" name="TextBox 628"/>
          <p:cNvSpPr txBox="1"/>
          <p:nvPr/>
        </p:nvSpPr>
        <p:spPr>
          <a:xfrm>
            <a:off x="658977" y="3233673"/>
            <a:ext cx="107416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65478" algn="l"/>
                <a:tab pos="1015227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355	Профессиональные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медицинские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работники	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29" name="TextBox 629"/>
          <p:cNvSpPr txBox="1"/>
          <p:nvPr/>
        </p:nvSpPr>
        <p:spPr>
          <a:xfrm>
            <a:off x="658977" y="3873931"/>
            <a:ext cx="6976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410</a:t>
            </a:r>
          </a:p>
        </p:txBody>
      </p:sp>
      <p:sp>
        <p:nvSpPr>
          <p:cNvPr id="630" name="TextBox 630"/>
          <p:cNvSpPr txBox="1"/>
          <p:nvPr/>
        </p:nvSpPr>
        <p:spPr>
          <a:xfrm>
            <a:off x="2124455" y="3706241"/>
            <a:ext cx="6602338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Индивидуальные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24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семьи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ближайших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одственников</a:t>
            </a:r>
          </a:p>
        </p:txBody>
      </p:sp>
      <p:sp>
        <p:nvSpPr>
          <p:cNvPr id="631" name="TextBox 631"/>
          <p:cNvSpPr txBox="1"/>
          <p:nvPr/>
        </p:nvSpPr>
        <p:spPr>
          <a:xfrm>
            <a:off x="10811256" y="3873931"/>
            <a:ext cx="47518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32" name="TextBox 632"/>
          <p:cNvSpPr txBox="1"/>
          <p:nvPr/>
        </p:nvSpPr>
        <p:spPr>
          <a:xfrm>
            <a:off x="658977" y="4696967"/>
            <a:ext cx="69753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570</a:t>
            </a:r>
          </a:p>
        </p:txBody>
      </p:sp>
      <p:sp>
        <p:nvSpPr>
          <p:cNvPr id="633" name="TextBox 633"/>
          <p:cNvSpPr txBox="1"/>
          <p:nvPr/>
        </p:nvSpPr>
        <p:spPr>
          <a:xfrm>
            <a:off x="2124455" y="4529328"/>
            <a:ext cx="6627691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Службы,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административные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политика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социального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страхования</a:t>
            </a:r>
          </a:p>
        </p:txBody>
      </p:sp>
      <p:sp>
        <p:nvSpPr>
          <p:cNvPr id="634" name="TextBox 634"/>
          <p:cNvSpPr txBox="1"/>
          <p:nvPr/>
        </p:nvSpPr>
        <p:spPr>
          <a:xfrm>
            <a:off x="10811256" y="4696967"/>
            <a:ext cx="4750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</a:p>
        </p:txBody>
      </p:sp>
      <p:sp>
        <p:nvSpPr>
          <p:cNvPr id="635" name="TextBox 635"/>
          <p:cNvSpPr txBox="1"/>
          <p:nvPr/>
        </p:nvSpPr>
        <p:spPr>
          <a:xfrm>
            <a:off x="658977" y="5520156"/>
            <a:ext cx="6976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325</a:t>
            </a:r>
          </a:p>
        </p:txBody>
      </p:sp>
      <p:sp>
        <p:nvSpPr>
          <p:cNvPr id="636" name="TextBox 636"/>
          <p:cNvSpPr txBox="1"/>
          <p:nvPr/>
        </p:nvSpPr>
        <p:spPr>
          <a:xfrm>
            <a:off x="2124455" y="5352326"/>
            <a:ext cx="6509528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Знакомые,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сверстники,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коллеги,</a:t>
            </a:r>
            <a:r>
              <a:rPr lang="en-US" altLang="zh-CN"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соседи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члены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сооб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щества</a:t>
            </a:r>
          </a:p>
        </p:txBody>
      </p:sp>
      <p:sp>
        <p:nvSpPr>
          <p:cNvPr id="637" name="TextBox 637"/>
          <p:cNvSpPr txBox="1"/>
          <p:nvPr/>
        </p:nvSpPr>
        <p:spPr>
          <a:xfrm>
            <a:off x="10887456" y="5520156"/>
            <a:ext cx="32126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62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Picture 6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0" y="350520"/>
            <a:ext cx="2880360" cy="2080260"/>
          </a:xfrm>
          <a:prstGeom prst="rect">
            <a:avLst/>
          </a:prstGeom>
        </p:spPr>
      </p:pic>
      <p:sp>
        <p:nvSpPr>
          <p:cNvPr id="2" name="TextBox 639"/>
          <p:cNvSpPr txBox="1"/>
          <p:nvPr/>
        </p:nvSpPr>
        <p:spPr>
          <a:xfrm>
            <a:off x="715060" y="624636"/>
            <a:ext cx="10502225" cy="60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6422">
              <a:lnSpc>
                <a:spcPct val="100000"/>
              </a:lnSpc>
            </a:pPr>
            <a:r>
              <a:rPr lang="en-US" altLang="zh-CN" sz="3700" b="1" spc="-110" dirty="0">
                <a:solidFill>
                  <a:srgbClr val="1E3762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3700" b="1" spc="-8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00" dirty="0">
                <a:solidFill>
                  <a:srgbClr val="1E3762"/>
                </a:solidFill>
                <a:latin typeface="Calibri"/>
                <a:ea typeface="Calibri"/>
              </a:rPr>
              <a:t>диагноз</a:t>
            </a:r>
            <a:r>
              <a:rPr lang="en-US" altLang="zh-CN" sz="3700" b="1" spc="-89" dirty="0">
                <a:solidFill>
                  <a:srgbClr val="1E3762"/>
                </a:solidFill>
                <a:latin typeface="Georgia"/>
                <a:ea typeface="Georgia"/>
              </a:rPr>
              <a:t>:</a:t>
            </a:r>
          </a:p>
          <a:p>
            <a:pPr>
              <a:lnSpc>
                <a:spcPts val="7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списком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проблем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Описывает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здоровья,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Призван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оценить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медицинские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проблемы,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другие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жизненные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проблемы,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ограничения,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</a:p>
          <a:p>
            <a:pPr marL="228600" indent="-228600" hangingPunct="0">
              <a:lnSpc>
                <a:spcPct val="95416"/>
              </a:lnSpc>
              <a:spcBef>
                <a:spcPts val="11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Отражает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делается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реабилитационном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центре.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нет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проблемно-ориентированным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будут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трудности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установкой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диагноза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75"/>
              </a:lnSpc>
            </a:pPr>
            <a:endParaRPr lang="en-US" dirty="0" smtClean="0"/>
          </a:p>
          <a:p>
            <a:pPr marL="0" indent="624784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Мельникова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Е.В.,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А.А.,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Box 640"/>
          <p:cNvSpPr txBox="1"/>
          <p:nvPr/>
        </p:nvSpPr>
        <p:spPr>
          <a:xfrm>
            <a:off x="701040" y="385310"/>
            <a:ext cx="10687948" cy="583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05435" hangingPunct="0">
              <a:lnSpc>
                <a:spcPct val="95416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Распределение</a:t>
            </a:r>
            <a:r>
              <a:rPr lang="en-US" altLang="zh-CN" sz="25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функциональных</a:t>
            </a:r>
            <a:r>
              <a:rPr lang="en-US" altLang="zh-CN" sz="25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обязанностей</a:t>
            </a:r>
            <a:r>
              <a:rPr lang="en-US" altLang="zh-CN" sz="2500" b="1" spc="-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25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заполнению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шкал</a:t>
            </a:r>
            <a:r>
              <a:rPr lang="en-US" altLang="zh-CN" sz="25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25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работе</a:t>
            </a:r>
            <a:r>
              <a:rPr lang="en-US" altLang="zh-CN" sz="2500" b="1" spc="-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мультидисциплинарной</a:t>
            </a:r>
            <a:r>
              <a:rPr lang="en-US" altLang="zh-CN" sz="2500" b="1" spc="-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Arial"/>
                <a:ea typeface="Arial"/>
              </a:rPr>
              <a:t>бригады: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Кардиолог</a:t>
            </a:r>
            <a:r>
              <a:rPr lang="en-US" altLang="zh-CN" sz="1800" b="1" spc="-12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-</a:t>
            </a:r>
            <a:r>
              <a:rPr lang="en-US" altLang="zh-CN" sz="1800" b="1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реабилитолог</a:t>
            </a:r>
          </a:p>
          <a:p>
            <a:pPr marL="0">
              <a:lnSpc>
                <a:spcPct val="100000"/>
              </a:lnSpc>
              <a:spcBef>
                <a:spcPts val="36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Модифицированная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шкала</a:t>
            </a:r>
            <a:r>
              <a:rPr lang="en-US" altLang="zh-CN" sz="1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Ренкин</a:t>
            </a:r>
          </a:p>
          <a:p>
            <a:pPr marL="0">
              <a:lnSpc>
                <a:spcPct val="100000"/>
              </a:lnSpc>
              <a:spcBef>
                <a:spcPts val="35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Оценка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функционального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класса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стенокардии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(Канадская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классификация)</a:t>
            </a:r>
          </a:p>
          <a:p>
            <a:pPr marL="0">
              <a:lnSpc>
                <a:spcPct val="100000"/>
              </a:lnSpc>
              <a:spcBef>
                <a:spcPts val="35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ВАШ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(только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больных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болью)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Толерантность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нагрузке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(ВЭМ)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1800" b="1" spc="-20" dirty="0">
                <a:solidFill>
                  <a:srgbClr val="001E5E"/>
                </a:solidFill>
                <a:latin typeface="Arial"/>
                <a:ea typeface="Arial"/>
              </a:rPr>
              <a:t>Псих</a:t>
            </a:r>
            <a:r>
              <a:rPr lang="en-US" altLang="zh-CN" sz="1800" b="1" spc="-15" dirty="0">
                <a:solidFill>
                  <a:srgbClr val="001E5E"/>
                </a:solidFill>
                <a:latin typeface="Arial"/>
                <a:ea typeface="Arial"/>
              </a:rPr>
              <a:t>олог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Монреальская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шкала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психического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статуса</a:t>
            </a:r>
            <a:r>
              <a:rPr lang="en-US" altLang="zh-CN" sz="1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(MoCA),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Госпитальная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шкала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тревоги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депрессии.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Эрготерпевт</a:t>
            </a:r>
            <a:r>
              <a:rPr lang="en-US" altLang="zh-CN" sz="1800" b="1" spc="-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(или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психолог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расширенной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компетенцией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эрготерапевта)</a:t>
            </a:r>
          </a:p>
          <a:p>
            <a:pPr marL="0">
              <a:lnSpc>
                <a:spcPct val="100000"/>
              </a:lnSpc>
              <a:spcBef>
                <a:spcPts val="35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Канадская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Выполнения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Деятельности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(COPM)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Шкала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эрготерапевта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оценки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окружения</a:t>
            </a:r>
          </a:p>
          <a:p>
            <a:pPr marL="0">
              <a:lnSpc>
                <a:spcPct val="100000"/>
              </a:lnSpc>
              <a:spcBef>
                <a:spcPts val="30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качества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  <a:r>
              <a:rPr lang="en-US" altLang="zh-CN" sz="1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(EQ-5D)</a:t>
            </a:r>
          </a:p>
          <a:p>
            <a:pPr marL="0">
              <a:lnSpc>
                <a:spcPct val="100000"/>
              </a:lnSpc>
              <a:spcBef>
                <a:spcPts val="395"/>
              </a:spcBef>
            </a:pPr>
            <a:r>
              <a:rPr lang="en-US" altLang="zh-CN" sz="1800" b="1" spc="-10" dirty="0">
                <a:solidFill>
                  <a:srgbClr val="001E5E"/>
                </a:solidFill>
                <a:latin typeface="Arial"/>
                <a:ea typeface="Arial"/>
              </a:rPr>
              <a:t>Инструктор</a:t>
            </a:r>
            <a:r>
              <a:rPr lang="en-US" altLang="zh-CN" sz="1800" b="1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Arial"/>
                <a:ea typeface="Arial"/>
              </a:rPr>
              <a:t>ЛФК</a:t>
            </a:r>
          </a:p>
          <a:p>
            <a:pPr marL="0">
              <a:lnSpc>
                <a:spcPct val="9875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Тест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6-минутной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ходьбой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оценка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функционального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класса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ХСН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толерантности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физической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нагрузк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е.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Box 641"/>
          <p:cNvSpPr txBox="1"/>
          <p:nvPr/>
        </p:nvSpPr>
        <p:spPr>
          <a:xfrm>
            <a:off x="425805" y="339547"/>
            <a:ext cx="10693058" cy="4623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3291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3200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бригада</a:t>
            </a:r>
          </a:p>
          <a:p>
            <a:pPr marL="0" indent="4674387">
              <a:lnSpc>
                <a:spcPct val="100000"/>
              </a:lnSpc>
            </a:pPr>
            <a:r>
              <a:rPr lang="en-US" altLang="zh-CN" sz="3200" spc="-30" dirty="0">
                <a:solidFill>
                  <a:srgbClr val="435269"/>
                </a:solidFill>
                <a:latin typeface="Calibri"/>
                <a:ea typeface="Calibri"/>
              </a:rPr>
              <a:t>Карди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олог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Проводит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сбор</a:t>
            </a:r>
            <a:r>
              <a:rPr lang="en-US" altLang="zh-CN" sz="20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анамнеза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клинико-диагностических</a:t>
            </a:r>
            <a:r>
              <a:rPr lang="en-US" altLang="zh-CN" sz="20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данных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Оценивает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лабораторного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(общий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анализ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крови,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тромбоциты,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гематокрит,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липидный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спектр,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глюкоза,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креатинин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подсчетом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СКФ)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этапе)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ЭКГ</a:t>
            </a:r>
            <a:r>
              <a:rPr lang="en-US" altLang="zh-CN" sz="20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состоянии</a:t>
            </a:r>
            <a:r>
              <a:rPr lang="en-US" altLang="zh-CN" sz="20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покоя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ЭхоКГ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этапе)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УЗИ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плевральной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полости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подозрении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плеврита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Проводит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тесты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нагрузкой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(ВЭМ)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Формулирует</a:t>
            </a:r>
            <a:r>
              <a:rPr lang="en-US" altLang="zh-CN" sz="20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20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диагноз.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Box 642"/>
          <p:cNvSpPr txBox="1"/>
          <p:nvPr/>
        </p:nvSpPr>
        <p:spPr>
          <a:xfrm>
            <a:off x="397763" y="218694"/>
            <a:ext cx="11806935" cy="6084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30139">
              <a:lnSpc>
                <a:spcPct val="100000"/>
              </a:lnSpc>
            </a:pPr>
            <a:r>
              <a:rPr lang="en-US" altLang="zh-CN" sz="2900" spc="-25" dirty="0">
                <a:solidFill>
                  <a:srgbClr val="435269"/>
                </a:solidFill>
                <a:latin typeface="Calibri"/>
                <a:ea typeface="Calibri"/>
              </a:rPr>
              <a:t>Врач</a:t>
            </a:r>
            <a:r>
              <a:rPr lang="en-US" altLang="zh-CN" sz="29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900" spc="-35" dirty="0">
                <a:solidFill>
                  <a:srgbClr val="435269"/>
                </a:solidFill>
                <a:latin typeface="Calibri"/>
                <a:ea typeface="Calibri"/>
              </a:rPr>
              <a:t>ЛФК</a:t>
            </a:r>
          </a:p>
          <a:p>
            <a:pPr marL="0" indent="1017777">
              <a:lnSpc>
                <a:spcPct val="100000"/>
              </a:lnSpc>
            </a:pPr>
            <a:r>
              <a:rPr lang="en-US" altLang="zh-CN" sz="2900" spc="-10" dirty="0">
                <a:solidFill>
                  <a:srgbClr val="435269"/>
                </a:solidFill>
                <a:latin typeface="Calibri"/>
                <a:ea typeface="Calibri"/>
              </a:rPr>
              <a:t>(</a:t>
            </a:r>
            <a:r>
              <a:rPr lang="en-US" altLang="zh-CN" sz="2900" spc="-20" dirty="0">
                <a:solidFill>
                  <a:srgbClr val="435269"/>
                </a:solidFill>
                <a:latin typeface="Calibri"/>
                <a:ea typeface="Calibri"/>
              </a:rPr>
              <a:t>кинезотерапевт</a:t>
            </a:r>
            <a:r>
              <a:rPr lang="en-US" altLang="zh-CN" sz="2900" spc="10" dirty="0">
                <a:solidFill>
                  <a:srgbClr val="435269"/>
                </a:solidFill>
                <a:latin typeface="Calibri"/>
                <a:ea typeface="Calibri"/>
              </a:rPr>
              <a:t>,</a:t>
            </a:r>
            <a:r>
              <a:rPr lang="en-US" altLang="zh-CN" sz="29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900" spc="-15" dirty="0">
                <a:solidFill>
                  <a:srgbClr val="435269"/>
                </a:solidFill>
                <a:latin typeface="Calibri"/>
                <a:ea typeface="Calibri"/>
              </a:rPr>
              <a:t>специалист</a:t>
            </a:r>
            <a:r>
              <a:rPr lang="en-US" altLang="zh-CN" sz="29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900" spc="-30" dirty="0">
                <a:solidFill>
                  <a:srgbClr val="435269"/>
                </a:solidFill>
                <a:latin typeface="Calibri"/>
                <a:ea typeface="Calibri"/>
              </a:rPr>
              <a:t>по</a:t>
            </a:r>
            <a:r>
              <a:rPr lang="en-US" altLang="zh-CN" sz="29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900" spc="-2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9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900" spc="-15" dirty="0">
                <a:solidFill>
                  <a:srgbClr val="435269"/>
                </a:solidFill>
                <a:latin typeface="Calibri"/>
                <a:ea typeface="Calibri"/>
              </a:rPr>
              <a:t>реабилитации)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Анализирует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ограничения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участия,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проблемы</a:t>
            </a:r>
            <a:r>
              <a:rPr lang="en-US" altLang="zh-CN" sz="24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со</a:t>
            </a:r>
            <a:r>
              <a:rPr lang="en-US" altLang="zh-CN" sz="24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здоровьем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повлиять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выбор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включенных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программу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реабилитации.</a:t>
            </a:r>
          </a:p>
          <a:p>
            <a:pPr marL="228600" indent="-228600" hangingPunct="0">
              <a:lnSpc>
                <a:spcPct val="875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Факторы,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ограничивающие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тяжесть</a:t>
            </a:r>
            <a:r>
              <a:rPr lang="en-US" altLang="zh-CN" sz="2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сосудистого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выраженные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левого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желудочка,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коморбидные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(остеоартрит,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ХОБЛ,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периферические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сосудистые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расстройства,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цереброваскулярные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психологические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депрессия,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тревога,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поддержки).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Оценивает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переносимость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тест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6-минутной</a:t>
            </a:r>
            <a:r>
              <a:rPr lang="en-US" altLang="zh-CN" sz="2400" spc="1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ходьбой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(контролирует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пульс,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индивидуальное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восприятие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Бор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га)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 indent="5627877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KNGF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undergoing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rehabilitation/</a:t>
            </a:r>
          </a:p>
          <a:p>
            <a:pPr marL="0" indent="7275321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Suppl.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Dutch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Journal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121,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Box 643"/>
          <p:cNvSpPr txBox="1"/>
          <p:nvPr/>
        </p:nvSpPr>
        <p:spPr>
          <a:xfrm>
            <a:off x="715975" y="429056"/>
            <a:ext cx="10735074" cy="3730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08070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3600" spc="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психолог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Проводит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психодиагностическое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тестирование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(скрининговый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Госпитальная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шкала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тревоги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депрессии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HADS),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опросник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жи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зни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проводит</a:t>
            </a:r>
            <a:r>
              <a:rPr lang="en-US" altLang="zh-CN"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углубленное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психодиагностическое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обсл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едование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Формулирует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цели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психологической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участвует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существлении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Freeform 644"/>
          <p:cNvSpPr/>
          <p:nvPr/>
        </p:nvSpPr>
        <p:spPr>
          <a:xfrm>
            <a:off x="3522217" y="1375917"/>
            <a:ext cx="71882" cy="21082"/>
          </a:xfrm>
          <a:custGeom>
            <a:avLst/>
            <a:gdLst>
              <a:gd name="connsiteX0" fmla="*/ 9525 w 71882"/>
              <a:gd name="connsiteY0" fmla="*/ 15621 h 21082"/>
              <a:gd name="connsiteX1" fmla="*/ 64389 w 71882"/>
              <a:gd name="connsiteY1" fmla="*/ 15621 h 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882" h="21082">
                <a:moveTo>
                  <a:pt x="9525" y="15621"/>
                </a:moveTo>
                <a:lnTo>
                  <a:pt x="64389" y="15621"/>
                </a:lnTo>
              </a:path>
            </a:pathLst>
          </a:custGeom>
          <a:ln w="1676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Freeform 645"/>
          <p:cNvSpPr/>
          <p:nvPr/>
        </p:nvSpPr>
        <p:spPr>
          <a:xfrm>
            <a:off x="3915917" y="1985517"/>
            <a:ext cx="59182" cy="33782"/>
          </a:xfrm>
          <a:custGeom>
            <a:avLst/>
            <a:gdLst>
              <a:gd name="connsiteX0" fmla="*/ 4445 w 59182"/>
              <a:gd name="connsiteY0" fmla="*/ 20193 h 33782"/>
              <a:gd name="connsiteX1" fmla="*/ 56260 w 59182"/>
              <a:gd name="connsiteY1" fmla="*/ 20193 h 3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182" h="33782">
                <a:moveTo>
                  <a:pt x="4445" y="20193"/>
                </a:moveTo>
                <a:lnTo>
                  <a:pt x="56260" y="20193"/>
                </a:lnTo>
              </a:path>
            </a:pathLst>
          </a:custGeom>
          <a:ln w="1676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Freeform 646"/>
          <p:cNvSpPr/>
          <p:nvPr/>
        </p:nvSpPr>
        <p:spPr>
          <a:xfrm>
            <a:off x="2391917" y="2595117"/>
            <a:ext cx="3284982" cy="33782"/>
          </a:xfrm>
          <a:custGeom>
            <a:avLst/>
            <a:gdLst>
              <a:gd name="connsiteX0" fmla="*/ 15113 w 3284982"/>
              <a:gd name="connsiteY0" fmla="*/ 17907 h 33782"/>
              <a:gd name="connsiteX1" fmla="*/ 1655698 w 3284982"/>
              <a:gd name="connsiteY1" fmla="*/ 17907 h 33782"/>
              <a:gd name="connsiteX2" fmla="*/ 3296285 w 3284982"/>
              <a:gd name="connsiteY2" fmla="*/ 17907 h 33782"/>
              <a:gd name="connsiteX3" fmla="*/ 3296285 w 3284982"/>
              <a:gd name="connsiteY3" fmla="*/ 34671 h 33782"/>
              <a:gd name="connsiteX4" fmla="*/ 1655698 w 3284982"/>
              <a:gd name="connsiteY4" fmla="*/ 34671 h 33782"/>
              <a:gd name="connsiteX5" fmla="*/ 15113 w 3284982"/>
              <a:gd name="connsiteY5" fmla="*/ 34671 h 33782"/>
              <a:gd name="connsiteX6" fmla="*/ 15113 w 3284982"/>
              <a:gd name="connsiteY6" fmla="*/ 17907 h 3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4982" h="33782">
                <a:moveTo>
                  <a:pt x="15113" y="17907"/>
                </a:moveTo>
                <a:lnTo>
                  <a:pt x="1655698" y="17907"/>
                </a:lnTo>
                <a:lnTo>
                  <a:pt x="3296285" y="17907"/>
                </a:lnTo>
                <a:lnTo>
                  <a:pt x="3296285" y="34671"/>
                </a:lnTo>
                <a:lnTo>
                  <a:pt x="1655698" y="34671"/>
                </a:lnTo>
                <a:lnTo>
                  <a:pt x="15113" y="34671"/>
                </a:lnTo>
                <a:lnTo>
                  <a:pt x="15113" y="17907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Freeform 647"/>
          <p:cNvSpPr/>
          <p:nvPr/>
        </p:nvSpPr>
        <p:spPr>
          <a:xfrm>
            <a:off x="5681217" y="2607817"/>
            <a:ext cx="59182" cy="21082"/>
          </a:xfrm>
          <a:custGeom>
            <a:avLst/>
            <a:gdLst>
              <a:gd name="connsiteX0" fmla="*/ 6985 w 59182"/>
              <a:gd name="connsiteY0" fmla="*/ 13589 h 21082"/>
              <a:gd name="connsiteX1" fmla="*/ 60325 w 59182"/>
              <a:gd name="connsiteY1" fmla="*/ 13589 h 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182" h="21082">
                <a:moveTo>
                  <a:pt x="6985" y="13589"/>
                </a:moveTo>
                <a:lnTo>
                  <a:pt x="60325" y="13589"/>
                </a:lnTo>
              </a:path>
            </a:pathLst>
          </a:custGeom>
          <a:ln w="1676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Freeform 648"/>
          <p:cNvSpPr/>
          <p:nvPr/>
        </p:nvSpPr>
        <p:spPr>
          <a:xfrm>
            <a:off x="1985517" y="2963417"/>
            <a:ext cx="6066282" cy="33782"/>
          </a:xfrm>
          <a:custGeom>
            <a:avLst/>
            <a:gdLst>
              <a:gd name="connsiteX0" fmla="*/ 19177 w 6066282"/>
              <a:gd name="connsiteY0" fmla="*/ 19939 h 33782"/>
              <a:gd name="connsiteX1" fmla="*/ 2038985 w 6066282"/>
              <a:gd name="connsiteY1" fmla="*/ 19939 h 33782"/>
              <a:gd name="connsiteX2" fmla="*/ 4058792 w 6066282"/>
              <a:gd name="connsiteY2" fmla="*/ 19939 h 33782"/>
              <a:gd name="connsiteX3" fmla="*/ 6078600 w 6066282"/>
              <a:gd name="connsiteY3" fmla="*/ 19939 h 33782"/>
              <a:gd name="connsiteX4" fmla="*/ 6078600 w 6066282"/>
              <a:gd name="connsiteY4" fmla="*/ 36703 h 33782"/>
              <a:gd name="connsiteX5" fmla="*/ 4058792 w 6066282"/>
              <a:gd name="connsiteY5" fmla="*/ 36703 h 33782"/>
              <a:gd name="connsiteX6" fmla="*/ 2038985 w 6066282"/>
              <a:gd name="connsiteY6" fmla="*/ 36703 h 33782"/>
              <a:gd name="connsiteX7" fmla="*/ 19177 w 6066282"/>
              <a:gd name="connsiteY7" fmla="*/ 36703 h 33782"/>
              <a:gd name="connsiteX8" fmla="*/ 19177 w 6066282"/>
              <a:gd name="connsiteY8" fmla="*/ 19939 h 3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6282" h="33782">
                <a:moveTo>
                  <a:pt x="19177" y="19939"/>
                </a:moveTo>
                <a:lnTo>
                  <a:pt x="2038985" y="19939"/>
                </a:lnTo>
                <a:lnTo>
                  <a:pt x="4058792" y="19939"/>
                </a:lnTo>
                <a:lnTo>
                  <a:pt x="6078600" y="19939"/>
                </a:lnTo>
                <a:lnTo>
                  <a:pt x="6078600" y="36703"/>
                </a:lnTo>
                <a:lnTo>
                  <a:pt x="4058792" y="36703"/>
                </a:lnTo>
                <a:lnTo>
                  <a:pt x="2038985" y="36703"/>
                </a:lnTo>
                <a:lnTo>
                  <a:pt x="19177" y="36703"/>
                </a:lnTo>
                <a:lnTo>
                  <a:pt x="19177" y="19939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TextBox 649"/>
          <p:cNvSpPr txBox="1"/>
          <p:nvPr/>
        </p:nvSpPr>
        <p:spPr>
          <a:xfrm>
            <a:off x="425805" y="78867"/>
            <a:ext cx="11686158" cy="6224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3291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32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бригада</a:t>
            </a:r>
          </a:p>
          <a:p>
            <a:pPr marL="0" indent="1987321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32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2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участием</a:t>
            </a:r>
            <a:r>
              <a:rPr lang="en-US" altLang="zh-CN" sz="32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привлеченных</a:t>
            </a:r>
            <a:r>
              <a:rPr lang="en-US" altLang="zh-CN" sz="3200" spc="-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специалистов)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Проводит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анализ</a:t>
            </a:r>
            <a:r>
              <a:rPr lang="en-US" altLang="zh-CN" sz="2000" u="sng" spc="20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0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проблем</a:t>
            </a:r>
            <a:r>
              <a:rPr lang="en-US" altLang="zh-CN" sz="2000" spc="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(как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правило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сформулированных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категориях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МКФ)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Дает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оценку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текущему</a:t>
            </a:r>
            <a:r>
              <a:rPr lang="en-US" altLang="zh-CN" sz="2000" u="sng" spc="30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0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статусу</a:t>
            </a:r>
            <a:r>
              <a:rPr lang="en-US" altLang="zh-CN" sz="2000" spc="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точки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зрения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нарушения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ограничения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</a:p>
          <a:p>
            <a:pPr marL="0">
              <a:lnSpc>
                <a:spcPct val="100000"/>
              </a:lnSpc>
              <a:spcBef>
                <a:spcPts val="17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Определяет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функциональную</a:t>
            </a:r>
            <a:r>
              <a:rPr lang="en-US" altLang="zh-CN" sz="2000" spc="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000" spc="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(на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нагрузочных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проб)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Определяет</a:t>
            </a:r>
            <a:r>
              <a:rPr lang="en-US" altLang="zh-CN" sz="20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факторы,</a:t>
            </a:r>
            <a:r>
              <a:rPr lang="en-US" altLang="zh-CN" sz="2000" spc="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ограничивающие</a:t>
            </a:r>
            <a:r>
              <a:rPr lang="en-US" altLang="zh-CN" sz="2000" spc="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000" spc="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435269"/>
                </a:solidFill>
                <a:latin typeface="Calibri"/>
                <a:ea typeface="Calibri"/>
              </a:rPr>
              <a:t>реабилитации: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коморбидные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психологические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препятствия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(тревога,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депрессия,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эмоциональная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нестабильность,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проблемы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ном)</a:t>
            </a:r>
          </a:p>
          <a:p>
            <a:pPr marL="0">
              <a:lnSpc>
                <a:spcPct val="100000"/>
              </a:lnSpc>
              <a:spcBef>
                <a:spcPts val="16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одышка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усталость</a:t>
            </a:r>
          </a:p>
          <a:p>
            <a:pPr marL="0">
              <a:lnSpc>
                <a:spcPct val="100000"/>
              </a:lnSpc>
              <a:spcBef>
                <a:spcPts val="384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образ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(курение,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низкая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активность,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неправильное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питание,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повышенное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алкоголя),</a:t>
            </a:r>
          </a:p>
          <a:p>
            <a:pPr marL="0">
              <a:lnSpc>
                <a:spcPct val="100000"/>
              </a:lnSpc>
              <a:spcBef>
                <a:spcPts val="17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лекарств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поддержки</a:t>
            </a:r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 indent="5599836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KNGF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undergoing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rehabilitation/</a:t>
            </a:r>
          </a:p>
          <a:p>
            <a:pPr marL="0" indent="724728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Suppl.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Dutch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Journal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121,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Freeform 650"/>
          <p:cNvSpPr/>
          <p:nvPr/>
        </p:nvSpPr>
        <p:spPr>
          <a:xfrm>
            <a:off x="3168650" y="3206750"/>
            <a:ext cx="1835150" cy="654050"/>
          </a:xfrm>
          <a:custGeom>
            <a:avLst/>
            <a:gdLst>
              <a:gd name="connsiteX0" fmla="*/ 13842 w 1835150"/>
              <a:gd name="connsiteY0" fmla="*/ 661797 h 654050"/>
              <a:gd name="connsiteX1" fmla="*/ 1847215 w 1835150"/>
              <a:gd name="connsiteY1" fmla="*/ 661797 h 654050"/>
              <a:gd name="connsiteX2" fmla="*/ 1847215 w 1835150"/>
              <a:gd name="connsiteY2" fmla="*/ 15469 h 654050"/>
              <a:gd name="connsiteX3" fmla="*/ 13842 w 1835150"/>
              <a:gd name="connsiteY3" fmla="*/ 15469 h 654050"/>
              <a:gd name="connsiteX4" fmla="*/ 13842 w 1835150"/>
              <a:gd name="connsiteY4" fmla="*/ 661797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654050">
                <a:moveTo>
                  <a:pt x="13842" y="661797"/>
                </a:moveTo>
                <a:lnTo>
                  <a:pt x="1847215" y="661797"/>
                </a:lnTo>
                <a:lnTo>
                  <a:pt x="1847215" y="15469"/>
                </a:lnTo>
                <a:lnTo>
                  <a:pt x="13842" y="15469"/>
                </a:lnTo>
                <a:lnTo>
                  <a:pt x="13842" y="661797"/>
                </a:lnTo>
                <a:close/>
              </a:path>
            </a:pathLst>
          </a:custGeom>
          <a:solidFill>
            <a:srgbClr val="000069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Freeform 651"/>
          <p:cNvSpPr/>
          <p:nvPr/>
        </p:nvSpPr>
        <p:spPr>
          <a:xfrm>
            <a:off x="6788150" y="1619250"/>
            <a:ext cx="1847850" cy="374650"/>
          </a:xfrm>
          <a:custGeom>
            <a:avLst/>
            <a:gdLst>
              <a:gd name="connsiteX0" fmla="*/ 15240 w 1847850"/>
              <a:gd name="connsiteY0" fmla="*/ 378841 h 374650"/>
              <a:gd name="connsiteX1" fmla="*/ 1848611 w 1847850"/>
              <a:gd name="connsiteY1" fmla="*/ 378841 h 374650"/>
              <a:gd name="connsiteX2" fmla="*/ 1848611 w 1847850"/>
              <a:gd name="connsiteY2" fmla="*/ 9512 h 374650"/>
              <a:gd name="connsiteX3" fmla="*/ 15240 w 1847850"/>
              <a:gd name="connsiteY3" fmla="*/ 9512 h 374650"/>
              <a:gd name="connsiteX4" fmla="*/ 15240 w 1847850"/>
              <a:gd name="connsiteY4" fmla="*/ 378841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374650">
                <a:moveTo>
                  <a:pt x="15240" y="378841"/>
                </a:moveTo>
                <a:lnTo>
                  <a:pt x="1848611" y="378841"/>
                </a:lnTo>
                <a:lnTo>
                  <a:pt x="1848611" y="9512"/>
                </a:lnTo>
                <a:lnTo>
                  <a:pt x="15240" y="9512"/>
                </a:lnTo>
                <a:lnTo>
                  <a:pt x="15240" y="378841"/>
                </a:lnTo>
                <a:close/>
              </a:path>
            </a:pathLst>
          </a:custGeom>
          <a:solidFill>
            <a:srgbClr val="000069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Freeform 652"/>
          <p:cNvSpPr/>
          <p:nvPr/>
        </p:nvSpPr>
        <p:spPr>
          <a:xfrm>
            <a:off x="6762750" y="2482850"/>
            <a:ext cx="1835150" cy="374650"/>
          </a:xfrm>
          <a:custGeom>
            <a:avLst/>
            <a:gdLst>
              <a:gd name="connsiteX0" fmla="*/ 12318 w 1835150"/>
              <a:gd name="connsiteY0" fmla="*/ 380492 h 374650"/>
              <a:gd name="connsiteX1" fmla="*/ 1845690 w 1835150"/>
              <a:gd name="connsiteY1" fmla="*/ 380492 h 374650"/>
              <a:gd name="connsiteX2" fmla="*/ 1845690 w 1835150"/>
              <a:gd name="connsiteY2" fmla="*/ 11163 h 374650"/>
              <a:gd name="connsiteX3" fmla="*/ 12318 w 1835150"/>
              <a:gd name="connsiteY3" fmla="*/ 11163 h 374650"/>
              <a:gd name="connsiteX4" fmla="*/ 12318 w 1835150"/>
              <a:gd name="connsiteY4" fmla="*/ 380492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374650">
                <a:moveTo>
                  <a:pt x="12318" y="380492"/>
                </a:moveTo>
                <a:lnTo>
                  <a:pt x="1845690" y="380492"/>
                </a:lnTo>
                <a:lnTo>
                  <a:pt x="1845690" y="11163"/>
                </a:lnTo>
                <a:lnTo>
                  <a:pt x="12318" y="11163"/>
                </a:lnTo>
                <a:lnTo>
                  <a:pt x="12318" y="380492"/>
                </a:lnTo>
                <a:close/>
              </a:path>
            </a:pathLst>
          </a:custGeom>
          <a:solidFill>
            <a:srgbClr val="000069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Freeform 653"/>
          <p:cNvSpPr/>
          <p:nvPr/>
        </p:nvSpPr>
        <p:spPr>
          <a:xfrm>
            <a:off x="6800850" y="3625850"/>
            <a:ext cx="2533650" cy="654050"/>
          </a:xfrm>
          <a:custGeom>
            <a:avLst/>
            <a:gdLst>
              <a:gd name="connsiteX0" fmla="*/ 14605 w 2533650"/>
              <a:gd name="connsiteY0" fmla="*/ 661797 h 654050"/>
              <a:gd name="connsiteX1" fmla="*/ 2535555 w 2533650"/>
              <a:gd name="connsiteY1" fmla="*/ 661797 h 654050"/>
              <a:gd name="connsiteX2" fmla="*/ 2535555 w 2533650"/>
              <a:gd name="connsiteY2" fmla="*/ 15468 h 654050"/>
              <a:gd name="connsiteX3" fmla="*/ 14605 w 2533650"/>
              <a:gd name="connsiteY3" fmla="*/ 15468 h 654050"/>
              <a:gd name="connsiteX4" fmla="*/ 14605 w 2533650"/>
              <a:gd name="connsiteY4" fmla="*/ 661797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654050">
                <a:moveTo>
                  <a:pt x="14605" y="661797"/>
                </a:moveTo>
                <a:lnTo>
                  <a:pt x="2535555" y="661797"/>
                </a:lnTo>
                <a:lnTo>
                  <a:pt x="2535555" y="15468"/>
                </a:lnTo>
                <a:lnTo>
                  <a:pt x="14605" y="15468"/>
                </a:lnTo>
                <a:lnTo>
                  <a:pt x="14605" y="66179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Freeform 654"/>
          <p:cNvSpPr/>
          <p:nvPr/>
        </p:nvSpPr>
        <p:spPr>
          <a:xfrm>
            <a:off x="6889750" y="5149850"/>
            <a:ext cx="1847850" cy="374650"/>
          </a:xfrm>
          <a:custGeom>
            <a:avLst/>
            <a:gdLst>
              <a:gd name="connsiteX0" fmla="*/ 17906 w 1847850"/>
              <a:gd name="connsiteY0" fmla="*/ 376301 h 374650"/>
              <a:gd name="connsiteX1" fmla="*/ 1851278 w 1847850"/>
              <a:gd name="connsiteY1" fmla="*/ 376301 h 374650"/>
              <a:gd name="connsiteX2" fmla="*/ 1851278 w 1847850"/>
              <a:gd name="connsiteY2" fmla="*/ 6972 h 374650"/>
              <a:gd name="connsiteX3" fmla="*/ 17906 w 1847850"/>
              <a:gd name="connsiteY3" fmla="*/ 6972 h 374650"/>
              <a:gd name="connsiteX4" fmla="*/ 17906 w 1847850"/>
              <a:gd name="connsiteY4" fmla="*/ 376301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374650">
                <a:moveTo>
                  <a:pt x="17906" y="376301"/>
                </a:moveTo>
                <a:lnTo>
                  <a:pt x="1851278" y="376301"/>
                </a:lnTo>
                <a:lnTo>
                  <a:pt x="1851278" y="6972"/>
                </a:lnTo>
                <a:lnTo>
                  <a:pt x="17906" y="6972"/>
                </a:lnTo>
                <a:lnTo>
                  <a:pt x="17906" y="37630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Freeform 655"/>
          <p:cNvSpPr/>
          <p:nvPr/>
        </p:nvSpPr>
        <p:spPr>
          <a:xfrm>
            <a:off x="5010150" y="3486150"/>
            <a:ext cx="527050" cy="298450"/>
          </a:xfrm>
          <a:custGeom>
            <a:avLst/>
            <a:gdLst>
              <a:gd name="connsiteX0" fmla="*/ 14351 w 527050"/>
              <a:gd name="connsiteY0" fmla="*/ 89154 h 298450"/>
              <a:gd name="connsiteX1" fmla="*/ 383285 w 527050"/>
              <a:gd name="connsiteY1" fmla="*/ 89154 h 298450"/>
              <a:gd name="connsiteX2" fmla="*/ 383285 w 527050"/>
              <a:gd name="connsiteY2" fmla="*/ 15875 h 298450"/>
              <a:gd name="connsiteX3" fmla="*/ 529971 w 527050"/>
              <a:gd name="connsiteY3" fmla="*/ 162433 h 298450"/>
              <a:gd name="connsiteX4" fmla="*/ 383285 w 527050"/>
              <a:gd name="connsiteY4" fmla="*/ 309118 h 298450"/>
              <a:gd name="connsiteX5" fmla="*/ 383285 w 527050"/>
              <a:gd name="connsiteY5" fmla="*/ 235839 h 298450"/>
              <a:gd name="connsiteX6" fmla="*/ 14351 w 527050"/>
              <a:gd name="connsiteY6" fmla="*/ 235839 h 298450"/>
              <a:gd name="connsiteX7" fmla="*/ 14351 w 527050"/>
              <a:gd name="connsiteY7" fmla="*/ 89154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298450">
                <a:moveTo>
                  <a:pt x="14351" y="89154"/>
                </a:moveTo>
                <a:lnTo>
                  <a:pt x="383285" y="89154"/>
                </a:lnTo>
                <a:lnTo>
                  <a:pt x="383285" y="15875"/>
                </a:lnTo>
                <a:lnTo>
                  <a:pt x="529971" y="162433"/>
                </a:lnTo>
                <a:lnTo>
                  <a:pt x="383285" y="309118"/>
                </a:lnTo>
                <a:lnTo>
                  <a:pt x="383285" y="235839"/>
                </a:lnTo>
                <a:lnTo>
                  <a:pt x="14351" y="235839"/>
                </a:lnTo>
                <a:lnTo>
                  <a:pt x="14351" y="8915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Freeform 656"/>
          <p:cNvSpPr/>
          <p:nvPr/>
        </p:nvSpPr>
        <p:spPr>
          <a:xfrm>
            <a:off x="5010150" y="3486150"/>
            <a:ext cx="527050" cy="298450"/>
          </a:xfrm>
          <a:custGeom>
            <a:avLst/>
            <a:gdLst>
              <a:gd name="connsiteX0" fmla="*/ 14351 w 527050"/>
              <a:gd name="connsiteY0" fmla="*/ 89154 h 298450"/>
              <a:gd name="connsiteX1" fmla="*/ 383285 w 527050"/>
              <a:gd name="connsiteY1" fmla="*/ 89154 h 298450"/>
              <a:gd name="connsiteX2" fmla="*/ 383285 w 527050"/>
              <a:gd name="connsiteY2" fmla="*/ 15875 h 298450"/>
              <a:gd name="connsiteX3" fmla="*/ 529971 w 527050"/>
              <a:gd name="connsiteY3" fmla="*/ 162433 h 298450"/>
              <a:gd name="connsiteX4" fmla="*/ 383285 w 527050"/>
              <a:gd name="connsiteY4" fmla="*/ 309118 h 298450"/>
              <a:gd name="connsiteX5" fmla="*/ 383285 w 527050"/>
              <a:gd name="connsiteY5" fmla="*/ 235839 h 298450"/>
              <a:gd name="connsiteX6" fmla="*/ 14351 w 527050"/>
              <a:gd name="connsiteY6" fmla="*/ 235839 h 298450"/>
              <a:gd name="connsiteX7" fmla="*/ 14351 w 527050"/>
              <a:gd name="connsiteY7" fmla="*/ 89154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298450">
                <a:moveTo>
                  <a:pt x="14351" y="89154"/>
                </a:moveTo>
                <a:lnTo>
                  <a:pt x="383285" y="89154"/>
                </a:lnTo>
                <a:lnTo>
                  <a:pt x="383285" y="15875"/>
                </a:lnTo>
                <a:lnTo>
                  <a:pt x="529971" y="162433"/>
                </a:lnTo>
                <a:lnTo>
                  <a:pt x="383285" y="309118"/>
                </a:lnTo>
                <a:lnTo>
                  <a:pt x="383285" y="235839"/>
                </a:lnTo>
                <a:lnTo>
                  <a:pt x="14351" y="235839"/>
                </a:lnTo>
                <a:lnTo>
                  <a:pt x="14351" y="891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Freeform 657"/>
          <p:cNvSpPr/>
          <p:nvPr/>
        </p:nvSpPr>
        <p:spPr>
          <a:xfrm>
            <a:off x="5594350" y="1682750"/>
            <a:ext cx="463550" cy="4705350"/>
          </a:xfrm>
          <a:custGeom>
            <a:avLst/>
            <a:gdLst>
              <a:gd name="connsiteX0" fmla="*/ 7239 w 463550"/>
              <a:gd name="connsiteY0" fmla="*/ 4715700 h 4705350"/>
              <a:gd name="connsiteX1" fmla="*/ 468896 w 463550"/>
              <a:gd name="connsiteY1" fmla="*/ 4715700 h 4705350"/>
              <a:gd name="connsiteX2" fmla="*/ 468896 w 463550"/>
              <a:gd name="connsiteY2" fmla="*/ 16065 h 4705350"/>
              <a:gd name="connsiteX3" fmla="*/ 7239 w 463550"/>
              <a:gd name="connsiteY3" fmla="*/ 16065 h 4705350"/>
              <a:gd name="connsiteX4" fmla="*/ 7239 w 463550"/>
              <a:gd name="connsiteY4" fmla="*/ 4715700 h 4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4705350">
                <a:moveTo>
                  <a:pt x="7239" y="4715700"/>
                </a:moveTo>
                <a:lnTo>
                  <a:pt x="468896" y="4715700"/>
                </a:lnTo>
                <a:lnTo>
                  <a:pt x="468896" y="16065"/>
                </a:lnTo>
                <a:lnTo>
                  <a:pt x="7239" y="16065"/>
                </a:lnTo>
                <a:lnTo>
                  <a:pt x="7239" y="47157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Freeform 658"/>
          <p:cNvSpPr/>
          <p:nvPr/>
        </p:nvSpPr>
        <p:spPr>
          <a:xfrm>
            <a:off x="6242050" y="1670050"/>
            <a:ext cx="527050" cy="298450"/>
          </a:xfrm>
          <a:custGeom>
            <a:avLst/>
            <a:gdLst>
              <a:gd name="connsiteX0" fmla="*/ 15875 w 527050"/>
              <a:gd name="connsiteY0" fmla="*/ 87503 h 298450"/>
              <a:gd name="connsiteX1" fmla="*/ 384936 w 527050"/>
              <a:gd name="connsiteY1" fmla="*/ 87503 h 298450"/>
              <a:gd name="connsiteX2" fmla="*/ 384936 w 527050"/>
              <a:gd name="connsiteY2" fmla="*/ 14224 h 298450"/>
              <a:gd name="connsiteX3" fmla="*/ 531494 w 527050"/>
              <a:gd name="connsiteY3" fmla="*/ 160782 h 298450"/>
              <a:gd name="connsiteX4" fmla="*/ 384936 w 527050"/>
              <a:gd name="connsiteY4" fmla="*/ 307340 h 298450"/>
              <a:gd name="connsiteX5" fmla="*/ 384936 w 527050"/>
              <a:gd name="connsiteY5" fmla="*/ 234061 h 298450"/>
              <a:gd name="connsiteX6" fmla="*/ 15875 w 527050"/>
              <a:gd name="connsiteY6" fmla="*/ 234061 h 298450"/>
              <a:gd name="connsiteX7" fmla="*/ 15875 w 527050"/>
              <a:gd name="connsiteY7" fmla="*/ 875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298450">
                <a:moveTo>
                  <a:pt x="15875" y="87503"/>
                </a:moveTo>
                <a:lnTo>
                  <a:pt x="384936" y="87503"/>
                </a:lnTo>
                <a:lnTo>
                  <a:pt x="384936" y="14224"/>
                </a:lnTo>
                <a:lnTo>
                  <a:pt x="531494" y="160782"/>
                </a:lnTo>
                <a:lnTo>
                  <a:pt x="384936" y="307340"/>
                </a:lnTo>
                <a:lnTo>
                  <a:pt x="384936" y="234061"/>
                </a:lnTo>
                <a:lnTo>
                  <a:pt x="15875" y="234061"/>
                </a:lnTo>
                <a:lnTo>
                  <a:pt x="15875" y="87503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Freeform 659"/>
          <p:cNvSpPr/>
          <p:nvPr/>
        </p:nvSpPr>
        <p:spPr>
          <a:xfrm>
            <a:off x="6242050" y="1670050"/>
            <a:ext cx="527050" cy="298450"/>
          </a:xfrm>
          <a:custGeom>
            <a:avLst/>
            <a:gdLst>
              <a:gd name="connsiteX0" fmla="*/ 15875 w 527050"/>
              <a:gd name="connsiteY0" fmla="*/ 87503 h 298450"/>
              <a:gd name="connsiteX1" fmla="*/ 384936 w 527050"/>
              <a:gd name="connsiteY1" fmla="*/ 87503 h 298450"/>
              <a:gd name="connsiteX2" fmla="*/ 384936 w 527050"/>
              <a:gd name="connsiteY2" fmla="*/ 14224 h 298450"/>
              <a:gd name="connsiteX3" fmla="*/ 531494 w 527050"/>
              <a:gd name="connsiteY3" fmla="*/ 160782 h 298450"/>
              <a:gd name="connsiteX4" fmla="*/ 384936 w 527050"/>
              <a:gd name="connsiteY4" fmla="*/ 307340 h 298450"/>
              <a:gd name="connsiteX5" fmla="*/ 384936 w 527050"/>
              <a:gd name="connsiteY5" fmla="*/ 234061 h 298450"/>
              <a:gd name="connsiteX6" fmla="*/ 15875 w 527050"/>
              <a:gd name="connsiteY6" fmla="*/ 234061 h 298450"/>
              <a:gd name="connsiteX7" fmla="*/ 15875 w 527050"/>
              <a:gd name="connsiteY7" fmla="*/ 875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298450">
                <a:moveTo>
                  <a:pt x="15875" y="87503"/>
                </a:moveTo>
                <a:lnTo>
                  <a:pt x="384936" y="87503"/>
                </a:lnTo>
                <a:lnTo>
                  <a:pt x="384936" y="14224"/>
                </a:lnTo>
                <a:lnTo>
                  <a:pt x="531494" y="160782"/>
                </a:lnTo>
                <a:lnTo>
                  <a:pt x="384936" y="307340"/>
                </a:lnTo>
                <a:lnTo>
                  <a:pt x="384936" y="234061"/>
                </a:lnTo>
                <a:lnTo>
                  <a:pt x="15875" y="234061"/>
                </a:lnTo>
                <a:lnTo>
                  <a:pt x="15875" y="8750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Freeform 660"/>
          <p:cNvSpPr/>
          <p:nvPr/>
        </p:nvSpPr>
        <p:spPr>
          <a:xfrm>
            <a:off x="6229350" y="2724150"/>
            <a:ext cx="514350" cy="298450"/>
          </a:xfrm>
          <a:custGeom>
            <a:avLst/>
            <a:gdLst>
              <a:gd name="connsiteX0" fmla="*/ 7873 w 514350"/>
              <a:gd name="connsiteY0" fmla="*/ 87757 h 298450"/>
              <a:gd name="connsiteX1" fmla="*/ 376935 w 514350"/>
              <a:gd name="connsiteY1" fmla="*/ 87757 h 298450"/>
              <a:gd name="connsiteX2" fmla="*/ 376935 w 514350"/>
              <a:gd name="connsiteY2" fmla="*/ 14351 h 298450"/>
              <a:gd name="connsiteX3" fmla="*/ 523493 w 514350"/>
              <a:gd name="connsiteY3" fmla="*/ 161036 h 298450"/>
              <a:gd name="connsiteX4" fmla="*/ 376935 w 514350"/>
              <a:gd name="connsiteY4" fmla="*/ 307594 h 298450"/>
              <a:gd name="connsiteX5" fmla="*/ 376935 w 514350"/>
              <a:gd name="connsiteY5" fmla="*/ 234315 h 298450"/>
              <a:gd name="connsiteX6" fmla="*/ 7873 w 514350"/>
              <a:gd name="connsiteY6" fmla="*/ 234315 h 298450"/>
              <a:gd name="connsiteX7" fmla="*/ 7873 w 514350"/>
              <a:gd name="connsiteY7" fmla="*/ 87757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7873" y="87757"/>
                </a:moveTo>
                <a:lnTo>
                  <a:pt x="376935" y="87757"/>
                </a:lnTo>
                <a:lnTo>
                  <a:pt x="376935" y="14351"/>
                </a:lnTo>
                <a:lnTo>
                  <a:pt x="523493" y="161036"/>
                </a:lnTo>
                <a:lnTo>
                  <a:pt x="376935" y="307594"/>
                </a:lnTo>
                <a:lnTo>
                  <a:pt x="376935" y="234315"/>
                </a:lnTo>
                <a:lnTo>
                  <a:pt x="7873" y="234315"/>
                </a:lnTo>
                <a:lnTo>
                  <a:pt x="7873" y="8775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 661"/>
          <p:cNvSpPr/>
          <p:nvPr/>
        </p:nvSpPr>
        <p:spPr>
          <a:xfrm>
            <a:off x="6229350" y="2724150"/>
            <a:ext cx="514350" cy="298450"/>
          </a:xfrm>
          <a:custGeom>
            <a:avLst/>
            <a:gdLst>
              <a:gd name="connsiteX0" fmla="*/ 7873 w 514350"/>
              <a:gd name="connsiteY0" fmla="*/ 87757 h 298450"/>
              <a:gd name="connsiteX1" fmla="*/ 376935 w 514350"/>
              <a:gd name="connsiteY1" fmla="*/ 87757 h 298450"/>
              <a:gd name="connsiteX2" fmla="*/ 376935 w 514350"/>
              <a:gd name="connsiteY2" fmla="*/ 14351 h 298450"/>
              <a:gd name="connsiteX3" fmla="*/ 523493 w 514350"/>
              <a:gd name="connsiteY3" fmla="*/ 161036 h 298450"/>
              <a:gd name="connsiteX4" fmla="*/ 376935 w 514350"/>
              <a:gd name="connsiteY4" fmla="*/ 307594 h 298450"/>
              <a:gd name="connsiteX5" fmla="*/ 376935 w 514350"/>
              <a:gd name="connsiteY5" fmla="*/ 234315 h 298450"/>
              <a:gd name="connsiteX6" fmla="*/ 7873 w 514350"/>
              <a:gd name="connsiteY6" fmla="*/ 234315 h 298450"/>
              <a:gd name="connsiteX7" fmla="*/ 7873 w 514350"/>
              <a:gd name="connsiteY7" fmla="*/ 87757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7873" y="87757"/>
                </a:moveTo>
                <a:lnTo>
                  <a:pt x="376935" y="87757"/>
                </a:lnTo>
                <a:lnTo>
                  <a:pt x="376935" y="14351"/>
                </a:lnTo>
                <a:lnTo>
                  <a:pt x="523493" y="161036"/>
                </a:lnTo>
                <a:lnTo>
                  <a:pt x="376935" y="307594"/>
                </a:lnTo>
                <a:lnTo>
                  <a:pt x="376935" y="234315"/>
                </a:lnTo>
                <a:lnTo>
                  <a:pt x="7873" y="234315"/>
                </a:lnTo>
                <a:lnTo>
                  <a:pt x="7873" y="8775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Freeform 662"/>
          <p:cNvSpPr/>
          <p:nvPr/>
        </p:nvSpPr>
        <p:spPr>
          <a:xfrm>
            <a:off x="6216650" y="3994150"/>
            <a:ext cx="514350" cy="298450"/>
          </a:xfrm>
          <a:custGeom>
            <a:avLst/>
            <a:gdLst>
              <a:gd name="connsiteX0" fmla="*/ 11048 w 514350"/>
              <a:gd name="connsiteY0" fmla="*/ 81407 h 298450"/>
              <a:gd name="connsiteX1" fmla="*/ 380110 w 514350"/>
              <a:gd name="connsiteY1" fmla="*/ 81407 h 298450"/>
              <a:gd name="connsiteX2" fmla="*/ 380110 w 514350"/>
              <a:gd name="connsiteY2" fmla="*/ 8128 h 298450"/>
              <a:gd name="connsiteX3" fmla="*/ 526668 w 514350"/>
              <a:gd name="connsiteY3" fmla="*/ 154686 h 298450"/>
              <a:gd name="connsiteX4" fmla="*/ 380110 w 514350"/>
              <a:gd name="connsiteY4" fmla="*/ 301371 h 298450"/>
              <a:gd name="connsiteX5" fmla="*/ 380110 w 514350"/>
              <a:gd name="connsiteY5" fmla="*/ 227965 h 298450"/>
              <a:gd name="connsiteX6" fmla="*/ 11048 w 514350"/>
              <a:gd name="connsiteY6" fmla="*/ 227965 h 298450"/>
              <a:gd name="connsiteX7" fmla="*/ 11048 w 514350"/>
              <a:gd name="connsiteY7" fmla="*/ 81407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11048" y="81407"/>
                </a:moveTo>
                <a:lnTo>
                  <a:pt x="380110" y="81407"/>
                </a:lnTo>
                <a:lnTo>
                  <a:pt x="380110" y="8128"/>
                </a:lnTo>
                <a:lnTo>
                  <a:pt x="526668" y="154686"/>
                </a:lnTo>
                <a:lnTo>
                  <a:pt x="380110" y="301371"/>
                </a:lnTo>
                <a:lnTo>
                  <a:pt x="380110" y="227965"/>
                </a:lnTo>
                <a:lnTo>
                  <a:pt x="11048" y="227965"/>
                </a:lnTo>
                <a:lnTo>
                  <a:pt x="11048" y="8140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3"/>
          <p:cNvSpPr/>
          <p:nvPr/>
        </p:nvSpPr>
        <p:spPr>
          <a:xfrm>
            <a:off x="6216650" y="3994150"/>
            <a:ext cx="514350" cy="298450"/>
          </a:xfrm>
          <a:custGeom>
            <a:avLst/>
            <a:gdLst>
              <a:gd name="connsiteX0" fmla="*/ 11048 w 514350"/>
              <a:gd name="connsiteY0" fmla="*/ 81407 h 298450"/>
              <a:gd name="connsiteX1" fmla="*/ 380110 w 514350"/>
              <a:gd name="connsiteY1" fmla="*/ 81407 h 298450"/>
              <a:gd name="connsiteX2" fmla="*/ 380110 w 514350"/>
              <a:gd name="connsiteY2" fmla="*/ 8128 h 298450"/>
              <a:gd name="connsiteX3" fmla="*/ 526668 w 514350"/>
              <a:gd name="connsiteY3" fmla="*/ 154686 h 298450"/>
              <a:gd name="connsiteX4" fmla="*/ 380110 w 514350"/>
              <a:gd name="connsiteY4" fmla="*/ 301371 h 298450"/>
              <a:gd name="connsiteX5" fmla="*/ 380110 w 514350"/>
              <a:gd name="connsiteY5" fmla="*/ 227965 h 298450"/>
              <a:gd name="connsiteX6" fmla="*/ 11048 w 514350"/>
              <a:gd name="connsiteY6" fmla="*/ 227965 h 298450"/>
              <a:gd name="connsiteX7" fmla="*/ 11048 w 514350"/>
              <a:gd name="connsiteY7" fmla="*/ 81407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11048" y="81407"/>
                </a:moveTo>
                <a:lnTo>
                  <a:pt x="380110" y="81407"/>
                </a:lnTo>
                <a:lnTo>
                  <a:pt x="380110" y="8128"/>
                </a:lnTo>
                <a:lnTo>
                  <a:pt x="526668" y="154686"/>
                </a:lnTo>
                <a:lnTo>
                  <a:pt x="380110" y="301371"/>
                </a:lnTo>
                <a:lnTo>
                  <a:pt x="380110" y="227965"/>
                </a:lnTo>
                <a:lnTo>
                  <a:pt x="11048" y="227965"/>
                </a:lnTo>
                <a:lnTo>
                  <a:pt x="11048" y="814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Freeform 664"/>
          <p:cNvSpPr/>
          <p:nvPr/>
        </p:nvSpPr>
        <p:spPr>
          <a:xfrm>
            <a:off x="6254750" y="5213350"/>
            <a:ext cx="514350" cy="298450"/>
          </a:xfrm>
          <a:custGeom>
            <a:avLst/>
            <a:gdLst>
              <a:gd name="connsiteX0" fmla="*/ 8763 w 514350"/>
              <a:gd name="connsiteY0" fmla="*/ 89916 h 298450"/>
              <a:gd name="connsiteX1" fmla="*/ 377825 w 514350"/>
              <a:gd name="connsiteY1" fmla="*/ 89916 h 298450"/>
              <a:gd name="connsiteX2" fmla="*/ 377825 w 514350"/>
              <a:gd name="connsiteY2" fmla="*/ 16637 h 298450"/>
              <a:gd name="connsiteX3" fmla="*/ 524382 w 514350"/>
              <a:gd name="connsiteY3" fmla="*/ 163322 h 298450"/>
              <a:gd name="connsiteX4" fmla="*/ 377825 w 514350"/>
              <a:gd name="connsiteY4" fmla="*/ 309880 h 298450"/>
              <a:gd name="connsiteX5" fmla="*/ 377825 w 514350"/>
              <a:gd name="connsiteY5" fmla="*/ 236601 h 298450"/>
              <a:gd name="connsiteX6" fmla="*/ 8763 w 514350"/>
              <a:gd name="connsiteY6" fmla="*/ 236601 h 298450"/>
              <a:gd name="connsiteX7" fmla="*/ 8763 w 514350"/>
              <a:gd name="connsiteY7" fmla="*/ 89916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8763" y="89916"/>
                </a:moveTo>
                <a:lnTo>
                  <a:pt x="377825" y="89916"/>
                </a:lnTo>
                <a:lnTo>
                  <a:pt x="377825" y="16637"/>
                </a:lnTo>
                <a:lnTo>
                  <a:pt x="524382" y="163322"/>
                </a:lnTo>
                <a:lnTo>
                  <a:pt x="377825" y="309880"/>
                </a:lnTo>
                <a:lnTo>
                  <a:pt x="377825" y="236601"/>
                </a:lnTo>
                <a:lnTo>
                  <a:pt x="8763" y="236601"/>
                </a:lnTo>
                <a:lnTo>
                  <a:pt x="8763" y="8991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Freeform 665"/>
          <p:cNvSpPr/>
          <p:nvPr/>
        </p:nvSpPr>
        <p:spPr>
          <a:xfrm>
            <a:off x="6254750" y="5213350"/>
            <a:ext cx="514350" cy="298450"/>
          </a:xfrm>
          <a:custGeom>
            <a:avLst/>
            <a:gdLst>
              <a:gd name="connsiteX0" fmla="*/ 8763 w 514350"/>
              <a:gd name="connsiteY0" fmla="*/ 89916 h 298450"/>
              <a:gd name="connsiteX1" fmla="*/ 377825 w 514350"/>
              <a:gd name="connsiteY1" fmla="*/ 89916 h 298450"/>
              <a:gd name="connsiteX2" fmla="*/ 377825 w 514350"/>
              <a:gd name="connsiteY2" fmla="*/ 16637 h 298450"/>
              <a:gd name="connsiteX3" fmla="*/ 524382 w 514350"/>
              <a:gd name="connsiteY3" fmla="*/ 163322 h 298450"/>
              <a:gd name="connsiteX4" fmla="*/ 377825 w 514350"/>
              <a:gd name="connsiteY4" fmla="*/ 309880 h 298450"/>
              <a:gd name="connsiteX5" fmla="*/ 377825 w 514350"/>
              <a:gd name="connsiteY5" fmla="*/ 236601 h 298450"/>
              <a:gd name="connsiteX6" fmla="*/ 8763 w 514350"/>
              <a:gd name="connsiteY6" fmla="*/ 236601 h 298450"/>
              <a:gd name="connsiteX7" fmla="*/ 8763 w 514350"/>
              <a:gd name="connsiteY7" fmla="*/ 89916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298450">
                <a:moveTo>
                  <a:pt x="8763" y="89916"/>
                </a:moveTo>
                <a:lnTo>
                  <a:pt x="377825" y="89916"/>
                </a:lnTo>
                <a:lnTo>
                  <a:pt x="377825" y="16637"/>
                </a:lnTo>
                <a:lnTo>
                  <a:pt x="524382" y="163322"/>
                </a:lnTo>
                <a:lnTo>
                  <a:pt x="377825" y="309880"/>
                </a:lnTo>
                <a:lnTo>
                  <a:pt x="377825" y="236601"/>
                </a:lnTo>
                <a:lnTo>
                  <a:pt x="8763" y="236601"/>
                </a:lnTo>
                <a:lnTo>
                  <a:pt x="8763" y="89916"/>
                </a:lnTo>
                <a:close/>
              </a:path>
            </a:pathLst>
          </a:custGeom>
          <a:solidFill>
            <a:srgbClr val="000054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Freeform 666"/>
          <p:cNvSpPr/>
          <p:nvPr/>
        </p:nvSpPr>
        <p:spPr>
          <a:xfrm>
            <a:off x="1543050" y="3422650"/>
            <a:ext cx="1238250" cy="400050"/>
          </a:xfrm>
          <a:custGeom>
            <a:avLst/>
            <a:gdLst>
              <a:gd name="connsiteX0" fmla="*/ 10922 w 1238250"/>
              <a:gd name="connsiteY0" fmla="*/ 411988 h 400050"/>
              <a:gd name="connsiteX1" fmla="*/ 1241983 w 1238250"/>
              <a:gd name="connsiteY1" fmla="*/ 411988 h 400050"/>
              <a:gd name="connsiteX2" fmla="*/ 1241983 w 1238250"/>
              <a:gd name="connsiteY2" fmla="*/ 11874 h 400050"/>
              <a:gd name="connsiteX3" fmla="*/ 10922 w 1238250"/>
              <a:gd name="connsiteY3" fmla="*/ 11874 h 400050"/>
              <a:gd name="connsiteX4" fmla="*/ 10922 w 1238250"/>
              <a:gd name="connsiteY4" fmla="*/ 41198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400050">
                <a:moveTo>
                  <a:pt x="10922" y="411988"/>
                </a:moveTo>
                <a:lnTo>
                  <a:pt x="1241983" y="411988"/>
                </a:lnTo>
                <a:lnTo>
                  <a:pt x="1241983" y="11874"/>
                </a:lnTo>
                <a:lnTo>
                  <a:pt x="10922" y="11874"/>
                </a:lnTo>
                <a:lnTo>
                  <a:pt x="10922" y="411988"/>
                </a:lnTo>
                <a:close/>
              </a:path>
            </a:pathLst>
          </a:custGeom>
          <a:solidFill>
            <a:srgbClr val="0000C3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Freeform 667"/>
          <p:cNvSpPr/>
          <p:nvPr/>
        </p:nvSpPr>
        <p:spPr>
          <a:xfrm>
            <a:off x="1670050" y="4464050"/>
            <a:ext cx="2317750" cy="819150"/>
          </a:xfrm>
          <a:custGeom>
            <a:avLst/>
            <a:gdLst>
              <a:gd name="connsiteX0" fmla="*/ 17652 w 2317750"/>
              <a:gd name="connsiteY0" fmla="*/ 822198 h 819150"/>
              <a:gd name="connsiteX1" fmla="*/ 2321941 w 2317750"/>
              <a:gd name="connsiteY1" fmla="*/ 822198 h 819150"/>
              <a:gd name="connsiteX2" fmla="*/ 2321941 w 2317750"/>
              <a:gd name="connsiteY2" fmla="*/ 11722 h 819150"/>
              <a:gd name="connsiteX3" fmla="*/ 17652 w 2317750"/>
              <a:gd name="connsiteY3" fmla="*/ 11722 h 819150"/>
              <a:gd name="connsiteX4" fmla="*/ 17652 w 2317750"/>
              <a:gd name="connsiteY4" fmla="*/ 822198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819150">
                <a:moveTo>
                  <a:pt x="17652" y="822198"/>
                </a:moveTo>
                <a:lnTo>
                  <a:pt x="2321941" y="822198"/>
                </a:lnTo>
                <a:lnTo>
                  <a:pt x="2321941" y="11722"/>
                </a:lnTo>
                <a:lnTo>
                  <a:pt x="17652" y="11722"/>
                </a:lnTo>
                <a:lnTo>
                  <a:pt x="17652" y="822198"/>
                </a:lnTo>
                <a:close/>
              </a:path>
            </a:pathLst>
          </a:custGeom>
          <a:solidFill>
            <a:srgbClr val="00009D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Freeform 668"/>
          <p:cNvSpPr/>
          <p:nvPr/>
        </p:nvSpPr>
        <p:spPr>
          <a:xfrm>
            <a:off x="1784350" y="2228850"/>
            <a:ext cx="2305050" cy="400050"/>
          </a:xfrm>
          <a:custGeom>
            <a:avLst/>
            <a:gdLst>
              <a:gd name="connsiteX0" fmla="*/ 11557 w 2305050"/>
              <a:gd name="connsiteY0" fmla="*/ 411480 h 400050"/>
              <a:gd name="connsiteX1" fmla="*/ 2315845 w 2305050"/>
              <a:gd name="connsiteY1" fmla="*/ 411480 h 400050"/>
              <a:gd name="connsiteX2" fmla="*/ 2315845 w 2305050"/>
              <a:gd name="connsiteY2" fmla="*/ 11366 h 400050"/>
              <a:gd name="connsiteX3" fmla="*/ 11557 w 2305050"/>
              <a:gd name="connsiteY3" fmla="*/ 11366 h 400050"/>
              <a:gd name="connsiteX4" fmla="*/ 11557 w 2305050"/>
              <a:gd name="connsiteY4" fmla="*/ 41148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400050">
                <a:moveTo>
                  <a:pt x="11557" y="411480"/>
                </a:moveTo>
                <a:lnTo>
                  <a:pt x="2315845" y="411480"/>
                </a:lnTo>
                <a:lnTo>
                  <a:pt x="2315845" y="11366"/>
                </a:lnTo>
                <a:lnTo>
                  <a:pt x="11557" y="11366"/>
                </a:lnTo>
                <a:lnTo>
                  <a:pt x="11557" y="411480"/>
                </a:lnTo>
                <a:close/>
              </a:path>
            </a:pathLst>
          </a:custGeom>
          <a:solidFill>
            <a:srgbClr val="0000C3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Freeform 669"/>
          <p:cNvSpPr/>
          <p:nvPr/>
        </p:nvSpPr>
        <p:spPr>
          <a:xfrm>
            <a:off x="2838450" y="1327150"/>
            <a:ext cx="2317750" cy="400050"/>
          </a:xfrm>
          <a:custGeom>
            <a:avLst/>
            <a:gdLst>
              <a:gd name="connsiteX0" fmla="*/ 17145 w 2317750"/>
              <a:gd name="connsiteY0" fmla="*/ 411226 h 400050"/>
              <a:gd name="connsiteX1" fmla="*/ 2321433 w 2317750"/>
              <a:gd name="connsiteY1" fmla="*/ 411226 h 400050"/>
              <a:gd name="connsiteX2" fmla="*/ 2321433 w 2317750"/>
              <a:gd name="connsiteY2" fmla="*/ 11112 h 400050"/>
              <a:gd name="connsiteX3" fmla="*/ 17145 w 2317750"/>
              <a:gd name="connsiteY3" fmla="*/ 11112 h 400050"/>
              <a:gd name="connsiteX4" fmla="*/ 17145 w 2317750"/>
              <a:gd name="connsiteY4" fmla="*/ 41122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400050">
                <a:moveTo>
                  <a:pt x="17145" y="411226"/>
                </a:moveTo>
                <a:lnTo>
                  <a:pt x="2321433" y="411226"/>
                </a:lnTo>
                <a:lnTo>
                  <a:pt x="2321433" y="11112"/>
                </a:lnTo>
                <a:lnTo>
                  <a:pt x="17145" y="11112"/>
                </a:lnTo>
                <a:lnTo>
                  <a:pt x="17145" y="411226"/>
                </a:lnTo>
                <a:close/>
              </a:path>
            </a:pathLst>
          </a:custGeom>
          <a:solidFill>
            <a:srgbClr val="0000E7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Freeform 670"/>
          <p:cNvSpPr/>
          <p:nvPr/>
        </p:nvSpPr>
        <p:spPr>
          <a:xfrm>
            <a:off x="2368550" y="5657850"/>
            <a:ext cx="2317750" cy="412750"/>
          </a:xfrm>
          <a:custGeom>
            <a:avLst/>
            <a:gdLst>
              <a:gd name="connsiteX0" fmla="*/ 16382 w 2317750"/>
              <a:gd name="connsiteY0" fmla="*/ 416826 h 412750"/>
              <a:gd name="connsiteX1" fmla="*/ 2320670 w 2317750"/>
              <a:gd name="connsiteY1" fmla="*/ 416826 h 412750"/>
              <a:gd name="connsiteX2" fmla="*/ 2320670 w 2317750"/>
              <a:gd name="connsiteY2" fmla="*/ 16713 h 412750"/>
              <a:gd name="connsiteX3" fmla="*/ 16382 w 2317750"/>
              <a:gd name="connsiteY3" fmla="*/ 16713 h 412750"/>
              <a:gd name="connsiteX4" fmla="*/ 16382 w 2317750"/>
              <a:gd name="connsiteY4" fmla="*/ 416826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412750">
                <a:moveTo>
                  <a:pt x="16382" y="416826"/>
                </a:moveTo>
                <a:lnTo>
                  <a:pt x="2320670" y="416826"/>
                </a:lnTo>
                <a:lnTo>
                  <a:pt x="2320670" y="16713"/>
                </a:lnTo>
                <a:lnTo>
                  <a:pt x="16382" y="16713"/>
                </a:lnTo>
                <a:lnTo>
                  <a:pt x="16382" y="41682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Freeform 671"/>
          <p:cNvSpPr/>
          <p:nvPr/>
        </p:nvSpPr>
        <p:spPr>
          <a:xfrm>
            <a:off x="2965450" y="6254750"/>
            <a:ext cx="2305050" cy="412750"/>
          </a:xfrm>
          <a:custGeom>
            <a:avLst/>
            <a:gdLst>
              <a:gd name="connsiteX0" fmla="*/ 7366 w 2305050"/>
              <a:gd name="connsiteY0" fmla="*/ 413525 h 412750"/>
              <a:gd name="connsiteX1" fmla="*/ 2311654 w 2305050"/>
              <a:gd name="connsiteY1" fmla="*/ 413525 h 412750"/>
              <a:gd name="connsiteX2" fmla="*/ 2311654 w 2305050"/>
              <a:gd name="connsiteY2" fmla="*/ 13411 h 412750"/>
              <a:gd name="connsiteX3" fmla="*/ 7366 w 2305050"/>
              <a:gd name="connsiteY3" fmla="*/ 13411 h 412750"/>
              <a:gd name="connsiteX4" fmla="*/ 7366 w 2305050"/>
              <a:gd name="connsiteY4" fmla="*/ 413525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412750">
                <a:moveTo>
                  <a:pt x="7366" y="413525"/>
                </a:moveTo>
                <a:lnTo>
                  <a:pt x="2311654" y="413525"/>
                </a:lnTo>
                <a:lnTo>
                  <a:pt x="2311654" y="13411"/>
                </a:lnTo>
                <a:lnTo>
                  <a:pt x="7366" y="13411"/>
                </a:lnTo>
                <a:lnTo>
                  <a:pt x="7366" y="413525"/>
                </a:lnTo>
                <a:close/>
              </a:path>
            </a:pathLst>
          </a:custGeom>
          <a:solidFill>
            <a:srgbClr val="00009D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Freeform 672"/>
          <p:cNvSpPr/>
          <p:nvPr/>
        </p:nvSpPr>
        <p:spPr>
          <a:xfrm>
            <a:off x="4527550" y="1822450"/>
            <a:ext cx="260350" cy="1339850"/>
          </a:xfrm>
          <a:custGeom>
            <a:avLst/>
            <a:gdLst>
              <a:gd name="connsiteX0" fmla="*/ 205485 w 260350"/>
              <a:gd name="connsiteY0" fmla="*/ 13208 h 1339850"/>
              <a:gd name="connsiteX1" fmla="*/ 205485 w 260350"/>
              <a:gd name="connsiteY1" fmla="*/ 1220343 h 1339850"/>
              <a:gd name="connsiteX2" fmla="*/ 269240 w 260350"/>
              <a:gd name="connsiteY2" fmla="*/ 1220343 h 1339850"/>
              <a:gd name="connsiteX3" fmla="*/ 141859 w 260350"/>
              <a:gd name="connsiteY3" fmla="*/ 1347851 h 1339850"/>
              <a:gd name="connsiteX4" fmla="*/ 14351 w 260350"/>
              <a:gd name="connsiteY4" fmla="*/ 1220343 h 1339850"/>
              <a:gd name="connsiteX5" fmla="*/ 78104 w 260350"/>
              <a:gd name="connsiteY5" fmla="*/ 1220343 h 1339850"/>
              <a:gd name="connsiteX6" fmla="*/ 78104 w 260350"/>
              <a:gd name="connsiteY6" fmla="*/ 13208 h 1339850"/>
              <a:gd name="connsiteX7" fmla="*/ 205485 w 260350"/>
              <a:gd name="connsiteY7" fmla="*/ 13208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339850">
                <a:moveTo>
                  <a:pt x="205485" y="13208"/>
                </a:moveTo>
                <a:lnTo>
                  <a:pt x="205485" y="1220343"/>
                </a:lnTo>
                <a:lnTo>
                  <a:pt x="269240" y="1220343"/>
                </a:lnTo>
                <a:lnTo>
                  <a:pt x="141859" y="1347851"/>
                </a:lnTo>
                <a:lnTo>
                  <a:pt x="14351" y="1220343"/>
                </a:lnTo>
                <a:lnTo>
                  <a:pt x="78104" y="1220343"/>
                </a:lnTo>
                <a:lnTo>
                  <a:pt x="78104" y="13208"/>
                </a:lnTo>
                <a:lnTo>
                  <a:pt x="205485" y="1320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Freeform 673"/>
          <p:cNvSpPr/>
          <p:nvPr/>
        </p:nvSpPr>
        <p:spPr>
          <a:xfrm>
            <a:off x="4527550" y="1822450"/>
            <a:ext cx="260350" cy="1339850"/>
          </a:xfrm>
          <a:custGeom>
            <a:avLst/>
            <a:gdLst>
              <a:gd name="connsiteX0" fmla="*/ 205485 w 260350"/>
              <a:gd name="connsiteY0" fmla="*/ 13208 h 1339850"/>
              <a:gd name="connsiteX1" fmla="*/ 205485 w 260350"/>
              <a:gd name="connsiteY1" fmla="*/ 1220343 h 1339850"/>
              <a:gd name="connsiteX2" fmla="*/ 269240 w 260350"/>
              <a:gd name="connsiteY2" fmla="*/ 1220343 h 1339850"/>
              <a:gd name="connsiteX3" fmla="*/ 141859 w 260350"/>
              <a:gd name="connsiteY3" fmla="*/ 1347851 h 1339850"/>
              <a:gd name="connsiteX4" fmla="*/ 14351 w 260350"/>
              <a:gd name="connsiteY4" fmla="*/ 1220343 h 1339850"/>
              <a:gd name="connsiteX5" fmla="*/ 78104 w 260350"/>
              <a:gd name="connsiteY5" fmla="*/ 1220343 h 1339850"/>
              <a:gd name="connsiteX6" fmla="*/ 78104 w 260350"/>
              <a:gd name="connsiteY6" fmla="*/ 13208 h 1339850"/>
              <a:gd name="connsiteX7" fmla="*/ 205485 w 260350"/>
              <a:gd name="connsiteY7" fmla="*/ 13208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339850">
                <a:moveTo>
                  <a:pt x="205485" y="13208"/>
                </a:moveTo>
                <a:lnTo>
                  <a:pt x="205485" y="1220343"/>
                </a:lnTo>
                <a:lnTo>
                  <a:pt x="269240" y="1220343"/>
                </a:lnTo>
                <a:lnTo>
                  <a:pt x="141859" y="1347851"/>
                </a:lnTo>
                <a:lnTo>
                  <a:pt x="14351" y="1220343"/>
                </a:lnTo>
                <a:lnTo>
                  <a:pt x="78104" y="1220343"/>
                </a:lnTo>
                <a:lnTo>
                  <a:pt x="78104" y="13208"/>
                </a:lnTo>
                <a:lnTo>
                  <a:pt x="205485" y="1320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Freeform 674"/>
          <p:cNvSpPr/>
          <p:nvPr/>
        </p:nvSpPr>
        <p:spPr>
          <a:xfrm>
            <a:off x="3397250" y="2673350"/>
            <a:ext cx="298450" cy="527050"/>
          </a:xfrm>
          <a:custGeom>
            <a:avLst/>
            <a:gdLst>
              <a:gd name="connsiteX0" fmla="*/ 235330 w 298450"/>
              <a:gd name="connsiteY0" fmla="*/ 13970 h 527050"/>
              <a:gd name="connsiteX1" fmla="*/ 235330 w 298450"/>
              <a:gd name="connsiteY1" fmla="*/ 383032 h 527050"/>
              <a:gd name="connsiteX2" fmla="*/ 308609 w 298450"/>
              <a:gd name="connsiteY2" fmla="*/ 383032 h 527050"/>
              <a:gd name="connsiteX3" fmla="*/ 162052 w 298450"/>
              <a:gd name="connsiteY3" fmla="*/ 529590 h 527050"/>
              <a:gd name="connsiteX4" fmla="*/ 15494 w 298450"/>
              <a:gd name="connsiteY4" fmla="*/ 383032 h 527050"/>
              <a:gd name="connsiteX5" fmla="*/ 88772 w 298450"/>
              <a:gd name="connsiteY5" fmla="*/ 383032 h 527050"/>
              <a:gd name="connsiteX6" fmla="*/ 88772 w 298450"/>
              <a:gd name="connsiteY6" fmla="*/ 13970 h 527050"/>
              <a:gd name="connsiteX7" fmla="*/ 235330 w 298450"/>
              <a:gd name="connsiteY7" fmla="*/ 1397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50" h="527050">
                <a:moveTo>
                  <a:pt x="235330" y="13970"/>
                </a:moveTo>
                <a:lnTo>
                  <a:pt x="235330" y="383032"/>
                </a:lnTo>
                <a:lnTo>
                  <a:pt x="308609" y="383032"/>
                </a:lnTo>
                <a:lnTo>
                  <a:pt x="162052" y="529590"/>
                </a:lnTo>
                <a:lnTo>
                  <a:pt x="15494" y="383032"/>
                </a:lnTo>
                <a:lnTo>
                  <a:pt x="88772" y="383032"/>
                </a:lnTo>
                <a:lnTo>
                  <a:pt x="88772" y="13970"/>
                </a:lnTo>
                <a:lnTo>
                  <a:pt x="235330" y="1397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Freeform 675"/>
          <p:cNvSpPr/>
          <p:nvPr/>
        </p:nvSpPr>
        <p:spPr>
          <a:xfrm>
            <a:off x="3397250" y="2673350"/>
            <a:ext cx="298450" cy="527050"/>
          </a:xfrm>
          <a:custGeom>
            <a:avLst/>
            <a:gdLst>
              <a:gd name="connsiteX0" fmla="*/ 235330 w 298450"/>
              <a:gd name="connsiteY0" fmla="*/ 13970 h 527050"/>
              <a:gd name="connsiteX1" fmla="*/ 235330 w 298450"/>
              <a:gd name="connsiteY1" fmla="*/ 383032 h 527050"/>
              <a:gd name="connsiteX2" fmla="*/ 308609 w 298450"/>
              <a:gd name="connsiteY2" fmla="*/ 383032 h 527050"/>
              <a:gd name="connsiteX3" fmla="*/ 162052 w 298450"/>
              <a:gd name="connsiteY3" fmla="*/ 529590 h 527050"/>
              <a:gd name="connsiteX4" fmla="*/ 15494 w 298450"/>
              <a:gd name="connsiteY4" fmla="*/ 383032 h 527050"/>
              <a:gd name="connsiteX5" fmla="*/ 88772 w 298450"/>
              <a:gd name="connsiteY5" fmla="*/ 383032 h 527050"/>
              <a:gd name="connsiteX6" fmla="*/ 88772 w 298450"/>
              <a:gd name="connsiteY6" fmla="*/ 13970 h 527050"/>
              <a:gd name="connsiteX7" fmla="*/ 235330 w 298450"/>
              <a:gd name="connsiteY7" fmla="*/ 1397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50" h="527050">
                <a:moveTo>
                  <a:pt x="235330" y="13970"/>
                </a:moveTo>
                <a:lnTo>
                  <a:pt x="235330" y="383032"/>
                </a:lnTo>
                <a:lnTo>
                  <a:pt x="308609" y="383032"/>
                </a:lnTo>
                <a:lnTo>
                  <a:pt x="162052" y="529590"/>
                </a:lnTo>
                <a:lnTo>
                  <a:pt x="15494" y="383032"/>
                </a:lnTo>
                <a:lnTo>
                  <a:pt x="88772" y="383032"/>
                </a:lnTo>
                <a:lnTo>
                  <a:pt x="88772" y="13970"/>
                </a:lnTo>
                <a:lnTo>
                  <a:pt x="235330" y="139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6"/>
          <p:cNvSpPr/>
          <p:nvPr/>
        </p:nvSpPr>
        <p:spPr>
          <a:xfrm>
            <a:off x="4756150" y="4108450"/>
            <a:ext cx="260350" cy="2025650"/>
          </a:xfrm>
          <a:custGeom>
            <a:avLst/>
            <a:gdLst>
              <a:gd name="connsiteX0" fmla="*/ 78359 w 260350"/>
              <a:gd name="connsiteY0" fmla="*/ 2035492 h 2025650"/>
              <a:gd name="connsiteX1" fmla="*/ 78359 w 260350"/>
              <a:gd name="connsiteY1" fmla="*/ 137668 h 2025650"/>
              <a:gd name="connsiteX2" fmla="*/ 14985 w 260350"/>
              <a:gd name="connsiteY2" fmla="*/ 137668 h 2025650"/>
              <a:gd name="connsiteX3" fmla="*/ 141732 w 260350"/>
              <a:gd name="connsiteY3" fmla="*/ 11049 h 2025650"/>
              <a:gd name="connsiteX4" fmla="*/ 268351 w 260350"/>
              <a:gd name="connsiteY4" fmla="*/ 137668 h 2025650"/>
              <a:gd name="connsiteX5" fmla="*/ 204978 w 260350"/>
              <a:gd name="connsiteY5" fmla="*/ 137668 h 2025650"/>
              <a:gd name="connsiteX6" fmla="*/ 204978 w 260350"/>
              <a:gd name="connsiteY6" fmla="*/ 2035492 h 2025650"/>
              <a:gd name="connsiteX7" fmla="*/ 78359 w 260350"/>
              <a:gd name="connsiteY7" fmla="*/ 2035492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2025650">
                <a:moveTo>
                  <a:pt x="78359" y="2035492"/>
                </a:moveTo>
                <a:lnTo>
                  <a:pt x="78359" y="137668"/>
                </a:lnTo>
                <a:lnTo>
                  <a:pt x="14985" y="137668"/>
                </a:lnTo>
                <a:lnTo>
                  <a:pt x="141732" y="11049"/>
                </a:lnTo>
                <a:lnTo>
                  <a:pt x="268351" y="137668"/>
                </a:lnTo>
                <a:lnTo>
                  <a:pt x="204978" y="137668"/>
                </a:lnTo>
                <a:lnTo>
                  <a:pt x="204978" y="2035492"/>
                </a:lnTo>
                <a:lnTo>
                  <a:pt x="78359" y="203549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Freeform 677"/>
          <p:cNvSpPr/>
          <p:nvPr/>
        </p:nvSpPr>
        <p:spPr>
          <a:xfrm>
            <a:off x="4756150" y="4108450"/>
            <a:ext cx="260350" cy="2025650"/>
          </a:xfrm>
          <a:custGeom>
            <a:avLst/>
            <a:gdLst>
              <a:gd name="connsiteX0" fmla="*/ 78359 w 260350"/>
              <a:gd name="connsiteY0" fmla="*/ 2035492 h 2025650"/>
              <a:gd name="connsiteX1" fmla="*/ 78359 w 260350"/>
              <a:gd name="connsiteY1" fmla="*/ 137668 h 2025650"/>
              <a:gd name="connsiteX2" fmla="*/ 14985 w 260350"/>
              <a:gd name="connsiteY2" fmla="*/ 137668 h 2025650"/>
              <a:gd name="connsiteX3" fmla="*/ 141732 w 260350"/>
              <a:gd name="connsiteY3" fmla="*/ 11049 h 2025650"/>
              <a:gd name="connsiteX4" fmla="*/ 268351 w 260350"/>
              <a:gd name="connsiteY4" fmla="*/ 137668 h 2025650"/>
              <a:gd name="connsiteX5" fmla="*/ 204978 w 260350"/>
              <a:gd name="connsiteY5" fmla="*/ 137668 h 2025650"/>
              <a:gd name="connsiteX6" fmla="*/ 204978 w 260350"/>
              <a:gd name="connsiteY6" fmla="*/ 2035492 h 2025650"/>
              <a:gd name="connsiteX7" fmla="*/ 78359 w 260350"/>
              <a:gd name="connsiteY7" fmla="*/ 2035492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2025650">
                <a:moveTo>
                  <a:pt x="78359" y="2035492"/>
                </a:moveTo>
                <a:lnTo>
                  <a:pt x="78359" y="137668"/>
                </a:lnTo>
                <a:lnTo>
                  <a:pt x="14985" y="137668"/>
                </a:lnTo>
                <a:lnTo>
                  <a:pt x="141732" y="11049"/>
                </a:lnTo>
                <a:lnTo>
                  <a:pt x="268351" y="137668"/>
                </a:lnTo>
                <a:lnTo>
                  <a:pt x="204978" y="137668"/>
                </a:lnTo>
                <a:lnTo>
                  <a:pt x="204978" y="2035492"/>
                </a:lnTo>
                <a:lnTo>
                  <a:pt x="78359" y="2035492"/>
                </a:lnTo>
                <a:close/>
              </a:path>
            </a:pathLst>
          </a:custGeom>
          <a:solidFill>
            <a:srgbClr val="00009D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Freeform 678"/>
          <p:cNvSpPr/>
          <p:nvPr/>
        </p:nvSpPr>
        <p:spPr>
          <a:xfrm>
            <a:off x="4108450" y="4133850"/>
            <a:ext cx="260350" cy="1479550"/>
          </a:xfrm>
          <a:custGeom>
            <a:avLst/>
            <a:gdLst>
              <a:gd name="connsiteX0" fmla="*/ 78994 w 260350"/>
              <a:gd name="connsiteY0" fmla="*/ 1484668 h 1479550"/>
              <a:gd name="connsiteX1" fmla="*/ 78994 w 260350"/>
              <a:gd name="connsiteY1" fmla="*/ 144526 h 1479550"/>
              <a:gd name="connsiteX2" fmla="*/ 15113 w 260350"/>
              <a:gd name="connsiteY2" fmla="*/ 144526 h 1479550"/>
              <a:gd name="connsiteX3" fmla="*/ 143002 w 260350"/>
              <a:gd name="connsiteY3" fmla="*/ 16637 h 1479550"/>
              <a:gd name="connsiteX4" fmla="*/ 270890 w 260350"/>
              <a:gd name="connsiteY4" fmla="*/ 144526 h 1479550"/>
              <a:gd name="connsiteX5" fmla="*/ 206883 w 260350"/>
              <a:gd name="connsiteY5" fmla="*/ 144526 h 1479550"/>
              <a:gd name="connsiteX6" fmla="*/ 206883 w 260350"/>
              <a:gd name="connsiteY6" fmla="*/ 1484668 h 1479550"/>
              <a:gd name="connsiteX7" fmla="*/ 78994 w 260350"/>
              <a:gd name="connsiteY7" fmla="*/ 1484668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479550">
                <a:moveTo>
                  <a:pt x="78994" y="1484668"/>
                </a:moveTo>
                <a:lnTo>
                  <a:pt x="78994" y="144526"/>
                </a:lnTo>
                <a:lnTo>
                  <a:pt x="15113" y="144526"/>
                </a:lnTo>
                <a:lnTo>
                  <a:pt x="143002" y="16637"/>
                </a:lnTo>
                <a:lnTo>
                  <a:pt x="270890" y="144526"/>
                </a:lnTo>
                <a:lnTo>
                  <a:pt x="206883" y="144526"/>
                </a:lnTo>
                <a:lnTo>
                  <a:pt x="206883" y="1484668"/>
                </a:lnTo>
                <a:lnTo>
                  <a:pt x="78994" y="148466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9"/>
          <p:cNvSpPr/>
          <p:nvPr/>
        </p:nvSpPr>
        <p:spPr>
          <a:xfrm>
            <a:off x="4108450" y="4133850"/>
            <a:ext cx="260350" cy="1479550"/>
          </a:xfrm>
          <a:custGeom>
            <a:avLst/>
            <a:gdLst>
              <a:gd name="connsiteX0" fmla="*/ 78994 w 260350"/>
              <a:gd name="connsiteY0" fmla="*/ 1484668 h 1479550"/>
              <a:gd name="connsiteX1" fmla="*/ 78994 w 260350"/>
              <a:gd name="connsiteY1" fmla="*/ 144526 h 1479550"/>
              <a:gd name="connsiteX2" fmla="*/ 15113 w 260350"/>
              <a:gd name="connsiteY2" fmla="*/ 144526 h 1479550"/>
              <a:gd name="connsiteX3" fmla="*/ 143002 w 260350"/>
              <a:gd name="connsiteY3" fmla="*/ 16637 h 1479550"/>
              <a:gd name="connsiteX4" fmla="*/ 270890 w 260350"/>
              <a:gd name="connsiteY4" fmla="*/ 144526 h 1479550"/>
              <a:gd name="connsiteX5" fmla="*/ 206883 w 260350"/>
              <a:gd name="connsiteY5" fmla="*/ 144526 h 1479550"/>
              <a:gd name="connsiteX6" fmla="*/ 206883 w 260350"/>
              <a:gd name="connsiteY6" fmla="*/ 1484668 h 1479550"/>
              <a:gd name="connsiteX7" fmla="*/ 78994 w 260350"/>
              <a:gd name="connsiteY7" fmla="*/ 1484668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479550">
                <a:moveTo>
                  <a:pt x="78994" y="1484668"/>
                </a:moveTo>
                <a:lnTo>
                  <a:pt x="78994" y="144526"/>
                </a:lnTo>
                <a:lnTo>
                  <a:pt x="15113" y="144526"/>
                </a:lnTo>
                <a:lnTo>
                  <a:pt x="143002" y="16637"/>
                </a:lnTo>
                <a:lnTo>
                  <a:pt x="270890" y="144526"/>
                </a:lnTo>
                <a:lnTo>
                  <a:pt x="206883" y="144526"/>
                </a:lnTo>
                <a:lnTo>
                  <a:pt x="206883" y="1484668"/>
                </a:lnTo>
                <a:lnTo>
                  <a:pt x="78994" y="148466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80"/>
          <p:cNvSpPr/>
          <p:nvPr/>
        </p:nvSpPr>
        <p:spPr>
          <a:xfrm>
            <a:off x="3359150" y="4095750"/>
            <a:ext cx="209550" cy="349250"/>
          </a:xfrm>
          <a:custGeom>
            <a:avLst/>
            <a:gdLst>
              <a:gd name="connsiteX0" fmla="*/ 63119 w 209550"/>
              <a:gd name="connsiteY0" fmla="*/ 356108 h 349250"/>
              <a:gd name="connsiteX1" fmla="*/ 63119 w 209550"/>
              <a:gd name="connsiteY1" fmla="*/ 118999 h 349250"/>
              <a:gd name="connsiteX2" fmla="*/ 12319 w 209550"/>
              <a:gd name="connsiteY2" fmla="*/ 118999 h 349250"/>
              <a:gd name="connsiteX3" fmla="*/ 113791 w 209550"/>
              <a:gd name="connsiteY3" fmla="*/ 17526 h 349250"/>
              <a:gd name="connsiteX4" fmla="*/ 215391 w 209550"/>
              <a:gd name="connsiteY4" fmla="*/ 118999 h 349250"/>
              <a:gd name="connsiteX5" fmla="*/ 164591 w 209550"/>
              <a:gd name="connsiteY5" fmla="*/ 118999 h 349250"/>
              <a:gd name="connsiteX6" fmla="*/ 164591 w 209550"/>
              <a:gd name="connsiteY6" fmla="*/ 356108 h 349250"/>
              <a:gd name="connsiteX7" fmla="*/ 63119 w 209550"/>
              <a:gd name="connsiteY7" fmla="*/ 356108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349250">
                <a:moveTo>
                  <a:pt x="63119" y="356108"/>
                </a:moveTo>
                <a:lnTo>
                  <a:pt x="63119" y="118999"/>
                </a:lnTo>
                <a:lnTo>
                  <a:pt x="12319" y="118999"/>
                </a:lnTo>
                <a:lnTo>
                  <a:pt x="113791" y="17526"/>
                </a:lnTo>
                <a:lnTo>
                  <a:pt x="215391" y="118999"/>
                </a:lnTo>
                <a:lnTo>
                  <a:pt x="164591" y="118999"/>
                </a:lnTo>
                <a:lnTo>
                  <a:pt x="164591" y="356108"/>
                </a:lnTo>
                <a:lnTo>
                  <a:pt x="63119" y="35610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1"/>
          <p:cNvSpPr/>
          <p:nvPr/>
        </p:nvSpPr>
        <p:spPr>
          <a:xfrm>
            <a:off x="3359150" y="4095750"/>
            <a:ext cx="209550" cy="349250"/>
          </a:xfrm>
          <a:custGeom>
            <a:avLst/>
            <a:gdLst>
              <a:gd name="connsiteX0" fmla="*/ 63119 w 209550"/>
              <a:gd name="connsiteY0" fmla="*/ 356108 h 349250"/>
              <a:gd name="connsiteX1" fmla="*/ 63119 w 209550"/>
              <a:gd name="connsiteY1" fmla="*/ 118999 h 349250"/>
              <a:gd name="connsiteX2" fmla="*/ 12319 w 209550"/>
              <a:gd name="connsiteY2" fmla="*/ 118999 h 349250"/>
              <a:gd name="connsiteX3" fmla="*/ 113791 w 209550"/>
              <a:gd name="connsiteY3" fmla="*/ 17526 h 349250"/>
              <a:gd name="connsiteX4" fmla="*/ 215391 w 209550"/>
              <a:gd name="connsiteY4" fmla="*/ 118999 h 349250"/>
              <a:gd name="connsiteX5" fmla="*/ 164591 w 209550"/>
              <a:gd name="connsiteY5" fmla="*/ 118999 h 349250"/>
              <a:gd name="connsiteX6" fmla="*/ 164591 w 209550"/>
              <a:gd name="connsiteY6" fmla="*/ 356108 h 349250"/>
              <a:gd name="connsiteX7" fmla="*/ 63119 w 209550"/>
              <a:gd name="connsiteY7" fmla="*/ 356108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349250">
                <a:moveTo>
                  <a:pt x="63119" y="356108"/>
                </a:moveTo>
                <a:lnTo>
                  <a:pt x="63119" y="118999"/>
                </a:lnTo>
                <a:lnTo>
                  <a:pt x="12319" y="118999"/>
                </a:lnTo>
                <a:lnTo>
                  <a:pt x="113791" y="17526"/>
                </a:lnTo>
                <a:lnTo>
                  <a:pt x="215391" y="118999"/>
                </a:lnTo>
                <a:lnTo>
                  <a:pt x="164591" y="118999"/>
                </a:lnTo>
                <a:lnTo>
                  <a:pt x="164591" y="356108"/>
                </a:lnTo>
                <a:lnTo>
                  <a:pt x="63119" y="356108"/>
                </a:lnTo>
                <a:close/>
              </a:path>
            </a:pathLst>
          </a:custGeom>
          <a:solidFill>
            <a:srgbClr val="000044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2"/>
          <p:cNvSpPr/>
          <p:nvPr/>
        </p:nvSpPr>
        <p:spPr>
          <a:xfrm>
            <a:off x="2800350" y="3536950"/>
            <a:ext cx="311150" cy="196850"/>
          </a:xfrm>
          <a:custGeom>
            <a:avLst/>
            <a:gdLst>
              <a:gd name="connsiteX0" fmla="*/ 13589 w 311150"/>
              <a:gd name="connsiteY0" fmla="*/ 65151 h 196850"/>
              <a:gd name="connsiteX1" fmla="*/ 228980 w 311150"/>
              <a:gd name="connsiteY1" fmla="*/ 65151 h 196850"/>
              <a:gd name="connsiteX2" fmla="*/ 228980 w 311150"/>
              <a:gd name="connsiteY2" fmla="*/ 18542 h 196850"/>
              <a:gd name="connsiteX3" fmla="*/ 322198 w 311150"/>
              <a:gd name="connsiteY3" fmla="*/ 111633 h 196850"/>
              <a:gd name="connsiteX4" fmla="*/ 228980 w 311150"/>
              <a:gd name="connsiteY4" fmla="*/ 204851 h 196850"/>
              <a:gd name="connsiteX5" fmla="*/ 228980 w 311150"/>
              <a:gd name="connsiteY5" fmla="*/ 158242 h 196850"/>
              <a:gd name="connsiteX6" fmla="*/ 13589 w 311150"/>
              <a:gd name="connsiteY6" fmla="*/ 158242 h 196850"/>
              <a:gd name="connsiteX7" fmla="*/ 13589 w 311150"/>
              <a:gd name="connsiteY7" fmla="*/ 6515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150" h="196850">
                <a:moveTo>
                  <a:pt x="13589" y="65151"/>
                </a:moveTo>
                <a:lnTo>
                  <a:pt x="228980" y="65151"/>
                </a:lnTo>
                <a:lnTo>
                  <a:pt x="228980" y="18542"/>
                </a:lnTo>
                <a:lnTo>
                  <a:pt x="322198" y="111633"/>
                </a:lnTo>
                <a:lnTo>
                  <a:pt x="228980" y="204851"/>
                </a:lnTo>
                <a:lnTo>
                  <a:pt x="228980" y="158242"/>
                </a:lnTo>
                <a:lnTo>
                  <a:pt x="13589" y="158242"/>
                </a:lnTo>
                <a:lnTo>
                  <a:pt x="13589" y="65151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3"/>
          <p:cNvSpPr/>
          <p:nvPr/>
        </p:nvSpPr>
        <p:spPr>
          <a:xfrm>
            <a:off x="2800350" y="3536950"/>
            <a:ext cx="311150" cy="196850"/>
          </a:xfrm>
          <a:custGeom>
            <a:avLst/>
            <a:gdLst>
              <a:gd name="connsiteX0" fmla="*/ 13589 w 311150"/>
              <a:gd name="connsiteY0" fmla="*/ 65151 h 196850"/>
              <a:gd name="connsiteX1" fmla="*/ 228980 w 311150"/>
              <a:gd name="connsiteY1" fmla="*/ 65151 h 196850"/>
              <a:gd name="connsiteX2" fmla="*/ 228980 w 311150"/>
              <a:gd name="connsiteY2" fmla="*/ 18542 h 196850"/>
              <a:gd name="connsiteX3" fmla="*/ 322198 w 311150"/>
              <a:gd name="connsiteY3" fmla="*/ 111633 h 196850"/>
              <a:gd name="connsiteX4" fmla="*/ 228980 w 311150"/>
              <a:gd name="connsiteY4" fmla="*/ 204851 h 196850"/>
              <a:gd name="connsiteX5" fmla="*/ 228980 w 311150"/>
              <a:gd name="connsiteY5" fmla="*/ 158242 h 196850"/>
              <a:gd name="connsiteX6" fmla="*/ 13589 w 311150"/>
              <a:gd name="connsiteY6" fmla="*/ 158242 h 196850"/>
              <a:gd name="connsiteX7" fmla="*/ 13589 w 311150"/>
              <a:gd name="connsiteY7" fmla="*/ 6515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150" h="196850">
                <a:moveTo>
                  <a:pt x="13589" y="65151"/>
                </a:moveTo>
                <a:lnTo>
                  <a:pt x="228980" y="65151"/>
                </a:lnTo>
                <a:lnTo>
                  <a:pt x="228980" y="18542"/>
                </a:lnTo>
                <a:lnTo>
                  <a:pt x="322198" y="111633"/>
                </a:lnTo>
                <a:lnTo>
                  <a:pt x="228980" y="204851"/>
                </a:lnTo>
                <a:lnTo>
                  <a:pt x="228980" y="158242"/>
                </a:lnTo>
                <a:lnTo>
                  <a:pt x="13589" y="158242"/>
                </a:lnTo>
                <a:lnTo>
                  <a:pt x="13589" y="6515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4"/>
          <p:cNvSpPr/>
          <p:nvPr/>
        </p:nvSpPr>
        <p:spPr>
          <a:xfrm>
            <a:off x="9683750" y="895350"/>
            <a:ext cx="742950" cy="5695950"/>
          </a:xfrm>
          <a:custGeom>
            <a:avLst/>
            <a:gdLst>
              <a:gd name="connsiteX0" fmla="*/ 14096 w 742950"/>
              <a:gd name="connsiteY0" fmla="*/ 5702008 h 5695950"/>
              <a:gd name="connsiteX1" fmla="*/ 752754 w 742950"/>
              <a:gd name="connsiteY1" fmla="*/ 5702008 h 5695950"/>
              <a:gd name="connsiteX2" fmla="*/ 752754 w 742950"/>
              <a:gd name="connsiteY2" fmla="*/ 13423 h 5695950"/>
              <a:gd name="connsiteX3" fmla="*/ 14096 w 742950"/>
              <a:gd name="connsiteY3" fmla="*/ 13423 h 5695950"/>
              <a:gd name="connsiteX4" fmla="*/ 14096 w 742950"/>
              <a:gd name="connsiteY4" fmla="*/ 5702008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5695950">
                <a:moveTo>
                  <a:pt x="14096" y="5702008"/>
                </a:moveTo>
                <a:lnTo>
                  <a:pt x="752754" y="5702008"/>
                </a:lnTo>
                <a:lnTo>
                  <a:pt x="752754" y="13423"/>
                </a:lnTo>
                <a:lnTo>
                  <a:pt x="14096" y="13423"/>
                </a:lnTo>
                <a:lnTo>
                  <a:pt x="14096" y="570200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Freeform 685"/>
          <p:cNvSpPr/>
          <p:nvPr/>
        </p:nvSpPr>
        <p:spPr>
          <a:xfrm>
            <a:off x="9226550" y="1454150"/>
            <a:ext cx="387350" cy="4413250"/>
          </a:xfrm>
          <a:custGeom>
            <a:avLst/>
            <a:gdLst>
              <a:gd name="connsiteX0" fmla="*/ 29591 w 387350"/>
              <a:gd name="connsiteY0" fmla="*/ 30607 h 4413250"/>
              <a:gd name="connsiteX1" fmla="*/ 213741 w 387350"/>
              <a:gd name="connsiteY1" fmla="*/ 61341 h 4413250"/>
              <a:gd name="connsiteX2" fmla="*/ 213741 w 387350"/>
              <a:gd name="connsiteY2" fmla="*/ 2194814 h 4413250"/>
              <a:gd name="connsiteX3" fmla="*/ 397891 w 387350"/>
              <a:gd name="connsiteY3" fmla="*/ 2225548 h 4413250"/>
              <a:gd name="connsiteX4" fmla="*/ 213741 w 387350"/>
              <a:gd name="connsiteY4" fmla="*/ 2256282 h 4413250"/>
              <a:gd name="connsiteX5" fmla="*/ 213741 w 387350"/>
              <a:gd name="connsiteY5" fmla="*/ 4389793 h 4413250"/>
              <a:gd name="connsiteX6" fmla="*/ 29591 w 387350"/>
              <a:gd name="connsiteY6" fmla="*/ 4420476 h 44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" h="4413250">
                <a:moveTo>
                  <a:pt x="29591" y="30607"/>
                </a:moveTo>
                <a:cubicBezTo>
                  <a:pt x="131318" y="30607"/>
                  <a:pt x="213741" y="44323"/>
                  <a:pt x="213741" y="61341"/>
                </a:cubicBezTo>
                <a:lnTo>
                  <a:pt x="213741" y="2194814"/>
                </a:lnTo>
                <a:cubicBezTo>
                  <a:pt x="213741" y="2211832"/>
                  <a:pt x="296164" y="2225548"/>
                  <a:pt x="397891" y="2225548"/>
                </a:cubicBezTo>
                <a:cubicBezTo>
                  <a:pt x="296164" y="2225548"/>
                  <a:pt x="213741" y="2239264"/>
                  <a:pt x="213741" y="2256282"/>
                </a:cubicBezTo>
                <a:lnTo>
                  <a:pt x="213741" y="4389793"/>
                </a:lnTo>
                <a:cubicBezTo>
                  <a:pt x="213741" y="4406735"/>
                  <a:pt x="131318" y="4420476"/>
                  <a:pt x="29591" y="4420476"/>
                </a:cubicBezTo>
              </a:path>
            </a:pathLst>
          </a:custGeom>
          <a:ln w="3810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Freeform 686"/>
          <p:cNvSpPr/>
          <p:nvPr/>
        </p:nvSpPr>
        <p:spPr>
          <a:xfrm>
            <a:off x="6877050" y="5911850"/>
            <a:ext cx="1860550" cy="666750"/>
          </a:xfrm>
          <a:custGeom>
            <a:avLst/>
            <a:gdLst>
              <a:gd name="connsiteX0" fmla="*/ 30606 w 1860550"/>
              <a:gd name="connsiteY0" fmla="*/ 668185 h 666750"/>
              <a:gd name="connsiteX1" fmla="*/ 1863978 w 1860550"/>
              <a:gd name="connsiteY1" fmla="*/ 668185 h 666750"/>
              <a:gd name="connsiteX2" fmla="*/ 1863978 w 1860550"/>
              <a:gd name="connsiteY2" fmla="*/ 21856 h 666750"/>
              <a:gd name="connsiteX3" fmla="*/ 30606 w 1860550"/>
              <a:gd name="connsiteY3" fmla="*/ 21856 h 666750"/>
              <a:gd name="connsiteX4" fmla="*/ 30606 w 1860550"/>
              <a:gd name="connsiteY4" fmla="*/ 66818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550" h="666750">
                <a:moveTo>
                  <a:pt x="30606" y="668185"/>
                </a:moveTo>
                <a:lnTo>
                  <a:pt x="1863978" y="668185"/>
                </a:lnTo>
                <a:lnTo>
                  <a:pt x="1863978" y="21856"/>
                </a:lnTo>
                <a:lnTo>
                  <a:pt x="30606" y="21856"/>
                </a:lnTo>
                <a:lnTo>
                  <a:pt x="30606" y="66818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Freeform 687"/>
          <p:cNvSpPr/>
          <p:nvPr/>
        </p:nvSpPr>
        <p:spPr>
          <a:xfrm>
            <a:off x="6242050" y="6076950"/>
            <a:ext cx="527050" cy="311150"/>
          </a:xfrm>
          <a:custGeom>
            <a:avLst/>
            <a:gdLst>
              <a:gd name="connsiteX0" fmla="*/ 21463 w 527050"/>
              <a:gd name="connsiteY0" fmla="*/ 101587 h 311150"/>
              <a:gd name="connsiteX1" fmla="*/ 390525 w 527050"/>
              <a:gd name="connsiteY1" fmla="*/ 101587 h 311150"/>
              <a:gd name="connsiteX2" fmla="*/ 390525 w 527050"/>
              <a:gd name="connsiteY2" fmla="*/ 28283 h 311150"/>
              <a:gd name="connsiteX3" fmla="*/ 537082 w 527050"/>
              <a:gd name="connsiteY3" fmla="*/ 174892 h 311150"/>
              <a:gd name="connsiteX4" fmla="*/ 390525 w 527050"/>
              <a:gd name="connsiteY4" fmla="*/ 321488 h 311150"/>
              <a:gd name="connsiteX5" fmla="*/ 390525 w 527050"/>
              <a:gd name="connsiteY5" fmla="*/ 248196 h 311150"/>
              <a:gd name="connsiteX6" fmla="*/ 21463 w 527050"/>
              <a:gd name="connsiteY6" fmla="*/ 248196 h 311150"/>
              <a:gd name="connsiteX7" fmla="*/ 21463 w 527050"/>
              <a:gd name="connsiteY7" fmla="*/ 10158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311150">
                <a:moveTo>
                  <a:pt x="21463" y="101587"/>
                </a:moveTo>
                <a:lnTo>
                  <a:pt x="390525" y="101587"/>
                </a:lnTo>
                <a:lnTo>
                  <a:pt x="390525" y="28283"/>
                </a:lnTo>
                <a:lnTo>
                  <a:pt x="537082" y="174892"/>
                </a:lnTo>
                <a:lnTo>
                  <a:pt x="390525" y="321488"/>
                </a:lnTo>
                <a:lnTo>
                  <a:pt x="390525" y="248196"/>
                </a:lnTo>
                <a:lnTo>
                  <a:pt x="21463" y="248196"/>
                </a:lnTo>
                <a:lnTo>
                  <a:pt x="21463" y="101587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Freeform 688"/>
          <p:cNvSpPr/>
          <p:nvPr/>
        </p:nvSpPr>
        <p:spPr>
          <a:xfrm>
            <a:off x="6242050" y="6076950"/>
            <a:ext cx="527050" cy="311150"/>
          </a:xfrm>
          <a:custGeom>
            <a:avLst/>
            <a:gdLst>
              <a:gd name="connsiteX0" fmla="*/ 21463 w 527050"/>
              <a:gd name="connsiteY0" fmla="*/ 101587 h 311150"/>
              <a:gd name="connsiteX1" fmla="*/ 390525 w 527050"/>
              <a:gd name="connsiteY1" fmla="*/ 101587 h 311150"/>
              <a:gd name="connsiteX2" fmla="*/ 390525 w 527050"/>
              <a:gd name="connsiteY2" fmla="*/ 28283 h 311150"/>
              <a:gd name="connsiteX3" fmla="*/ 537082 w 527050"/>
              <a:gd name="connsiteY3" fmla="*/ 174892 h 311150"/>
              <a:gd name="connsiteX4" fmla="*/ 390525 w 527050"/>
              <a:gd name="connsiteY4" fmla="*/ 321488 h 311150"/>
              <a:gd name="connsiteX5" fmla="*/ 390525 w 527050"/>
              <a:gd name="connsiteY5" fmla="*/ 248196 h 311150"/>
              <a:gd name="connsiteX6" fmla="*/ 21463 w 527050"/>
              <a:gd name="connsiteY6" fmla="*/ 248196 h 311150"/>
              <a:gd name="connsiteX7" fmla="*/ 21463 w 527050"/>
              <a:gd name="connsiteY7" fmla="*/ 10158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311150">
                <a:moveTo>
                  <a:pt x="21463" y="101587"/>
                </a:moveTo>
                <a:lnTo>
                  <a:pt x="390525" y="101587"/>
                </a:lnTo>
                <a:lnTo>
                  <a:pt x="390525" y="28283"/>
                </a:lnTo>
                <a:lnTo>
                  <a:pt x="537082" y="174892"/>
                </a:lnTo>
                <a:lnTo>
                  <a:pt x="390525" y="321488"/>
                </a:lnTo>
                <a:lnTo>
                  <a:pt x="390525" y="248196"/>
                </a:lnTo>
                <a:lnTo>
                  <a:pt x="21463" y="248196"/>
                </a:lnTo>
                <a:lnTo>
                  <a:pt x="21463" y="101587"/>
                </a:lnTo>
                <a:close/>
              </a:path>
            </a:pathLst>
          </a:custGeom>
          <a:solidFill>
            <a:srgbClr val="0000F5">
              <a:alpha val="0"/>
            </a:srgbClr>
          </a:solidFill>
          <a:ln w="12700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Freeform 689"/>
          <p:cNvSpPr/>
          <p:nvPr/>
        </p:nvSpPr>
        <p:spPr>
          <a:xfrm>
            <a:off x="0" y="38"/>
            <a:ext cx="12192000" cy="1030185"/>
          </a:xfrm>
          <a:custGeom>
            <a:avLst/>
            <a:gdLst>
              <a:gd name="connsiteX0" fmla="*/ 0 w 12192000"/>
              <a:gd name="connsiteY0" fmla="*/ 1030185 h 1030185"/>
              <a:gd name="connsiteX1" fmla="*/ 12192000 w 12192000"/>
              <a:gd name="connsiteY1" fmla="*/ 1030185 h 1030185"/>
              <a:gd name="connsiteX2" fmla="*/ 12192000 w 12192000"/>
              <a:gd name="connsiteY2" fmla="*/ 0 h 1030185"/>
              <a:gd name="connsiteX3" fmla="*/ 0 w 12192000"/>
              <a:gd name="connsiteY3" fmla="*/ 0 h 1030185"/>
              <a:gd name="connsiteX4" fmla="*/ 0 w 12192000"/>
              <a:gd name="connsiteY4" fmla="*/ 1030185 h 103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30185">
                <a:moveTo>
                  <a:pt x="0" y="1030185"/>
                </a:moveTo>
                <a:lnTo>
                  <a:pt x="12192000" y="1030185"/>
                </a:lnTo>
                <a:lnTo>
                  <a:pt x="12192000" y="0"/>
                </a:lnTo>
                <a:lnTo>
                  <a:pt x="0" y="0"/>
                </a:lnTo>
                <a:lnTo>
                  <a:pt x="0" y="1030185"/>
                </a:lnTo>
                <a:close/>
              </a:path>
            </a:pathLst>
          </a:custGeom>
          <a:solidFill>
            <a:srgbClr val="0000EE">
              <a:alpha val="0"/>
            </a:srgbClr>
          </a:solidFill>
          <a:ln w="635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Freeform 690"/>
          <p:cNvSpPr/>
          <p:nvPr/>
        </p:nvSpPr>
        <p:spPr>
          <a:xfrm>
            <a:off x="7918450" y="704850"/>
            <a:ext cx="4273550" cy="323850"/>
          </a:xfrm>
          <a:custGeom>
            <a:avLst/>
            <a:gdLst>
              <a:gd name="connsiteX0" fmla="*/ 19177 w 4273550"/>
              <a:gd name="connsiteY0" fmla="*/ 328295 h 323850"/>
              <a:gd name="connsiteX1" fmla="*/ 4273550 w 4273550"/>
              <a:gd name="connsiteY1" fmla="*/ 328295 h 323850"/>
              <a:gd name="connsiteX2" fmla="*/ 4273550 w 4273550"/>
              <a:gd name="connsiteY2" fmla="*/ 20523 h 323850"/>
              <a:gd name="connsiteX3" fmla="*/ 19177 w 4273550"/>
              <a:gd name="connsiteY3" fmla="*/ 20523 h 323850"/>
              <a:gd name="connsiteX4" fmla="*/ 19177 w 4273550"/>
              <a:gd name="connsiteY4" fmla="*/ 32829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550" h="323850">
                <a:moveTo>
                  <a:pt x="19177" y="328295"/>
                </a:moveTo>
                <a:lnTo>
                  <a:pt x="4273550" y="328295"/>
                </a:lnTo>
                <a:lnTo>
                  <a:pt x="4273550" y="20523"/>
                </a:lnTo>
                <a:lnTo>
                  <a:pt x="19177" y="20523"/>
                </a:lnTo>
                <a:lnTo>
                  <a:pt x="19177" y="32829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TextBox 691"/>
          <p:cNvSpPr txBox="1"/>
          <p:nvPr/>
        </p:nvSpPr>
        <p:spPr>
          <a:xfrm>
            <a:off x="1687957" y="22479"/>
            <a:ext cx="10382364" cy="3505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1E3762"/>
                </a:solidFill>
                <a:latin typeface="Calibri"/>
                <a:ea typeface="Calibri"/>
              </a:rPr>
              <a:t>Последовательность</a:t>
            </a:r>
            <a:r>
              <a:rPr lang="en-US" altLang="zh-CN" sz="32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Calibri"/>
                <a:ea typeface="Calibri"/>
              </a:rPr>
              <a:t>анализа</a:t>
            </a:r>
            <a:r>
              <a:rPr lang="en-US" altLang="zh-CN" sz="32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3200" b="1" spc="-104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1E3762"/>
                </a:solidFill>
                <a:latin typeface="Calibri"/>
                <a:ea typeface="Calibri"/>
              </a:rPr>
              <a:t>пациента</a:t>
            </a:r>
          </a:p>
          <a:p>
            <a:pPr marL="0" indent="2649092">
              <a:lnSpc>
                <a:spcPct val="100000"/>
              </a:lnSpc>
            </a:pPr>
            <a:r>
              <a:rPr lang="en-US" altLang="zh-CN" sz="3200" b="1" dirty="0">
                <a:solidFill>
                  <a:srgbClr val="1E3762"/>
                </a:solidFill>
                <a:latin typeface="Calibri"/>
                <a:ea typeface="Calibri"/>
              </a:rPr>
              <a:t>по</a:t>
            </a:r>
            <a:r>
              <a:rPr lang="en-US" altLang="zh-CN" sz="3200" b="1" spc="89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ea typeface="Calibri"/>
              </a:rPr>
              <a:t>«новой</a:t>
            </a:r>
            <a:r>
              <a:rPr lang="en-US" altLang="zh-CN" sz="3200" b="1" spc="89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BF0000"/>
                </a:solidFill>
                <a:latin typeface="Calibri"/>
                <a:ea typeface="Calibri"/>
              </a:rPr>
              <a:t>модели»</a:t>
            </a:r>
            <a:r>
              <a:rPr lang="en-US" altLang="zh-CN" sz="3200" b="1" spc="89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Мельникова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Е.В.,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А.А.,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Мальцева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М.Н.,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2017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 indent="1591945">
              <a:lnSpc>
                <a:spcPct val="100000"/>
              </a:lnSpc>
            </a:pP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Врач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по</a:t>
            </a:r>
            <a:r>
              <a:rPr lang="en-US" altLang="zh-CN" sz="2000" b="1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ФРМ</a:t>
            </a:r>
          </a:p>
          <a:p>
            <a:pPr marL="0" indent="5584571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Фу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нкции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794385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BF0000"/>
                </a:solidFill>
                <a:latin typeface="Calibri"/>
                <a:ea typeface="Calibri"/>
              </a:rPr>
              <a:t>Лого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пед</a:t>
            </a:r>
          </a:p>
          <a:p>
            <a:pPr marL="0" indent="5222494">
              <a:lnSpc>
                <a:spcPct val="100000"/>
              </a:lnSpc>
            </a:pP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Факторы</a:t>
            </a:r>
            <a:r>
              <a:rPr lang="en-US" altLang="zh-CN" sz="1800" b="1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среды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 indent="1759077">
              <a:lnSpc>
                <a:spcPct val="100000"/>
              </a:lnSpc>
            </a:pP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800" b="1" spc="-1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</a:p>
        </p:txBody>
      </p:sp>
      <p:sp>
        <p:nvSpPr>
          <p:cNvPr id="692" name="TextBox 692"/>
          <p:cNvSpPr txBox="1"/>
          <p:nvPr/>
        </p:nvSpPr>
        <p:spPr>
          <a:xfrm>
            <a:off x="1662683" y="3527704"/>
            <a:ext cx="1434292" cy="1464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BF0000"/>
                </a:solidFill>
                <a:latin typeface="Calibri"/>
                <a:ea typeface="Calibri"/>
              </a:rPr>
              <a:t>Псих</a:t>
            </a:r>
            <a:r>
              <a:rPr lang="en-US" altLang="zh-CN" sz="2000" b="1" spc="-5" dirty="0">
                <a:solidFill>
                  <a:srgbClr val="BF0000"/>
                </a:solidFill>
                <a:latin typeface="Calibri"/>
                <a:ea typeface="Calibri"/>
              </a:rPr>
              <a:t>олог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 indent="933958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BF0000"/>
                </a:solidFill>
                <a:latin typeface="Calibri"/>
                <a:ea typeface="Calibri"/>
              </a:rPr>
              <a:t>ЛФК</a:t>
            </a:r>
          </a:p>
        </p:txBody>
      </p:sp>
      <p:sp>
        <p:nvSpPr>
          <p:cNvPr id="693" name="TextBox 693"/>
          <p:cNvSpPr txBox="1"/>
          <p:nvPr/>
        </p:nvSpPr>
        <p:spPr>
          <a:xfrm>
            <a:off x="3719829" y="3562096"/>
            <a:ext cx="88650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уча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стие</a:t>
            </a:r>
          </a:p>
        </p:txBody>
      </p:sp>
      <p:sp>
        <p:nvSpPr>
          <p:cNvPr id="694" name="TextBox 694"/>
          <p:cNvSpPr txBox="1"/>
          <p:nvPr/>
        </p:nvSpPr>
        <p:spPr>
          <a:xfrm>
            <a:off x="7146035" y="3706876"/>
            <a:ext cx="187182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2023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1E3762"/>
                </a:solidFill>
                <a:latin typeface="Calibri"/>
                <a:ea typeface="Calibri"/>
              </a:rPr>
              <a:t>П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ерсональные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факторы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пациента</a:t>
            </a:r>
          </a:p>
        </p:txBody>
      </p:sp>
      <p:sp>
        <p:nvSpPr>
          <p:cNvPr id="695" name="TextBox 695"/>
          <p:cNvSpPr txBox="1"/>
          <p:nvPr/>
        </p:nvSpPr>
        <p:spPr>
          <a:xfrm>
            <a:off x="1834642" y="5007609"/>
            <a:ext cx="2138398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b="1" dirty="0">
                <a:solidFill>
                  <a:srgbClr val="BF0000"/>
                </a:solidFill>
                <a:latin typeface="Calibri"/>
                <a:ea typeface="Calibri"/>
              </a:rPr>
              <a:t>(методист</a:t>
            </a:r>
            <a:r>
              <a:rPr lang="en-US" altLang="zh-CN" sz="15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BF0000"/>
                </a:solidFill>
                <a:latin typeface="Calibri"/>
                <a:ea typeface="Calibri"/>
              </a:rPr>
              <a:t>и</a:t>
            </a:r>
            <a:r>
              <a:rPr lang="en-US" altLang="zh-CN" sz="1500" b="1" spc="-8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BF0000"/>
                </a:solidFill>
                <a:latin typeface="Calibri"/>
                <a:ea typeface="Calibri"/>
              </a:rPr>
              <a:t>инструктор)</a:t>
            </a:r>
          </a:p>
        </p:txBody>
      </p:sp>
      <p:sp>
        <p:nvSpPr>
          <p:cNvPr id="696" name="TextBox 696"/>
          <p:cNvSpPr txBox="1"/>
          <p:nvPr/>
        </p:nvSpPr>
        <p:spPr>
          <a:xfrm>
            <a:off x="7308215" y="5236209"/>
            <a:ext cx="115933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1E3762"/>
                </a:solidFill>
                <a:latin typeface="Calibri"/>
                <a:ea typeface="Calibri"/>
              </a:rPr>
              <a:t>С</a:t>
            </a: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труктуры</a:t>
            </a:r>
          </a:p>
        </p:txBody>
      </p:sp>
      <p:sp>
        <p:nvSpPr>
          <p:cNvPr id="697" name="TextBox 697"/>
          <p:cNvSpPr txBox="1"/>
          <p:nvPr/>
        </p:nvSpPr>
        <p:spPr>
          <a:xfrm>
            <a:off x="2799842" y="5717666"/>
            <a:ext cx="160229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BF0000"/>
                </a:solidFill>
                <a:latin typeface="Calibri"/>
                <a:ea typeface="Calibri"/>
              </a:rPr>
              <a:t>Эрго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терапевт</a:t>
            </a:r>
          </a:p>
        </p:txBody>
      </p:sp>
      <p:sp>
        <p:nvSpPr>
          <p:cNvPr id="698" name="TextBox 698"/>
          <p:cNvSpPr txBox="1"/>
          <p:nvPr/>
        </p:nvSpPr>
        <p:spPr>
          <a:xfrm>
            <a:off x="3491484" y="6336868"/>
            <a:ext cx="127929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BF0000"/>
                </a:solidFill>
                <a:latin typeface="Calibri"/>
                <a:ea typeface="Calibri"/>
              </a:rPr>
              <a:t>Мед</a:t>
            </a:r>
            <a:r>
              <a:rPr lang="en-US" altLang="zh-CN" sz="2000" b="1" dirty="0">
                <a:solidFill>
                  <a:srgbClr val="BF0000"/>
                </a:solidFill>
                <a:latin typeface="Calibri"/>
                <a:ea typeface="Calibri"/>
              </a:rPr>
              <a:t>.сестра</a:t>
            </a:r>
          </a:p>
        </p:txBody>
      </p:sp>
      <p:sp>
        <p:nvSpPr>
          <p:cNvPr id="699" name="TextBox 699"/>
          <p:cNvSpPr txBox="1"/>
          <p:nvPr/>
        </p:nvSpPr>
        <p:spPr>
          <a:xfrm>
            <a:off x="7172579" y="6022466"/>
            <a:ext cx="1316459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800" b="1" spc="-20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и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1E3762"/>
                </a:solidFill>
                <a:latin typeface="Calibri"/>
                <a:ea typeface="Calibri"/>
              </a:rPr>
              <a:t>уча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стие</a:t>
            </a:r>
          </a:p>
        </p:txBody>
      </p:sp>
      <p:sp>
        <p:nvSpPr>
          <p:cNvPr id="700" name="TextBox 700"/>
          <p:cNvSpPr txBox="1"/>
          <p:nvPr/>
        </p:nvSpPr>
        <p:spPr>
          <a:xfrm rot="16200000">
            <a:off x="4490333" y="3872732"/>
            <a:ext cx="2973080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Анализ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причин</a:t>
            </a:r>
            <a:r>
              <a:rPr lang="en-US" altLang="zh-CN" sz="1800" b="1" spc="-25" dirty="0">
                <a:solidFill>
                  <a:srgbClr val="1E3762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1E3762"/>
                </a:solidFill>
                <a:latin typeface="Calibri"/>
                <a:ea typeface="Calibri"/>
              </a:rPr>
              <a:t>ограничения</a:t>
            </a:r>
          </a:p>
        </p:txBody>
      </p:sp>
      <p:sp>
        <p:nvSpPr>
          <p:cNvPr id="701" name="TextBox 701"/>
          <p:cNvSpPr txBox="1"/>
          <p:nvPr/>
        </p:nvSpPr>
        <p:spPr>
          <a:xfrm rot="16200000">
            <a:off x="7698023" y="3576213"/>
            <a:ext cx="475123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Список</a:t>
            </a:r>
            <a:r>
              <a:rPr lang="en-US" altLang="zh-CN" sz="1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проблем</a:t>
            </a:r>
            <a:r>
              <a:rPr lang="en-US" altLang="zh-CN" sz="1800" b="1" spc="-4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1800" b="1" spc="-4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в</a:t>
            </a:r>
            <a:r>
              <a:rPr lang="en-US" altLang="zh-CN" sz="1800" b="1" spc="-4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категориях</a:t>
            </a:r>
            <a:r>
              <a:rPr lang="en-US" altLang="zh-CN" sz="1800" b="1" spc="-4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МКФ</a:t>
            </a:r>
            <a:r>
              <a:rPr lang="en-US" altLang="zh-CN" sz="1800" b="1" spc="-4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–</a:t>
            </a:r>
          </a:p>
        </p:txBody>
      </p:sp>
      <p:sp>
        <p:nvSpPr>
          <p:cNvPr id="702" name="TextBox 702"/>
          <p:cNvSpPr txBox="1"/>
          <p:nvPr/>
        </p:nvSpPr>
        <p:spPr>
          <a:xfrm rot="16200000">
            <a:off x="8873111" y="3574798"/>
            <a:ext cx="2949697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1800" b="1" spc="-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BF0000"/>
                </a:solidFill>
                <a:latin typeface="Calibri"/>
                <a:ea typeface="Calibri"/>
              </a:rPr>
              <a:t>диагноз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Picture 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" y="1584960"/>
            <a:ext cx="10965180" cy="5273040"/>
          </a:xfrm>
          <a:prstGeom prst="rect">
            <a:avLst/>
          </a:prstGeom>
        </p:spPr>
      </p:pic>
      <p:sp>
        <p:nvSpPr>
          <p:cNvPr id="2" name="TextBox 704"/>
          <p:cNvSpPr txBox="1"/>
          <p:nvPr/>
        </p:nvSpPr>
        <p:spPr>
          <a:xfrm>
            <a:off x="715060" y="267028"/>
            <a:ext cx="9598953" cy="1080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700" b="1" dirty="0">
                <a:solidFill>
                  <a:srgbClr val="1E3762"/>
                </a:solidFill>
                <a:latin typeface="Arial"/>
                <a:ea typeface="Arial"/>
              </a:rPr>
              <a:t>Причина</a:t>
            </a:r>
            <a:r>
              <a:rPr lang="en-US" altLang="zh-CN" sz="3700" b="1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Arial"/>
                <a:ea typeface="Arial"/>
              </a:rPr>
              <a:t>нарушения</a:t>
            </a:r>
            <a:r>
              <a:rPr lang="en-US" altLang="zh-CN" sz="3700" b="1" spc="-209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700" b="1" dirty="0">
                <a:solidFill>
                  <a:srgbClr val="1E3762"/>
                </a:solidFill>
                <a:latin typeface="Arial"/>
                <a:ea typeface="Arial"/>
              </a:rPr>
              <a:t>функционирования</a:t>
            </a:r>
            <a:r>
              <a:rPr lang="en-US" altLang="zh-CN" sz="3700" b="1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700" b="1" spc="-25" dirty="0">
                <a:solidFill>
                  <a:srgbClr val="1E3762"/>
                </a:solidFill>
                <a:latin typeface="Arial"/>
                <a:ea typeface="Arial"/>
              </a:rPr>
              <a:t>(ключевая</a:t>
            </a:r>
            <a:r>
              <a:rPr lang="en-US" altLang="zh-CN" sz="3700" b="1" spc="40" dirty="0">
                <a:solidFill>
                  <a:srgbClr val="1E3762"/>
                </a:solidFill>
                <a:latin typeface="Arial"/>
                <a:cs typeface="Arial"/>
              </a:rPr>
              <a:t> </a:t>
            </a:r>
            <a:r>
              <a:rPr lang="en-US" altLang="zh-CN" sz="3700" b="1" spc="-25" dirty="0">
                <a:solidFill>
                  <a:srgbClr val="1E3762"/>
                </a:solidFill>
                <a:latin typeface="Arial"/>
                <a:ea typeface="Arial"/>
              </a:rPr>
              <a:t>проблема)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Freeform 705"/>
          <p:cNvSpPr/>
          <p:nvPr/>
        </p:nvSpPr>
        <p:spPr>
          <a:xfrm>
            <a:off x="8435593" y="1425194"/>
            <a:ext cx="86105" cy="22605"/>
          </a:xfrm>
          <a:custGeom>
            <a:avLst/>
            <a:gdLst>
              <a:gd name="connsiteX0" fmla="*/ 11049 w 86105"/>
              <a:gd name="connsiteY0" fmla="*/ 10541 h 22605"/>
              <a:gd name="connsiteX1" fmla="*/ 78106 w 86105"/>
              <a:gd name="connsiteY1" fmla="*/ 10541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5" h="22605">
                <a:moveTo>
                  <a:pt x="11049" y="10541"/>
                </a:moveTo>
                <a:lnTo>
                  <a:pt x="78106" y="10541"/>
                </a:lnTo>
              </a:path>
            </a:pathLst>
          </a:custGeom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Freeform 706"/>
          <p:cNvSpPr/>
          <p:nvPr/>
        </p:nvSpPr>
        <p:spPr>
          <a:xfrm>
            <a:off x="2263394" y="2415794"/>
            <a:ext cx="5991605" cy="22605"/>
          </a:xfrm>
          <a:custGeom>
            <a:avLst/>
            <a:gdLst>
              <a:gd name="connsiteX0" fmla="*/ 11048 w 5991605"/>
              <a:gd name="connsiteY0" fmla="*/ 14351 h 22605"/>
              <a:gd name="connsiteX1" fmla="*/ 2008504 w 5991605"/>
              <a:gd name="connsiteY1" fmla="*/ 14351 h 22605"/>
              <a:gd name="connsiteX2" fmla="*/ 4005960 w 5991605"/>
              <a:gd name="connsiteY2" fmla="*/ 14351 h 22605"/>
              <a:gd name="connsiteX3" fmla="*/ 6003416 w 5991605"/>
              <a:gd name="connsiteY3" fmla="*/ 14351 h 22605"/>
              <a:gd name="connsiteX4" fmla="*/ 6003416 w 5991605"/>
              <a:gd name="connsiteY4" fmla="*/ 34163 h 22605"/>
              <a:gd name="connsiteX5" fmla="*/ 4005960 w 5991605"/>
              <a:gd name="connsiteY5" fmla="*/ 34163 h 22605"/>
              <a:gd name="connsiteX6" fmla="*/ 2008504 w 5991605"/>
              <a:gd name="connsiteY6" fmla="*/ 34163 h 22605"/>
              <a:gd name="connsiteX7" fmla="*/ 11048 w 5991605"/>
              <a:gd name="connsiteY7" fmla="*/ 34163 h 22605"/>
              <a:gd name="connsiteX8" fmla="*/ 11048 w 5991605"/>
              <a:gd name="connsiteY8" fmla="*/ 14351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1605" h="22605">
                <a:moveTo>
                  <a:pt x="11048" y="14351"/>
                </a:moveTo>
                <a:lnTo>
                  <a:pt x="2008504" y="14351"/>
                </a:lnTo>
                <a:lnTo>
                  <a:pt x="4005960" y="14351"/>
                </a:lnTo>
                <a:lnTo>
                  <a:pt x="6003416" y="14351"/>
                </a:lnTo>
                <a:lnTo>
                  <a:pt x="6003416" y="34163"/>
                </a:lnTo>
                <a:lnTo>
                  <a:pt x="4005960" y="34163"/>
                </a:lnTo>
                <a:lnTo>
                  <a:pt x="2008504" y="34163"/>
                </a:lnTo>
                <a:lnTo>
                  <a:pt x="11048" y="34163"/>
                </a:lnTo>
                <a:lnTo>
                  <a:pt x="11048" y="14351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Freeform 707"/>
          <p:cNvSpPr/>
          <p:nvPr/>
        </p:nvSpPr>
        <p:spPr>
          <a:xfrm>
            <a:off x="8257793" y="2428494"/>
            <a:ext cx="73405" cy="22605"/>
          </a:xfrm>
          <a:custGeom>
            <a:avLst/>
            <a:gdLst>
              <a:gd name="connsiteX0" fmla="*/ 9017 w 73405"/>
              <a:gd name="connsiteY0" fmla="*/ 11557 h 22605"/>
              <a:gd name="connsiteX1" fmla="*/ 76073 w 73405"/>
              <a:gd name="connsiteY1" fmla="*/ 11557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405" h="22605">
                <a:moveTo>
                  <a:pt x="9017" y="11557"/>
                </a:moveTo>
                <a:lnTo>
                  <a:pt x="76073" y="11557"/>
                </a:lnTo>
              </a:path>
            </a:pathLst>
          </a:custGeom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Freeform 708"/>
          <p:cNvSpPr/>
          <p:nvPr/>
        </p:nvSpPr>
        <p:spPr>
          <a:xfrm>
            <a:off x="2453894" y="3419094"/>
            <a:ext cx="2956305" cy="35305"/>
          </a:xfrm>
          <a:custGeom>
            <a:avLst/>
            <a:gdLst>
              <a:gd name="connsiteX0" fmla="*/ 17145 w 2956305"/>
              <a:gd name="connsiteY0" fmla="*/ 16891 h 35305"/>
              <a:gd name="connsiteX1" fmla="*/ 1487804 w 2956305"/>
              <a:gd name="connsiteY1" fmla="*/ 16891 h 35305"/>
              <a:gd name="connsiteX2" fmla="*/ 2958465 w 2956305"/>
              <a:gd name="connsiteY2" fmla="*/ 16891 h 35305"/>
              <a:gd name="connsiteX3" fmla="*/ 2958465 w 2956305"/>
              <a:gd name="connsiteY3" fmla="*/ 36703 h 35305"/>
              <a:gd name="connsiteX4" fmla="*/ 1487804 w 2956305"/>
              <a:gd name="connsiteY4" fmla="*/ 36703 h 35305"/>
              <a:gd name="connsiteX5" fmla="*/ 17145 w 2956305"/>
              <a:gd name="connsiteY5" fmla="*/ 36703 h 35305"/>
              <a:gd name="connsiteX6" fmla="*/ 17145 w 2956305"/>
              <a:gd name="connsiteY6" fmla="*/ 16891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305" h="35305">
                <a:moveTo>
                  <a:pt x="17145" y="16891"/>
                </a:moveTo>
                <a:lnTo>
                  <a:pt x="1487804" y="16891"/>
                </a:lnTo>
                <a:lnTo>
                  <a:pt x="2958465" y="16891"/>
                </a:lnTo>
                <a:lnTo>
                  <a:pt x="2958465" y="36703"/>
                </a:lnTo>
                <a:lnTo>
                  <a:pt x="1487804" y="36703"/>
                </a:lnTo>
                <a:lnTo>
                  <a:pt x="17145" y="36703"/>
                </a:lnTo>
                <a:lnTo>
                  <a:pt x="17145" y="16891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Freeform 709"/>
          <p:cNvSpPr/>
          <p:nvPr/>
        </p:nvSpPr>
        <p:spPr>
          <a:xfrm>
            <a:off x="5400294" y="3431794"/>
            <a:ext cx="86105" cy="22605"/>
          </a:xfrm>
          <a:custGeom>
            <a:avLst/>
            <a:gdLst>
              <a:gd name="connsiteX0" fmla="*/ 12065 w 86105"/>
              <a:gd name="connsiteY0" fmla="*/ 14097 h 22605"/>
              <a:gd name="connsiteX1" fmla="*/ 82169 w 86105"/>
              <a:gd name="connsiteY1" fmla="*/ 14097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5" h="22605">
                <a:moveTo>
                  <a:pt x="12065" y="14097"/>
                </a:moveTo>
                <a:lnTo>
                  <a:pt x="82169" y="14097"/>
                </a:lnTo>
              </a:path>
            </a:pathLst>
          </a:custGeom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Freeform 710"/>
          <p:cNvSpPr/>
          <p:nvPr/>
        </p:nvSpPr>
        <p:spPr>
          <a:xfrm>
            <a:off x="637794" y="4003294"/>
            <a:ext cx="5153405" cy="35305"/>
          </a:xfrm>
          <a:custGeom>
            <a:avLst/>
            <a:gdLst>
              <a:gd name="connsiteX0" fmla="*/ 16675 w 5153405"/>
              <a:gd name="connsiteY0" fmla="*/ 17907 h 35305"/>
              <a:gd name="connsiteX1" fmla="*/ 2589910 w 5153405"/>
              <a:gd name="connsiteY1" fmla="*/ 17907 h 35305"/>
              <a:gd name="connsiteX2" fmla="*/ 5163184 w 5153405"/>
              <a:gd name="connsiteY2" fmla="*/ 17907 h 35305"/>
              <a:gd name="connsiteX3" fmla="*/ 5163184 w 5153405"/>
              <a:gd name="connsiteY3" fmla="*/ 37719 h 35305"/>
              <a:gd name="connsiteX4" fmla="*/ 2589910 w 5153405"/>
              <a:gd name="connsiteY4" fmla="*/ 37719 h 35305"/>
              <a:gd name="connsiteX5" fmla="*/ 16675 w 5153405"/>
              <a:gd name="connsiteY5" fmla="*/ 37719 h 35305"/>
              <a:gd name="connsiteX6" fmla="*/ 16675 w 5153405"/>
              <a:gd name="connsiteY6" fmla="*/ 17907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3405" h="35305">
                <a:moveTo>
                  <a:pt x="16675" y="17907"/>
                </a:moveTo>
                <a:lnTo>
                  <a:pt x="2589910" y="17907"/>
                </a:lnTo>
                <a:lnTo>
                  <a:pt x="5163184" y="17907"/>
                </a:lnTo>
                <a:lnTo>
                  <a:pt x="5163184" y="37719"/>
                </a:lnTo>
                <a:lnTo>
                  <a:pt x="2589910" y="37719"/>
                </a:lnTo>
                <a:lnTo>
                  <a:pt x="16675" y="37719"/>
                </a:lnTo>
                <a:lnTo>
                  <a:pt x="16675" y="17907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Freeform 711"/>
          <p:cNvSpPr/>
          <p:nvPr/>
        </p:nvSpPr>
        <p:spPr>
          <a:xfrm>
            <a:off x="2174494" y="4422394"/>
            <a:ext cx="3375405" cy="35305"/>
          </a:xfrm>
          <a:custGeom>
            <a:avLst/>
            <a:gdLst>
              <a:gd name="connsiteX0" fmla="*/ 14604 w 3375405"/>
              <a:gd name="connsiteY0" fmla="*/ 17907 h 35305"/>
              <a:gd name="connsiteX1" fmla="*/ 1700910 w 3375405"/>
              <a:gd name="connsiteY1" fmla="*/ 17907 h 35305"/>
              <a:gd name="connsiteX2" fmla="*/ 3387216 w 3375405"/>
              <a:gd name="connsiteY2" fmla="*/ 17907 h 35305"/>
              <a:gd name="connsiteX3" fmla="*/ 3387216 w 3375405"/>
              <a:gd name="connsiteY3" fmla="*/ 37719 h 35305"/>
              <a:gd name="connsiteX4" fmla="*/ 1700910 w 3375405"/>
              <a:gd name="connsiteY4" fmla="*/ 37719 h 35305"/>
              <a:gd name="connsiteX5" fmla="*/ 14604 w 3375405"/>
              <a:gd name="connsiteY5" fmla="*/ 37719 h 35305"/>
              <a:gd name="connsiteX6" fmla="*/ 14604 w 3375405"/>
              <a:gd name="connsiteY6" fmla="*/ 17907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5405" h="35305">
                <a:moveTo>
                  <a:pt x="14604" y="17907"/>
                </a:moveTo>
                <a:lnTo>
                  <a:pt x="1700910" y="17907"/>
                </a:lnTo>
                <a:lnTo>
                  <a:pt x="3387216" y="17907"/>
                </a:lnTo>
                <a:lnTo>
                  <a:pt x="3387216" y="37719"/>
                </a:lnTo>
                <a:lnTo>
                  <a:pt x="1700910" y="37719"/>
                </a:lnTo>
                <a:lnTo>
                  <a:pt x="14604" y="37719"/>
                </a:lnTo>
                <a:lnTo>
                  <a:pt x="14604" y="17907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Freeform 712"/>
          <p:cNvSpPr/>
          <p:nvPr/>
        </p:nvSpPr>
        <p:spPr>
          <a:xfrm>
            <a:off x="2110994" y="4841494"/>
            <a:ext cx="3858005" cy="35305"/>
          </a:xfrm>
          <a:custGeom>
            <a:avLst/>
            <a:gdLst>
              <a:gd name="connsiteX0" fmla="*/ 17145 w 3858005"/>
              <a:gd name="connsiteY0" fmla="*/ 17907 h 35305"/>
              <a:gd name="connsiteX1" fmla="*/ 1940433 w 3858005"/>
              <a:gd name="connsiteY1" fmla="*/ 17907 h 35305"/>
              <a:gd name="connsiteX2" fmla="*/ 3863721 w 3858005"/>
              <a:gd name="connsiteY2" fmla="*/ 17907 h 35305"/>
              <a:gd name="connsiteX3" fmla="*/ 3863721 w 3858005"/>
              <a:gd name="connsiteY3" fmla="*/ 37719 h 35305"/>
              <a:gd name="connsiteX4" fmla="*/ 1940433 w 3858005"/>
              <a:gd name="connsiteY4" fmla="*/ 37719 h 35305"/>
              <a:gd name="connsiteX5" fmla="*/ 17145 w 3858005"/>
              <a:gd name="connsiteY5" fmla="*/ 37719 h 35305"/>
              <a:gd name="connsiteX6" fmla="*/ 17145 w 3858005"/>
              <a:gd name="connsiteY6" fmla="*/ 17907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005" h="35305">
                <a:moveTo>
                  <a:pt x="17145" y="17907"/>
                </a:moveTo>
                <a:lnTo>
                  <a:pt x="1940433" y="17907"/>
                </a:lnTo>
                <a:lnTo>
                  <a:pt x="3863721" y="17907"/>
                </a:lnTo>
                <a:lnTo>
                  <a:pt x="3863721" y="37719"/>
                </a:lnTo>
                <a:lnTo>
                  <a:pt x="1940433" y="37719"/>
                </a:lnTo>
                <a:lnTo>
                  <a:pt x="17145" y="37719"/>
                </a:lnTo>
                <a:lnTo>
                  <a:pt x="17145" y="17907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Freeform 713"/>
          <p:cNvSpPr/>
          <p:nvPr/>
        </p:nvSpPr>
        <p:spPr>
          <a:xfrm>
            <a:off x="5971794" y="4854194"/>
            <a:ext cx="73405" cy="22605"/>
          </a:xfrm>
          <a:custGeom>
            <a:avLst/>
            <a:gdLst>
              <a:gd name="connsiteX0" fmla="*/ 2921 w 73405"/>
              <a:gd name="connsiteY0" fmla="*/ 15113 h 22605"/>
              <a:gd name="connsiteX1" fmla="*/ 73025 w 73405"/>
              <a:gd name="connsiteY1" fmla="*/ 15113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405" h="22605">
                <a:moveTo>
                  <a:pt x="2921" y="15113"/>
                </a:moveTo>
                <a:lnTo>
                  <a:pt x="73025" y="15113"/>
                </a:lnTo>
              </a:path>
            </a:pathLst>
          </a:custGeom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Freeform 714"/>
          <p:cNvSpPr/>
          <p:nvPr/>
        </p:nvSpPr>
        <p:spPr>
          <a:xfrm>
            <a:off x="6479794" y="5552694"/>
            <a:ext cx="3096005" cy="35305"/>
          </a:xfrm>
          <a:custGeom>
            <a:avLst/>
            <a:gdLst>
              <a:gd name="connsiteX0" fmla="*/ 19177 w 3096005"/>
              <a:gd name="connsiteY0" fmla="*/ 19939 h 35305"/>
              <a:gd name="connsiteX1" fmla="*/ 1563750 w 3096005"/>
              <a:gd name="connsiteY1" fmla="*/ 19939 h 35305"/>
              <a:gd name="connsiteX2" fmla="*/ 3108324 w 3096005"/>
              <a:gd name="connsiteY2" fmla="*/ 19939 h 35305"/>
              <a:gd name="connsiteX3" fmla="*/ 3108324 w 3096005"/>
              <a:gd name="connsiteY3" fmla="*/ 39687 h 35305"/>
              <a:gd name="connsiteX4" fmla="*/ 1563750 w 3096005"/>
              <a:gd name="connsiteY4" fmla="*/ 39687 h 35305"/>
              <a:gd name="connsiteX5" fmla="*/ 19177 w 3096005"/>
              <a:gd name="connsiteY5" fmla="*/ 39687 h 35305"/>
              <a:gd name="connsiteX6" fmla="*/ 19177 w 3096005"/>
              <a:gd name="connsiteY6" fmla="*/ 19939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005" h="35305">
                <a:moveTo>
                  <a:pt x="19177" y="19939"/>
                </a:moveTo>
                <a:lnTo>
                  <a:pt x="1563750" y="19939"/>
                </a:lnTo>
                <a:lnTo>
                  <a:pt x="3108324" y="19939"/>
                </a:lnTo>
                <a:lnTo>
                  <a:pt x="3108324" y="39687"/>
                </a:lnTo>
                <a:lnTo>
                  <a:pt x="1563750" y="39687"/>
                </a:lnTo>
                <a:lnTo>
                  <a:pt x="19177" y="39687"/>
                </a:lnTo>
                <a:lnTo>
                  <a:pt x="19177" y="19939"/>
                </a:lnTo>
                <a:close/>
              </a:path>
            </a:pathLst>
          </a:custGeom>
          <a:solidFill>
            <a:srgbClr val="4352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5"/>
          <p:cNvSpPr txBox="1"/>
          <p:nvPr/>
        </p:nvSpPr>
        <p:spPr>
          <a:xfrm>
            <a:off x="425805" y="336803"/>
            <a:ext cx="11449048" cy="5966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14041">
              <a:lnSpc>
                <a:spcPct val="100000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3600" spc="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бригада</a:t>
            </a:r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Определяет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мнения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целевое</a:t>
            </a:r>
            <a:r>
              <a:rPr lang="en-US" altLang="zh-CN" sz="24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состояние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точки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зрения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повседневную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деятельность,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профессиональные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осуществлять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досуг.</a:t>
            </a:r>
          </a:p>
          <a:p>
            <a:pPr marL="228600" indent="-228600" hangingPunct="0">
              <a:lnSpc>
                <a:spcPct val="929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Определяет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достижения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целевого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имеющимся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уровнем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наличием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факторов,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ограничивающих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 marL="228600" indent="-228600" hangingPunct="0">
              <a:lnSpc>
                <a:spcPct val="912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Формулирует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индивидуальные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цели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выявленных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(коррекции)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определенный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временной</a:t>
            </a:r>
            <a:r>
              <a:rPr lang="en-US" altLang="zh-CN" sz="2400" spc="-1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промежуток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Формирует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программу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прежде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</a:p>
          <a:p>
            <a:pPr marL="0">
              <a:lnSpc>
                <a:spcPct val="100000"/>
              </a:lnSpc>
              <a:spcBef>
                <a:spcPts val="25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Оценивает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профессиональную</a:t>
            </a:r>
            <a:r>
              <a:rPr lang="en-US" altLang="zh-CN" sz="2400" spc="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ситуацию</a:t>
            </a:r>
            <a:r>
              <a:rPr lang="en-US" altLang="zh-CN" sz="2400" spc="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прогноз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возвращения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30" dirty="0">
                <a:solidFill>
                  <a:srgbClr val="000000"/>
                </a:solidFill>
                <a:latin typeface="Calibri"/>
                <a:ea typeface="Calibri"/>
              </a:rPr>
              <a:t>тру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ду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Фиксирует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информацию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435269"/>
                </a:solidFill>
                <a:uFill>
                  <a:solidFill>
                    <a:srgbClr val="435269"/>
                  </a:solidFill>
                </a:uFill>
                <a:latin typeface="Calibri"/>
                <a:ea typeface="Calibri"/>
              </a:rPr>
              <a:t>семье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400" spc="1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поддержке.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5"/>
              </a:lnSpc>
            </a:pPr>
            <a:endParaRPr lang="en-US" dirty="0" smtClean="0"/>
          </a:p>
          <a:p>
            <a:pPr marL="0" indent="536260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KNGF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Practice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undergoing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rehabilitation/</a:t>
            </a:r>
          </a:p>
          <a:p>
            <a:pPr marL="0" indent="7010425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Suppl.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Dutch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Journal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Physical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Therapy.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121,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N.</a:t>
            </a:r>
            <a:r>
              <a:rPr lang="en-US" altLang="zh-CN"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49212" y="3465512"/>
            <a:ext cx="5907087" cy="1487487"/>
          </a:xfrm>
          <a:custGeom>
            <a:avLst/>
            <a:gdLst>
              <a:gd name="connsiteX0" fmla="*/ 24480 w 5907087"/>
              <a:gd name="connsiteY0" fmla="*/ 1489900 h 1487487"/>
              <a:gd name="connsiteX1" fmla="*/ 5909660 w 5907087"/>
              <a:gd name="connsiteY1" fmla="*/ 1489900 h 1487487"/>
              <a:gd name="connsiteX2" fmla="*/ 5909660 w 5907087"/>
              <a:gd name="connsiteY2" fmla="*/ 21145 h 1487487"/>
              <a:gd name="connsiteX3" fmla="*/ 24480 w 5907087"/>
              <a:gd name="connsiteY3" fmla="*/ 21145 h 1487487"/>
              <a:gd name="connsiteX4" fmla="*/ 24480 w 5907087"/>
              <a:gd name="connsiteY4" fmla="*/ 1489900 h 14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087" h="1487487">
                <a:moveTo>
                  <a:pt x="24480" y="1489900"/>
                </a:moveTo>
                <a:lnTo>
                  <a:pt x="5909660" y="1489900"/>
                </a:lnTo>
                <a:lnTo>
                  <a:pt x="5909660" y="21145"/>
                </a:lnTo>
                <a:lnTo>
                  <a:pt x="24480" y="21145"/>
                </a:lnTo>
                <a:lnTo>
                  <a:pt x="24480" y="14899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575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192712" y="214312"/>
            <a:ext cx="5462587" cy="1639887"/>
          </a:xfrm>
          <a:custGeom>
            <a:avLst/>
            <a:gdLst>
              <a:gd name="connsiteX0" fmla="*/ 24955 w 5462587"/>
              <a:gd name="connsiteY0" fmla="*/ 1650809 h 1639887"/>
              <a:gd name="connsiteX1" fmla="*/ 5468175 w 5462587"/>
              <a:gd name="connsiteY1" fmla="*/ 1650809 h 1639887"/>
              <a:gd name="connsiteX2" fmla="*/ 5468175 w 5462587"/>
              <a:gd name="connsiteY2" fmla="*/ 23177 h 1639887"/>
              <a:gd name="connsiteX3" fmla="*/ 24955 w 5462587"/>
              <a:gd name="connsiteY3" fmla="*/ 23177 h 1639887"/>
              <a:gd name="connsiteX4" fmla="*/ 24955 w 5462587"/>
              <a:gd name="connsiteY4" fmla="*/ 1650809 h 16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87" h="1639887">
                <a:moveTo>
                  <a:pt x="24955" y="1650809"/>
                </a:moveTo>
                <a:lnTo>
                  <a:pt x="5468175" y="1650809"/>
                </a:lnTo>
                <a:lnTo>
                  <a:pt x="5468175" y="23177"/>
                </a:lnTo>
                <a:lnTo>
                  <a:pt x="24955" y="23177"/>
                </a:lnTo>
                <a:lnTo>
                  <a:pt x="24955" y="1650809"/>
                </a:lnTo>
                <a:close/>
              </a:path>
            </a:pathLst>
          </a:custGeom>
          <a:solidFill>
            <a:srgbClr val="000030">
              <a:alpha val="0"/>
            </a:srgbClr>
          </a:solidFill>
          <a:ln w="28575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36220"/>
            <a:ext cx="11978640" cy="652272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extBox 716"/>
          <p:cNvSpPr txBox="1"/>
          <p:nvPr/>
        </p:nvSpPr>
        <p:spPr>
          <a:xfrm>
            <a:off x="1005839" y="1817319"/>
            <a:ext cx="9839841" cy="2125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Соматические,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психосоциальные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образовательные</a:t>
            </a:r>
            <a:r>
              <a:rPr lang="en-US" altLang="zh-CN" sz="36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задачи</a:t>
            </a:r>
            <a:r>
              <a:rPr lang="en-US" altLang="zh-CN" sz="36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контролируемых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ea typeface="Calibri"/>
              </a:rPr>
              <a:t>в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435269"/>
                </a:solidFill>
                <a:latin typeface="Calibri"/>
                <a:ea typeface="Calibri"/>
              </a:rPr>
              <a:t>рамках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4" dirty="0">
                <a:solidFill>
                  <a:srgbClr val="435269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кардиореабилитации</a:t>
            </a:r>
            <a:r>
              <a:rPr lang="en-US" altLang="zh-CN" sz="3600" spc="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(ПКР)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extBox 717"/>
          <p:cNvSpPr txBox="1"/>
          <p:nvPr/>
        </p:nvSpPr>
        <p:spPr>
          <a:xfrm>
            <a:off x="378256" y="795273"/>
            <a:ext cx="11070666" cy="5042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70401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Соматические</a:t>
            </a:r>
            <a:r>
              <a:rPr lang="en-US" altLang="zh-CN" sz="3200" spc="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Благотворное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прогрессирование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прогноз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(долгосрочная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це</a:t>
            </a:r>
            <a:r>
              <a:rPr lang="en-US" altLang="zh-CN" sz="24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ль)</a:t>
            </a:r>
          </a:p>
          <a:p>
            <a:pPr marL="0">
              <a:lnSpc>
                <a:spcPct val="94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Преодоление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опорно-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двигательного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аппарата,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связанных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малоподвижностью</a:t>
            </a:r>
          </a:p>
          <a:p>
            <a:pPr marL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симптоматики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(отсутствуют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стенокардитические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привычной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нагрузки)</a:t>
            </a:r>
          </a:p>
          <a:p>
            <a:pPr marL="0">
              <a:lnSpc>
                <a:spcPct val="94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(адекватная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реакция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пульса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выполняемую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нагрузку)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координации,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гибкости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силы</a:t>
            </a:r>
          </a:p>
          <a:p>
            <a:pPr marL="0">
              <a:lnSpc>
                <a:spcPct val="100000"/>
              </a:lnSpc>
              <a:spcBef>
                <a:spcPts val="27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Благотворное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сердечно-сосудистого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(нормализация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АД,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ИМТ,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ЛПНП,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ТГ,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гликированного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гемоглобина)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Box 718"/>
          <p:cNvSpPr txBox="1"/>
          <p:nvPr/>
        </p:nvSpPr>
        <p:spPr>
          <a:xfrm>
            <a:off x="484631" y="706882"/>
            <a:ext cx="11118604" cy="5182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08452">
              <a:lnSpc>
                <a:spcPct val="100000"/>
              </a:lnSpc>
            </a:pPr>
            <a:r>
              <a:rPr lang="en-US" altLang="zh-CN" sz="4400" spc="-34" dirty="0">
                <a:solidFill>
                  <a:srgbClr val="435269"/>
                </a:solidFill>
                <a:latin typeface="Calibri"/>
                <a:ea typeface="Calibri"/>
              </a:rPr>
              <a:t>Психосоциальные</a:t>
            </a:r>
            <a:r>
              <a:rPr lang="en-US" altLang="zh-CN" sz="4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5" dirty="0">
                <a:solidFill>
                  <a:srgbClr val="435269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ощущения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восприятия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spc="-69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пациентом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напряжения</a:t>
            </a:r>
            <a:r>
              <a:rPr lang="en-US" altLang="zh-CN" sz="24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в</a:t>
            </a:r>
            <a:r>
              <a:rPr lang="en-US" altLang="zh-CN" sz="2400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ходе</a:t>
            </a:r>
            <a:r>
              <a:rPr lang="en-US" altLang="zh-CN" sz="2400" spc="-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тренировки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беспокойства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поводу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перенапряжения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тр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енировки</a:t>
            </a:r>
          </a:p>
          <a:p>
            <a:pPr marL="228600" indent="-228600" hangingPunct="0">
              <a:lnSpc>
                <a:spcPct val="95416"/>
              </a:lnSpc>
              <a:spcBef>
                <a:spcPts val="39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реалистичности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общего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самочувствия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Облегчение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общей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интеграции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независимости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400" spc="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жизни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extBox 719"/>
          <p:cNvSpPr txBox="1"/>
          <p:nvPr/>
        </p:nvSpPr>
        <p:spPr>
          <a:xfrm>
            <a:off x="929639" y="706882"/>
            <a:ext cx="9506982" cy="4289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7161">
              <a:lnSpc>
                <a:spcPct val="100000"/>
              </a:lnSpc>
            </a:pPr>
            <a:r>
              <a:rPr lang="en-US" altLang="zh-CN" sz="4400" spc="-30" dirty="0">
                <a:solidFill>
                  <a:srgbClr val="435269"/>
                </a:solidFill>
                <a:latin typeface="Calibri"/>
                <a:ea typeface="Calibri"/>
              </a:rPr>
              <a:t>Образовательные</a:t>
            </a:r>
            <a:r>
              <a:rPr lang="en-US" altLang="zh-CN" sz="44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435269"/>
                </a:solidFill>
                <a:latin typeface="Calibri"/>
                <a:ea typeface="Calibri"/>
              </a:rPr>
              <a:t>задачи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влиянии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пользе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1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здоровья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регулярной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2800" spc="-1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</a:p>
          <a:p>
            <a:pPr marL="228600" indent="-228600" hangingPunct="0">
              <a:lnSpc>
                <a:spcPct val="90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Помощь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приобретении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практических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навыков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самоконтроля</a:t>
            </a:r>
            <a:r>
              <a:rPr lang="en-US" altLang="zh-CN" sz="2800" spc="-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2800" spc="-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адекватного</a:t>
            </a:r>
            <a:r>
              <a:rPr lang="en-US" altLang="zh-CN" sz="2800" spc="-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поведения</a:t>
            </a:r>
            <a:r>
              <a:rPr lang="en-US" altLang="zh-CN" sz="2800" spc="-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в</a:t>
            </a:r>
            <a:r>
              <a:rPr lang="en-US" altLang="zh-CN" sz="2800" spc="-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ходе</a:t>
            </a:r>
            <a:r>
              <a:rPr lang="en-US" altLang="zh-CN" sz="2800" spc="-9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и/или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</a:p>
          <a:p>
            <a:pPr marL="0">
              <a:lnSpc>
                <a:spcPct val="883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Обеспечение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приверженности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долгосрочным</a:t>
            </a:r>
            <a:r>
              <a:rPr lang="en-US" altLang="zh-CN" sz="2800" spc="-15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изменениям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образа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Поддержка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физически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активного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образа</a:t>
            </a:r>
            <a:r>
              <a:rPr lang="en-US" altLang="zh-CN" sz="2800" spc="-1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жизни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extBox 720"/>
          <p:cNvSpPr txBox="1"/>
          <p:nvPr/>
        </p:nvSpPr>
        <p:spPr>
          <a:xfrm>
            <a:off x="921410" y="750316"/>
            <a:ext cx="10176302" cy="542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35" dirty="0">
                <a:solidFill>
                  <a:srgbClr val="435269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4000" spc="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435269"/>
                </a:solidFill>
                <a:latin typeface="Calibri"/>
                <a:ea typeface="Calibri"/>
              </a:rPr>
              <a:t>программа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последовательность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(порядок)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форм,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методов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и</a:t>
            </a:r>
            <a:r>
              <a:rPr lang="en-US" altLang="zh-CN" sz="2400" spc="-16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средств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обеспечивают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оптимального</a:t>
            </a:r>
            <a:r>
              <a:rPr lang="en-US" altLang="zh-CN" sz="2400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больного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Основные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компоненты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индивидуальной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реабилитационной</a:t>
            </a:r>
            <a:r>
              <a:rPr lang="en-US" altLang="zh-CN" sz="2400" spc="-6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программы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медикаментозная,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хирургическая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коррекция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измененных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вследствие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заболеваний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органов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систем;</a:t>
            </a:r>
          </a:p>
          <a:p>
            <a:pPr marL="0">
              <a:lnSpc>
                <a:spcPct val="94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Максимально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возможное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восстановление</a:t>
            </a:r>
            <a:r>
              <a:rPr lang="en-US" altLang="zh-CN" sz="2400" spc="-204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функционирования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spc="-50" dirty="0">
                <a:solidFill>
                  <a:srgbClr val="323D4F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методами</a:t>
            </a:r>
            <a:r>
              <a:rPr lang="en-US" altLang="zh-CN" sz="2400" spc="-6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физического</a:t>
            </a:r>
            <a:r>
              <a:rPr lang="en-US" altLang="zh-CN" sz="2400" spc="-60" dirty="0">
                <a:solidFill>
                  <a:srgbClr val="323D4F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323D4F"/>
                </a:solidFill>
                <a:latin typeface="Arial"/>
                <a:ea typeface="Arial"/>
              </a:rPr>
              <a:t>действия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  <a:p>
            <a:pPr marL="0">
              <a:lnSpc>
                <a:spcPct val="94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коррекция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психоэмоционального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состояния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путем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формирования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позитивной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мотивации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дальнейшее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успешное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лечение;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4)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коррекция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метаболических</a:t>
            </a:r>
            <a:r>
              <a:rPr lang="en-US" altLang="zh-CN" sz="2400" spc="-4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иммунологических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нарушений</a:t>
            </a:r>
          </a:p>
          <a:p>
            <a:pPr marL="0">
              <a:lnSpc>
                <a:spcPct val="100000"/>
              </a:lnSpc>
              <a:spcBef>
                <a:spcPts val="37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5)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восстановление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профессиональных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навыков</a:t>
            </a:r>
            <a:r>
              <a:rPr lang="en-US" altLang="zh-CN" sz="2400" spc="-10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пациента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Box 721"/>
          <p:cNvSpPr txBox="1"/>
          <p:nvPr/>
        </p:nvSpPr>
        <p:spPr>
          <a:xfrm>
            <a:off x="2528951" y="432688"/>
            <a:ext cx="709770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89" dirty="0">
                <a:solidFill>
                  <a:srgbClr val="435269"/>
                </a:solidFill>
                <a:latin typeface="Calibri"/>
                <a:ea typeface="Calibri"/>
              </a:rPr>
              <a:t>Противопоказания</a:t>
            </a:r>
            <a:r>
              <a:rPr lang="en-US" altLang="zh-CN" sz="28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9" dirty="0">
                <a:solidFill>
                  <a:srgbClr val="435269"/>
                </a:solidFill>
                <a:latin typeface="Calibri"/>
                <a:ea typeface="Calibri"/>
              </a:rPr>
              <a:t>к</a:t>
            </a:r>
            <a:r>
              <a:rPr lang="en-US" altLang="zh-CN" sz="2800" b="1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4" dirty="0">
                <a:solidFill>
                  <a:srgbClr val="435269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800" b="1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0" dirty="0">
                <a:solidFill>
                  <a:srgbClr val="435269"/>
                </a:solidFill>
                <a:latin typeface="Calibri"/>
                <a:ea typeface="Calibri"/>
              </a:rPr>
              <a:t>тренировкам:</a:t>
            </a:r>
          </a:p>
        </p:txBody>
      </p:sp>
      <p:sp>
        <p:nvSpPr>
          <p:cNvPr id="722" name="TextBox 722"/>
          <p:cNvSpPr txBox="1"/>
          <p:nvPr/>
        </p:nvSpPr>
        <p:spPr>
          <a:xfrm>
            <a:off x="906475" y="1319562"/>
            <a:ext cx="100932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944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острая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подострая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аневризма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ЛЖ,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подтвержденная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инструментальными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методами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диагностики</a:t>
            </a:r>
          </a:p>
        </p:txBody>
      </p:sp>
      <p:sp>
        <p:nvSpPr>
          <p:cNvPr id="723" name="TextBox 723"/>
          <p:cNvSpPr txBox="1"/>
          <p:nvPr/>
        </p:nvSpPr>
        <p:spPr>
          <a:xfrm>
            <a:off x="906475" y="1661156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24" name="TextBox 724"/>
          <p:cNvSpPr txBox="1"/>
          <p:nvPr/>
        </p:nvSpPr>
        <p:spPr>
          <a:xfrm>
            <a:off x="1375917" y="1667255"/>
            <a:ext cx="9599871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сердечного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ритма: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желудочковые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экстрасистолы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тахикардия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опасных</a:t>
            </a:r>
            <a:r>
              <a:rPr lang="en-US" altLang="zh-CN" sz="1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градаций,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пароксизмальные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тахиаритмии,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возникающие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ФН,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корригируемые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оптимальной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терапией</a:t>
            </a:r>
          </a:p>
        </p:txBody>
      </p:sp>
      <p:sp>
        <p:nvSpPr>
          <p:cNvPr id="725" name="TextBox 725"/>
          <p:cNvSpPr txBox="1"/>
          <p:nvPr/>
        </p:nvSpPr>
        <p:spPr>
          <a:xfrm>
            <a:off x="906475" y="222808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26" name="TextBox 726"/>
          <p:cNvSpPr txBox="1"/>
          <p:nvPr/>
        </p:nvSpPr>
        <p:spPr>
          <a:xfrm>
            <a:off x="1375917" y="2234311"/>
            <a:ext cx="9860526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проводимости: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синоатриальная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атрио-вентрикулярная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блокады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2-3-ей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степени,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кроме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имплантированными</a:t>
            </a:r>
            <a:r>
              <a:rPr lang="en-US" altLang="zh-CN" sz="1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кардиостимуляторами</a:t>
            </a:r>
          </a:p>
        </p:txBody>
      </p:sp>
      <p:sp>
        <p:nvSpPr>
          <p:cNvPr id="727" name="TextBox 727"/>
          <p:cNvSpPr txBox="1"/>
          <p:nvPr/>
        </p:nvSpPr>
        <p:spPr>
          <a:xfrm>
            <a:off x="906475" y="2793742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28" name="TextBox 728"/>
          <p:cNvSpPr txBox="1"/>
          <p:nvPr/>
        </p:nvSpPr>
        <p:spPr>
          <a:xfrm>
            <a:off x="1375917" y="2778124"/>
            <a:ext cx="9841436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стабильная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АГ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гипертоническая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реакция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повышением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систолического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АД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рт.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диастолического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выше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110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рт.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корригируемые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оптимальной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антигипертензивной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тер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апией</a:t>
            </a:r>
          </a:p>
        </p:txBody>
      </p:sp>
      <p:sp>
        <p:nvSpPr>
          <p:cNvPr id="729" name="TextBox 729"/>
          <p:cNvSpPr txBox="1"/>
          <p:nvPr/>
        </p:nvSpPr>
        <p:spPr>
          <a:xfrm>
            <a:off x="906475" y="3582956"/>
            <a:ext cx="378857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944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выраженный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аортальный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стеноз</a:t>
            </a:r>
          </a:p>
        </p:txBody>
      </p:sp>
      <p:sp>
        <p:nvSpPr>
          <p:cNvPr id="730" name="TextBox 730"/>
          <p:cNvSpPr txBox="1"/>
          <p:nvPr/>
        </p:nvSpPr>
        <p:spPr>
          <a:xfrm>
            <a:off x="906475" y="3930809"/>
            <a:ext cx="366224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944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перикардит,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миокардит</a:t>
            </a:r>
          </a:p>
        </p:txBody>
      </p:sp>
      <p:sp>
        <p:nvSpPr>
          <p:cNvPr id="731" name="TextBox 731"/>
          <p:cNvSpPr txBox="1"/>
          <p:nvPr/>
        </p:nvSpPr>
        <p:spPr>
          <a:xfrm>
            <a:off x="906475" y="4276757"/>
            <a:ext cx="282781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944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неконтролируемый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СД</a:t>
            </a:r>
          </a:p>
        </p:txBody>
      </p:sp>
      <p:sp>
        <p:nvSpPr>
          <p:cNvPr id="732" name="TextBox 732"/>
          <p:cNvSpPr txBox="1"/>
          <p:nvPr/>
        </p:nvSpPr>
        <p:spPr>
          <a:xfrm>
            <a:off x="906475" y="4622705"/>
            <a:ext cx="1035664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944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тромбоэмболия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тромбофлебит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сроки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мес.)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инфекционные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острой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форме</a:t>
            </a:r>
          </a:p>
        </p:txBody>
      </p:sp>
      <p:sp>
        <p:nvSpPr>
          <p:cNvPr id="733" name="TextBox 733"/>
          <p:cNvSpPr txBox="1"/>
          <p:nvPr/>
        </p:nvSpPr>
        <p:spPr>
          <a:xfrm>
            <a:off x="906475" y="4965824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34" name="TextBox 734"/>
          <p:cNvSpPr txBox="1"/>
          <p:nvPr/>
        </p:nvSpPr>
        <p:spPr>
          <a:xfrm>
            <a:off x="1375917" y="4971922"/>
            <a:ext cx="10386243" cy="1624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суставов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выраженными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функциональными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нарушениями,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препятствующими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проведению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6273673" hangingPunct="0">
              <a:lnSpc>
                <a:spcPct val="95416"/>
              </a:lnSpc>
            </a:pP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ВТОРИЧНАЯ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0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БОЛЬНЫХ,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ПЕРЕНЕСШИХ</a:t>
            </a:r>
            <a:r>
              <a:rPr lang="en-US" altLang="zh-CN" sz="10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1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Российские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рекомендации,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0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Calibri"/>
                <a:ea typeface="Calibri"/>
              </a:rPr>
              <a:t>год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Box 735"/>
          <p:cNvSpPr txBox="1"/>
          <p:nvPr/>
        </p:nvSpPr>
        <p:spPr>
          <a:xfrm>
            <a:off x="330708" y="338632"/>
            <a:ext cx="11489052" cy="5431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5267">
              <a:lnSpc>
                <a:spcPct val="100000"/>
              </a:lnSpc>
            </a:pP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30" dirty="0">
                <a:solidFill>
                  <a:srgbClr val="435269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32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по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тренировкам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Цель</a:t>
            </a:r>
            <a:r>
              <a:rPr lang="en-US" altLang="zh-CN" sz="2400" spc="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spc="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аэробные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выносливость,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силовые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умеренной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интенсивности)</a:t>
            </a:r>
          </a:p>
          <a:p>
            <a:pPr marL="228600" indent="-228600" hangingPunct="0">
              <a:lnSpc>
                <a:spcPct val="89166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выделением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предпочтительного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типа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велоэргометре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тредмиле,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пешие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прогулки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скандинавская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ходьба),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силовые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поднятием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эластичными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ле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нтами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Методы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(постоянные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интервальные</a:t>
            </a:r>
            <a:r>
              <a:rPr lang="en-US" altLang="zh-CN" sz="24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ЧСС,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пикового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VO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один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подход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(один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репетиционный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максимум)</a:t>
            </a:r>
          </a:p>
          <a:p>
            <a:pPr marL="228600" indent="-228600" hangingPunct="0">
              <a:lnSpc>
                <a:spcPct val="9375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Продолжительность</a:t>
            </a:r>
            <a:r>
              <a:rPr lang="en-US" altLang="zh-CN" sz="24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(продолжительность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занятия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данного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например,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30-60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контролируемой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программы,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например,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3-6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месяц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ев)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Частота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(например,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3-7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занятий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неделю)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TextBox 736"/>
          <p:cNvSpPr txBox="1"/>
          <p:nvPr/>
        </p:nvSpPr>
        <p:spPr>
          <a:xfrm>
            <a:off x="929639" y="736599"/>
            <a:ext cx="11183987" cy="5539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30" dirty="0">
                <a:solidFill>
                  <a:srgbClr val="435269"/>
                </a:solidFill>
                <a:latin typeface="Calibri"/>
                <a:ea typeface="Calibri"/>
              </a:rPr>
              <a:t>Как</a:t>
            </a:r>
            <a:r>
              <a:rPr lang="en-US" altLang="zh-CN" sz="40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435269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40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spc="-25" dirty="0">
                <a:solidFill>
                  <a:srgbClr val="435269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40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000" spc="-35" dirty="0">
                <a:solidFill>
                  <a:srgbClr val="435269"/>
                </a:solidFill>
                <a:latin typeface="Calibri"/>
                <a:ea typeface="Calibri"/>
              </a:rPr>
              <a:t>упражнений?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Интенсивность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тренировок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разрабатывают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контролируют</a:t>
            </a:r>
          </a:p>
          <a:p>
            <a:pPr marL="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учетом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стресс-теста</a:t>
            </a:r>
            <a:r>
              <a:rPr lang="en-US" altLang="zh-CN" sz="2800" spc="-5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с</a:t>
            </a:r>
            <a:r>
              <a:rPr lang="en-US" altLang="zh-CN" sz="2800" spc="-5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800" spc="-5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нагрузкой,</a:t>
            </a:r>
            <a:r>
              <a:rPr lang="en-US" altLang="zh-CN" sz="2800" spc="-5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проводимого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на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велоэргометре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регистрацией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ЭКГ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мониторингом</a:t>
            </a:r>
            <a:r>
              <a:rPr lang="en-US" altLang="zh-CN" sz="28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АД</a:t>
            </a:r>
          </a:p>
          <a:p>
            <a:pPr marL="228600" indent="-228600" hangingPunct="0">
              <a:lnSpc>
                <a:spcPct val="95416"/>
              </a:lnSpc>
              <a:spcBef>
                <a:spcPts val="35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Контролируемые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показатели: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максимальная</a:t>
            </a:r>
            <a:r>
              <a:rPr lang="en-US" altLang="zh-CN" sz="2800" spc="-22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ЧСС,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максимальная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нагрузка,</a:t>
            </a:r>
            <a:r>
              <a:rPr lang="en-US" altLang="zh-CN" sz="2800" spc="2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возможный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ишемический</a:t>
            </a:r>
            <a:r>
              <a:rPr lang="en-US" altLang="zh-CN" sz="2800" spc="1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435269"/>
                </a:solidFill>
                <a:latin typeface="Arial"/>
                <a:ea typeface="Arial"/>
              </a:rPr>
              <a:t>порог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Изменение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АД</a:t>
            </a:r>
            <a:r>
              <a:rPr lang="en-US" altLang="zh-CN" sz="28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ответ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нагрузку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 indent="6344411">
              <a:lnSpc>
                <a:spcPct val="100000"/>
              </a:lnSpc>
            </a:pP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Кардиореабилитация.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Практическое</a:t>
            </a:r>
            <a:r>
              <a:rPr lang="en-US" altLang="zh-CN" sz="1800" spc="-1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руководство</a:t>
            </a:r>
          </a:p>
          <a:p>
            <a:pPr marL="0" indent="8313673">
              <a:lnSpc>
                <a:spcPct val="100000"/>
              </a:lnSpc>
            </a:pP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под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ред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Дж.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Ниебауэра,</a:t>
            </a:r>
            <a:r>
              <a:rPr lang="en-US" altLang="zh-CN" sz="1800" spc="-6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2012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TextBox 737"/>
          <p:cNvSpPr txBox="1"/>
          <p:nvPr/>
        </p:nvSpPr>
        <p:spPr>
          <a:xfrm>
            <a:off x="701040" y="149987"/>
            <a:ext cx="10753184" cy="5403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Как</a:t>
            </a:r>
            <a:r>
              <a:rPr lang="en-US" altLang="zh-CN" sz="36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36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упражнений?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4"/>
              </a:lnSpc>
            </a:pPr>
            <a:endParaRPr lang="en-US" dirty="0" smtClean="0"/>
          </a:p>
          <a:p>
            <a:pPr marL="0" indent="58826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Частота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сердечных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сокращений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параметр,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используемый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</a:p>
          <a:p>
            <a:pPr marL="0" indent="28742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регулирования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</a:p>
          <a:p>
            <a:pPr marL="287426" indent="-228600" hangingPunct="0">
              <a:lnSpc>
                <a:spcPct val="875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сама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высокая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полученная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нарастающей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завершения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субъективным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переутомлением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объективными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признаками.</a:t>
            </a:r>
          </a:p>
          <a:p>
            <a:pPr marL="0" indent="58826">
              <a:lnSpc>
                <a:spcPct val="89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Тренировочную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определяют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</a:p>
          <a:p>
            <a:pPr marL="0" indent="28742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(рекомендуемые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50-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60-75%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15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макс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).</a:t>
            </a:r>
          </a:p>
          <a:p>
            <a:pPr marL="287426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3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назначения</a:t>
            </a:r>
            <a:r>
              <a:rPr lang="en-US" altLang="zh-CN" sz="28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учитывают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только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реакцию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ССС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тест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нагрузкой,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выполняемой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800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4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ОБЫЧНОЙ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лекарственной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терапии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(это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особенно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относится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к</a:t>
            </a:r>
            <a:r>
              <a:rPr lang="en-US" altLang="zh-CN" sz="2800" spc="-3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БАБ)!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Box 738"/>
          <p:cNvSpPr txBox="1"/>
          <p:nvPr/>
        </p:nvSpPr>
        <p:spPr>
          <a:xfrm>
            <a:off x="91439" y="179323"/>
            <a:ext cx="11645857" cy="422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09600">
              <a:lnSpc>
                <a:spcPct val="100000"/>
              </a:lnSpc>
            </a:pPr>
            <a:r>
              <a:rPr lang="en-US" altLang="zh-CN" sz="3200" b="1" spc="-80" dirty="0">
                <a:solidFill>
                  <a:srgbClr val="435269"/>
                </a:solidFill>
                <a:latin typeface="Calibri"/>
                <a:ea typeface="Calibri"/>
              </a:rPr>
              <a:t>Расчет</a:t>
            </a:r>
            <a:r>
              <a:rPr lang="en-US" altLang="zh-CN" sz="32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0" dirty="0">
                <a:solidFill>
                  <a:srgbClr val="435269"/>
                </a:solidFill>
                <a:latin typeface="Calibri"/>
                <a:ea typeface="Calibri"/>
              </a:rPr>
              <a:t>целевой</a:t>
            </a:r>
            <a:r>
              <a:rPr lang="en-US" altLang="zh-CN" sz="32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9" dirty="0">
                <a:solidFill>
                  <a:srgbClr val="435269"/>
                </a:solidFill>
                <a:latin typeface="Calibri"/>
                <a:ea typeface="Calibri"/>
              </a:rPr>
              <a:t>ЧСС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75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3200" b="1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5" dirty="0">
                <a:solidFill>
                  <a:srgbClr val="435269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4" dirty="0">
                <a:solidFill>
                  <a:srgbClr val="435269"/>
                </a:solidFill>
                <a:latin typeface="Calibri"/>
                <a:ea typeface="Calibri"/>
              </a:rPr>
              <a:t>формулы</a:t>
            </a:r>
            <a:r>
              <a:rPr lang="en-US" altLang="zh-CN" sz="3200" b="1" spc="-4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0" dirty="0">
                <a:solidFill>
                  <a:srgbClr val="435269"/>
                </a:solidFill>
                <a:latin typeface="Calibri"/>
                <a:ea typeface="Calibri"/>
              </a:rPr>
              <a:t>Карвонена</a:t>
            </a:r>
          </a:p>
          <a:p>
            <a:pPr>
              <a:lnSpc>
                <a:spcPts val="19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Расчетная</a:t>
            </a:r>
            <a:r>
              <a:rPr lang="en-US" altLang="zh-CN" sz="28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(РЧСС)–</a:t>
            </a:r>
            <a:r>
              <a:rPr lang="en-US" altLang="zh-CN" sz="28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разница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результатам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теста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нагрузкой</a:t>
            </a:r>
          </a:p>
          <a:p>
            <a:pPr marL="0">
              <a:lnSpc>
                <a:spcPct val="89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Рекомендуемая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тренировочная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кардиологических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составляет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40-60%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РЧСС</a:t>
            </a:r>
          </a:p>
          <a:p>
            <a:pPr marL="0">
              <a:lnSpc>
                <a:spcPct val="100000"/>
              </a:lnSpc>
              <a:spcBef>
                <a:spcPts val="220"/>
              </a:spcBef>
            </a:pP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Пример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целевая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60%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РЧСС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60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нагрузочном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тестировании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Целевая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тренировочная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ЧСС=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60+(100-60)х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0,6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=84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уд/мин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425805" y="350011"/>
            <a:ext cx="11173648" cy="584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11700">
              <a:lnSpc>
                <a:spcPct val="100000"/>
              </a:lnSpc>
            </a:pPr>
            <a:r>
              <a:rPr lang="en-US" altLang="zh-CN" sz="3200" spc="-20" dirty="0">
                <a:solidFill>
                  <a:srgbClr val="000065"/>
                </a:solidFill>
                <a:latin typeface="Calibri"/>
                <a:ea typeface="Calibri"/>
              </a:rPr>
              <a:t>Определен</a:t>
            </a:r>
            <a:r>
              <a:rPr lang="en-US" altLang="zh-CN" sz="3200" spc="-15" dirty="0">
                <a:solidFill>
                  <a:srgbClr val="000065"/>
                </a:solidFill>
                <a:latin typeface="Calibri"/>
                <a:ea typeface="Calibri"/>
              </a:rPr>
              <a:t>ие</a:t>
            </a:r>
          </a:p>
          <a:p>
            <a:pPr>
              <a:lnSpc>
                <a:spcPts val="188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65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65"/>
                </a:solidFill>
                <a:latin typeface="Calibri"/>
                <a:ea typeface="Calibri"/>
              </a:rPr>
              <a:t>Кардиореабилитация</a:t>
            </a:r>
            <a:r>
              <a:rPr lang="en-US" altLang="zh-CN" sz="28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скоординированное</a:t>
            </a:r>
            <a:r>
              <a:rPr lang="en-US" altLang="zh-CN" sz="28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многогранное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вмешательство,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направленное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оптимизацию</a:t>
            </a:r>
            <a:r>
              <a:rPr lang="en-US" altLang="zh-CN" sz="28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физического,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психологического</a:t>
            </a:r>
            <a:r>
              <a:rPr lang="en-US" altLang="zh-CN"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социального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ССЗ,</a:t>
            </a:r>
            <a:r>
              <a:rPr lang="en-US" altLang="zh-CN"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дополнительно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стабилизации,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замедлению</a:t>
            </a:r>
            <a:r>
              <a:rPr lang="en-US" altLang="zh-CN"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прогрессирования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даже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обратному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развитию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атеросклеротического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процесса,</a:t>
            </a:r>
            <a:r>
              <a:rPr lang="en-US" altLang="zh-CN" sz="2800" b="1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этого,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снижающее</a:t>
            </a:r>
            <a:r>
              <a:rPr lang="en-US" altLang="zh-CN" sz="2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заболеваемость</a:t>
            </a:r>
            <a:r>
              <a:rPr lang="en-US" altLang="zh-CN"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смертность.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3937660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American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Association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of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Cardiovascular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Prevention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and</a:t>
            </a:r>
            <a:r>
              <a:rPr lang="en-US" altLang="zh-CN" sz="1600" spc="-16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Rehabilitation,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spc="-5" dirty="0">
                <a:solidFill>
                  <a:srgbClr val="000065"/>
                </a:solidFill>
                <a:latin typeface="Verdana"/>
                <a:ea typeface="Verdana"/>
              </a:rPr>
              <a:t>AACVPR</a:t>
            </a:r>
            <a:r>
              <a:rPr lang="en-US" altLang="zh-CN" sz="1600" dirty="0">
                <a:solidFill>
                  <a:srgbClr val="000065"/>
                </a:solidFill>
                <a:latin typeface="Verdana"/>
                <a:ea typeface="Verdana"/>
              </a:rPr>
              <a:t>,2005</a:t>
            </a:r>
            <a:r>
              <a:rPr lang="en-US" altLang="zh-CN" sz="1600" spc="15" dirty="0">
                <a:solidFill>
                  <a:srgbClr val="000065"/>
                </a:solidFill>
                <a:latin typeface="Verdana"/>
                <a:cs typeface="Verdana"/>
              </a:rPr>
              <a:t> </a:t>
            </a:r>
            <a:r>
              <a:rPr lang="en-US" altLang="zh-CN" sz="1600" spc="-5" dirty="0">
                <a:solidFill>
                  <a:srgbClr val="000065"/>
                </a:solidFill>
                <a:latin typeface="Verdana"/>
                <a:ea typeface="Verdana"/>
              </a:rPr>
              <a:t>г.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Box 739"/>
          <p:cNvSpPr txBox="1"/>
          <p:nvPr/>
        </p:nvSpPr>
        <p:spPr>
          <a:xfrm>
            <a:off x="91439" y="54609"/>
            <a:ext cx="11791719" cy="6221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4535">
              <a:lnSpc>
                <a:spcPct val="100000"/>
              </a:lnSpc>
            </a:pPr>
            <a:r>
              <a:rPr lang="en-US" altLang="zh-CN" sz="3600" b="1" spc="-134" dirty="0">
                <a:solidFill>
                  <a:srgbClr val="435269"/>
                </a:solidFill>
                <a:latin typeface="Calibri"/>
                <a:ea typeface="Calibri"/>
              </a:rPr>
              <a:t>Максимальная</a:t>
            </a:r>
            <a:r>
              <a:rPr lang="en-US" altLang="zh-CN" sz="3600" b="1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20" dirty="0">
                <a:solidFill>
                  <a:srgbClr val="435269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3600" b="1" spc="-6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4" dirty="0">
                <a:solidFill>
                  <a:srgbClr val="435269"/>
                </a:solidFill>
                <a:latin typeface="Calibri"/>
                <a:ea typeface="Calibri"/>
              </a:rPr>
              <a:t>нагрузка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рамках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рекомендуемая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упражнений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составляет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40-60%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хорошей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переносимости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70-80%)</a:t>
            </a:r>
            <a:r>
              <a:rPr lang="en-US" altLang="zh-CN" sz="28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нагрузки,</a:t>
            </a:r>
            <a:r>
              <a:rPr lang="en-US" altLang="zh-CN" sz="2800" spc="-5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достигаемой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ограниченном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симптоматикой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нагрузочном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тестировании.</a:t>
            </a:r>
          </a:p>
          <a:p>
            <a:pPr marL="228600" indent="-228600" hangingPunct="0">
              <a:lnSpc>
                <a:spcPct val="95416"/>
              </a:lnSpc>
              <a:spcBef>
                <a:spcPts val="279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низкой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толерантностью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к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3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800" spc="-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(ТФН),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крайне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малым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резервом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ЧСС,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фибрилляцией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предсердий,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кардиостимуляторами,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трансплантацией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сердца)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интенсивность</a:t>
            </a:r>
            <a:r>
              <a:rPr lang="en-US" altLang="zh-CN" sz="2800" spc="-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800" spc="-6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контролировать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помощью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шкалы</a:t>
            </a:r>
            <a:r>
              <a:rPr lang="en-US" altLang="zh-CN" sz="2800" spc="-18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Борга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94"/>
              </a:lnSpc>
            </a:pPr>
            <a:endParaRPr lang="en-US" dirty="0" smtClean="0"/>
          </a:p>
          <a:p>
            <a:pPr marL="0" indent="6914133">
              <a:lnSpc>
                <a:spcPct val="100000"/>
              </a:lnSpc>
            </a:pP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Кардиореабилитация.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Практическое</a:t>
            </a:r>
            <a:r>
              <a:rPr lang="en-US" altLang="zh-CN" sz="1800" spc="-1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руководство</a:t>
            </a:r>
          </a:p>
          <a:p>
            <a:pPr marL="0" indent="8883395">
              <a:lnSpc>
                <a:spcPct val="100000"/>
              </a:lnSpc>
            </a:pP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под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ред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Дж.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Ниебауэра,</a:t>
            </a:r>
            <a:r>
              <a:rPr lang="en-US" altLang="zh-CN" sz="1800" spc="-6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435269"/>
                </a:solidFill>
                <a:latin typeface="Calibri"/>
                <a:ea typeface="Calibri"/>
              </a:rPr>
              <a:t>2012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Freeform 740"/>
          <p:cNvSpPr/>
          <p:nvPr/>
        </p:nvSpPr>
        <p:spPr>
          <a:xfrm>
            <a:off x="0" y="83667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1"/>
          <p:cNvSpPr/>
          <p:nvPr/>
        </p:nvSpPr>
        <p:spPr>
          <a:xfrm>
            <a:off x="1314450" y="819150"/>
            <a:ext cx="4095750" cy="349250"/>
          </a:xfrm>
          <a:custGeom>
            <a:avLst/>
            <a:gdLst>
              <a:gd name="connsiteX0" fmla="*/ 14858 w 4095750"/>
              <a:gd name="connsiteY0" fmla="*/ 352806 h 349250"/>
              <a:gd name="connsiteX1" fmla="*/ 4104258 w 4095750"/>
              <a:gd name="connsiteY1" fmla="*/ 352806 h 349250"/>
              <a:gd name="connsiteX2" fmla="*/ 4104258 w 4095750"/>
              <a:gd name="connsiteY2" fmla="*/ 17526 h 349250"/>
              <a:gd name="connsiteX3" fmla="*/ 14858 w 4095750"/>
              <a:gd name="connsiteY3" fmla="*/ 17526 h 349250"/>
              <a:gd name="connsiteX4" fmla="*/ 14858 w 4095750"/>
              <a:gd name="connsiteY4" fmla="*/ 35280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2806"/>
                </a:moveTo>
                <a:lnTo>
                  <a:pt x="4104258" y="352806"/>
                </a:lnTo>
                <a:lnTo>
                  <a:pt x="4104258" y="17526"/>
                </a:lnTo>
                <a:lnTo>
                  <a:pt x="14858" y="17526"/>
                </a:lnTo>
                <a:lnTo>
                  <a:pt x="14858" y="35280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Freeform 742"/>
          <p:cNvSpPr/>
          <p:nvPr/>
        </p:nvSpPr>
        <p:spPr>
          <a:xfrm>
            <a:off x="0" y="117195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Freeform 743"/>
          <p:cNvSpPr/>
          <p:nvPr/>
        </p:nvSpPr>
        <p:spPr>
          <a:xfrm>
            <a:off x="1314450" y="1162050"/>
            <a:ext cx="4095750" cy="336550"/>
          </a:xfrm>
          <a:custGeom>
            <a:avLst/>
            <a:gdLst>
              <a:gd name="connsiteX0" fmla="*/ 14858 w 4095750"/>
              <a:gd name="connsiteY0" fmla="*/ 345186 h 336550"/>
              <a:gd name="connsiteX1" fmla="*/ 4104258 w 4095750"/>
              <a:gd name="connsiteY1" fmla="*/ 345186 h 336550"/>
              <a:gd name="connsiteX2" fmla="*/ 4104258 w 4095750"/>
              <a:gd name="connsiteY2" fmla="*/ 9906 h 336550"/>
              <a:gd name="connsiteX3" fmla="*/ 14858 w 4095750"/>
              <a:gd name="connsiteY3" fmla="*/ 9906 h 336550"/>
              <a:gd name="connsiteX4" fmla="*/ 14858 w 4095750"/>
              <a:gd name="connsiteY4" fmla="*/ 34518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5186"/>
                </a:moveTo>
                <a:lnTo>
                  <a:pt x="4104258" y="345186"/>
                </a:lnTo>
                <a:lnTo>
                  <a:pt x="4104258" y="9906"/>
                </a:lnTo>
                <a:lnTo>
                  <a:pt x="14858" y="9906"/>
                </a:lnTo>
                <a:lnTo>
                  <a:pt x="14858" y="34518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Freeform 744"/>
          <p:cNvSpPr/>
          <p:nvPr/>
        </p:nvSpPr>
        <p:spPr>
          <a:xfrm>
            <a:off x="0" y="150723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Freeform 745"/>
          <p:cNvSpPr/>
          <p:nvPr/>
        </p:nvSpPr>
        <p:spPr>
          <a:xfrm>
            <a:off x="1314450" y="1492250"/>
            <a:ext cx="4095750" cy="349250"/>
          </a:xfrm>
          <a:custGeom>
            <a:avLst/>
            <a:gdLst>
              <a:gd name="connsiteX0" fmla="*/ 14858 w 4095750"/>
              <a:gd name="connsiteY0" fmla="*/ 350266 h 349250"/>
              <a:gd name="connsiteX1" fmla="*/ 4104258 w 4095750"/>
              <a:gd name="connsiteY1" fmla="*/ 350266 h 349250"/>
              <a:gd name="connsiteX2" fmla="*/ 4104258 w 4095750"/>
              <a:gd name="connsiteY2" fmla="*/ 14986 h 349250"/>
              <a:gd name="connsiteX3" fmla="*/ 14858 w 4095750"/>
              <a:gd name="connsiteY3" fmla="*/ 14986 h 349250"/>
              <a:gd name="connsiteX4" fmla="*/ 14858 w 4095750"/>
              <a:gd name="connsiteY4" fmla="*/ 35026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0266"/>
                </a:moveTo>
                <a:lnTo>
                  <a:pt x="4104258" y="350266"/>
                </a:lnTo>
                <a:lnTo>
                  <a:pt x="4104258" y="14986"/>
                </a:lnTo>
                <a:lnTo>
                  <a:pt x="14858" y="14986"/>
                </a:lnTo>
                <a:lnTo>
                  <a:pt x="14858" y="35026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Freeform 746"/>
          <p:cNvSpPr/>
          <p:nvPr/>
        </p:nvSpPr>
        <p:spPr>
          <a:xfrm>
            <a:off x="0" y="184251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Freeform 747"/>
          <p:cNvSpPr/>
          <p:nvPr/>
        </p:nvSpPr>
        <p:spPr>
          <a:xfrm>
            <a:off x="1314450" y="1835150"/>
            <a:ext cx="4095750" cy="336550"/>
          </a:xfrm>
          <a:custGeom>
            <a:avLst/>
            <a:gdLst>
              <a:gd name="connsiteX0" fmla="*/ 14858 w 4095750"/>
              <a:gd name="connsiteY0" fmla="*/ 342646 h 336550"/>
              <a:gd name="connsiteX1" fmla="*/ 4104258 w 4095750"/>
              <a:gd name="connsiteY1" fmla="*/ 342646 h 336550"/>
              <a:gd name="connsiteX2" fmla="*/ 4104258 w 4095750"/>
              <a:gd name="connsiteY2" fmla="*/ 7366 h 336550"/>
              <a:gd name="connsiteX3" fmla="*/ 14858 w 4095750"/>
              <a:gd name="connsiteY3" fmla="*/ 7366 h 336550"/>
              <a:gd name="connsiteX4" fmla="*/ 14858 w 4095750"/>
              <a:gd name="connsiteY4" fmla="*/ 34264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2646"/>
                </a:moveTo>
                <a:lnTo>
                  <a:pt x="4104258" y="342646"/>
                </a:lnTo>
                <a:lnTo>
                  <a:pt x="4104258" y="7366"/>
                </a:lnTo>
                <a:lnTo>
                  <a:pt x="14858" y="7366"/>
                </a:lnTo>
                <a:lnTo>
                  <a:pt x="14858" y="34264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Freeform 748"/>
          <p:cNvSpPr/>
          <p:nvPr/>
        </p:nvSpPr>
        <p:spPr>
          <a:xfrm>
            <a:off x="0" y="217779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Freeform 749"/>
          <p:cNvSpPr/>
          <p:nvPr/>
        </p:nvSpPr>
        <p:spPr>
          <a:xfrm>
            <a:off x="1314450" y="2165350"/>
            <a:ext cx="4095750" cy="336550"/>
          </a:xfrm>
          <a:custGeom>
            <a:avLst/>
            <a:gdLst>
              <a:gd name="connsiteX0" fmla="*/ 14858 w 4095750"/>
              <a:gd name="connsiteY0" fmla="*/ 347726 h 336550"/>
              <a:gd name="connsiteX1" fmla="*/ 4104258 w 4095750"/>
              <a:gd name="connsiteY1" fmla="*/ 347726 h 336550"/>
              <a:gd name="connsiteX2" fmla="*/ 4104258 w 4095750"/>
              <a:gd name="connsiteY2" fmla="*/ 12446 h 336550"/>
              <a:gd name="connsiteX3" fmla="*/ 14858 w 4095750"/>
              <a:gd name="connsiteY3" fmla="*/ 12446 h 336550"/>
              <a:gd name="connsiteX4" fmla="*/ 14858 w 4095750"/>
              <a:gd name="connsiteY4" fmla="*/ 34772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7726"/>
                </a:moveTo>
                <a:lnTo>
                  <a:pt x="4104258" y="347726"/>
                </a:lnTo>
                <a:lnTo>
                  <a:pt x="4104258" y="12446"/>
                </a:lnTo>
                <a:lnTo>
                  <a:pt x="14858" y="12446"/>
                </a:lnTo>
                <a:lnTo>
                  <a:pt x="14858" y="34772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Freeform 750"/>
          <p:cNvSpPr/>
          <p:nvPr/>
        </p:nvSpPr>
        <p:spPr>
          <a:xfrm>
            <a:off x="0" y="251307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Freeform 751"/>
          <p:cNvSpPr/>
          <p:nvPr/>
        </p:nvSpPr>
        <p:spPr>
          <a:xfrm>
            <a:off x="1314450" y="2495550"/>
            <a:ext cx="4095750" cy="349250"/>
          </a:xfrm>
          <a:custGeom>
            <a:avLst/>
            <a:gdLst>
              <a:gd name="connsiteX0" fmla="*/ 14858 w 4095750"/>
              <a:gd name="connsiteY0" fmla="*/ 352806 h 349250"/>
              <a:gd name="connsiteX1" fmla="*/ 4104258 w 4095750"/>
              <a:gd name="connsiteY1" fmla="*/ 352806 h 349250"/>
              <a:gd name="connsiteX2" fmla="*/ 4104258 w 4095750"/>
              <a:gd name="connsiteY2" fmla="*/ 17526 h 349250"/>
              <a:gd name="connsiteX3" fmla="*/ 14858 w 4095750"/>
              <a:gd name="connsiteY3" fmla="*/ 17526 h 349250"/>
              <a:gd name="connsiteX4" fmla="*/ 14858 w 4095750"/>
              <a:gd name="connsiteY4" fmla="*/ 35280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2806"/>
                </a:moveTo>
                <a:lnTo>
                  <a:pt x="4104258" y="352806"/>
                </a:lnTo>
                <a:lnTo>
                  <a:pt x="4104258" y="17526"/>
                </a:lnTo>
                <a:lnTo>
                  <a:pt x="14858" y="17526"/>
                </a:lnTo>
                <a:lnTo>
                  <a:pt x="14858" y="35280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Freeform 752"/>
          <p:cNvSpPr/>
          <p:nvPr/>
        </p:nvSpPr>
        <p:spPr>
          <a:xfrm>
            <a:off x="0" y="284835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Freeform 753"/>
          <p:cNvSpPr/>
          <p:nvPr/>
        </p:nvSpPr>
        <p:spPr>
          <a:xfrm>
            <a:off x="1314450" y="2838450"/>
            <a:ext cx="4095750" cy="336550"/>
          </a:xfrm>
          <a:custGeom>
            <a:avLst/>
            <a:gdLst>
              <a:gd name="connsiteX0" fmla="*/ 14858 w 4095750"/>
              <a:gd name="connsiteY0" fmla="*/ 345186 h 336550"/>
              <a:gd name="connsiteX1" fmla="*/ 4104258 w 4095750"/>
              <a:gd name="connsiteY1" fmla="*/ 345186 h 336550"/>
              <a:gd name="connsiteX2" fmla="*/ 4104258 w 4095750"/>
              <a:gd name="connsiteY2" fmla="*/ 9906 h 336550"/>
              <a:gd name="connsiteX3" fmla="*/ 14858 w 4095750"/>
              <a:gd name="connsiteY3" fmla="*/ 9906 h 336550"/>
              <a:gd name="connsiteX4" fmla="*/ 14858 w 4095750"/>
              <a:gd name="connsiteY4" fmla="*/ 34518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5186"/>
                </a:moveTo>
                <a:lnTo>
                  <a:pt x="4104258" y="345186"/>
                </a:lnTo>
                <a:lnTo>
                  <a:pt x="4104258" y="9906"/>
                </a:lnTo>
                <a:lnTo>
                  <a:pt x="14858" y="9906"/>
                </a:lnTo>
                <a:lnTo>
                  <a:pt x="14858" y="345186"/>
                </a:lnTo>
                <a:close/>
              </a:path>
            </a:pathLst>
          </a:custGeom>
          <a:solidFill>
            <a:srgbClr val="ABDA7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Freeform 754"/>
          <p:cNvSpPr/>
          <p:nvPr/>
        </p:nvSpPr>
        <p:spPr>
          <a:xfrm>
            <a:off x="0" y="3183636"/>
            <a:ext cx="1329308" cy="335280"/>
          </a:xfrm>
          <a:custGeom>
            <a:avLst/>
            <a:gdLst>
              <a:gd name="connsiteX0" fmla="*/ 0 w 1329308"/>
              <a:gd name="connsiteY0" fmla="*/ 335280 h 335280"/>
              <a:gd name="connsiteX1" fmla="*/ 1329308 w 1329308"/>
              <a:gd name="connsiteY1" fmla="*/ 335280 h 335280"/>
              <a:gd name="connsiteX2" fmla="*/ 1329308 w 1329308"/>
              <a:gd name="connsiteY2" fmla="*/ 0 h 335280"/>
              <a:gd name="connsiteX3" fmla="*/ 0 w 1329308"/>
              <a:gd name="connsiteY3" fmla="*/ 0 h 335280"/>
              <a:gd name="connsiteX4" fmla="*/ 0 w 1329308"/>
              <a:gd name="connsiteY4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80">
                <a:moveTo>
                  <a:pt x="0" y="335280"/>
                </a:moveTo>
                <a:lnTo>
                  <a:pt x="1329308" y="335280"/>
                </a:lnTo>
                <a:lnTo>
                  <a:pt x="1329308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Freeform 755"/>
          <p:cNvSpPr/>
          <p:nvPr/>
        </p:nvSpPr>
        <p:spPr>
          <a:xfrm>
            <a:off x="1314450" y="3168650"/>
            <a:ext cx="4095750" cy="349250"/>
          </a:xfrm>
          <a:custGeom>
            <a:avLst/>
            <a:gdLst>
              <a:gd name="connsiteX0" fmla="*/ 14858 w 4095750"/>
              <a:gd name="connsiteY0" fmla="*/ 350266 h 349250"/>
              <a:gd name="connsiteX1" fmla="*/ 4104258 w 4095750"/>
              <a:gd name="connsiteY1" fmla="*/ 350266 h 349250"/>
              <a:gd name="connsiteX2" fmla="*/ 4104258 w 4095750"/>
              <a:gd name="connsiteY2" fmla="*/ 14986 h 349250"/>
              <a:gd name="connsiteX3" fmla="*/ 14858 w 4095750"/>
              <a:gd name="connsiteY3" fmla="*/ 14986 h 349250"/>
              <a:gd name="connsiteX4" fmla="*/ 14858 w 4095750"/>
              <a:gd name="connsiteY4" fmla="*/ 35026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0266"/>
                </a:moveTo>
                <a:lnTo>
                  <a:pt x="4104258" y="350266"/>
                </a:lnTo>
                <a:lnTo>
                  <a:pt x="4104258" y="14986"/>
                </a:lnTo>
                <a:lnTo>
                  <a:pt x="14858" y="14986"/>
                </a:lnTo>
                <a:lnTo>
                  <a:pt x="14858" y="350266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Freeform 756"/>
          <p:cNvSpPr/>
          <p:nvPr/>
        </p:nvSpPr>
        <p:spPr>
          <a:xfrm>
            <a:off x="0" y="351891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Freeform 757"/>
          <p:cNvSpPr/>
          <p:nvPr/>
        </p:nvSpPr>
        <p:spPr>
          <a:xfrm>
            <a:off x="1314450" y="3511550"/>
            <a:ext cx="4095750" cy="336550"/>
          </a:xfrm>
          <a:custGeom>
            <a:avLst/>
            <a:gdLst>
              <a:gd name="connsiteX0" fmla="*/ 14858 w 4095750"/>
              <a:gd name="connsiteY0" fmla="*/ 342646 h 336550"/>
              <a:gd name="connsiteX1" fmla="*/ 4104258 w 4095750"/>
              <a:gd name="connsiteY1" fmla="*/ 342646 h 336550"/>
              <a:gd name="connsiteX2" fmla="*/ 4104258 w 4095750"/>
              <a:gd name="connsiteY2" fmla="*/ 7366 h 336550"/>
              <a:gd name="connsiteX3" fmla="*/ 14858 w 4095750"/>
              <a:gd name="connsiteY3" fmla="*/ 7366 h 336550"/>
              <a:gd name="connsiteX4" fmla="*/ 14858 w 4095750"/>
              <a:gd name="connsiteY4" fmla="*/ 34264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2646"/>
                </a:moveTo>
                <a:lnTo>
                  <a:pt x="4104258" y="342646"/>
                </a:lnTo>
                <a:lnTo>
                  <a:pt x="4104258" y="7366"/>
                </a:lnTo>
                <a:lnTo>
                  <a:pt x="14858" y="7366"/>
                </a:lnTo>
                <a:lnTo>
                  <a:pt x="14858" y="342646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Freeform 758"/>
          <p:cNvSpPr/>
          <p:nvPr/>
        </p:nvSpPr>
        <p:spPr>
          <a:xfrm>
            <a:off x="0" y="385419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Freeform 759"/>
          <p:cNvSpPr/>
          <p:nvPr/>
        </p:nvSpPr>
        <p:spPr>
          <a:xfrm>
            <a:off x="1314450" y="3841750"/>
            <a:ext cx="4095750" cy="336550"/>
          </a:xfrm>
          <a:custGeom>
            <a:avLst/>
            <a:gdLst>
              <a:gd name="connsiteX0" fmla="*/ 14858 w 4095750"/>
              <a:gd name="connsiteY0" fmla="*/ 347726 h 336550"/>
              <a:gd name="connsiteX1" fmla="*/ 4104258 w 4095750"/>
              <a:gd name="connsiteY1" fmla="*/ 347726 h 336550"/>
              <a:gd name="connsiteX2" fmla="*/ 4104258 w 4095750"/>
              <a:gd name="connsiteY2" fmla="*/ 12446 h 336550"/>
              <a:gd name="connsiteX3" fmla="*/ 14858 w 4095750"/>
              <a:gd name="connsiteY3" fmla="*/ 12446 h 336550"/>
              <a:gd name="connsiteX4" fmla="*/ 14858 w 4095750"/>
              <a:gd name="connsiteY4" fmla="*/ 34772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7726"/>
                </a:moveTo>
                <a:lnTo>
                  <a:pt x="4104258" y="347726"/>
                </a:lnTo>
                <a:lnTo>
                  <a:pt x="4104258" y="12446"/>
                </a:lnTo>
                <a:lnTo>
                  <a:pt x="14858" y="12446"/>
                </a:lnTo>
                <a:lnTo>
                  <a:pt x="14858" y="347726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Freeform 760"/>
          <p:cNvSpPr/>
          <p:nvPr/>
        </p:nvSpPr>
        <p:spPr>
          <a:xfrm>
            <a:off x="0" y="418947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Freeform 761"/>
          <p:cNvSpPr/>
          <p:nvPr/>
        </p:nvSpPr>
        <p:spPr>
          <a:xfrm>
            <a:off x="1314450" y="4171950"/>
            <a:ext cx="4095750" cy="349250"/>
          </a:xfrm>
          <a:custGeom>
            <a:avLst/>
            <a:gdLst>
              <a:gd name="connsiteX0" fmla="*/ 14858 w 4095750"/>
              <a:gd name="connsiteY0" fmla="*/ 352806 h 349250"/>
              <a:gd name="connsiteX1" fmla="*/ 4104258 w 4095750"/>
              <a:gd name="connsiteY1" fmla="*/ 352806 h 349250"/>
              <a:gd name="connsiteX2" fmla="*/ 4104258 w 4095750"/>
              <a:gd name="connsiteY2" fmla="*/ 17526 h 349250"/>
              <a:gd name="connsiteX3" fmla="*/ 14858 w 4095750"/>
              <a:gd name="connsiteY3" fmla="*/ 17526 h 349250"/>
              <a:gd name="connsiteX4" fmla="*/ 14858 w 4095750"/>
              <a:gd name="connsiteY4" fmla="*/ 35280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2806"/>
                </a:moveTo>
                <a:lnTo>
                  <a:pt x="4104258" y="352806"/>
                </a:lnTo>
                <a:lnTo>
                  <a:pt x="4104258" y="17526"/>
                </a:lnTo>
                <a:lnTo>
                  <a:pt x="14858" y="17526"/>
                </a:lnTo>
                <a:lnTo>
                  <a:pt x="14858" y="352806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Freeform 762"/>
          <p:cNvSpPr/>
          <p:nvPr/>
        </p:nvSpPr>
        <p:spPr>
          <a:xfrm>
            <a:off x="0" y="452475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Freeform 763"/>
          <p:cNvSpPr/>
          <p:nvPr/>
        </p:nvSpPr>
        <p:spPr>
          <a:xfrm>
            <a:off x="1314450" y="4514850"/>
            <a:ext cx="4095750" cy="336550"/>
          </a:xfrm>
          <a:custGeom>
            <a:avLst/>
            <a:gdLst>
              <a:gd name="connsiteX0" fmla="*/ 14858 w 4095750"/>
              <a:gd name="connsiteY0" fmla="*/ 345186 h 336550"/>
              <a:gd name="connsiteX1" fmla="*/ 4104258 w 4095750"/>
              <a:gd name="connsiteY1" fmla="*/ 345186 h 336550"/>
              <a:gd name="connsiteX2" fmla="*/ 4104258 w 4095750"/>
              <a:gd name="connsiteY2" fmla="*/ 9906 h 336550"/>
              <a:gd name="connsiteX3" fmla="*/ 14858 w 4095750"/>
              <a:gd name="connsiteY3" fmla="*/ 9906 h 336550"/>
              <a:gd name="connsiteX4" fmla="*/ 14858 w 4095750"/>
              <a:gd name="connsiteY4" fmla="*/ 34518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5186"/>
                </a:moveTo>
                <a:lnTo>
                  <a:pt x="4104258" y="345186"/>
                </a:lnTo>
                <a:lnTo>
                  <a:pt x="4104258" y="9906"/>
                </a:lnTo>
                <a:lnTo>
                  <a:pt x="14858" y="9906"/>
                </a:lnTo>
                <a:lnTo>
                  <a:pt x="14858" y="345186"/>
                </a:lnTo>
                <a:close/>
              </a:path>
            </a:pathLst>
          </a:custGeom>
          <a:solidFill>
            <a:srgbClr val="FEFE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Freeform 764"/>
          <p:cNvSpPr/>
          <p:nvPr/>
        </p:nvSpPr>
        <p:spPr>
          <a:xfrm>
            <a:off x="0" y="486003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Freeform 765"/>
          <p:cNvSpPr/>
          <p:nvPr/>
        </p:nvSpPr>
        <p:spPr>
          <a:xfrm>
            <a:off x="1314450" y="4845050"/>
            <a:ext cx="4095750" cy="349250"/>
          </a:xfrm>
          <a:custGeom>
            <a:avLst/>
            <a:gdLst>
              <a:gd name="connsiteX0" fmla="*/ 14858 w 4095750"/>
              <a:gd name="connsiteY0" fmla="*/ 350266 h 349250"/>
              <a:gd name="connsiteX1" fmla="*/ 4104258 w 4095750"/>
              <a:gd name="connsiteY1" fmla="*/ 350266 h 349250"/>
              <a:gd name="connsiteX2" fmla="*/ 4104258 w 4095750"/>
              <a:gd name="connsiteY2" fmla="*/ 14986 h 349250"/>
              <a:gd name="connsiteX3" fmla="*/ 14858 w 4095750"/>
              <a:gd name="connsiteY3" fmla="*/ 14986 h 349250"/>
              <a:gd name="connsiteX4" fmla="*/ 14858 w 4095750"/>
              <a:gd name="connsiteY4" fmla="*/ 350266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0266"/>
                </a:moveTo>
                <a:lnTo>
                  <a:pt x="4104258" y="350266"/>
                </a:lnTo>
                <a:lnTo>
                  <a:pt x="4104258" y="14986"/>
                </a:lnTo>
                <a:lnTo>
                  <a:pt x="14858" y="14986"/>
                </a:lnTo>
                <a:lnTo>
                  <a:pt x="14858" y="350266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Freeform 766"/>
          <p:cNvSpPr/>
          <p:nvPr/>
        </p:nvSpPr>
        <p:spPr>
          <a:xfrm>
            <a:off x="0" y="5195316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Freeform 767"/>
          <p:cNvSpPr/>
          <p:nvPr/>
        </p:nvSpPr>
        <p:spPr>
          <a:xfrm>
            <a:off x="1314450" y="5187950"/>
            <a:ext cx="4095750" cy="336550"/>
          </a:xfrm>
          <a:custGeom>
            <a:avLst/>
            <a:gdLst>
              <a:gd name="connsiteX0" fmla="*/ 14858 w 4095750"/>
              <a:gd name="connsiteY0" fmla="*/ 342646 h 336550"/>
              <a:gd name="connsiteX1" fmla="*/ 4104258 w 4095750"/>
              <a:gd name="connsiteY1" fmla="*/ 342646 h 336550"/>
              <a:gd name="connsiteX2" fmla="*/ 4104258 w 4095750"/>
              <a:gd name="connsiteY2" fmla="*/ 7366 h 336550"/>
              <a:gd name="connsiteX3" fmla="*/ 14858 w 4095750"/>
              <a:gd name="connsiteY3" fmla="*/ 7366 h 336550"/>
              <a:gd name="connsiteX4" fmla="*/ 14858 w 4095750"/>
              <a:gd name="connsiteY4" fmla="*/ 342646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2646"/>
                </a:moveTo>
                <a:lnTo>
                  <a:pt x="4104258" y="342646"/>
                </a:lnTo>
                <a:lnTo>
                  <a:pt x="4104258" y="7366"/>
                </a:lnTo>
                <a:lnTo>
                  <a:pt x="14858" y="7366"/>
                </a:lnTo>
                <a:lnTo>
                  <a:pt x="14858" y="342646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Freeform 768"/>
          <p:cNvSpPr/>
          <p:nvPr/>
        </p:nvSpPr>
        <p:spPr>
          <a:xfrm>
            <a:off x="0" y="5530532"/>
            <a:ext cx="1329308" cy="335280"/>
          </a:xfrm>
          <a:custGeom>
            <a:avLst/>
            <a:gdLst>
              <a:gd name="connsiteX0" fmla="*/ 0 w 1329308"/>
              <a:gd name="connsiteY0" fmla="*/ 335280 h 335280"/>
              <a:gd name="connsiteX1" fmla="*/ 1329308 w 1329308"/>
              <a:gd name="connsiteY1" fmla="*/ 335280 h 335280"/>
              <a:gd name="connsiteX2" fmla="*/ 1329308 w 1329308"/>
              <a:gd name="connsiteY2" fmla="*/ 0 h 335280"/>
              <a:gd name="connsiteX3" fmla="*/ 0 w 1329308"/>
              <a:gd name="connsiteY3" fmla="*/ 0 h 335280"/>
              <a:gd name="connsiteX4" fmla="*/ 0 w 1329308"/>
              <a:gd name="connsiteY4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80">
                <a:moveTo>
                  <a:pt x="0" y="335280"/>
                </a:moveTo>
                <a:lnTo>
                  <a:pt x="1329308" y="335280"/>
                </a:lnTo>
                <a:lnTo>
                  <a:pt x="1329308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Freeform 769"/>
          <p:cNvSpPr/>
          <p:nvPr/>
        </p:nvSpPr>
        <p:spPr>
          <a:xfrm>
            <a:off x="1314450" y="5518150"/>
            <a:ext cx="4095750" cy="336550"/>
          </a:xfrm>
          <a:custGeom>
            <a:avLst/>
            <a:gdLst>
              <a:gd name="connsiteX0" fmla="*/ 14858 w 4095750"/>
              <a:gd name="connsiteY0" fmla="*/ 347662 h 336550"/>
              <a:gd name="connsiteX1" fmla="*/ 4104258 w 4095750"/>
              <a:gd name="connsiteY1" fmla="*/ 347662 h 336550"/>
              <a:gd name="connsiteX2" fmla="*/ 4104258 w 4095750"/>
              <a:gd name="connsiteY2" fmla="*/ 12382 h 336550"/>
              <a:gd name="connsiteX3" fmla="*/ 14858 w 4095750"/>
              <a:gd name="connsiteY3" fmla="*/ 12382 h 336550"/>
              <a:gd name="connsiteX4" fmla="*/ 14858 w 4095750"/>
              <a:gd name="connsiteY4" fmla="*/ 34766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36550">
                <a:moveTo>
                  <a:pt x="14858" y="347662"/>
                </a:moveTo>
                <a:lnTo>
                  <a:pt x="4104258" y="347662"/>
                </a:lnTo>
                <a:lnTo>
                  <a:pt x="4104258" y="12382"/>
                </a:lnTo>
                <a:lnTo>
                  <a:pt x="14858" y="12382"/>
                </a:lnTo>
                <a:lnTo>
                  <a:pt x="14858" y="347662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Freeform 770"/>
          <p:cNvSpPr/>
          <p:nvPr/>
        </p:nvSpPr>
        <p:spPr>
          <a:xfrm>
            <a:off x="0" y="5865812"/>
            <a:ext cx="1329308" cy="335279"/>
          </a:xfrm>
          <a:custGeom>
            <a:avLst/>
            <a:gdLst>
              <a:gd name="connsiteX0" fmla="*/ 0 w 1329308"/>
              <a:gd name="connsiteY0" fmla="*/ 335279 h 335279"/>
              <a:gd name="connsiteX1" fmla="*/ 1329308 w 1329308"/>
              <a:gd name="connsiteY1" fmla="*/ 335279 h 335279"/>
              <a:gd name="connsiteX2" fmla="*/ 1329308 w 1329308"/>
              <a:gd name="connsiteY2" fmla="*/ 0 h 335279"/>
              <a:gd name="connsiteX3" fmla="*/ 0 w 1329308"/>
              <a:gd name="connsiteY3" fmla="*/ 0 h 335279"/>
              <a:gd name="connsiteX4" fmla="*/ 0 w 1329308"/>
              <a:gd name="connsiteY4" fmla="*/ 335279 h 3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8" h="335279">
                <a:moveTo>
                  <a:pt x="0" y="335279"/>
                </a:moveTo>
                <a:lnTo>
                  <a:pt x="1329308" y="335279"/>
                </a:lnTo>
                <a:lnTo>
                  <a:pt x="132930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Freeform 771"/>
          <p:cNvSpPr/>
          <p:nvPr/>
        </p:nvSpPr>
        <p:spPr>
          <a:xfrm>
            <a:off x="1314450" y="5848350"/>
            <a:ext cx="4095750" cy="349250"/>
          </a:xfrm>
          <a:custGeom>
            <a:avLst/>
            <a:gdLst>
              <a:gd name="connsiteX0" fmla="*/ 14858 w 4095750"/>
              <a:gd name="connsiteY0" fmla="*/ 352742 h 349250"/>
              <a:gd name="connsiteX1" fmla="*/ 4104258 w 4095750"/>
              <a:gd name="connsiteY1" fmla="*/ 352742 h 349250"/>
              <a:gd name="connsiteX2" fmla="*/ 4104258 w 4095750"/>
              <a:gd name="connsiteY2" fmla="*/ 17462 h 349250"/>
              <a:gd name="connsiteX3" fmla="*/ 14858 w 4095750"/>
              <a:gd name="connsiteY3" fmla="*/ 17462 h 349250"/>
              <a:gd name="connsiteX4" fmla="*/ 14858 w 4095750"/>
              <a:gd name="connsiteY4" fmla="*/ 352742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349250">
                <a:moveTo>
                  <a:pt x="14858" y="352742"/>
                </a:moveTo>
                <a:lnTo>
                  <a:pt x="4104258" y="352742"/>
                </a:lnTo>
                <a:lnTo>
                  <a:pt x="4104258" y="17462"/>
                </a:lnTo>
                <a:lnTo>
                  <a:pt x="14858" y="17462"/>
                </a:lnTo>
                <a:lnTo>
                  <a:pt x="14858" y="352742"/>
                </a:lnTo>
                <a:close/>
              </a:path>
            </a:pathLst>
          </a:custGeom>
          <a:solidFill>
            <a:srgbClr val="FE6B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Freeform 772"/>
          <p:cNvSpPr/>
          <p:nvPr/>
        </p:nvSpPr>
        <p:spPr>
          <a:xfrm>
            <a:off x="1314450" y="819150"/>
            <a:ext cx="19050" cy="5378450"/>
          </a:xfrm>
          <a:custGeom>
            <a:avLst/>
            <a:gdLst>
              <a:gd name="connsiteX0" fmla="*/ 14858 w 19050"/>
              <a:gd name="connsiteY0" fmla="*/ 11176 h 5378450"/>
              <a:gd name="connsiteX1" fmla="*/ 14858 w 19050"/>
              <a:gd name="connsiteY1" fmla="*/ 5388292 h 537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378450">
                <a:moveTo>
                  <a:pt x="14858" y="11176"/>
                </a:moveTo>
                <a:lnTo>
                  <a:pt x="14858" y="538829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Freeform 773"/>
          <p:cNvSpPr/>
          <p:nvPr/>
        </p:nvSpPr>
        <p:spPr>
          <a:xfrm>
            <a:off x="5403850" y="819150"/>
            <a:ext cx="19050" cy="5378450"/>
          </a:xfrm>
          <a:custGeom>
            <a:avLst/>
            <a:gdLst>
              <a:gd name="connsiteX0" fmla="*/ 14859 w 19050"/>
              <a:gd name="connsiteY0" fmla="*/ 11176 h 5378450"/>
              <a:gd name="connsiteX1" fmla="*/ 14859 w 19050"/>
              <a:gd name="connsiteY1" fmla="*/ 5388292 h 537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378450">
                <a:moveTo>
                  <a:pt x="14859" y="11176"/>
                </a:moveTo>
                <a:lnTo>
                  <a:pt x="14859" y="538829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Freeform 774"/>
          <p:cNvSpPr/>
          <p:nvPr/>
        </p:nvSpPr>
        <p:spPr>
          <a:xfrm>
            <a:off x="0" y="117195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Freeform 775"/>
          <p:cNvSpPr/>
          <p:nvPr/>
        </p:nvSpPr>
        <p:spPr>
          <a:xfrm>
            <a:off x="0" y="150723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Freeform 776"/>
          <p:cNvSpPr/>
          <p:nvPr/>
        </p:nvSpPr>
        <p:spPr>
          <a:xfrm>
            <a:off x="0" y="184251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Freeform 777"/>
          <p:cNvSpPr/>
          <p:nvPr/>
        </p:nvSpPr>
        <p:spPr>
          <a:xfrm>
            <a:off x="0" y="217779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Freeform 778"/>
          <p:cNvSpPr/>
          <p:nvPr/>
        </p:nvSpPr>
        <p:spPr>
          <a:xfrm>
            <a:off x="0" y="251307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Freeform 779"/>
          <p:cNvSpPr/>
          <p:nvPr/>
        </p:nvSpPr>
        <p:spPr>
          <a:xfrm>
            <a:off x="0" y="284835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Freeform 780"/>
          <p:cNvSpPr/>
          <p:nvPr/>
        </p:nvSpPr>
        <p:spPr>
          <a:xfrm>
            <a:off x="0" y="318363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Freeform 781"/>
          <p:cNvSpPr/>
          <p:nvPr/>
        </p:nvSpPr>
        <p:spPr>
          <a:xfrm>
            <a:off x="0" y="351891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Freeform 782"/>
          <p:cNvSpPr/>
          <p:nvPr/>
        </p:nvSpPr>
        <p:spPr>
          <a:xfrm>
            <a:off x="0" y="385419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Freeform 783"/>
          <p:cNvSpPr/>
          <p:nvPr/>
        </p:nvSpPr>
        <p:spPr>
          <a:xfrm>
            <a:off x="0" y="418947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Freeform 784"/>
          <p:cNvSpPr/>
          <p:nvPr/>
        </p:nvSpPr>
        <p:spPr>
          <a:xfrm>
            <a:off x="0" y="452475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Freeform 785"/>
          <p:cNvSpPr/>
          <p:nvPr/>
        </p:nvSpPr>
        <p:spPr>
          <a:xfrm>
            <a:off x="0" y="486003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Freeform 786"/>
          <p:cNvSpPr/>
          <p:nvPr/>
        </p:nvSpPr>
        <p:spPr>
          <a:xfrm>
            <a:off x="0" y="519531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Freeform 787"/>
          <p:cNvSpPr/>
          <p:nvPr/>
        </p:nvSpPr>
        <p:spPr>
          <a:xfrm>
            <a:off x="0" y="553059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Freeform 788"/>
          <p:cNvSpPr/>
          <p:nvPr/>
        </p:nvSpPr>
        <p:spPr>
          <a:xfrm>
            <a:off x="0" y="5865812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Freeform 789"/>
          <p:cNvSpPr/>
          <p:nvPr/>
        </p:nvSpPr>
        <p:spPr>
          <a:xfrm>
            <a:off x="0" y="830326"/>
            <a:ext cx="0" cy="5377116"/>
          </a:xfrm>
          <a:custGeom>
            <a:avLst/>
            <a:gdLst>
              <a:gd name="connsiteX0" fmla="*/ 0 w 0"/>
              <a:gd name="connsiteY0" fmla="*/ 0 h 5377116"/>
              <a:gd name="connsiteX1" fmla="*/ 0 w 0"/>
              <a:gd name="connsiteY1" fmla="*/ 5377116 h 53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377116">
                <a:moveTo>
                  <a:pt x="0" y="0"/>
                </a:moveTo>
                <a:lnTo>
                  <a:pt x="0" y="53771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Freeform 790"/>
          <p:cNvSpPr/>
          <p:nvPr/>
        </p:nvSpPr>
        <p:spPr>
          <a:xfrm>
            <a:off x="0" y="836676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Freeform 791"/>
          <p:cNvSpPr/>
          <p:nvPr/>
        </p:nvSpPr>
        <p:spPr>
          <a:xfrm>
            <a:off x="0" y="6201092"/>
            <a:ext cx="5425059" cy="0"/>
          </a:xfrm>
          <a:custGeom>
            <a:avLst/>
            <a:gdLst>
              <a:gd name="connsiteX0" fmla="*/ 0 w 5425059"/>
              <a:gd name="connsiteY0" fmla="*/ 0 h 0"/>
              <a:gd name="connsiteX1" fmla="*/ 5425059 w 54250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059">
                <a:moveTo>
                  <a:pt x="0" y="0"/>
                </a:moveTo>
                <a:lnTo>
                  <a:pt x="5425059" y="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TextBox 792"/>
          <p:cNvSpPr txBox="1"/>
          <p:nvPr/>
        </p:nvSpPr>
        <p:spPr>
          <a:xfrm>
            <a:off x="715975" y="167035"/>
            <a:ext cx="482963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Шкала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Борга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(от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6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до</a:t>
            </a:r>
            <a:r>
              <a:rPr lang="en-US" altLang="zh-CN" sz="3200" spc="-160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435269"/>
                </a:solidFill>
                <a:latin typeface="Arial"/>
                <a:ea typeface="Arial"/>
              </a:rPr>
              <a:t>20)</a:t>
            </a:r>
          </a:p>
        </p:txBody>
      </p:sp>
      <p:sp>
        <p:nvSpPr>
          <p:cNvPr id="793" name="TextBox 793"/>
          <p:cNvSpPr txBox="1"/>
          <p:nvPr/>
        </p:nvSpPr>
        <p:spPr>
          <a:xfrm>
            <a:off x="121920" y="888834"/>
            <a:ext cx="590803" cy="4307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en-US" altLang="zh-CN" sz="1600" b="1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аллы</a:t>
            </a:r>
          </a:p>
          <a:p>
            <a:pPr marL="0" hangingPunct="0">
              <a:lnSpc>
                <a:spcPct val="137083"/>
              </a:lnSpc>
              <a:spcBef>
                <a:spcPts val="315"/>
              </a:spcBef>
            </a:pPr>
            <a:r>
              <a:rPr lang="en-US" altLang="zh-CN" sz="1600" b="1" i="1" spc="-55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55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55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15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</a:p>
          <a:p>
            <a:pPr marL="0" hangingPunct="0">
              <a:lnSpc>
                <a:spcPct val="137500"/>
              </a:lnSpc>
            </a:pPr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55" dirty="0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13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14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16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17</a:t>
            </a:r>
          </a:p>
        </p:txBody>
      </p:sp>
      <p:sp>
        <p:nvSpPr>
          <p:cNvPr id="794" name="TextBox 794"/>
          <p:cNvSpPr txBox="1"/>
          <p:nvPr/>
        </p:nvSpPr>
        <p:spPr>
          <a:xfrm>
            <a:off x="1451483" y="842937"/>
            <a:ext cx="2365920" cy="4359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37500"/>
              </a:lnSpc>
            </a:pPr>
            <a:r>
              <a:rPr lang="en-US" altLang="zh-CN" sz="1600" b="1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Интенсивность</a:t>
            </a:r>
            <a:r>
              <a:rPr lang="en-US" altLang="zh-CN" sz="1600" b="1" i="1" spc="-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нагрузки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Очень,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очень</a:t>
            </a:r>
            <a:r>
              <a:rPr lang="en-US" altLang="zh-CN" sz="1600" b="1"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Исключительно</a:t>
            </a:r>
            <a:r>
              <a:rPr lang="en-US" altLang="zh-CN" sz="1600" b="1" i="1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Исключительно</a:t>
            </a:r>
            <a:r>
              <a:rPr lang="en-US" altLang="zh-CN" sz="1600" b="1" i="1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Очень</a:t>
            </a:r>
            <a:r>
              <a:rPr lang="en-US" altLang="zh-CN" sz="1600" b="1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</a:p>
          <a:p>
            <a:pPr marL="0" hangingPunct="0">
              <a:lnSpc>
                <a:spcPct val="137500"/>
              </a:lnSpc>
            </a:pPr>
            <a:r>
              <a:rPr lang="en-US" altLang="zh-CN" sz="1600" b="1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Очень</a:t>
            </a:r>
            <a:r>
              <a:rPr lang="en-US" altLang="zh-CN" sz="1600" b="1" i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30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Довольно</a:t>
            </a:r>
            <a:r>
              <a:rPr lang="en-US" altLang="zh-CN" sz="1600" b="1" i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15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5" dirty="0">
                <a:solidFill>
                  <a:srgbClr val="000000"/>
                </a:solidFill>
                <a:latin typeface="Times New Roman"/>
                <a:ea typeface="Times New Roman"/>
              </a:rPr>
              <a:t>Легко</a:t>
            </a:r>
            <a:r>
              <a:rPr lang="en-US" altLang="zh-CN" sz="1600" b="1" i="1" spc="-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5" dirty="0">
                <a:solidFill>
                  <a:srgbClr val="000000"/>
                </a:solidFill>
                <a:latin typeface="Times New Roman"/>
                <a:ea typeface="Times New Roman"/>
              </a:rPr>
              <a:t>(комфортно)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Немного</a:t>
            </a:r>
            <a:r>
              <a:rPr lang="en-US" altLang="zh-CN" sz="1600" b="1" i="1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25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15" dirty="0">
                <a:solidFill>
                  <a:srgbClr val="000000"/>
                </a:solidFill>
                <a:latin typeface="Times New Roman"/>
                <a:ea typeface="Times New Roman"/>
              </a:rPr>
              <a:t>Довольно</a:t>
            </a:r>
            <a:r>
              <a:rPr lang="en-US" altLang="zh-CN" sz="1600" b="1" i="1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25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Трудно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b="1" i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Трудно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b="1" i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600" b="1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Очень</a:t>
            </a:r>
            <a:r>
              <a:rPr lang="en-US" altLang="zh-CN" sz="160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</a:p>
        </p:txBody>
      </p:sp>
      <p:sp>
        <p:nvSpPr>
          <p:cNvPr id="795" name="TextBox 795"/>
          <p:cNvSpPr txBox="1"/>
          <p:nvPr/>
        </p:nvSpPr>
        <p:spPr>
          <a:xfrm>
            <a:off x="6289802" y="927174"/>
            <a:ext cx="5468195" cy="4310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435269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ea typeface="Calibri"/>
              </a:rPr>
              <a:t>Отражает</a:t>
            </a:r>
            <a:r>
              <a:rPr lang="en-US" altLang="zh-CN" sz="2400" b="1" spc="7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ea typeface="Calibri"/>
              </a:rPr>
              <a:t>уровень</a:t>
            </a:r>
            <a:r>
              <a:rPr lang="en-US" altLang="zh-CN" sz="2400" b="1" spc="8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ea typeface="Calibri"/>
              </a:rPr>
              <a:t>переносимой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435269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435269"/>
                </a:solidFill>
                <a:latin typeface="Calibri"/>
                <a:ea typeface="Calibri"/>
              </a:rPr>
              <a:t>(УПН)</a:t>
            </a:r>
          </a:p>
          <a:p>
            <a:pPr marL="228600" indent="-228600" hangingPunct="0">
              <a:lnSpc>
                <a:spcPct val="937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Используется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субъективной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восприятия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человеком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</a:p>
          <a:p>
            <a:pPr marL="0">
              <a:lnSpc>
                <a:spcPct val="883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Оптимальные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ПКР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400" spc="3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11</a:t>
            </a:r>
            <a:r>
              <a:rPr lang="en-US" altLang="zh-CN" sz="2400" spc="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до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14</a:t>
            </a:r>
            <a:r>
              <a:rPr lang="en-US" altLang="zh-CN" sz="2400" spc="-2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баллов</a:t>
            </a:r>
          </a:p>
          <a:p>
            <a:pPr marL="0">
              <a:lnSpc>
                <a:spcPct val="109583"/>
              </a:lnSpc>
              <a:spcBef>
                <a:spcPts val="18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&lt;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12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&lt;40%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VO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пик</a:t>
            </a:r>
          </a:p>
          <a:p>
            <a:pPr marL="0">
              <a:lnSpc>
                <a:spcPct val="979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12-14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40-60%</a:t>
            </a:r>
            <a:r>
              <a:rPr lang="en-US" altLang="zh-CN" sz="2400" spc="10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VO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пик</a:t>
            </a:r>
          </a:p>
          <a:p>
            <a:pPr marL="0">
              <a:lnSpc>
                <a:spcPct val="94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14-16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435269"/>
                </a:solidFill>
                <a:latin typeface="Calibri"/>
                <a:ea typeface="Calibri"/>
              </a:rPr>
              <a:t>60-85%</a:t>
            </a:r>
            <a:r>
              <a:rPr lang="en-US" altLang="zh-CN" sz="2400" spc="104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VO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пик</a:t>
            </a:r>
          </a:p>
        </p:txBody>
      </p:sp>
      <p:sp>
        <p:nvSpPr>
          <p:cNvPr id="796" name="TextBox 796"/>
          <p:cNvSpPr txBox="1"/>
          <p:nvPr/>
        </p:nvSpPr>
        <p:spPr>
          <a:xfrm>
            <a:off x="121920" y="5242517"/>
            <a:ext cx="280264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29563" algn="l"/>
              </a:tabLst>
            </a:pP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18	Очень</a:t>
            </a:r>
            <a:r>
              <a:rPr lang="en-US" altLang="zh-CN" sz="1600" b="1" i="1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</a:p>
        </p:txBody>
      </p:sp>
      <p:sp>
        <p:nvSpPr>
          <p:cNvPr id="797" name="TextBox 797"/>
          <p:cNvSpPr txBox="1"/>
          <p:nvPr/>
        </p:nvSpPr>
        <p:spPr>
          <a:xfrm>
            <a:off x="121920" y="5578015"/>
            <a:ext cx="345506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29563" algn="l"/>
              </a:tabLst>
            </a:pP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19	Очень,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очень</a:t>
            </a:r>
            <a:r>
              <a:rPr lang="en-US" altLang="zh-CN" sz="1600" b="1" i="1" spc="-6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</a:p>
        </p:txBody>
      </p:sp>
      <p:sp>
        <p:nvSpPr>
          <p:cNvPr id="798" name="TextBox 798"/>
          <p:cNvSpPr txBox="1"/>
          <p:nvPr/>
        </p:nvSpPr>
        <p:spPr>
          <a:xfrm>
            <a:off x="121920" y="5913407"/>
            <a:ext cx="348490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29563" algn="l"/>
              </a:tabLst>
            </a:pPr>
            <a:r>
              <a:rPr lang="en-US" altLang="zh-CN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20	</a:t>
            </a:r>
            <a:r>
              <a:rPr lang="en-US" altLang="zh-CN" sz="1600" b="1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Максимально</a:t>
            </a:r>
            <a:r>
              <a:rPr lang="en-US" altLang="zh-CN" sz="16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spc="-15" dirty="0">
                <a:solidFill>
                  <a:srgbClr val="000000"/>
                </a:solidFill>
                <a:latin typeface="Times New Roman"/>
                <a:ea typeface="Times New Roman"/>
              </a:rPr>
              <a:t>тяжело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Box 799"/>
          <p:cNvSpPr txBox="1"/>
          <p:nvPr/>
        </p:nvSpPr>
        <p:spPr>
          <a:xfrm>
            <a:off x="929639" y="551815"/>
            <a:ext cx="10150228" cy="4441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3600" spc="-1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36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36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435269"/>
                </a:solidFill>
                <a:latin typeface="Calibri"/>
                <a:ea typeface="Calibri"/>
              </a:rPr>
              <a:t>(пиковый</a:t>
            </a:r>
            <a:r>
              <a:rPr lang="en-US" altLang="zh-CN" sz="36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600" spc="-50" dirty="0">
                <a:solidFill>
                  <a:srgbClr val="435269"/>
                </a:solidFill>
                <a:latin typeface="Calibri"/>
                <a:ea typeface="Calibri"/>
              </a:rPr>
              <a:t>VO</a:t>
            </a:r>
            <a:r>
              <a:rPr lang="en-US" altLang="zh-CN" sz="2400" spc="-25" dirty="0">
                <a:solidFill>
                  <a:srgbClr val="435269"/>
                </a:solidFill>
                <a:latin typeface="Calibri"/>
                <a:ea typeface="Calibri"/>
              </a:rPr>
              <a:t>2</a:t>
            </a:r>
            <a:r>
              <a:rPr lang="en-US" altLang="zh-CN" sz="3600" spc="-25" dirty="0">
                <a:solidFill>
                  <a:srgbClr val="435269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Определяется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проведении</a:t>
            </a:r>
            <a:r>
              <a:rPr lang="en-US" altLang="zh-CN" sz="28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кардиопульмонального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нагрузочного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тестирования</a:t>
            </a:r>
          </a:p>
          <a:p>
            <a:pPr marL="228600" indent="-228600" hangingPunct="0">
              <a:lnSpc>
                <a:spcPct val="90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аэробных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целью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40-70%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пикового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435269"/>
                </a:solidFill>
                <a:latin typeface="Calibri"/>
                <a:ea typeface="Calibri"/>
              </a:rPr>
              <a:t>VO</a:t>
            </a:r>
            <a:r>
              <a:rPr lang="en-US" altLang="zh-CN" sz="1850" dirty="0">
                <a:solidFill>
                  <a:srgbClr val="435269"/>
                </a:solidFill>
                <a:latin typeface="Calibri"/>
                <a:ea typeface="Calibri"/>
              </a:rPr>
              <a:t>2</a:t>
            </a:r>
            <a:r>
              <a:rPr lang="en-US" altLang="zh-CN" sz="185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80%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хорошей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переносимости)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достижении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анаэробного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порога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даже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субмаксимального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нагрузочного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тестирования,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независимо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мотивации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человека.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Freeform 800"/>
          <p:cNvSpPr/>
          <p:nvPr/>
        </p:nvSpPr>
        <p:spPr>
          <a:xfrm>
            <a:off x="831850" y="349250"/>
            <a:ext cx="10521950" cy="1339850"/>
          </a:xfrm>
          <a:custGeom>
            <a:avLst/>
            <a:gdLst>
              <a:gd name="connsiteX0" fmla="*/ 6350 w 10521950"/>
              <a:gd name="connsiteY0" fmla="*/ 1341501 h 1339850"/>
              <a:gd name="connsiteX1" fmla="*/ 10521950 w 10521950"/>
              <a:gd name="connsiteY1" fmla="*/ 1341501 h 1339850"/>
              <a:gd name="connsiteX2" fmla="*/ 10521950 w 10521950"/>
              <a:gd name="connsiteY2" fmla="*/ 15875 h 1339850"/>
              <a:gd name="connsiteX3" fmla="*/ 6350 w 10521950"/>
              <a:gd name="connsiteY3" fmla="*/ 15875 h 1339850"/>
              <a:gd name="connsiteX4" fmla="*/ 6350 w 10521950"/>
              <a:gd name="connsiteY4" fmla="*/ 1341501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1339850">
                <a:moveTo>
                  <a:pt x="6350" y="1341501"/>
                </a:moveTo>
                <a:lnTo>
                  <a:pt x="10521950" y="1341501"/>
                </a:lnTo>
                <a:lnTo>
                  <a:pt x="10521950" y="15875"/>
                </a:lnTo>
                <a:lnTo>
                  <a:pt x="6350" y="15875"/>
                </a:lnTo>
                <a:lnTo>
                  <a:pt x="6350" y="1341501"/>
                </a:lnTo>
                <a:close/>
              </a:path>
            </a:pathLst>
          </a:custGeom>
          <a:solidFill>
            <a:srgbClr val="B3C5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TextBox 801"/>
          <p:cNvSpPr txBox="1"/>
          <p:nvPr/>
        </p:nvSpPr>
        <p:spPr>
          <a:xfrm>
            <a:off x="929639" y="405129"/>
            <a:ext cx="10422462" cy="3976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8854">
              <a:lnSpc>
                <a:spcPct val="100000"/>
              </a:lnSpc>
            </a:pPr>
            <a:r>
              <a:rPr lang="en-US" altLang="zh-CN" sz="4400" b="1" spc="-114" dirty="0">
                <a:solidFill>
                  <a:srgbClr val="001E5E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4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85" dirty="0">
                <a:solidFill>
                  <a:srgbClr val="001E5E"/>
                </a:solidFill>
                <a:latin typeface="Calibri"/>
                <a:ea typeface="Calibri"/>
              </a:rPr>
              <a:t>Ф.,</a:t>
            </a:r>
            <a:r>
              <a:rPr lang="en-US" altLang="zh-CN" sz="4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09" dirty="0">
                <a:solidFill>
                  <a:srgbClr val="001E5E"/>
                </a:solidFill>
                <a:latin typeface="Calibri"/>
                <a:ea typeface="Calibri"/>
              </a:rPr>
              <a:t>68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00" dirty="0">
                <a:solidFill>
                  <a:srgbClr val="001E5E"/>
                </a:solidFill>
                <a:latin typeface="Calibri"/>
                <a:ea typeface="Calibri"/>
              </a:rPr>
              <a:t>лет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Место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работы:</a:t>
            </a:r>
            <a:r>
              <a:rPr lang="en-US" altLang="zh-CN" sz="26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пенсионерка.</a:t>
            </a:r>
          </a:p>
          <a:p>
            <a:pPr marL="228600" indent="-228600" hangingPunct="0">
              <a:lnSpc>
                <a:spcPct val="779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i="1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2600" i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dirty="0">
                <a:solidFill>
                  <a:srgbClr val="000000"/>
                </a:solidFill>
                <a:latin typeface="Calibri"/>
                <a:ea typeface="Calibri"/>
              </a:rPr>
              <a:t>диагноз:</a:t>
            </a:r>
            <a:r>
              <a:rPr lang="en-US" altLang="zh-CN" sz="2600" i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ИБС.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Прогрессирующая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\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стенокардия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исходом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4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4" dirty="0">
                <a:solidFill>
                  <a:srgbClr val="000000"/>
                </a:solidFill>
                <a:latin typeface="Calibri"/>
                <a:ea typeface="Calibri"/>
              </a:rPr>
              <a:t>стенокардию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55" dirty="0">
                <a:solidFill>
                  <a:srgbClr val="000000"/>
                </a:solidFill>
                <a:latin typeface="Calibri"/>
                <a:ea typeface="Calibri"/>
              </a:rPr>
              <a:t>напряжение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ea typeface="Calibri"/>
              </a:rPr>
              <a:t>II.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4" dirty="0">
                <a:solidFill>
                  <a:srgbClr val="000000"/>
                </a:solidFill>
                <a:latin typeface="Calibri"/>
                <a:ea typeface="Calibri"/>
              </a:rPr>
              <a:t>Гипертоническая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5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ea typeface="Calibri"/>
              </a:rPr>
              <a:t>стадии,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ea typeface="Calibri"/>
              </a:rPr>
              <a:t>достигнутая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ea typeface="Calibri"/>
              </a:rPr>
              <a:t>нормотензия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ea typeface="Calibri"/>
              </a:rPr>
              <a:t>Риск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55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4" dirty="0">
                <a:solidFill>
                  <a:srgbClr val="FE0000"/>
                </a:solidFill>
                <a:latin typeface="Calibri"/>
                <a:ea typeface="Calibri"/>
              </a:rPr>
              <a:t>ХСН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FE0000"/>
                </a:solidFill>
                <a:latin typeface="Calibri"/>
                <a:ea typeface="Calibri"/>
              </a:rPr>
              <a:t>1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ea typeface="Calibri"/>
              </a:rPr>
              <a:t>.</a:t>
            </a:r>
            <a:r>
              <a:rPr lang="en-US" altLang="zh-CN" sz="2600" spc="1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50" dirty="0">
                <a:solidFill>
                  <a:srgbClr val="FE0000"/>
                </a:solidFill>
                <a:latin typeface="Calibri"/>
                <a:ea typeface="Calibri"/>
              </a:rPr>
              <a:t>ФК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ea typeface="Calibri"/>
              </a:rPr>
              <a:t>.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4" dirty="0">
                <a:solidFill>
                  <a:srgbClr val="FE0000"/>
                </a:solidFill>
                <a:latin typeface="Calibri"/>
                <a:ea typeface="Calibri"/>
              </a:rPr>
              <a:t>2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ea typeface="Calibri"/>
              </a:rPr>
              <a:t>.</a:t>
            </a:r>
            <a:r>
              <a:rPr lang="en-US" altLang="zh-CN" sz="2600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ea typeface="Calibri"/>
              </a:rPr>
              <a:t>Язвенная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2600" spc="44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кишки,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обострения.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Ожирение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1</a:t>
            </a:r>
            <a:r>
              <a:rPr lang="en-US" altLang="zh-CN" sz="2600" spc="-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степени.</a:t>
            </a:r>
          </a:p>
          <a:p>
            <a:pPr marL="228600" indent="-228600" hangingPunct="0">
              <a:lnSpc>
                <a:spcPct val="80833"/>
              </a:lnSpc>
            </a:pPr>
            <a:r>
              <a:rPr lang="en-US" altLang="zh-CN" sz="2600" spc="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i="1" spc="44" dirty="0">
                <a:solidFill>
                  <a:srgbClr val="000000"/>
                </a:solidFill>
                <a:latin typeface="Calibri"/>
                <a:ea typeface="Calibri"/>
              </a:rPr>
              <a:t>задача</a:t>
            </a:r>
            <a:r>
              <a:rPr lang="en-US" altLang="zh-CN" sz="26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44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6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5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6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69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50" dirty="0">
                <a:solidFill>
                  <a:srgbClr val="000000"/>
                </a:solidFill>
                <a:latin typeface="Calibri"/>
                <a:ea typeface="Calibri"/>
              </a:rPr>
              <a:t>данном</a:t>
            </a:r>
            <a:r>
              <a:rPr lang="en-US" altLang="zh-CN" sz="26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5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26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i="1" spc="50" dirty="0">
                <a:solidFill>
                  <a:srgbClr val="000000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26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нагрузкам,</a:t>
            </a:r>
            <a:r>
              <a:rPr lang="en-US" altLang="zh-CN" sz="26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режима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активности.</a:t>
            </a:r>
          </a:p>
        </p:txBody>
      </p:sp>
      <p:sp>
        <p:nvSpPr>
          <p:cNvPr id="802" name="TextBox 802"/>
          <p:cNvSpPr txBox="1"/>
          <p:nvPr/>
        </p:nvSpPr>
        <p:spPr>
          <a:xfrm>
            <a:off x="1158239" y="4377838"/>
            <a:ext cx="3618860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2451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ВЭП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2600" spc="-10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проводилась.</a:t>
            </a:r>
          </a:p>
        </p:txBody>
      </p:sp>
      <p:sp>
        <p:nvSpPr>
          <p:cNvPr id="803" name="TextBox 803"/>
          <p:cNvSpPr txBox="1"/>
          <p:nvPr/>
        </p:nvSpPr>
        <p:spPr>
          <a:xfrm>
            <a:off x="1158239" y="4774079"/>
            <a:ext cx="10191876" cy="692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8708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кардиотренажерах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проводились</a:t>
            </a:r>
            <a:r>
              <a:rPr lang="en-US" altLang="zh-CN" sz="2600" spc="5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программе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Zeittraining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постоянно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заданной</a:t>
            </a:r>
            <a:r>
              <a:rPr lang="en-US" altLang="zh-CN" sz="2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мощностью).</a:t>
            </a:r>
          </a:p>
        </p:txBody>
      </p:sp>
      <p:sp>
        <p:nvSpPr>
          <p:cNvPr id="804" name="TextBox 804"/>
          <p:cNvSpPr txBox="1"/>
          <p:nvPr/>
        </p:nvSpPr>
        <p:spPr>
          <a:xfrm>
            <a:off x="1158239" y="5464197"/>
            <a:ext cx="8026444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Тренирующий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пульс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составил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79-85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ударов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FE0000"/>
                </a:solidFill>
                <a:latin typeface="Calibri"/>
                <a:ea typeface="Calibri"/>
              </a:rPr>
              <a:t>минуту.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Picture 8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800100"/>
            <a:ext cx="11971020" cy="5539740"/>
          </a:xfrm>
          <a:prstGeom prst="rect">
            <a:avLst/>
          </a:prstGeom>
        </p:spPr>
      </p:pic>
      <p:sp>
        <p:nvSpPr>
          <p:cNvPr id="2" name="TextBox 806"/>
          <p:cNvSpPr txBox="1"/>
          <p:nvPr/>
        </p:nvSpPr>
        <p:spPr>
          <a:xfrm>
            <a:off x="270357" y="250952"/>
            <a:ext cx="8870277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Протокол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3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пациентки</a:t>
            </a:r>
            <a:r>
              <a:rPr lang="en-US" altLang="zh-CN" sz="30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Ф,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68</a:t>
            </a:r>
            <a:r>
              <a:rPr lang="en-US" altLang="zh-CN" sz="3000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</a:p>
        </p:txBody>
      </p:sp>
      <p:sp>
        <p:nvSpPr>
          <p:cNvPr id="807" name="TextBox 807"/>
          <p:cNvSpPr txBox="1"/>
          <p:nvPr/>
        </p:nvSpPr>
        <p:spPr>
          <a:xfrm>
            <a:off x="2773933" y="900556"/>
            <a:ext cx="648017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71623" algn="l"/>
                <a:tab pos="4815585" algn="l"/>
              </a:tabLst>
            </a:pP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Беговая</a:t>
            </a:r>
            <a:r>
              <a:rPr lang="en-US" altLang="zh-CN" sz="1600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дорожка	</a:t>
            </a:r>
            <a:r>
              <a:rPr lang="en-US" altLang="zh-CN" sz="1600" spc="-10" dirty="0">
                <a:solidFill>
                  <a:srgbClr val="FEFEFE"/>
                </a:solidFill>
                <a:latin typeface="Calibri"/>
                <a:ea typeface="Calibri"/>
              </a:rPr>
              <a:t>Велотренажер	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Тренажер</a:t>
            </a:r>
            <a:r>
              <a:rPr lang="en-US" altLang="zh-CN" sz="1600" spc="-1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для</a:t>
            </a:r>
            <a:r>
              <a:rPr lang="en-US" altLang="zh-CN" sz="1600" spc="-1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рук</a:t>
            </a:r>
          </a:p>
        </p:txBody>
      </p:sp>
      <p:sp>
        <p:nvSpPr>
          <p:cNvPr id="808" name="TextBox 808"/>
          <p:cNvSpPr txBox="1"/>
          <p:nvPr/>
        </p:nvSpPr>
        <p:spPr>
          <a:xfrm>
            <a:off x="389534" y="1415669"/>
            <a:ext cx="13014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N</a:t>
            </a:r>
          </a:p>
        </p:txBody>
      </p:sp>
      <p:sp>
        <p:nvSpPr>
          <p:cNvPr id="809" name="TextBox 809"/>
          <p:cNvSpPr txBox="1"/>
          <p:nvPr/>
        </p:nvSpPr>
        <p:spPr>
          <a:xfrm>
            <a:off x="1742820" y="1179067"/>
            <a:ext cx="392473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3339" hangingPunct="0">
              <a:lnSpc>
                <a:spcPct val="95833"/>
              </a:lnSpc>
            </a:pPr>
            <a:r>
              <a:rPr lang="en-US" altLang="zh-CN" sz="2000" b="1" spc="-20" dirty="0">
                <a:solidFill>
                  <a:srgbClr val="FEFEFE"/>
                </a:solidFill>
                <a:latin typeface="Calibri"/>
                <a:ea typeface="Calibri"/>
              </a:rPr>
              <a:t>Ps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min-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max</a:t>
            </a:r>
          </a:p>
        </p:txBody>
      </p:sp>
      <p:sp>
        <p:nvSpPr>
          <p:cNvPr id="810" name="TextBox 810"/>
          <p:cNvSpPr txBox="1"/>
          <p:nvPr/>
        </p:nvSpPr>
        <p:spPr>
          <a:xfrm>
            <a:off x="2565145" y="1465516"/>
            <a:ext cx="403703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2" hangingPunct="0">
              <a:lnSpc>
                <a:spcPct val="95833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ax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av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er</a:t>
            </a:r>
          </a:p>
        </p:txBody>
      </p:sp>
      <p:sp>
        <p:nvSpPr>
          <p:cNvPr id="811" name="TextBox 811"/>
          <p:cNvSpPr txBox="1"/>
          <p:nvPr/>
        </p:nvSpPr>
        <p:spPr>
          <a:xfrm>
            <a:off x="3347339" y="1450339"/>
            <a:ext cx="317004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км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/ч</a:t>
            </a:r>
          </a:p>
        </p:txBody>
      </p:sp>
      <p:sp>
        <p:nvSpPr>
          <p:cNvPr id="812" name="TextBox 812"/>
          <p:cNvSpPr txBox="1"/>
          <p:nvPr/>
        </p:nvSpPr>
        <p:spPr>
          <a:xfrm>
            <a:off x="4071492" y="1446148"/>
            <a:ext cx="35749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24384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13" name="TextBox 813"/>
          <p:cNvSpPr txBox="1"/>
          <p:nvPr/>
        </p:nvSpPr>
        <p:spPr>
          <a:xfrm>
            <a:off x="5068570" y="1465516"/>
            <a:ext cx="403703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1" hangingPunct="0">
              <a:lnSpc>
                <a:spcPct val="95833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ax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av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er</a:t>
            </a:r>
          </a:p>
        </p:txBody>
      </p:sp>
      <p:sp>
        <p:nvSpPr>
          <p:cNvPr id="814" name="TextBox 814"/>
          <p:cNvSpPr txBox="1"/>
          <p:nvPr/>
        </p:nvSpPr>
        <p:spPr>
          <a:xfrm>
            <a:off x="5834507" y="1446148"/>
            <a:ext cx="17927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W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</a:p>
        </p:txBody>
      </p:sp>
      <p:sp>
        <p:nvSpPr>
          <p:cNvPr id="815" name="TextBox 815"/>
          <p:cNvSpPr txBox="1"/>
          <p:nvPr/>
        </p:nvSpPr>
        <p:spPr>
          <a:xfrm>
            <a:off x="6450457" y="1446148"/>
            <a:ext cx="35749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248411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16" name="TextBox 816"/>
          <p:cNvSpPr txBox="1"/>
          <p:nvPr/>
        </p:nvSpPr>
        <p:spPr>
          <a:xfrm>
            <a:off x="7512050" y="1465516"/>
            <a:ext cx="403704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2" hangingPunct="0">
              <a:lnSpc>
                <a:spcPct val="95833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ax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av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er</a:t>
            </a:r>
          </a:p>
        </p:txBody>
      </p:sp>
      <p:sp>
        <p:nvSpPr>
          <p:cNvPr id="817" name="TextBox 817"/>
          <p:cNvSpPr txBox="1"/>
          <p:nvPr/>
        </p:nvSpPr>
        <p:spPr>
          <a:xfrm>
            <a:off x="8331072" y="1446148"/>
            <a:ext cx="17927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W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</a:p>
        </p:txBody>
      </p:sp>
      <p:sp>
        <p:nvSpPr>
          <p:cNvPr id="818" name="TextBox 818"/>
          <p:cNvSpPr txBox="1"/>
          <p:nvPr/>
        </p:nvSpPr>
        <p:spPr>
          <a:xfrm>
            <a:off x="8907144" y="1446148"/>
            <a:ext cx="35749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19" name="TextBox 819"/>
          <p:cNvSpPr txBox="1"/>
          <p:nvPr/>
        </p:nvSpPr>
        <p:spPr>
          <a:xfrm>
            <a:off x="10012680" y="1308989"/>
            <a:ext cx="26847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715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АД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исх</a:t>
            </a:r>
          </a:p>
        </p:txBody>
      </p:sp>
      <p:sp>
        <p:nvSpPr>
          <p:cNvPr id="820" name="TextBox 820"/>
          <p:cNvSpPr txBox="1"/>
          <p:nvPr/>
        </p:nvSpPr>
        <p:spPr>
          <a:xfrm>
            <a:off x="11042904" y="1202308"/>
            <a:ext cx="702866" cy="64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1902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АД</a:t>
            </a:r>
          </a:p>
          <a:p>
            <a:pPr marL="0" indent="120395">
              <a:lnSpc>
                <a:spcPct val="100000"/>
              </a:lnSpc>
            </a:pPr>
            <a:r>
              <a:rPr lang="en-US" altLang="zh-CN" sz="1400" b="1" spc="5" dirty="0">
                <a:solidFill>
                  <a:srgbClr val="FEFEFE"/>
                </a:solidFill>
                <a:latin typeface="Calibri"/>
                <a:ea typeface="Calibri"/>
              </a:rPr>
              <a:t>по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сле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наг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рузки</a:t>
            </a:r>
          </a:p>
        </p:txBody>
      </p:sp>
      <p:sp>
        <p:nvSpPr>
          <p:cNvPr id="821" name="TextBox 821"/>
          <p:cNvSpPr txBox="1"/>
          <p:nvPr/>
        </p:nvSpPr>
        <p:spPr>
          <a:xfrm>
            <a:off x="403250" y="2239009"/>
            <a:ext cx="21737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</p:txBody>
      </p:sp>
      <p:sp>
        <p:nvSpPr>
          <p:cNvPr id="822" name="TextBox 822"/>
          <p:cNvSpPr txBox="1"/>
          <p:nvPr/>
        </p:nvSpPr>
        <p:spPr>
          <a:xfrm>
            <a:off x="1079296" y="2242058"/>
            <a:ext cx="29382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IV</a:t>
            </a:r>
          </a:p>
        </p:txBody>
      </p:sp>
      <p:sp>
        <p:nvSpPr>
          <p:cNvPr id="823" name="TextBox 823"/>
          <p:cNvSpPr txBox="1"/>
          <p:nvPr/>
        </p:nvSpPr>
        <p:spPr>
          <a:xfrm>
            <a:off x="1779397" y="2252217"/>
            <a:ext cx="324909" cy="467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004" indent="-32004" hangingPunct="0">
              <a:lnSpc>
                <a:spcPct val="95833"/>
              </a:lnSpc>
            </a:pPr>
            <a:r>
              <a:rPr lang="en-US" altLang="zh-CN" sz="1600" spc="-25" dirty="0">
                <a:solidFill>
                  <a:srgbClr val="BF0000"/>
                </a:solidFill>
                <a:latin typeface="Calibri"/>
                <a:ea typeface="Calibri"/>
              </a:rPr>
              <a:t>79</a:t>
            </a:r>
            <a:r>
              <a:rPr lang="en-US" altLang="zh-CN" sz="1600" spc="-20" dirty="0">
                <a:solidFill>
                  <a:srgbClr val="BF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85</a:t>
            </a:r>
          </a:p>
        </p:txBody>
      </p:sp>
      <p:sp>
        <p:nvSpPr>
          <p:cNvPr id="824" name="TextBox 824"/>
          <p:cNvSpPr txBox="1"/>
          <p:nvPr/>
        </p:nvSpPr>
        <p:spPr>
          <a:xfrm>
            <a:off x="2688589" y="2242058"/>
            <a:ext cx="22834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─</a:t>
            </a:r>
          </a:p>
        </p:txBody>
      </p:sp>
      <p:sp>
        <p:nvSpPr>
          <p:cNvPr id="825" name="TextBox 825"/>
          <p:cNvSpPr txBox="1"/>
          <p:nvPr/>
        </p:nvSpPr>
        <p:spPr>
          <a:xfrm>
            <a:off x="3536950" y="2242058"/>
            <a:ext cx="22834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─</a:t>
            </a:r>
          </a:p>
        </p:txBody>
      </p:sp>
      <p:sp>
        <p:nvSpPr>
          <p:cNvPr id="826" name="TextBox 826"/>
          <p:cNvSpPr txBox="1"/>
          <p:nvPr/>
        </p:nvSpPr>
        <p:spPr>
          <a:xfrm>
            <a:off x="4312665" y="2242058"/>
            <a:ext cx="22834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─</a:t>
            </a:r>
          </a:p>
        </p:txBody>
      </p:sp>
      <p:sp>
        <p:nvSpPr>
          <p:cNvPr id="827" name="TextBox 827"/>
          <p:cNvSpPr txBox="1"/>
          <p:nvPr/>
        </p:nvSpPr>
        <p:spPr>
          <a:xfrm>
            <a:off x="5001514" y="2242058"/>
            <a:ext cx="61383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88/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85</a:t>
            </a:r>
          </a:p>
        </p:txBody>
      </p:sp>
      <p:sp>
        <p:nvSpPr>
          <p:cNvPr id="828" name="TextBox 828"/>
          <p:cNvSpPr txBox="1"/>
          <p:nvPr/>
        </p:nvSpPr>
        <p:spPr>
          <a:xfrm>
            <a:off x="5918580" y="2242058"/>
            <a:ext cx="33183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  <p:sp>
        <p:nvSpPr>
          <p:cNvPr id="829" name="TextBox 829"/>
          <p:cNvSpPr txBox="1"/>
          <p:nvPr/>
        </p:nvSpPr>
        <p:spPr>
          <a:xfrm>
            <a:off x="6644640" y="2242058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</a:p>
        </p:txBody>
      </p:sp>
      <p:sp>
        <p:nvSpPr>
          <p:cNvPr id="830" name="TextBox 830"/>
          <p:cNvSpPr txBox="1"/>
          <p:nvPr/>
        </p:nvSpPr>
        <p:spPr>
          <a:xfrm>
            <a:off x="7443469" y="2242058"/>
            <a:ext cx="61383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87/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84</a:t>
            </a:r>
          </a:p>
        </p:txBody>
      </p:sp>
      <p:sp>
        <p:nvSpPr>
          <p:cNvPr id="831" name="TextBox 831"/>
          <p:cNvSpPr txBox="1"/>
          <p:nvPr/>
        </p:nvSpPr>
        <p:spPr>
          <a:xfrm>
            <a:off x="8395081" y="2242058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  <p:sp>
        <p:nvSpPr>
          <p:cNvPr id="832" name="TextBox 832"/>
          <p:cNvSpPr txBox="1"/>
          <p:nvPr/>
        </p:nvSpPr>
        <p:spPr>
          <a:xfrm>
            <a:off x="9067545" y="2242058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</a:t>
            </a:r>
          </a:p>
        </p:txBody>
      </p:sp>
      <p:sp>
        <p:nvSpPr>
          <p:cNvPr id="833" name="TextBox 833"/>
          <p:cNvSpPr txBox="1"/>
          <p:nvPr/>
        </p:nvSpPr>
        <p:spPr>
          <a:xfrm>
            <a:off x="9846564" y="2242058"/>
            <a:ext cx="7159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108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/60</a:t>
            </a:r>
          </a:p>
        </p:txBody>
      </p:sp>
      <p:sp>
        <p:nvSpPr>
          <p:cNvPr id="834" name="TextBox 834"/>
          <p:cNvSpPr txBox="1"/>
          <p:nvPr/>
        </p:nvSpPr>
        <p:spPr>
          <a:xfrm>
            <a:off x="11094719" y="2242058"/>
            <a:ext cx="7159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123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/64</a:t>
            </a:r>
          </a:p>
        </p:txBody>
      </p:sp>
      <p:sp>
        <p:nvSpPr>
          <p:cNvPr id="835" name="TextBox 835"/>
          <p:cNvSpPr txBox="1"/>
          <p:nvPr/>
        </p:nvSpPr>
        <p:spPr>
          <a:xfrm>
            <a:off x="403250" y="2818130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76046" algn="l"/>
                <a:tab pos="2285339" algn="l"/>
                <a:tab pos="3133699" algn="l"/>
                <a:tab pos="3909415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89/84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89/85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110/70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113/64</a:t>
            </a:r>
          </a:p>
        </p:txBody>
      </p:sp>
      <p:sp>
        <p:nvSpPr>
          <p:cNvPr id="836" name="TextBox 836"/>
          <p:cNvSpPr txBox="1"/>
          <p:nvPr/>
        </p:nvSpPr>
        <p:spPr>
          <a:xfrm>
            <a:off x="403250" y="3189096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76046" algn="l"/>
                <a:tab pos="2285339" algn="l"/>
                <a:tab pos="3133699" algn="l"/>
                <a:tab pos="3909415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3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87/83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118/68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121/70</a:t>
            </a:r>
          </a:p>
        </p:txBody>
      </p:sp>
      <p:sp>
        <p:nvSpPr>
          <p:cNvPr id="837" name="TextBox 837"/>
          <p:cNvSpPr txBox="1"/>
          <p:nvPr/>
        </p:nvSpPr>
        <p:spPr>
          <a:xfrm>
            <a:off x="403250" y="3559936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76046" algn="l"/>
                <a:tab pos="2285339" algn="l"/>
                <a:tab pos="3133699" algn="l"/>
                <a:tab pos="3909415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4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105/65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112/70</a:t>
            </a:r>
          </a:p>
        </p:txBody>
      </p:sp>
      <p:sp>
        <p:nvSpPr>
          <p:cNvPr id="838" name="TextBox 838"/>
          <p:cNvSpPr txBox="1"/>
          <p:nvPr/>
        </p:nvSpPr>
        <p:spPr>
          <a:xfrm>
            <a:off x="403250" y="3930903"/>
            <a:ext cx="21737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</a:p>
        </p:txBody>
      </p:sp>
      <p:sp>
        <p:nvSpPr>
          <p:cNvPr id="839" name="TextBox 839"/>
          <p:cNvSpPr txBox="1"/>
          <p:nvPr/>
        </p:nvSpPr>
        <p:spPr>
          <a:xfrm>
            <a:off x="1105204" y="3933952"/>
            <a:ext cx="24200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</a:p>
        </p:txBody>
      </p:sp>
      <p:sp>
        <p:nvSpPr>
          <p:cNvPr id="840" name="TextBox 840"/>
          <p:cNvSpPr txBox="1"/>
          <p:nvPr/>
        </p:nvSpPr>
        <p:spPr>
          <a:xfrm>
            <a:off x="1779397" y="3944111"/>
            <a:ext cx="324909" cy="467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004" indent="-32004" hangingPunct="0">
              <a:lnSpc>
                <a:spcPct val="95416"/>
              </a:lnSpc>
            </a:pPr>
            <a:r>
              <a:rPr lang="en-US" altLang="zh-CN" sz="1600" spc="-25" dirty="0">
                <a:solidFill>
                  <a:srgbClr val="BF0000"/>
                </a:solidFill>
                <a:latin typeface="Calibri"/>
                <a:ea typeface="Calibri"/>
              </a:rPr>
              <a:t>87</a:t>
            </a:r>
            <a:r>
              <a:rPr lang="en-US" altLang="zh-CN" sz="1600" spc="-20" dirty="0">
                <a:solidFill>
                  <a:srgbClr val="BF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93</a:t>
            </a:r>
          </a:p>
        </p:txBody>
      </p:sp>
      <p:sp>
        <p:nvSpPr>
          <p:cNvPr id="841" name="TextBox 841"/>
          <p:cNvSpPr txBox="1"/>
          <p:nvPr/>
        </p:nvSpPr>
        <p:spPr>
          <a:xfrm>
            <a:off x="2496566" y="3933952"/>
            <a:ext cx="61383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99/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97</a:t>
            </a:r>
          </a:p>
        </p:txBody>
      </p:sp>
      <p:sp>
        <p:nvSpPr>
          <p:cNvPr id="842" name="TextBox 842"/>
          <p:cNvSpPr txBox="1"/>
          <p:nvPr/>
        </p:nvSpPr>
        <p:spPr>
          <a:xfrm>
            <a:off x="3460750" y="3933952"/>
            <a:ext cx="3825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3,0</a:t>
            </a:r>
          </a:p>
        </p:txBody>
      </p:sp>
      <p:sp>
        <p:nvSpPr>
          <p:cNvPr id="843" name="TextBox 843"/>
          <p:cNvSpPr txBox="1"/>
          <p:nvPr/>
        </p:nvSpPr>
        <p:spPr>
          <a:xfrm>
            <a:off x="4260850" y="3933952"/>
            <a:ext cx="33183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15</a:t>
            </a:r>
          </a:p>
        </p:txBody>
      </p:sp>
      <p:sp>
        <p:nvSpPr>
          <p:cNvPr id="844" name="TextBox 844"/>
          <p:cNvSpPr txBox="1"/>
          <p:nvPr/>
        </p:nvSpPr>
        <p:spPr>
          <a:xfrm>
            <a:off x="5001514" y="3933952"/>
            <a:ext cx="61383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85/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82</a:t>
            </a:r>
          </a:p>
        </p:txBody>
      </p:sp>
      <p:sp>
        <p:nvSpPr>
          <p:cNvPr id="845" name="TextBox 845"/>
          <p:cNvSpPr txBox="1"/>
          <p:nvPr/>
        </p:nvSpPr>
        <p:spPr>
          <a:xfrm>
            <a:off x="5918580" y="3933952"/>
            <a:ext cx="33183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  <p:sp>
        <p:nvSpPr>
          <p:cNvPr id="846" name="TextBox 846"/>
          <p:cNvSpPr txBox="1"/>
          <p:nvPr/>
        </p:nvSpPr>
        <p:spPr>
          <a:xfrm>
            <a:off x="6644640" y="3933952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14</a:t>
            </a:r>
          </a:p>
        </p:txBody>
      </p:sp>
      <p:sp>
        <p:nvSpPr>
          <p:cNvPr id="847" name="TextBox 847"/>
          <p:cNvSpPr txBox="1"/>
          <p:nvPr/>
        </p:nvSpPr>
        <p:spPr>
          <a:xfrm>
            <a:off x="7443469" y="3933952"/>
            <a:ext cx="61383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88/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85</a:t>
            </a:r>
          </a:p>
        </p:txBody>
      </p:sp>
      <p:sp>
        <p:nvSpPr>
          <p:cNvPr id="848" name="TextBox 848"/>
          <p:cNvSpPr txBox="1"/>
          <p:nvPr/>
        </p:nvSpPr>
        <p:spPr>
          <a:xfrm>
            <a:off x="8395081" y="3933952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  <p:sp>
        <p:nvSpPr>
          <p:cNvPr id="849" name="TextBox 849"/>
          <p:cNvSpPr txBox="1"/>
          <p:nvPr/>
        </p:nvSpPr>
        <p:spPr>
          <a:xfrm>
            <a:off x="9067545" y="3933952"/>
            <a:ext cx="3318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</a:t>
            </a:r>
          </a:p>
        </p:txBody>
      </p:sp>
      <p:sp>
        <p:nvSpPr>
          <p:cNvPr id="850" name="TextBox 850"/>
          <p:cNvSpPr txBox="1"/>
          <p:nvPr/>
        </p:nvSpPr>
        <p:spPr>
          <a:xfrm>
            <a:off x="9846564" y="3933952"/>
            <a:ext cx="7159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114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/70</a:t>
            </a:r>
          </a:p>
        </p:txBody>
      </p:sp>
      <p:sp>
        <p:nvSpPr>
          <p:cNvPr id="851" name="TextBox 851"/>
          <p:cNvSpPr txBox="1"/>
          <p:nvPr/>
        </p:nvSpPr>
        <p:spPr>
          <a:xfrm>
            <a:off x="11094719" y="3933952"/>
            <a:ext cx="7159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118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/75</a:t>
            </a:r>
          </a:p>
        </p:txBody>
      </p:sp>
      <p:sp>
        <p:nvSpPr>
          <p:cNvPr id="852" name="TextBox 852"/>
          <p:cNvSpPr txBox="1"/>
          <p:nvPr/>
        </p:nvSpPr>
        <p:spPr>
          <a:xfrm>
            <a:off x="403250" y="4510023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01954" algn="l"/>
                <a:tab pos="2093315" algn="l"/>
                <a:tab pos="3057499" algn="l"/>
                <a:tab pos="3857599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6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97/94	</a:t>
            </a:r>
            <a:r>
              <a:rPr lang="en-US" altLang="zh-CN" sz="1600" spc="-5" dirty="0">
                <a:solidFill>
                  <a:srgbClr val="BF0000"/>
                </a:solidFill>
                <a:latin typeface="Calibri"/>
                <a:ea typeface="Calibri"/>
              </a:rPr>
              <a:t>2,5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83/80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108/68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122/70</a:t>
            </a:r>
          </a:p>
        </p:txBody>
      </p:sp>
      <p:sp>
        <p:nvSpPr>
          <p:cNvPr id="853" name="TextBox 853"/>
          <p:cNvSpPr txBox="1"/>
          <p:nvPr/>
        </p:nvSpPr>
        <p:spPr>
          <a:xfrm>
            <a:off x="403250" y="4880990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01954" algn="l"/>
                <a:tab pos="2093315" algn="l"/>
                <a:tab pos="3057499" algn="l"/>
                <a:tab pos="3857599" algn="l"/>
                <a:tab pos="46363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7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95/90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8581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85/81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117/65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125/68</a:t>
            </a:r>
          </a:p>
        </p:txBody>
      </p:sp>
      <p:sp>
        <p:nvSpPr>
          <p:cNvPr id="854" name="TextBox 854"/>
          <p:cNvSpPr txBox="1"/>
          <p:nvPr/>
        </p:nvSpPr>
        <p:spPr>
          <a:xfrm>
            <a:off x="403250" y="5251958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01954" algn="l"/>
                <a:tab pos="2093315" algn="l"/>
                <a:tab pos="3057499" algn="l"/>
                <a:tab pos="3857599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8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97/91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87/80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107/60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128/65</a:t>
            </a:r>
          </a:p>
        </p:txBody>
      </p:sp>
      <p:sp>
        <p:nvSpPr>
          <p:cNvPr id="855" name="TextBox 855"/>
          <p:cNvSpPr txBox="1"/>
          <p:nvPr/>
        </p:nvSpPr>
        <p:spPr>
          <a:xfrm>
            <a:off x="403250" y="5622874"/>
            <a:ext cx="114074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01954" algn="l"/>
                <a:tab pos="2093315" algn="l"/>
                <a:tab pos="3057499" algn="l"/>
                <a:tab pos="3857599" algn="l"/>
                <a:tab pos="4598263" algn="l"/>
                <a:tab pos="5515330" algn="l"/>
                <a:tab pos="6241389" algn="l"/>
                <a:tab pos="7040219" algn="l"/>
                <a:tab pos="7991830" algn="l"/>
                <a:tab pos="8664295" algn="l"/>
                <a:tab pos="9443313" algn="l"/>
                <a:tab pos="10691469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9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V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93/89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84/80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11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83/81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11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110/55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122/70</a:t>
            </a:r>
          </a:p>
        </p:txBody>
      </p:sp>
      <p:sp>
        <p:nvSpPr>
          <p:cNvPr id="856" name="TextBox 856"/>
          <p:cNvSpPr txBox="1"/>
          <p:nvPr/>
        </p:nvSpPr>
        <p:spPr>
          <a:xfrm>
            <a:off x="359054" y="5993815"/>
            <a:ext cx="1145165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46150" algn="l"/>
                <a:tab pos="2137511" algn="l"/>
                <a:tab pos="3101695" algn="l"/>
                <a:tab pos="3901795" algn="l"/>
                <a:tab pos="4642459" algn="l"/>
                <a:tab pos="5559526" algn="l"/>
                <a:tab pos="6285585" algn="l"/>
                <a:tab pos="7084415" algn="l"/>
                <a:tab pos="8036027" algn="l"/>
                <a:tab pos="8708491" algn="l"/>
                <a:tab pos="9487510" algn="l"/>
                <a:tab pos="10735665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V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92/88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84/81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11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82/80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11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118/70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122/70</a:t>
            </a:r>
          </a:p>
        </p:txBody>
      </p:sp>
      <p:sp>
        <p:nvSpPr>
          <p:cNvPr id="857" name="TextBox 857"/>
          <p:cNvSpPr txBox="1"/>
          <p:nvPr/>
        </p:nvSpPr>
        <p:spPr>
          <a:xfrm rot="16200000">
            <a:off x="806404" y="1317680"/>
            <a:ext cx="1009030" cy="25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Ступень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Freeform 858"/>
          <p:cNvSpPr/>
          <p:nvPr/>
        </p:nvSpPr>
        <p:spPr>
          <a:xfrm>
            <a:off x="831850" y="349250"/>
            <a:ext cx="10521950" cy="1339850"/>
          </a:xfrm>
          <a:custGeom>
            <a:avLst/>
            <a:gdLst>
              <a:gd name="connsiteX0" fmla="*/ 6350 w 10521950"/>
              <a:gd name="connsiteY0" fmla="*/ 1341501 h 1339850"/>
              <a:gd name="connsiteX1" fmla="*/ 10521950 w 10521950"/>
              <a:gd name="connsiteY1" fmla="*/ 1341501 h 1339850"/>
              <a:gd name="connsiteX2" fmla="*/ 10521950 w 10521950"/>
              <a:gd name="connsiteY2" fmla="*/ 15875 h 1339850"/>
              <a:gd name="connsiteX3" fmla="*/ 6350 w 10521950"/>
              <a:gd name="connsiteY3" fmla="*/ 15875 h 1339850"/>
              <a:gd name="connsiteX4" fmla="*/ 6350 w 10521950"/>
              <a:gd name="connsiteY4" fmla="*/ 1341501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1339850">
                <a:moveTo>
                  <a:pt x="6350" y="1341501"/>
                </a:moveTo>
                <a:lnTo>
                  <a:pt x="10521950" y="1341501"/>
                </a:lnTo>
                <a:lnTo>
                  <a:pt x="10521950" y="15875"/>
                </a:lnTo>
                <a:lnTo>
                  <a:pt x="6350" y="15875"/>
                </a:lnTo>
                <a:lnTo>
                  <a:pt x="6350" y="1341501"/>
                </a:lnTo>
                <a:close/>
              </a:path>
            </a:pathLst>
          </a:custGeom>
          <a:solidFill>
            <a:srgbClr val="8EA9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TextBox 859"/>
          <p:cNvSpPr txBox="1"/>
          <p:nvPr/>
        </p:nvSpPr>
        <p:spPr>
          <a:xfrm>
            <a:off x="929639" y="462280"/>
            <a:ext cx="10416341" cy="4648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28874">
              <a:lnSpc>
                <a:spcPct val="100000"/>
              </a:lnSpc>
            </a:pPr>
            <a:r>
              <a:rPr lang="en-US" altLang="zh-CN" sz="4000" b="1" spc="-104" dirty="0">
                <a:solidFill>
                  <a:srgbClr val="001E5E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4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65" dirty="0">
                <a:solidFill>
                  <a:srgbClr val="001E5E"/>
                </a:solidFill>
                <a:latin typeface="Calibri"/>
                <a:ea typeface="Calibri"/>
              </a:rPr>
              <a:t>Г.,</a:t>
            </a:r>
            <a:r>
              <a:rPr lang="en-US" altLang="zh-CN" sz="4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00" dirty="0">
                <a:solidFill>
                  <a:srgbClr val="001E5E"/>
                </a:solidFill>
                <a:latin typeface="Calibri"/>
                <a:ea typeface="Calibri"/>
              </a:rPr>
              <a:t>62</a:t>
            </a:r>
            <a:r>
              <a:rPr lang="en-US" altLang="zh-CN" sz="4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00" dirty="0">
                <a:solidFill>
                  <a:srgbClr val="001E5E"/>
                </a:solidFill>
                <a:latin typeface="Calibri"/>
                <a:ea typeface="Calibri"/>
              </a:rPr>
              <a:t>года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Место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работы: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пенсионерка.</a:t>
            </a:r>
          </a:p>
          <a:p>
            <a:pPr marL="228600" indent="-228600" hangingPunct="0">
              <a:lnSpc>
                <a:spcPct val="77083"/>
              </a:lnSpc>
              <a:tabLst>
                <a:tab pos="2952242" algn="l"/>
                <a:tab pos="6177660" algn="l"/>
                <a:tab pos="813142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2400" i="1" spc="11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диагноз:</a:t>
            </a:r>
            <a:r>
              <a:rPr lang="en-US" altLang="zh-CN" sz="2400" i="1" spc="11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ИБС.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Постинфарктный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кардиосклероз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(передне-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боковой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неQ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инфаркт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подъема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сегмента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24.04.17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г).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E0000"/>
                </a:solidFill>
                <a:latin typeface="Calibri"/>
                <a:ea typeface="Calibri"/>
              </a:rPr>
              <a:t>Пароксизмальная	суправентрикулярная	</a:t>
            </a:r>
            <a:r>
              <a:rPr lang="en-US" altLang="zh-CN" sz="2400" spc="-10" dirty="0">
                <a:solidFill>
                  <a:srgbClr val="FE0000"/>
                </a:solidFill>
                <a:latin typeface="Calibri"/>
                <a:ea typeface="Calibri"/>
              </a:rPr>
              <a:t>тахикардия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.	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Гипертоническая</a:t>
            </a:r>
          </a:p>
          <a:p>
            <a:pPr marL="228600" hangingPunct="0">
              <a:lnSpc>
                <a:spcPct val="8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болезнь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ст.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ХСН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ст.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Хронический</a:t>
            </a:r>
            <a:r>
              <a:rPr lang="en-US" altLang="zh-CN" sz="2400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пиелонефрит</a:t>
            </a:r>
            <a:r>
              <a:rPr lang="en-US" altLang="zh-CN" sz="2400" spc="-4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единственной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RD.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Сахарный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диабет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-1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типа.</a:t>
            </a:r>
          </a:p>
          <a:p>
            <a:pPr marL="228600" indent="-228600" hangingPunct="0">
              <a:lnSpc>
                <a:spcPct val="812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задача</a:t>
            </a:r>
            <a:r>
              <a:rPr lang="en-US" altLang="zh-CN" sz="2400" i="1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i="1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i="1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i="1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данном</a:t>
            </a:r>
            <a:r>
              <a:rPr lang="en-US" altLang="zh-CN" sz="2400" i="1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2400" i="1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нагрузкам,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0" indent="228600">
              <a:lnSpc>
                <a:spcPct val="84166"/>
              </a:lnSpc>
              <a:tabLst>
                <a:tab pos="678434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ea typeface="Calibri"/>
              </a:rPr>
              <a:t>ВЭП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ea typeface="Calibri"/>
              </a:rPr>
              <a:t>пациентка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ea typeface="Calibri"/>
              </a:rPr>
              <a:t>выполнила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ea typeface="Calibri"/>
              </a:rPr>
              <a:t>физическую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ea typeface="Calibri"/>
              </a:rPr>
              <a:t>нагрузку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64" dirty="0">
                <a:solidFill>
                  <a:srgbClr val="FE0000"/>
                </a:solidFill>
                <a:latin typeface="Calibri"/>
                <a:ea typeface="Calibri"/>
              </a:rPr>
              <a:t>50</a:t>
            </a:r>
          </a:p>
          <a:p>
            <a:pPr marL="0" indent="228600">
              <a:lnSpc>
                <a:spcPct val="91250"/>
              </a:lnSpc>
            </a:pP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Ватт</a:t>
            </a:r>
            <a:r>
              <a:rPr lang="en-US" altLang="zh-CN" sz="2400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(низкая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толерантность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нагрузке).</a:t>
            </a:r>
          </a:p>
        </p:txBody>
      </p:sp>
      <p:sp>
        <p:nvSpPr>
          <p:cNvPr id="860" name="TextBox 860"/>
          <p:cNvSpPr txBox="1"/>
          <p:nvPr/>
        </p:nvSpPr>
        <p:spPr>
          <a:xfrm>
            <a:off x="1158239" y="5110946"/>
            <a:ext cx="9443408" cy="100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83333"/>
              </a:lnSpc>
              <a:tabLst>
                <a:tab pos="449834" algn="l"/>
                <a:tab pos="2359406" algn="l"/>
                <a:tab pos="4246498" algn="l"/>
                <a:tab pos="4909439" algn="l"/>
                <a:tab pos="772909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Физические	тренировки	на	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кардиотренажерах	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проводились</a:t>
            </a:r>
          </a:p>
          <a:p>
            <a:pPr marL="0">
              <a:lnSpc>
                <a:spcPct val="916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Zeittraining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постоянно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заданной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мощностью).</a:t>
            </a:r>
          </a:p>
          <a:p>
            <a:pPr marL="0">
              <a:lnSpc>
                <a:spcPct val="100000"/>
              </a:lnSpc>
              <a:tabLst>
                <a:tab pos="449834" algn="l"/>
              </a:tabLst>
            </a:pP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•	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Тренирующий</a:t>
            </a:r>
            <a:r>
              <a:rPr lang="en-US" altLang="zh-CN" sz="2400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пульс</a:t>
            </a:r>
            <a:r>
              <a:rPr lang="en-US" altLang="zh-CN" sz="2400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80-86</a:t>
            </a:r>
            <a:r>
              <a:rPr lang="en-US" altLang="zh-CN" sz="2400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ударов</a:t>
            </a:r>
            <a:r>
              <a:rPr lang="en-US" altLang="zh-CN" sz="2400" spc="-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Calibri"/>
                <a:ea typeface="Calibri"/>
              </a:rPr>
              <a:t>минуту</a:t>
            </a:r>
            <a:r>
              <a:rPr lang="en-US" altLang="zh-CN" sz="2300" dirty="0">
                <a:solidFill>
                  <a:srgbClr val="FE0000"/>
                </a:solidFill>
                <a:latin typeface="Calibri"/>
                <a:ea typeface="Calibri"/>
              </a:rPr>
              <a:t>.</a:t>
            </a:r>
          </a:p>
        </p:txBody>
      </p:sp>
      <p:sp>
        <p:nvSpPr>
          <p:cNvPr id="861" name="TextBox 861"/>
          <p:cNvSpPr txBox="1"/>
          <p:nvPr/>
        </p:nvSpPr>
        <p:spPr>
          <a:xfrm>
            <a:off x="10945114" y="5129148"/>
            <a:ext cx="44623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Picture 8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800100"/>
            <a:ext cx="11597640" cy="5326380"/>
          </a:xfrm>
          <a:prstGeom prst="rect">
            <a:avLst/>
          </a:prstGeom>
        </p:spPr>
      </p:pic>
      <p:sp>
        <p:nvSpPr>
          <p:cNvPr id="2" name="TextBox 863"/>
          <p:cNvSpPr txBox="1"/>
          <p:nvPr/>
        </p:nvSpPr>
        <p:spPr>
          <a:xfrm>
            <a:off x="138684" y="179070"/>
            <a:ext cx="8771980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Протокол</a:t>
            </a:r>
            <a:r>
              <a:rPr lang="en-US" altLang="zh-CN" sz="30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30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пациентки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Г,</a:t>
            </a:r>
            <a:r>
              <a:rPr lang="en-US" altLang="zh-CN" sz="30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62</a:t>
            </a:r>
            <a:r>
              <a:rPr lang="en-US" altLang="zh-CN" sz="3000" spc="-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</a:p>
        </p:txBody>
      </p:sp>
      <p:sp>
        <p:nvSpPr>
          <p:cNvPr id="864" name="TextBox 864"/>
          <p:cNvSpPr txBox="1"/>
          <p:nvPr/>
        </p:nvSpPr>
        <p:spPr>
          <a:xfrm>
            <a:off x="2714498" y="900556"/>
            <a:ext cx="637134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562224" algn="l"/>
                <a:tab pos="4706746" algn="l"/>
              </a:tabLst>
            </a:pP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Беговая</a:t>
            </a:r>
            <a:r>
              <a:rPr lang="en-US" altLang="zh-CN" sz="1600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дорожка	</a:t>
            </a:r>
            <a:r>
              <a:rPr lang="en-US" altLang="zh-CN" sz="1600" spc="-10" dirty="0">
                <a:solidFill>
                  <a:srgbClr val="FEFEFE"/>
                </a:solidFill>
                <a:latin typeface="Calibri"/>
                <a:ea typeface="Calibri"/>
              </a:rPr>
              <a:t>Велотренажер	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Тренажер</a:t>
            </a:r>
            <a:r>
              <a:rPr lang="en-US" altLang="zh-CN" sz="1600" spc="-1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для</a:t>
            </a:r>
            <a:r>
              <a:rPr lang="en-US" altLang="zh-CN" sz="1600" spc="-1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рук</a:t>
            </a:r>
          </a:p>
        </p:txBody>
      </p:sp>
      <p:sp>
        <p:nvSpPr>
          <p:cNvPr id="865" name="TextBox 865"/>
          <p:cNvSpPr txBox="1"/>
          <p:nvPr/>
        </p:nvSpPr>
        <p:spPr>
          <a:xfrm>
            <a:off x="476097" y="1415669"/>
            <a:ext cx="13014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N</a:t>
            </a:r>
          </a:p>
        </p:txBody>
      </p:sp>
      <p:sp>
        <p:nvSpPr>
          <p:cNvPr id="866" name="TextBox 866"/>
          <p:cNvSpPr txBox="1"/>
          <p:nvPr/>
        </p:nvSpPr>
        <p:spPr>
          <a:xfrm>
            <a:off x="1701419" y="1191196"/>
            <a:ext cx="392473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532" hangingPunct="0">
              <a:lnSpc>
                <a:spcPct val="95833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Calibri"/>
                <a:ea typeface="Calibri"/>
              </a:rPr>
              <a:t>Ps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min-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max</a:t>
            </a:r>
          </a:p>
        </p:txBody>
      </p:sp>
      <p:sp>
        <p:nvSpPr>
          <p:cNvPr id="867" name="TextBox 867"/>
          <p:cNvSpPr txBox="1"/>
          <p:nvPr/>
        </p:nvSpPr>
        <p:spPr>
          <a:xfrm>
            <a:off x="2563622" y="1465516"/>
            <a:ext cx="403703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1" hangingPunct="0">
              <a:lnSpc>
                <a:spcPct val="95833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ax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av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er</a:t>
            </a:r>
          </a:p>
        </p:txBody>
      </p:sp>
      <p:sp>
        <p:nvSpPr>
          <p:cNvPr id="868" name="TextBox 868"/>
          <p:cNvSpPr txBox="1"/>
          <p:nvPr/>
        </p:nvSpPr>
        <p:spPr>
          <a:xfrm>
            <a:off x="3343909" y="1450339"/>
            <a:ext cx="317004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км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/ч</a:t>
            </a:r>
          </a:p>
        </p:txBody>
      </p:sp>
      <p:sp>
        <p:nvSpPr>
          <p:cNvPr id="869" name="TextBox 869"/>
          <p:cNvSpPr txBox="1"/>
          <p:nvPr/>
        </p:nvSpPr>
        <p:spPr>
          <a:xfrm>
            <a:off x="4044696" y="1446148"/>
            <a:ext cx="35749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196595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70" name="TextBox 870"/>
          <p:cNvSpPr txBox="1"/>
          <p:nvPr/>
        </p:nvSpPr>
        <p:spPr>
          <a:xfrm>
            <a:off x="5008753" y="1465516"/>
            <a:ext cx="403704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1" hangingPunct="0">
              <a:lnSpc>
                <a:spcPct val="95833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ax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av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er</a:t>
            </a:r>
          </a:p>
        </p:txBody>
      </p:sp>
      <p:sp>
        <p:nvSpPr>
          <p:cNvPr id="871" name="TextBox 871"/>
          <p:cNvSpPr txBox="1"/>
          <p:nvPr/>
        </p:nvSpPr>
        <p:spPr>
          <a:xfrm>
            <a:off x="5834507" y="1446148"/>
            <a:ext cx="17927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W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</a:p>
        </p:txBody>
      </p:sp>
      <p:sp>
        <p:nvSpPr>
          <p:cNvPr id="872" name="TextBox 872"/>
          <p:cNvSpPr txBox="1"/>
          <p:nvPr/>
        </p:nvSpPr>
        <p:spPr>
          <a:xfrm>
            <a:off x="6506591" y="1446148"/>
            <a:ext cx="35749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214883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73" name="TextBox 873"/>
          <p:cNvSpPr txBox="1"/>
          <p:nvPr/>
        </p:nvSpPr>
        <p:spPr>
          <a:xfrm>
            <a:off x="7274941" y="1446148"/>
            <a:ext cx="31548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Ps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max</a:t>
            </a:r>
          </a:p>
        </p:txBody>
      </p:sp>
      <p:sp>
        <p:nvSpPr>
          <p:cNvPr id="874" name="TextBox 874"/>
          <p:cNvSpPr txBox="1"/>
          <p:nvPr/>
        </p:nvSpPr>
        <p:spPr>
          <a:xfrm>
            <a:off x="8043036" y="1446148"/>
            <a:ext cx="17927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W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Вт</a:t>
            </a:r>
          </a:p>
        </p:txBody>
      </p:sp>
      <p:sp>
        <p:nvSpPr>
          <p:cNvPr id="875" name="TextBox 875"/>
          <p:cNvSpPr txBox="1"/>
          <p:nvPr/>
        </p:nvSpPr>
        <p:spPr>
          <a:xfrm>
            <a:off x="8549005" y="1446148"/>
            <a:ext cx="35749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Бо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рг</a:t>
            </a:r>
          </a:p>
          <a:p>
            <a:pPr marL="0" indent="230123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</a:t>
            </a:r>
          </a:p>
        </p:txBody>
      </p:sp>
      <p:sp>
        <p:nvSpPr>
          <p:cNvPr id="876" name="TextBox 876"/>
          <p:cNvSpPr txBox="1"/>
          <p:nvPr/>
        </p:nvSpPr>
        <p:spPr>
          <a:xfrm>
            <a:off x="9692893" y="1270126"/>
            <a:ext cx="337870" cy="51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АД</a:t>
            </a:r>
          </a:p>
          <a:p>
            <a:pPr marL="0" indent="33528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исх</a:t>
            </a:r>
          </a:p>
        </p:txBody>
      </p:sp>
      <p:sp>
        <p:nvSpPr>
          <p:cNvPr id="877" name="TextBox 877"/>
          <p:cNvSpPr txBox="1"/>
          <p:nvPr/>
        </p:nvSpPr>
        <p:spPr>
          <a:xfrm>
            <a:off x="10776457" y="1176019"/>
            <a:ext cx="702866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812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FEFEFE"/>
                </a:solidFill>
                <a:latin typeface="Calibri"/>
                <a:ea typeface="Calibri"/>
              </a:rPr>
              <a:t>АД</a:t>
            </a:r>
          </a:p>
          <a:p>
            <a:pPr marL="0" indent="118872">
              <a:lnSpc>
                <a:spcPct val="100000"/>
              </a:lnSpc>
            </a:pPr>
            <a:r>
              <a:rPr lang="en-US" altLang="zh-CN" sz="1400" b="1" spc="5" dirty="0">
                <a:solidFill>
                  <a:srgbClr val="FEFEFE"/>
                </a:solidFill>
                <a:latin typeface="Calibri"/>
                <a:ea typeface="Calibri"/>
              </a:rPr>
              <a:t>по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сле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наг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рузки</a:t>
            </a:r>
          </a:p>
        </p:txBody>
      </p:sp>
      <p:sp>
        <p:nvSpPr>
          <p:cNvPr id="878" name="TextBox 878"/>
          <p:cNvSpPr txBox="1"/>
          <p:nvPr/>
        </p:nvSpPr>
        <p:spPr>
          <a:xfrm>
            <a:off x="489813" y="2239010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1146073" algn="l"/>
                <a:tab pos="2197252" algn="l"/>
                <a:tab pos="3031515" algn="l"/>
                <a:tab pos="3748684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8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0-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91/87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128/72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166/73</a:t>
            </a:r>
          </a:p>
        </p:txBody>
      </p:sp>
      <p:sp>
        <p:nvSpPr>
          <p:cNvPr id="879" name="TextBox 879"/>
          <p:cNvSpPr txBox="1"/>
          <p:nvPr/>
        </p:nvSpPr>
        <p:spPr>
          <a:xfrm>
            <a:off x="489813" y="2818130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197252" algn="l"/>
                <a:tab pos="3031515" algn="l"/>
                <a:tab pos="3748684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90/84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138/77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130/70</a:t>
            </a:r>
          </a:p>
        </p:txBody>
      </p:sp>
      <p:sp>
        <p:nvSpPr>
          <p:cNvPr id="880" name="TextBox 880"/>
          <p:cNvSpPr txBox="1"/>
          <p:nvPr/>
        </p:nvSpPr>
        <p:spPr>
          <a:xfrm>
            <a:off x="489813" y="3189096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197252" algn="l"/>
                <a:tab pos="3031515" algn="l"/>
                <a:tab pos="3748684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3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93/86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133/75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130/75</a:t>
            </a:r>
          </a:p>
        </p:txBody>
      </p:sp>
      <p:sp>
        <p:nvSpPr>
          <p:cNvPr id="881" name="TextBox 881"/>
          <p:cNvSpPr txBox="1"/>
          <p:nvPr/>
        </p:nvSpPr>
        <p:spPr>
          <a:xfrm>
            <a:off x="1075944" y="3562985"/>
            <a:ext cx="1046679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611122" algn="l"/>
                <a:tab pos="2445384" algn="l"/>
                <a:tab pos="3162553" algn="l"/>
                <a:tab pos="3865752" algn="l"/>
                <a:tab pos="4870450" algn="l"/>
                <a:tab pos="5590921" algn="l"/>
                <a:tab pos="8484362" algn="l"/>
                <a:tab pos="9750806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─	─	─	95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/82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5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3	126/72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141/77</a:t>
            </a:r>
          </a:p>
        </p:txBody>
      </p:sp>
      <p:sp>
        <p:nvSpPr>
          <p:cNvPr id="882" name="TextBox 882"/>
          <p:cNvSpPr txBox="1"/>
          <p:nvPr/>
        </p:nvSpPr>
        <p:spPr>
          <a:xfrm>
            <a:off x="489813" y="3930903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005228" algn="l"/>
                <a:tab pos="2955315" algn="l"/>
                <a:tab pos="3696868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5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6/87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</a:t>
            </a:r>
            <a:r>
              <a:rPr lang="en-US" altLang="zh-CN" sz="1600" spc="-5" dirty="0">
                <a:solidFill>
                  <a:srgbClr val="BF0000"/>
                </a:solidFill>
                <a:latin typeface="Calibri"/>
                <a:ea typeface="Calibri"/>
              </a:rPr>
              <a:t>15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87/84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136/75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173/80</a:t>
            </a:r>
          </a:p>
        </p:txBody>
      </p:sp>
      <p:sp>
        <p:nvSpPr>
          <p:cNvPr id="883" name="TextBox 883"/>
          <p:cNvSpPr txBox="1"/>
          <p:nvPr/>
        </p:nvSpPr>
        <p:spPr>
          <a:xfrm>
            <a:off x="489813" y="4301871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005228" algn="l"/>
                <a:tab pos="2955315" algn="l"/>
                <a:tab pos="3696868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6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92/85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88/86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138/70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132/75</a:t>
            </a:r>
          </a:p>
        </p:txBody>
      </p:sp>
      <p:sp>
        <p:nvSpPr>
          <p:cNvPr id="884" name="TextBox 884"/>
          <p:cNvSpPr txBox="1"/>
          <p:nvPr/>
        </p:nvSpPr>
        <p:spPr>
          <a:xfrm>
            <a:off x="489813" y="4672762"/>
            <a:ext cx="1105299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005228" algn="l"/>
                <a:tab pos="2955315" algn="l"/>
                <a:tab pos="3696868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7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90/82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14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86/83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128/72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139/77</a:t>
            </a:r>
          </a:p>
        </p:txBody>
      </p:sp>
      <p:sp>
        <p:nvSpPr>
          <p:cNvPr id="885" name="TextBox 885"/>
          <p:cNvSpPr txBox="1"/>
          <p:nvPr/>
        </p:nvSpPr>
        <p:spPr>
          <a:xfrm>
            <a:off x="489813" y="5043462"/>
            <a:ext cx="1105299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005228" algn="l"/>
                <a:tab pos="2955315" algn="l"/>
                <a:tab pos="3696868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8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88/84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87/82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13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130/70	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136/75</a:t>
            </a:r>
          </a:p>
        </p:txBody>
      </p:sp>
      <p:sp>
        <p:nvSpPr>
          <p:cNvPr id="886" name="TextBox 886"/>
          <p:cNvSpPr txBox="1"/>
          <p:nvPr/>
        </p:nvSpPr>
        <p:spPr>
          <a:xfrm>
            <a:off x="489813" y="5414390"/>
            <a:ext cx="1105292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6130" algn="l"/>
                <a:tab pos="2005228" algn="l"/>
                <a:tab pos="2955315" algn="l"/>
                <a:tab pos="3696868" algn="l"/>
                <a:tab pos="4451883" algn="l"/>
                <a:tab pos="5456580" algn="l"/>
                <a:tab pos="6177051" algn="l"/>
                <a:tab pos="9070492" algn="l"/>
                <a:tab pos="1033693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9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128/65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130/70</a:t>
            </a:r>
          </a:p>
        </p:txBody>
      </p:sp>
      <p:sp>
        <p:nvSpPr>
          <p:cNvPr id="887" name="TextBox 887"/>
          <p:cNvSpPr txBox="1"/>
          <p:nvPr/>
        </p:nvSpPr>
        <p:spPr>
          <a:xfrm>
            <a:off x="444093" y="5785332"/>
            <a:ext cx="1109864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31850" algn="l"/>
                <a:tab pos="2050948" algn="l"/>
                <a:tab pos="3001035" algn="l"/>
                <a:tab pos="3742588" algn="l"/>
                <a:tab pos="4497603" algn="l"/>
                <a:tab pos="5502300" algn="l"/>
                <a:tab pos="6222771" algn="l"/>
                <a:tab pos="9116212" algn="l"/>
                <a:tab pos="10382656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10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IV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86/82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2,0	12	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84/82	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25	12	</a:t>
            </a:r>
            <a:r>
              <a:rPr lang="en-US" altLang="zh-CN" sz="1600" spc="-10" dirty="0">
                <a:solidFill>
                  <a:srgbClr val="BF0000"/>
                </a:solidFill>
                <a:latin typeface="Calibri"/>
                <a:ea typeface="Calibri"/>
              </a:rPr>
              <a:t>128/65	</a:t>
            </a:r>
            <a:r>
              <a:rPr lang="en-US" altLang="zh-CN" sz="1600" spc="-15" dirty="0">
                <a:solidFill>
                  <a:srgbClr val="BF0000"/>
                </a:solidFill>
                <a:latin typeface="Calibri"/>
                <a:ea typeface="Calibri"/>
              </a:rPr>
              <a:t>130/70</a:t>
            </a:r>
          </a:p>
        </p:txBody>
      </p:sp>
      <p:sp>
        <p:nvSpPr>
          <p:cNvPr id="888" name="TextBox 888"/>
          <p:cNvSpPr txBox="1"/>
          <p:nvPr/>
        </p:nvSpPr>
        <p:spPr>
          <a:xfrm rot="16200000">
            <a:off x="845164" y="1329694"/>
            <a:ext cx="919471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FEFEFE"/>
                </a:solidFill>
                <a:latin typeface="Calibri"/>
                <a:ea typeface="Calibri"/>
              </a:rPr>
              <a:t>Ступень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Box 889"/>
          <p:cNvSpPr txBox="1"/>
          <p:nvPr/>
        </p:nvSpPr>
        <p:spPr>
          <a:xfrm>
            <a:off x="906475" y="2237485"/>
            <a:ext cx="10839016" cy="423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9364" hangingPunct="0">
              <a:lnSpc>
                <a:spcPct val="95416"/>
              </a:lnSpc>
            </a:pPr>
            <a:r>
              <a:rPr lang="en-US" altLang="zh-CN" sz="4400" spc="-35" dirty="0">
                <a:solidFill>
                  <a:srgbClr val="435269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44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435269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44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435269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4400" spc="-2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435269"/>
                </a:solidFill>
                <a:latin typeface="Calibri"/>
                <a:ea typeface="Calibri"/>
              </a:rPr>
              <a:t>форм</a:t>
            </a:r>
            <a:r>
              <a:rPr lang="en-US" altLang="zh-CN" sz="4400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435269"/>
                </a:solidFill>
                <a:latin typeface="Calibri"/>
                <a:ea typeface="Calibri"/>
              </a:rPr>
              <a:t>трениров</a:t>
            </a:r>
            <a:r>
              <a:rPr lang="en-US" altLang="zh-CN" sz="4400" spc="-25" dirty="0">
                <a:solidFill>
                  <a:srgbClr val="435269"/>
                </a:solidFill>
                <a:latin typeface="Calibri"/>
                <a:ea typeface="Calibri"/>
              </a:rPr>
              <a:t>ок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Piepoli,</a:t>
            </a:r>
            <a:r>
              <a:rPr lang="en-US" altLang="zh-CN" sz="16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M.</a:t>
            </a:r>
            <a:r>
              <a:rPr lang="en-US" altLang="zh-CN" sz="16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F.,</a:t>
            </a:r>
            <a:r>
              <a:rPr lang="en-US" altLang="zh-CN" sz="16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Corrà</a:t>
            </a:r>
            <a:r>
              <a:rPr lang="en-US" altLang="zh-CN" sz="16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U.,</a:t>
            </a:r>
            <a:r>
              <a:rPr lang="en-US" altLang="zh-CN" sz="16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Benzer</a:t>
            </a:r>
            <a:r>
              <a:rPr lang="en-US" altLang="zh-CN" sz="16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W.,</a:t>
            </a:r>
            <a:r>
              <a:rPr lang="en-US" altLang="zh-CN" sz="16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6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al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Secondary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preventionthrough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rehabilitation: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knowledge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implementation.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paper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Cardiac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Section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</a:p>
          <a:p>
            <a:pPr marL="0" hangingPunct="0">
              <a:lnSpc>
                <a:spcPct val="95833"/>
              </a:lnSpc>
              <a:spcBef>
                <a:spcPts val="16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European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Association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Cardiovascular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Prevention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Rehabilitation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//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Eur.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Cardiovasc.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Prev.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Rehabil.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2010a.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Vol.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17.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P.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1–17.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Box 890"/>
          <p:cNvSpPr txBox="1"/>
          <p:nvPr/>
        </p:nvSpPr>
        <p:spPr>
          <a:xfrm>
            <a:off x="2717926" y="338632"/>
            <a:ext cx="69119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Ступенчатая</a:t>
            </a:r>
            <a:r>
              <a:rPr lang="en-US" altLang="zh-CN" sz="32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мобилизация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(гимнастика)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111250"/>
          <a:ext cx="11995683" cy="3873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858"/>
                <a:gridCol w="7997825"/>
              </a:tblGrid>
              <a:tr h="1203071">
                <a:tc>
                  <a:txBody>
                    <a:bodyPr/>
                    <a:lstStyle/>
                    <a:p>
                      <a:pPr>
                        <a:lnSpc>
                          <a:spcPts val="444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22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30"/>
                        </a:lnSpc>
                      </a:pPr>
                      <a:endParaRPr lang="en-US" dirty="0" smtClean="0"/>
                    </a:p>
                    <a:p>
                      <a:pPr marL="109728" hangingPunct="0">
                        <a:lnSpc>
                          <a:spcPct val="954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быть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начата,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как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только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мобилизован.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Повышение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соответствии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переносимостью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0095"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103333"/>
                        </a:lnSpc>
                      </a:pPr>
                      <a:r>
                        <a:rPr lang="en-US" altLang="zh-CN" sz="2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Оптимальные</a:t>
                      </a:r>
                      <a:r>
                        <a:rPr lang="en-US" altLang="zh-CN" sz="2200" spc="-2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целевые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значения</a:t>
                      </a:r>
                      <a:r>
                        <a:rPr lang="en-US" altLang="zh-CN" sz="2200" spc="-2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интенсивности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трениро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вки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&lt;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шкале</a:t>
                      </a:r>
                      <a:r>
                        <a:rPr lang="en-US" altLang="zh-CN" sz="2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Борга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0078">
                <a:tc>
                  <a:txBody>
                    <a:bodyPr/>
                    <a:lstStyle/>
                    <a:p>
                      <a:pPr>
                        <a:lnSpc>
                          <a:spcPts val="625"/>
                        </a:lnSpc>
                      </a:pPr>
                      <a:endParaRPr lang="en-US" dirty="0" smtClean="0"/>
                    </a:p>
                    <a:p>
                      <a:pPr marL="107721" hangingPunct="0">
                        <a:lnSpc>
                          <a:spcPct val="95416"/>
                        </a:lnSpc>
                      </a:pPr>
                      <a:r>
                        <a:rPr lang="en-US" altLang="zh-CN" sz="2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Гемоди</a:t>
                      </a: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намические,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респираторные</a:t>
                      </a:r>
                      <a:r>
                        <a:rPr lang="en-US" altLang="zh-CN" sz="2200" spc="-23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spc="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периферические</a:t>
                      </a:r>
                      <a:r>
                        <a:rPr lang="en-US" altLang="zh-CN" sz="22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109728">
                        <a:lnSpc>
                          <a:spcPct val="100000"/>
                        </a:lnSpc>
                      </a:pPr>
                      <a:r>
                        <a:rPr lang="en-US" altLang="zh-CN" sz="2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неизв</a:t>
                      </a:r>
                      <a:r>
                        <a:rPr lang="en-US" altLang="zh-CN" sz="2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естны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Box 892"/>
          <p:cNvSpPr txBox="1"/>
          <p:nvPr/>
        </p:nvSpPr>
        <p:spPr>
          <a:xfrm>
            <a:off x="2717926" y="338632"/>
            <a:ext cx="69119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Ступенчатая</a:t>
            </a:r>
            <a:r>
              <a:rPr lang="en-US" altLang="zh-CN" sz="3200" spc="-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5" dirty="0">
                <a:solidFill>
                  <a:srgbClr val="435269"/>
                </a:solidFill>
                <a:latin typeface="Calibri"/>
                <a:ea typeface="Calibri"/>
              </a:rPr>
              <a:t>мобилизация</a:t>
            </a:r>
            <a:r>
              <a:rPr lang="en-US" altLang="zh-CN" sz="3200" spc="-15" dirty="0">
                <a:solidFill>
                  <a:srgbClr val="435269"/>
                </a:solidFill>
                <a:latin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435269"/>
                </a:solidFill>
                <a:latin typeface="Calibri"/>
                <a:ea typeface="Calibri"/>
              </a:rPr>
              <a:t>(гимнастика)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4891" y="1111250"/>
          <a:ext cx="11995683" cy="5250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0808"/>
                <a:gridCol w="8524875"/>
              </a:tblGrid>
              <a:tr h="1568830"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Другие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эффекты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"/>
                        </a:lnSpc>
                      </a:pPr>
                      <a:endParaRPr lang="en-US" dirty="0" smtClean="0"/>
                    </a:p>
                    <a:p>
                      <a:pPr marL="109473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Уменьшение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ограничивающих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симптомов:</a:t>
                      </a:r>
                      <a:r>
                        <a:rPr lang="en-US" altLang="zh-CN" sz="2400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улучшение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мышечной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гибкости,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координации,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силы,</a:t>
                      </a:r>
                      <a:r>
                        <a:rPr lang="en-US" altLang="zh-CN" sz="2400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дыхательных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объемов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того,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чтобы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справиться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ежедневной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тивностью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6112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имущества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9473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Легко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выполнить,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хорошо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воспринимается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79"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граничения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"/>
                        </a:lnSpc>
                      </a:pPr>
                      <a:endParaRPr lang="en-US" dirty="0" smtClean="0"/>
                    </a:p>
                    <a:p>
                      <a:pPr marL="109473" hangingPunct="0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Отсутствие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специфических</a:t>
                      </a: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рекомендаций.</a:t>
                      </a:r>
                      <a:r>
                        <a:rPr lang="en-US" altLang="zh-CN" sz="24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Методы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заимствованы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художественной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гимнастики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кардиологических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пациентов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сохраненной</a:t>
                      </a:r>
                      <a:r>
                        <a:rPr lang="en-US" altLang="zh-CN" sz="2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толерантностью</a:t>
                      </a:r>
                      <a:r>
                        <a:rPr lang="en-US" altLang="zh-CN" sz="24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физической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нагрузке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519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107721">
                        <a:lnSpc>
                          <a:spcPct val="100000"/>
                        </a:lnSpc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Безопасно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сть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</a:pPr>
                      <a:endParaRPr lang="en-US" dirty="0" smtClean="0"/>
                    </a:p>
                    <a:p>
                      <a:pPr marL="109473" hangingPunct="0">
                        <a:lnSpc>
                          <a:spcPct val="95416"/>
                        </a:lnSpc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Контроль</a:t>
                      </a: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обязателен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течение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начальной</a:t>
                      </a:r>
                      <a:r>
                        <a:rPr lang="en-US" altLang="zh-CN" sz="2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фазы,</a:t>
                      </a:r>
                      <a:r>
                        <a:rPr lang="en-US" altLang="zh-CN" sz="2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далее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постоянный</a:t>
                      </a:r>
                      <a:r>
                        <a:rPr lang="en-US" altLang="zh-CN" sz="2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периодический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контроль</a:t>
                      </a:r>
                      <a:r>
                        <a:rPr lang="en-US" altLang="zh-CN" sz="2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тоже</a:t>
                      </a:r>
                      <a:r>
                        <a:rPr lang="en-US" altLang="zh-CN" sz="24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важен,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особенно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для</a:t>
                      </a:r>
                      <a:r>
                        <a:rPr lang="en-US" altLang="zh-CN" sz="2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домашних</a:t>
                      </a:r>
                      <a:r>
                        <a:rPr lang="en-US" altLang="zh-CN" sz="2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программ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10008</Words>
  <Application>Microsoft Office PowerPoint</Application>
  <PresentationFormat>Произвольный</PresentationFormat>
  <Paragraphs>2413</Paragraphs>
  <Slides>147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147</vt:i4>
      </vt:variant>
    </vt:vector>
  </HeadingPairs>
  <TitlesOfParts>
    <vt:vector size="14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3</cp:revision>
  <dcterms:created xsi:type="dcterms:W3CDTF">2011-01-21T15:00:27Z</dcterms:created>
  <dcterms:modified xsi:type="dcterms:W3CDTF">2020-11-15T14:19:08Z</dcterms:modified>
</cp:coreProperties>
</file>