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3" r:id="rId2"/>
    <p:sldId id="258" r:id="rId3"/>
    <p:sldId id="307" r:id="rId4"/>
    <p:sldId id="292" r:id="rId5"/>
    <p:sldId id="260" r:id="rId6"/>
    <p:sldId id="264" r:id="rId7"/>
    <p:sldId id="274" r:id="rId8"/>
    <p:sldId id="266" r:id="rId9"/>
    <p:sldId id="268" r:id="rId10"/>
    <p:sldId id="270" r:id="rId11"/>
    <p:sldId id="276" r:id="rId12"/>
    <p:sldId id="278" r:id="rId13"/>
    <p:sldId id="287" r:id="rId14"/>
    <p:sldId id="280" r:id="rId15"/>
    <p:sldId id="283" r:id="rId16"/>
    <p:sldId id="296" r:id="rId17"/>
    <p:sldId id="3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ka Schellschmid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533B3-B87C-40AF-895F-91EE6A230746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9A92-D4B8-4232-8271-C04CA7017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12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84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00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5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7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21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1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7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1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81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2FC3-3A7C-40CB-A064-F2BD4AB8FD3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D7ED-A785-410A-91DB-10B356CB7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Методы контрацепции.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8640"/>
            <a:ext cx="8215370" cy="1811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5786454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49096" y="5534561"/>
            <a:ext cx="3394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Ульянова Д.Е.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209-2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Отделение: сестринское дело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Проверила: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Битковская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Анатомические особенности строения шейки матки, затрудняющие введение колпачка (например, короткая шейка, разрывы шейки матки в прошлом).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атипических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клеток в мазках с шейки матки.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Синдром инфекционно-токсического шока в прошлом.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Цервицит,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эрозия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шейки матки, повышенная секреция шеечной слизи, вагиниты, опущение влагалища и матки.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Часто обостряющееся воспаление мочевыводящих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путей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1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Контрацептивная губка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384744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Влагалищная контрацептивнпя губка – это система с постоянно высвобождающимся спермицидом. Губка также абсорбирует сперму и закрывает вход в канал шейки матки.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Губка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представляет собой ячеистый полиуретановый диск, пропитанный 1 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ноноксинола-9, который высвобождается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первые 24 часа после введения губки во влагалище.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введения губку смачивают водой, после полового акта должна находиться во влагалище не меньше 6 часов.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744" y="2204864"/>
            <a:ext cx="2759256" cy="25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Аллергические реакции возникают примерно у 4% женщин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Жалобы на сухость, болезненность и зуд во влагалище предъявляют 8 % женщин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6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Женские презервативы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Женский презерватив представляет собой мешочек из полиуретана, смазанный силиконом, который изнутри выстилает влагалище. Внутреннее кольцо закрывает шейку матки, наружное кольцо остается вне влагалища, прикрывая промежность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контрацептив многоразового </a:t>
            </a:r>
          </a:p>
          <a:p>
            <a:pPr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использования, сохраняет </a:t>
            </a:r>
          </a:p>
          <a:p>
            <a:pPr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целостность после 8 циклов мытья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Недостатки – трудность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применения и высокая стоимость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514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74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6968" cy="77809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Презервативы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5832648" cy="576064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Мужской презерватив-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единственное средство контрацепции, предохраняющее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ВИЧ-инфекции</a:t>
            </a:r>
          </a:p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презервативов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латекса (толщина 0,3- 0,8мм)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полиуретана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силиконовой резины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«натуральной кожи» (ткань кишечника ягнят)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802" y="188640"/>
            <a:ext cx="2352675" cy="2609850"/>
          </a:xfrm>
          <a:prstGeom prst="rect">
            <a:avLst/>
          </a:prstGeom>
          <a:solidFill>
            <a:srgbClr val="99CCFF">
              <a:alpha val="77000"/>
            </a:srgbClr>
          </a:solidFill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802" y="4221088"/>
            <a:ext cx="2370262" cy="22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8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40" y="196821"/>
            <a:ext cx="260526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6003776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hlink"/>
                </a:solidFill>
              </a:rPr>
              <a:t>Основные правила обеспечения максимальной эффективности презерватива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7668344" cy="4680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Использовать презерватив при каждом половом акте.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Надевать презерватив до первого введения полового члена во влагалище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Оставить на конце презерватива резервуар для спермы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Выводить половой член из влагалища, когда он еще находится в эрегированном состоянии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solidFill>
                  <a:srgbClr val="7030A0"/>
                </a:solidFill>
              </a:rPr>
              <a:t>При выведени полового члена из влагалища презерватив нужно придерживать за </a:t>
            </a:r>
            <a:r>
              <a:rPr lang="ru-RU" sz="2800" b="1" i="1" dirty="0" smtClean="0">
                <a:solidFill>
                  <a:srgbClr val="7030A0"/>
                </a:solidFill>
              </a:rPr>
              <a:t>ободок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При разрыве презерватива или подозрении на утечку женщина должна связаться с врачом в течении 72 часов. В этих случаях необходима экстренная контрацепция.</a:t>
            </a: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8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0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Барьерные методы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415274"/>
              </p:ext>
            </p:extLst>
          </p:nvPr>
        </p:nvGraphicFramePr>
        <p:xfrm>
          <a:off x="35496" y="1052734"/>
          <a:ext cx="9001000" cy="5344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361"/>
                <a:gridCol w="5163711"/>
                <a:gridCol w="1290928"/>
              </a:tblGrid>
              <a:tr h="520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</a:t>
                      </a:r>
                      <a:endParaRPr lang="ru-RU" sz="16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Описание</a:t>
                      </a:r>
                      <a:endParaRPr lang="ru-RU" sz="16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Перля</a:t>
                      </a:r>
                      <a:endParaRPr lang="ru-RU" sz="16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</a:tr>
              <a:tr h="5047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Для мужчины:</a:t>
                      </a:r>
                      <a:endParaRPr lang="ru-RU" sz="16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</a:rPr>
                        <a:t>Презерватив</a:t>
                      </a:r>
                      <a:endParaRPr lang="ru-RU" sz="18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Чехол из тонкой </a:t>
                      </a:r>
                      <a:r>
                        <a:rPr lang="ru-RU" sz="1400" u="none" dirty="0" smtClean="0">
                          <a:effectLst/>
                        </a:rPr>
                        <a:t>резины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 smtClean="0">
                          <a:effectLst/>
                        </a:rPr>
                        <a:t>(чаще</a:t>
                      </a:r>
                      <a:r>
                        <a:rPr lang="ru-RU" sz="1400" u="none" dirty="0">
                          <a:effectLst/>
                        </a:rPr>
                        <a:t> </a:t>
                      </a:r>
                      <a:r>
                        <a:rPr lang="ru-RU" sz="1400" u="none" dirty="0" smtClean="0">
                          <a:effectLst/>
                        </a:rPr>
                        <a:t>латекса</a:t>
                      </a:r>
                      <a:r>
                        <a:rPr lang="ru-RU" sz="1400" u="none" dirty="0">
                          <a:effectLst/>
                        </a:rPr>
                        <a:t>)</a:t>
                      </a:r>
                      <a:r>
                        <a:rPr lang="ru-RU" sz="1400" u="none" dirty="0" smtClean="0">
                          <a:effectLst/>
                        </a:rPr>
                        <a:t>, </a:t>
                      </a:r>
                      <a:r>
                        <a:rPr lang="ru-RU" sz="1400" u="none" dirty="0">
                          <a:effectLst/>
                        </a:rPr>
                        <a:t>надеваемый на </a:t>
                      </a:r>
                      <a:r>
                        <a:rPr lang="ru-RU" sz="1400" u="none" dirty="0" smtClean="0">
                          <a:effectLst/>
                        </a:rPr>
                        <a:t>пенис </a:t>
                      </a:r>
                      <a:r>
                        <a:rPr lang="ru-RU" sz="1400" u="none" dirty="0">
                          <a:effectLst/>
                        </a:rPr>
                        <a:t>в котором остаётся </a:t>
                      </a:r>
                      <a:r>
                        <a:rPr lang="ru-RU" sz="1400" u="none" dirty="0" smtClean="0">
                          <a:effectLst/>
                        </a:rPr>
                        <a:t>сперма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 smtClean="0">
                          <a:effectLst/>
                        </a:rPr>
                        <a:t>после </a:t>
                      </a:r>
                      <a:r>
                        <a:rPr lang="ru-RU" sz="1400" u="none" dirty="0">
                          <a:effectLst/>
                        </a:rPr>
                        <a:t>эякуляции</a:t>
                      </a:r>
                      <a:endParaRPr lang="ru-RU" sz="14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— 12 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3 — </a:t>
                      </a:r>
                      <a:r>
                        <a:rPr lang="ru-RU" sz="1800" dirty="0" smtClean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</a:tr>
              <a:tr h="5047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effectLst/>
                        </a:rPr>
                        <a:t>Для женщины:</a:t>
                      </a:r>
                      <a:endParaRPr lang="ru-RU" sz="1800" b="1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</a:rPr>
                        <a:t>Женский презерватив</a:t>
                      </a:r>
                      <a:endParaRPr lang="ru-RU" sz="18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Вставляемая во влагалище трубка из полиуретана или латекса; защищает от ВИЧ и ЗППП</a:t>
                      </a:r>
                      <a:endParaRPr lang="ru-RU" sz="16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— 25</a:t>
                      </a:r>
                      <a:endParaRPr lang="ru-RU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</a:tr>
              <a:tr h="504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</a:rPr>
                        <a:t>Диафрагма</a:t>
                      </a:r>
                      <a:endParaRPr lang="ru-RU" sz="18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Препятствует проникновению сперматозоидов в матку</a:t>
                      </a:r>
                      <a:endParaRPr lang="ru-RU" sz="16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6 до 20 </a:t>
                      </a:r>
                      <a:endParaRPr lang="ru-RU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</a:tr>
              <a:tr h="1402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</a:rPr>
                        <a:t>Маточный колпачок</a:t>
                      </a:r>
                      <a:endParaRPr lang="ru-RU" sz="18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Колпачок из латекса или силикона, прикрывающий шейку матки; более надёжен при одновременном использовании </a:t>
                      </a:r>
                      <a:r>
                        <a:rPr lang="ru-RU" sz="1600" u="none" dirty="0" err="1">
                          <a:effectLst/>
                        </a:rPr>
                        <a:t>спермицидов</a:t>
                      </a:r>
                      <a:endParaRPr lang="ru-RU" sz="1600" u="none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 — 20 </a:t>
                      </a:r>
                      <a:endParaRPr lang="ru-RU" sz="18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6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785813"/>
            <a:ext cx="6686550" cy="7985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2071688"/>
            <a:ext cx="2000250" cy="646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Гормональная контрацепция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3500438"/>
            <a:ext cx="2000250" cy="646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Внутриматочная контрацепция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4354513"/>
            <a:ext cx="2000250" cy="646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Барьерные методы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5429250"/>
            <a:ext cx="2000250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Механические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0" y="5416550"/>
            <a:ext cx="2000250" cy="369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Химические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25" y="2068513"/>
            <a:ext cx="2000250" cy="646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Физиологическая</a:t>
            </a:r>
            <a:r>
              <a:rPr lang="ru-RU" dirty="0"/>
              <a:t> контрацепция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0" y="3497263"/>
            <a:ext cx="2000250" cy="6461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Хирургическая контрацепция</a:t>
            </a:r>
          </a:p>
        </p:txBody>
      </p:sp>
      <p:cxnSp>
        <p:nvCxnSpPr>
          <p:cNvPr id="4106" name="Соединительная линия уступом 11"/>
          <p:cNvCxnSpPr>
            <a:cxnSpLocks noChangeShapeType="1"/>
            <a:endCxn id="4" idx="3"/>
          </p:cNvCxnSpPr>
          <p:nvPr/>
        </p:nvCxnSpPr>
        <p:spPr bwMode="auto">
          <a:xfrm rot="10800000" flipV="1">
            <a:off x="2357438" y="1643063"/>
            <a:ext cx="2071687" cy="7524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7" name="Соединительная линия уступом 13"/>
          <p:cNvCxnSpPr>
            <a:cxnSpLocks noChangeShapeType="1"/>
            <a:endCxn id="9" idx="1"/>
          </p:cNvCxnSpPr>
          <p:nvPr/>
        </p:nvCxnSpPr>
        <p:spPr bwMode="auto">
          <a:xfrm>
            <a:off x="4429125" y="1643063"/>
            <a:ext cx="2286000" cy="7477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8" name="Shape 15"/>
          <p:cNvCxnSpPr>
            <a:cxnSpLocks noChangeShapeType="1"/>
            <a:endCxn id="5" idx="3"/>
          </p:cNvCxnSpPr>
          <p:nvPr/>
        </p:nvCxnSpPr>
        <p:spPr bwMode="auto">
          <a:xfrm rot="5400000">
            <a:off x="2552700" y="1947863"/>
            <a:ext cx="2181225" cy="15716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9" name="Shape 17"/>
          <p:cNvCxnSpPr>
            <a:cxnSpLocks noChangeShapeType="1"/>
            <a:stCxn id="4098" idx="2"/>
            <a:endCxn id="10" idx="1"/>
          </p:cNvCxnSpPr>
          <p:nvPr/>
        </p:nvCxnSpPr>
        <p:spPr bwMode="auto">
          <a:xfrm rot="16200000" flipH="1">
            <a:off x="4233069" y="1766094"/>
            <a:ext cx="2235200" cy="18716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0" name="Прямая со стрелкой 21"/>
          <p:cNvCxnSpPr>
            <a:cxnSpLocks noChangeShapeType="1"/>
          </p:cNvCxnSpPr>
          <p:nvPr/>
        </p:nvCxnSpPr>
        <p:spPr bwMode="auto">
          <a:xfrm rot="16200000" flipH="1">
            <a:off x="3071019" y="2999582"/>
            <a:ext cx="270192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1" name="Прямая со стрелкой 23"/>
          <p:cNvCxnSpPr>
            <a:cxnSpLocks noChangeShapeType="1"/>
            <a:stCxn id="6" idx="2"/>
            <a:endCxn id="7" idx="3"/>
          </p:cNvCxnSpPr>
          <p:nvPr/>
        </p:nvCxnSpPr>
        <p:spPr bwMode="auto">
          <a:xfrm rot="5400000">
            <a:off x="3372644" y="4556919"/>
            <a:ext cx="612775" cy="1500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Прямая со стрелкой 25"/>
          <p:cNvCxnSpPr>
            <a:cxnSpLocks noChangeShapeType="1"/>
            <a:stCxn id="6" idx="2"/>
            <a:endCxn id="8" idx="1"/>
          </p:cNvCxnSpPr>
          <p:nvPr/>
        </p:nvCxnSpPr>
        <p:spPr bwMode="auto">
          <a:xfrm rot="16200000" flipH="1">
            <a:off x="5056981" y="4372769"/>
            <a:ext cx="601663" cy="1857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9359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225" y="1124744"/>
            <a:ext cx="4644008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Естественные методы контрацепции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225" y="3389316"/>
            <a:ext cx="43083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813637"/>
              </p:ext>
            </p:extLst>
          </p:nvPr>
        </p:nvGraphicFramePr>
        <p:xfrm>
          <a:off x="261729" y="260873"/>
          <a:ext cx="4464496" cy="6256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</a:tblGrid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1.Температурный </a:t>
                      </a:r>
                      <a:r>
                        <a:rPr lang="ru-RU" sz="2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endParaRPr lang="ru-RU" sz="2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131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Цервикальный </a:t>
                      </a:r>
                      <a:r>
                        <a:rPr lang="ru-RU" sz="2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br>
                        <a:rPr lang="ru-RU" sz="2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(метод Биллинга)</a:t>
                      </a:r>
                      <a:endParaRPr lang="ru-RU" sz="2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Симптотермальный метод</a:t>
                      </a:r>
                      <a:endParaRPr lang="ru-RU" sz="2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Календарный метод</a:t>
                      </a:r>
                      <a:endParaRPr lang="ru-RU" sz="2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Измерение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уровня гормонов с помощью специального теста</a:t>
                      </a:r>
                      <a:endParaRPr lang="ru-RU" sz="2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Прерванный половой акт</a:t>
                      </a:r>
                      <a:endParaRPr lang="ru-RU" sz="2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69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Метод </a:t>
                      </a:r>
                      <a:r>
                        <a:rPr lang="ru-RU" sz="2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лактационной </a:t>
                      </a: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аменореи</a:t>
                      </a:r>
                      <a:r>
                        <a:rPr lang="ru-RU" sz="28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(МЛА</a:t>
                      </a:r>
                      <a:r>
                        <a:rPr lang="ru-RU" sz="2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54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066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Естественные методы контрацепции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253138"/>
              </p:ext>
            </p:extLst>
          </p:nvPr>
        </p:nvGraphicFramePr>
        <p:xfrm>
          <a:off x="35496" y="908721"/>
          <a:ext cx="9108505" cy="667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144"/>
                <a:gridCol w="5268289"/>
                <a:gridCol w="1317072"/>
              </a:tblGrid>
              <a:tr h="3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Перля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37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Температурный метод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 базальной температуры и ведение графика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— 3 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702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Цервикальный метод</a:t>
                      </a:r>
                      <a:b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(метод Биллинга)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 за изменением влагалищных выделений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37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Симптотермальный метод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Сочетает в себе температурный и цервикальный методы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0,3 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702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Календарный метод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фертильного периода женщины и воздержание от секса в этот период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— 40 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1032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уровня гормонов с помощью специального теста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концентрации ЛГ и ФСГ в утренней моче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— 6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702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Прерванный половой акт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Мужчина извлекает половой </a:t>
                      </a:r>
                      <a:r>
                        <a:rPr lang="ru-RU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</a:t>
                      </a:r>
                      <a:r>
                        <a:rPr lang="en-US" sz="180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влагалища</a:t>
                      </a:r>
                      <a:r>
                        <a:rPr lang="en-US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прежде, чем у него произойдёт эякуляция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— 18 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1693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лактационной аменореи (МЛА)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Контрацептивный эффект грудного </a:t>
                      </a:r>
                      <a:r>
                        <a:rPr lang="ru-RU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вскармливания</a:t>
                      </a:r>
                      <a:r>
                        <a:rPr lang="en-US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u="non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течение 6 месяцев после рождения ребёнка (можно рассчитывать на его эффективность только при соблюдении всех условий кормления, эффективность постепенно снижается после родов).</a:t>
                      </a:r>
                      <a:endParaRPr lang="ru-RU" sz="1800" u="none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—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3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1311"/>
            <a:ext cx="6264696" cy="12359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Барьерные методы контрацепции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Польза презервативов, предохранение от беремен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09"/>
            <a:ext cx="2083536" cy="29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53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0904" cy="6845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Диафрагма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34" y="1052737"/>
            <a:ext cx="6316666" cy="191236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Диафрагма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куполообразная полусфера, изготовленная из латекса, диаметром от 50 до 105 мм с пружинящим ободком.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359" y="16559"/>
            <a:ext cx="2700101" cy="24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462681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Существует три вида диафрагм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09012"/>
            <a:ext cx="5795690" cy="35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3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Введение диафрагмы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9600"/>
          </a:xfrm>
        </p:spPr>
        <p:txBody>
          <a:bodyPr>
            <a:noAutofit/>
          </a:bodyPr>
          <a:lstStyle/>
          <a:p>
            <a:pPr lvl="2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Диафрагма введена во влагалище, один край позади шейки, другой позади лобкового симфиза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23484" cy="5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Недостатки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14400"/>
            <a:ext cx="8856984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Аллергические реакции на латекс.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Трудности индивидуального подбора диафрагмы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евысокая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контрацептивная эффективность.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Необходимость одновременного применения спермицидов.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Необходимость манипуляций во влагалище непосредственно перед половым контактом.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овышается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риск развития инфекций мочевыводящих путей.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предупреждает заражения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ИППП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Раздражение во влагалище, вызванное латексом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Увеличивает риск инфекции мочевых путей у женщин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Длительное ношение диафрагмы может вызвать повреждение влагалища или раздражение слизистой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колпачков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33828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Щит 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влагалищный барьерный контрацептив из силикона. Это мягкое гибкое чашеобразное приспособление одного размера надевается на шейку матки и удерживается давлением на него стенок влагалища.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спермицида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Щит 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может оставаться на месте в течение 48 часов посдле полового акта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635" y="3922150"/>
            <a:ext cx="2857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8505"/>
            <a:ext cx="3007312" cy="2623909"/>
          </a:xfrm>
          <a:prstGeom prst="rect">
            <a:avLst/>
          </a:prstGeom>
          <a:solidFill>
            <a:schemeClr val="hlink"/>
          </a:solidFill>
        </p:spPr>
      </p:pic>
      <p:pic>
        <p:nvPicPr>
          <p:cNvPr id="8194" name="Picture 2" descr="http://0.tqn.com/d/contraception/1/6/u/4/-/-/Cervical_Ca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02" y="4653136"/>
            <a:ext cx="2404791" cy="17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42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694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Методы контрацепции.</vt:lpstr>
      <vt:lpstr>Методы контрацепции</vt:lpstr>
      <vt:lpstr>Естественные методы контрацепции </vt:lpstr>
      <vt:lpstr>Слайд 4</vt:lpstr>
      <vt:lpstr>Барьерные методы контрацепции</vt:lpstr>
      <vt:lpstr>Диафрагма</vt:lpstr>
      <vt:lpstr>Введение диафрагмы</vt:lpstr>
      <vt:lpstr>Недостатки</vt:lpstr>
      <vt:lpstr>Виды колпачков</vt:lpstr>
      <vt:lpstr>Противопоказания</vt:lpstr>
      <vt:lpstr>Контрацептивная губка</vt:lpstr>
      <vt:lpstr>Побочные эффекты</vt:lpstr>
      <vt:lpstr>Женские презервативы</vt:lpstr>
      <vt:lpstr>Презервативы</vt:lpstr>
      <vt:lpstr>Основные правила обеспечения максимальной эффективности презерватива</vt:lpstr>
      <vt:lpstr>Барьерные методы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КОНТРАЦЕПЦИЯ</dc:title>
  <dc:creator>Наташа</dc:creator>
  <cp:lastModifiedBy>Дарья</cp:lastModifiedBy>
  <cp:revision>121</cp:revision>
  <dcterms:created xsi:type="dcterms:W3CDTF">2011-11-28T17:49:59Z</dcterms:created>
  <dcterms:modified xsi:type="dcterms:W3CDTF">2020-05-28T02:10:36Z</dcterms:modified>
</cp:coreProperties>
</file>