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84" r:id="rId5"/>
    <p:sldId id="258" r:id="rId6"/>
    <p:sldId id="285" r:id="rId7"/>
    <p:sldId id="286" r:id="rId8"/>
    <p:sldId id="278" r:id="rId9"/>
    <p:sldId id="259" r:id="rId10"/>
    <p:sldId id="265" r:id="rId11"/>
    <p:sldId id="279" r:id="rId12"/>
    <p:sldId id="266" r:id="rId13"/>
    <p:sldId id="283" r:id="rId14"/>
    <p:sldId id="281" r:id="rId15"/>
    <p:sldId id="282" r:id="rId16"/>
    <p:sldId id="267" r:id="rId17"/>
    <p:sldId id="287" r:id="rId18"/>
    <p:sldId id="288" r:id="rId19"/>
    <p:sldId id="260" r:id="rId20"/>
    <p:sldId id="274" r:id="rId21"/>
    <p:sldId id="275" r:id="rId22"/>
    <p:sldId id="276" r:id="rId23"/>
    <p:sldId id="277" r:id="rId24"/>
    <p:sldId id="269" r:id="rId25"/>
    <p:sldId id="270" r:id="rId26"/>
    <p:sldId id="271" r:id="rId27"/>
    <p:sldId id="272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785" y="1844824"/>
            <a:ext cx="8532440" cy="1470025"/>
          </a:xfrm>
        </p:spPr>
        <p:txBody>
          <a:bodyPr/>
          <a:lstStyle/>
          <a:p>
            <a:r>
              <a:rPr lang="ru-RU" sz="4800" b="1" dirty="0" smtClean="0"/>
              <a:t>КЛИНИЧЕСКИ  </a:t>
            </a:r>
            <a:r>
              <a:rPr lang="ru-RU" sz="4800" b="1" dirty="0"/>
              <a:t>УЗКИЙ </a:t>
            </a:r>
            <a:r>
              <a:rPr lang="ru-RU" sz="4800" b="1" dirty="0" smtClean="0"/>
              <a:t>ТАЗ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2416" y="5085184"/>
            <a:ext cx="4048503" cy="14645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 ординатор 1 года Пфайфер А.В.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Проверила: ДМН, профессор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Егорова А.Т.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7" y="332656"/>
            <a:ext cx="8454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«Красноярский государственный медицинский университет им. проф. В. Ф. </a:t>
            </a:r>
            <a:r>
              <a:rPr lang="ru-RU" dirty="0" err="1"/>
              <a:t>Войно-Ясенецкого</a:t>
            </a:r>
            <a:r>
              <a:rPr lang="ru-RU" dirty="0"/>
              <a:t>» Министерства здравоохранения Российской </a:t>
            </a:r>
            <a:r>
              <a:rPr lang="ru-RU" dirty="0" smtClean="0"/>
              <a:t>Федерации</a:t>
            </a:r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акушерства и гинекологии ИПО </a:t>
            </a:r>
          </a:p>
        </p:txBody>
      </p:sp>
    </p:spTree>
    <p:extLst>
      <p:ext uri="{BB962C8B-B14F-4D97-AF65-F5344CB8AC3E}">
        <p14:creationId xmlns:p14="http://schemas.microsoft.com/office/powerpoint/2010/main" val="40234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Диагностические признаки клинически узкого 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7992888" cy="4709120"/>
          </a:xfrm>
        </p:spPr>
        <p:txBody>
          <a:bodyPr>
            <a:normAutofit/>
          </a:bodyPr>
          <a:lstStyle/>
          <a:p>
            <a:r>
              <a:rPr lang="ru-RU" sz="2400" dirty="0"/>
              <a:t>отсутствие продвижения головки плода при полном раскрытии шейки матки;</a:t>
            </a:r>
          </a:p>
          <a:p>
            <a:r>
              <a:rPr lang="ru-RU" sz="2400" dirty="0"/>
              <a:t>несоответствие механизма родов форме таза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наличие </a:t>
            </a:r>
            <a:r>
              <a:rPr lang="ru-RU" sz="2400" dirty="0"/>
              <a:t>болезненных схваток;</a:t>
            </a:r>
          </a:p>
          <a:p>
            <a:r>
              <a:rPr lang="ru-RU" sz="2400" dirty="0"/>
              <a:t>беспокойное поведение роженицы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появление </a:t>
            </a:r>
            <a:r>
              <a:rPr lang="ru-RU" sz="2400" dirty="0"/>
              <a:t>потуг при головке, расположенной выше, чем в узкой части полости малого таза;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6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143000"/>
          </a:xfrm>
        </p:spPr>
        <p:txBody>
          <a:bodyPr/>
          <a:lstStyle/>
          <a:p>
            <a:r>
              <a:rPr lang="ru-RU" sz="4400" b="1" dirty="0"/>
              <a:t>Диагностические признаки клинически узкого таза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>
            <a:normAutofit/>
          </a:bodyPr>
          <a:lstStyle/>
          <a:p>
            <a:r>
              <a:rPr lang="ru-RU" sz="2400" dirty="0"/>
              <a:t>затруднение или прекращение самопроизвольного мочеиспускания;</a:t>
            </a:r>
          </a:p>
          <a:p>
            <a:r>
              <a:rPr lang="ru-RU" sz="2400" dirty="0"/>
              <a:t>нарушение сократительной деятельности матки;</a:t>
            </a:r>
          </a:p>
          <a:p>
            <a:r>
              <a:rPr lang="ru-RU" sz="2400" dirty="0"/>
              <a:t>болезненность при пальпации нижнего сегмента;</a:t>
            </a:r>
          </a:p>
          <a:p>
            <a:r>
              <a:rPr lang="ru-RU" sz="2400" dirty="0"/>
              <a:t>гипоксия плода;</a:t>
            </a:r>
          </a:p>
          <a:p>
            <a:r>
              <a:rPr lang="ru-RU" sz="2400" dirty="0"/>
              <a:t>положительный признак </a:t>
            </a:r>
            <a:r>
              <a:rPr lang="ru-RU" sz="2400" dirty="0" err="1"/>
              <a:t>Вастена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0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 </a:t>
            </a:r>
            <a:r>
              <a:rPr lang="ru-RU" dirty="0" err="1"/>
              <a:t>Вастена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549716" cy="4339952"/>
          </a:xfrm>
        </p:spPr>
        <p:txBody>
          <a:bodyPr>
            <a:normAutofit/>
          </a:bodyPr>
          <a:lstStyle/>
          <a:p>
            <a:pPr fontAlgn="base" latinLnBrk="1"/>
            <a:r>
              <a:rPr lang="ru-RU" sz="2800" dirty="0"/>
              <a:t>Прием </a:t>
            </a:r>
            <a:r>
              <a:rPr lang="ru-RU" sz="2800" dirty="0" err="1"/>
              <a:t>Вастена</a:t>
            </a:r>
            <a:r>
              <a:rPr lang="ru-RU" sz="2800" dirty="0"/>
              <a:t> выполняют при наличии регулярной родовой </a:t>
            </a:r>
            <a:r>
              <a:rPr lang="ru-RU" sz="2800" dirty="0" smtClean="0"/>
              <a:t>деятельности</a:t>
            </a:r>
            <a:r>
              <a:rPr lang="ru-RU" sz="2800" dirty="0"/>
              <a:t>, после излития вод и </a:t>
            </a:r>
            <a:r>
              <a:rPr lang="ru-RU" sz="2800" dirty="0" smtClean="0"/>
              <a:t>фикса- </a:t>
            </a:r>
            <a:r>
              <a:rPr lang="ru-RU" sz="2800" dirty="0" err="1" smtClean="0"/>
              <a:t>ции</a:t>
            </a:r>
            <a:r>
              <a:rPr lang="ru-RU" sz="2800" dirty="0" smtClean="0"/>
              <a:t> </a:t>
            </a:r>
            <a:r>
              <a:rPr lang="ru-RU" sz="2800" dirty="0"/>
              <a:t>головки во входе в таз, следующим образом: </a:t>
            </a:r>
            <a:r>
              <a:rPr lang="ru-RU" sz="2800" dirty="0" smtClean="0"/>
              <a:t>    ладонью </a:t>
            </a:r>
            <a:r>
              <a:rPr lang="ru-RU" sz="2800" dirty="0"/>
              <a:t>скользим по симфизу вверх на область </a:t>
            </a:r>
            <a:r>
              <a:rPr lang="ru-RU" sz="2800" dirty="0" smtClean="0"/>
              <a:t>      предлежащей </a:t>
            </a:r>
            <a:r>
              <a:rPr lang="ru-RU" sz="2800" dirty="0"/>
              <a:t>головки</a:t>
            </a:r>
            <a:r>
              <a:rPr lang="ru-RU" sz="2800" dirty="0" smtClean="0"/>
              <a:t>.</a:t>
            </a:r>
          </a:p>
          <a:p>
            <a:pPr fontAlgn="base" latinLnBrk="1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72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Положительный </a:t>
            </a:r>
            <a:r>
              <a:rPr lang="ru-RU" dirty="0" smtClean="0"/>
              <a:t>признак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Головка значительно выступает </a:t>
            </a:r>
            <a:r>
              <a:rPr lang="ru-RU" dirty="0"/>
              <a:t>над передней поверхностью симфиза. </a:t>
            </a:r>
            <a:endParaRPr lang="ru-RU" dirty="0" smtClean="0"/>
          </a:p>
          <a:p>
            <a:r>
              <a:rPr lang="ru-RU" dirty="0" smtClean="0"/>
              <a:t>Между головкой </a:t>
            </a:r>
            <a:r>
              <a:rPr lang="ru-RU" dirty="0"/>
              <a:t>и симфизом открытый спереди угол. </a:t>
            </a:r>
            <a:endParaRPr lang="ru-RU" dirty="0" smtClean="0"/>
          </a:p>
          <a:p>
            <a:r>
              <a:rPr lang="ru-RU" dirty="0" smtClean="0"/>
              <a:t>Это значительное </a:t>
            </a:r>
            <a:r>
              <a:rPr lang="ru-RU" dirty="0"/>
              <a:t>несоответствие между головкой плода и</a:t>
            </a:r>
            <a:br>
              <a:rPr lang="ru-RU" dirty="0"/>
            </a:br>
            <a:r>
              <a:rPr lang="ru-RU" dirty="0"/>
              <a:t>тазом матери. Прогноз родов неблагоприятный.</a:t>
            </a:r>
          </a:p>
        </p:txBody>
      </p:sp>
    </p:spTree>
    <p:extLst>
      <p:ext uri="{BB962C8B-B14F-4D97-AF65-F5344CB8AC3E}">
        <p14:creationId xmlns:p14="http://schemas.microsoft.com/office/powerpoint/2010/main" val="17269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 </a:t>
            </a:r>
            <a:r>
              <a:rPr lang="ru-RU" dirty="0"/>
              <a:t>«вровень»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— </a:t>
            </a:r>
            <a:r>
              <a:rPr lang="ru-RU" dirty="0"/>
              <a:t>головка плода находится в</a:t>
            </a:r>
            <a:br>
              <a:rPr lang="ru-RU" dirty="0"/>
            </a:br>
            <a:r>
              <a:rPr lang="ru-RU" dirty="0"/>
              <a:t>одной плоскости с передней поверхностью симфиза (на</a:t>
            </a:r>
            <a:br>
              <a:rPr lang="ru-RU" dirty="0"/>
            </a:br>
            <a:r>
              <a:rPr lang="ru-RU" dirty="0"/>
              <a:t>одном уровне).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Роды </a:t>
            </a:r>
            <a:r>
              <a:rPr lang="ru-RU" dirty="0"/>
              <a:t>через естественные родовые пути</a:t>
            </a:r>
            <a:br>
              <a:rPr lang="ru-RU" dirty="0"/>
            </a:br>
            <a:r>
              <a:rPr lang="ru-RU" dirty="0"/>
              <a:t>возможны при хорошей родовой деятельности.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Отрицательный признак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Головка </a:t>
            </a:r>
            <a:r>
              <a:rPr lang="ru-RU" dirty="0"/>
              <a:t>плода находится</a:t>
            </a:r>
            <a:br>
              <a:rPr lang="ru-RU" dirty="0"/>
            </a:br>
            <a:r>
              <a:rPr lang="ru-RU" dirty="0"/>
              <a:t>ниже уровня симфиза. Благоприятное соотношение</a:t>
            </a:r>
            <a:br>
              <a:rPr lang="ru-RU" dirty="0"/>
            </a:br>
            <a:r>
              <a:rPr lang="ru-RU" dirty="0"/>
              <a:t>между тазом матери и головкой плода. Роды</a:t>
            </a:r>
            <a:br>
              <a:rPr lang="ru-RU" dirty="0"/>
            </a:br>
            <a:r>
              <a:rPr lang="ru-RU" dirty="0"/>
              <a:t>заканчиваются самостоятельно через естественные</a:t>
            </a:r>
            <a:br>
              <a:rPr lang="ru-RU" dirty="0"/>
            </a:br>
            <a:r>
              <a:rPr lang="ru-RU" dirty="0"/>
              <a:t>родовые пути.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7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x/x5rWaEARlXyTuhG4Sg07jwqBC6fPtpnMIcVU8D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4" b="4928"/>
          <a:stretch/>
        </p:blipFill>
        <p:spPr bwMode="auto">
          <a:xfrm>
            <a:off x="-29136" y="0"/>
            <a:ext cx="9290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775" t="23423" r="23435" b="31297"/>
          <a:stretch/>
        </p:blipFill>
        <p:spPr>
          <a:xfrm>
            <a:off x="547830" y="1604036"/>
            <a:ext cx="743873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2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</a:t>
            </a:r>
            <a:r>
              <a:rPr lang="ru-RU" dirty="0" err="1"/>
              <a:t>Цангемейстера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7897688" cy="4925144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является цифровым выражением соответствия размеров таза и головки. Для определения соразмерности таза и головки плода сопоставляют величину наружной </a:t>
            </a:r>
            <a:r>
              <a:rPr lang="ru-RU" dirty="0" err="1"/>
              <a:t>конъюгаты</a:t>
            </a:r>
            <a:r>
              <a:rPr lang="ru-RU" dirty="0"/>
              <a:t> с расстоянием от </a:t>
            </a:r>
            <a:r>
              <a:rPr lang="ru-RU" dirty="0" err="1"/>
              <a:t>надкрестцовой</a:t>
            </a:r>
            <a:r>
              <a:rPr lang="ru-RU" dirty="0"/>
              <a:t> ямки до передней поверхности головки, измеренным </a:t>
            </a:r>
            <a:r>
              <a:rPr lang="ru-RU" dirty="0" err="1"/>
              <a:t>тазомером</a:t>
            </a:r>
            <a:r>
              <a:rPr lang="ru-RU" dirty="0"/>
              <a:t>. При соответствии размеров головки и таза наружная </a:t>
            </a:r>
            <a:r>
              <a:rPr lang="ru-RU" dirty="0" err="1"/>
              <a:t>конъюгата</a:t>
            </a:r>
            <a:r>
              <a:rPr lang="ru-RU" dirty="0"/>
              <a:t> должна быть больше на 2-3 см, чем размер от </a:t>
            </a:r>
            <a:r>
              <a:rPr lang="ru-RU" dirty="0" err="1"/>
              <a:t>надкрестцовой</a:t>
            </a:r>
            <a:r>
              <a:rPr lang="ru-RU" dirty="0"/>
              <a:t> ямки до головки. При их одинаковых значениях или превышения размера </a:t>
            </a:r>
            <a:r>
              <a:rPr lang="ru-RU" dirty="0" err="1"/>
              <a:t>Цангемейстера</a:t>
            </a:r>
            <a:r>
              <a:rPr lang="ru-RU" dirty="0"/>
              <a:t> над размером наружной </a:t>
            </a:r>
            <a:r>
              <a:rPr lang="ru-RU" dirty="0" err="1"/>
              <a:t>конъюгаты</a:t>
            </a:r>
            <a:r>
              <a:rPr lang="ru-RU" dirty="0"/>
              <a:t> можно говорить о несоразмерности таза и головки</a:t>
            </a:r>
          </a:p>
        </p:txBody>
      </p:sp>
    </p:spTree>
    <p:extLst>
      <p:ext uri="{BB962C8B-B14F-4D97-AF65-F5344CB8AC3E}">
        <p14:creationId xmlns:p14="http://schemas.microsoft.com/office/powerpoint/2010/main" val="3412917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Классификация </a:t>
            </a:r>
            <a:r>
              <a:rPr lang="ru-RU" b="1" dirty="0"/>
              <a:t>клинически узкого </a:t>
            </a:r>
            <a:r>
              <a:rPr lang="ru-RU" b="1" dirty="0" smtClean="0"/>
              <a:t>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7704856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В 1965г Р</a:t>
            </a:r>
            <a:r>
              <a:rPr lang="ru-RU" dirty="0"/>
              <a:t>. И. </a:t>
            </a:r>
            <a:r>
              <a:rPr lang="ru-RU" dirty="0" err="1"/>
              <a:t>Калганова</a:t>
            </a:r>
            <a:r>
              <a:rPr lang="ru-RU" dirty="0"/>
              <a:t> предложила классификацию клинически узкого таза в зависимости от степени несоответствия между размером таза роженицы и головки плода и выделила три степени несоответствия. </a:t>
            </a:r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776864" cy="4800600"/>
          </a:xfrm>
        </p:spPr>
        <p:txBody>
          <a:bodyPr/>
          <a:lstStyle/>
          <a:p>
            <a:r>
              <a:rPr lang="ru-RU" sz="2800" dirty="0"/>
              <a:t>Понятие клинически узкого таза связано с процессом родов - это несоответствие между головкой плода и тазом матери, независимо от размеров последнего</a:t>
            </a:r>
            <a:r>
              <a:rPr lang="ru-RU" sz="28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7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20000" cy="1143000"/>
          </a:xfrm>
        </p:spPr>
        <p:txBody>
          <a:bodyPr/>
          <a:lstStyle/>
          <a:p>
            <a:r>
              <a:rPr lang="ru-RU" dirty="0"/>
              <a:t>1 степень (относительное </a:t>
            </a:r>
            <a:r>
              <a:rPr lang="ru-RU" dirty="0" smtClean="0"/>
              <a:t>несоответствие)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О</a:t>
            </a:r>
            <a:r>
              <a:rPr lang="ru-RU" dirty="0" smtClean="0"/>
              <a:t>собенности </a:t>
            </a:r>
            <a:r>
              <a:rPr lang="ru-RU" dirty="0"/>
              <a:t>вставления головки и механизма родов, свойственные имеющейся форме сужения </a:t>
            </a:r>
            <a:r>
              <a:rPr lang="ru-RU" dirty="0" smtClean="0"/>
              <a:t>таза: 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- хорошая </a:t>
            </a:r>
            <a:r>
              <a:rPr lang="ru-RU" dirty="0"/>
              <a:t>конфигурация головки плода</a:t>
            </a:r>
          </a:p>
        </p:txBody>
      </p:sp>
    </p:spTree>
    <p:extLst>
      <p:ext uri="{BB962C8B-B14F-4D97-AF65-F5344CB8AC3E}">
        <p14:creationId xmlns:p14="http://schemas.microsoft.com/office/powerpoint/2010/main" val="120088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143000"/>
          </a:xfrm>
        </p:spPr>
        <p:txBody>
          <a:bodyPr/>
          <a:lstStyle/>
          <a:p>
            <a:r>
              <a:rPr lang="ru-RU" dirty="0"/>
              <a:t>2 степень (значительное несоответствие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резкая </a:t>
            </a:r>
            <a:r>
              <a:rPr lang="ru-RU" dirty="0"/>
              <a:t>выраженная конфигурация головки плода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длительное </a:t>
            </a:r>
            <a:r>
              <a:rPr lang="ru-RU" dirty="0"/>
              <a:t>стояние головки в одной плоскости </a:t>
            </a:r>
            <a:r>
              <a:rPr lang="ru-RU" dirty="0" smtClean="0"/>
              <a:t>таза;</a:t>
            </a:r>
          </a:p>
          <a:p>
            <a:pPr>
              <a:buFontTx/>
              <a:buChar char="-"/>
            </a:pPr>
            <a:r>
              <a:rPr lang="ru-RU" dirty="0" smtClean="0"/>
              <a:t>наличие </a:t>
            </a:r>
            <a:r>
              <a:rPr lang="ru-RU" dirty="0"/>
              <a:t>признака </a:t>
            </a:r>
            <a:r>
              <a:rPr lang="ru-RU" dirty="0" err="1"/>
              <a:t>Вастена</a:t>
            </a:r>
            <a:r>
              <a:rPr lang="ru-RU" dirty="0"/>
              <a:t> </a:t>
            </a:r>
            <a:r>
              <a:rPr lang="ru-RU" dirty="0" smtClean="0"/>
              <a:t>«вровень»</a:t>
            </a:r>
          </a:p>
          <a:p>
            <a:pPr>
              <a:buFontTx/>
              <a:buChar char="-"/>
            </a:pPr>
            <a:r>
              <a:rPr lang="ru-RU" dirty="0" smtClean="0"/>
              <a:t>симптомы </a:t>
            </a:r>
            <a:r>
              <a:rPr lang="ru-RU" dirty="0"/>
              <a:t>прижатия мочевого пузыря (затрудненное мочеиспускание, примесь крови в моче).</a:t>
            </a:r>
          </a:p>
        </p:txBody>
      </p:sp>
    </p:spTree>
    <p:extLst>
      <p:ext uri="{BB962C8B-B14F-4D97-AF65-F5344CB8AC3E}">
        <p14:creationId xmlns:p14="http://schemas.microsoft.com/office/powerpoint/2010/main" val="3403927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143000"/>
          </a:xfrm>
        </p:spPr>
        <p:txBody>
          <a:bodyPr/>
          <a:lstStyle/>
          <a:p>
            <a:r>
              <a:rPr lang="ru-RU" dirty="0"/>
              <a:t>3 степень (абсолютное несоответствие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7620000" cy="45559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выраженная </a:t>
            </a:r>
            <a:r>
              <a:rPr lang="ru-RU" dirty="0"/>
              <a:t>конфигурация головки или отсутствие конфигурационной способности головки, особенно переношенного </a:t>
            </a:r>
            <a:r>
              <a:rPr lang="ru-RU" dirty="0" smtClean="0"/>
              <a:t>плода;</a:t>
            </a:r>
          </a:p>
          <a:p>
            <a:pPr>
              <a:buFontTx/>
              <a:buChar char="-"/>
            </a:pPr>
            <a:r>
              <a:rPr lang="ru-RU" dirty="0" smtClean="0"/>
              <a:t>признак </a:t>
            </a:r>
            <a:r>
              <a:rPr lang="ru-RU" dirty="0" err="1" smtClean="0"/>
              <a:t>Вастена</a:t>
            </a:r>
            <a:r>
              <a:rPr lang="ru-RU" dirty="0" smtClean="0"/>
              <a:t> «+»;</a:t>
            </a:r>
          </a:p>
          <a:p>
            <a:pPr>
              <a:buFontTx/>
              <a:buChar char="-"/>
            </a:pPr>
            <a:r>
              <a:rPr lang="ru-RU" dirty="0" smtClean="0"/>
              <a:t>выраженные </a:t>
            </a:r>
            <a:r>
              <a:rPr lang="ru-RU" dirty="0"/>
              <a:t>симптомы прижатия мочевого пузыря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 преждевременное </a:t>
            </a:r>
            <a:r>
              <a:rPr lang="ru-RU" dirty="0"/>
              <a:t>появление непроизвольных неэффективных потуг;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отсутствие </a:t>
            </a:r>
            <a:r>
              <a:rPr lang="ru-RU" dirty="0"/>
              <a:t>поступательных движений головки при полном раскрытии шейки матки и энергичной родовой деятельности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аномалии родовой деятельности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симптомы </a:t>
            </a:r>
            <a:r>
              <a:rPr lang="ru-RU" dirty="0"/>
              <a:t>угрожающего разрыва матки.</a:t>
            </a:r>
          </a:p>
        </p:txBody>
      </p:sp>
    </p:spTree>
    <p:extLst>
      <p:ext uri="{BB962C8B-B14F-4D97-AF65-F5344CB8AC3E}">
        <p14:creationId xmlns:p14="http://schemas.microsoft.com/office/powerpoint/2010/main" val="4005934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20000" cy="1143000"/>
          </a:xfrm>
        </p:spPr>
        <p:txBody>
          <a:bodyPr/>
          <a:lstStyle/>
          <a:p>
            <a:r>
              <a:rPr lang="ru-RU" b="1" dirty="0"/>
              <a:t>Ведение родов при клинически узком тазе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9311"/>
            <a:ext cx="7620000" cy="4800600"/>
          </a:xfrm>
        </p:spPr>
        <p:txBody>
          <a:bodyPr/>
          <a:lstStyle/>
          <a:p>
            <a:endParaRPr lang="ru-RU" b="1" dirty="0" smtClean="0"/>
          </a:p>
          <a:p>
            <a:pPr marL="114300" indent="0"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При относительном несоответствии роды проводят через 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</a:rPr>
              <a:t>естественные родовые пути.</a:t>
            </a:r>
          </a:p>
          <a:p>
            <a:endParaRPr lang="ru-RU" sz="2400" b="1" u="sng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Степень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клинического несоответствия 2 и 3 являются показанием к </a:t>
            </a:r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кесареву сечению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7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Ведение родов при клинически узком тазе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7825680" cy="4824536"/>
          </a:xfrm>
        </p:spPr>
        <p:txBody>
          <a:bodyPr>
            <a:normAutofit/>
          </a:bodyPr>
          <a:lstStyle/>
          <a:p>
            <a:r>
              <a:rPr lang="ru-RU" dirty="0"/>
              <a:t>Проведение кесарева сечения </a:t>
            </a:r>
            <a:r>
              <a:rPr lang="ru-RU" dirty="0" smtClean="0"/>
              <a:t>представляет </a:t>
            </a:r>
            <a:r>
              <a:rPr lang="ru-RU" dirty="0"/>
              <a:t>определенные трудности, особенно при полном раскрытие шейки матки и при низком расположении головки. Во время операции обнаруживается резкое истощение нижнего сегмента матки, иногда - гематома на задней стенке </a:t>
            </a:r>
            <a:r>
              <a:rPr lang="ru-RU" dirty="0" smtClean="0"/>
              <a:t>матки.</a:t>
            </a:r>
          </a:p>
          <a:p>
            <a:r>
              <a:rPr lang="ru-RU" dirty="0" smtClean="0"/>
              <a:t>Повышенная </a:t>
            </a:r>
            <a:r>
              <a:rPr lang="ru-RU" dirty="0"/>
              <a:t>кровоточивость требует дополнительного хирургического гемостаза и введения свежезамороженной плазмы при наличии капиллярного кровотечения, </a:t>
            </a:r>
            <a:r>
              <a:rPr lang="ru-RU" dirty="0" err="1"/>
              <a:t>коагулопатии</a:t>
            </a:r>
            <a:r>
              <a:rPr lang="ru-RU" dirty="0"/>
              <a:t>, геморрагического синдрома или массивной кровопотере. </a:t>
            </a:r>
            <a:endParaRPr lang="ru-RU" dirty="0" smtClean="0"/>
          </a:p>
          <a:p>
            <a:r>
              <a:rPr lang="ru-RU" dirty="0" smtClean="0"/>
              <a:t>Может </a:t>
            </a:r>
            <a:r>
              <a:rPr lang="ru-RU" dirty="0"/>
              <a:t>иметь место продление разреза на матке (3,4%), затрудненное извлечение плода (6,8%), гипотоническое кровотечение (1,1%) в раннем послеоперационном </a:t>
            </a:r>
            <a:r>
              <a:rPr lang="ru-RU" dirty="0" smtClean="0"/>
              <a:t>периоде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93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Осложнения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/>
              <a:t>Новорожденные при узком тазе относятся к группе высокого риска. Родовой травматизм имеет место у 27,0% новорожденных.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У </a:t>
            </a:r>
            <a:r>
              <a:rPr lang="ru-RU" dirty="0"/>
              <a:t>новорожденных </a:t>
            </a:r>
            <a:r>
              <a:rPr lang="ru-RU" dirty="0" smtClean="0"/>
              <a:t>возможны: </a:t>
            </a:r>
          </a:p>
          <a:p>
            <a:r>
              <a:rPr lang="ru-RU" dirty="0" smtClean="0"/>
              <a:t>синдром </a:t>
            </a:r>
            <a:r>
              <a:rPr lang="ru-RU" dirty="0" err="1"/>
              <a:t>гипервозбудимости</a:t>
            </a:r>
            <a:r>
              <a:rPr lang="ru-RU" dirty="0"/>
              <a:t> (18,2%), 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/>
              <a:t>угнетения центральной нервной системы (4,5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судорожный </a:t>
            </a:r>
            <a:r>
              <a:rPr lang="ru-RU" dirty="0"/>
              <a:t>синдром (2,3%), </a:t>
            </a:r>
            <a:endParaRPr lang="ru-RU" dirty="0" smtClean="0"/>
          </a:p>
          <a:p>
            <a:r>
              <a:rPr lang="ru-RU" dirty="0" smtClean="0"/>
              <a:t>кожно-геморрагический </a:t>
            </a:r>
            <a:r>
              <a:rPr lang="ru-RU" dirty="0"/>
              <a:t>синдром (6,8%), </a:t>
            </a:r>
            <a:endParaRPr lang="ru-RU" dirty="0" smtClean="0"/>
          </a:p>
          <a:p>
            <a:r>
              <a:rPr lang="ru-RU" dirty="0" smtClean="0"/>
              <a:t>гематомы </a:t>
            </a:r>
            <a:r>
              <a:rPr lang="ru-RU" dirty="0"/>
              <a:t>бедер и плеч (1,1%), </a:t>
            </a:r>
            <a:endParaRPr lang="ru-RU" dirty="0" smtClean="0"/>
          </a:p>
          <a:p>
            <a:r>
              <a:rPr lang="ru-RU" dirty="0" smtClean="0"/>
              <a:t>шейно-</a:t>
            </a:r>
            <a:r>
              <a:rPr lang="ru-RU" dirty="0" err="1" smtClean="0"/>
              <a:t>радикулярный</a:t>
            </a:r>
            <a:r>
              <a:rPr lang="ru-RU" dirty="0" smtClean="0"/>
              <a:t> </a:t>
            </a:r>
            <a:r>
              <a:rPr lang="ru-RU" dirty="0"/>
              <a:t>синдром (2,3%), </a:t>
            </a:r>
            <a:endParaRPr lang="ru-RU" dirty="0" smtClean="0"/>
          </a:p>
          <a:p>
            <a:r>
              <a:rPr lang="ru-RU" dirty="0" err="1" smtClean="0"/>
              <a:t>кефалогематома</a:t>
            </a:r>
            <a:r>
              <a:rPr lang="ru-RU" dirty="0" smtClean="0"/>
              <a:t> </a:t>
            </a:r>
            <a:r>
              <a:rPr lang="ru-RU" dirty="0"/>
              <a:t>(1,1%), </a:t>
            </a:r>
            <a:endParaRPr lang="ru-RU" dirty="0" smtClean="0"/>
          </a:p>
          <a:p>
            <a:r>
              <a:rPr lang="ru-RU" dirty="0" smtClean="0"/>
              <a:t>субарахноидальное </a:t>
            </a:r>
            <a:r>
              <a:rPr lang="ru-RU" dirty="0"/>
              <a:t>кровоизлияние (2,3</a:t>
            </a:r>
            <a:r>
              <a:rPr lang="ru-RU" dirty="0" smtClean="0"/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226399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Осложнения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620000" cy="5016624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/>
              <a:t>При клинически узком тазе у женщин может иметь место тяжелый травматизм (до 1%) в </a:t>
            </a:r>
            <a:r>
              <a:rPr lang="ru-RU" dirty="0" smtClean="0"/>
              <a:t>виде: </a:t>
            </a:r>
          </a:p>
          <a:p>
            <a:pPr marL="114300" indent="0" algn="ctr">
              <a:buNone/>
            </a:pPr>
            <a:endParaRPr lang="ru-RU" dirty="0" smtClean="0"/>
          </a:p>
          <a:p>
            <a:r>
              <a:rPr lang="ru-RU" dirty="0" smtClean="0"/>
              <a:t>разрыва симфиза; </a:t>
            </a:r>
          </a:p>
          <a:p>
            <a:r>
              <a:rPr lang="ru-RU" dirty="0" smtClean="0"/>
              <a:t>разрыва </a:t>
            </a:r>
            <a:r>
              <a:rPr lang="ru-RU" dirty="0"/>
              <a:t>промежности III </a:t>
            </a:r>
            <a:r>
              <a:rPr lang="ru-RU" dirty="0" smtClean="0"/>
              <a:t>степени; </a:t>
            </a:r>
          </a:p>
          <a:p>
            <a:r>
              <a:rPr lang="ru-RU" dirty="0" smtClean="0"/>
              <a:t>повреждения </a:t>
            </a:r>
            <a:r>
              <a:rPr lang="ru-RU" dirty="0"/>
              <a:t>крестцово-подвздошных </a:t>
            </a:r>
            <a:r>
              <a:rPr lang="ru-RU" dirty="0" smtClean="0"/>
              <a:t>сочленений;</a:t>
            </a:r>
          </a:p>
          <a:p>
            <a:r>
              <a:rPr lang="ru-RU" dirty="0" smtClean="0"/>
              <a:t>разрыва матки;</a:t>
            </a:r>
          </a:p>
          <a:p>
            <a:r>
              <a:rPr lang="ru-RU" dirty="0" smtClean="0"/>
              <a:t>отрыва </a:t>
            </a:r>
            <a:r>
              <a:rPr lang="ru-RU" dirty="0"/>
              <a:t>матки от сводов </a:t>
            </a:r>
            <a:r>
              <a:rPr lang="ru-RU" dirty="0" smtClean="0"/>
              <a:t>влагалища;</a:t>
            </a:r>
          </a:p>
          <a:p>
            <a:r>
              <a:rPr lang="ru-RU" dirty="0" smtClean="0"/>
              <a:t>образование </a:t>
            </a:r>
            <a:r>
              <a:rPr lang="ru-RU" dirty="0"/>
              <a:t>мочеполовых и </a:t>
            </a:r>
            <a:r>
              <a:rPr lang="ru-RU" dirty="0" err="1"/>
              <a:t>ректовагинальных</a:t>
            </a:r>
            <a:r>
              <a:rPr lang="ru-RU" dirty="0"/>
              <a:t> </a:t>
            </a:r>
            <a:r>
              <a:rPr lang="ru-RU" dirty="0" smtClean="0"/>
              <a:t>свищей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3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7825680" cy="485799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Авдонина, А.С. Проблема клинически узкого таза в современном акушерстве//Научные стремления. - 2013. - N 1. - С. 76 - 79.</a:t>
            </a:r>
          </a:p>
          <a:p>
            <a:r>
              <a:rPr lang="ru-RU" dirty="0"/>
              <a:t>2. Акушерство: национальное руководство/под ред. Г.М. Савельевой, Г.Т. Сухих, В.Н. Серова, В.Е. Радзинского. - 2-е изд., </a:t>
            </a:r>
            <a:r>
              <a:rPr lang="ru-RU" dirty="0" err="1"/>
              <a:t>перераб</a:t>
            </a:r>
            <a:r>
              <a:rPr lang="ru-RU" dirty="0"/>
              <a:t>. и доп. - М.: ГЭОТАР - Медиа, 2015. - 1080 с. - (Серия "Национальное руководство").</a:t>
            </a:r>
          </a:p>
          <a:p>
            <a:r>
              <a:rPr lang="ru-RU" dirty="0"/>
              <a:t>3. Акушерство: учебник/Г.М. Савельева, Р.И. </a:t>
            </a:r>
            <a:r>
              <a:rPr lang="ru-RU" dirty="0" err="1"/>
              <a:t>Шалина</a:t>
            </a:r>
            <a:r>
              <a:rPr lang="ru-RU" dirty="0"/>
              <a:t>, Л.Г. </a:t>
            </a:r>
            <a:r>
              <a:rPr lang="ru-RU" dirty="0" err="1"/>
              <a:t>Сичинава</a:t>
            </a:r>
            <a:r>
              <a:rPr lang="ru-RU" dirty="0"/>
              <a:t>, О.Б. Панина, М.А. </a:t>
            </a:r>
            <a:r>
              <a:rPr lang="ru-RU" dirty="0" err="1"/>
              <a:t>Курцер</a:t>
            </a:r>
            <a:r>
              <a:rPr lang="ru-RU" dirty="0"/>
              <a:t>. - 2010. - 656 с.</a:t>
            </a:r>
          </a:p>
          <a:p>
            <a:r>
              <a:rPr lang="ru-RU" dirty="0"/>
              <a:t>4. Ведение беременности и родов у женщин с анатомически узким тазом//Информационное письмо Министерства здравоохранения РФ. - 2002.</a:t>
            </a:r>
          </a:p>
          <a:p>
            <a:r>
              <a:rPr lang="ru-RU" dirty="0" smtClean="0"/>
              <a:t>5. </a:t>
            </a:r>
            <a:r>
              <a:rPr lang="ru-RU" dirty="0"/>
              <a:t>Диагностика различных форм и степеней суженного таза у беременных: сравнение результатов магнитно-резонансной и наружной </a:t>
            </a:r>
            <a:r>
              <a:rPr lang="ru-RU" dirty="0" err="1"/>
              <a:t>пельвиметрии</a:t>
            </a:r>
            <a:r>
              <a:rPr lang="ru-RU" dirty="0"/>
              <a:t>/Н.Ю. </a:t>
            </a:r>
            <a:r>
              <a:rPr lang="ru-RU" dirty="0" err="1"/>
              <a:t>Шмедык</a:t>
            </a:r>
            <a:r>
              <a:rPr lang="ru-RU" dirty="0"/>
              <a:t>, В.В. Рязанов, В.В. Ипатов, С.Н. Козловский//Вестник Российской военно-медицинской академии. - 2014. - N 4 (48). - С. 37 - 41.</a:t>
            </a:r>
          </a:p>
          <a:p>
            <a:r>
              <a:rPr lang="ru-RU" dirty="0"/>
              <a:t>7. </a:t>
            </a:r>
            <a:r>
              <a:rPr lang="ru-RU" dirty="0" err="1"/>
              <a:t>Калганова</a:t>
            </a:r>
            <a:r>
              <a:rPr lang="ru-RU" dirty="0"/>
              <a:t> Р.И., Черепанов В.Н. К вопросу диагностики </a:t>
            </a:r>
            <a:r>
              <a:rPr lang="ru-RU" dirty="0" err="1"/>
              <a:t>поперечносуженного</a:t>
            </a:r>
            <a:r>
              <a:rPr lang="ru-RU" dirty="0"/>
              <a:t> таза.//</a:t>
            </a:r>
            <a:r>
              <a:rPr lang="ru-RU" dirty="0" err="1"/>
              <a:t>Акуш</a:t>
            </a:r>
            <a:r>
              <a:rPr lang="ru-RU" dirty="0"/>
              <a:t>. и </a:t>
            </a:r>
            <a:r>
              <a:rPr lang="ru-RU" dirty="0" err="1"/>
              <a:t>гинекол</a:t>
            </a:r>
            <a:r>
              <a:rPr lang="ru-RU" dirty="0"/>
              <a:t>. 1978. - N 4. - С. 53 - 56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68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632848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083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Коды </a:t>
            </a:r>
            <a:r>
              <a:rPr lang="ru-RU" b="1" dirty="0"/>
              <a:t>по </a:t>
            </a:r>
            <a:r>
              <a:rPr lang="ru-RU" b="1" dirty="0" smtClean="0"/>
              <a:t>МКБ-10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136904" cy="46279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O65</a:t>
            </a:r>
            <a:r>
              <a:rPr lang="ru-RU" sz="2400" dirty="0"/>
              <a:t> Затрудненные роды вследствие аномалии таза у матери.</a:t>
            </a:r>
          </a:p>
          <a:p>
            <a:r>
              <a:rPr lang="ru-RU" sz="2400" dirty="0"/>
              <a:t>O65.0 Затрудненные роды вследствие деформации таза.</a:t>
            </a:r>
          </a:p>
          <a:p>
            <a:r>
              <a:rPr lang="ru-RU" sz="2400" dirty="0"/>
              <a:t>O65.1 Затрудненные роды вследствие равномерно суженного таза.</a:t>
            </a:r>
          </a:p>
          <a:p>
            <a:r>
              <a:rPr lang="ru-RU" sz="2400" dirty="0"/>
              <a:t>O65.2 Затрудненные роды вследствие сужения входа таза.</a:t>
            </a:r>
          </a:p>
          <a:p>
            <a:r>
              <a:rPr lang="ru-RU" sz="2400" dirty="0"/>
              <a:t>O65.3 Затрудненные роды вследствие сужения выходного отверстия и среднего диаметра таза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55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/>
          <a:lstStyle/>
          <a:p>
            <a:r>
              <a:rPr lang="ru-RU" sz="2400" dirty="0"/>
              <a:t>O65.4 Затрудненные роды вследствие несоответствия размеров таза и плода неуточненного.</a:t>
            </a:r>
          </a:p>
          <a:p>
            <a:r>
              <a:rPr lang="ru-RU" sz="2400" dirty="0"/>
              <a:t>O65.5 Затрудненные роды вследствие аномалии органов таза у матери.</a:t>
            </a:r>
          </a:p>
          <a:p>
            <a:r>
              <a:rPr lang="ru-RU" sz="2400" dirty="0"/>
              <a:t>O65.8 Затрудненные роды вследствие других аномалий таза у матери.</a:t>
            </a:r>
          </a:p>
          <a:p>
            <a:r>
              <a:rPr lang="ru-RU" sz="2400" dirty="0"/>
              <a:t>O65.9 Затрудненные роды вследствие аномалии таза у матери неуточненной.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6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ричины </a:t>
            </a:r>
            <a:r>
              <a:rPr lang="ru-RU" b="1" dirty="0"/>
              <a:t>возникновения клинически узкого </a:t>
            </a:r>
            <a:r>
              <a:rPr lang="ru-RU" b="1" dirty="0" smtClean="0"/>
              <a:t>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0" y="2348880"/>
            <a:ext cx="8157592" cy="4123928"/>
          </a:xfrm>
        </p:spPr>
        <p:txBody>
          <a:bodyPr>
            <a:normAutofit/>
          </a:bodyPr>
          <a:lstStyle/>
          <a:p>
            <a:r>
              <a:rPr lang="ru-RU" b="1" dirty="0" smtClean="0"/>
              <a:t>Анатомическое </a:t>
            </a:r>
            <a:r>
              <a:rPr lang="ru-RU" b="1" dirty="0"/>
              <a:t>сужение </a:t>
            </a:r>
            <a:r>
              <a:rPr lang="ru-RU" b="1" dirty="0" smtClean="0"/>
              <a:t>таза</a:t>
            </a:r>
            <a:endParaRPr lang="ru-RU" dirty="0"/>
          </a:p>
          <a:p>
            <a:r>
              <a:rPr lang="ru-RU" b="1" dirty="0" smtClean="0"/>
              <a:t>Крупный пло</a:t>
            </a:r>
            <a:r>
              <a:rPr lang="ru-RU" dirty="0" smtClean="0"/>
              <a:t>д</a:t>
            </a:r>
          </a:p>
          <a:p>
            <a:r>
              <a:rPr lang="ru-RU" b="1" dirty="0" smtClean="0"/>
              <a:t>Сочетание анатомически узкого таза и крупного плода</a:t>
            </a:r>
            <a:endParaRPr lang="ru-RU" dirty="0"/>
          </a:p>
          <a:p>
            <a:r>
              <a:rPr lang="ru-RU" b="1" dirty="0" smtClean="0"/>
              <a:t>Неблагоприятные </a:t>
            </a:r>
            <a:r>
              <a:rPr lang="ru-RU" b="1" dirty="0" err="1"/>
              <a:t>предлежания</a:t>
            </a:r>
            <a:r>
              <a:rPr lang="ru-RU" b="1" dirty="0"/>
              <a:t> и вставления головки </a:t>
            </a:r>
            <a:r>
              <a:rPr lang="ru-RU" b="1" dirty="0" smtClean="0"/>
              <a:t>плода </a:t>
            </a:r>
            <a:r>
              <a:rPr lang="ru-RU" dirty="0" smtClean="0"/>
              <a:t>(лобное</a:t>
            </a:r>
            <a:r>
              <a:rPr lang="ru-RU" dirty="0"/>
              <a:t>, лицевое или задний вид затылочного </a:t>
            </a:r>
            <a:r>
              <a:rPr lang="ru-RU" dirty="0" err="1"/>
              <a:t>предлежания</a:t>
            </a:r>
            <a:r>
              <a:rPr lang="ru-RU" dirty="0"/>
              <a:t>, высокое прямое стояние стреловидного шва, </a:t>
            </a:r>
            <a:r>
              <a:rPr lang="ru-RU" dirty="0" err="1"/>
              <a:t>асинклитические</a:t>
            </a:r>
            <a:r>
              <a:rPr lang="ru-RU" dirty="0"/>
              <a:t> вставления, разгибания головки при тазовом </a:t>
            </a:r>
            <a:r>
              <a:rPr lang="ru-RU" dirty="0" err="1" smtClean="0"/>
              <a:t>предлежании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 Гидроцефалия</a:t>
            </a:r>
            <a:endParaRPr lang="ru-RU" b="1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0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80" t="24243" r="23334" b="6060"/>
          <a:stretch/>
        </p:blipFill>
        <p:spPr>
          <a:xfrm>
            <a:off x="683568" y="845038"/>
            <a:ext cx="69847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98" t="23494" r="25286" b="15475"/>
          <a:stretch/>
        </p:blipFill>
        <p:spPr>
          <a:xfrm>
            <a:off x="457200" y="846138"/>
            <a:ext cx="7251853" cy="48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1143000"/>
          </a:xfrm>
        </p:spPr>
        <p:txBody>
          <a:bodyPr/>
          <a:lstStyle/>
          <a:p>
            <a:r>
              <a:rPr lang="ru-RU" b="1" dirty="0"/>
              <a:t>Условия диагностики клинически узкого </a:t>
            </a:r>
            <a:r>
              <a:rPr lang="ru-RU" b="1" dirty="0" smtClean="0"/>
              <a:t>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620000" cy="383589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Открытие </a:t>
            </a:r>
            <a:r>
              <a:rPr lang="ru-RU" sz="2400" i="1" dirty="0"/>
              <a:t>маточного зева до 8 </a:t>
            </a:r>
            <a:r>
              <a:rPr lang="ru-RU" sz="2400" i="1" dirty="0" smtClean="0"/>
              <a:t>см</a:t>
            </a:r>
          </a:p>
          <a:p>
            <a:r>
              <a:rPr lang="ru-RU" sz="2400" i="1" dirty="0" smtClean="0"/>
              <a:t>Отсутствие </a:t>
            </a:r>
            <a:r>
              <a:rPr lang="ru-RU" sz="2400" i="1" dirty="0"/>
              <a:t>плодного </a:t>
            </a:r>
            <a:r>
              <a:rPr lang="ru-RU" sz="2400" i="1" dirty="0" smtClean="0"/>
              <a:t>пузыря</a:t>
            </a:r>
          </a:p>
          <a:p>
            <a:r>
              <a:rPr lang="ru-RU" sz="2400" i="1" dirty="0" smtClean="0"/>
              <a:t>Опорожненный </a:t>
            </a:r>
            <a:r>
              <a:rPr lang="ru-RU" sz="2400" i="1" dirty="0"/>
              <a:t>мочевой </a:t>
            </a:r>
            <a:r>
              <a:rPr lang="ru-RU" sz="2400" i="1" dirty="0" smtClean="0"/>
              <a:t>пузырь</a:t>
            </a:r>
            <a:endParaRPr lang="ru-RU" sz="2400" i="1" dirty="0"/>
          </a:p>
          <a:p>
            <a:r>
              <a:rPr lang="ru-RU" sz="2400" i="1" dirty="0" smtClean="0"/>
              <a:t>Нормальная </a:t>
            </a:r>
            <a:r>
              <a:rPr lang="ru-RU" sz="2400" i="1" dirty="0"/>
              <a:t>сократительная</a:t>
            </a:r>
            <a:br>
              <a:rPr lang="ru-RU" sz="2400" i="1" dirty="0"/>
            </a:br>
            <a:r>
              <a:rPr lang="ru-RU" sz="2400" i="1" dirty="0"/>
              <a:t>деятельность матки</a:t>
            </a:r>
          </a:p>
        </p:txBody>
      </p:sp>
    </p:spTree>
    <p:extLst>
      <p:ext uri="{BB962C8B-B14F-4D97-AF65-F5344CB8AC3E}">
        <p14:creationId xmlns:p14="http://schemas.microsoft.com/office/powerpoint/2010/main" val="16770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Диагностические </a:t>
            </a:r>
            <a:r>
              <a:rPr lang="ru-RU" b="1" dirty="0"/>
              <a:t>признаки клинически узкого </a:t>
            </a:r>
            <a:r>
              <a:rPr lang="ru-RU" b="1" dirty="0" smtClean="0"/>
              <a:t>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291264" cy="4853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длительное </a:t>
            </a:r>
            <a:r>
              <a:rPr lang="ru-RU" sz="2400" dirty="0"/>
              <a:t>(более 1 </a:t>
            </a:r>
            <a:r>
              <a:rPr lang="ru-RU" sz="2400" dirty="0" smtClean="0"/>
              <a:t>ч) </a:t>
            </a:r>
            <a:r>
              <a:rPr lang="ru-RU" sz="2400" dirty="0"/>
              <a:t>стояние головки в плоскостях малого таза;</a:t>
            </a:r>
          </a:p>
          <a:p>
            <a:r>
              <a:rPr lang="ru-RU" sz="2400" dirty="0" smtClean="0"/>
              <a:t>нарушение </a:t>
            </a:r>
            <a:r>
              <a:rPr lang="ru-RU" sz="2400" dirty="0"/>
              <a:t>синхронизации процессов раскрытия шейки матки и продвижения плода;</a:t>
            </a:r>
          </a:p>
          <a:p>
            <a:r>
              <a:rPr lang="ru-RU" sz="2400" dirty="0" smtClean="0"/>
              <a:t>выраженная </a:t>
            </a:r>
            <a:r>
              <a:rPr lang="ru-RU" sz="2400" dirty="0"/>
              <a:t>конфигурация головки;</a:t>
            </a:r>
          </a:p>
          <a:p>
            <a:r>
              <a:rPr lang="ru-RU" sz="2400" dirty="0" smtClean="0"/>
              <a:t>образование </a:t>
            </a:r>
            <a:r>
              <a:rPr lang="ru-RU" sz="2400" dirty="0"/>
              <a:t>большой родовой опухоли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неблагоприятные </a:t>
            </a:r>
            <a:r>
              <a:rPr lang="ru-RU" sz="2400" dirty="0" err="1"/>
              <a:t>предлежания</a:t>
            </a:r>
            <a:r>
              <a:rPr lang="ru-RU" sz="2400" dirty="0"/>
              <a:t> и вставления головки: задний вид, разгибательные варианты, </a:t>
            </a:r>
            <a:r>
              <a:rPr lang="ru-RU" sz="2400" dirty="0" err="1"/>
              <a:t>асинклитизм</a:t>
            </a:r>
            <a:r>
              <a:rPr lang="ru-RU" sz="2400" dirty="0"/>
              <a:t>, клиновидное вставление, высокое прямое стояние стреловидного шва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3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461</TotalTime>
  <Words>1203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Соседство</vt:lpstr>
      <vt:lpstr>КЛИНИЧЕСКИ  УЗКИЙ ТАЗ</vt:lpstr>
      <vt:lpstr>Презентация PowerPoint</vt:lpstr>
      <vt:lpstr>Коды по МКБ-10</vt:lpstr>
      <vt:lpstr>Презентация PowerPoint</vt:lpstr>
      <vt:lpstr>Причины возникновения клинически узкого таза</vt:lpstr>
      <vt:lpstr>Презентация PowerPoint</vt:lpstr>
      <vt:lpstr>Презентация PowerPoint</vt:lpstr>
      <vt:lpstr>Условия диагностики клинически узкого таза</vt:lpstr>
      <vt:lpstr>Диагностические признаки клинически узкого таза</vt:lpstr>
      <vt:lpstr>Диагностические признаки клинически узкого таза</vt:lpstr>
      <vt:lpstr>Диагностические признаки клинически узкого таза</vt:lpstr>
      <vt:lpstr>Признак Вастена</vt:lpstr>
      <vt:lpstr>Положительный признак</vt:lpstr>
      <vt:lpstr>Признак «вровень» </vt:lpstr>
      <vt:lpstr>Отрицательный признак</vt:lpstr>
      <vt:lpstr>Презентация PowerPoint</vt:lpstr>
      <vt:lpstr>Презентация PowerPoint</vt:lpstr>
      <vt:lpstr>Размер Цангемейстера </vt:lpstr>
      <vt:lpstr>Классификация клинически узкого таза</vt:lpstr>
      <vt:lpstr>1 степень (относительное несоответствие)</vt:lpstr>
      <vt:lpstr>2 степень (значительное несоответствие)</vt:lpstr>
      <vt:lpstr>3 степень (абсолютное несоответствие)</vt:lpstr>
      <vt:lpstr>Ведение родов при клинически узком тазе</vt:lpstr>
      <vt:lpstr>Ведение родов при клинически узком тазе</vt:lpstr>
      <vt:lpstr>Осложнения </vt:lpstr>
      <vt:lpstr>Осложнения 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 УЗКИЙ ТАЗ </dc:title>
  <dc:creator>1</dc:creator>
  <cp:lastModifiedBy>1</cp:lastModifiedBy>
  <cp:revision>22</cp:revision>
  <dcterms:created xsi:type="dcterms:W3CDTF">2021-09-11T11:34:38Z</dcterms:created>
  <dcterms:modified xsi:type="dcterms:W3CDTF">2022-10-11T14:31:08Z</dcterms:modified>
</cp:coreProperties>
</file>