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sldIdLst>
    <p:sldId id="256" r:id="rId3"/>
    <p:sldId id="257" r:id="rId4"/>
    <p:sldId id="260" r:id="rId5"/>
    <p:sldId id="275" r:id="rId6"/>
    <p:sldId id="259" r:id="rId7"/>
    <p:sldId id="276" r:id="rId8"/>
    <p:sldId id="258" r:id="rId9"/>
    <p:sldId id="261" r:id="rId10"/>
    <p:sldId id="263" r:id="rId11"/>
    <p:sldId id="262" r:id="rId12"/>
    <p:sldId id="264" r:id="rId13"/>
    <p:sldId id="267" r:id="rId14"/>
    <p:sldId id="268" r:id="rId15"/>
    <p:sldId id="278" r:id="rId16"/>
    <p:sldId id="279" r:id="rId17"/>
    <p:sldId id="271" r:id="rId18"/>
    <p:sldId id="273" r:id="rId19"/>
    <p:sldId id="27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6"/>
            <a:ext cx="3401158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90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</p:grpSp>
      <p:sp>
        <p:nvSpPr>
          <p:cNvPr id="460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431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F395-88CD-4365-935E-8787BCAA6B7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45678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F96EF-F8FE-41A9-8549-59D5CECFB4B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5592542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FF7C-4032-4D0D-B6BD-B27A927D5701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2076206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AEFF5-D5F3-408D-A250-1DF5011D6BA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034558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B8D6-8FF6-41AB-960B-C3535A4E5F9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68658075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65575-E9E0-43D2-B930-69146E62ED98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0054766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3C293-5B12-4D0D-8F83-083C772A0EF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7138313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6CA1D-E066-47F8-AE37-1CFC5873BF88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165993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4B5DA-B1B6-460E-BA32-E4AC772DE279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2211010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1B029-0A73-4992-B4F2-E9D7B1093A7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2349364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13E7C-AA31-4E24-9A03-8A3146E4A309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7869995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D2654-E1EF-4757-BC46-F82B4C12F2CE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0837571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657B-24E1-41E7-B7A6-79E2A0C214B9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040916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6"/>
            <a:ext cx="3401158" cy="2949575"/>
            <a:chOff x="0" y="2458"/>
            <a:chExt cx="2142" cy="1858"/>
          </a:xfrm>
        </p:grpSpPr>
        <p:sp>
          <p:nvSpPr>
            <p:cNvPr id="450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4506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90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662">
                <a:cs typeface="Arial" charset="0"/>
              </a:endParaRPr>
            </a:p>
          </p:txBody>
        </p:sp>
      </p:grp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23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03.01.2011</a:t>
            </a:r>
            <a:endParaRPr lang="uk-UA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23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uk-UA"/>
              <a:t>Коломак В.А.</a:t>
            </a:r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23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0544EF3-37CE-4F5E-911C-D24F00AD91C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517289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4506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2954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585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215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1846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846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1846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1846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1846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1846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D28008-EB04-44CB-B2C4-6F780F737B0F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82DCDD-DDA4-43B2-8F3F-F81F1D11C0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296" y="2492896"/>
            <a:ext cx="7406640" cy="183222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ПМП при острых заболеваниях брюшной полости, почечной колике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5422"/>
            <a:ext cx="7187952" cy="2148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noProof="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notebook\Desktop\Без названия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1234"/>
            <a:ext cx="3269663" cy="27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апрещено при подозрении на острый живот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5992"/>
            <a:ext cx="81369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Принимать  ОБЕЗБОЛИВАЮЩИЕ ПРЕПАРАТЫ!!!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 и пить;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Греть живот ГОРЯЧЕЙ ГРЕЛКОЙ!!!;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ромывать желудок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пмп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059832" cy="33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колика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314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острое состояние, которое возникает вследствие блокады оттока мочи из верхних отделов мочевой системы. Главным проявлением этого синдрома является интенсивная боль в поясничной области.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колика обычно развивается внезапно днем или ночью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Провоцирующими факторами могут быть: алкоголь,  обильное употребление жирной или острой пищи, физическая нагрузка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notebook\Desktop\48faa49c0cd038f_0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81" y="4306069"/>
            <a:ext cx="4409432" cy="2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48508" y="703385"/>
            <a:ext cx="6646985" cy="46599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76200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15" b="1" i="1" dirty="0">
                <a:solidFill>
                  <a:srgbClr val="FF0000"/>
                </a:solidFill>
                <a:latin typeface="Arial"/>
                <a:cs typeface="Arial"/>
              </a:rPr>
              <a:t>Почечная колика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8508" y="1434613"/>
            <a:ext cx="6646985" cy="46599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боль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8508" y="2233246"/>
            <a:ext cx="6646985" cy="46452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Синтез </a:t>
            </a:r>
            <a:r>
              <a:rPr lang="ru-RU" sz="1662" b="1" dirty="0" err="1">
                <a:solidFill>
                  <a:srgbClr val="000000"/>
                </a:solidFill>
                <a:latin typeface="Arial"/>
                <a:cs typeface="Arial"/>
              </a:rPr>
              <a:t>протогландинов</a:t>
            </a:r>
            <a:endParaRPr lang="ru-RU" sz="1662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9215" y="3030416"/>
            <a:ext cx="2791558" cy="86457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Воспалительный отёк стенки мочеточника вокруг камней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8508" y="4160228"/>
            <a:ext cx="6646985" cy="46452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Повышенная </a:t>
            </a:r>
            <a:r>
              <a:rPr lang="ru-RU" sz="1662" b="1" dirty="0" err="1">
                <a:solidFill>
                  <a:srgbClr val="000000"/>
                </a:solidFill>
                <a:latin typeface="Arial"/>
                <a:cs typeface="Arial"/>
              </a:rPr>
              <a:t>гломерулярная</a:t>
            </a: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 фильтрация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8508" y="4891454"/>
            <a:ext cx="6646985" cy="53193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Повышение давления в </a:t>
            </a:r>
            <a:r>
              <a:rPr lang="ru-RU" sz="1662" b="1" dirty="0" err="1">
                <a:solidFill>
                  <a:srgbClr val="000000"/>
                </a:solidFill>
                <a:latin typeface="Arial"/>
                <a:cs typeface="Arial"/>
              </a:rPr>
              <a:t>чашечно</a:t>
            </a: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 - лоханочной системе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48508" y="5756031"/>
            <a:ext cx="6646985" cy="53046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Повышение </a:t>
            </a:r>
            <a:r>
              <a:rPr lang="ru-RU" sz="1662" b="1" dirty="0" err="1">
                <a:solidFill>
                  <a:srgbClr val="000000"/>
                </a:solidFill>
                <a:latin typeface="Arial"/>
                <a:cs typeface="Arial"/>
              </a:rPr>
              <a:t>внутрипочечного</a:t>
            </a: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 давления</a:t>
            </a:r>
          </a:p>
        </p:txBody>
      </p:sp>
      <p:cxnSp>
        <p:nvCxnSpPr>
          <p:cNvPr id="12" name="Прямая со стрелкой 11"/>
          <p:cNvCxnSpPr>
            <a:stCxn id="3" idx="2"/>
            <a:endCxn id="4" idx="0"/>
          </p:cNvCxnSpPr>
          <p:nvPr/>
        </p:nvCxnSpPr>
        <p:spPr>
          <a:xfrm rot="5400000">
            <a:off x="4405680" y="2065460"/>
            <a:ext cx="332642" cy="2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 rot="5400000">
            <a:off x="3841506" y="3428267"/>
            <a:ext cx="1460989" cy="2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>
          <a:xfrm rot="5400000">
            <a:off x="4439384" y="4757372"/>
            <a:ext cx="265234" cy="2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8" idx="0"/>
          </p:cNvCxnSpPr>
          <p:nvPr/>
        </p:nvCxnSpPr>
        <p:spPr>
          <a:xfrm rot="5400000">
            <a:off x="4405680" y="5588244"/>
            <a:ext cx="332642" cy="2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endCxn id="5" idx="3"/>
          </p:cNvCxnSpPr>
          <p:nvPr/>
        </p:nvCxnSpPr>
        <p:spPr>
          <a:xfrm rot="10800000" flipV="1">
            <a:off x="3840774" y="2963008"/>
            <a:ext cx="731226" cy="49969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58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9" name="Picture 5" descr="Graphic1"/>
          <p:cNvPicPr>
            <a:picLocks noChangeAspect="1" noChangeArrowheads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44000" cy="63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fld id="{A24F567D-960E-4158-AB75-50EC042257BC}" type="slidenum">
              <a:rPr lang="uk-UA" altLang="ru-RU">
                <a:solidFill>
                  <a:srgbClr val="FFFFFF"/>
                </a:solidFill>
                <a:latin typeface="Arial" panose="020B0604020202020204" pitchFamily="34" charset="0"/>
              </a:rPr>
              <a:pPr defTabSz="844083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uk-UA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07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боли при почечной колике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3400401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нарастания и затухания боли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иррадиирует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ходу мочевых путей (не только в пояснице, но и в паху, боковых отделах живота, наружных половых органах)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удобное положение, которое помогает уменьшить выраженность боли (человек мечется в постели)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Мочеиспускание может сопровождаться резью или дискомфортом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1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 и рвота без облегчения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 в моче (гематурия), моча цвета «мясных помоев»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Незначительная тахикардия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симптомы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notebook\Desktop\2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737476" cy="26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5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  <a:latin typeface="Arial"/>
              </a:rPr>
              <a:t>03.01.2011</a:t>
            </a:r>
            <a:endParaRPr lang="uk-UA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solidFill>
                  <a:srgbClr val="FFFFFF"/>
                </a:solidFill>
                <a:latin typeface="Arial"/>
              </a:rPr>
              <a:t>Коломак В.А.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fld id="{D84A8405-D94C-476F-B550-46450BD95D60}" type="slidenum">
              <a:rPr lang="uk-UA" altLang="ru-RU">
                <a:solidFill>
                  <a:srgbClr val="FFFFFF"/>
                </a:solidFill>
                <a:latin typeface="Arial" panose="020B0604020202020204" pitchFamily="34" charset="0"/>
              </a:rPr>
              <a:pPr defTabSz="844083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9216" y="770793"/>
            <a:ext cx="6979627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954" b="1" i="1">
                <a:solidFill>
                  <a:srgbClr val="FFFFFF"/>
                </a:solidFill>
              </a:rPr>
              <a:t>Основные жалобы больного:</a:t>
            </a:r>
            <a:endParaRPr lang="ru-RU" altLang="ru-RU" sz="2954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51339" y="3295651"/>
            <a:ext cx="4475285" cy="1795096"/>
          </a:xfrm>
          <a:prstGeom prst="homePlate">
            <a:avLst>
              <a:gd name="adj" fmla="val 49988"/>
            </a:avLst>
          </a:prstGeom>
          <a:ln w="76200">
            <a:solidFill>
              <a:schemeClr val="tx1"/>
            </a:solidFill>
          </a:ln>
        </p:spPr>
        <p:txBody>
          <a:bodyPr/>
          <a:lstStyle/>
          <a:p>
            <a:pPr marL="316531" indent="-316531" defTabSz="844083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defRPr/>
            </a:pPr>
            <a:r>
              <a:rPr lang="ru-RU" sz="2585" b="1" kern="0" dirty="0">
                <a:solidFill>
                  <a:srgbClr val="FFFFFF"/>
                </a:solidFill>
                <a:latin typeface="Arial"/>
                <a:cs typeface="Arial"/>
              </a:rPr>
              <a:t>    Возможен выход конкрементов во время мочеиспускания</a:t>
            </a:r>
            <a:endParaRPr lang="uk-UA" sz="2585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6" descr="80_2_66bfd7a47962a90567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85" y="1502020"/>
            <a:ext cx="3902320" cy="47185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78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3085" y="438150"/>
            <a:ext cx="4889989" cy="5978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15" b="1" dirty="0">
                <a:solidFill>
                  <a:srgbClr val="000000"/>
                </a:solidFill>
                <a:latin typeface="Arial"/>
                <a:cs typeface="Arial"/>
              </a:rPr>
              <a:t>Почечная колика (купирование )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 flipH="1">
            <a:off x="451339" y="1434613"/>
            <a:ext cx="2193681" cy="1063869"/>
          </a:xfrm>
          <a:prstGeom prst="round2DiagRect">
            <a:avLst>
              <a:gd name="adj1" fmla="val 3030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Ликвидация спазма и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восстановлениние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 проходимости мочеточников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7282" y="3030416"/>
            <a:ext cx="2193680" cy="731227"/>
          </a:xfrm>
          <a:prstGeom prst="round2DiagRect">
            <a:avLst>
              <a:gd name="adj1" fmla="val 3425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Тёплая ванна и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спазмолитики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 (папаверин, но-шпа,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платифиллин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3376246" y="2099897"/>
            <a:ext cx="2391508" cy="1063869"/>
          </a:xfrm>
          <a:prstGeom prst="snip2Same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Комбинированые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 ЛС, содержащие анальгетики,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ганглиоблокаторы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спзмолитики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баралгин,спазмалгон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спазгам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максиган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 )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 flipH="1">
            <a:off x="6566389" y="1434613"/>
            <a:ext cx="2060331" cy="1063869"/>
          </a:xfrm>
          <a:prstGeom prst="round2DiagRect">
            <a:avLst>
              <a:gd name="adj1" fmla="val 3402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Купирование выраженного болевого эффекта.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flipH="1">
            <a:off x="6566389" y="3030416"/>
            <a:ext cx="2126273" cy="731227"/>
          </a:xfrm>
          <a:prstGeom prst="round2DiagRect">
            <a:avLst>
              <a:gd name="adj1" fmla="val 46402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Тёплая ванна, НПВС (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диклофенак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индометацин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кеторол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найз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ru-RU" sz="1108" b="1" dirty="0" err="1">
                <a:solidFill>
                  <a:srgbClr val="000000"/>
                </a:solidFill>
                <a:latin typeface="Arial"/>
                <a:cs typeface="Arial"/>
              </a:rPr>
              <a:t>пироксикам</a:t>
            </a:r>
            <a:r>
              <a:rPr lang="ru-RU" sz="1108" b="1" dirty="0">
                <a:solidFill>
                  <a:srgbClr val="000000"/>
                </a:solidFill>
                <a:latin typeface="Arial"/>
                <a:cs typeface="Arial"/>
              </a:rPr>
              <a:t> 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35" y="4160227"/>
            <a:ext cx="5184531" cy="39858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 err="1">
                <a:solidFill>
                  <a:srgbClr val="000000"/>
                </a:solidFill>
                <a:latin typeface="Arial"/>
                <a:cs typeface="Arial"/>
              </a:rPr>
              <a:t>Антидиуретики</a:t>
            </a: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ru-RU" sz="1662" b="1" dirty="0" err="1">
                <a:solidFill>
                  <a:srgbClr val="000000"/>
                </a:solidFill>
                <a:latin typeface="Arial"/>
                <a:cs typeface="Arial"/>
              </a:rPr>
              <a:t>десмопрессин</a:t>
            </a: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 )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3175489" y="4825512"/>
            <a:ext cx="2725615" cy="597877"/>
          </a:xfrm>
          <a:prstGeom prst="plaque">
            <a:avLst>
              <a:gd name="adj" fmla="val 25087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Нет эффекта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35" y="5622681"/>
            <a:ext cx="5184531" cy="39858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 b="1" dirty="0">
                <a:solidFill>
                  <a:srgbClr val="000000"/>
                </a:solidFill>
                <a:latin typeface="Arial"/>
                <a:cs typeface="Arial"/>
              </a:rPr>
              <a:t>Катетеризация мочевого пузыря</a:t>
            </a:r>
          </a:p>
        </p:txBody>
      </p: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16200000" flipH="1">
            <a:off x="4033472" y="1561368"/>
            <a:ext cx="1063869" cy="13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073770" y="3660531"/>
            <a:ext cx="996462" cy="2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404947" y="4724400"/>
            <a:ext cx="332642" cy="14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</p:cNvCxnSpPr>
          <p:nvPr/>
        </p:nvCxnSpPr>
        <p:spPr>
          <a:xfrm rot="16200000" flipH="1">
            <a:off x="4454770" y="5506916"/>
            <a:ext cx="199292" cy="32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" idx="1"/>
          </p:cNvCxnSpPr>
          <p:nvPr/>
        </p:nvCxnSpPr>
        <p:spPr>
          <a:xfrm rot="10800000" flipV="1">
            <a:off x="1614854" y="737089"/>
            <a:ext cx="498231" cy="69752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" idx="3"/>
          </p:cNvCxnSpPr>
          <p:nvPr/>
        </p:nvCxnSpPr>
        <p:spPr>
          <a:xfrm>
            <a:off x="7003074" y="737089"/>
            <a:ext cx="621323" cy="69752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1348887" y="2764448"/>
            <a:ext cx="53193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H="1">
            <a:off x="7372351" y="2750527"/>
            <a:ext cx="531934" cy="278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682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14451" y="970085"/>
            <a:ext cx="6580648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954">
                <a:solidFill>
                  <a:srgbClr val="FFFFFF"/>
                </a:solidFill>
              </a:rPr>
              <a:t>Если приступ случился дома - …</a:t>
            </a:r>
          </a:p>
        </p:txBody>
      </p:sp>
      <p:sp>
        <p:nvSpPr>
          <p:cNvPr id="6" name="Пятиугольник 5"/>
          <p:cNvSpPr>
            <a:spLocks noChangeArrowheads="1"/>
          </p:cNvSpPr>
          <p:nvPr/>
        </p:nvSpPr>
        <p:spPr bwMode="auto">
          <a:xfrm>
            <a:off x="915866" y="3030416"/>
            <a:ext cx="3456842" cy="1114921"/>
          </a:xfrm>
          <a:prstGeom prst="homePlate">
            <a:avLst>
              <a:gd name="adj" fmla="val 5001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215" b="1" u="sng">
                <a:solidFill>
                  <a:srgbClr val="FFFFFF"/>
                </a:solidFill>
              </a:rPr>
              <a:t>Необходима госпитализация в стационар!</a:t>
            </a:r>
            <a:endParaRPr lang="ru-RU" altLang="ru-RU" sz="2215">
              <a:solidFill>
                <a:srgbClr val="FFFFFF"/>
              </a:solidFill>
            </a:endParaRPr>
          </a:p>
        </p:txBody>
      </p:sp>
      <p:pic>
        <p:nvPicPr>
          <p:cNvPr id="7" name="Picture 6" descr="Sud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27" y="1502020"/>
            <a:ext cx="3867150" cy="448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7002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Arial"/>
              </a:rPr>
              <a:t>03.01.2011</a:t>
            </a:r>
            <a:endParaRPr lang="uk-UA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316268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1.Понятие «острый живот»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Клинические проявления «острого живота»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Первая медицинская помощь при «остром животе»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Почечная колика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Клинические проявления почечной колики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6.Первая медицинская помощь при почечной колике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notebook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7942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синдром, возникающий при поражении органов брюшной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и сопровождается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интенсивной болью в животе. </a:t>
            </a:r>
          </a:p>
          <a:p>
            <a:pPr marL="82296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возникает в результате раздражения брюшины – тонкой оболочки, покрывающей органы пищеварения и стенки живота изнутри, образуя замкнутую полость. Брюшина богата нервными окончаниями, поэтому чутко реагирует на любой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воспаление/травму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брюшной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полости. </a:t>
            </a:r>
          </a:p>
          <a:p>
            <a:pPr marL="82296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при которых встречается синдром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живота: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аппендицит, панкреатит, ущемленная грыжа, кишечная непроходимость, перфорация язвы желудка или кишечника, травмы живота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«острый живот»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576064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1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76393"/>
            <a:ext cx="8352928" cy="48356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1.резкая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животе высокой интенсивности.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уменьшения боли,  больной принимает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вынужденное положение: лежит на боку или сидит, притянув колени к груди. Любые движения, глубокое дыхание, кашель усиливают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боль. Локализация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и ее распространенность зависят от причины острого живота. В первые минуты боль сосредоточена в эпицентре, который легко нащупать рукой.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некоторое время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охватывает весь живот. Тогда точку наибольшей болезненности обнаружить сложно. Источник воспаления можно установить, слегка постукивая фалангами пальцев по передней брюшной стенке: точка наивысшей болезненности соответствует пораженному органу (симптом Менделя).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«острого живота»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пмп\publicationTitleImage115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3176"/>
            <a:ext cx="25286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2.характерный диагностический признак – симптом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Щеткина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Блюмберга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 возникает при надавливании на брюшную стенку и усиливается при резком отдергивании руки.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3.напряжение мышц передней брюшной стенки. Этот симптом не всегда может быть определен. Его выраженность зависит от индивидуальных особенностей человека –веса, возраста, мышечной массы. Крайняя степень симптома – «доскообразный живот»: мышцы напряжены до предела, живот выглядит плоским, прощупать внутренние органы не удается. Чаще всего это свидетельствует о разрыве полого органа – прободении язвы желудка, кишечника.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4.сухость во рту, тошнота, рвота, отсутствие/ жидкий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стул.Эти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огут  быть при остром животе, но не являются специфическими признаками.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33048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опасность острого живота: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561040" cy="33123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своевременной квалифицированной помощи развивается тяжелая интоксикация, присоединяются инфекционные осложнения, обезвоживание, шок. Возможен летальный исход.</a:t>
            </a:r>
          </a:p>
          <a:p>
            <a:pPr algn="l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Имитировать картину острого живота могут заболевания, не требующие экстренного хирургического вмешательства: обострение гастрита, язвенной болезни, кишечная колика, острая кишечная инфекция, пищевое отравление. Однако при сомнениях в диагностике состояние все равно должно быть  расценено в пользу острого живота.</a:t>
            </a:r>
          </a:p>
          <a:p>
            <a:endParaRPr lang="ru-RU" dirty="0"/>
          </a:p>
        </p:txBody>
      </p:sp>
      <p:pic>
        <p:nvPicPr>
          <p:cNvPr id="5122" name="Picture 2" descr="C:\Users\notebook\Desktop\images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93096"/>
            <a:ext cx="263634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медицинская помощь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1.Вызвать машину СМП (03,112). Если квалифицированная медицинская помощь недоступна, как можно скорее  доставить человека в ближайший  ЛПУ.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2.Обеспечить больному покой – в положении лежа, ноги согнуты в коленях, под коленями валик или полусидя, в зависимости от состояния.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оложить холод на живот (на 20 минут).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жажде смачивать губы салфеткой, полоскать рот.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Оказать помощь при рвоте.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Психологическая помощь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5058"/>
            <a:ext cx="3652639" cy="26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notebook\Desktop\e358d322dd25aa10a520f7b69594ff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84294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</TotalTime>
  <Words>766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Орбита</vt:lpstr>
      <vt:lpstr>Волна</vt:lpstr>
      <vt:lpstr>ПМП при острых заболеваниях брюшной полости, почечной колике</vt:lpstr>
      <vt:lpstr> План лекции:</vt:lpstr>
      <vt:lpstr>Понятие «острый живот»</vt:lpstr>
      <vt:lpstr>Презентация PowerPoint</vt:lpstr>
      <vt:lpstr>Клинические проявления «острого живота»</vt:lpstr>
      <vt:lpstr>Презентация PowerPoint</vt:lpstr>
      <vt:lpstr>Презентация PowerPoint</vt:lpstr>
      <vt:lpstr> опасность острого живота:</vt:lpstr>
      <vt:lpstr>Первая медицинская помощь</vt:lpstr>
      <vt:lpstr> Запрещено при подозрении на острый живот</vt:lpstr>
      <vt:lpstr>Почечная колика</vt:lpstr>
      <vt:lpstr>Презентация PowerPoint</vt:lpstr>
      <vt:lpstr>Презентация PowerPoint</vt:lpstr>
      <vt:lpstr>Характеристики боли при почечной колике</vt:lpstr>
      <vt:lpstr>Сопутствующие симптомы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ПМП при «остром животе».</dc:title>
  <dc:creator>Admin</dc:creator>
  <cp:lastModifiedBy>notebook</cp:lastModifiedBy>
  <cp:revision>20</cp:revision>
  <dcterms:created xsi:type="dcterms:W3CDTF">2015-12-09T17:37:43Z</dcterms:created>
  <dcterms:modified xsi:type="dcterms:W3CDTF">2022-02-08T03:17:36Z</dcterms:modified>
</cp:coreProperties>
</file>