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8" r:id="rId4"/>
    <p:sldId id="339" r:id="rId5"/>
    <p:sldId id="340" r:id="rId6"/>
    <p:sldId id="259" r:id="rId7"/>
    <p:sldId id="260" r:id="rId8"/>
    <p:sldId id="261" r:id="rId9"/>
    <p:sldId id="266" r:id="rId10"/>
    <p:sldId id="269" r:id="rId11"/>
    <p:sldId id="270" r:id="rId12"/>
    <p:sldId id="271" r:id="rId13"/>
    <p:sldId id="335" r:id="rId14"/>
    <p:sldId id="334" r:id="rId15"/>
    <p:sldId id="336" r:id="rId16"/>
    <p:sldId id="273" r:id="rId17"/>
    <p:sldId id="280" r:id="rId18"/>
    <p:sldId id="284" r:id="rId19"/>
    <p:sldId id="285" r:id="rId20"/>
    <p:sldId id="286" r:id="rId21"/>
    <p:sldId id="337" r:id="rId22"/>
    <p:sldId id="290" r:id="rId23"/>
    <p:sldId id="291" r:id="rId24"/>
    <p:sldId id="296" r:id="rId25"/>
    <p:sldId id="299" r:id="rId26"/>
    <p:sldId id="301" r:id="rId27"/>
    <p:sldId id="303" r:id="rId28"/>
    <p:sldId id="305" r:id="rId29"/>
    <p:sldId id="306" r:id="rId30"/>
    <p:sldId id="307" r:id="rId31"/>
    <p:sldId id="309" r:id="rId32"/>
    <p:sldId id="310" r:id="rId33"/>
    <p:sldId id="312" r:id="rId34"/>
    <p:sldId id="313" r:id="rId35"/>
    <p:sldId id="317" r:id="rId36"/>
    <p:sldId id="341" r:id="rId37"/>
    <p:sldId id="342" r:id="rId38"/>
    <p:sldId id="319" r:id="rId39"/>
    <p:sldId id="321" r:id="rId40"/>
    <p:sldId id="323" r:id="rId41"/>
    <p:sldId id="324" r:id="rId42"/>
    <p:sldId id="325" r:id="rId43"/>
    <p:sldId id="326" r:id="rId44"/>
    <p:sldId id="327" r:id="rId45"/>
    <p:sldId id="328" r:id="rId46"/>
    <p:sldId id="344" r:id="rId47"/>
    <p:sldId id="343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orgunAV\Downloads\demo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gunAV\Downloads\7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gunAV\Downloads\3-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Рождаемость, смертность </a:t>
            </a:r>
            <a:endParaRPr lang="ru-RU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240507436570429"/>
          <c:y val="0.22732648002333042"/>
          <c:w val="0.71510870516185476"/>
          <c:h val="0.55718941382327214"/>
        </c:manualLayout>
      </c:layout>
      <c:lineChart>
        <c:grouping val="standard"/>
        <c:varyColors val="0"/>
        <c:ser>
          <c:idx val="0"/>
          <c:order val="0"/>
          <c:tx>
            <c:strRef>
              <c:f>[demo21.xls]Лист1!$I$20</c:f>
              <c:strCache>
                <c:ptCount val="1"/>
                <c:pt idx="0">
                  <c:v>родившихся</c:v>
                </c:pt>
              </c:strCache>
            </c:strRef>
          </c:tx>
          <c:marker>
            <c:symbol val="none"/>
          </c:marker>
          <c:cat>
            <c:numRef>
              <c:f>[demo21.xls]Лист1!$J$19:$T$19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[demo21.xls]Лист1!$J$20:$T$20</c:f>
              <c:numCache>
                <c:formatCode>General</c:formatCode>
                <c:ptCount val="11"/>
                <c:pt idx="0">
                  <c:v>1788948</c:v>
                </c:pt>
                <c:pt idx="1">
                  <c:v>1796629</c:v>
                </c:pt>
                <c:pt idx="2">
                  <c:v>1902084</c:v>
                </c:pt>
                <c:pt idx="3">
                  <c:v>1895822</c:v>
                </c:pt>
                <c:pt idx="4">
                  <c:v>1942683</c:v>
                </c:pt>
                <c:pt idx="5">
                  <c:v>1940579</c:v>
                </c:pt>
                <c:pt idx="6">
                  <c:v>1888729</c:v>
                </c:pt>
                <c:pt idx="7">
                  <c:v>1690307</c:v>
                </c:pt>
                <c:pt idx="8">
                  <c:v>1604344</c:v>
                </c:pt>
                <c:pt idx="9">
                  <c:v>1481074</c:v>
                </c:pt>
                <c:pt idx="10">
                  <c:v>1436514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[demo21.xls]Лист1!$I$21</c:f>
              <c:strCache>
                <c:ptCount val="1"/>
                <c:pt idx="0">
                  <c:v>умерших</c:v>
                </c:pt>
              </c:strCache>
            </c:strRef>
          </c:tx>
          <c:marker>
            <c:symbol val="none"/>
          </c:marker>
          <c:cat>
            <c:numRef>
              <c:f>[demo21.xls]Лист1!$J$19:$T$19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[demo21.xls]Лист1!$J$21:$T$21</c:f>
              <c:numCache>
                <c:formatCode>General</c:formatCode>
                <c:ptCount val="11"/>
                <c:pt idx="0">
                  <c:v>2028516</c:v>
                </c:pt>
                <c:pt idx="1">
                  <c:v>1925720</c:v>
                </c:pt>
                <c:pt idx="2">
                  <c:v>1906335</c:v>
                </c:pt>
                <c:pt idx="3">
                  <c:v>1871809</c:v>
                </c:pt>
                <c:pt idx="4">
                  <c:v>1912347</c:v>
                </c:pt>
                <c:pt idx="5">
                  <c:v>1908541</c:v>
                </c:pt>
                <c:pt idx="6">
                  <c:v>1891015</c:v>
                </c:pt>
                <c:pt idx="7">
                  <c:v>1826125</c:v>
                </c:pt>
                <c:pt idx="8">
                  <c:v>1828910</c:v>
                </c:pt>
                <c:pt idx="9">
                  <c:v>1798307</c:v>
                </c:pt>
                <c:pt idx="10">
                  <c:v>2138586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82272"/>
        <c:axId val="106066688"/>
      </c:lineChart>
      <c:catAx>
        <c:axId val="10578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106066688"/>
        <c:crosses val="autoZero"/>
        <c:auto val="1"/>
        <c:lblAlgn val="ctr"/>
        <c:lblOffset val="100"/>
        <c:noMultiLvlLbl val="0"/>
      </c:catAx>
      <c:valAx>
        <c:axId val="106066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0578227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24362489063867016"/>
          <c:y val="0.88850503062117236"/>
          <c:w val="0.53970844269466312"/>
          <c:h val="0.10724919801691456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Суммарный</a:t>
            </a:r>
            <a:r>
              <a:rPr lang="ru-RU" baseline="0"/>
              <a:t> коэффициент рождаемости</a:t>
            </a:r>
            <a:endParaRPr lang="ru-RU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'[7.1.xlsx]Российская Федерация'!$A$7</c:f>
              <c:strCache>
                <c:ptCount val="1"/>
                <c:pt idx="0">
                  <c:v>Все население</c:v>
                </c:pt>
              </c:strCache>
            </c:strRef>
          </c:tx>
          <c:cat>
            <c:numRef>
              <c:f>'[7.1.xlsx]Российская Федерация'!$B$6:$J$6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'[7.1.xlsx]Российская Федерация'!$B$7:$J$7</c:f>
              <c:numCache>
                <c:formatCode>0.000</c:formatCode>
                <c:ptCount val="9"/>
                <c:pt idx="0">
                  <c:v>1.6910000000000001</c:v>
                </c:pt>
                <c:pt idx="1">
                  <c:v>1.7070000000000001</c:v>
                </c:pt>
                <c:pt idx="2">
                  <c:v>1.75</c:v>
                </c:pt>
                <c:pt idx="3">
                  <c:v>1.7769999999999999</c:v>
                </c:pt>
                <c:pt idx="4">
                  <c:v>1.762</c:v>
                </c:pt>
                <c:pt idx="5">
                  <c:v>1.621</c:v>
                </c:pt>
                <c:pt idx="6">
                  <c:v>1.579</c:v>
                </c:pt>
                <c:pt idx="7">
                  <c:v>1.504</c:v>
                </c:pt>
                <c:pt idx="8">
                  <c:v>1.5049999999999999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0032"/>
        <c:axId val="125581568"/>
      </c:lineChart>
      <c:catAx>
        <c:axId val="1255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581568"/>
        <c:crosses val="autoZero"/>
        <c:auto val="1"/>
        <c:lblAlgn val="ctr"/>
        <c:lblOffset val="100"/>
        <c:noMultiLvlLbl val="0"/>
      </c:catAx>
      <c:valAx>
        <c:axId val="125581568"/>
        <c:scaling>
          <c:orientation val="minMax"/>
        </c:scaling>
        <c:delete val="0"/>
        <c:axPos val="l"/>
        <c:numFmt formatCode="0.000" sourceLinked="1"/>
        <c:majorTickMark val="out"/>
        <c:minorTickMark val="none"/>
        <c:tickLblPos val="nextTo"/>
        <c:crossAx val="125580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Число умерших детей от всех причин смерти в возрасте 0-17 лет, человек на 100000 человек соответствующего возраста</a:t>
            </a:r>
          </a:p>
        </c:rich>
      </c:tx>
      <c:layout>
        <c:manualLayout>
          <c:xMode val="edge"/>
          <c:yMode val="edge"/>
          <c:x val="0.1528193350831146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'[3-21.xls]по Российской Федерации'!$A$5</c:f>
              <c:strCache>
                <c:ptCount val="1"/>
                <c:pt idx="0">
                  <c:v>Смертность детей от всех причин смерти в возрасте 0 - 17 лет</c:v>
                </c:pt>
              </c:strCache>
            </c:strRef>
          </c:tx>
          <c:marker>
            <c:symbol val="none"/>
          </c:marker>
          <c:cat>
            <c:strRef>
              <c:f>'[3-21.xls]по Российской Федерации'!$B$4:$M$4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2014¹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'[3-21.xls]по Российской Федерации'!$B$5:$M$5</c:f>
              <c:numCache>
                <c:formatCode>General</c:formatCode>
                <c:ptCount val="12"/>
              </c:numCache>
            </c:numRef>
          </c:val>
          <c:smooth val="0"/>
        </c:ser>
        <c:ser>
          <c:idx val="1"/>
          <c:order val="1"/>
          <c:tx>
            <c:strRef>
              <c:f>'[3-21.xls]по Российской Федерации'!$A$6</c:f>
              <c:strCache>
                <c:ptCount val="1"/>
                <c:pt idx="0">
                  <c:v>   всего</c:v>
                </c:pt>
              </c:strCache>
            </c:strRef>
          </c:tx>
          <c:marker>
            <c:symbol val="none"/>
          </c:marker>
          <c:cat>
            <c:strRef>
              <c:f>'[3-21.xls]по Российской Федерации'!$B$4:$M$4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2014¹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'[3-21.xls]по Российской Федерации'!$B$6:$M$6</c:f>
              <c:numCache>
                <c:formatCode>General</c:formatCode>
                <c:ptCount val="12"/>
                <c:pt idx="0">
                  <c:v>96.7</c:v>
                </c:pt>
                <c:pt idx="1">
                  <c:v>92.2</c:v>
                </c:pt>
                <c:pt idx="2">
                  <c:v>88.7</c:v>
                </c:pt>
                <c:pt idx="3">
                  <c:v>98.7</c:v>
                </c:pt>
                <c:pt idx="4">
                  <c:v>91.7</c:v>
                </c:pt>
                <c:pt idx="5" formatCode="0.0">
                  <c:v>86</c:v>
                </c:pt>
                <c:pt idx="6" formatCode="0.0">
                  <c:v>75.2</c:v>
                </c:pt>
                <c:pt idx="7" formatCode="0.0">
                  <c:v>68.400000000000006</c:v>
                </c:pt>
                <c:pt idx="8" formatCode="0.0">
                  <c:v>59.8</c:v>
                </c:pt>
                <c:pt idx="9" formatCode="0.0">
                  <c:v>54.1</c:v>
                </c:pt>
                <c:pt idx="10">
                  <c:v>48.6</c:v>
                </c:pt>
                <c:pt idx="11">
                  <c:v>44.6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85472"/>
        <c:axId val="127034112"/>
      </c:lineChart>
      <c:catAx>
        <c:axId val="12658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7034112"/>
        <c:crosses val="autoZero"/>
        <c:auto val="1"/>
        <c:lblAlgn val="ctr"/>
        <c:lblOffset val="100"/>
        <c:noMultiLvlLbl val="0"/>
      </c:catAx>
      <c:valAx>
        <c:axId val="127034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6585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0.83542</cdr:x>
      <cdr:y>0.26215</cdr:y>
    </cdr:from>
    <cdr:to>
      <cdr:x>0.89167</cdr:x>
      <cdr:y>0.50521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3819525" y="719138"/>
          <a:ext cx="257175" cy="666750"/>
        </a:xfrm>
        <a:prstGeom xmlns:a="http://schemas.openxmlformats.org/drawingml/2006/main" prst="rightBrac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 w="38100">
              <a:solidFill>
                <a:sysClr val="windowText" lastClr="00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0.7875</cdr:x>
      <cdr:y>0.53299</cdr:y>
    </cdr:from>
    <cdr:to>
      <cdr:x>1</cdr:x>
      <cdr:y>0.72396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0810" y="2412293"/>
          <a:ext cx="1748790" cy="864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rgbClr val="FF0000"/>
              </a:solidFill>
            </a:rPr>
            <a:t>- 700 000 человек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3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69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84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0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4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4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1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8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16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CCFE-214A-41D0-948A-CEF5375159E1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31D4-51A3-4616-B48B-3238191A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9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Роль семьи в формировании здоровья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д.м.н. Моргун Андрей Васильевич</a:t>
            </a:r>
            <a:br>
              <a:rPr lang="ru-RU" altLang="ru-RU" dirty="0" smtClean="0">
                <a:solidFill>
                  <a:schemeClr val="tx1"/>
                </a:solidFill>
              </a:rPr>
            </a:br>
            <a:r>
              <a:rPr lang="ru-RU" altLang="ru-RU" dirty="0" smtClean="0">
                <a:solidFill>
                  <a:schemeClr val="tx1"/>
                </a:solidFill>
              </a:rPr>
              <a:t>Красноярск, 2022</a:t>
            </a:r>
            <a:endParaRPr lang="ru-RU" dirty="0"/>
          </a:p>
        </p:txBody>
      </p:sp>
      <p:pic>
        <p:nvPicPr>
          <p:cNvPr id="4" name="Рисунок 3" descr="FoBvCe1QX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737" y="4496326"/>
            <a:ext cx="3109263" cy="2331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29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36525"/>
          </a:xfrm>
        </p:spPr>
        <p:txBody>
          <a:bodyPr>
            <a:normAutofit fontScale="90000"/>
          </a:bodyPr>
          <a:lstStyle/>
          <a:p>
            <a:endParaRPr lang="ru-RU" altLang="ru-RU" sz="29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31224" cy="4320009"/>
          </a:xfrm>
          <a:solidFill>
            <a:srgbClr val="FFFF99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dirty="0">
                <a:solidFill>
                  <a:schemeClr val="bg2"/>
                </a:solidFill>
              </a:rPr>
              <a:t>        </a:t>
            </a:r>
            <a:r>
              <a:rPr lang="ru-RU" altLang="ru-RU" sz="3200" b="1" dirty="0">
                <a:solidFill>
                  <a:srgbClr val="0000FF"/>
                </a:solidFill>
              </a:rPr>
              <a:t>Роль семьи в обществе несравнима по своей силе ни с какими другими социальными институтами, так как именно в семье формируется и развивается личность человека,  происходит овладение им социальными ролями, необходимыми для безболезненной адаптации ребенка в обществе</a:t>
            </a:r>
            <a:r>
              <a:rPr lang="ru-RU" altLang="ru-RU" sz="3200" b="1" dirty="0" smtClean="0">
                <a:solidFill>
                  <a:srgbClr val="0000FF"/>
                </a:solidFill>
              </a:rPr>
              <a:t>.      </a:t>
            </a:r>
            <a:endParaRPr lang="ru-RU" alt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252788"/>
          </a:xfrm>
          <a:solidFill>
            <a:srgbClr val="FFFF99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600" b="1">
                <a:solidFill>
                  <a:srgbClr val="0000FF"/>
                </a:solidFill>
              </a:rPr>
              <a:t>    Семья выступает как первый воспитательный институт, связь с которым человек ощущает на протяжении всей своей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3597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696200" cy="807368"/>
          </a:xfrm>
        </p:spPr>
        <p:txBody>
          <a:bodyPr>
            <a:normAutofit/>
          </a:bodyPr>
          <a:lstStyle/>
          <a:p>
            <a:r>
              <a:rPr lang="ru-RU" altLang="ru-RU" dirty="0"/>
              <a:t>Функции </a:t>
            </a:r>
            <a:r>
              <a:rPr lang="ru-RU" altLang="ru-RU" dirty="0" smtClean="0"/>
              <a:t>семьи</a:t>
            </a:r>
            <a:endParaRPr lang="ru-RU" alt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1672" y="980728"/>
            <a:ext cx="8650808" cy="1727324"/>
          </a:xfrm>
          <a:prstGeom prst="rect">
            <a:avLst/>
          </a:prstGeom>
          <a:solidFill>
            <a:srgbClr val="FFC000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dirty="0" smtClean="0"/>
              <a:t>Репродуктивная функция</a:t>
            </a:r>
          </a:p>
          <a:p>
            <a:r>
              <a:rPr lang="ru-RU" altLang="ru-RU" sz="2400" dirty="0" smtClean="0"/>
              <a:t> </a:t>
            </a:r>
            <a:r>
              <a:rPr lang="ru-RU" altLang="ru-RU" sz="2400" dirty="0" smtClean="0">
                <a:solidFill>
                  <a:srgbClr val="000000"/>
                </a:solidFill>
              </a:rPr>
              <a:t>(самовоспроизведение, размножение, производство потомства) обусловлена необходимостью продолжения человеческого рода.</a:t>
            </a:r>
            <a:endParaRPr lang="ru-RU" altLang="ru-RU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1672" y="3788941"/>
            <a:ext cx="82296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b="1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0820" y="3068960"/>
            <a:ext cx="8650808" cy="1439961"/>
          </a:xfrm>
          <a:prstGeom prst="rect">
            <a:avLst/>
          </a:prstGeom>
          <a:solidFill>
            <a:srgbClr val="FFC000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0" dirty="0"/>
              <a:t>Экономическая функция </a:t>
            </a:r>
            <a:endParaRPr lang="ru-RU" altLang="ru-RU" b="0" dirty="0" smtClean="0"/>
          </a:p>
          <a:p>
            <a:r>
              <a:rPr lang="ru-RU" altLang="ru-RU" b="0" dirty="0" smtClean="0"/>
              <a:t>связана </a:t>
            </a:r>
            <a:r>
              <a:rPr lang="ru-RU" altLang="ru-RU" b="0" dirty="0"/>
              <a:t>с накоплением богатств для членов семьи в виде имущества, недвижимости, наследования и т.п</a:t>
            </a:r>
            <a:r>
              <a:rPr lang="ru-RU" altLang="ru-RU" b="0" dirty="0" smtClean="0"/>
              <a:t>.</a:t>
            </a:r>
            <a:endParaRPr lang="ru-RU" altLang="ru-RU" b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41672" y="4797152"/>
            <a:ext cx="8641660" cy="1871514"/>
          </a:xfrm>
          <a:prstGeom prst="rect">
            <a:avLst/>
          </a:prstGeom>
          <a:solidFill>
            <a:srgbClr val="FFC000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0" dirty="0"/>
              <a:t>Функция первичной социализации </a:t>
            </a:r>
            <a:endParaRPr lang="ru-RU" altLang="ru-RU" b="0" dirty="0" smtClean="0"/>
          </a:p>
          <a:p>
            <a:r>
              <a:rPr lang="ru-RU" altLang="ru-RU" b="0" dirty="0" smtClean="0"/>
              <a:t>Первая и главная социальная группа, </a:t>
            </a:r>
            <a:r>
              <a:rPr lang="ru-RU" altLang="ru-RU" b="0" dirty="0"/>
              <a:t>которая активно влияет на формирование личности ребенка и оказывает влияние в целом на физическое, психическое и социальное развитие ребенка</a:t>
            </a:r>
            <a:r>
              <a:rPr lang="ru-RU" altLang="ru-RU" b="0" dirty="0" smtClean="0"/>
              <a:t>.</a:t>
            </a:r>
            <a:endParaRPr lang="ru-RU" altLang="ru-RU" b="0" dirty="0"/>
          </a:p>
        </p:txBody>
      </p:sp>
    </p:spTree>
    <p:extLst>
      <p:ext uri="{BB962C8B-B14F-4D97-AF65-F5344CB8AC3E}">
        <p14:creationId xmlns:p14="http://schemas.microsoft.com/office/powerpoint/2010/main" val="14748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7353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67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358"/>
              </p:ext>
            </p:extLst>
          </p:nvPr>
        </p:nvGraphicFramePr>
        <p:xfrm>
          <a:off x="1763688" y="332656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576053"/>
              </p:ext>
            </p:extLst>
          </p:nvPr>
        </p:nvGraphicFramePr>
        <p:xfrm>
          <a:off x="1835696" y="3717032"/>
          <a:ext cx="52565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24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3425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7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696200" cy="3960539"/>
          </a:xfrm>
          <a:solidFill>
            <a:srgbClr val="FFFF99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 dirty="0">
                <a:solidFill>
                  <a:srgbClr val="000000"/>
                </a:solidFill>
              </a:rPr>
              <a:t>На современном этапе уровень смертности превышает рождаемость.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000000"/>
                </a:solidFill>
              </a:rPr>
              <a:t>Наблюдается </a:t>
            </a:r>
            <a:r>
              <a:rPr lang="ru-RU" altLang="ru-RU" sz="2800" b="1" dirty="0">
                <a:solidFill>
                  <a:srgbClr val="000000"/>
                </a:solidFill>
              </a:rPr>
              <a:t>тенденция на малодетность в семье или даже бездетность.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000000"/>
                </a:solidFill>
              </a:rPr>
              <a:t>В </a:t>
            </a:r>
            <a:r>
              <a:rPr lang="ru-RU" altLang="ru-RU" sz="2800" b="1" dirty="0">
                <a:solidFill>
                  <a:srgbClr val="000000"/>
                </a:solidFill>
              </a:rPr>
              <a:t>системе ценностей на первое место выходят престижные вещи, а не дети.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000000"/>
                </a:solidFill>
              </a:rPr>
              <a:t>Растет </a:t>
            </a:r>
            <a:r>
              <a:rPr lang="ru-RU" altLang="ru-RU" sz="2800" b="1" dirty="0">
                <a:solidFill>
                  <a:srgbClr val="000000"/>
                </a:solidFill>
              </a:rPr>
              <a:t>число неполных семей. 10 – 15% взрослого населения детородного возраста по состоянию здоровья не могут иметь детей</a:t>
            </a:r>
            <a:r>
              <a:rPr lang="ru-RU" altLang="ru-RU" sz="28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6136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635190" cy="1944216"/>
          </a:xfrm>
          <a:solidFill>
            <a:srgbClr val="FFC000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marL="0" algn="ctr">
              <a:spcBef>
                <a:spcPct val="0"/>
              </a:spcBef>
              <a:buNone/>
            </a:pPr>
            <a:r>
              <a:rPr lang="ru-RU" altLang="ru-RU" sz="2400" dirty="0">
                <a:latin typeface="+mj-lt"/>
                <a:ea typeface="+mj-ea"/>
                <a:cs typeface="+mj-cs"/>
              </a:rPr>
              <a:t>Воспитательная функция семьи</a:t>
            </a:r>
          </a:p>
          <a:p>
            <a:pPr marL="0" algn="just">
              <a:spcBef>
                <a:spcPct val="0"/>
              </a:spcBef>
              <a:buNone/>
            </a:pPr>
            <a:r>
              <a:rPr lang="ru-RU" altLang="ru-RU" sz="2400" dirty="0">
                <a:latin typeface="+mj-lt"/>
                <a:ea typeface="+mj-ea"/>
                <a:cs typeface="+mj-cs"/>
              </a:rPr>
              <a:t>Родители </a:t>
            </a:r>
            <a:r>
              <a:rPr lang="ru-RU" altLang="ru-RU" sz="2400" dirty="0" smtClean="0">
                <a:latin typeface="+mj-lt"/>
                <a:ea typeface="+mj-ea"/>
                <a:cs typeface="+mj-cs"/>
              </a:rPr>
              <a:t>– первые воспитатели, защитники.</a:t>
            </a:r>
            <a:endParaRPr lang="ru-RU" altLang="ru-RU" sz="2400" dirty="0">
              <a:latin typeface="+mj-lt"/>
              <a:ea typeface="+mj-ea"/>
              <a:cs typeface="+mj-cs"/>
            </a:endParaRPr>
          </a:p>
          <a:p>
            <a:pPr marL="0" algn="just">
              <a:spcBef>
                <a:spcPct val="0"/>
              </a:spcBef>
              <a:buNone/>
            </a:pPr>
            <a:r>
              <a:rPr lang="ru-RU" altLang="ru-RU" sz="2400" dirty="0" smtClean="0">
                <a:latin typeface="+mj-lt"/>
                <a:ea typeface="+mj-ea"/>
                <a:cs typeface="+mj-cs"/>
              </a:rPr>
              <a:t>Личный </a:t>
            </a:r>
            <a:r>
              <a:rPr lang="ru-RU" altLang="ru-RU" sz="2400" dirty="0">
                <a:latin typeface="+mj-lt"/>
                <a:ea typeface="+mj-ea"/>
                <a:cs typeface="+mj-cs"/>
              </a:rPr>
              <a:t>пример родителей  - важнейшее средство влияния на воспитание ребенка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696200" cy="807368"/>
          </a:xfrm>
        </p:spPr>
        <p:txBody>
          <a:bodyPr>
            <a:normAutofit/>
          </a:bodyPr>
          <a:lstStyle/>
          <a:p>
            <a:r>
              <a:rPr lang="ru-RU" altLang="ru-RU" dirty="0"/>
              <a:t>Функции </a:t>
            </a:r>
            <a:r>
              <a:rPr lang="ru-RU" altLang="ru-RU" dirty="0" smtClean="0"/>
              <a:t>семьи</a:t>
            </a:r>
            <a:endParaRPr lang="ru-RU" alt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3789039"/>
            <a:ext cx="8640960" cy="2160241"/>
          </a:xfrm>
          <a:prstGeom prst="rect">
            <a:avLst/>
          </a:prstGeom>
          <a:solidFill>
            <a:srgbClr val="FFC000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+mj-lt"/>
                <a:ea typeface="+mj-ea"/>
                <a:cs typeface="+mj-cs"/>
              </a:rPr>
              <a:t>Рекреационная и психотерапевтическая функция семьи.</a:t>
            </a:r>
            <a:br>
              <a:rPr lang="ru-RU" altLang="ru-RU" sz="2400" dirty="0" smtClean="0">
                <a:latin typeface="+mj-lt"/>
                <a:ea typeface="+mj-ea"/>
                <a:cs typeface="+mj-cs"/>
              </a:rPr>
            </a:br>
            <a:r>
              <a:rPr lang="ru-RU" altLang="ru-RU" sz="2400" dirty="0" smtClean="0">
                <a:latin typeface="+mj-lt"/>
                <a:ea typeface="+mj-ea"/>
                <a:cs typeface="+mj-cs"/>
              </a:rPr>
              <a:t>Семья должна быть местом, где человек мог бы чувствовать себя в безопасности и быть абсолютно принятым несмотря на его статус, положение, жизненные успехи и т.п.</a:t>
            </a:r>
          </a:p>
          <a:p>
            <a:pPr marL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+mj-lt"/>
                <a:ea typeface="+mj-ea"/>
                <a:cs typeface="+mj-cs"/>
              </a:rPr>
              <a:t>Мой дом – моя крепость</a:t>
            </a:r>
            <a:endParaRPr lang="ru-RU" altLang="ru-RU" sz="2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9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7200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dirty="0"/>
              <a:t>Функции </a:t>
            </a:r>
            <a:r>
              <a:rPr lang="ru-RU" altLang="ru-RU" dirty="0" smtClean="0"/>
              <a:t>семьи в формировании здоровья</a:t>
            </a:r>
            <a:endParaRPr lang="ru-RU" altLang="ru-RU" dirty="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229600" cy="4320778"/>
          </a:xfrm>
          <a:solidFill>
            <a:srgbClr val="FFC0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/>
              <a:t>Семья является основным участником и исполнителем работы по воспитанию здорового ребенка</a:t>
            </a:r>
          </a:p>
          <a:p>
            <a:pPr>
              <a:lnSpc>
                <a:spcPct val="90000"/>
              </a:lnSpc>
            </a:pPr>
            <a:endParaRPr lang="ru-RU" altLang="ru-RU" sz="2400" b="1" dirty="0"/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От семьи зависит подготовка ребенка к поступлению в школу и создание условий для занятий и отдыха</a:t>
            </a:r>
          </a:p>
          <a:p>
            <a:pPr>
              <a:lnSpc>
                <a:spcPct val="90000"/>
              </a:lnSpc>
            </a:pPr>
            <a:endParaRPr lang="ru-RU" altLang="ru-RU" sz="2400" b="1" dirty="0"/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Семья обеспечивает выполнение задач при лечении детей при острых и хронических заболеваниях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b="1" dirty="0"/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Состояние здоровья ребенка находится в зависимости от состояния здоровья </a:t>
            </a:r>
            <a:r>
              <a:rPr lang="ru-RU" altLang="ru-RU" sz="2400" b="1" dirty="0" smtClean="0"/>
              <a:t>родителей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295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572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dirty="0"/>
              <a:t>         Схема семейного анамнеза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18488" cy="3961035"/>
          </a:xfrm>
          <a:solidFill>
            <a:srgbClr val="FFC000"/>
          </a:solidFill>
        </p:spPr>
        <p:txBody>
          <a:bodyPr/>
          <a:lstStyle/>
          <a:p>
            <a:r>
              <a:rPr lang="ru-RU" altLang="ru-RU" sz="2400" dirty="0"/>
              <a:t>Особенности физического и психического развития ребенка и других членов семьи.</a:t>
            </a:r>
          </a:p>
          <a:p>
            <a:r>
              <a:rPr lang="ru-RU" altLang="ru-RU" sz="2400" dirty="0"/>
              <a:t>Число детей в семье и состояние их здоровья.</a:t>
            </a:r>
          </a:p>
          <a:p>
            <a:r>
              <a:rPr lang="ru-RU" altLang="ru-RU" sz="2400" dirty="0"/>
              <a:t>Составление генеалогического дерева (родословной).</a:t>
            </a:r>
          </a:p>
          <a:p>
            <a:r>
              <a:rPr lang="ru-RU" altLang="ru-RU" sz="2400" dirty="0"/>
              <a:t>Материально-бытовые условия семьи.</a:t>
            </a:r>
          </a:p>
          <a:p>
            <a:r>
              <a:rPr lang="ru-RU" altLang="ru-RU" sz="2400" dirty="0"/>
              <a:t>Место работы и профессия родителей.</a:t>
            </a:r>
          </a:p>
          <a:p>
            <a:r>
              <a:rPr lang="ru-RU" altLang="ru-RU" sz="2400" dirty="0"/>
              <a:t>Число членов семьи и условия проживания.</a:t>
            </a:r>
          </a:p>
          <a:p>
            <a:r>
              <a:rPr lang="ru-RU" altLang="ru-RU" sz="2400" dirty="0"/>
              <a:t>Режимные моменты,  соблюдение гигиенических правил, нагрузки ребенка</a:t>
            </a:r>
            <a:r>
              <a:rPr lang="ru-RU" altLang="ru-RU" sz="2700" dirty="0" smtClean="0"/>
              <a:t>.</a:t>
            </a:r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  <a:p>
            <a:endParaRPr lang="ru-RU" altLang="ru-RU" sz="3700" dirty="0"/>
          </a:p>
        </p:txBody>
      </p:sp>
    </p:spTree>
    <p:extLst>
      <p:ext uri="{BB962C8B-B14F-4D97-AF65-F5344CB8AC3E}">
        <p14:creationId xmlns:p14="http://schemas.microsoft.com/office/powerpoint/2010/main" val="15620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ru-RU" b="1" dirty="0" smtClean="0"/>
              <a:t>Семья – классификация, функции</a:t>
            </a:r>
          </a:p>
          <a:p>
            <a:r>
              <a:rPr lang="ru-RU" altLang="ru-RU" b="1" dirty="0" smtClean="0"/>
              <a:t>Здоровье родителей - здоровье ребенка</a:t>
            </a:r>
          </a:p>
          <a:p>
            <a:r>
              <a:rPr lang="ru-RU" altLang="ru-RU" b="1" dirty="0" smtClean="0"/>
              <a:t> Факторы риска формирования здоровья детей</a:t>
            </a:r>
          </a:p>
          <a:p>
            <a:r>
              <a:rPr lang="ru-RU" altLang="ru-RU" b="1" dirty="0" err="1" smtClean="0"/>
              <a:t>Санитарно</a:t>
            </a:r>
            <a:r>
              <a:rPr lang="ru-RU" altLang="ru-RU" b="1" dirty="0" smtClean="0"/>
              <a:t> просветительная работа в семье, имеющей детей разного возраста</a:t>
            </a:r>
          </a:p>
          <a:p>
            <a:r>
              <a:rPr lang="ru-RU" altLang="ru-RU" b="1" dirty="0" smtClean="0"/>
              <a:t>Профилактика детского травматизма</a:t>
            </a:r>
          </a:p>
          <a:p>
            <a:r>
              <a:rPr lang="ru-RU" altLang="ru-RU" b="1" dirty="0" smtClean="0"/>
              <a:t>Роль семьи в выхаживании больных детей на дому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9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6492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dirty="0" smtClean="0"/>
              <a:t>Тип </a:t>
            </a:r>
            <a:r>
              <a:rPr lang="ru-RU" altLang="ru-RU" dirty="0"/>
              <a:t>наследования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4104456" cy="4321175"/>
          </a:xfrm>
          <a:solidFill>
            <a:srgbClr val="FFC0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ru-RU" altLang="ru-RU" sz="2400" dirty="0"/>
              <a:t>Отмечается передача заболевания от родителей детям</a:t>
            </a:r>
          </a:p>
          <a:p>
            <a:pPr algn="just"/>
            <a:r>
              <a:rPr lang="ru-RU" altLang="ru-RU" sz="2400" dirty="0" smtClean="0"/>
              <a:t>Заболевание </a:t>
            </a:r>
            <a:r>
              <a:rPr lang="ru-RU" altLang="ru-RU" sz="2400" dirty="0"/>
              <a:t>прослеживается в поколениях по вертикали</a:t>
            </a:r>
          </a:p>
          <a:p>
            <a:pPr algn="just"/>
            <a:r>
              <a:rPr lang="ru-RU" altLang="ru-RU" sz="2400" dirty="0" smtClean="0"/>
              <a:t>Нормальные </a:t>
            </a:r>
            <a:r>
              <a:rPr lang="ru-RU" altLang="ru-RU" sz="2400" dirty="0"/>
              <a:t>индивидуумы имеют здоровых потомков</a:t>
            </a:r>
          </a:p>
          <a:p>
            <a:pPr algn="just"/>
            <a:r>
              <a:rPr lang="ru-RU" altLang="ru-RU" sz="2400" dirty="0" smtClean="0"/>
              <a:t>Заболевание </a:t>
            </a:r>
            <a:r>
              <a:rPr lang="ru-RU" altLang="ru-RU" sz="2400" dirty="0"/>
              <a:t>с одинаковой частотой встречается у мужчин и у женщин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6876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Аутосомно – доминантный</a:t>
            </a:r>
            <a:endParaRPr lang="ru-RU" sz="2400" b="1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00236" y="1309331"/>
            <a:ext cx="3778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Аутосомно – рецессивный </a:t>
            </a:r>
            <a:endParaRPr lang="ru-RU" sz="2400" b="1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88024" y="1804593"/>
            <a:ext cx="4248472" cy="432117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ru-RU" altLang="ru-RU" sz="2400" dirty="0"/>
              <a:t>Отсутствие признаков заболевания у родителей</a:t>
            </a:r>
          </a:p>
          <a:p>
            <a:pPr marL="0" indent="0" algn="just"/>
            <a:endParaRPr lang="ru-RU" altLang="ru-RU" sz="2400" dirty="0"/>
          </a:p>
          <a:p>
            <a:pPr marL="0" indent="0" algn="just"/>
            <a:r>
              <a:rPr lang="ru-RU" altLang="ru-RU" sz="2400" dirty="0"/>
              <a:t>Одинаковая частота рождения больных мужчин и женщин</a:t>
            </a:r>
          </a:p>
          <a:p>
            <a:pPr marL="0" indent="0" algn="just"/>
            <a:endParaRPr lang="ru-RU" altLang="ru-RU" sz="2400" dirty="0"/>
          </a:p>
          <a:p>
            <a:pPr marL="0" indent="0" algn="just"/>
            <a:r>
              <a:rPr lang="ru-RU" altLang="ru-RU" sz="2400" dirty="0"/>
              <a:t>Заболевание  прослеживается в  одном поколении    </a:t>
            </a:r>
            <a:r>
              <a:rPr lang="ru-RU" altLang="ru-RU" sz="2400" dirty="0" smtClean="0"/>
              <a:t>(по горизонтали </a:t>
            </a:r>
            <a:r>
              <a:rPr lang="ru-RU" alt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8380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0"/>
            <a:ext cx="8229600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/>
              <a:t>Тип наследования</a:t>
            </a:r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9004" y="836711"/>
            <a:ext cx="3707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Рецессивно сцепленное с  </a:t>
            </a:r>
            <a:r>
              <a:rPr lang="ru-RU" altLang="ru-RU" sz="20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Х – хромосомой</a:t>
            </a:r>
            <a:endParaRPr lang="ru-RU" sz="2000" b="1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504" y="1557338"/>
            <a:ext cx="4320480" cy="511189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just"/>
            <a:r>
              <a:rPr lang="ru-RU" altLang="ru-RU" sz="2200" dirty="0"/>
              <a:t>Отсутствие болезни у родителей</a:t>
            </a:r>
          </a:p>
          <a:p>
            <a:pPr algn="just"/>
            <a:r>
              <a:rPr lang="ru-RU" altLang="ru-RU" sz="2200" dirty="0" smtClean="0"/>
              <a:t>Поражение </a:t>
            </a:r>
            <a:r>
              <a:rPr lang="ru-RU" altLang="ru-RU" sz="2200" dirty="0"/>
              <a:t>в семье только мужчин</a:t>
            </a:r>
          </a:p>
          <a:p>
            <a:pPr algn="just"/>
            <a:r>
              <a:rPr lang="ru-RU" altLang="ru-RU" sz="2200" dirty="0" smtClean="0"/>
              <a:t>Наличие </a:t>
            </a:r>
            <a:r>
              <a:rPr lang="ru-RU" altLang="ru-RU" sz="2200" dirty="0"/>
              <a:t>в семье здоровых сестер у больного при появлении такого заболевания у половины братьев</a:t>
            </a:r>
          </a:p>
          <a:p>
            <a:pPr algn="just"/>
            <a:r>
              <a:rPr lang="ru-RU" altLang="ru-RU" sz="2200" dirty="0" smtClean="0"/>
              <a:t>Невозможность </a:t>
            </a:r>
            <a:r>
              <a:rPr lang="ru-RU" altLang="ru-RU" sz="2200" dirty="0"/>
              <a:t>передачи дефекта от отца сыновьям</a:t>
            </a:r>
          </a:p>
          <a:p>
            <a:pPr algn="just"/>
            <a:r>
              <a:rPr lang="ru-RU" altLang="ru-RU" sz="2200" dirty="0" smtClean="0"/>
              <a:t>Наличие </a:t>
            </a:r>
            <a:r>
              <a:rPr lang="ru-RU" altLang="ru-RU" sz="2200" dirty="0"/>
              <a:t>больных среди сыновей сестер пробанда или его  двоюродных братьев по линии матери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96078" y="1052154"/>
            <a:ext cx="4347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rgbClr val="CC0000"/>
                </a:solidFill>
              </a:rPr>
              <a:t> </a:t>
            </a:r>
            <a:r>
              <a:rPr lang="ru-RU" altLang="ru-RU" sz="2000" b="1" dirty="0" err="1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Мультифакториальные</a:t>
            </a:r>
            <a:r>
              <a:rPr lang="ru-RU" altLang="ru-RU" sz="20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заболевания</a:t>
            </a:r>
            <a:endParaRPr lang="ru-RU" sz="2000" b="1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932040" y="1557338"/>
            <a:ext cx="4031679" cy="511189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just"/>
            <a:r>
              <a:rPr lang="ru-RU" altLang="ru-RU" dirty="0"/>
              <a:t>Высокая частота заболевания  среди родственников по сравнению с другими семьями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Выраженный клинический полиморфизм в проявлении  заболевания в разных семьях одной родословной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Высокий риск заболевания при наличии в семье двух пораженных или тяжелобольных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Наличие сходных и промежуточных форм заболевания в семье</a:t>
            </a:r>
          </a:p>
          <a:p>
            <a:pPr algn="just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715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696200" cy="855662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dirty="0"/>
              <a:t>Факторы риска формирования здоровья ребенка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838774"/>
            <a:ext cx="3672408" cy="3528392"/>
          </a:xfrm>
          <a:solidFill>
            <a:srgbClr val="FFC000"/>
          </a:solidFill>
          <a:extLst/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altLang="ru-RU" sz="2200" dirty="0"/>
              <a:t>Биологические</a:t>
            </a:r>
          </a:p>
          <a:p>
            <a:pPr algn="just"/>
            <a:r>
              <a:rPr lang="ru-RU" altLang="ru-RU" sz="2200" dirty="0" smtClean="0"/>
              <a:t>Социально </a:t>
            </a:r>
            <a:r>
              <a:rPr lang="ru-RU" altLang="ru-RU" sz="2200" dirty="0"/>
              <a:t>– Гигиенические</a:t>
            </a:r>
          </a:p>
          <a:p>
            <a:pPr algn="just"/>
            <a:r>
              <a:rPr lang="ru-RU" altLang="ru-RU" sz="2200" dirty="0" smtClean="0"/>
              <a:t>Образ </a:t>
            </a:r>
            <a:r>
              <a:rPr lang="ru-RU" altLang="ru-RU" sz="2200" dirty="0"/>
              <a:t>жизни семьи</a:t>
            </a:r>
          </a:p>
          <a:p>
            <a:pPr algn="just"/>
            <a:r>
              <a:rPr lang="ru-RU" altLang="ru-RU" sz="2200" dirty="0" smtClean="0"/>
              <a:t>Отношение </a:t>
            </a:r>
            <a:r>
              <a:rPr lang="ru-RU" altLang="ru-RU" sz="2200" dirty="0"/>
              <a:t>родителей к детям и выполнению медицинских и гигиенических рекомендаций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5912405"/>
            <a:ext cx="856895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Доля родителей, признающих собственную ответственность за ухудшение здоровья ребенка, не превышает 7%.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1901994"/>
            <a:ext cx="4824536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Родители переносят на </a:t>
            </a:r>
            <a:r>
              <a:rPr lang="ru-RU" dirty="0"/>
              <a:t>школу и мед работников </a:t>
            </a:r>
            <a:r>
              <a:rPr lang="ru-RU" dirty="0" smtClean="0"/>
              <a:t> </a:t>
            </a:r>
            <a:r>
              <a:rPr lang="ru-RU" dirty="0"/>
              <a:t>ответственность </a:t>
            </a:r>
            <a:r>
              <a:rPr lang="ru-RU" dirty="0" smtClean="0"/>
              <a:t>по </a:t>
            </a:r>
            <a:r>
              <a:rPr lang="ru-RU" dirty="0"/>
              <a:t>профилактике заболеваний </a:t>
            </a:r>
            <a:r>
              <a:rPr lang="ru-RU" dirty="0" smtClean="0"/>
              <a:t>органов зрения и опорно-двигательного аппарата, профилактику травматизма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4581128"/>
            <a:ext cx="2447764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Школьники </a:t>
            </a:r>
          </a:p>
          <a:p>
            <a:pPr algn="just"/>
            <a:r>
              <a:rPr lang="ru-RU" sz="1400" dirty="0"/>
              <a:t>П</a:t>
            </a:r>
            <a:r>
              <a:rPr lang="ru-RU" sz="1400" dirty="0" smtClean="0"/>
              <a:t>роблемы </a:t>
            </a:r>
            <a:r>
              <a:rPr lang="ru-RU" sz="1400" dirty="0"/>
              <a:t>со зрением </a:t>
            </a:r>
            <a:r>
              <a:rPr lang="ru-RU" sz="1400" dirty="0" smtClean="0"/>
              <a:t> - 44%, </a:t>
            </a:r>
          </a:p>
          <a:p>
            <a:pPr algn="just"/>
            <a:r>
              <a:rPr lang="ru-RU" sz="1400" dirty="0" smtClean="0"/>
              <a:t>Проблемы ОДА               - 45%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27068" y="4581128"/>
            <a:ext cx="2664296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Родители</a:t>
            </a:r>
          </a:p>
          <a:p>
            <a:pPr algn="just"/>
            <a:r>
              <a:rPr lang="ru-RU" sz="1400" dirty="0" smtClean="0"/>
              <a:t>Проблемы </a:t>
            </a:r>
            <a:r>
              <a:rPr lang="ru-RU" sz="1400" dirty="0"/>
              <a:t>со зрением </a:t>
            </a:r>
            <a:r>
              <a:rPr lang="ru-RU" sz="1400" dirty="0" smtClean="0"/>
              <a:t>    - 34</a:t>
            </a:r>
            <a:r>
              <a:rPr lang="ru-RU" sz="1400" dirty="0"/>
              <a:t>%, </a:t>
            </a:r>
          </a:p>
          <a:p>
            <a:pPr algn="just"/>
            <a:r>
              <a:rPr lang="ru-RU" sz="1400" dirty="0"/>
              <a:t>Проблемы </a:t>
            </a:r>
            <a:r>
              <a:rPr lang="ru-RU" sz="1400" dirty="0" smtClean="0"/>
              <a:t>ОДА                  - 17%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13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16"/>
            <a:ext cx="4042792" cy="10073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err="1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Гиперпротекция</a:t>
            </a:r>
            <a:r>
              <a:rPr lang="ru-RU" altLang="ru-RU" sz="20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– мелочная опека, «культ болезни», жесткий контроль за поведением</a:t>
            </a:r>
            <a:endParaRPr lang="ru-RU" altLang="ru-RU" sz="2000" b="1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233744" y="12616"/>
            <a:ext cx="3682752" cy="14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lIns="91440" tIns="45720" rIns="91440" bIns="45720" rtlCol="0">
            <a:normAutofit/>
          </a:bodyPr>
          <a:lstStyle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ru-RU" altLang="ru-RU" dirty="0"/>
              <a:t>      </a:t>
            </a:r>
            <a:r>
              <a:rPr lang="ru-RU" altLang="ru-RU" dirty="0" err="1"/>
              <a:t>Гипопротекекция</a:t>
            </a:r>
            <a:r>
              <a:rPr lang="ru-RU" altLang="ru-RU" dirty="0"/>
              <a:t> – отсутствие внимания, интереса к увлечениям и переживаниям </a:t>
            </a:r>
            <a:r>
              <a:rPr lang="ru-RU" altLang="ru-RU" dirty="0" smtClean="0"/>
              <a:t>ребенка        </a:t>
            </a:r>
            <a:endParaRPr lang="ru-RU" altLang="ru-R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4" y="1196752"/>
            <a:ext cx="4176464" cy="388843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2200" dirty="0" smtClean="0"/>
              <a:t>Результаты: чрезмерно затягивается социальное созревание подростков.</a:t>
            </a:r>
          </a:p>
          <a:p>
            <a:pPr algn="just"/>
            <a:r>
              <a:rPr lang="ru-RU" altLang="ru-RU" sz="2200" dirty="0" smtClean="0"/>
              <a:t> Рано формируется эгоизм, завышенные претензии к обществу.</a:t>
            </a:r>
          </a:p>
          <a:p>
            <a:pPr algn="just"/>
            <a:r>
              <a:rPr lang="ru-RU" altLang="ru-RU" sz="2200" dirty="0" smtClean="0"/>
              <a:t> При лишении опеки – социальная </a:t>
            </a:r>
            <a:r>
              <a:rPr lang="ru-RU" altLang="ru-RU" sz="2200" dirty="0" err="1" smtClean="0"/>
              <a:t>дезадаптация</a:t>
            </a:r>
            <a:r>
              <a:rPr lang="ru-RU" altLang="ru-RU" sz="2200" dirty="0" smtClean="0"/>
              <a:t>  и очень часто хронический алкоголизм.</a:t>
            </a:r>
          </a:p>
          <a:p>
            <a:pPr algn="just"/>
            <a:endParaRPr lang="ru-RU" altLang="ru-RU" sz="2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66360" y="1196753"/>
            <a:ext cx="4176464" cy="388843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sz="22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ru-RU" altLang="ru-RU" dirty="0"/>
              <a:t>Результаты:  заторможенное развитие личностных и интеллектуальных способностей. </a:t>
            </a:r>
            <a:endParaRPr lang="ru-RU" altLang="ru-RU" dirty="0" smtClean="0"/>
          </a:p>
          <a:p>
            <a:r>
              <a:rPr lang="ru-RU" altLang="ru-RU" dirty="0" smtClean="0"/>
              <a:t>Поведение </a:t>
            </a:r>
            <a:r>
              <a:rPr lang="ru-RU" altLang="ru-RU" dirty="0"/>
              <a:t>либо агрессора, либо жертвы, линейное мышление, реакция группирования с себе подобными</a:t>
            </a:r>
          </a:p>
        </p:txBody>
      </p:sp>
    </p:spTree>
    <p:extLst>
      <p:ext uri="{BB962C8B-B14F-4D97-AF65-F5344CB8AC3E}">
        <p14:creationId xmlns:p14="http://schemas.microsoft.com/office/powerpoint/2010/main" val="18518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7696200" cy="2676525"/>
          </a:xfrm>
          <a:solidFill>
            <a:srgbClr val="FFFF00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 dirty="0">
                <a:solidFill>
                  <a:srgbClr val="FF3300"/>
                </a:solidFill>
              </a:rPr>
              <a:t>Результаты: </a:t>
            </a:r>
            <a:r>
              <a:rPr lang="ru-RU" altLang="ru-RU" b="1" dirty="0">
                <a:solidFill>
                  <a:srgbClr val="0000FF"/>
                </a:solidFill>
              </a:rPr>
              <a:t>Эти подростки нестабильны, в них постоянно дремлет ожидание конфликта. Чувство неуверенности. Принятие неожиданных решений</a:t>
            </a:r>
          </a:p>
          <a:p>
            <a:endParaRPr lang="ru-RU" altLang="ru-RU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43608" y="2852936"/>
            <a:ext cx="7696200" cy="1800225"/>
          </a:xfrm>
          <a:prstGeom prst="rect">
            <a:avLst/>
          </a:prstGeom>
          <a:solidFill>
            <a:srgbClr val="FFCCFF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</a:rPr>
              <a:t>       Результаты:</a:t>
            </a:r>
            <a:r>
              <a:rPr lang="ru-RU" altLang="ru-RU" sz="2600" b="1" smtClean="0">
                <a:solidFill>
                  <a:srgbClr val="0000FF"/>
                </a:solidFill>
              </a:rPr>
              <a:t> Отсутствие у ребенка эмоциональной безопасности, недоверие к людям, потребность в дополнительном общении (случайные люди, животные), деспотизм.</a:t>
            </a:r>
            <a:r>
              <a:rPr lang="ru-RU" altLang="ru-RU" sz="2600" b="1" smtClean="0">
                <a:solidFill>
                  <a:srgbClr val="FFFF00"/>
                </a:solidFill>
              </a:rPr>
              <a:t>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73385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11188" y="620713"/>
            <a:ext cx="7696200" cy="855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4000" dirty="0"/>
              <a:t>Методологические принципы работы с семьей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628800"/>
            <a:ext cx="8784976" cy="417646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sz="22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ru-RU" altLang="ru-RU"/>
              <a:t>Тесная взаимосвязь и преемственность между семьей, детской поликлиникой, ДДУ, школой </a:t>
            </a:r>
          </a:p>
          <a:p>
            <a:r>
              <a:rPr lang="ru-RU" altLang="ru-RU"/>
              <a:t>Совместное участие в работе с семьей медиков, педагогов и психологов с определением комплексных мероприятий по развитию и воспитанию ребенка</a:t>
            </a:r>
          </a:p>
          <a:p>
            <a:r>
              <a:rPr lang="ru-RU" altLang="ru-RU"/>
              <a:t>Систематическое и целенаправленное гигиеническое обучение и воспитание семьи </a:t>
            </a:r>
          </a:p>
          <a:p>
            <a:r>
              <a:rPr lang="ru-RU" altLang="ru-RU"/>
              <a:t>Активное привлечение к воспитанию детей отцов</a:t>
            </a:r>
          </a:p>
          <a:p>
            <a:r>
              <a:rPr lang="ru-RU" altLang="ru-RU"/>
              <a:t>Определение характера и форм работы с семьей с учетом факторов риска на уровне семьи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9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82678" y="192882"/>
            <a:ext cx="7696200" cy="855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4000" dirty="0" err="1"/>
              <a:t>Пренатальные</a:t>
            </a:r>
            <a:r>
              <a:rPr lang="ru-RU" altLang="ru-RU" sz="4000" dirty="0"/>
              <a:t> факторы риска для плода и новорожденного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2158" y="1268760"/>
            <a:ext cx="7696200" cy="4752975"/>
          </a:xfrm>
          <a:prstGeom prst="rect">
            <a:avLst/>
          </a:prstGeom>
          <a:solidFill>
            <a:srgbClr val="53F846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Возраст матери менее 20 лет и старше 35, отца – до 20  и старше 35 лет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Рост матери менее 150 см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Превышение массы тела на 25%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Наличие профессиональных вредностей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Наличие вредных привычек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Низкий уровень образования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Отрицательной отношение к беременности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Большие эмоциональные нагрузки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Материально – бытовые трудности в семье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rgbClr val="0000FF"/>
                </a:solidFill>
              </a:rPr>
              <a:t>Неполные семьи и социально – неблагополучные браки</a:t>
            </a:r>
          </a:p>
          <a:p>
            <a:pPr>
              <a:lnSpc>
                <a:spcPct val="90000"/>
              </a:lnSpc>
            </a:pPr>
            <a:endParaRPr lang="ru-RU" altLang="ru-RU" sz="240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3797" y="6237312"/>
            <a:ext cx="3016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u="sng" dirty="0">
                <a:solidFill>
                  <a:srgbClr val="FF3300"/>
                </a:solidFill>
              </a:rPr>
              <a:t>Социально – биологические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1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2159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900">
                <a:solidFill>
                  <a:srgbClr val="FF3300"/>
                </a:solidFill>
              </a:rPr>
              <a:t>       </a:t>
            </a:r>
            <a:endParaRPr lang="ru-RU" altLang="ru-RU" sz="1900" u="sng">
              <a:solidFill>
                <a:srgbClr val="FF33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2736" y="548680"/>
            <a:ext cx="7696200" cy="4464496"/>
          </a:xfrm>
          <a:prstGeom prst="rect">
            <a:avLst/>
          </a:prstGeom>
          <a:solidFill>
            <a:srgbClr val="53F846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FF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ru-RU" altLang="ru-RU" dirty="0"/>
              <a:t>Аборты, как перед первыми, так и перед повторными родами</a:t>
            </a:r>
          </a:p>
          <a:p>
            <a:r>
              <a:rPr lang="ru-RU" altLang="ru-RU" dirty="0"/>
              <a:t>Число предшествующих родов 7 – 8, особенно если матери более 40 лет</a:t>
            </a:r>
          </a:p>
          <a:p>
            <a:r>
              <a:rPr lang="ru-RU" altLang="ru-RU" dirty="0"/>
              <a:t>Самопроизвольные выкидыши, преждевременные роды</a:t>
            </a:r>
          </a:p>
          <a:p>
            <a:r>
              <a:rPr lang="ru-RU" altLang="ru-RU" dirty="0"/>
              <a:t>Смерть детей в неонатальном периоде</a:t>
            </a:r>
          </a:p>
          <a:p>
            <a:r>
              <a:rPr lang="ru-RU" altLang="ru-RU" dirty="0"/>
              <a:t>Аномалии и дефекты развития</a:t>
            </a:r>
          </a:p>
          <a:p>
            <a:r>
              <a:rPr lang="ru-RU" altLang="ru-RU" dirty="0"/>
              <a:t>Масса детей менее 2,5 и более 4 кг.</a:t>
            </a:r>
          </a:p>
          <a:p>
            <a:r>
              <a:rPr lang="ru-RU" altLang="ru-RU" dirty="0"/>
              <a:t> Бесплодие 2 - 4 года</a:t>
            </a:r>
          </a:p>
          <a:p>
            <a:r>
              <a:rPr lang="ru-RU" altLang="ru-RU" dirty="0"/>
              <a:t>Беременность через 3 – 4 мес. после предыдущей</a:t>
            </a:r>
          </a:p>
          <a:p>
            <a:endParaRPr lang="ru-RU" altLang="ru-RU" dirty="0"/>
          </a:p>
          <a:p>
            <a:endParaRPr lang="ru-RU" alt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5589240"/>
            <a:ext cx="4572000" cy="5410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b="1" u="sng" dirty="0">
                <a:solidFill>
                  <a:srgbClr val="FF3300"/>
                </a:solidFill>
              </a:rPr>
              <a:t>Отрицательный </a:t>
            </a:r>
            <a:r>
              <a:rPr lang="ru-RU" altLang="ru-RU" b="1" u="sng" dirty="0" err="1">
                <a:solidFill>
                  <a:srgbClr val="FF3300"/>
                </a:solidFill>
              </a:rPr>
              <a:t>акушерско</a:t>
            </a:r>
            <a:r>
              <a:rPr lang="ru-RU" altLang="ru-RU" b="1" u="sng" dirty="0">
                <a:solidFill>
                  <a:srgbClr val="FF3300"/>
                </a:solidFill>
              </a:rPr>
              <a:t>  –   гинекологический анамнез</a:t>
            </a:r>
          </a:p>
        </p:txBody>
      </p:sp>
    </p:spTree>
    <p:extLst>
      <p:ext uri="{BB962C8B-B14F-4D97-AF65-F5344CB8AC3E}">
        <p14:creationId xmlns:p14="http://schemas.microsoft.com/office/powerpoint/2010/main" val="4715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676275"/>
          </a:xfrm>
        </p:spPr>
        <p:txBody>
          <a:bodyPr/>
          <a:lstStyle/>
          <a:p>
            <a:pPr algn="ctr"/>
            <a:r>
              <a:rPr lang="ru-RU" altLang="ru-RU" sz="2400" b="1" u="sng" dirty="0" err="1" smtClean="0">
                <a:solidFill>
                  <a:srgbClr val="FF3300"/>
                </a:solidFill>
              </a:rPr>
              <a:t>Экстрагенитальные</a:t>
            </a:r>
            <a:r>
              <a:rPr lang="ru-RU" altLang="ru-RU" sz="2400" b="1" u="sng" dirty="0" smtClean="0">
                <a:solidFill>
                  <a:srgbClr val="FF3300"/>
                </a:solidFill>
              </a:rPr>
              <a:t> </a:t>
            </a:r>
            <a:r>
              <a:rPr lang="ru-RU" altLang="ru-RU" sz="2400" b="1" u="sng" dirty="0">
                <a:solidFill>
                  <a:srgbClr val="FF3300"/>
                </a:solidFill>
              </a:rPr>
              <a:t>заболевания матери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9"/>
            <a:ext cx="8229600" cy="19437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700" b="1" dirty="0"/>
              <a:t>Хронические неспецифические заболевания матери до беременности</a:t>
            </a:r>
          </a:p>
          <a:p>
            <a:r>
              <a:rPr lang="ru-RU" altLang="ru-RU" sz="2700" b="1" dirty="0" smtClean="0"/>
              <a:t>Острые </a:t>
            </a:r>
            <a:r>
              <a:rPr lang="ru-RU" altLang="ru-RU" sz="2700" b="1" dirty="0"/>
              <a:t>инфекционные заболевания матери во время 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7274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447675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Тематика бесед </a:t>
            </a:r>
            <a:r>
              <a:rPr lang="ru-RU" altLang="ru-RU" dirty="0" smtClean="0"/>
              <a:t>врача с родителями</a:t>
            </a:r>
            <a:endParaRPr lang="ru-RU" altLang="ru-RU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91513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400" b="1">
                <a:solidFill>
                  <a:srgbClr val="000000"/>
                </a:solidFill>
              </a:rPr>
              <a:t>Вопросы рационального вскармливания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Профилактика гипогалактии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Правила ухода за ребенком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Рациональный режим дня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Санитарно-гигиенические требования к условиям быта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Физическое воспитание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Закаливание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Развитие двигательной активности и умений</a:t>
            </a:r>
          </a:p>
          <a:p>
            <a:r>
              <a:rPr lang="ru-RU" altLang="ru-RU" sz="2400" b="1">
                <a:solidFill>
                  <a:srgbClr val="000000"/>
                </a:solidFill>
              </a:rPr>
              <a:t>Профилактика заболеваний и травматизма</a:t>
            </a:r>
          </a:p>
          <a:p>
            <a:endParaRPr lang="ru-RU" altLang="ru-RU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Распределение заболеваний по обращаемости</a:t>
            </a:r>
          </a:p>
        </p:txBody>
      </p:sp>
      <p:graphicFrame>
        <p:nvGraphicFramePr>
          <p:cNvPr id="4" name="Group 1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77590"/>
              </p:ext>
            </p:extLst>
          </p:nvPr>
        </p:nvGraphicFramePr>
        <p:xfrm>
          <a:off x="381000" y="1752600"/>
          <a:ext cx="8458200" cy="4621313"/>
        </p:xfrm>
        <a:graphic>
          <a:graphicData uri="http://schemas.openxmlformats.org/drawingml/2006/table">
            <a:tbl>
              <a:tblPr/>
              <a:tblGrid>
                <a:gridCol w="1143000"/>
                <a:gridCol w="1905000"/>
                <a:gridCol w="1905000"/>
                <a:gridCol w="1905000"/>
                <a:gridCol w="16002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Ранговое место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1-6 лет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7-10 лет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11-14 лет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15-17 лет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органов дыхания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органов дыхания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органов дыхания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Б-ни органов дыхания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Инфекционные болезни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Инфекционные болезни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Травмы и отравления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Травмы и отравления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Аллергические заболевания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органов пищеварения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Б-ни нервной системы и органов чувств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Б-ни нервной системы и органов чувств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органов пищеварения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Травмы и отравления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кожи и подкожной клетчатки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Психические расстройства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Травмы и отравления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нервной системы и органов чувств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Болезни органов пищеварения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Инфекцион-ные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болезни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172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>
            <a:noAutofit/>
          </a:bodyPr>
          <a:lstStyle/>
          <a:p>
            <a:r>
              <a:rPr lang="ru-RU" altLang="ru-RU" sz="4000" dirty="0"/>
              <a:t>Формирование медицинской активности родителей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3816424" cy="3960812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solidFill>
                  <a:srgbClr val="FF0000"/>
                </a:solidFill>
              </a:rPr>
              <a:t>Имеющих </a:t>
            </a:r>
            <a:r>
              <a:rPr lang="ru-RU" altLang="ru-RU" sz="2400" dirty="0">
                <a:solidFill>
                  <a:srgbClr val="FF0000"/>
                </a:solidFill>
              </a:rPr>
              <a:t>детей первого года жизни:</a:t>
            </a:r>
          </a:p>
          <a:p>
            <a:pPr algn="just">
              <a:lnSpc>
                <a:spcPct val="90000"/>
              </a:lnSpc>
            </a:pPr>
            <a:endParaRPr lang="ru-RU" altLang="ru-RU" sz="2400" dirty="0"/>
          </a:p>
          <a:p>
            <a:pPr algn="just">
              <a:lnSpc>
                <a:spcPct val="90000"/>
              </a:lnSpc>
            </a:pPr>
            <a:r>
              <a:rPr lang="ru-RU" altLang="ru-RU" sz="2400" dirty="0"/>
              <a:t>повышение их роли в первичной профилактике;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повышение </a:t>
            </a:r>
            <a:r>
              <a:rPr lang="ru-RU" altLang="ru-RU" sz="2400" dirty="0"/>
              <a:t>настороженности родителей в отношении поведения и состояния  ребенка;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обучение </a:t>
            </a:r>
            <a:r>
              <a:rPr lang="ru-RU" altLang="ru-RU" sz="2400" dirty="0"/>
              <a:t>навыкам ухода, массажа, гимнастики и закаливания;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400" dirty="0">
              <a:solidFill>
                <a:schemeClr val="hlink"/>
              </a:solidFill>
            </a:endParaRPr>
          </a:p>
          <a:p>
            <a:pPr algn="just">
              <a:lnSpc>
                <a:spcPct val="90000"/>
              </a:lnSpc>
            </a:pPr>
            <a:endParaRPr lang="ru-RU" altLang="ru-RU" sz="2400" dirty="0">
              <a:solidFill>
                <a:schemeClr val="hlink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716016" y="1628800"/>
            <a:ext cx="4238158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Имеющих </a:t>
            </a:r>
            <a:r>
              <a:rPr lang="ru-RU" altLang="ru-RU" sz="2200" dirty="0">
                <a:solidFill>
                  <a:srgbClr val="FF0000"/>
                </a:solidFill>
              </a:rPr>
              <a:t>детей второго года </a:t>
            </a:r>
            <a:r>
              <a:rPr lang="ru-RU" altLang="ru-RU" sz="2200" dirty="0" smtClean="0">
                <a:solidFill>
                  <a:srgbClr val="FF0000"/>
                </a:solidFill>
              </a:rPr>
              <a:t>жизни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 altLang="ru-RU" sz="22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повышение </a:t>
            </a:r>
            <a:r>
              <a:rPr lang="ru-RU" altLang="ru-RU" sz="2200" dirty="0"/>
              <a:t>их роли в первичной профилактике;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200" dirty="0"/>
              <a:t>привитие </a:t>
            </a:r>
            <a:r>
              <a:rPr lang="ru-RU" altLang="ru-RU" sz="2200" dirty="0"/>
              <a:t>детям гигиенических навыков;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200" dirty="0"/>
              <a:t>соблюдения </a:t>
            </a:r>
            <a:r>
              <a:rPr lang="ru-RU" altLang="ru-RU" sz="2200" dirty="0"/>
              <a:t>режима дня;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200" dirty="0"/>
              <a:t>проведение </a:t>
            </a:r>
            <a:r>
              <a:rPr lang="ru-RU" altLang="ru-RU" sz="2200" dirty="0"/>
              <a:t>мероприятий по закаливанию </a:t>
            </a:r>
            <a:r>
              <a:rPr lang="ru-RU" altLang="ru-RU" sz="2200" dirty="0" smtClean="0"/>
              <a:t>ребенка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6194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735013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FE3434"/>
                </a:solidFill>
              </a:rPr>
              <a:t>При </a:t>
            </a:r>
            <a:r>
              <a:rPr lang="ru-RU" altLang="ru-RU" sz="2400" b="1" dirty="0">
                <a:solidFill>
                  <a:srgbClr val="FE3434"/>
                </a:solidFill>
              </a:rPr>
              <a:t>подготовке ребенка к посещению ДДУ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24413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   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/>
              <a:t>Достижение у родителей высокого уровня информированности по вопросам подготовки детей к новым для них условиям жизни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/>
              <a:t>Контроль за выполнением семьей рекомендаций медицинских работников детских поликлиник и педагогов ДДУ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/>
              <a:t>Привитие детям навыков самостоятельного приема пищи, одевания, засыпания, гигиенических навыков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/>
              <a:t>Отучивание их  от вредных привычек</a:t>
            </a:r>
          </a:p>
        </p:txBody>
      </p:sp>
    </p:spTree>
    <p:extLst>
      <p:ext uri="{BB962C8B-B14F-4D97-AF65-F5344CB8AC3E}">
        <p14:creationId xmlns:p14="http://schemas.microsoft.com/office/powerpoint/2010/main" val="17905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FF3300"/>
                </a:solidFill>
              </a:rPr>
              <a:t>При </a:t>
            </a:r>
            <a:r>
              <a:rPr lang="ru-RU" altLang="ru-RU" sz="2400" b="1" dirty="0">
                <a:solidFill>
                  <a:srgbClr val="FF3300"/>
                </a:solidFill>
              </a:rPr>
              <a:t>поступлении в </a:t>
            </a:r>
            <a:r>
              <a:rPr lang="ru-RU" altLang="ru-RU" sz="2400" b="1" dirty="0" smtClean="0">
                <a:solidFill>
                  <a:srgbClr val="FF3300"/>
                </a:solidFill>
              </a:rPr>
              <a:t>ДДУ</a:t>
            </a:r>
            <a:endParaRPr lang="ru-RU" altLang="ru-RU" sz="2400" b="1" dirty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1799778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Облегчение </a:t>
            </a:r>
            <a:r>
              <a:rPr lang="ru-RU" altLang="ru-RU" sz="2400" dirty="0"/>
              <a:t>процессов адаптации ребенка, что достигается соблюдением дома  тех же режимных моментов, что и в детском саду, максимального пребывания ребенка на свежем воздухе, достаточной двигательной активности, полноценного сна и рационального питания</a:t>
            </a:r>
            <a:r>
              <a:rPr lang="ru-RU" altLang="ru-RU" sz="2400" dirty="0" smtClean="0"/>
              <a:t>.         </a:t>
            </a:r>
            <a:endParaRPr lang="ru-RU" altLang="ru-RU" sz="2400" dirty="0"/>
          </a:p>
          <a:p>
            <a:pPr algn="just">
              <a:lnSpc>
                <a:spcPct val="90000"/>
              </a:lnSpc>
            </a:pPr>
            <a:endParaRPr lang="ru-RU" altLang="ru-RU" sz="2400" dirty="0"/>
          </a:p>
          <a:p>
            <a:pPr algn="just">
              <a:lnSpc>
                <a:spcPct val="90000"/>
              </a:lnSpc>
            </a:pPr>
            <a:endParaRPr lang="ru-RU" altLang="ru-RU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3140968"/>
            <a:ext cx="7696200" cy="1368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900" dirty="0" smtClean="0"/>
              <a:t> </a:t>
            </a:r>
            <a:r>
              <a:rPr lang="ru-RU" altLang="ru-RU" sz="2400" b="1" dirty="0" smtClean="0">
                <a:solidFill>
                  <a:srgbClr val="FF3300"/>
                </a:solidFill>
              </a:rPr>
              <a:t>При подготовке к поступлению в школу</a:t>
            </a:r>
            <a:endParaRPr lang="ru-RU" altLang="ru-RU" sz="2400" b="1" dirty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4446" y="4365104"/>
            <a:ext cx="8424862" cy="1828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 smtClean="0"/>
              <a:t>Рациональное </a:t>
            </a:r>
            <a:r>
              <a:rPr lang="ru-RU" altLang="ru-RU" sz="2400" dirty="0"/>
              <a:t>построение режима дня, обеспечение гигиенических требований, занятия утренней гимнастикой, дневной сон, рациональное питание, подвижные игры на свежем воздухе, ограничения в просмотре телепередач.</a:t>
            </a:r>
          </a:p>
        </p:txBody>
      </p:sp>
    </p:spTree>
    <p:extLst>
      <p:ext uri="{BB962C8B-B14F-4D97-AF65-F5344CB8AC3E}">
        <p14:creationId xmlns:p14="http://schemas.microsoft.com/office/powerpoint/2010/main" val="20828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23963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FF3300"/>
                </a:solidFill>
              </a:rPr>
              <a:t>Имеющих </a:t>
            </a:r>
            <a:r>
              <a:rPr lang="ru-RU" altLang="ru-RU" sz="2400" b="1" dirty="0">
                <a:solidFill>
                  <a:srgbClr val="FF3300"/>
                </a:solidFill>
              </a:rPr>
              <a:t>детей среднего и старшего    школьного </a:t>
            </a:r>
            <a:r>
              <a:rPr lang="ru-RU" altLang="ru-RU" sz="2400" b="1" dirty="0" smtClean="0">
                <a:solidFill>
                  <a:srgbClr val="FF3300"/>
                </a:solidFill>
              </a:rPr>
              <a:t>возраста</a:t>
            </a:r>
            <a:r>
              <a:rPr lang="ru-RU" altLang="ru-RU" sz="2400" b="1" dirty="0">
                <a:solidFill>
                  <a:schemeClr val="bg2"/>
                </a:solidFill>
              </a:rPr>
              <a:t/>
            </a:r>
            <a:br>
              <a:rPr lang="ru-RU" altLang="ru-RU" sz="2400" b="1" dirty="0">
                <a:solidFill>
                  <a:schemeClr val="bg2"/>
                </a:solidFill>
              </a:rPr>
            </a:b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2088951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algn="just">
              <a:lnSpc>
                <a:spcPct val="90000"/>
              </a:lnSpc>
            </a:pPr>
            <a:r>
              <a:rPr lang="ru-RU" altLang="ru-RU" sz="2400" dirty="0" smtClean="0"/>
              <a:t>Повышение </a:t>
            </a:r>
            <a:r>
              <a:rPr lang="ru-RU" altLang="ru-RU" sz="2400" dirty="0"/>
              <a:t>роли семьи в формировании здорового образа жизни, приобщения к занятиям спортом, борьбы с вредными привычками;</a:t>
            </a:r>
          </a:p>
          <a:p>
            <a:pPr marL="0" algn="just">
              <a:lnSpc>
                <a:spcPct val="90000"/>
              </a:lnSpc>
            </a:pPr>
            <a:r>
              <a:rPr lang="ru-RU" altLang="ru-RU" sz="2400" dirty="0" smtClean="0"/>
              <a:t>Разумного </a:t>
            </a:r>
            <a:r>
              <a:rPr lang="ru-RU" altLang="ru-RU" sz="2400" dirty="0"/>
              <a:t>решения объема внешкольных нагрузок;</a:t>
            </a:r>
          </a:p>
          <a:p>
            <a:pPr marL="0" algn="just">
              <a:lnSpc>
                <a:spcPct val="90000"/>
              </a:lnSpc>
            </a:pPr>
            <a:r>
              <a:rPr lang="ru-RU" altLang="ru-RU" sz="2400" dirty="0" smtClean="0"/>
              <a:t>Разъяснение </a:t>
            </a:r>
            <a:r>
              <a:rPr lang="ru-RU" altLang="ru-RU" sz="2400" dirty="0"/>
              <a:t>пагубного влияния алкоголя и наркотиков</a:t>
            </a:r>
          </a:p>
        </p:txBody>
      </p:sp>
    </p:spTree>
    <p:extLst>
      <p:ext uri="{BB962C8B-B14F-4D97-AF65-F5344CB8AC3E}">
        <p14:creationId xmlns:p14="http://schemas.microsoft.com/office/powerpoint/2010/main" val="27313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как проводить эту работу?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58" y="13604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FF3300"/>
                </a:solidFill>
              </a:rPr>
              <a:t>Формы санитарно-просветительной работы среди детей и родителей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034148"/>
            <a:ext cx="48245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buFontTx/>
              <a:buNone/>
            </a:pPr>
            <a:r>
              <a:rPr lang="ru-RU" altLang="ru-RU" sz="2800" dirty="0"/>
              <a:t>Беседы</a:t>
            </a:r>
          </a:p>
          <a:p>
            <a:pPr marL="0" lvl="2">
              <a:buFontTx/>
              <a:buNone/>
            </a:pPr>
            <a:r>
              <a:rPr lang="ru-RU" altLang="ru-RU" sz="2800" dirty="0"/>
              <a:t>Средства </a:t>
            </a:r>
            <a:r>
              <a:rPr lang="ru-RU" altLang="ru-RU" sz="2800" dirty="0"/>
              <a:t>массовой информации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Социальные сети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Клубы, собрания</a:t>
            </a:r>
            <a:endParaRPr lang="ru-RU" altLang="ru-RU" sz="2800" dirty="0"/>
          </a:p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Научно-популярные </a:t>
            </a:r>
            <a:r>
              <a:rPr lang="ru-RU" altLang="ru-RU" sz="2800" dirty="0"/>
              <a:t>издания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Санитарные бюллетени</a:t>
            </a:r>
          </a:p>
          <a:p>
            <a:r>
              <a:rPr lang="ru-RU" altLang="ru-RU" sz="2800" dirty="0"/>
              <a:t>Школы для молодых родителей</a:t>
            </a:r>
          </a:p>
          <a:p>
            <a:r>
              <a:rPr lang="ru-RU" altLang="ru-RU" sz="2800" dirty="0" smtClean="0"/>
              <a:t>Школы </a:t>
            </a:r>
            <a:r>
              <a:rPr lang="ru-RU" altLang="ru-RU" sz="2800" dirty="0"/>
              <a:t>для больных детей</a:t>
            </a:r>
          </a:p>
          <a:p>
            <a:pPr>
              <a:buFont typeface="Wingdings" pitchFamily="2" charset="2"/>
              <a:buNone/>
            </a:pPr>
            <a:endParaRPr lang="ru-RU" altLang="ru-RU" sz="280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5429845" y="2924944"/>
            <a:ext cx="3679825" cy="3744416"/>
          </a:xfrm>
          <a:prstGeom prst="rect">
            <a:avLst/>
          </a:prstGeo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700" b="1" dirty="0" smtClean="0"/>
              <a:t>Уровень образованности родителей</a:t>
            </a:r>
          </a:p>
          <a:p>
            <a:r>
              <a:rPr lang="ru-RU" altLang="ru-RU" sz="2700" b="1" dirty="0" smtClean="0"/>
              <a:t>Возраст</a:t>
            </a:r>
          </a:p>
          <a:p>
            <a:r>
              <a:rPr lang="ru-RU" altLang="ru-RU" sz="2700" b="1" dirty="0" smtClean="0"/>
              <a:t>Их экономическую обеспеченность</a:t>
            </a:r>
          </a:p>
          <a:p>
            <a:r>
              <a:rPr lang="ru-RU" altLang="ru-RU" sz="2700" b="1" dirty="0" smtClean="0"/>
              <a:t>Условия жизни</a:t>
            </a:r>
          </a:p>
          <a:p>
            <a:r>
              <a:rPr lang="ru-RU" altLang="ru-RU" sz="2700" b="1" dirty="0" smtClean="0"/>
              <a:t>Профессию</a:t>
            </a:r>
            <a:endParaRPr lang="ru-RU" altLang="ru-RU" sz="27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419872" y="2636912"/>
            <a:ext cx="1800200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Учитываем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3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4" y="116632"/>
            <a:ext cx="9139416" cy="865188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Какие темы актуальны?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9513" y="1556792"/>
            <a:ext cx="3298825" cy="1524000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Для родителей детей первого года жизни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79513" y="4137598"/>
            <a:ext cx="3312368" cy="1235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altLang="ru-RU" dirty="0"/>
              <a:t>Для родителей детей младшего и среднего ясельного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562347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4" y="116632"/>
            <a:ext cx="9139416" cy="865188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Какие темы актуальны?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513" y="1556792"/>
            <a:ext cx="3298825" cy="1524000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Для родителей детей первого года жизни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27984" y="1484784"/>
            <a:ext cx="4464496" cy="1728192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Правила ухода за ребенком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Правила вскармливания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Закаливание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Профилактика рахита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79513" y="4137598"/>
            <a:ext cx="3312368" cy="1235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altLang="ru-RU" dirty="0"/>
              <a:t>Для родителей детей младшего и среднего ясельного возраста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63988" y="3789040"/>
            <a:ext cx="4320480" cy="1944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 lnSpcReduction="10000"/>
          </a:bodyPr>
          <a:lstStyle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altLang="ru-RU" dirty="0"/>
              <a:t>Соблюдение режима дня</a:t>
            </a:r>
          </a:p>
          <a:p>
            <a:r>
              <a:rPr lang="ru-RU" altLang="ru-RU" dirty="0"/>
              <a:t>Методы закаливания</a:t>
            </a:r>
          </a:p>
          <a:p>
            <a:r>
              <a:rPr lang="ru-RU" altLang="ru-RU" dirty="0"/>
              <a:t>Профилактика ОРВИ</a:t>
            </a:r>
          </a:p>
          <a:p>
            <a:r>
              <a:rPr lang="ru-RU" altLang="ru-RU" dirty="0"/>
              <a:t>Специфическая профилактика детских инфекций</a:t>
            </a:r>
          </a:p>
        </p:txBody>
      </p:sp>
    </p:spTree>
    <p:extLst>
      <p:ext uri="{BB962C8B-B14F-4D97-AF65-F5344CB8AC3E}">
        <p14:creationId xmlns:p14="http://schemas.microsoft.com/office/powerpoint/2010/main" val="6743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792163"/>
          </a:xfrm>
        </p:spPr>
        <p:txBody>
          <a:bodyPr/>
          <a:lstStyle/>
          <a:p>
            <a:r>
              <a:rPr lang="ru-RU" altLang="ru-RU" sz="2100" b="1">
                <a:solidFill>
                  <a:srgbClr val="FF3300"/>
                </a:solidFill>
              </a:rPr>
              <a:t>                          </a:t>
            </a:r>
            <a:r>
              <a:rPr lang="ru-RU" altLang="ru-RU" sz="2100" b="1">
                <a:solidFill>
                  <a:schemeClr val="bg1"/>
                </a:solidFill>
              </a:rPr>
              <a:t>Актуальные темы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84784"/>
            <a:ext cx="3776663" cy="1368152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Для родителей детей дошкольного возраста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84" y="116632"/>
            <a:ext cx="9139416" cy="865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smtClean="0"/>
              <a:t>Какие темы актуальны?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251520" y="4293096"/>
            <a:ext cx="3776663" cy="1451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altLang="ru-RU" dirty="0"/>
              <a:t>Для родителей и детей 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916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792163"/>
          </a:xfrm>
        </p:spPr>
        <p:txBody>
          <a:bodyPr/>
          <a:lstStyle/>
          <a:p>
            <a:r>
              <a:rPr lang="ru-RU" altLang="ru-RU" sz="2100" b="1">
                <a:solidFill>
                  <a:srgbClr val="FF3300"/>
                </a:solidFill>
              </a:rPr>
              <a:t>                          </a:t>
            </a:r>
            <a:r>
              <a:rPr lang="ru-RU" altLang="ru-RU" sz="2100" b="1">
                <a:solidFill>
                  <a:schemeClr val="bg1"/>
                </a:solidFill>
              </a:rPr>
              <a:t>Актуальные темы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84784"/>
            <a:ext cx="3776663" cy="1368152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Для родителей детей дошкольного возраста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196752"/>
            <a:ext cx="4392488" cy="2016224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Методы воспитания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Правила гигиены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Методы закаливания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Гигиеническая гимнастика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Профилактика ОРВИ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/>
              <a:t>Профилактика травматизма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84" y="116632"/>
            <a:ext cx="9139416" cy="865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/>
              <a:t>Какие темы актуальны?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251520" y="4293096"/>
            <a:ext cx="3776663" cy="1451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altLang="ru-RU" dirty="0"/>
              <a:t>Для родителей и детей школьного возраста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602822" y="4172734"/>
            <a:ext cx="4289658" cy="2095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ru-RU"/>
            </a:defPPr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altLang="ru-RU" dirty="0"/>
              <a:t>Профилактика нарушений осанки;</a:t>
            </a:r>
          </a:p>
          <a:p>
            <a:r>
              <a:rPr lang="ru-RU" altLang="ru-RU" dirty="0"/>
              <a:t>Профилактика близорукости;</a:t>
            </a:r>
          </a:p>
          <a:p>
            <a:r>
              <a:rPr lang="ru-RU" altLang="ru-RU" dirty="0"/>
              <a:t>Профилактика инфекционно-аллергических заболеваний;</a:t>
            </a:r>
          </a:p>
          <a:p>
            <a:r>
              <a:rPr lang="ru-RU" altLang="ru-RU" dirty="0"/>
              <a:t>Профилактика неврозов и утомления</a:t>
            </a:r>
          </a:p>
        </p:txBody>
      </p:sp>
    </p:spTree>
    <p:extLst>
      <p:ext uri="{BB962C8B-B14F-4D97-AF65-F5344CB8AC3E}">
        <p14:creationId xmlns:p14="http://schemas.microsoft.com/office/powerpoint/2010/main" val="27019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88608" y="2780928"/>
            <a:ext cx="7696200" cy="519113"/>
          </a:xfrm>
        </p:spPr>
        <p:txBody>
          <a:bodyPr/>
          <a:lstStyle/>
          <a:p>
            <a:r>
              <a:rPr lang="ru-RU" altLang="ru-RU" sz="2100" dirty="0">
                <a:solidFill>
                  <a:srgbClr val="FE3434"/>
                </a:solidFill>
              </a:rPr>
              <a:t>   </a:t>
            </a:r>
            <a:r>
              <a:rPr lang="ru-RU" altLang="ru-RU" sz="2800" dirty="0">
                <a:solidFill>
                  <a:srgbClr val="FE3434"/>
                </a:solidFill>
              </a:rPr>
              <a:t>Оснащение комнаты здорового ребенка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398838"/>
            <a:ext cx="8229600" cy="34557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dirty="0"/>
              <a:t>Образцы детской мебели и одежды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/>
              <a:t>Образцы игрушек для детей разного возраста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/>
              <a:t>Образцы предметов ухода и продуктов питания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/>
              <a:t>Наличие таблиц возрастных режимов дня,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    схем темпов физического и психического развития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/>
              <a:t>Перечень мероприятий по закаливанию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/>
              <a:t>Продукты и сроки введения </a:t>
            </a:r>
            <a:r>
              <a:rPr lang="ru-RU" altLang="ru-RU" sz="2800" dirty="0" smtClean="0"/>
              <a:t>прикорма</a:t>
            </a:r>
            <a:endParaRPr lang="ru-RU" altLang="ru-RU" sz="2800" dirty="0"/>
          </a:p>
        </p:txBody>
      </p:sp>
      <p:sp>
        <p:nvSpPr>
          <p:cNvPr id="2" name="Пятно 2 1"/>
          <p:cNvSpPr/>
          <p:nvPr/>
        </p:nvSpPr>
        <p:spPr>
          <a:xfrm rot="20659133">
            <a:off x="-74238" y="34355"/>
            <a:ext cx="5688632" cy="316835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Лучше 1 раз увидеть, чем 100 раз услышать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26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348880"/>
            <a:ext cx="7696200" cy="917575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rgbClr val="FF0000"/>
                </a:solidFill>
              </a:rPr>
              <a:t>Задачи родителей по профилактике детского травматизма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293096"/>
            <a:ext cx="8229600" cy="23045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400" b="1" dirty="0"/>
              <a:t>Обеспечить ребенку дома </a:t>
            </a:r>
            <a:r>
              <a:rPr lang="ru-RU" altLang="ru-RU" sz="2400" b="1" dirty="0" err="1"/>
              <a:t>травмобезопасную</a:t>
            </a:r>
            <a:r>
              <a:rPr lang="ru-RU" altLang="ru-RU" sz="2400" b="1" dirty="0"/>
              <a:t> среду.</a:t>
            </a:r>
          </a:p>
          <a:p>
            <a:r>
              <a:rPr lang="ru-RU" altLang="ru-RU" sz="2400" b="1" dirty="0" smtClean="0"/>
              <a:t>Обучить </a:t>
            </a:r>
            <a:r>
              <a:rPr lang="ru-RU" altLang="ru-RU" sz="2400" b="1" dirty="0"/>
              <a:t>его правилам дорожного движения.</a:t>
            </a:r>
          </a:p>
          <a:p>
            <a:r>
              <a:rPr lang="ru-RU" altLang="ru-RU" sz="2400" b="1" dirty="0" smtClean="0"/>
              <a:t>Привить </a:t>
            </a:r>
            <a:r>
              <a:rPr lang="ru-RU" altLang="ru-RU" sz="2400" b="1" dirty="0"/>
              <a:t>навыки пользования спичками и газовой плитой.</a:t>
            </a:r>
          </a:p>
          <a:p>
            <a:r>
              <a:rPr lang="ru-RU" altLang="ru-RU" sz="2400" b="1" dirty="0" smtClean="0"/>
              <a:t>Обучить </a:t>
            </a:r>
            <a:r>
              <a:rPr lang="ru-RU" altLang="ru-RU" sz="2400" b="1" dirty="0"/>
              <a:t>правилам обращения с горячими предметами.</a:t>
            </a:r>
          </a:p>
        </p:txBody>
      </p:sp>
      <p:sp>
        <p:nvSpPr>
          <p:cNvPr id="2" name="Пятно 1 1"/>
          <p:cNvSpPr/>
          <p:nvPr/>
        </p:nvSpPr>
        <p:spPr>
          <a:xfrm>
            <a:off x="1475656" y="260648"/>
            <a:ext cx="6264696" cy="194421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Делимся ответственностью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696200" cy="592138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solidFill>
                  <a:srgbClr val="FF3300"/>
                </a:solidFill>
              </a:rPr>
              <a:t>Методы профилактики травматизма у детей разного возраста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8840"/>
            <a:ext cx="3776663" cy="3168352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altLang="ru-RU" sz="2700" dirty="0"/>
              <a:t>    До  6 месячного возраста</a:t>
            </a:r>
          </a:p>
          <a:p>
            <a:r>
              <a:rPr lang="ru-RU" altLang="ru-RU" sz="2700" dirty="0"/>
              <a:t>Автомобильные аварии</a:t>
            </a:r>
          </a:p>
          <a:p>
            <a:r>
              <a:rPr lang="ru-RU" altLang="ru-RU" sz="2700" dirty="0"/>
              <a:t>Несчастные случаи в кроватке</a:t>
            </a:r>
          </a:p>
          <a:p>
            <a:r>
              <a:rPr lang="ru-RU" altLang="ru-RU" sz="2700" dirty="0"/>
              <a:t>Ожоги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316288" cy="3175992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2700" dirty="0">
                <a:solidFill>
                  <a:srgbClr val="FF0000"/>
                </a:solidFill>
              </a:rPr>
              <a:t>Использование специального кресла, правил </a:t>
            </a:r>
            <a:r>
              <a:rPr lang="ru-RU" altLang="ru-RU" sz="2700" dirty="0" smtClean="0">
                <a:solidFill>
                  <a:srgbClr val="FF0000"/>
                </a:solidFill>
              </a:rPr>
              <a:t>посадки;</a:t>
            </a:r>
            <a:endParaRPr lang="ru-RU" altLang="ru-RU" sz="2700" dirty="0">
              <a:solidFill>
                <a:srgbClr val="FF0000"/>
              </a:solidFill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2700" dirty="0">
                <a:solidFill>
                  <a:srgbClr val="FF0000"/>
                </a:solidFill>
              </a:rPr>
              <a:t>Кровать с ограждением, постель без </a:t>
            </a:r>
            <a:r>
              <a:rPr lang="ru-RU" altLang="ru-RU" sz="2700" dirty="0" smtClean="0">
                <a:solidFill>
                  <a:srgbClr val="FF0000"/>
                </a:solidFill>
              </a:rPr>
              <a:t>подушки;</a:t>
            </a:r>
            <a:endParaRPr lang="ru-RU" altLang="ru-RU" sz="2700" dirty="0">
              <a:solidFill>
                <a:srgbClr val="FF0000"/>
              </a:solidFill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2700" dirty="0">
                <a:solidFill>
                  <a:srgbClr val="FF0000"/>
                </a:solidFill>
              </a:rPr>
              <a:t>Температура горячей воды до 50 градусов по С</a:t>
            </a:r>
          </a:p>
          <a:p>
            <a:pPr marL="0" indent="0" algn="just">
              <a:buFont typeface="Wingdings" pitchFamily="2" charset="2"/>
              <a:buNone/>
            </a:pPr>
            <a:endParaRPr lang="ru-RU" alt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692150"/>
          </a:xfrm>
        </p:spPr>
        <p:txBody>
          <a:bodyPr/>
          <a:lstStyle/>
          <a:p>
            <a:endParaRPr lang="ru-RU" altLang="ru-RU" sz="290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43363" cy="4040188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700" dirty="0"/>
              <a:t>    У детей 6 – 12 месяцев:</a:t>
            </a:r>
          </a:p>
          <a:p>
            <a:pPr>
              <a:lnSpc>
                <a:spcPct val="90000"/>
              </a:lnSpc>
            </a:pPr>
            <a:r>
              <a:rPr lang="ru-RU" altLang="ru-RU" sz="2700" dirty="0"/>
              <a:t>Аспирация инородного тела</a:t>
            </a:r>
          </a:p>
          <a:p>
            <a:pPr>
              <a:lnSpc>
                <a:spcPct val="90000"/>
              </a:lnSpc>
            </a:pPr>
            <a:r>
              <a:rPr lang="ru-RU" altLang="ru-RU" sz="2700" dirty="0" err="1"/>
              <a:t>Электротравма</a:t>
            </a:r>
            <a:endParaRPr lang="ru-RU" altLang="ru-RU" sz="2700" dirty="0"/>
          </a:p>
          <a:p>
            <a:pPr>
              <a:lnSpc>
                <a:spcPct val="90000"/>
              </a:lnSpc>
            </a:pPr>
            <a:r>
              <a:rPr lang="ru-RU" altLang="ru-RU" sz="2700" dirty="0"/>
              <a:t>Отравления</a:t>
            </a:r>
          </a:p>
          <a:p>
            <a:pPr>
              <a:lnSpc>
                <a:spcPct val="90000"/>
              </a:lnSpc>
            </a:pPr>
            <a:r>
              <a:rPr lang="ru-RU" altLang="ru-RU" sz="2700" dirty="0"/>
              <a:t>Падение с высоты</a:t>
            </a:r>
          </a:p>
          <a:p>
            <a:pPr>
              <a:lnSpc>
                <a:spcPct val="90000"/>
              </a:lnSpc>
            </a:pPr>
            <a:r>
              <a:rPr lang="ru-RU" altLang="ru-RU" sz="2700" dirty="0"/>
              <a:t>Выпадение из кроватки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00513" cy="4111625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700" dirty="0">
                <a:solidFill>
                  <a:srgbClr val="FF3300"/>
                </a:solidFill>
              </a:rPr>
              <a:t>В игрушках не должно быть мелких предметов и </a:t>
            </a:r>
            <a:r>
              <a:rPr lang="ru-RU" altLang="ru-RU" sz="2700" dirty="0" smtClean="0">
                <a:solidFill>
                  <a:srgbClr val="FF3300"/>
                </a:solidFill>
              </a:rPr>
              <a:t>монет;</a:t>
            </a:r>
            <a:endParaRPr lang="ru-RU" altLang="ru-RU" sz="27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700" dirty="0">
                <a:solidFill>
                  <a:srgbClr val="FF3300"/>
                </a:solidFill>
              </a:rPr>
              <a:t>Использование специальных розеток и </a:t>
            </a:r>
            <a:r>
              <a:rPr lang="ru-RU" altLang="ru-RU" sz="2700" dirty="0" smtClean="0">
                <a:solidFill>
                  <a:srgbClr val="FF3300"/>
                </a:solidFill>
              </a:rPr>
              <a:t>заглушек;</a:t>
            </a:r>
            <a:endParaRPr lang="ru-RU" altLang="ru-RU" sz="27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700" dirty="0">
                <a:solidFill>
                  <a:srgbClr val="FF3300"/>
                </a:solidFill>
              </a:rPr>
              <a:t>Уксус, бензин, керосин, </a:t>
            </a:r>
            <a:r>
              <a:rPr lang="ru-RU" altLang="ru-RU" sz="2700" dirty="0" smtClean="0">
                <a:solidFill>
                  <a:srgbClr val="FF3300"/>
                </a:solidFill>
              </a:rPr>
              <a:t>йод;</a:t>
            </a:r>
            <a:endParaRPr lang="ru-RU" altLang="ru-RU" sz="27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700" dirty="0">
                <a:solidFill>
                  <a:srgbClr val="FF3300"/>
                </a:solidFill>
              </a:rPr>
              <a:t>Использование ограждений</a:t>
            </a:r>
          </a:p>
        </p:txBody>
      </p:sp>
    </p:spTree>
    <p:extLst>
      <p:ext uri="{BB962C8B-B14F-4D97-AF65-F5344CB8AC3E}">
        <p14:creationId xmlns:p14="http://schemas.microsoft.com/office/powerpoint/2010/main" val="32451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461963"/>
          </a:xfrm>
        </p:spPr>
        <p:txBody>
          <a:bodyPr>
            <a:normAutofit fontScale="90000"/>
          </a:bodyPr>
          <a:lstStyle/>
          <a:p>
            <a:endParaRPr lang="ru-RU" altLang="ru-RU" sz="2900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6663" cy="4038600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700" dirty="0"/>
              <a:t>   У детей одного – двух лет:</a:t>
            </a:r>
          </a:p>
          <a:p>
            <a:pPr>
              <a:lnSpc>
                <a:spcPct val="90000"/>
              </a:lnSpc>
            </a:pPr>
            <a:r>
              <a:rPr lang="ru-RU" altLang="ru-RU" sz="2700" dirty="0"/>
              <a:t>Ожоги</a:t>
            </a:r>
          </a:p>
          <a:p>
            <a:pPr>
              <a:lnSpc>
                <a:spcPct val="90000"/>
              </a:lnSpc>
            </a:pPr>
            <a:endParaRPr lang="ru-RU" altLang="ru-RU" sz="2700" dirty="0"/>
          </a:p>
          <a:p>
            <a:pPr>
              <a:lnSpc>
                <a:spcPct val="90000"/>
              </a:lnSpc>
            </a:pPr>
            <a:r>
              <a:rPr lang="ru-RU" altLang="ru-RU" sz="2700" dirty="0"/>
              <a:t>Отравления</a:t>
            </a:r>
          </a:p>
          <a:p>
            <a:pPr>
              <a:lnSpc>
                <a:spcPct val="90000"/>
              </a:lnSpc>
            </a:pPr>
            <a:endParaRPr lang="ru-RU" altLang="ru-RU" sz="2700" dirty="0"/>
          </a:p>
          <a:p>
            <a:pPr>
              <a:lnSpc>
                <a:spcPct val="90000"/>
              </a:lnSpc>
            </a:pPr>
            <a:r>
              <a:rPr lang="ru-RU" altLang="ru-RU" sz="2700" dirty="0"/>
              <a:t>Автоаварии и наезды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916832"/>
            <a:ext cx="4027488" cy="4040188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700" dirty="0">
                <a:solidFill>
                  <a:srgbClr val="FF0000"/>
                </a:solidFill>
              </a:rPr>
              <a:t>Ставить горячие кастрюли на дальние конфорки, прятать спички</a:t>
            </a:r>
          </a:p>
          <a:p>
            <a:r>
              <a:rPr lang="ru-RU" altLang="ru-RU" sz="2700" dirty="0">
                <a:solidFill>
                  <a:srgbClr val="FF0000"/>
                </a:solidFill>
              </a:rPr>
              <a:t>Хранить химические жидкости и лекарства в недоступном месте</a:t>
            </a:r>
          </a:p>
          <a:p>
            <a:r>
              <a:rPr lang="ru-RU" altLang="ru-RU" sz="2700" dirty="0">
                <a:solidFill>
                  <a:srgbClr val="FF0000"/>
                </a:solidFill>
              </a:rPr>
              <a:t>Следить за ребенком</a:t>
            </a:r>
          </a:p>
        </p:txBody>
      </p:sp>
    </p:spTree>
    <p:extLst>
      <p:ext uri="{BB962C8B-B14F-4D97-AF65-F5344CB8AC3E}">
        <p14:creationId xmlns:p14="http://schemas.microsoft.com/office/powerpoint/2010/main" val="39476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257175"/>
          </a:xfrm>
        </p:spPr>
        <p:txBody>
          <a:bodyPr>
            <a:normAutofit fontScale="90000"/>
          </a:bodyPr>
          <a:lstStyle/>
          <a:p>
            <a:endParaRPr lang="ru-RU" altLang="ru-RU" sz="290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844675"/>
            <a:ext cx="4537075" cy="3632200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700" dirty="0"/>
              <a:t>    У детей 2 – 4 лет</a:t>
            </a:r>
          </a:p>
          <a:p>
            <a:r>
              <a:rPr lang="ru-RU" altLang="ru-RU" sz="2700" dirty="0"/>
              <a:t> Ожоги при пожаре</a:t>
            </a:r>
          </a:p>
          <a:p>
            <a:endParaRPr lang="ru-RU" altLang="ru-RU" sz="2700" dirty="0"/>
          </a:p>
          <a:p>
            <a:r>
              <a:rPr lang="ru-RU" altLang="ru-RU" sz="2700" dirty="0"/>
              <a:t>У детей школьного возраста</a:t>
            </a:r>
          </a:p>
          <a:p>
            <a:pPr>
              <a:buFont typeface="Wingdings" pitchFamily="2" charset="2"/>
              <a:buNone/>
            </a:pPr>
            <a:r>
              <a:rPr lang="ru-RU" altLang="ru-RU" sz="2700" dirty="0"/>
              <a:t>   </a:t>
            </a:r>
          </a:p>
          <a:p>
            <a:r>
              <a:rPr lang="ru-RU" altLang="ru-RU" sz="2700" dirty="0"/>
              <a:t>Спортивные травмы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32363" y="1844675"/>
            <a:ext cx="4038600" cy="3600450"/>
          </a:xfrm>
          <a:noFill/>
          <a:ln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700" dirty="0">
                <a:solidFill>
                  <a:srgbClr val="FF0000"/>
                </a:solidFill>
              </a:rPr>
              <a:t>Научить ребенка сбивать с себя пламя</a:t>
            </a:r>
          </a:p>
          <a:p>
            <a:endParaRPr lang="ru-RU" altLang="ru-RU" sz="2700" dirty="0">
              <a:solidFill>
                <a:srgbClr val="FF0000"/>
              </a:solidFill>
            </a:endParaRPr>
          </a:p>
          <a:p>
            <a:r>
              <a:rPr lang="ru-RU" altLang="ru-RU" sz="2700" dirty="0">
                <a:solidFill>
                  <a:srgbClr val="FF0000"/>
                </a:solidFill>
              </a:rPr>
              <a:t>Проводить спортивные занятия под руководством и присмотром взрослых</a:t>
            </a:r>
          </a:p>
        </p:txBody>
      </p:sp>
    </p:spTree>
    <p:extLst>
      <p:ext uri="{BB962C8B-B14F-4D97-AF65-F5344CB8AC3E}">
        <p14:creationId xmlns:p14="http://schemas.microsoft.com/office/powerpoint/2010/main" val="36770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6632"/>
            <a:ext cx="7696200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800" dirty="0">
                <a:latin typeface="+mj-lt"/>
                <a:ea typeface="+mj-ea"/>
                <a:cs typeface="+mj-cs"/>
              </a:rPr>
              <a:t>Обучение родителей навыкам ухода за больными детьми</a:t>
            </a:r>
            <a:endParaRPr lang="ru-RU" altLang="ru-RU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1052736"/>
            <a:ext cx="7696200" cy="2676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indent="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dirty="0"/>
              <a:t>Привитие родителям практических навыков выполнения простейших процедур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dirty="0" smtClean="0"/>
              <a:t>Знание </a:t>
            </a:r>
            <a:r>
              <a:rPr lang="ru-RU" altLang="ru-RU" dirty="0"/>
              <a:t>особенностей течения заболевания и возможных осложнений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dirty="0" smtClean="0"/>
              <a:t>Необходимость </a:t>
            </a:r>
            <a:r>
              <a:rPr lang="ru-RU" altLang="ru-RU" dirty="0"/>
              <a:t>пунктуального выполнения медицинских назначений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dirty="0" smtClean="0"/>
              <a:t>Привитие </a:t>
            </a:r>
            <a:r>
              <a:rPr lang="ru-RU" altLang="ru-RU" dirty="0"/>
              <a:t>навыков оказания неотложной помощи  </a:t>
            </a:r>
          </a:p>
          <a:p>
            <a:endParaRPr lang="ru-RU" alt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3304" y="4653136"/>
            <a:ext cx="8003232" cy="17645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342900" indent="-34290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ru-RU" altLang="ru-RU" dirty="0"/>
              <a:t>Основная цель работы в семьях детей с хронической патологией -  формирование активной позиции родителей в период проведения детьми длительных и многократных курсов восстановительного лечения, превращение родителей в полноценных помощников врача</a:t>
            </a:r>
          </a:p>
        </p:txBody>
      </p:sp>
    </p:spTree>
    <p:extLst>
      <p:ext uri="{BB962C8B-B14F-4D97-AF65-F5344CB8AC3E}">
        <p14:creationId xmlns:p14="http://schemas.microsoft.com/office/powerpoint/2010/main" val="30926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это сделать?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Добиться полного доверия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227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3348955" cy="556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51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3E6FF6-9A05-424C-9EC7-F3C66C053A4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900" dirty="0"/>
              <a:t>Структура хронических болезней детей и подростков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848600" cy="3886200"/>
          </a:xfrm>
        </p:spPr>
        <p:txBody>
          <a:bodyPr/>
          <a:lstStyle/>
          <a:p>
            <a:pPr>
              <a:buClr>
                <a:schemeClr val="accent2"/>
              </a:buClr>
              <a:buSzPct val="80000"/>
            </a:pPr>
            <a:r>
              <a:rPr lang="ru-RU" altLang="ru-RU" sz="2800" b="1" dirty="0"/>
              <a:t>1 место – болезни костно-мышечной системы (24%), </a:t>
            </a:r>
          </a:p>
          <a:p>
            <a:pPr>
              <a:buClr>
                <a:schemeClr val="accent2"/>
              </a:buClr>
              <a:buSzPct val="80000"/>
            </a:pPr>
            <a:r>
              <a:rPr lang="ru-RU" altLang="ru-RU" sz="2800" b="1" dirty="0"/>
              <a:t>2 место – болезни органов пищеварения (23%), </a:t>
            </a:r>
          </a:p>
          <a:p>
            <a:pPr>
              <a:buClr>
                <a:schemeClr val="accent2"/>
              </a:buClr>
              <a:buSzPct val="80000"/>
            </a:pPr>
            <a:r>
              <a:rPr lang="ru-RU" altLang="ru-RU" sz="2800" b="1" dirty="0"/>
              <a:t>3 место – болезни нервной системы и психической сферы (20%). </a:t>
            </a:r>
          </a:p>
        </p:txBody>
      </p:sp>
    </p:spTree>
    <p:extLst>
      <p:ext uri="{BB962C8B-B14F-4D97-AF65-F5344CB8AC3E}">
        <p14:creationId xmlns:p14="http://schemas.microsoft.com/office/powerpoint/2010/main" val="5868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696200" cy="8793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 dirty="0"/>
              <a:t>Определения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4032448" cy="2880320"/>
          </a:xfrm>
          <a:solidFill>
            <a:srgbClr val="FFFF66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altLang="ru-RU" sz="3200" b="1" dirty="0">
                <a:solidFill>
                  <a:srgbClr val="FF3300"/>
                </a:solidFill>
              </a:rPr>
              <a:t>Семья</a:t>
            </a:r>
            <a:r>
              <a:rPr lang="ru-RU" altLang="ru-RU" sz="3200" b="1" dirty="0">
                <a:solidFill>
                  <a:srgbClr val="990000"/>
                </a:solidFill>
              </a:rPr>
              <a:t> – это основанная на браке или кровном родстве малая социальная группа, члены которой объединены совместным проживанием и ведением домашнего хозяйства, эмоциональной связью и взаимными обязанностями по отношению друг к другу.</a:t>
            </a:r>
          </a:p>
          <a:p>
            <a:pPr algn="just">
              <a:buFont typeface="Wingdings" pitchFamily="2" charset="2"/>
              <a:buNone/>
            </a:pPr>
            <a:endParaRPr lang="ru-RU" altLang="ru-RU" sz="3200" b="1" dirty="0">
              <a:solidFill>
                <a:srgbClr val="990000"/>
              </a:solidFill>
            </a:endParaRPr>
          </a:p>
          <a:p>
            <a:pPr algn="just"/>
            <a:endParaRPr lang="ru-RU" altLang="ru-RU" sz="3200" b="1" dirty="0">
              <a:solidFill>
                <a:srgbClr val="99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16016" y="1340768"/>
            <a:ext cx="4032448" cy="2880320"/>
          </a:xfrm>
          <a:prstGeom prst="rect">
            <a:avLst/>
          </a:prstGeom>
          <a:solidFill>
            <a:srgbClr val="FFFF66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altLang="ru-RU" sz="2400" b="1" dirty="0">
                <a:solidFill>
                  <a:srgbClr val="FF3300"/>
                </a:solidFill>
              </a:rPr>
              <a:t>Семья – </a:t>
            </a:r>
            <a:r>
              <a:rPr lang="ru-RU" sz="2400" b="1" dirty="0">
                <a:solidFill>
                  <a:srgbClr val="FF3300"/>
                </a:solidFill>
              </a:rPr>
              <a:t>семья - лица, связанные родством и (или) свойством, совместно проживающие и ведущие совместное хозяйство (ФЗ от 24.10.1997 N 134-ФЗ)</a:t>
            </a:r>
            <a:endParaRPr lang="ru-RU" altLang="ru-RU" sz="2400" b="1" dirty="0">
              <a:solidFill>
                <a:srgbClr val="FF33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5013176"/>
            <a:ext cx="8424936" cy="1656184"/>
          </a:xfrm>
          <a:prstGeom prst="rect">
            <a:avLst/>
          </a:prstGeom>
          <a:solidFill>
            <a:srgbClr val="FFFF66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/>
              <a:t>Семья - круг </a:t>
            </a:r>
            <a:r>
              <a:rPr lang="ru-RU" sz="2400" dirty="0"/>
              <a:t>лиц, связанных личными неимущественными, а также имущественными правами и обязанностями, основанными на браке, родстве и принятии детей на </a:t>
            </a:r>
            <a:r>
              <a:rPr lang="ru-RU" sz="2400" dirty="0" smtClean="0"/>
              <a:t>воспитание (ст</a:t>
            </a:r>
            <a:r>
              <a:rPr lang="ru-RU" sz="2400" dirty="0"/>
              <a:t>. 2 Семейного кодекса Российской </a:t>
            </a:r>
            <a:r>
              <a:rPr lang="ru-RU" sz="2400" dirty="0" smtClean="0"/>
              <a:t>Федерации).</a:t>
            </a:r>
            <a:br>
              <a:rPr lang="ru-RU" sz="2400" dirty="0" smtClean="0"/>
            </a:br>
            <a:endParaRPr lang="ru-RU" altLang="ru-RU" sz="2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8840"/>
            <a:ext cx="8569325" cy="4032547"/>
          </a:xfrm>
          <a:solidFill>
            <a:srgbClr val="FFFF00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None/>
            </a:pPr>
            <a:r>
              <a:rPr lang="ru-RU" altLang="ru-RU" sz="2800" b="1" dirty="0"/>
              <a:t>Семья - это социальный институт, характеризующийся устойчивой формой взаимоотношений между людьми, в рамках которого осуществляется основная часть повседневной жизни людей: сексуальные отношения, деторождение, первичная социализация детей, значительная часть бытового ухода, образовательного и медицинского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4326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Классификация семьи</a:t>
            </a:r>
            <a:endParaRPr lang="ru-RU" alt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77885" y="1383087"/>
            <a:ext cx="4107849" cy="682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00CC"/>
                </a:solidFill>
              </a:rPr>
              <a:t>По семейному стажу</a:t>
            </a:r>
            <a:br>
              <a:rPr lang="ru-RU" altLang="ru-RU" sz="2400" b="1" dirty="0" smtClean="0">
                <a:solidFill>
                  <a:srgbClr val="0000CC"/>
                </a:solidFill>
              </a:rPr>
            </a:b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1844824"/>
            <a:ext cx="4463727" cy="244899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dirty="0" smtClean="0"/>
              <a:t>Семья молодоженов</a:t>
            </a:r>
          </a:p>
          <a:p>
            <a:r>
              <a:rPr lang="ru-RU" altLang="ru-RU" b="1" dirty="0" smtClean="0"/>
              <a:t>Молодая семья</a:t>
            </a:r>
          </a:p>
          <a:p>
            <a:r>
              <a:rPr lang="ru-RU" altLang="ru-RU" b="1" dirty="0" smtClean="0"/>
              <a:t>Семья, ждущая ребенка</a:t>
            </a:r>
          </a:p>
          <a:p>
            <a:r>
              <a:rPr lang="ru-RU" altLang="ru-RU" b="1" dirty="0" smtClean="0"/>
              <a:t>Семья среднего супружеского возраста</a:t>
            </a:r>
          </a:p>
          <a:p>
            <a:r>
              <a:rPr lang="ru-RU" altLang="ru-RU" b="1" dirty="0" smtClean="0"/>
              <a:t>Семья старшего супружеского возраста</a:t>
            </a:r>
          </a:p>
          <a:p>
            <a:pPr>
              <a:buFont typeface="Wingdings" pitchFamily="2" charset="2"/>
              <a:buNone/>
            </a:pPr>
            <a:endParaRPr lang="ru-RU" altLang="ru-RU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870574" y="1398266"/>
            <a:ext cx="4027771" cy="667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b="1" dirty="0" smtClean="0">
                <a:solidFill>
                  <a:srgbClr val="0000CC"/>
                </a:solidFill>
              </a:rPr>
              <a:t>      По </a:t>
            </a:r>
            <a:r>
              <a:rPr lang="ru-RU" altLang="ru-RU" sz="3800" b="1" dirty="0" smtClean="0">
                <a:solidFill>
                  <a:srgbClr val="0000CC"/>
                </a:solidFill>
              </a:rPr>
              <a:t>количеству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 детей</a:t>
            </a:r>
            <a:br>
              <a:rPr lang="ru-RU" altLang="ru-RU" sz="3600" b="1" dirty="0" smtClean="0">
                <a:solidFill>
                  <a:srgbClr val="0000CC"/>
                </a:solidFill>
              </a:rPr>
            </a:br>
            <a:endParaRPr lang="ru-RU" altLang="ru-RU" sz="3600" b="1" dirty="0">
              <a:solidFill>
                <a:srgbClr val="0000CC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91439" y="1838619"/>
            <a:ext cx="4186039" cy="245519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 smtClean="0"/>
              <a:t>            </a:t>
            </a:r>
            <a:endParaRPr lang="ru-RU" altLang="ru-RU" sz="2700" b="1" dirty="0" smtClean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 smtClean="0"/>
              <a:t>Бездетная </a:t>
            </a:r>
            <a:r>
              <a:rPr lang="ru-RU" altLang="ru-RU" sz="3500" b="1" dirty="0"/>
              <a:t>(</a:t>
            </a:r>
            <a:r>
              <a:rPr lang="ru-RU" altLang="ru-RU" sz="3500" b="1" dirty="0" err="1"/>
              <a:t>инфертильная</a:t>
            </a:r>
            <a:r>
              <a:rPr lang="ru-RU" altLang="ru-RU" sz="3500" b="1" dirty="0"/>
              <a:t>) семья</a:t>
            </a:r>
          </a:p>
          <a:p>
            <a:pPr>
              <a:lnSpc>
                <a:spcPct val="80000"/>
              </a:lnSpc>
            </a:pPr>
            <a:endParaRPr lang="ru-RU" altLang="ru-RU" sz="3500" b="1" dirty="0"/>
          </a:p>
          <a:p>
            <a:pPr>
              <a:lnSpc>
                <a:spcPct val="80000"/>
              </a:lnSpc>
            </a:pPr>
            <a:r>
              <a:rPr lang="ru-RU" altLang="ru-RU" sz="3500" b="1" dirty="0"/>
              <a:t>Однодетная семья</a:t>
            </a:r>
          </a:p>
          <a:p>
            <a:pPr>
              <a:lnSpc>
                <a:spcPct val="80000"/>
              </a:lnSpc>
            </a:pPr>
            <a:endParaRPr lang="ru-RU" altLang="ru-RU" sz="3500" b="1" dirty="0"/>
          </a:p>
          <a:p>
            <a:pPr>
              <a:lnSpc>
                <a:spcPct val="80000"/>
              </a:lnSpc>
            </a:pPr>
            <a:r>
              <a:rPr lang="ru-RU" altLang="ru-RU" sz="3500" b="1" dirty="0" err="1"/>
              <a:t>Малодетная</a:t>
            </a:r>
            <a:r>
              <a:rPr lang="ru-RU" altLang="ru-RU" sz="3500" b="1" dirty="0"/>
              <a:t> семья</a:t>
            </a:r>
          </a:p>
          <a:p>
            <a:pPr>
              <a:lnSpc>
                <a:spcPct val="80000"/>
              </a:lnSpc>
            </a:pPr>
            <a:endParaRPr lang="ru-RU" altLang="ru-RU" sz="3500" b="1" dirty="0"/>
          </a:p>
          <a:p>
            <a:pPr>
              <a:lnSpc>
                <a:spcPct val="80000"/>
              </a:lnSpc>
            </a:pPr>
            <a:r>
              <a:rPr lang="ru-RU" altLang="ru-RU" sz="3500" b="1" dirty="0"/>
              <a:t>Многодетная семья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23528" y="4574301"/>
            <a:ext cx="3713418" cy="296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00CC"/>
                </a:solidFill>
              </a:rPr>
              <a:t>        По составу семьи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1" y="4869160"/>
            <a:ext cx="4463727" cy="158417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000" b="1" dirty="0" smtClean="0"/>
              <a:t>Неполная семья</a:t>
            </a:r>
          </a:p>
          <a:p>
            <a:r>
              <a:rPr lang="ru-RU" altLang="ru-RU" sz="2000" b="1" dirty="0" smtClean="0"/>
              <a:t>Отдельная,  простая семья</a:t>
            </a:r>
          </a:p>
          <a:p>
            <a:r>
              <a:rPr lang="ru-RU" altLang="ru-RU" sz="2000" b="1" dirty="0" smtClean="0"/>
              <a:t>Сложная (расширенная) семья</a:t>
            </a:r>
          </a:p>
          <a:p>
            <a:r>
              <a:rPr lang="ru-RU" altLang="ru-RU" sz="2000" b="1" dirty="0" smtClean="0"/>
              <a:t>Большая семья</a:t>
            </a:r>
            <a:endParaRPr lang="ru-RU" altLang="ru-RU" sz="20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270096" y="4293815"/>
            <a:ext cx="3382960" cy="649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>
                <a:solidFill>
                  <a:srgbClr val="0000CC"/>
                </a:solidFill>
              </a:rPr>
              <a:t/>
            </a:r>
            <a:br>
              <a:rPr lang="ru-RU" altLang="ru-RU" b="1" dirty="0" smtClean="0">
                <a:solidFill>
                  <a:srgbClr val="0000CC"/>
                </a:solidFill>
              </a:rPr>
            </a:br>
            <a:r>
              <a:rPr lang="ru-RU" altLang="ru-RU" sz="5900" b="1" dirty="0" smtClean="0">
                <a:solidFill>
                  <a:srgbClr val="0000CC"/>
                </a:solidFill>
              </a:rPr>
              <a:t>       По типу главенства</a:t>
            </a:r>
            <a:endParaRPr lang="ru-RU" altLang="ru-RU" sz="5900" b="1" dirty="0">
              <a:solidFill>
                <a:srgbClr val="0000CC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210999" y="4870419"/>
            <a:ext cx="3682752" cy="1582917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200" b="1" dirty="0" smtClean="0"/>
              <a:t>Эгалитарная (равноправная) семья</a:t>
            </a:r>
          </a:p>
          <a:p>
            <a:r>
              <a:rPr lang="ru-RU" altLang="ru-RU" sz="2200" b="1" dirty="0" smtClean="0"/>
              <a:t>Авторитарная семья</a:t>
            </a:r>
            <a:endParaRPr lang="ru-RU" alt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324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96754"/>
            <a:ext cx="4320480" cy="675884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rgbClr val="0000CC"/>
                </a:solidFill>
              </a:rPr>
              <a:t>По качеству </a:t>
            </a:r>
            <a:r>
              <a:rPr lang="ru-RU" altLang="ru-RU" sz="2400" b="1" dirty="0" smtClean="0">
                <a:solidFill>
                  <a:srgbClr val="0000CC"/>
                </a:solidFill>
              </a:rPr>
              <a:t>отношений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774" y="1802174"/>
            <a:ext cx="4402832" cy="2520999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altLang="ru-RU" sz="2200" b="1" dirty="0"/>
              <a:t>Благополучные</a:t>
            </a:r>
          </a:p>
          <a:p>
            <a:r>
              <a:rPr lang="ru-RU" altLang="ru-RU" sz="2200" b="1" dirty="0"/>
              <a:t>Устойчивые</a:t>
            </a:r>
          </a:p>
          <a:p>
            <a:r>
              <a:rPr lang="ru-RU" altLang="ru-RU" sz="2200" b="1" dirty="0"/>
              <a:t>Проблемные</a:t>
            </a:r>
          </a:p>
          <a:p>
            <a:r>
              <a:rPr lang="ru-RU" altLang="ru-RU" sz="2200" b="1" dirty="0"/>
              <a:t>Конфликтные</a:t>
            </a:r>
          </a:p>
          <a:p>
            <a:r>
              <a:rPr lang="ru-RU" altLang="ru-RU" sz="2200" b="1" dirty="0"/>
              <a:t>Социально – неблагополучные</a:t>
            </a:r>
          </a:p>
          <a:p>
            <a:r>
              <a:rPr lang="ru-RU" altLang="ru-RU" sz="2200" b="1" dirty="0"/>
              <a:t>Дезорганизованные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/>
              <a:t>Классификация семьи</a:t>
            </a:r>
            <a:endParaRPr lang="ru-RU" alt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6552" y="4434983"/>
            <a:ext cx="5768395" cy="9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00CC"/>
                </a:solidFill>
              </a:rPr>
              <a:t>По типу потребительского поведения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5157192"/>
            <a:ext cx="4392488" cy="151266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200" b="1" dirty="0" smtClean="0"/>
              <a:t>С физическим уклоном</a:t>
            </a:r>
          </a:p>
          <a:p>
            <a:r>
              <a:rPr lang="ru-RU" altLang="ru-RU" sz="2200" b="1" dirty="0" smtClean="0"/>
              <a:t>С интеллектуальным уклоном</a:t>
            </a:r>
          </a:p>
          <a:p>
            <a:r>
              <a:rPr lang="ru-RU" altLang="ru-RU" sz="2200" b="1" dirty="0" smtClean="0"/>
              <a:t>Смешанный тип семьи</a:t>
            </a:r>
            <a:endParaRPr lang="ru-RU" altLang="ru-RU" sz="22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0" y="1268760"/>
            <a:ext cx="4698985" cy="47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00CC"/>
                </a:solidFill>
              </a:rPr>
              <a:t>По особым условиям жизни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876036" y="1801387"/>
            <a:ext cx="4104456" cy="97954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200" b="1" dirty="0" smtClean="0"/>
              <a:t>Студенческая семья</a:t>
            </a:r>
          </a:p>
          <a:p>
            <a:r>
              <a:rPr lang="ru-RU" altLang="ru-RU" sz="2200" b="1" dirty="0" err="1" smtClean="0"/>
              <a:t>Дистантная</a:t>
            </a:r>
            <a:r>
              <a:rPr lang="ru-RU" altLang="ru-RU" sz="2200" b="1" dirty="0" smtClean="0"/>
              <a:t> семья</a:t>
            </a:r>
            <a:endParaRPr lang="ru-RU" altLang="ru-RU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813" y="2990059"/>
            <a:ext cx="3744917" cy="374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2065</Words>
  <Application>Microsoft Office PowerPoint</Application>
  <PresentationFormat>Экран (4:3)</PresentationFormat>
  <Paragraphs>364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Роль семьи в формировании здоровья детей</vt:lpstr>
      <vt:lpstr>План лекции</vt:lpstr>
      <vt:lpstr>Распределение заболеваний по обращаемости</vt:lpstr>
      <vt:lpstr>Презентация PowerPoint</vt:lpstr>
      <vt:lpstr>Структура хронических болезней детей и подростков</vt:lpstr>
      <vt:lpstr>Определения </vt:lpstr>
      <vt:lpstr>Презентация PowerPoint</vt:lpstr>
      <vt:lpstr>Классификация семьи</vt:lpstr>
      <vt:lpstr>По качеству отношений</vt:lpstr>
      <vt:lpstr>Презентация PowerPoint</vt:lpstr>
      <vt:lpstr>Презентация PowerPoint</vt:lpstr>
      <vt:lpstr>Функции семьи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семьи</vt:lpstr>
      <vt:lpstr>Функции семьи в формировании здоровья</vt:lpstr>
      <vt:lpstr>         Схема семейного анамнеза</vt:lpstr>
      <vt:lpstr>Тип наследования</vt:lpstr>
      <vt:lpstr>Презентация PowerPoint</vt:lpstr>
      <vt:lpstr>Факторы риска формирования здоровья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       </vt:lpstr>
      <vt:lpstr>Экстрагенитальные заболевания матери</vt:lpstr>
      <vt:lpstr>Тематика бесед врача с родителями</vt:lpstr>
      <vt:lpstr>Формирование медицинской активности родителей</vt:lpstr>
      <vt:lpstr>При подготовке ребенка к посещению ДДУ</vt:lpstr>
      <vt:lpstr>При поступлении в ДДУ</vt:lpstr>
      <vt:lpstr>Имеющих детей среднего и старшего    школьного возраста </vt:lpstr>
      <vt:lpstr>А как проводить эту работу?</vt:lpstr>
      <vt:lpstr>Какие темы актуальны?</vt:lpstr>
      <vt:lpstr>Какие темы актуальны?</vt:lpstr>
      <vt:lpstr>                          Актуальные темы</vt:lpstr>
      <vt:lpstr>                          Актуальные темы</vt:lpstr>
      <vt:lpstr>   Оснащение комнаты здорового ребенка</vt:lpstr>
      <vt:lpstr>Задачи родителей по профилактике детского травматизма</vt:lpstr>
      <vt:lpstr>Методы профилактики травматизма у детей разного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это сделать?</vt:lpstr>
      <vt:lpstr>Рекомендуемая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формировании здоровья детей</dc:title>
  <dc:creator>Рецензент</dc:creator>
  <cp:lastModifiedBy>Рецензент</cp:lastModifiedBy>
  <cp:revision>19</cp:revision>
  <dcterms:created xsi:type="dcterms:W3CDTF">2022-04-27T02:00:59Z</dcterms:created>
  <dcterms:modified xsi:type="dcterms:W3CDTF">2022-04-29T10:20:47Z</dcterms:modified>
</cp:coreProperties>
</file>