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</p:sldMasterIdLst>
  <p:notesMasterIdLst>
    <p:notesMasterId r:id="rId75"/>
  </p:notesMasterIdLst>
  <p:sldIdLst>
    <p:sldId id="256" r:id="rId7"/>
    <p:sldId id="257" r:id="rId8"/>
    <p:sldId id="291" r:id="rId9"/>
    <p:sldId id="292" r:id="rId10"/>
    <p:sldId id="319" r:id="rId11"/>
    <p:sldId id="320" r:id="rId12"/>
    <p:sldId id="321" r:id="rId13"/>
    <p:sldId id="290" r:id="rId14"/>
    <p:sldId id="293" r:id="rId15"/>
    <p:sldId id="258" r:id="rId16"/>
    <p:sldId id="294" r:id="rId17"/>
    <p:sldId id="295" r:id="rId18"/>
    <p:sldId id="296" r:id="rId19"/>
    <p:sldId id="301" r:id="rId20"/>
    <p:sldId id="302" r:id="rId21"/>
    <p:sldId id="303" r:id="rId22"/>
    <p:sldId id="297" r:id="rId23"/>
    <p:sldId id="298" r:id="rId24"/>
    <p:sldId id="300" r:id="rId25"/>
    <p:sldId id="29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269" r:id="rId36"/>
    <p:sldId id="270" r:id="rId37"/>
    <p:sldId id="322" r:id="rId38"/>
    <p:sldId id="325" r:id="rId39"/>
    <p:sldId id="326" r:id="rId40"/>
    <p:sldId id="327" r:id="rId41"/>
    <p:sldId id="271" r:id="rId42"/>
    <p:sldId id="323" r:id="rId43"/>
    <p:sldId id="272" r:id="rId44"/>
    <p:sldId id="273" r:id="rId45"/>
    <p:sldId id="274" r:id="rId46"/>
    <p:sldId id="275" r:id="rId47"/>
    <p:sldId id="276" r:id="rId48"/>
    <p:sldId id="277" r:id="rId49"/>
    <p:sldId id="278" r:id="rId50"/>
    <p:sldId id="279" r:id="rId51"/>
    <p:sldId id="280" r:id="rId52"/>
    <p:sldId id="281" r:id="rId53"/>
    <p:sldId id="282" r:id="rId54"/>
    <p:sldId id="283" r:id="rId55"/>
    <p:sldId id="284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287" r:id="rId71"/>
    <p:sldId id="285" r:id="rId72"/>
    <p:sldId id="288" r:id="rId73"/>
    <p:sldId id="286" r:id="rId74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28" y="6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71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72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73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74" name="AutoShape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75" name="AutoShape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76" name="AutoShape 7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77" name="AutoShape 8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78" name="AutoShape 9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79" name="AutoShape 10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80" name="AutoShape 1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81" name="AutoShape 1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82" name="AutoShape 1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83" name="AutoShape 1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84" name="AutoShape 1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85" name="AutoShape 1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86" name="AutoShape 17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87" name="AutoShape 18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88" name="AutoShape 19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89" name="AutoShape 20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90" name="AutoShape 2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91" name="Rectangle 2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10187" cy="397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13450" cy="477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  <p:sp>
        <p:nvSpPr>
          <p:cNvPr id="7193" name="Text Box 24"/>
          <p:cNvSpPr txBox="1">
            <a:spLocks noChangeArrowheads="1"/>
          </p:cNvSpPr>
          <p:nvPr/>
        </p:nvSpPr>
        <p:spPr bwMode="auto">
          <a:xfrm>
            <a:off x="0" y="0"/>
            <a:ext cx="3259138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94" name="Text Box 25"/>
          <p:cNvSpPr txBox="1">
            <a:spLocks noChangeArrowheads="1"/>
          </p:cNvSpPr>
          <p:nvPr/>
        </p:nvSpPr>
        <p:spPr bwMode="auto">
          <a:xfrm>
            <a:off x="4278313" y="0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95" name="Text Box 26"/>
          <p:cNvSpPr txBox="1">
            <a:spLocks noChangeArrowheads="1"/>
          </p:cNvSpPr>
          <p:nvPr/>
        </p:nvSpPr>
        <p:spPr bwMode="auto">
          <a:xfrm>
            <a:off x="0" y="10156825"/>
            <a:ext cx="3259138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4643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73AFF90-E65C-4391-AC63-FA348DF250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5BBAE58-8B8E-4356-AB73-E3C6BBF71E35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ru-RU" altLang="ru-RU" sz="1400" smtClean="0"/>
          </a:p>
        </p:txBody>
      </p:sp>
      <p:sp>
        <p:nvSpPr>
          <p:cNvPr id="921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4A9E51AB-702E-4B5B-8F1A-E2BE61E2B2D0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ru-RU" altLang="ru-RU" sz="1400"/>
          </a:p>
        </p:txBody>
      </p:sp>
      <p:sp>
        <p:nvSpPr>
          <p:cNvPr id="9220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68662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8691D474-B43C-41E0-B208-20B115111C31}" type="slidenum">
              <a:rPr lang="ru-RU" altLang="ru-RU" sz="1400"/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ru-RU" altLang="ru-RU" sz="1400"/>
          </a:p>
        </p:txBody>
      </p:sp>
      <p:sp>
        <p:nvSpPr>
          <p:cNvPr id="9221" name="Text Box 3"/>
          <p:cNvSpPr txBox="1">
            <a:spLocks noChangeArrowheads="1"/>
          </p:cNvSpPr>
          <p:nvPr/>
        </p:nvSpPr>
        <p:spPr bwMode="auto">
          <a:xfrm>
            <a:off x="4278313" y="10156825"/>
            <a:ext cx="32702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209C2DB7-0A98-497C-81E4-D2137E115F47}" type="slidenum">
              <a:rPr lang="ru-RU" altLang="ru-RU" sz="1400"/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ru-RU" altLang="ru-RU" sz="1400"/>
          </a:p>
        </p:txBody>
      </p:sp>
      <p:sp>
        <p:nvSpPr>
          <p:cNvPr id="9222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596C80D-0CB4-4181-A837-C97B9E7E42AE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ru-RU" altLang="ru-RU" sz="1400" smtClean="0"/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0CF9C477-9426-4EF2-8DFA-A54C45203202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ru-RU" altLang="ru-RU" sz="14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62BBDD0-6E46-4637-A2DD-4AF59B19911B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ru-RU" altLang="ru-RU" sz="1400" smtClean="0"/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00067A1D-B5DF-4E94-A2FD-AAC72F80F9D3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ru-RU" altLang="ru-RU" sz="1400"/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01263B8-B0B5-4DA9-A62F-4F653AE566E2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ru-RU" altLang="ru-RU" sz="1400" smtClean="0"/>
          </a:p>
        </p:txBody>
      </p:sp>
      <p:sp>
        <p:nvSpPr>
          <p:cNvPr id="4915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6BEEAA27-A9EE-49B4-B157-78AC84783F29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ru-RU" altLang="ru-RU" sz="1400"/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02470AF-2F80-42B4-AB27-CDB240270425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ru-RU" altLang="ru-RU" sz="1400" smtClean="0"/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A104179B-0757-4385-9D37-5F35577F0F77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ru-RU" altLang="ru-RU" sz="1400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3BED046-9E9C-4E64-A4F7-0A7BE317CC10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ru-RU" altLang="ru-RU" sz="1400" smtClean="0"/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599EFD4A-4CA8-45AD-BDF2-005AF6992DEA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ru-RU" altLang="ru-RU" sz="1400"/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CB4D852-CCCC-4E3A-B644-E36B0D6A2102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ru-RU" altLang="ru-RU" sz="1400" smtClean="0"/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10C87752-4A5B-4143-8967-5B03FEA5CBE9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ru-RU" altLang="ru-RU" sz="1400"/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69B1DCC-CE82-4A9C-835C-5B63A46F92FE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ru-RU" altLang="ru-RU" sz="1400" smtClean="0"/>
          </a:p>
        </p:txBody>
      </p:sp>
      <p:sp>
        <p:nvSpPr>
          <p:cNvPr id="5837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FA8F975D-95E2-43BC-B10E-CF641C34A3ED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ru-RU" altLang="ru-RU" sz="1400"/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61F0A1F-C438-410A-B458-0193957746FF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ru-RU" altLang="ru-RU" sz="1400" smtClean="0"/>
          </a:p>
        </p:txBody>
      </p:sp>
      <p:sp>
        <p:nvSpPr>
          <p:cNvPr id="6041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5AD74D76-F8B7-4CFF-B9FD-F5E32DE2A381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ru-RU" altLang="ru-RU" sz="1400"/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35733D3-2982-4363-A694-B6791D3A1324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ru-RU" altLang="ru-RU" sz="1400" smtClean="0"/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2F3F2E32-5D2F-431E-A0DA-7DDF87950109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ru-RU" altLang="ru-RU" sz="1400"/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F93E0A8-E6DA-4090-9CA5-79D76A9CBF8A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ru-RU" altLang="ru-RU" sz="1400" smtClean="0"/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DA1A716E-2017-4908-A159-AB3119B0FF3B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ru-RU" altLang="ru-RU" sz="1400"/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349BF1C-F9DF-4E12-BFA7-DC6E7E0FA737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ru-RU" altLang="ru-RU" sz="1400" smtClean="0"/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B4EE0028-A2EB-40A0-8831-0488BAFFE8D1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ru-RU" altLang="ru-RU" sz="1400"/>
          </a:p>
        </p:txBody>
      </p:sp>
      <p:sp>
        <p:nvSpPr>
          <p:cNvPr id="112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12C2C41-AAFD-43FB-831C-C86C279B1143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ru-RU" altLang="ru-RU" sz="1400" smtClean="0"/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8388DEF4-70F6-4CCA-881B-930EB4D6EFC3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ru-RU" altLang="ru-RU" sz="1400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261AA74-8948-4E41-A8F7-A283ADF6AB50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ru-RU" altLang="ru-RU" sz="1400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3844C53A-F4C5-4C44-9EBA-F4A503316653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ru-RU" altLang="ru-RU" sz="1400"/>
          </a:p>
        </p:txBody>
      </p:sp>
      <p:sp>
        <p:nvSpPr>
          <p:cNvPr id="68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77DD19-A33A-4D49-BFFE-419ECA7D82A4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ru-RU" altLang="ru-RU" sz="1400" smtClean="0"/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9A02BB79-21AF-41EE-B574-9B981FC08CB2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ru-RU" altLang="ru-RU" sz="1400"/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BFAEAF7-AF05-455F-8B31-52258984D8D4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ru-RU" altLang="ru-RU" sz="1400" smtClean="0"/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DCA39FCA-D9E3-430B-A075-FC2A7BCF85B4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ru-RU" altLang="ru-RU" sz="1400"/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E8F8AF1-8904-4DD5-84C0-E8D19D6F6B9E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ru-RU" altLang="ru-RU" sz="1400" smtClean="0"/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F3C3A1EA-1A70-4638-B3A6-44C9424CC7AC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ru-RU" altLang="ru-RU" sz="1400"/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3798B95-8654-4859-B1E6-0F8633343681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ru-RU" altLang="ru-RU" sz="1400" smtClean="0"/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23F056FF-7684-4717-A142-208AD25C8A29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ru-RU" altLang="ru-RU" sz="1400"/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58C0A40-CC0A-476F-B936-48A3DAF73779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ru-RU" altLang="ru-RU" sz="1400" smtClean="0"/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BC49A4CC-CBAD-4909-84D9-83F64B9071AF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ru-RU" altLang="ru-RU" sz="1400"/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0DC871-59F6-4282-B3A3-C1DC8392A819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ru-RU" altLang="ru-RU" sz="1400" smtClean="0"/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9737822F-DA04-44D7-87BD-3BBC9B824921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ru-RU" altLang="ru-RU" sz="1400"/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7240E55-0FF5-479F-89AF-DA2957EBF2D0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ru-RU" altLang="ru-RU" sz="1400" smtClean="0"/>
          </a:p>
        </p:txBody>
      </p:sp>
      <p:sp>
        <p:nvSpPr>
          <p:cNvPr id="8294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4E3E4E4C-ADA4-461B-A69C-40C12D9942C3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ru-RU" altLang="ru-RU" sz="1400"/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D4088F11-B82B-47E4-AC37-46D1AB0D236E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51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9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B80B8ED7-5FAD-40E0-A50F-730C30A3C72E}" type="slidenum">
              <a:rPr kumimoji="1" lang="ru-RU" alt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51</a:t>
            </a:fld>
            <a:endParaRPr kumimoji="1" lang="ru-RU" alt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2838" y="812800"/>
            <a:ext cx="5297487" cy="3973513"/>
          </a:xfrm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828C373-6173-45E8-845E-46262D589870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ru-RU" altLang="ru-RU" sz="1400" smtClean="0"/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0967AE4A-6E24-487E-97B3-7324EEF3A9D6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ru-RU" altLang="ru-RU" sz="1400"/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1E5B3C3D-0153-4FD7-A13E-9216B34AF7AA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52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DBE32397-207A-4C42-ADCE-6E6B5191D1FE}" type="slidenum">
              <a:rPr kumimoji="1" lang="ru-RU" alt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52</a:t>
            </a:fld>
            <a:endParaRPr kumimoji="1" lang="ru-RU" alt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2838" y="812800"/>
            <a:ext cx="5297487" cy="3973513"/>
          </a:xfrm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88BD8-128B-45DC-B9ED-F1DEE831BB89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66</a:t>
            </a:fld>
            <a:endParaRPr lang="ru-RU" altLang="ru-RU" sz="1400" smtClean="0"/>
          </a:p>
        </p:txBody>
      </p:sp>
      <p:sp>
        <p:nvSpPr>
          <p:cNvPr id="10240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F6C4DB02-763D-42A8-8A9F-AB04F46ADEE5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66</a:t>
            </a:fld>
            <a:endParaRPr lang="ru-RU" altLang="ru-RU" sz="1400"/>
          </a:p>
        </p:txBody>
      </p:sp>
      <p:sp>
        <p:nvSpPr>
          <p:cNvPr id="1024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C9C824E-1233-4BC8-99A0-49BE9B7EF408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68</a:t>
            </a:fld>
            <a:endParaRPr lang="ru-RU" altLang="ru-RU" sz="1400" smtClean="0"/>
          </a:p>
        </p:txBody>
      </p:sp>
      <p:sp>
        <p:nvSpPr>
          <p:cNvPr id="1054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01688"/>
            <a:ext cx="5345113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B0AE847-7069-4AB8-804B-3B846E47FED5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ru-RU" altLang="ru-RU" sz="1400" smtClean="0"/>
          </a:p>
        </p:txBody>
      </p:sp>
      <p:sp>
        <p:nvSpPr>
          <p:cNvPr id="3277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32353C89-63C5-4E26-A1F3-AEFB5A59C246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ru-RU" altLang="ru-RU" sz="140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EF1E35B-204C-476C-975F-DD57311455E9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ru-RU" altLang="ru-RU" sz="1400" smtClean="0"/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99683D45-45D6-4B8D-8903-DF1514BC0FA2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ru-RU" altLang="ru-RU" sz="14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06CE548-1BB5-44BE-AF9D-1BFAE6A948FD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ru-RU" altLang="ru-RU" sz="1400" smtClean="0"/>
          </a:p>
        </p:txBody>
      </p:sp>
      <p:sp>
        <p:nvSpPr>
          <p:cNvPr id="3686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294EDD97-F3A6-4F73-8ED4-1C75B54DB4EB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ru-RU" altLang="ru-RU" sz="1400"/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8E1AC7-DAFF-437C-99D4-23E03AADEBF9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ru-RU" altLang="ru-RU" sz="1400" smtClean="0"/>
          </a:p>
        </p:txBody>
      </p:sp>
      <p:sp>
        <p:nvSpPr>
          <p:cNvPr id="3891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C7FA1B4E-E0E5-4DEF-8710-35EDF17C22AF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ru-RU" altLang="ru-RU" sz="14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04513A7-926C-4FD1-B75A-29264B520B8C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ru-RU" altLang="ru-RU" sz="1400" smtClean="0"/>
          </a:p>
        </p:txBody>
      </p:sp>
      <p:sp>
        <p:nvSpPr>
          <p:cNvPr id="4096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79E57C7B-5CEE-47E2-90F6-A36DC18BA0DC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ru-RU" altLang="ru-RU" sz="1400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ED863B2-C6BB-4A56-83CC-FA2F58DFE777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ru-RU" altLang="ru-RU" sz="1400" smtClean="0"/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466F1E1B-A00C-46AF-A749-A923B0C3EA40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ru-RU" altLang="ru-RU" sz="1400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D1584-1443-4BBB-B0F6-D296F98D8F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7347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F17D3-6298-467B-8E83-3A237016F6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246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80275" y="301625"/>
            <a:ext cx="2259013" cy="64214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24637" cy="64214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8B343-84D4-4DE5-8322-BF96F88C20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919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36" y="671971"/>
            <a:ext cx="7107922" cy="3751839"/>
          </a:xfrm>
        </p:spPr>
        <p:txBody>
          <a:bodyPr anchor="ctr">
            <a:normAutofit/>
          </a:bodyPr>
          <a:lstStyle>
            <a:lvl1pPr algn="l">
              <a:defRPr sz="3638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036" y="4927788"/>
            <a:ext cx="7107922" cy="1731695"/>
          </a:xfrm>
        </p:spPr>
        <p:txBody>
          <a:bodyPr anchor="ctr">
            <a:normAutofit/>
          </a:bodyPr>
          <a:lstStyle>
            <a:lvl1pPr marL="0" indent="0" algn="l">
              <a:buNone/>
              <a:defRPr sz="148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CC346-9AF5-467D-9549-21243C209C7F}" type="datetimeFigureOut">
              <a:rPr lang="ru-RU"/>
              <a:pPr>
                <a:defRPr/>
              </a:pPr>
              <a:t>30.05.2022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9E884-C9CC-49F5-A2AF-E75313F282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6395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2.2.18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ФЗ от 22.08.1996 № 1250 ФЗ "О высшем и послузовском профессиональном образовании"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40DC5-5870-4E3E-8CC2-DEDBA61141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8498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2.2.18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ФЗ от 22.08.1996 № 1250 ФЗ "О высшем и послузовском профессиональном образовании"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503FB-D11B-4A03-BC1A-89CCDE84E4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4828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2.2.18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ФЗ от 22.08.1996 № 1250 ФЗ "О высшем и послузовском профессиональном образовании"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AA3C3-C440-4D4E-B485-023675C782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166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45000" cy="4962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0638" y="1763713"/>
            <a:ext cx="4446587" cy="4962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2.2.18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ФЗ от 22.08.1996 № 1250 ФЗ "О высшем и послузовском профессиональном образовании"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078F5-4A25-471D-A89D-4611865879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9777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2.2.18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ФЗ от 22.08.1996 № 1250 ФЗ "О высшем и послузовском профессиональном образовании" 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6AE84-A31C-4E73-8142-BD29BCAF79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8891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2.2.18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ФЗ от 22.08.1996 № 1250 ФЗ "О высшем и послузовском профессиональном образовании"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ADA0D-AA6D-45B2-8406-E4AFE84790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0564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2.2.18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ФЗ от 22.08.1996 № 1250 ФЗ "О высшем и послузовском профессиональном образовании" 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EAB81-CB97-4104-B1BF-F3EF6A564A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6101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DCC1A-6CDD-4C6D-B7FB-846C6B632A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3618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2.2.18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ФЗ от 22.08.1996 № 1250 ФЗ "О высшем и послузовском профессиональном образовании"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F4B97-9050-4187-B323-2837AB3517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3144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2.2.18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ФЗ от 22.08.1996 № 1250 ФЗ "О высшем и послузовском профессиональном образовании"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1030F-D9DF-4566-A12B-681F0C4A7D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3975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2.2.18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ФЗ от 22.08.1996 № 1250 ФЗ "О высшем и послузовском профессиональном образовании"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AAB51-7602-45A5-BE1D-06871FD022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605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86625" y="303213"/>
            <a:ext cx="2260600" cy="64230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3213"/>
            <a:ext cx="6630987" cy="64230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2.2.18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ФЗ от 22.08.1996 № 1250 ФЗ "О высшем и послузовском профессиональном образовании"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9DDD6-B0D7-4131-8D89-09C42065AE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9057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14.12.17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B1933-2613-44EC-941A-247D2233D0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5838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14.12.17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5FDC5-33AA-4997-B025-5D81997223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767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14.12.17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0CB6E-6596-4B3C-B724-45FC1B06BA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0306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43412" cy="49577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99050" y="1763713"/>
            <a:ext cx="4443413" cy="49577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14.12.17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60C2C-B48F-4988-A8E5-57D241E2F9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7220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14.12.17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D2666-4593-4554-BB3D-3DEB19B847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79599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14.12.17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64935-257A-4BC4-94D3-0AD09AF339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0207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9DA51-BFE3-4B78-8B97-C28C8F090C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4314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14.12.17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18A97-E4B1-469E-BC7E-3D06D3FB37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57421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14.12.17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48959-F540-42B7-9999-EC656686FA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5619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14.12.17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67FF9-B560-4D18-85F2-050438F649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7065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14.12.17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1CCAF-2397-46CE-89CB-6C4B59B798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4092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83450" y="303213"/>
            <a:ext cx="2259013" cy="64182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3213"/>
            <a:ext cx="6627812" cy="64182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14.12.17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410C4-27FD-4181-B77D-7AE86603CB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7793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D47E0-7FEA-425D-AE11-25AC04041A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7451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D8C14-DA22-4AE1-9F80-956792A749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08902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C817D-2B5F-43CC-B302-D11F545557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5254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1650" y="1762125"/>
            <a:ext cx="2138363" cy="492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792413" y="1762125"/>
            <a:ext cx="2138362" cy="492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439A8-010F-47CB-8EA8-0A10DC336B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5152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5FA3B-67C7-4F50-8101-DB639D0CA0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6052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41825" cy="495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97463" y="1768475"/>
            <a:ext cx="4441825" cy="495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E6D84-7144-4ECE-951B-78D8AE079B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37475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D9F21-54F3-44EA-8F7B-2E9258AE5D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15478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0A80A-CC44-4BD0-9F6D-ACE01FDD29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1050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8297B-BF1E-460E-ACAA-6B637474F0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74287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D6AD8-1953-4F16-86D5-EF4D024E7D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96129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3FA69-2E24-428D-8705-3FB36070F4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21113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80275" y="300038"/>
            <a:ext cx="2259013" cy="63896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1650" y="300038"/>
            <a:ext cx="6626225" cy="63896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52297-DF94-4811-8D62-BAF659C78C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01123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74FB4-68F4-47CD-B094-0BC9DCF3CF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68269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EA43B-A9B3-4D34-85E9-A47729FE32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33351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86DB2-CCD2-46CC-AAB3-ED4659268C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93206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1650" y="1762125"/>
            <a:ext cx="4441825" cy="23637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95875" y="1762125"/>
            <a:ext cx="4443413" cy="23637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8648C-2136-4F78-B5EA-9ABCA203BE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914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77980-5430-45B0-9803-6C32E8BFF7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04098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06FA7-31A2-47A3-9BC8-BB34EA0BC1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11322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96D3C-A113-4048-93E0-B8F525DAD6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15493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2B36A-5EB4-4738-B1DD-4CC58AC636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62865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4B79F-B058-4CE2-ADF6-15C8381A94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84663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C6F13-D4C0-437E-A780-6D62961575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85030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0A494-EF2A-461F-828C-DF34D423C0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52976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80275" y="300038"/>
            <a:ext cx="2259013" cy="38258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1650" y="300038"/>
            <a:ext cx="6626225" cy="3825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C7EE5-AAC2-489D-B490-CFDE5450C3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5924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B0B09-6F84-4C61-AE2D-8D87D26B1C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7459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53630-1826-4DA3-8567-7622DD223D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37002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2B04F-D0E6-4887-BD07-D454C8D347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484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B682E-8287-44FF-8366-EB7E8FA5CC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60192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1650" y="1762125"/>
            <a:ext cx="4441825" cy="23637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95875" y="1762125"/>
            <a:ext cx="4443413" cy="23637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25612-B068-4AF4-B006-FA6A4C3831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00876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FD38B-C749-4CAB-A875-1B3ADBC5E1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88850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DC4BB-8724-41C2-AE35-D88C0991E3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04515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BFAE4-D79D-44CD-82FC-758EB6C270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41055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E6B16-2B1D-449C-8F6C-5557BAE40B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36205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9EEB4-7255-439A-9C7A-B502175ECC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67402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157A0-4845-4040-B0D8-954A4F7E11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36551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80275" y="300038"/>
            <a:ext cx="2259013" cy="38258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1650" y="300038"/>
            <a:ext cx="6626225" cy="3825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FB7C4-E842-453C-AF85-2CB69FF858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3321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55418-28AE-4D0E-8A66-5569B5FD08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9535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F43A6-EDF4-4E04-ABE5-4A0187E580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5546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BB4C9-A5CF-4D46-8C98-FFE47528AE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6714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36050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36050" cy="495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503238" y="6886575"/>
            <a:ext cx="2325687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448050" y="6886575"/>
            <a:ext cx="3173413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12987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1792143-BD2B-4CC2-994D-3C7BF6F48A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720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13"/>
            <a:ext cx="9043987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43987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7007225"/>
            <a:ext cx="23241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2.2.18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3288" y="7007225"/>
            <a:ext cx="3163887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ФЗ от 22.08.1996 № 1250 ФЗ "О высшем и послузовском профессиональном образовании" 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3125" y="7007225"/>
            <a:ext cx="23241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B736D80D-E2A7-426A-A259-5080946577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/>
  <p:txStyles>
    <p:titleStyle>
      <a:lvl1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1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1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1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1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1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1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1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1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1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102000"/>
        </a:lnSpc>
        <a:spcBef>
          <a:spcPct val="0"/>
        </a:spcBef>
        <a:spcAft>
          <a:spcPts val="1563"/>
        </a:spcAft>
        <a:buClr>
          <a:srgbClr val="000000"/>
        </a:buClr>
        <a:buSzPct val="100000"/>
        <a:buFont typeface="Times New Roman" panose="02020603050405020304" pitchFamily="18" charset="0"/>
        <a:defRPr sz="35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2000"/>
        </a:lnSpc>
        <a:spcBef>
          <a:spcPct val="0"/>
        </a:spcBef>
        <a:spcAft>
          <a:spcPts val="1250"/>
        </a:spcAft>
        <a:buClr>
          <a:srgbClr val="000000"/>
        </a:buClr>
        <a:buSzPct val="100000"/>
        <a:buFont typeface="Times New Roman" panose="02020603050405020304" pitchFamily="18" charset="0"/>
        <a:defRPr sz="27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938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625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313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13"/>
            <a:ext cx="9039225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39225" cy="495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7007225"/>
            <a:ext cx="23193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14.12.17</a:t>
            </a: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3443288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3125" y="7007225"/>
            <a:ext cx="23193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B8DBA797-8042-4617-B825-8A92932574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/>
  <p:txStyles>
    <p:titleStyle>
      <a:lvl1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102000"/>
        </a:lnSpc>
        <a:spcBef>
          <a:spcPct val="0"/>
        </a:spcBef>
        <a:spcAft>
          <a:spcPts val="1563"/>
        </a:spcAft>
        <a:buClr>
          <a:srgbClr val="000000"/>
        </a:buClr>
        <a:buSzPct val="100000"/>
        <a:buFont typeface="Times New Roman" panose="02020603050405020304" pitchFamily="18" charset="0"/>
        <a:defRPr sz="35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2000"/>
        </a:lnSpc>
        <a:spcBef>
          <a:spcPct val="0"/>
        </a:spcBef>
        <a:spcAft>
          <a:spcPts val="1250"/>
        </a:spcAft>
        <a:buClr>
          <a:srgbClr val="000000"/>
        </a:buClr>
        <a:buSzPct val="100000"/>
        <a:buFont typeface="Times New Roman" panose="02020603050405020304" pitchFamily="18" charset="0"/>
        <a:defRPr sz="27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938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625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313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0" y="7391400"/>
            <a:ext cx="10079038" cy="1666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0"/>
            <a:ext cx="10079038" cy="15351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0" y="0"/>
            <a:ext cx="166688" cy="7559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9912350" y="0"/>
            <a:ext cx="166688" cy="7559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02" name="Rectangle 5"/>
          <p:cNvSpPr>
            <a:spLocks noChangeArrowheads="1"/>
          </p:cNvSpPr>
          <p:nvPr/>
        </p:nvSpPr>
        <p:spPr bwMode="auto">
          <a:xfrm>
            <a:off x="165100" y="7042150"/>
            <a:ext cx="9736138" cy="341313"/>
          </a:xfrm>
          <a:prstGeom prst="rect">
            <a:avLst/>
          </a:prstGeom>
          <a:solidFill>
            <a:srgbClr val="8CADA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166688" y="171450"/>
            <a:ext cx="9736137" cy="7216775"/>
          </a:xfrm>
          <a:prstGeom prst="rect">
            <a:avLst/>
          </a:prstGeom>
          <a:noFill/>
          <a:ln w="9360" cap="sq">
            <a:solidFill>
              <a:srgbClr val="7B98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04" name="Line 7"/>
          <p:cNvSpPr>
            <a:spLocks noChangeShapeType="1"/>
          </p:cNvSpPr>
          <p:nvPr/>
        </p:nvSpPr>
        <p:spPr bwMode="auto">
          <a:xfrm>
            <a:off x="166688" y="1406525"/>
            <a:ext cx="9737725" cy="1588"/>
          </a:xfrm>
          <a:prstGeom prst="line">
            <a:avLst/>
          </a:prstGeom>
          <a:noFill/>
          <a:ln w="9360" cap="sq">
            <a:solidFill>
              <a:srgbClr val="7B9899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5" name="Oval 8"/>
          <p:cNvSpPr>
            <a:spLocks noChangeArrowheads="1"/>
          </p:cNvSpPr>
          <p:nvPr/>
        </p:nvSpPr>
        <p:spPr bwMode="auto">
          <a:xfrm>
            <a:off x="4703763" y="1054100"/>
            <a:ext cx="671512" cy="671513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06" name="Oval 9"/>
          <p:cNvSpPr>
            <a:spLocks noChangeArrowheads="1"/>
          </p:cNvSpPr>
          <p:nvPr/>
        </p:nvSpPr>
        <p:spPr bwMode="auto">
          <a:xfrm>
            <a:off x="4808538" y="1157288"/>
            <a:ext cx="463550" cy="463550"/>
          </a:xfrm>
          <a:prstGeom prst="ellipse">
            <a:avLst/>
          </a:prstGeom>
          <a:solidFill>
            <a:srgbClr val="FFFFFF"/>
          </a:solidFill>
          <a:ln w="50760" cap="sq">
            <a:solidFill>
              <a:srgbClr val="7B98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0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01650" y="300038"/>
            <a:ext cx="9037638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410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1650" y="1762125"/>
            <a:ext cx="4429125" cy="492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4109" name="Text Box 12"/>
          <p:cNvSpPr txBox="1">
            <a:spLocks noChangeArrowheads="1"/>
          </p:cNvSpPr>
          <p:nvPr/>
        </p:nvSpPr>
        <p:spPr bwMode="auto">
          <a:xfrm>
            <a:off x="6383338" y="7061200"/>
            <a:ext cx="33559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10" name="Text Box 13"/>
          <p:cNvSpPr txBox="1">
            <a:spLocks noChangeArrowheads="1"/>
          </p:cNvSpPr>
          <p:nvPr/>
        </p:nvSpPr>
        <p:spPr bwMode="auto">
          <a:xfrm>
            <a:off x="336550" y="7067550"/>
            <a:ext cx="39481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4787900" y="1146175"/>
            <a:ext cx="47307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defRPr sz="2400"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6BECBB54-6F07-48D9-964D-17FDAFC780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563"/>
        </a:spcAft>
        <a:buClr>
          <a:srgbClr val="000000"/>
        </a:buClr>
        <a:buSzPct val="100000"/>
        <a:buFont typeface="Times New Roman" panose="02020603050405020304" pitchFamily="18" charset="0"/>
        <a:defRPr sz="3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5000"/>
        </a:lnSpc>
        <a:spcBef>
          <a:spcPct val="0"/>
        </a:spcBef>
        <a:spcAft>
          <a:spcPts val="1250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938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646B86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62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313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0" y="7391400"/>
            <a:ext cx="10079038" cy="1666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0" y="0"/>
            <a:ext cx="10079038" cy="15351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0" y="0"/>
            <a:ext cx="166688" cy="7559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9912350" y="0"/>
            <a:ext cx="166688" cy="7559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6" name="Rectangle 5"/>
          <p:cNvSpPr>
            <a:spLocks noChangeArrowheads="1"/>
          </p:cNvSpPr>
          <p:nvPr/>
        </p:nvSpPr>
        <p:spPr bwMode="auto">
          <a:xfrm>
            <a:off x="165100" y="7042150"/>
            <a:ext cx="9736138" cy="341313"/>
          </a:xfrm>
          <a:prstGeom prst="rect">
            <a:avLst/>
          </a:prstGeom>
          <a:solidFill>
            <a:srgbClr val="8CADA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7" name="Rectangle 6"/>
          <p:cNvSpPr>
            <a:spLocks noChangeArrowheads="1"/>
          </p:cNvSpPr>
          <p:nvPr/>
        </p:nvSpPr>
        <p:spPr bwMode="auto">
          <a:xfrm>
            <a:off x="166688" y="171450"/>
            <a:ext cx="9736137" cy="7216775"/>
          </a:xfrm>
          <a:prstGeom prst="rect">
            <a:avLst/>
          </a:prstGeom>
          <a:noFill/>
          <a:ln w="9360" cap="sq">
            <a:solidFill>
              <a:srgbClr val="7B98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8" name="Line 7"/>
          <p:cNvSpPr>
            <a:spLocks noChangeShapeType="1"/>
          </p:cNvSpPr>
          <p:nvPr/>
        </p:nvSpPr>
        <p:spPr bwMode="auto">
          <a:xfrm>
            <a:off x="166688" y="1406525"/>
            <a:ext cx="9737725" cy="1588"/>
          </a:xfrm>
          <a:prstGeom prst="line">
            <a:avLst/>
          </a:prstGeom>
          <a:noFill/>
          <a:ln w="9360" cap="sq">
            <a:solidFill>
              <a:srgbClr val="7B9899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9" name="Oval 8"/>
          <p:cNvSpPr>
            <a:spLocks noChangeArrowheads="1"/>
          </p:cNvSpPr>
          <p:nvPr/>
        </p:nvSpPr>
        <p:spPr bwMode="auto">
          <a:xfrm>
            <a:off x="4703763" y="1054100"/>
            <a:ext cx="671512" cy="671513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30" name="Oval 9"/>
          <p:cNvSpPr>
            <a:spLocks noChangeArrowheads="1"/>
          </p:cNvSpPr>
          <p:nvPr/>
        </p:nvSpPr>
        <p:spPr bwMode="auto">
          <a:xfrm>
            <a:off x="4808538" y="1157288"/>
            <a:ext cx="463550" cy="463550"/>
          </a:xfrm>
          <a:prstGeom prst="ellipse">
            <a:avLst/>
          </a:prstGeom>
          <a:solidFill>
            <a:srgbClr val="FFFFFF"/>
          </a:solidFill>
          <a:ln w="50760" cap="sq">
            <a:solidFill>
              <a:srgbClr val="7B98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01650" y="300038"/>
            <a:ext cx="9037638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5132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1650" y="1762125"/>
            <a:ext cx="9037638" cy="236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5133" name="Text Box 12"/>
          <p:cNvSpPr txBox="1">
            <a:spLocks noChangeArrowheads="1"/>
          </p:cNvSpPr>
          <p:nvPr/>
        </p:nvSpPr>
        <p:spPr bwMode="auto">
          <a:xfrm>
            <a:off x="6383338" y="7061200"/>
            <a:ext cx="33559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34" name="Text Box 13"/>
          <p:cNvSpPr txBox="1">
            <a:spLocks noChangeArrowheads="1"/>
          </p:cNvSpPr>
          <p:nvPr/>
        </p:nvSpPr>
        <p:spPr bwMode="auto">
          <a:xfrm>
            <a:off x="336550" y="7067550"/>
            <a:ext cx="39481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4787900" y="1146175"/>
            <a:ext cx="47307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defRPr sz="2400"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37D8D316-0473-4239-AFE9-F420788028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563"/>
        </a:spcAft>
        <a:buClr>
          <a:srgbClr val="000000"/>
        </a:buClr>
        <a:buSzPct val="100000"/>
        <a:buFont typeface="Times New Roman" panose="02020603050405020304" pitchFamily="18" charset="0"/>
        <a:defRPr sz="3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5000"/>
        </a:lnSpc>
        <a:spcBef>
          <a:spcPct val="0"/>
        </a:spcBef>
        <a:spcAft>
          <a:spcPts val="1250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938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646B86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62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313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0" y="7391400"/>
            <a:ext cx="10079038" cy="1666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0" y="0"/>
            <a:ext cx="10079038" cy="15351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0" y="0"/>
            <a:ext cx="166688" cy="7559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9912350" y="0"/>
            <a:ext cx="166688" cy="7559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165100" y="7042150"/>
            <a:ext cx="9736138" cy="341313"/>
          </a:xfrm>
          <a:prstGeom prst="rect">
            <a:avLst/>
          </a:prstGeom>
          <a:solidFill>
            <a:srgbClr val="8CADA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166688" y="171450"/>
            <a:ext cx="9736137" cy="7216775"/>
          </a:xfrm>
          <a:prstGeom prst="rect">
            <a:avLst/>
          </a:prstGeom>
          <a:noFill/>
          <a:ln w="9360" cap="sq">
            <a:solidFill>
              <a:srgbClr val="7B98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6152" name="Line 7"/>
          <p:cNvSpPr>
            <a:spLocks noChangeShapeType="1"/>
          </p:cNvSpPr>
          <p:nvPr/>
        </p:nvSpPr>
        <p:spPr bwMode="auto">
          <a:xfrm>
            <a:off x="166688" y="1406525"/>
            <a:ext cx="9737725" cy="1588"/>
          </a:xfrm>
          <a:prstGeom prst="line">
            <a:avLst/>
          </a:prstGeom>
          <a:noFill/>
          <a:ln w="9360" cap="sq">
            <a:solidFill>
              <a:srgbClr val="7B9899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3" name="Oval 8"/>
          <p:cNvSpPr>
            <a:spLocks noChangeArrowheads="1"/>
          </p:cNvSpPr>
          <p:nvPr/>
        </p:nvSpPr>
        <p:spPr bwMode="auto">
          <a:xfrm>
            <a:off x="4703763" y="1054100"/>
            <a:ext cx="671512" cy="671513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6154" name="Oval 9"/>
          <p:cNvSpPr>
            <a:spLocks noChangeArrowheads="1"/>
          </p:cNvSpPr>
          <p:nvPr/>
        </p:nvSpPr>
        <p:spPr bwMode="auto">
          <a:xfrm>
            <a:off x="4808538" y="1157288"/>
            <a:ext cx="463550" cy="463550"/>
          </a:xfrm>
          <a:prstGeom prst="ellipse">
            <a:avLst/>
          </a:prstGeom>
          <a:solidFill>
            <a:srgbClr val="FFFFFF"/>
          </a:solidFill>
          <a:ln w="50760" cap="sq">
            <a:solidFill>
              <a:srgbClr val="7B98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615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01650" y="300038"/>
            <a:ext cx="9037638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6156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1650" y="1762125"/>
            <a:ext cx="9037638" cy="236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6157" name="Text Box 12"/>
          <p:cNvSpPr txBox="1">
            <a:spLocks noChangeArrowheads="1"/>
          </p:cNvSpPr>
          <p:nvPr/>
        </p:nvSpPr>
        <p:spPr bwMode="auto">
          <a:xfrm>
            <a:off x="6383338" y="7061200"/>
            <a:ext cx="33559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6158" name="Text Box 13"/>
          <p:cNvSpPr txBox="1">
            <a:spLocks noChangeArrowheads="1"/>
          </p:cNvSpPr>
          <p:nvPr/>
        </p:nvSpPr>
        <p:spPr bwMode="auto">
          <a:xfrm>
            <a:off x="336550" y="7067550"/>
            <a:ext cx="39481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4787900" y="1146175"/>
            <a:ext cx="47307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defRPr sz="2400"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1F365EB4-F12D-494E-AABC-41F249907C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563"/>
        </a:spcAft>
        <a:buClr>
          <a:srgbClr val="000000"/>
        </a:buClr>
        <a:buSzPct val="100000"/>
        <a:buFont typeface="Times New Roman" panose="02020603050405020304" pitchFamily="18" charset="0"/>
        <a:defRPr sz="3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5000"/>
        </a:lnSpc>
        <a:spcBef>
          <a:spcPct val="0"/>
        </a:spcBef>
        <a:spcAft>
          <a:spcPts val="1250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938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646B86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62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313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8017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214313" y="2130425"/>
            <a:ext cx="9647237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1371600" y="3886200"/>
            <a:ext cx="6400800" cy="175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 rot="180000">
            <a:off x="7369175" y="3803650"/>
            <a:ext cx="2328863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1008063" y="4464050"/>
            <a:ext cx="8640762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288925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lnSpc>
                <a:spcPct val="8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2400">
                <a:latin typeface="Calibri" panose="020F0502020204030204" pitchFamily="34" charset="0"/>
              </a:rPr>
              <a:t>Лекция </a:t>
            </a:r>
          </a:p>
          <a:p>
            <a:pPr algn="r" eaLnBrk="1" hangingPunct="1">
              <a:lnSpc>
                <a:spcPct val="8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2400">
                <a:latin typeface="Calibri" panose="020F0502020204030204" pitchFamily="34" charset="0"/>
              </a:rPr>
              <a:t> </a:t>
            </a:r>
            <a:r>
              <a:rPr lang="ru-RU" altLang="ru-RU" sz="2400">
                <a:latin typeface="Calibri" panose="020F0502020204030204" pitchFamily="34" charset="0"/>
                <a:cs typeface="Times New Roman" panose="02020603050405020304" pitchFamily="18" charset="0"/>
              </a:rPr>
              <a:t>для студентов 3-го курса специальности </a:t>
            </a:r>
          </a:p>
          <a:p>
            <a:pPr algn="r" eaLnBrk="1">
              <a:spcAft>
                <a:spcPct val="0"/>
              </a:spcAft>
              <a:buClrTx/>
              <a:buFontTx/>
              <a:buNone/>
            </a:pPr>
            <a:r>
              <a:rPr lang="ru-RU" altLang="ru-RU" sz="240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>
                <a:latin typeface="Calibri" panose="020F0502020204030204" pitchFamily="34" charset="0"/>
                <a:cs typeface="tahoma;verdana" charset="0"/>
              </a:rPr>
              <a:t>37.05.01 - Клиническая психология </a:t>
            </a:r>
          </a:p>
          <a:p>
            <a:pPr algn="r" eaLnBrk="1">
              <a:spcAft>
                <a:spcPct val="0"/>
              </a:spcAft>
              <a:buClrTx/>
              <a:buFontTx/>
              <a:buNone/>
            </a:pPr>
            <a:r>
              <a:rPr lang="ru-RU" altLang="ru-RU" sz="2400">
                <a:latin typeface="Calibri" panose="020F0502020204030204" pitchFamily="34" charset="0"/>
                <a:cs typeface="tahoma;verdana" charset="0"/>
              </a:rPr>
              <a:t>(очная форма обучения) </a:t>
            </a:r>
          </a:p>
          <a:p>
            <a:pPr algn="r"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2800" b="1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b="1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800">
                <a:latin typeface="Calibri" panose="020F0502020204030204" pitchFamily="34" charset="0"/>
                <a:cs typeface="Times New Roman" panose="02020603050405020304" pitchFamily="18" charset="0"/>
              </a:rPr>
              <a:t>доцент  </a:t>
            </a:r>
          </a:p>
          <a:p>
            <a:pPr algn="r" eaLnBrk="1" hangingPunct="1">
              <a:lnSpc>
                <a:spcPct val="8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>
                <a:latin typeface="Calibri" panose="020F0502020204030204" pitchFamily="34" charset="0"/>
              </a:rPr>
              <a:t>Гуров Виктор Александрович</a:t>
            </a:r>
          </a:p>
        </p:txBody>
      </p:sp>
      <p:sp>
        <p:nvSpPr>
          <p:cNvPr id="8199" name="Text Box 6"/>
          <p:cNvSpPr txBox="1">
            <a:spLocks noChangeArrowheads="1"/>
          </p:cNvSpPr>
          <p:nvPr/>
        </p:nvSpPr>
        <p:spPr bwMode="auto">
          <a:xfrm>
            <a:off x="457200" y="327025"/>
            <a:ext cx="6238875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2000"/>
              <a:t>Кафедра педагогики и психологии</a:t>
            </a: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2000"/>
              <a:t> с курсом ПО</a:t>
            </a:r>
          </a:p>
        </p:txBody>
      </p:sp>
      <p:pic>
        <p:nvPicPr>
          <p:cNvPr id="820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360363"/>
            <a:ext cx="2087562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1" name="Text Box 8"/>
          <p:cNvSpPr txBox="1">
            <a:spLocks noChangeArrowheads="1"/>
          </p:cNvSpPr>
          <p:nvPr/>
        </p:nvSpPr>
        <p:spPr bwMode="auto">
          <a:xfrm>
            <a:off x="3559175" y="6911975"/>
            <a:ext cx="33686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200" dirty="0"/>
              <a:t>Красноярск </a:t>
            </a:r>
            <a:r>
              <a:rPr lang="ru-RU" altLang="ru-RU" sz="2200" dirty="0" smtClean="0"/>
              <a:t>2022</a:t>
            </a:r>
            <a:endParaRPr lang="ru-RU" altLang="ru-RU" sz="2200" dirty="0"/>
          </a:p>
        </p:txBody>
      </p:sp>
      <p:sp>
        <p:nvSpPr>
          <p:cNvPr id="8202" name="Text Box 9"/>
          <p:cNvSpPr txBox="1">
            <a:spLocks noChangeArrowheads="1"/>
          </p:cNvSpPr>
          <p:nvPr/>
        </p:nvSpPr>
        <p:spPr bwMode="auto">
          <a:xfrm>
            <a:off x="4176713" y="2376488"/>
            <a:ext cx="5483225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4400" b="1" i="1">
                <a:solidFill>
                  <a:srgbClr val="7E0021"/>
                </a:solidFill>
              </a:rPr>
              <a:t>Инклюзивные образовательные технологии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936625" y="2447925"/>
            <a:ext cx="8423275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04788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800" b="1"/>
              <a:t>Инклюзивное образование 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800"/>
              <a:t>Готовность учителя принимать и вступать во взаимодействие с любым учеником 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800"/>
              <a:t>Признание ценности каждого ученика 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800"/>
              <a:t>Возможность адаптации образовательной программы 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144463"/>
            <a:ext cx="9791700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56463" y="1539875"/>
            <a:ext cx="26797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http://edu-open.ru</a:t>
            </a:r>
            <a:r>
              <a:rPr lang="en-US" dirty="0"/>
              <a:t>/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7963"/>
            <a:ext cx="9005888" cy="6667500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525000" cy="6905625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0" y="0"/>
            <a:ext cx="9128125" cy="7559675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0"/>
            <a:ext cx="9070975" cy="857250"/>
          </a:xfrm>
        </p:spPr>
        <p:txBody>
          <a:bodyPr/>
          <a:lstStyle/>
          <a:p>
            <a:pPr>
              <a:defRPr/>
            </a:pPr>
            <a:r>
              <a:rPr lang="ru-RU" altLang="ru-RU" sz="3527" b="1"/>
              <a:t>«Внешние» условия для инклюзии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7525" y="922338"/>
            <a:ext cx="9286875" cy="6637337"/>
          </a:xfrm>
        </p:spPr>
        <p:txBody>
          <a:bodyPr/>
          <a:lstStyle/>
          <a:p>
            <a:pPr>
              <a:defRPr/>
            </a:pPr>
            <a:r>
              <a:rPr lang="ru-RU" altLang="ru-RU" sz="2866" dirty="0"/>
              <a:t>раннее выявление нарушений (на первом году жизни) и проведение коррекционной работы с первых месяцев жизни;</a:t>
            </a:r>
          </a:p>
          <a:p>
            <a:pPr>
              <a:defRPr/>
            </a:pPr>
            <a:r>
              <a:rPr lang="ru-RU" altLang="ru-RU" sz="2866" dirty="0"/>
              <a:t>желание родителей обучать ребенка вместе со здоровыми детьми и их стремление и готовность реально помогать своему ребенку в процессе его обучения;</a:t>
            </a:r>
          </a:p>
          <a:p>
            <a:pPr>
              <a:defRPr/>
            </a:pPr>
            <a:r>
              <a:rPr lang="ru-RU" altLang="ru-RU" sz="2866" dirty="0"/>
              <a:t>наличие возможности оказывать ребенку с ОВЗ эффективную квалифицированную коррекционную помощь;</a:t>
            </a:r>
          </a:p>
          <a:p>
            <a:pPr>
              <a:defRPr/>
            </a:pPr>
            <a:r>
              <a:rPr lang="ru-RU" altLang="ru-RU" sz="2866" dirty="0"/>
              <a:t>создание условий для реализации вариативных моделей обучения (надомное обучение, очно-заочное, сопровождение </a:t>
            </a:r>
            <a:r>
              <a:rPr lang="ru-RU" altLang="ru-RU" sz="2866" dirty="0" err="1"/>
              <a:t>тьютором</a:t>
            </a:r>
            <a:r>
              <a:rPr lang="ru-RU" altLang="ru-RU" sz="2866" dirty="0"/>
              <a:t>).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7963"/>
            <a:ext cx="9882188" cy="938212"/>
          </a:xfrm>
        </p:spPr>
        <p:txBody>
          <a:bodyPr/>
          <a:lstStyle/>
          <a:p>
            <a:pPr>
              <a:defRPr/>
            </a:pPr>
            <a:r>
              <a:rPr lang="ru-RU" altLang="ru-RU" sz="3527" b="1"/>
              <a:t>«Внутренние» условия для инклюзии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6263" y="1160463"/>
            <a:ext cx="9305925" cy="6191250"/>
          </a:xfrm>
        </p:spPr>
        <p:txBody>
          <a:bodyPr/>
          <a:lstStyle/>
          <a:p>
            <a:r>
              <a:rPr lang="ru-RU" altLang="ru-RU" smtClean="0"/>
              <a:t>уровень психофизического и речевого развития, соответствующий возрастной норме или близкий к ней;</a:t>
            </a:r>
          </a:p>
          <a:p>
            <a:r>
              <a:rPr lang="ru-RU" altLang="ru-RU" smtClean="0"/>
              <a:t>возможность овладения общим образовательным стандартом в предусмотренные для нормально развивающихся детей сроки;</a:t>
            </a:r>
          </a:p>
          <a:p>
            <a:r>
              <a:rPr lang="ru-RU" altLang="ru-RU" smtClean="0"/>
              <a:t>психологическая готовность к совместному обучению.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207963"/>
            <a:ext cx="9058275" cy="873125"/>
          </a:xfrm>
        </p:spPr>
        <p:txBody>
          <a:bodyPr/>
          <a:lstStyle/>
          <a:p>
            <a:pPr>
              <a:defRPr/>
            </a:pPr>
            <a:r>
              <a:rPr lang="ru-RU" altLang="ru-RU" sz="3527" b="1"/>
              <a:t>Концепция «нормализации»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7525" y="1160463"/>
            <a:ext cx="9364663" cy="6003925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ru-RU" altLang="ru-RU" sz="3307" dirty="0"/>
              <a:t>ребенок с особыми образовательными потребностями имеет общие для всех детей потребности, главная из которых потребность в любви и стимулирующей развитие обстановке;</a:t>
            </a:r>
          </a:p>
          <a:p>
            <a:pPr>
              <a:lnSpc>
                <a:spcPct val="90000"/>
              </a:lnSpc>
              <a:defRPr/>
            </a:pPr>
            <a:r>
              <a:rPr lang="ru-RU" altLang="ru-RU" sz="3307" dirty="0"/>
              <a:t>ребенок должен вести жизнь, в максимальной степени приближающуюся к жизни нормальных людей;</a:t>
            </a:r>
          </a:p>
          <a:p>
            <a:pPr>
              <a:lnSpc>
                <a:spcPct val="90000"/>
              </a:lnSpc>
              <a:defRPr/>
            </a:pPr>
            <a:r>
              <a:rPr lang="ru-RU" altLang="ru-RU" sz="3307" dirty="0"/>
              <a:t>учиться могут все дети, а значит, всем им, какими бы тяжелыми не были нарушения развития, должна предоставляться возможность получить образование.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436563" y="3144838"/>
            <a:ext cx="9286875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646" b="1" smtClean="0">
                <a:solidFill>
                  <a:srgbClr val="FF0000"/>
                </a:solidFill>
              </a:rPr>
              <a:t>Инклюзия</a:t>
            </a:r>
            <a:r>
              <a:rPr lang="ru-RU" altLang="ru-RU" sz="2646" smtClean="0"/>
              <a:t> означает </a:t>
            </a:r>
            <a:r>
              <a:rPr lang="ru-RU" altLang="ru-RU" sz="2646" b="1" smtClean="0"/>
              <a:t>раскрытие каждого ученика </a:t>
            </a:r>
            <a:r>
              <a:rPr lang="ru-RU" altLang="ru-RU" sz="2646" smtClean="0"/>
              <a:t>с помощью образовательной программы, которая достаточно сложна, но соответствует его способностям.</a:t>
            </a:r>
            <a:endParaRPr lang="ru-RU" altLang="ru-RU" sz="2646" b="1" smtClean="0"/>
          </a:p>
          <a:p>
            <a:pPr eaLnBrk="1" hangingPunct="1">
              <a:defRPr/>
            </a:pPr>
            <a:endParaRPr lang="ru-RU" altLang="ru-RU" sz="2646" b="1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ru-RU" altLang="ru-RU" sz="2646" b="1" smtClean="0">
                <a:solidFill>
                  <a:srgbClr val="FF0000"/>
                </a:solidFill>
              </a:rPr>
              <a:t>Инклюзия</a:t>
            </a:r>
            <a:r>
              <a:rPr lang="ru-RU" altLang="ru-RU" sz="2646" smtClean="0"/>
              <a:t> учитывает</a:t>
            </a:r>
            <a:r>
              <a:rPr lang="ru-RU" altLang="ru-RU" sz="2646" b="1" smtClean="0"/>
              <a:t> потребности</a:t>
            </a:r>
            <a:r>
              <a:rPr lang="ru-RU" altLang="ru-RU" sz="2646" smtClean="0"/>
              <a:t>, также как и </a:t>
            </a:r>
            <a:r>
              <a:rPr lang="ru-RU" altLang="ru-RU" sz="2646" b="1" smtClean="0"/>
              <a:t>специальные условия и поддержку</a:t>
            </a:r>
            <a:r>
              <a:rPr lang="ru-RU" altLang="ru-RU" sz="2646" smtClean="0"/>
              <a:t>, необходимые обучающимся и учителям для достижения успеха. </a:t>
            </a:r>
          </a:p>
        </p:txBody>
      </p:sp>
      <p:sp>
        <p:nvSpPr>
          <p:cNvPr id="26627" name="Прямоугольник 2"/>
          <p:cNvSpPr>
            <a:spLocks noChangeArrowheads="1"/>
          </p:cNvSpPr>
          <p:nvPr/>
        </p:nvSpPr>
        <p:spPr bwMode="auto">
          <a:xfrm>
            <a:off x="436563" y="287338"/>
            <a:ext cx="9126537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2646" dirty="0" smtClean="0">
                <a:ea typeface="Times New Roman" panose="02020603050405020304" pitchFamily="18" charset="0"/>
                <a:cs typeface="Arial" panose="020B0604020202020204" pitchFamily="34" charset="0"/>
              </a:rPr>
              <a:t>Таким образом, </a:t>
            </a:r>
            <a:r>
              <a:rPr lang="ru-RU" altLang="ru-RU" sz="2646" b="1" dirty="0" smtClean="0">
                <a:solidFill>
                  <a:srgbClr val="7030A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инклюзивное образование </a:t>
            </a:r>
            <a:r>
              <a:rPr lang="ru-RU" altLang="ru-RU" sz="2646" dirty="0" smtClean="0">
                <a:ea typeface="Times New Roman" panose="02020603050405020304" pitchFamily="18" charset="0"/>
                <a:cs typeface="Arial" panose="020B0604020202020204" pitchFamily="34" charset="0"/>
              </a:rPr>
              <a:t>- это </a:t>
            </a:r>
            <a:r>
              <a:rPr lang="ru-RU" altLang="ru-RU" sz="2646" dirty="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процесс развития общего образования, подразумевающий </a:t>
            </a:r>
            <a:r>
              <a:rPr lang="ru-RU" altLang="ru-RU" sz="2646" b="1" dirty="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доступность образования для всех</a:t>
            </a:r>
            <a:r>
              <a:rPr lang="ru-RU" altLang="ru-RU" sz="2646" dirty="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что и обеспечивает доступ к образованию детям с особыми потребностями, а не просто обучение  детей-инвалидов в массовой школе.</a:t>
            </a:r>
          </a:p>
          <a:p>
            <a:pPr eaLnBrk="1" hangingPunct="1">
              <a:defRPr/>
            </a:pPr>
            <a:endParaRPr lang="ru-RU" altLang="ru-RU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ru-RU" altLang="ru-RU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1"/>
          <p:cNvSpPr>
            <a:spLocks noChangeArrowheads="1"/>
          </p:cNvSpPr>
          <p:nvPr/>
        </p:nvSpPr>
        <p:spPr bwMode="auto">
          <a:xfrm>
            <a:off x="357188" y="287338"/>
            <a:ext cx="936625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2535" b="1" smtClean="0">
                <a:solidFill>
                  <a:srgbClr val="FF0000"/>
                </a:solidFill>
              </a:rPr>
              <a:t>Инклюзивное образование </a:t>
            </a:r>
            <a:r>
              <a:rPr lang="ru-RU" altLang="ru-RU" sz="2535" smtClean="0"/>
              <a:t>выступает </a:t>
            </a:r>
            <a:r>
              <a:rPr lang="ru-RU" altLang="ru-RU" sz="2535" u="sng" smtClean="0"/>
              <a:t>как одно из направлений образования, </a:t>
            </a:r>
            <a:r>
              <a:rPr lang="ru-RU" altLang="ru-RU" sz="2535" smtClean="0"/>
              <a:t>вариант предоставления образовательных услуг ребенку с ОВЗ. </a:t>
            </a:r>
          </a:p>
          <a:p>
            <a:pPr algn="just" eaLnBrk="1" hangingPunct="1">
              <a:defRPr/>
            </a:pPr>
            <a:r>
              <a:rPr lang="ru-RU" altLang="ru-RU" sz="2535" smtClean="0"/>
              <a:t>Все особые дети нуждаются в обогащении опыта социального и учебного взаимодействия со своими нормально развивающимися сверстниками, однако </a:t>
            </a:r>
            <a:r>
              <a:rPr lang="ru-RU" altLang="ru-RU" sz="2535" smtClean="0">
                <a:solidFill>
                  <a:srgbClr val="FF0000"/>
                </a:solidFill>
              </a:rPr>
              <a:t>каждому ребенку необходимо подобрать доступную и полезную для его развития модель образования. </a:t>
            </a:r>
          </a:p>
          <a:p>
            <a:pPr algn="just" eaLnBrk="1" hangingPunct="1">
              <a:defRPr/>
            </a:pPr>
            <a:r>
              <a:rPr lang="ru-RU" altLang="ru-RU" sz="2535" b="1" smtClean="0">
                <a:solidFill>
                  <a:srgbClr val="FF0000"/>
                </a:solidFill>
              </a:rPr>
              <a:t>Образовательная инклюзия, </a:t>
            </a:r>
            <a:r>
              <a:rPr lang="ru-RU" altLang="ru-RU" sz="2535" smtClean="0"/>
              <a:t>скорее всего, </a:t>
            </a:r>
            <a:r>
              <a:rPr lang="ru-RU" altLang="ru-RU" sz="2535" u="sng" smtClean="0"/>
              <a:t>имеет свои пределы</a:t>
            </a:r>
            <a:r>
              <a:rPr lang="ru-RU" altLang="ru-RU" sz="2535" smtClean="0"/>
              <a:t>, в тех случаях, когда для ребенка нецелесообразно совместное обучение, необходимо предоставить возможность обучаться в специализированном учреждении, позаботившись о формировании социальных умений, включив его в совместные досуговые программы.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3238" y="539750"/>
            <a:ext cx="9290050" cy="60944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</a:rPr>
              <a:t>Принципы инклюзивного образования:</a:t>
            </a:r>
          </a:p>
          <a:p>
            <a:pPr>
              <a:defRPr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1.    Ценность человека не зависит от его способностей и достижений;</a:t>
            </a:r>
          </a:p>
          <a:p>
            <a:pPr>
              <a:defRPr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2.    Каждый человек способен чувствовать и думать;</a:t>
            </a:r>
          </a:p>
          <a:p>
            <a:pPr marL="342900" indent="-342900">
              <a:buFontTx/>
              <a:buAutoNum type="arabicPeriod" startAt="3"/>
              <a:defRPr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Каждый человек имеет право на общение и на то, чтобы быть услышанным; </a:t>
            </a:r>
          </a:p>
          <a:p>
            <a:pPr marL="342900" indent="-342900">
              <a:buFontTx/>
              <a:buAutoNum type="arabicPeriod" startAt="3"/>
              <a:defRPr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Все люди нуждаются друг в друге; </a:t>
            </a:r>
          </a:p>
          <a:p>
            <a:pPr>
              <a:defRPr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5. Подлинное образование может осуществляться только в контексте реальных взаимоотношений;</a:t>
            </a:r>
          </a:p>
          <a:p>
            <a:pPr>
              <a:defRPr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6.    Все люди нуждаются в поддержке и дружбе ровесников;</a:t>
            </a:r>
          </a:p>
          <a:p>
            <a:pPr>
              <a:defRPr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7.   Для всех обучающихся достижение прогресса скорее может быть в том, что они могут делать, чем в том, что не могут;</a:t>
            </a:r>
          </a:p>
          <a:p>
            <a:pPr>
              <a:defRPr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8.    Разнообразие усиливает все стороны жизни человека.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1008063" y="466725"/>
            <a:ext cx="8834437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altLang="ru-RU" sz="2800"/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800"/>
              <a:t>План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800"/>
              <a:t> Определения основных понятий.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800"/>
              <a:t>Педагогические технологии.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800"/>
              <a:t> Современные коррекционные технологии в инклюзивном образовании.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800"/>
              <a:t> Технологии коррекции речи, особенностей психического развития лиц с ОВЗ и инвалидов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altLang="ru-RU" sz="2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6263" y="1116013"/>
            <a:ext cx="864076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Главный принцип инклюзивного образования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- «</a:t>
            </a:r>
            <a:r>
              <a:rPr lang="ru-RU" sz="2800" i="1" dirty="0">
                <a:solidFill>
                  <a:schemeClr val="accent2">
                    <a:lumMod val="75000"/>
                  </a:schemeClr>
                </a:solidFill>
              </a:rPr>
              <a:t>Не ребенок подгоняется под существующие в ОУ условия и нормы, а, наоборот, вся система образования  подстраивается  под потребности и возможности конкретного ребенка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». Преимущества получают все дети, а не какие-то особые группы, часто используются новые подходы к обучению, применяются вариативные образовательные формы и методы обучения и воспитания.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406400" y="390525"/>
            <a:ext cx="9674225" cy="738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04788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Aft>
                <a:spcPts val="425"/>
              </a:spcAft>
              <a:buClrTx/>
              <a:buFontTx/>
              <a:buNone/>
            </a:pPr>
            <a:r>
              <a:rPr lang="ru-RU" altLang="ru-RU" sz="2600" b="1"/>
              <a:t>Задачи учителя </a:t>
            </a:r>
          </a:p>
          <a:p>
            <a:pPr eaLnBrk="1">
              <a:lnSpc>
                <a:spcPct val="100000"/>
              </a:lnSpc>
              <a:spcAft>
                <a:spcPts val="713"/>
              </a:spcAft>
              <a:buClrTx/>
              <a:buFontTx/>
              <a:buNone/>
            </a:pPr>
            <a:r>
              <a:rPr lang="ru-RU" altLang="ru-RU" sz="2600"/>
              <a:t>Создание в детском коллективе атмосферы эмоциональног о комфорта , формирование взаимоотношений в духе сотрудничества и принятия особенностей каждого из детей </a:t>
            </a:r>
          </a:p>
          <a:p>
            <a:pPr eaLnBrk="1">
              <a:lnSpc>
                <a:spcPct val="100000"/>
              </a:lnSpc>
              <a:spcAft>
                <a:spcPts val="713"/>
              </a:spcAft>
              <a:buClrTx/>
              <a:buFontTx/>
              <a:buNone/>
            </a:pPr>
            <a:r>
              <a:rPr lang="ru-RU" altLang="ru-RU" sz="2600"/>
              <a:t>Освоение современных технологий, методов, приемов, форм организации учебной работы , а также их адекватное применение согласно возможностям и потребностям обучающихся. </a:t>
            </a:r>
          </a:p>
          <a:p>
            <a:pPr eaLnBrk="1">
              <a:lnSpc>
                <a:spcPct val="100000"/>
              </a:lnSpc>
              <a:spcAft>
                <a:spcPts val="713"/>
              </a:spcAft>
              <a:buClrTx/>
              <a:buFontTx/>
              <a:buNone/>
            </a:pPr>
            <a:r>
              <a:rPr lang="ru-RU" altLang="ru-RU" sz="2600"/>
              <a:t>Адаптация имеющихся или разработка новых необходимых учебных и дидактических материалов (например, заданий разного уровня сложности, рабочих тетрадей с крупным шрифтом, плакатов или презентаций, зрительно иллюстрирующих тему). </a:t>
            </a:r>
          </a:p>
          <a:p>
            <a:pPr eaLnBrk="1">
              <a:lnSpc>
                <a:spcPct val="100000"/>
              </a:lnSpc>
              <a:spcAft>
                <a:spcPts val="713"/>
              </a:spcAft>
              <a:buClrTx/>
              <a:buFontTx/>
              <a:buNone/>
            </a:pPr>
            <a:r>
              <a:rPr lang="ru-RU" altLang="ru-RU" sz="2600"/>
              <a:t>Основой профессиональной деятельности становится уверенность в том, что каждый ребенок способен учиться при создании тех или иных специальных условий</a:t>
            </a:r>
            <a:r>
              <a:rPr lang="ru-RU" altLang="ru-RU" sz="1100"/>
              <a:t> </a:t>
            </a:r>
          </a:p>
          <a:p>
            <a:pPr eaLnBrk="1">
              <a:lnSpc>
                <a:spcPct val="100000"/>
              </a:lnSpc>
              <a:spcAft>
                <a:spcPts val="425"/>
              </a:spcAft>
              <a:buClrTx/>
              <a:buFontTx/>
              <a:buNone/>
            </a:pPr>
            <a:endParaRPr lang="ru-RU" altLang="ru-RU" sz="11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503238" y="568325"/>
            <a:ext cx="9504362" cy="62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04788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800" b="1"/>
              <a:t>Принципы подхода к работе в инклюзивном классе 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800"/>
              <a:t>Индивидуальный подход к ребёнку не на словах, а на деле 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800"/>
              <a:t>Создание специальных образовательных условий 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800"/>
              <a:t>Освоение современных образовательных технологий 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800"/>
              <a:t>Работа в сотрудничестве с другими специалистами. 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800"/>
              <a:t>Освоение новых подходов к оценке достижений своих учеников 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altLang="ru-RU" sz="2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576263" y="522288"/>
            <a:ext cx="9359900" cy="693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04788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Aft>
                <a:spcPts val="1000"/>
              </a:spcAft>
              <a:buSzPct val="100000"/>
              <a:defRPr/>
            </a:pPr>
            <a:r>
              <a:rPr lang="ru-RU" altLang="ru-RU" sz="2600" b="1" dirty="0" smtClean="0">
                <a:solidFill>
                  <a:srgbClr val="000000"/>
                </a:solidFill>
              </a:rPr>
              <a:t>Правила инклюзивной школы: </a:t>
            </a:r>
          </a:p>
          <a:p>
            <a:pPr marL="525462" indent="-514350" eaLnBrk="1">
              <a:spcAft>
                <a:spcPts val="1000"/>
              </a:spcAft>
              <a:buSzPct val="100000"/>
              <a:buFont typeface="+mj-lt"/>
              <a:buAutoNum type="arabicPeriod"/>
              <a:defRPr/>
            </a:pPr>
            <a:r>
              <a:rPr lang="ru-RU" altLang="ru-RU" sz="2600" dirty="0" smtClean="0">
                <a:solidFill>
                  <a:srgbClr val="000000"/>
                </a:solidFill>
              </a:rPr>
              <a:t>Все ученики равны в школьном сообществе </a:t>
            </a:r>
          </a:p>
          <a:p>
            <a:pPr marL="525462" indent="-514350" eaLnBrk="1">
              <a:spcAft>
                <a:spcPts val="1000"/>
              </a:spcAft>
              <a:buSzPct val="100000"/>
              <a:buFont typeface="+mj-lt"/>
              <a:buAutoNum type="arabicPeriod"/>
              <a:defRPr/>
            </a:pPr>
            <a:r>
              <a:rPr lang="ru-RU" altLang="ru-RU" sz="2600" dirty="0" smtClean="0">
                <a:solidFill>
                  <a:srgbClr val="000000"/>
                </a:solidFill>
              </a:rPr>
              <a:t>Все ученики имеют равный доступ к процессу обучения в течение дня </a:t>
            </a:r>
          </a:p>
          <a:p>
            <a:pPr marL="525462" indent="-514350" eaLnBrk="1">
              <a:spcAft>
                <a:spcPts val="1000"/>
              </a:spcAft>
              <a:buSzPct val="100000"/>
              <a:buFont typeface="+mj-lt"/>
              <a:buAutoNum type="arabicPeriod"/>
              <a:defRPr/>
            </a:pPr>
            <a:r>
              <a:rPr lang="ru-RU" altLang="ru-RU" sz="2600" dirty="0" smtClean="0">
                <a:solidFill>
                  <a:srgbClr val="000000"/>
                </a:solidFill>
              </a:rPr>
              <a:t>У всех учеников должны быть равные возможности для установления и развития важных социальных связей </a:t>
            </a:r>
          </a:p>
          <a:p>
            <a:pPr marL="525462" indent="-514350" eaLnBrk="1">
              <a:spcAft>
                <a:spcPts val="1000"/>
              </a:spcAft>
              <a:buSzPct val="100000"/>
              <a:buFont typeface="+mj-lt"/>
              <a:buAutoNum type="arabicPeriod"/>
              <a:defRPr/>
            </a:pPr>
            <a:r>
              <a:rPr lang="ru-RU" altLang="ru-RU" sz="2600" dirty="0" smtClean="0">
                <a:solidFill>
                  <a:srgbClr val="000000"/>
                </a:solidFill>
              </a:rPr>
              <a:t>Планируется и проводится эффективное обучение </a:t>
            </a:r>
          </a:p>
          <a:p>
            <a:pPr marL="525462" indent="-514350" eaLnBrk="1">
              <a:spcAft>
                <a:spcPts val="1000"/>
              </a:spcAft>
              <a:buSzPct val="100000"/>
              <a:buFont typeface="+mj-lt"/>
              <a:buAutoNum type="arabicPeriod"/>
              <a:defRPr/>
            </a:pPr>
            <a:r>
              <a:rPr lang="ru-RU" altLang="ru-RU" sz="2600" dirty="0" smtClean="0">
                <a:solidFill>
                  <a:srgbClr val="000000"/>
                </a:solidFill>
              </a:rPr>
              <a:t>Работники, вовлеченные в процесс образования, обучены стратегиям и процедурам, облегчающим процесс включения, т.е. социальную интеграцию среди сверстников </a:t>
            </a:r>
          </a:p>
          <a:p>
            <a:pPr marL="525462" indent="-514350" eaLnBrk="1">
              <a:spcAft>
                <a:spcPts val="1000"/>
              </a:spcAft>
              <a:buSzPct val="100000"/>
              <a:buFont typeface="+mj-lt"/>
              <a:buAutoNum type="arabicPeriod"/>
              <a:defRPr/>
            </a:pPr>
            <a:r>
              <a:rPr lang="ru-RU" altLang="ru-RU" sz="2600" dirty="0" smtClean="0">
                <a:solidFill>
                  <a:srgbClr val="000000"/>
                </a:solidFill>
              </a:rPr>
              <a:t>Программа и процесс обучения учитывает потребности каждого ученика </a:t>
            </a:r>
          </a:p>
          <a:p>
            <a:pPr marL="525462" indent="-514350" eaLnBrk="1">
              <a:spcAft>
                <a:spcPts val="1000"/>
              </a:spcAft>
              <a:buSzPct val="100000"/>
              <a:buFont typeface="+mj-lt"/>
              <a:buAutoNum type="arabicPeriod"/>
              <a:defRPr/>
            </a:pPr>
            <a:r>
              <a:rPr lang="ru-RU" altLang="ru-RU" sz="2600" dirty="0" smtClean="0">
                <a:solidFill>
                  <a:srgbClr val="000000"/>
                </a:solidFill>
              </a:rPr>
              <a:t>Семьи активно участвуют в жизни школы. </a:t>
            </a:r>
          </a:p>
          <a:p>
            <a:pPr eaLnBrk="1">
              <a:spcAft>
                <a:spcPts val="1000"/>
              </a:spcAft>
              <a:buSzPct val="100000"/>
              <a:defRPr/>
            </a:pPr>
            <a:endParaRPr lang="ru-RU" altLang="ru-RU" sz="26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503238" y="576263"/>
            <a:ext cx="9431337" cy="624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04788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r>
              <a:rPr lang="ru-RU" altLang="ru-RU" sz="2400" b="1" dirty="0" smtClean="0">
                <a:solidFill>
                  <a:srgbClr val="000000"/>
                </a:solidFill>
              </a:rPr>
              <a:t>Обычный учитель может быть успешен при условии, если: </a:t>
            </a:r>
          </a:p>
          <a:p>
            <a:pPr marL="801688" indent="-342900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altLang="ru-RU" sz="2800" dirty="0" smtClean="0">
                <a:solidFill>
                  <a:srgbClr val="000000"/>
                </a:solidFill>
              </a:rPr>
              <a:t>он достаточно гибок , </a:t>
            </a:r>
          </a:p>
          <a:p>
            <a:pPr marL="801688" indent="-342900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altLang="ru-RU" sz="2800" dirty="0" smtClean="0">
                <a:solidFill>
                  <a:srgbClr val="000000"/>
                </a:solidFill>
              </a:rPr>
              <a:t>ему интересны трудности и он готов пробовать разные подходы </a:t>
            </a:r>
          </a:p>
          <a:p>
            <a:pPr marL="801688" indent="-342900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altLang="ru-RU" sz="2800" dirty="0" smtClean="0">
                <a:solidFill>
                  <a:srgbClr val="000000"/>
                </a:solidFill>
              </a:rPr>
              <a:t>он уважает индивидуальные различия </a:t>
            </a:r>
          </a:p>
          <a:p>
            <a:pPr marL="801688" indent="-342900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altLang="ru-RU" sz="2800" dirty="0" smtClean="0">
                <a:solidFill>
                  <a:srgbClr val="000000"/>
                </a:solidFill>
              </a:rPr>
              <a:t>он умеет слушать и применять рекомендации членов коллектива </a:t>
            </a:r>
          </a:p>
          <a:p>
            <a:pPr marL="801688" indent="-342900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altLang="ru-RU" sz="2800" dirty="0" smtClean="0">
                <a:solidFill>
                  <a:srgbClr val="000000"/>
                </a:solidFill>
              </a:rPr>
              <a:t>он чувствует себя уверенно в присутствии другого взрослого в классе </a:t>
            </a:r>
          </a:p>
          <a:p>
            <a:pPr marL="801688" indent="-342900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altLang="ru-RU" sz="2800" dirty="0" smtClean="0">
                <a:solidFill>
                  <a:srgbClr val="000000"/>
                </a:solidFill>
              </a:rPr>
              <a:t>он согласен работать вместе с другими учителями в одной команде </a:t>
            </a:r>
          </a:p>
          <a:p>
            <a:pPr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endParaRPr lang="ru-RU" altLang="ru-RU" sz="2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 txBox="1">
            <a:spLocks noChangeArrowheads="1"/>
          </p:cNvSpPr>
          <p:nvPr/>
        </p:nvSpPr>
        <p:spPr bwMode="auto">
          <a:xfrm>
            <a:off x="671513" y="322263"/>
            <a:ext cx="9288462" cy="705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04788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Aft>
                <a:spcPts val="713"/>
              </a:spcAft>
              <a:buClrTx/>
              <a:buFontTx/>
              <a:buNone/>
            </a:pPr>
            <a:r>
              <a:rPr lang="ru-RU" altLang="ru-RU" sz="2600" b="1"/>
              <a:t>Результаты инклюзии: </a:t>
            </a:r>
          </a:p>
          <a:p>
            <a:pPr eaLnBrk="1">
              <a:lnSpc>
                <a:spcPct val="100000"/>
              </a:lnSpc>
              <a:spcAft>
                <a:spcPts val="713"/>
              </a:spcAft>
              <a:buClrTx/>
              <a:buFontTx/>
              <a:buNone/>
            </a:pPr>
            <a:r>
              <a:rPr lang="ru-RU" altLang="ru-RU" sz="2600"/>
              <a:t>У учеников есть возможность активного и постоянного участия во всех мероприятиях общеобразовательного процесса </a:t>
            </a:r>
          </a:p>
          <a:p>
            <a:pPr eaLnBrk="1">
              <a:lnSpc>
                <a:spcPct val="100000"/>
              </a:lnSpc>
              <a:spcAft>
                <a:spcPts val="713"/>
              </a:spcAft>
              <a:buClrTx/>
              <a:buFontTx/>
              <a:buNone/>
            </a:pPr>
            <a:r>
              <a:rPr lang="ru-RU" altLang="ru-RU" sz="2600"/>
              <a:t>Адаптация как можно менее навязчива и не содействует выработке стереотипов </a:t>
            </a:r>
          </a:p>
          <a:p>
            <a:pPr eaLnBrk="1">
              <a:lnSpc>
                <a:spcPct val="100000"/>
              </a:lnSpc>
              <a:spcAft>
                <a:spcPts val="713"/>
              </a:spcAft>
              <a:buClrTx/>
              <a:buFontTx/>
              <a:buNone/>
            </a:pPr>
            <a:r>
              <a:rPr lang="ru-RU" altLang="ru-RU" sz="2600"/>
              <a:t>Мероприятия направлены на включение ученика, но достаточно для него сложны </a:t>
            </a:r>
          </a:p>
          <a:p>
            <a:pPr eaLnBrk="1">
              <a:lnSpc>
                <a:spcPct val="100000"/>
              </a:lnSpc>
              <a:spcAft>
                <a:spcPts val="713"/>
              </a:spcAft>
              <a:buClrTx/>
              <a:buFontTx/>
              <a:buNone/>
            </a:pPr>
            <a:r>
              <a:rPr lang="ru-RU" altLang="ru-RU" sz="2600"/>
              <a:t>Индивидуальная помощь не отделяет и не изолирует ученика </a:t>
            </a:r>
          </a:p>
          <a:p>
            <a:pPr eaLnBrk="1">
              <a:lnSpc>
                <a:spcPct val="100000"/>
              </a:lnSpc>
              <a:spcAft>
                <a:spcPts val="713"/>
              </a:spcAft>
              <a:buClrTx/>
              <a:buFontTx/>
              <a:buNone/>
            </a:pPr>
            <a:r>
              <a:rPr lang="ru-RU" altLang="ru-RU" sz="2600"/>
              <a:t>Появляются возможности для обобщения и передачи навыков </a:t>
            </a:r>
          </a:p>
          <a:p>
            <a:pPr eaLnBrk="1">
              <a:lnSpc>
                <a:spcPct val="100000"/>
              </a:lnSpc>
              <a:spcAft>
                <a:spcPts val="713"/>
              </a:spcAft>
              <a:buClrTx/>
              <a:buFontTx/>
              <a:buNone/>
            </a:pPr>
            <a:r>
              <a:rPr lang="ru-RU" altLang="ru-RU" sz="2600"/>
              <a:t>Педагоги общего и специального преподавания делят обязанности в планировании, проведении и оценке уроков </a:t>
            </a:r>
          </a:p>
          <a:p>
            <a:pPr eaLnBrk="1">
              <a:lnSpc>
                <a:spcPct val="100000"/>
              </a:lnSpc>
              <a:spcAft>
                <a:spcPts val="713"/>
              </a:spcAft>
              <a:buClrTx/>
              <a:buFontTx/>
              <a:buNone/>
            </a:pPr>
            <a:r>
              <a:rPr lang="ru-RU" altLang="ru-RU" sz="2600"/>
              <a:t>Существуют процедуры оценки эффективности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360363" y="144463"/>
            <a:ext cx="9720262" cy="806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200025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Aft>
                <a:spcPts val="425"/>
              </a:spcAft>
              <a:buClrTx/>
              <a:buFontTx/>
              <a:buNone/>
              <a:defRPr/>
            </a:pPr>
            <a:r>
              <a:rPr lang="ru-RU" altLang="ru-RU" sz="2400" b="1" dirty="0" smtClean="0"/>
              <a:t>Но! </a:t>
            </a:r>
          </a:p>
          <a:p>
            <a:pPr eaLnBrk="1">
              <a:lnSpc>
                <a:spcPct val="100000"/>
              </a:lnSpc>
              <a:spcAft>
                <a:spcPts val="425"/>
              </a:spcAft>
              <a:buClrTx/>
              <a:buFontTx/>
              <a:buNone/>
              <a:defRPr/>
            </a:pPr>
            <a:r>
              <a:rPr lang="ru-RU" altLang="ru-RU" sz="2400" dirty="0" smtClean="0"/>
              <a:t>Основным психологическим «барьером» являются:</a:t>
            </a:r>
          </a:p>
          <a:p>
            <a:pPr marL="558800" indent="-342900" eaLnBrk="1">
              <a:lnSpc>
                <a:spcPct val="100000"/>
              </a:lnSpc>
              <a:spcAft>
                <a:spcPts val="425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ru-RU" altLang="ru-RU" sz="2400" dirty="0" smtClean="0"/>
              <a:t> страх перед неизвестным, </a:t>
            </a:r>
          </a:p>
          <a:p>
            <a:pPr marL="558800" indent="-342900" eaLnBrk="1">
              <a:lnSpc>
                <a:spcPct val="100000"/>
              </a:lnSpc>
              <a:spcAft>
                <a:spcPts val="425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ru-RU" altLang="ru-RU" sz="2400" dirty="0" smtClean="0"/>
              <a:t>страх вреда инклюзии для остальных участников процесса, </a:t>
            </a:r>
          </a:p>
          <a:p>
            <a:pPr marL="558800" indent="-342900" eaLnBrk="1">
              <a:lnSpc>
                <a:spcPct val="100000"/>
              </a:lnSpc>
              <a:spcAft>
                <a:spcPts val="425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ru-RU" altLang="ru-RU" sz="2400" dirty="0" smtClean="0"/>
              <a:t>негативные установки и предубеждения педагога, родителей других детей, одноклассников, </a:t>
            </a:r>
          </a:p>
          <a:p>
            <a:pPr marL="558800" indent="-342900" eaLnBrk="1">
              <a:lnSpc>
                <a:spcPct val="100000"/>
              </a:lnSpc>
              <a:spcAft>
                <a:spcPts val="425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ru-RU" altLang="ru-RU" sz="2400" dirty="0" smtClean="0"/>
              <a:t>профессиональная неуверенность учителя, нежелание изменяться, психологическая неготовность к работе с «особыми» детьми. </a:t>
            </a:r>
          </a:p>
          <a:p>
            <a:pPr eaLnBrk="1">
              <a:lnSpc>
                <a:spcPct val="100000"/>
              </a:lnSpc>
              <a:spcAft>
                <a:spcPts val="425"/>
              </a:spcAft>
              <a:buClrTx/>
              <a:buFontTx/>
              <a:buNone/>
              <a:defRPr/>
            </a:pPr>
            <a:r>
              <a:rPr lang="ru-RU" altLang="ru-RU" sz="2400" dirty="0" smtClean="0"/>
              <a:t>Это ставит серьезные задачи не только перед психологическим сообществом сферы образования, но и методическими службами, а главное – перед руководителями образовательных учреждений, реализующих инклюзивные принципы. </a:t>
            </a:r>
          </a:p>
          <a:p>
            <a:pPr eaLnBrk="1">
              <a:lnSpc>
                <a:spcPct val="100000"/>
              </a:lnSpc>
              <a:spcAft>
                <a:spcPts val="425"/>
              </a:spcAft>
              <a:buClrTx/>
              <a:buFontTx/>
              <a:buNone/>
              <a:defRPr/>
            </a:pPr>
            <a:r>
              <a:rPr lang="ru-RU" altLang="ru-RU" sz="2400" dirty="0" smtClean="0"/>
              <a:t>Базовым психологическим процессом, влияющим на эффективность деятельности учителя, который занимается включением ребенка с особенностями в развитии в процесс общего образования, становится эмоциональное принятие этого ребенка !</a:t>
            </a:r>
            <a:r>
              <a:rPr lang="ru-RU" altLang="ru-RU" sz="1000" dirty="0" smtClean="0"/>
              <a:t> </a:t>
            </a:r>
          </a:p>
          <a:p>
            <a:pPr eaLnBrk="1">
              <a:lnSpc>
                <a:spcPct val="100000"/>
              </a:lnSpc>
              <a:spcAft>
                <a:spcPts val="425"/>
              </a:spcAft>
              <a:buClrTx/>
              <a:buFontTx/>
              <a:buNone/>
              <a:defRPr/>
            </a:pPr>
            <a:endParaRPr lang="ru-RU" altLang="ru-RU" sz="10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"/>
          <p:cNvSpPr txBox="1">
            <a:spLocks noChangeArrowheads="1"/>
          </p:cNvSpPr>
          <p:nvPr/>
        </p:nvSpPr>
        <p:spPr bwMode="auto">
          <a:xfrm>
            <a:off x="787400" y="503238"/>
            <a:ext cx="9004300" cy="612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r>
              <a:rPr lang="ru-RU" altLang="ru-RU" b="1"/>
              <a:t>Способы включения: </a:t>
            </a:r>
          </a:p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r>
              <a:rPr lang="ru-RU" altLang="ru-RU"/>
              <a:t>1) принимать учеников с инвалидностью «как любых других ребят в классе»; </a:t>
            </a:r>
          </a:p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r>
              <a:rPr lang="ru-RU" altLang="ru-RU"/>
              <a:t>2) включать их в те же виды активности, хотя ставить разные задачи; </a:t>
            </a:r>
          </a:p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r>
              <a:rPr lang="ru-RU" altLang="ru-RU"/>
              <a:t>3) вовлекать учеников в групповые формы работы и в групповое решение задач; </a:t>
            </a:r>
          </a:p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r>
              <a:rPr lang="ru-RU" altLang="ru-RU"/>
              <a:t>4) использовать активные формы обучения – манипуляции, игры, проекты, лаборатории, полевые исследования. </a:t>
            </a:r>
          </a:p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endParaRPr lang="ru-RU" alt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"/>
          <p:cNvSpPr txBox="1">
            <a:spLocks noChangeArrowheads="1"/>
          </p:cNvSpPr>
          <p:nvPr/>
        </p:nvSpPr>
        <p:spPr bwMode="auto">
          <a:xfrm>
            <a:off x="431800" y="431800"/>
            <a:ext cx="9647238" cy="693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47625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r>
              <a:rPr lang="ru-RU" altLang="ru-RU" sz="2600"/>
              <a:t>Методы организации учебного процесса в инклюзивном классе </a:t>
            </a:r>
          </a:p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r>
              <a:rPr lang="ru-RU" altLang="ru-RU" sz="2600" b="1"/>
              <a:t>ПЕРВЫЙ ЭТАП </a:t>
            </a:r>
          </a:p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r>
              <a:rPr lang="ru-RU" altLang="ru-RU" sz="2600" b="1"/>
              <a:t>На первом этапе организации инклюзивного образования</a:t>
            </a:r>
            <a:r>
              <a:rPr lang="ru-RU" altLang="ru-RU" sz="2600"/>
              <a:t> происходит знакомство и формирование основ сотрудничества всех участников образовательного процесса: детей, родителей, учителя, администрации школы, специалистов. </a:t>
            </a:r>
          </a:p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r>
              <a:rPr lang="ru-RU" altLang="ru-RU" sz="2600"/>
              <a:t>Формы работы на этом этапе: </a:t>
            </a:r>
          </a:p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r>
              <a:rPr lang="ru-RU" altLang="ru-RU" sz="2600"/>
              <a:t>экскурсия по школе, </a:t>
            </a:r>
          </a:p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r>
              <a:rPr lang="ru-RU" altLang="ru-RU" sz="2600"/>
              <a:t>тренинг знакомства, </a:t>
            </a:r>
          </a:p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r>
              <a:rPr lang="ru-RU" altLang="ru-RU" sz="2600"/>
              <a:t>анкетирование родителей. </a:t>
            </a:r>
          </a:p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r>
              <a:rPr lang="ru-RU" altLang="ru-RU" sz="2600"/>
              <a:t>Помощники учителя: психологи, дефектологи, логопеды, родители, тьютор. </a:t>
            </a:r>
          </a:p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endParaRPr lang="ru-RU" altLang="ru-RU" sz="26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360363" y="287338"/>
            <a:ext cx="9720262" cy="64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04788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SzPct val="100000"/>
              <a:defRPr/>
            </a:pPr>
            <a:r>
              <a:rPr lang="ru-RU" altLang="ru-RU" sz="2500" b="1" dirty="0" smtClean="0">
                <a:solidFill>
                  <a:srgbClr val="000000"/>
                </a:solidFill>
              </a:rPr>
              <a:t>Второй этап – это период адаптации к школьной жизни.</a:t>
            </a:r>
          </a:p>
          <a:p>
            <a:pPr indent="458788" eaLnBrk="1">
              <a:buSzPct val="100000"/>
              <a:defRPr/>
            </a:pPr>
            <a:r>
              <a:rPr lang="ru-RU" altLang="ru-RU" sz="2500" dirty="0" smtClean="0">
                <a:solidFill>
                  <a:srgbClr val="000000"/>
                </a:solidFill>
              </a:rPr>
              <a:t>    На первых порах посещения школы детям с нарушениями развития, а особенно с нарушениями интеллектуального развития, расстройствами аутистического спектра сложно усвоить режим жизни в школе, расписание, длительность урока и перемены. </a:t>
            </a:r>
          </a:p>
          <a:p>
            <a:pPr indent="458788" eaLnBrk="1">
              <a:buSzPct val="100000"/>
              <a:defRPr/>
            </a:pPr>
            <a:r>
              <a:rPr lang="ru-RU" altLang="ru-RU" sz="2500" dirty="0" smtClean="0">
                <a:solidFill>
                  <a:srgbClr val="000000"/>
                </a:solidFill>
              </a:rPr>
              <a:t>    Для облегчения адаптации можно предложить ребенку план дня в картинках. </a:t>
            </a:r>
            <a:r>
              <a:rPr lang="ru-RU" altLang="ru-RU" sz="2500" dirty="0" err="1" smtClean="0">
                <a:solidFill>
                  <a:srgbClr val="000000"/>
                </a:solidFill>
              </a:rPr>
              <a:t>Тьютор</a:t>
            </a:r>
            <a:r>
              <a:rPr lang="ru-RU" altLang="ru-RU" sz="2500" dirty="0" smtClean="0">
                <a:solidFill>
                  <a:srgbClr val="000000"/>
                </a:solidFill>
              </a:rPr>
              <a:t> или психолог может рассмотреть вместе с ребенком этот план в начале учебного дня. </a:t>
            </a:r>
          </a:p>
          <a:p>
            <a:pPr indent="458788" eaLnBrk="1">
              <a:buSzPct val="100000"/>
              <a:defRPr/>
            </a:pPr>
            <a:r>
              <a:rPr lang="ru-RU" altLang="ru-RU" sz="2500" dirty="0" smtClean="0">
                <a:solidFill>
                  <a:srgbClr val="000000"/>
                </a:solidFill>
              </a:rPr>
              <a:t>   Важна  работа по формированию у детей алгоритма деятельности в различных ситуациях – что делать, если: </a:t>
            </a:r>
          </a:p>
          <a:p>
            <a:pPr indent="458788" eaLnBrk="1">
              <a:buSzPct val="100000"/>
              <a:defRPr/>
            </a:pPr>
            <a:r>
              <a:rPr lang="ru-RU" altLang="ru-RU" sz="2500" dirty="0" smtClean="0">
                <a:solidFill>
                  <a:srgbClr val="000000"/>
                </a:solidFill>
              </a:rPr>
              <a:t>захотел в туалет; </a:t>
            </a:r>
          </a:p>
          <a:p>
            <a:pPr indent="458788" eaLnBrk="1">
              <a:buSzPct val="100000"/>
              <a:defRPr/>
            </a:pPr>
            <a:r>
              <a:rPr lang="ru-RU" altLang="ru-RU" sz="2500" dirty="0" smtClean="0">
                <a:solidFill>
                  <a:srgbClr val="000000"/>
                </a:solidFill>
              </a:rPr>
              <a:t>необходимо идти в столовую; </a:t>
            </a:r>
          </a:p>
          <a:p>
            <a:pPr indent="458788" eaLnBrk="1">
              <a:buSzPct val="100000"/>
              <a:defRPr/>
            </a:pPr>
            <a:r>
              <a:rPr lang="ru-RU" altLang="ru-RU" sz="2500" dirty="0" smtClean="0">
                <a:solidFill>
                  <a:srgbClr val="000000"/>
                </a:solidFill>
              </a:rPr>
              <a:t>следующий урок – физкультура; </a:t>
            </a:r>
          </a:p>
          <a:p>
            <a:pPr indent="458788" eaLnBrk="1">
              <a:buSzPct val="100000"/>
              <a:defRPr/>
            </a:pPr>
            <a:r>
              <a:rPr lang="ru-RU" altLang="ru-RU" sz="2500" dirty="0" smtClean="0">
                <a:solidFill>
                  <a:srgbClr val="000000"/>
                </a:solidFill>
              </a:rPr>
              <a:t>класс идет на прогулку; </a:t>
            </a:r>
          </a:p>
          <a:p>
            <a:pPr indent="458788" eaLnBrk="1">
              <a:buSzPct val="100000"/>
              <a:defRPr/>
            </a:pPr>
            <a:r>
              <a:rPr lang="ru-RU" altLang="ru-RU" sz="2500" dirty="0" smtClean="0">
                <a:solidFill>
                  <a:srgbClr val="000000"/>
                </a:solidFill>
              </a:rPr>
              <a:t>необходимо подготовиться к следующему уроку; </a:t>
            </a:r>
          </a:p>
          <a:p>
            <a:pPr indent="458788" eaLnBrk="1">
              <a:buSzPct val="100000"/>
              <a:defRPr/>
            </a:pPr>
            <a:r>
              <a:rPr lang="ru-RU" altLang="ru-RU" sz="2500" dirty="0" smtClean="0">
                <a:solidFill>
                  <a:srgbClr val="000000"/>
                </a:solidFill>
              </a:rPr>
              <a:t>звенит звонок и т.д.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6263" y="395288"/>
            <a:ext cx="9288462" cy="85455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400"/>
              </a:lnSpc>
              <a:defRPr/>
            </a:pP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Основные понятия</a:t>
            </a:r>
          </a:p>
          <a:p>
            <a:pPr>
              <a:lnSpc>
                <a:spcPts val="3400"/>
              </a:lnSpc>
              <a:defRPr/>
            </a:pPr>
            <a:endParaRPr lang="ru-RU" sz="2400" b="1" dirty="0"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  <a:defRPr/>
            </a:pPr>
            <a:r>
              <a:rPr lang="ru-RU" sz="2800" b="1" dirty="0">
                <a:solidFill>
                  <a:srgbClr val="00B0F0"/>
                </a:solidFill>
                <a:cs typeface="Arial" panose="020B0604020202020204" pitchFamily="34" charset="0"/>
              </a:rPr>
              <a:t>Обучающийся с ОВЗ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- физическое лицо, имеющее недостатки в физическом и (или) психологическом развитии, подтвержденные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психолого-медико-педагогической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комиссией (ПМПК) и препятствующие получению образования без создания </a:t>
            </a:r>
            <a:r>
              <a:rPr lang="ru-RU" sz="2800" b="1" dirty="0">
                <a:solidFill>
                  <a:srgbClr val="C00000"/>
                </a:solidFill>
                <a:cs typeface="Arial" panose="020B0604020202020204" pitchFamily="34" charset="0"/>
              </a:rPr>
              <a:t>специальных условий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3400"/>
              </a:lnSpc>
              <a:defRPr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Документ, устанавливающий статус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– заключение ПМПК (копия).</a:t>
            </a:r>
          </a:p>
          <a:p>
            <a:pPr algn="just">
              <a:lnSpc>
                <a:spcPts val="3400"/>
              </a:lnSpc>
              <a:defRPr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Устанавливаемый срок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– 1 год (2 года), требуется повторное прохождение комиссии с целью уточнения образовательной программы.</a:t>
            </a:r>
          </a:p>
          <a:p>
            <a:pPr algn="just">
              <a:lnSpc>
                <a:spcPts val="3400"/>
              </a:lnSpc>
              <a:defRPr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Льготы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– только  в части получения специальных условий, предоставляемых образовательной организацией.</a:t>
            </a:r>
          </a:p>
          <a:p>
            <a:pPr algn="just">
              <a:defRPr/>
            </a:pPr>
            <a:endParaRPr lang="ru-RU" sz="24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latin typeface="Arial" charset="0"/>
            </a:endParaRPr>
          </a:p>
          <a:p>
            <a:pPr>
              <a:defRPr/>
            </a:pPr>
            <a:endParaRPr lang="ru-RU" dirty="0">
              <a:latin typeface="Arial" charset="0"/>
            </a:endParaRPr>
          </a:p>
          <a:p>
            <a:pPr>
              <a:defRPr/>
            </a:pPr>
            <a:endParaRPr lang="ru-RU" dirty="0">
              <a:latin typeface="Arial" charset="0"/>
            </a:endParaRPr>
          </a:p>
          <a:p>
            <a:pPr>
              <a:defRPr/>
            </a:pPr>
            <a:endParaRPr lang="ru-RU" dirty="0">
              <a:latin typeface="Arial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503238" y="576263"/>
            <a:ext cx="9431337" cy="644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600" b="1"/>
              <a:t>Третий этап 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600" b="1"/>
              <a:t>На третьем этапе (скорее всего вместе с первым этапом) главной задачей</a:t>
            </a:r>
            <a:r>
              <a:rPr lang="ru-RU" altLang="ru-RU" sz="2600"/>
              <a:t> становится включение ребенка во взаимодействие с одноклассниками. 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600"/>
              <a:t>В случае с «особым» ребенком инициатором общения детей часто становится взрослый – учитель, тьютор, психолог. Возможно, всем детям класса необходимо объяснить, почему </a:t>
            </a:r>
            <a:r>
              <a:rPr lang="ru-RU" altLang="ru-RU" sz="2600" b="1"/>
              <a:t>N так отличается от них</a:t>
            </a:r>
            <a:r>
              <a:rPr lang="ru-RU" altLang="ru-RU" sz="2600"/>
              <a:t> – плохо говорит, необычно выглядит, странно себя ведет. 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600"/>
              <a:t>Рассказать, что</a:t>
            </a:r>
            <a:r>
              <a:rPr lang="ru-RU" altLang="ru-RU" sz="2600" b="1"/>
              <a:t> N трудно, и объяснить, чем ему можно помочь.</a:t>
            </a:r>
            <a:r>
              <a:rPr lang="ru-RU" altLang="ru-RU" sz="2600"/>
              <a:t> Как правило, дети с готовностью откликаются на просьбы взрослых, если имеют достаточную информацию. Ведь первоклассники формируют свое отношение к тому или иному ученику своего класса в зависимости от отношения взрослого.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647700" y="519113"/>
            <a:ext cx="9215438" cy="614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r>
              <a:rPr lang="ru-RU" altLang="ru-RU" sz="2800" b="1" dirty="0" smtClean="0">
                <a:solidFill>
                  <a:srgbClr val="000000"/>
                </a:solidFill>
              </a:rPr>
              <a:t>Четвертый этап </a:t>
            </a:r>
          </a:p>
          <a:p>
            <a:pPr indent="501650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r>
              <a:rPr lang="ru-RU" altLang="ru-RU" sz="2800" b="1" dirty="0" smtClean="0">
                <a:solidFill>
                  <a:srgbClr val="000000"/>
                </a:solidFill>
              </a:rPr>
              <a:t>Четвертый этап заключается в организации пространства </a:t>
            </a:r>
            <a:r>
              <a:rPr lang="ru-RU" altLang="ru-RU" sz="2800" dirty="0" smtClean="0">
                <a:solidFill>
                  <a:srgbClr val="000000"/>
                </a:solidFill>
              </a:rPr>
              <a:t>не только внутри классной комнаты, но и вне ее. </a:t>
            </a:r>
          </a:p>
          <a:p>
            <a:pPr indent="501650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r>
              <a:rPr lang="ru-RU" altLang="ru-RU" sz="2800" dirty="0" smtClean="0">
                <a:solidFill>
                  <a:srgbClr val="000000"/>
                </a:solidFill>
              </a:rPr>
              <a:t>Детям с ОВЗ важно на некоторое время уединиться, отдохнуть от шума. </a:t>
            </a:r>
          </a:p>
          <a:p>
            <a:pPr indent="501650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r>
              <a:rPr lang="ru-RU" altLang="ru-RU" sz="2800" dirty="0" smtClean="0">
                <a:solidFill>
                  <a:srgbClr val="000000"/>
                </a:solidFill>
              </a:rPr>
              <a:t>Для этого в классе нужно установить ширму, «палатку» и др. В школе должны быть комнаты релаксации. </a:t>
            </a:r>
          </a:p>
          <a:p>
            <a:pPr indent="501650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r>
              <a:rPr lang="ru-RU" altLang="ru-RU" sz="2800" dirty="0" smtClean="0">
                <a:solidFill>
                  <a:srgbClr val="000000"/>
                </a:solidFill>
              </a:rPr>
              <a:t>Как правило, побыв в одиночестве на перемене или даже на уроке, ребенок готов снова включиться в работу и взаимодействие. </a:t>
            </a:r>
          </a:p>
          <a:p>
            <a:pPr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endParaRPr lang="ru-RU" altLang="ru-RU" sz="28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3"/>
          <p:cNvSpPr>
            <a:spLocks noGrp="1"/>
          </p:cNvSpPr>
          <p:nvPr>
            <p:ph type="title"/>
          </p:nvPr>
        </p:nvSpPr>
        <p:spPr>
          <a:xfrm>
            <a:off x="0" y="-109538"/>
            <a:ext cx="10080625" cy="1508126"/>
          </a:xfrm>
        </p:spPr>
        <p:txBody>
          <a:bodyPr/>
          <a:lstStyle/>
          <a:p>
            <a:pPr>
              <a:defRPr/>
            </a:pPr>
            <a:r>
              <a:rPr lang="en-US" altLang="ru-RU" sz="3086" b="1" dirty="0">
                <a:solidFill>
                  <a:srgbClr val="C00000"/>
                </a:solidFill>
              </a:rPr>
              <a:t/>
            </a:r>
            <a:br>
              <a:rPr lang="en-US" altLang="ru-RU" sz="3086" b="1" dirty="0">
                <a:solidFill>
                  <a:srgbClr val="C00000"/>
                </a:solidFill>
              </a:rPr>
            </a:br>
            <a:r>
              <a:rPr lang="ru-RU" altLang="ru-RU" sz="3086" b="1" dirty="0">
                <a:solidFill>
                  <a:srgbClr val="C00000"/>
                </a:solidFill>
              </a:rPr>
              <a:t/>
            </a:r>
            <a:br>
              <a:rPr lang="ru-RU" altLang="ru-RU" sz="3086" b="1" dirty="0">
                <a:solidFill>
                  <a:srgbClr val="C00000"/>
                </a:solidFill>
              </a:rPr>
            </a:br>
            <a:r>
              <a:rPr lang="ru-RU" altLang="ru-RU" sz="2800" b="1" dirty="0">
                <a:solidFill>
                  <a:srgbClr val="C00000"/>
                </a:solidFill>
              </a:rPr>
              <a:t>Специальные методические приемы для обучения детей с ОВЗ</a:t>
            </a:r>
            <a:r>
              <a:rPr lang="en-US" altLang="ru-RU" sz="2800" b="1" dirty="0">
                <a:solidFill>
                  <a:srgbClr val="C00000"/>
                </a:solidFill>
              </a:rPr>
              <a:t/>
            </a:r>
            <a:br>
              <a:rPr lang="en-US" altLang="ru-RU" sz="2800" b="1" dirty="0">
                <a:solidFill>
                  <a:srgbClr val="C00000"/>
                </a:solidFill>
              </a:rPr>
            </a:br>
            <a:r>
              <a:rPr lang="ru-RU" altLang="ru-RU" sz="3086" b="1" dirty="0">
                <a:solidFill>
                  <a:srgbClr val="C00000"/>
                </a:solidFill>
              </a:rPr>
              <a:t/>
            </a:r>
            <a:br>
              <a:rPr lang="ru-RU" altLang="ru-RU" sz="3086" b="1" dirty="0">
                <a:solidFill>
                  <a:srgbClr val="C00000"/>
                </a:solidFill>
              </a:rPr>
            </a:br>
            <a:endParaRPr lang="ru-RU" altLang="ru-RU" sz="3086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6225" y="1241425"/>
            <a:ext cx="9447213" cy="68246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463853" indent="-342900" algn="just" fontAlgn="auto">
              <a:lnSpc>
                <a:spcPts val="2500"/>
              </a:lnSpc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002060"/>
                </a:solidFill>
                <a:latin typeface="Arial" charset="0"/>
              </a:rPr>
              <a:t>Рациональная дозировка на уроке содержания учебного материала.</a:t>
            </a:r>
          </a:p>
          <a:p>
            <a:pPr marL="463853" indent="-342900" algn="just" fontAlgn="auto">
              <a:lnSpc>
                <a:spcPts val="2500"/>
              </a:lnSpc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002060"/>
                </a:solidFill>
                <a:latin typeface="Arial" charset="0"/>
              </a:rPr>
              <a:t>Дробление большого задания на этапы.</a:t>
            </a:r>
          </a:p>
          <a:p>
            <a:pPr marL="463853" indent="-342900" algn="just" fontAlgn="auto">
              <a:lnSpc>
                <a:spcPts val="2500"/>
              </a:lnSpc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002060"/>
                </a:solidFill>
                <a:latin typeface="Arial" charset="0"/>
              </a:rPr>
              <a:t>Поэтапное разъяснение заданий.</a:t>
            </a:r>
          </a:p>
          <a:p>
            <a:pPr marL="463853" indent="-342900" algn="just" fontAlgn="auto">
              <a:lnSpc>
                <a:spcPts val="2500"/>
              </a:lnSpc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002060"/>
                </a:solidFill>
                <a:latin typeface="Arial" charset="0"/>
              </a:rPr>
              <a:t>Последовательное выполнение этапов задания с контролем каждого этапа.</a:t>
            </a:r>
          </a:p>
          <a:p>
            <a:pPr marL="463853" indent="-342900" algn="just" fontAlgn="auto">
              <a:lnSpc>
                <a:spcPts val="2500"/>
              </a:lnSpc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002060"/>
                </a:solidFill>
                <a:latin typeface="Arial" charset="0"/>
              </a:rPr>
              <a:t>Осуществление повторности при обучении на всех этапах и звеньях урока.</a:t>
            </a:r>
          </a:p>
          <a:p>
            <a:pPr marL="463853" indent="-342900" algn="just" fontAlgn="auto">
              <a:lnSpc>
                <a:spcPts val="2500"/>
              </a:lnSpc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002060"/>
                </a:solidFill>
                <a:latin typeface="Arial" charset="0"/>
              </a:rPr>
              <a:t>Повторение учащимся инструкции к выполнению задания.</a:t>
            </a:r>
          </a:p>
          <a:p>
            <a:pPr marL="463853" indent="-342900" algn="just" fontAlgn="auto">
              <a:lnSpc>
                <a:spcPts val="2500"/>
              </a:lnSpc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002060"/>
                </a:solidFill>
                <a:latin typeface="Arial" charset="0"/>
              </a:rPr>
              <a:t>Обеспечение аудио-визуальными техническими средствами обучения.</a:t>
            </a:r>
            <a:endParaRPr lang="en-US" sz="2400" dirty="0">
              <a:solidFill>
                <a:srgbClr val="002060"/>
              </a:solidFill>
              <a:latin typeface="Arial" charset="0"/>
            </a:endParaRPr>
          </a:p>
          <a:p>
            <a:pPr marL="463853" indent="-342900" fontAlgn="auto">
              <a:lnSpc>
                <a:spcPts val="2500"/>
              </a:lnSpc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Предоставление дополнительного времени для завершения задания.</a:t>
            </a:r>
          </a:p>
          <a:p>
            <a:pPr marL="463853" indent="-342900" fontAlgn="auto">
              <a:lnSpc>
                <a:spcPts val="2500"/>
              </a:lnSpc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Предоставление дополнительного времени для сдачи домашнего задания.</a:t>
            </a:r>
          </a:p>
          <a:p>
            <a:pPr marL="463853" indent="-342900" fontAlgn="auto">
              <a:lnSpc>
                <a:spcPts val="2500"/>
              </a:lnSpc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Выполнение диктантов в индивидуальном режиме.</a:t>
            </a:r>
          </a:p>
          <a:p>
            <a:pPr marL="463853" indent="-342900" fontAlgn="auto">
              <a:lnSpc>
                <a:spcPts val="2500"/>
              </a:lnSpc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srgbClr val="002060"/>
                </a:solidFill>
                <a:latin typeface="Arial" charset="0"/>
              </a:rPr>
              <a:t>Близость к учащимся во время объяснения задания.</a:t>
            </a:r>
            <a:endParaRPr lang="ru-RU" sz="2000" dirty="0">
              <a:solidFill>
                <a:srgbClr val="002060"/>
              </a:solidFill>
              <a:latin typeface="Arial" charset="0"/>
              <a:cs typeface="Times New Roman" pitchFamily="18" charset="0"/>
            </a:endParaRPr>
          </a:p>
          <a:p>
            <a:pPr marL="463853" indent="-342900" fontAlgn="auto">
              <a:lnSpc>
                <a:spcPts val="2500"/>
              </a:lnSpc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Максимальная опора на чувственный опыт ребенка.</a:t>
            </a:r>
          </a:p>
          <a:p>
            <a:pPr marL="463853" indent="-342900" fontAlgn="auto">
              <a:lnSpc>
                <a:spcPts val="2500"/>
              </a:lnSpc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Максимальная опора на практическую деятельность и опыт ученика.</a:t>
            </a:r>
          </a:p>
          <a:p>
            <a:pPr marL="463853" indent="-342900" fontAlgn="auto">
              <a:lnSpc>
                <a:spcPts val="2500"/>
              </a:lnSpc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Опора на более развитые способности ребенка.</a:t>
            </a:r>
            <a:endParaRPr lang="ru-RU" sz="2000" dirty="0">
              <a:solidFill>
                <a:srgbClr val="00206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Текст 2"/>
          <p:cNvSpPr>
            <a:spLocks noGrp="1"/>
          </p:cNvSpPr>
          <p:nvPr>
            <p:ph type="body" idx="1"/>
          </p:nvPr>
        </p:nvSpPr>
        <p:spPr>
          <a:xfrm>
            <a:off x="309768" y="2051644"/>
            <a:ext cx="4442511" cy="4338917"/>
          </a:xfrm>
        </p:spPr>
        <p:txBody>
          <a:bodyPr/>
          <a:lstStyle/>
          <a:p>
            <a:r>
              <a:rPr lang="ru-RU" altLang="ru-RU" sz="2646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полная интеграция </a:t>
            </a:r>
            <a:r>
              <a:rPr lang="ru-RU" altLang="ru-RU" sz="2646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обучение ребенка с ОВЗ на равных с нормально развивающимися детьми в одних дошкольных группах и классах. </a:t>
            </a:r>
          </a:p>
        </p:txBody>
      </p:sp>
      <p:pic>
        <p:nvPicPr>
          <p:cNvPr id="12291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817" y="2578295"/>
            <a:ext cx="5066808" cy="379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2"/>
          <p:cNvSpPr>
            <a:spLocks noGrp="1"/>
          </p:cNvSpPr>
          <p:nvPr>
            <p:ph type="title"/>
          </p:nvPr>
        </p:nvSpPr>
        <p:spPr>
          <a:xfrm>
            <a:off x="309768" y="251445"/>
            <a:ext cx="8105190" cy="1481904"/>
          </a:xfrm>
        </p:spPr>
        <p:txBody>
          <a:bodyPr/>
          <a:lstStyle/>
          <a:p>
            <a:pPr algn="ctr"/>
            <a:r>
              <a:rPr lang="ru-RU" altLang="ru-RU" sz="446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Постоянная инклюзия </a:t>
            </a:r>
          </a:p>
        </p:txBody>
      </p:sp>
    </p:spTree>
    <p:extLst>
      <p:ext uri="{BB962C8B-B14F-4D97-AF65-F5344CB8AC3E}">
        <p14:creationId xmlns:p14="http://schemas.microsoft.com/office/powerpoint/2010/main" val="398365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560472" y="1257056"/>
            <a:ext cx="7107628" cy="1210200"/>
          </a:xfrm>
        </p:spPr>
        <p:txBody>
          <a:bodyPr/>
          <a:lstStyle/>
          <a:p>
            <a:pPr algn="ctr"/>
            <a: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полной постоянной инклюзии: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>
          <a:xfrm>
            <a:off x="459403" y="2493507"/>
            <a:ext cx="7504028" cy="3844551"/>
          </a:xfrm>
        </p:spPr>
        <p:txBody>
          <a:bodyPr/>
          <a:lstStyle/>
          <a:p>
            <a:pPr marL="378013" indent="-378013">
              <a:buFont typeface="Wingdings" panose="05000000000000000000" pitchFamily="2" charset="2"/>
              <a:buChar char="v"/>
            </a:pPr>
            <a:r>
              <a:rPr lang="ru-RU" altLang="ru-RU" sz="2315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ru-RU" altLang="ru-RU" sz="231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 с учащимися на уроке одновременно </a:t>
            </a:r>
            <a:r>
              <a:rPr lang="ru-RU" altLang="ru-RU" sz="2315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двум программам</a:t>
            </a:r>
            <a:r>
              <a:rPr lang="ru-RU" altLang="ru-RU" sz="231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78013" indent="-378013">
              <a:buFont typeface="Wingdings" panose="05000000000000000000" pitchFamily="2" charset="2"/>
              <a:buChar char="v"/>
            </a:pPr>
            <a:r>
              <a:rPr lang="ru-RU" altLang="ru-RU" sz="2315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требования к квалификации и уровню профессионализма учителя</a:t>
            </a:r>
            <a:r>
              <a:rPr lang="ru-RU" altLang="ru-RU" sz="231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одновременно должен выступать в качестве педагога-дефектолога, а также хорошо владеть технологией дифференцированного обучения;</a:t>
            </a:r>
          </a:p>
          <a:p>
            <a:pPr marL="378013" indent="-378013">
              <a:buFont typeface="Wingdings" panose="05000000000000000000" pitchFamily="2" charset="2"/>
              <a:buChar char="v"/>
            </a:pPr>
            <a:r>
              <a:rPr lang="ru-RU" altLang="ru-RU" sz="2315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организации интегрированного обучения в основном звене,</a:t>
            </a:r>
            <a:r>
              <a:rPr lang="ru-RU" altLang="ru-RU" sz="231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где функцию дефектолога должны взять на себя учителя-предметники.</a:t>
            </a:r>
          </a:p>
        </p:txBody>
      </p:sp>
    </p:spTree>
    <p:extLst>
      <p:ext uri="{BB962C8B-B14F-4D97-AF65-F5344CB8AC3E}">
        <p14:creationId xmlns:p14="http://schemas.microsoft.com/office/powerpoint/2010/main" val="100711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477708" y="179437"/>
            <a:ext cx="7107628" cy="1219389"/>
          </a:xfrm>
        </p:spPr>
        <p:txBody>
          <a:bodyPr/>
          <a:lstStyle/>
          <a:p>
            <a:pPr algn="ctr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 полной и постоянной интеграции: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7824" y="1398826"/>
            <a:ext cx="9088352" cy="3532157"/>
          </a:xfrm>
        </p:spPr>
        <p:txBody>
          <a:bodyPr rtlCol="0">
            <a:normAutofit/>
          </a:bodyPr>
          <a:lstStyle/>
          <a:p>
            <a:pPr marL="283510" indent="-283510" fontAlgn="auto">
              <a:spcAft>
                <a:spcPts val="0"/>
              </a:spcAft>
              <a:buFont typeface="Wingdings 3" charset="2"/>
              <a:buAutoNum type="arabicPeriod"/>
              <a:defRPr/>
            </a:pPr>
            <a:r>
              <a:rPr lang="ru-RU" sz="2646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и интеграция в социум</a:t>
            </a:r>
            <a:r>
              <a:rPr lang="ru-RU" sz="2646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 при наличии специально созданных условий для обучения и воспитания детей с ОВЗ.</a:t>
            </a:r>
          </a:p>
          <a:p>
            <a:pPr marL="283510" indent="-283510" fontAlgn="auto">
              <a:spcAft>
                <a:spcPts val="0"/>
              </a:spcAft>
              <a:buFont typeface="Wingdings 3" charset="2"/>
              <a:buAutoNum type="arabicPeriod"/>
              <a:defRPr/>
            </a:pPr>
            <a:r>
              <a:rPr lang="ru-RU" sz="2646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детей </a:t>
            </a:r>
            <a:r>
              <a:rPr lang="ru-RU" sz="2646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ОВЗ с нормально развивающимися сверстниками</a:t>
            </a:r>
          </a:p>
          <a:p>
            <a:pPr marL="283510" indent="-283510" fontAlgn="auto">
              <a:spcAft>
                <a:spcPts val="0"/>
              </a:spcAft>
              <a:buFont typeface="Wingdings 3" charset="2"/>
              <a:buAutoNum type="arabicPeriod"/>
              <a:defRPr/>
            </a:pPr>
            <a:r>
              <a:rPr lang="ru-RU" sz="2646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отзывчивости </a:t>
            </a:r>
            <a:r>
              <a:rPr lang="ru-RU" sz="2646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здоровый детей</a:t>
            </a:r>
          </a:p>
          <a:p>
            <a:pPr marL="283510" indent="-283510" fontAlgn="auto">
              <a:spcAft>
                <a:spcPts val="0"/>
              </a:spcAft>
              <a:buFont typeface="Wingdings 3" charset="2"/>
              <a:buAutoNum type="arabicPeriod"/>
              <a:defRPr/>
            </a:pPr>
            <a:r>
              <a:rPr lang="ru-RU" sz="2646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Полноценное образование</a:t>
            </a:r>
          </a:p>
          <a:p>
            <a:pPr marL="283510" indent="-283510" fontAlgn="auto">
              <a:spcAft>
                <a:spcPts val="0"/>
              </a:spcAft>
              <a:buFont typeface="Wingdings 3" charset="2"/>
              <a:buAutoNum type="arabicPeriod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24" y="4427909"/>
            <a:ext cx="5327474" cy="29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7666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503238" y="1038225"/>
            <a:ext cx="9647237" cy="489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Aft>
                <a:spcPts val="425"/>
              </a:spcAft>
              <a:buSzPct val="100000"/>
              <a:defRPr/>
            </a:pPr>
            <a:r>
              <a:rPr lang="ru-RU" altLang="ru-RU" sz="3200" b="1" smtClean="0">
                <a:solidFill>
                  <a:srgbClr val="000066"/>
                </a:solidFill>
              </a:rPr>
              <a:t>Образовательная технология</a:t>
            </a:r>
            <a:r>
              <a:rPr lang="ru-RU" altLang="ru-RU" sz="3200" b="1" smtClean="0">
                <a:solidFill>
                  <a:srgbClr val="000000"/>
                </a:solidFill>
              </a:rPr>
              <a:t> - </a:t>
            </a:r>
            <a:r>
              <a:rPr lang="ru-RU" altLang="ru-RU" sz="3200" smtClean="0">
                <a:solidFill>
                  <a:srgbClr val="000000"/>
                </a:solidFill>
              </a:rPr>
              <a:t>упорядоченная система действий, выполнение которых приводит к гарантированному достижению педагогических целей.</a:t>
            </a:r>
            <a:r>
              <a:rPr lang="ru-RU" altLang="ru-RU" sz="3200" b="1" smtClean="0">
                <a:solidFill>
                  <a:srgbClr val="000000"/>
                </a:solidFill>
              </a:rPr>
              <a:t> </a:t>
            </a:r>
          </a:p>
          <a:p>
            <a:pPr algn="ctr" eaLnBrk="1">
              <a:spcAft>
                <a:spcPts val="425"/>
              </a:spcAft>
              <a:buSzPct val="100000"/>
              <a:defRPr/>
            </a:pPr>
            <a:endParaRPr lang="ru-RU" altLang="ru-RU" sz="3200" b="1" smtClean="0">
              <a:solidFill>
                <a:srgbClr val="000000"/>
              </a:solidFill>
            </a:endParaRPr>
          </a:p>
          <a:p>
            <a:pPr marL="363538" indent="52388" eaLnBrk="1">
              <a:spcAft>
                <a:spcPts val="425"/>
              </a:spcAft>
              <a:buSzPct val="100000"/>
              <a:defRPr/>
            </a:pPr>
            <a:r>
              <a:rPr lang="ru-RU" altLang="ru-RU" sz="3200" smtClean="0">
                <a:solidFill>
                  <a:srgbClr val="7E0021"/>
                </a:solidFill>
              </a:rPr>
              <a:t>Технология направлена на последовательное воплощение на практике заранее спланированного процесса образования.</a:t>
            </a:r>
            <a:r>
              <a:rPr lang="ru-RU" altLang="ru-RU" sz="2600" smtClean="0">
                <a:solidFill>
                  <a:srgbClr val="7E0021"/>
                </a:solidFill>
              </a:rPr>
              <a:t> </a:t>
            </a:r>
          </a:p>
          <a:p>
            <a:pPr eaLnBrk="1">
              <a:spcAft>
                <a:spcPts val="425"/>
              </a:spcAft>
              <a:buSzPct val="100000"/>
              <a:defRPr/>
            </a:pPr>
            <a:endParaRPr lang="ru-RU" altLang="ru-RU" sz="2600" smtClean="0">
              <a:solidFill>
                <a:srgbClr val="000000"/>
              </a:solidFill>
            </a:endParaRPr>
          </a:p>
          <a:p>
            <a:pPr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endParaRPr lang="ru-RU" altLang="ru-RU" sz="26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23453"/>
            <a:ext cx="9414297" cy="708354"/>
          </a:xfrm>
        </p:spPr>
        <p:txBody>
          <a:bodyPr>
            <a:normAutofit/>
          </a:bodyPr>
          <a:lstStyle/>
          <a:p>
            <a:r>
              <a:rPr lang="ru-RU" sz="3600" b="1" dirty="0"/>
              <a:t>Преимущества, которые дает </a:t>
            </a:r>
            <a:r>
              <a:rPr lang="ru-RU" sz="3600" b="1" dirty="0" smtClean="0"/>
              <a:t>инклюзия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3237" y="1259557"/>
            <a:ext cx="9414297" cy="5463506"/>
          </a:xfrm>
        </p:spPr>
        <p:txBody>
          <a:bodyPr/>
          <a:lstStyle/>
          <a:p>
            <a:r>
              <a:rPr lang="ru-RU" sz="2800" dirty="0" smtClean="0"/>
              <a:t>Создание инклюзивной культуры в школе способствует созданию безопасного, терпимого сообщества, разделяющего идеи сотрудничества, стимулирующего развитие всех своих участников; </a:t>
            </a:r>
          </a:p>
          <a:p>
            <a:r>
              <a:rPr lang="ru-RU" sz="2800" dirty="0" smtClean="0"/>
              <a:t>сообщества, в котором ценность каждого является основой общих достижений.</a:t>
            </a:r>
          </a:p>
          <a:p>
            <a:r>
              <a:rPr lang="ru-RU" sz="2800" dirty="0" smtClean="0"/>
              <a:t>инклюзивное образование как социальный и образовательный инновационный процесс, динамически развивающийся подход, при котором ведущим является позитивное отношение к разнообразию учеников, а индивидуальные особенности воспринимаются не как проблема, а как возможность обогащения процесса познания</a:t>
            </a:r>
          </a:p>
          <a:p>
            <a:endParaRPr lang="ru-RU" sz="28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755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360363" y="647700"/>
            <a:ext cx="9720262" cy="584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Aft>
                <a:spcPts val="425"/>
              </a:spcAft>
              <a:buSzPct val="100000"/>
              <a:defRPr/>
            </a:pPr>
            <a:r>
              <a:rPr lang="ru-RU" altLang="ru-RU" sz="2800" b="1" smtClean="0">
                <a:solidFill>
                  <a:srgbClr val="000000"/>
                </a:solidFill>
              </a:rPr>
              <a:t>Составляющие  «педагогической технологии»:</a:t>
            </a:r>
          </a:p>
          <a:p>
            <a:pPr indent="501650" eaLnBrk="1">
              <a:spcAft>
                <a:spcPts val="1000"/>
              </a:spcAft>
              <a:buSzPct val="100000"/>
              <a:defRPr/>
            </a:pPr>
            <a:r>
              <a:rPr lang="ru-RU" altLang="ru-RU" sz="2800" smtClean="0">
                <a:solidFill>
                  <a:srgbClr val="000000"/>
                </a:solidFill>
              </a:rPr>
              <a:t>1. планирование обучения и воспитания на основе точно определенного желаемого результата;</a:t>
            </a:r>
          </a:p>
          <a:p>
            <a:pPr indent="501650" eaLnBrk="1">
              <a:spcAft>
                <a:spcPts val="1000"/>
              </a:spcAft>
              <a:buSzPct val="100000"/>
              <a:defRPr/>
            </a:pPr>
            <a:r>
              <a:rPr lang="ru-RU" altLang="ru-RU" sz="2800" smtClean="0">
                <a:solidFill>
                  <a:srgbClr val="000000"/>
                </a:solidFill>
              </a:rPr>
              <a:t>2. программирование учебно-воспитательного процесса в виде строгой последовательности действий учителя и ученика;</a:t>
            </a:r>
          </a:p>
          <a:p>
            <a:pPr indent="501650" eaLnBrk="1">
              <a:spcAft>
                <a:spcPts val="1000"/>
              </a:spcAft>
              <a:buSzPct val="100000"/>
              <a:defRPr/>
            </a:pPr>
            <a:r>
              <a:rPr lang="ru-RU" altLang="ru-RU" sz="2800" smtClean="0">
                <a:solidFill>
                  <a:srgbClr val="000000"/>
                </a:solidFill>
              </a:rPr>
              <a:t>3. сопоставление результатов обучения и воспитания с первоначально намеченным результатом как в ходе учебно-воспитательного процесса (мониторинг), так и при подведении итогов;</a:t>
            </a:r>
          </a:p>
          <a:p>
            <a:pPr indent="501650" eaLnBrk="1">
              <a:spcAft>
                <a:spcPts val="1000"/>
              </a:spcAft>
              <a:buSzPct val="100000"/>
              <a:defRPr/>
            </a:pPr>
            <a:r>
              <a:rPr lang="ru-RU" altLang="ru-RU" sz="2800" smtClean="0">
                <a:solidFill>
                  <a:srgbClr val="000000"/>
                </a:solidFill>
              </a:rPr>
              <a:t>4. коррекция результатов на любом этапе учебно-воспитательного процесса.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647700" y="461963"/>
            <a:ext cx="9144000" cy="328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407988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r>
              <a:rPr lang="ru-RU" altLang="ru-RU" sz="2800" b="1" dirty="0" smtClean="0">
                <a:solidFill>
                  <a:srgbClr val="000000"/>
                </a:solidFill>
              </a:rPr>
              <a:t>Технологии инклюзивного образования</a:t>
            </a:r>
            <a:r>
              <a:rPr lang="ru-RU" altLang="ru-RU" sz="2800" dirty="0" smtClean="0">
                <a:solidFill>
                  <a:srgbClr val="000000"/>
                </a:solidFill>
              </a:rPr>
              <a:t> - технологии, которые ведут к созданию условий для качественного доступного образования всех без исключения детей.</a:t>
            </a:r>
          </a:p>
          <a:p>
            <a:pPr eaLnBrk="1">
              <a:buSzPct val="100000"/>
              <a:defRPr/>
            </a:pPr>
            <a:r>
              <a:rPr lang="ru-RU" altLang="ru-RU" sz="2600" b="1" dirty="0" smtClean="0">
                <a:solidFill>
                  <a:srgbClr val="000033"/>
                </a:solidFill>
              </a:rPr>
              <a:t>Основные группы инклюзивных технологий: </a:t>
            </a:r>
          </a:p>
          <a:p>
            <a:pPr marL="211138" indent="406400" eaLnBrk="1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600" dirty="0" smtClean="0">
                <a:solidFill>
                  <a:srgbClr val="000033"/>
                </a:solidFill>
              </a:rPr>
              <a:t>организационные </a:t>
            </a:r>
          </a:p>
          <a:p>
            <a:pPr marL="211138" indent="406400" eaLnBrk="1"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600" dirty="0" smtClean="0">
                <a:solidFill>
                  <a:srgbClr val="000033"/>
                </a:solidFill>
              </a:rPr>
              <a:t>педагогические.</a:t>
            </a:r>
          </a:p>
          <a:p>
            <a:pPr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endParaRPr lang="ru-RU" altLang="ru-RU" sz="2600" dirty="0" smtClean="0">
              <a:solidFill>
                <a:srgbClr val="000033"/>
              </a:solidFill>
            </a:endParaRP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15925" y="4103688"/>
            <a:ext cx="95932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320675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SzPct val="100000"/>
              <a:defRPr/>
            </a:pPr>
            <a:r>
              <a:rPr lang="ru-RU" altLang="ru-RU" sz="2600" b="1" smtClean="0">
                <a:solidFill>
                  <a:srgbClr val="000066"/>
                </a:solidFill>
              </a:rPr>
              <a:t>Организационные технологии</a:t>
            </a:r>
            <a:r>
              <a:rPr lang="ru-RU" altLang="ru-RU" sz="2600" b="1" smtClean="0">
                <a:solidFill>
                  <a:srgbClr val="000000"/>
                </a:solidFill>
              </a:rPr>
              <a:t> </a:t>
            </a:r>
            <a:r>
              <a:rPr lang="ru-RU" altLang="ru-RU" sz="2600" smtClean="0">
                <a:solidFill>
                  <a:srgbClr val="000000"/>
                </a:solidFill>
              </a:rPr>
              <a:t> связаны с этапами организации инклюзивного процесса:</a:t>
            </a:r>
          </a:p>
          <a:p>
            <a:pPr marL="211138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600" smtClean="0">
                <a:solidFill>
                  <a:srgbClr val="000000"/>
                </a:solidFill>
              </a:rPr>
              <a:t> проектирования и программирования, </a:t>
            </a:r>
          </a:p>
          <a:p>
            <a:pPr marL="211138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600" smtClean="0">
                <a:solidFill>
                  <a:srgbClr val="000000"/>
                </a:solidFill>
              </a:rPr>
              <a:t> командного взаимодействия учителя и специалистов, </a:t>
            </a:r>
          </a:p>
          <a:p>
            <a:pPr marL="211138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600" smtClean="0">
                <a:solidFill>
                  <a:srgbClr val="000000"/>
                </a:solidFill>
              </a:rPr>
              <a:t>организации структурированной, адаптированной и доступной среды.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338" y="395288"/>
            <a:ext cx="9469437" cy="6648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400" dirty="0">
                <a:solidFill>
                  <a:schemeClr val="tx2"/>
                </a:solidFill>
                <a:cs typeface="Arial" panose="020B0604020202020204" pitchFamily="34" charset="0"/>
              </a:rPr>
              <a:t>Под </a:t>
            </a:r>
            <a:r>
              <a:rPr lang="ru-RU" sz="2400" b="1" dirty="0">
                <a:solidFill>
                  <a:schemeClr val="tx2"/>
                </a:solidFill>
                <a:cs typeface="Arial" panose="020B0604020202020204" pitchFamily="34" charset="0"/>
              </a:rPr>
              <a:t>специальными условиями </a:t>
            </a:r>
            <a:r>
              <a:rPr lang="ru-RU" sz="2400" dirty="0">
                <a:solidFill>
                  <a:schemeClr val="tx2"/>
                </a:solidFill>
                <a:cs typeface="Arial" panose="020B0604020202020204" pitchFamily="34" charset="0"/>
              </a:rPr>
              <a:t>для получения образования обучающимися с ОВЗ в настоящем ФЗ понимаются условия обучения, воспитания и развития таких обучающихся, включающие в себя:</a:t>
            </a:r>
          </a:p>
          <a:p>
            <a:pPr algn="just">
              <a:defRPr/>
            </a:pPr>
            <a:r>
              <a:rPr lang="ru-RU" sz="2400" dirty="0">
                <a:solidFill>
                  <a:schemeClr val="tx2"/>
                </a:solidFill>
                <a:cs typeface="Arial" panose="020B0604020202020204" pitchFamily="34" charset="0"/>
              </a:rPr>
              <a:t> использование специальных образовательных программ и методов обучения и воспитания, специальных учебников, учебных пособий и дидактических материалов, специальных тех.средств обучения коллективного и индивидуального пользования, </a:t>
            </a:r>
          </a:p>
          <a:p>
            <a:pPr algn="just">
              <a:defRPr/>
            </a:pPr>
            <a:r>
              <a:rPr lang="ru-RU" sz="2400" dirty="0">
                <a:solidFill>
                  <a:schemeClr val="tx2"/>
                </a:solidFill>
                <a:cs typeface="Arial" panose="020B0604020202020204" pitchFamily="34" charset="0"/>
              </a:rPr>
              <a:t>предоставление услуг ассистента (помощника), оказывающего обучающимся необходимую техническую помощь, </a:t>
            </a:r>
          </a:p>
          <a:p>
            <a:pPr algn="just">
              <a:defRPr/>
            </a:pPr>
            <a:r>
              <a:rPr lang="ru-RU" sz="2400" dirty="0">
                <a:solidFill>
                  <a:schemeClr val="tx2"/>
                </a:solidFill>
                <a:cs typeface="Arial" panose="020B0604020202020204" pitchFamily="34" charset="0"/>
              </a:rPr>
              <a:t>проведение групповых и индивидуальных коррекционных занятий, </a:t>
            </a:r>
          </a:p>
          <a:p>
            <a:pPr algn="just">
              <a:defRPr/>
            </a:pPr>
            <a:r>
              <a:rPr lang="ru-RU" sz="2400" dirty="0">
                <a:solidFill>
                  <a:schemeClr val="tx2"/>
                </a:solidFill>
                <a:cs typeface="Arial" panose="020B0604020202020204" pitchFamily="34" charset="0"/>
              </a:rPr>
              <a:t>обеспечение доступа в здания организаций, осуществляющих образовательную деятельность, и </a:t>
            </a:r>
          </a:p>
          <a:p>
            <a:pPr algn="just">
              <a:defRPr/>
            </a:pPr>
            <a:r>
              <a:rPr lang="ru-RU" sz="2400" dirty="0">
                <a:solidFill>
                  <a:schemeClr val="tx2"/>
                </a:solidFill>
                <a:cs typeface="Arial" panose="020B0604020202020204" pitchFamily="34" charset="0"/>
              </a:rPr>
              <a:t>другие условия, без которых невозможно или затруднено освоение образовательных программ обучающимися с ОВЗ.</a:t>
            </a:r>
          </a:p>
          <a:p>
            <a:pPr algn="just">
              <a:defRPr/>
            </a:pPr>
            <a:endParaRPr lang="ru-RU" dirty="0">
              <a:solidFill>
                <a:schemeClr val="accent3">
                  <a:lumMod val="5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"/>
          <p:cNvSpPr txBox="1">
            <a:spLocks noChangeArrowheads="1"/>
          </p:cNvSpPr>
          <p:nvPr/>
        </p:nvSpPr>
        <p:spPr bwMode="auto">
          <a:xfrm>
            <a:off x="576263" y="360363"/>
            <a:ext cx="9185275" cy="674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indent="554038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800" b="1">
                <a:solidFill>
                  <a:schemeClr val="tx2"/>
                </a:solidFill>
              </a:rPr>
              <a:t>Педагогические технологии </a:t>
            </a:r>
            <a:r>
              <a:rPr lang="ru-RU" altLang="ru-RU" sz="2800"/>
              <a:t>–  строгое научное проектирование и точное воспроизведение гарантирующих успех педагогических действий;  систематическое и последовательное воплощение на практике заранее спроектированного учебно-воспитательного процесса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400"/>
              <a:t>1. Т. дифференцированного обучения, технологии индивидуализации образовательного процесса.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400"/>
              <a:t>2. Т. коррекции учебных и поведенческих трудностей, возникающих у детей в образовательном процессе.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400"/>
              <a:t>3. Т., направленные на формирование социальных (жизненных) компетенций, в том числе принятия, толерантности.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400"/>
              <a:t>4. Т. оценивания достижений в инклюзивном подходе (мониторинг).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522288" y="576263"/>
            <a:ext cx="9412287" cy="696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28575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r>
              <a:rPr lang="ru-RU" altLang="ru-RU" sz="3000" b="1" smtClean="0">
                <a:solidFill>
                  <a:srgbClr val="000000"/>
                </a:solidFill>
              </a:rPr>
              <a:t>Индивидуализация обучения</a:t>
            </a:r>
            <a:r>
              <a:rPr lang="ru-RU" altLang="ru-RU" sz="3000" smtClean="0">
                <a:solidFill>
                  <a:srgbClr val="000000"/>
                </a:solidFill>
              </a:rPr>
              <a:t> — это организация образовательных условий для максимальной реализации субъектной позиции ребенка в процессе обучения, т.е. осознание им целей и задач обучения, возможность выбора учебного материала, форм и методов решения учебных задач.</a:t>
            </a:r>
          </a:p>
          <a:p>
            <a:pPr indent="130175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r>
              <a:rPr lang="ru-RU" altLang="ru-RU" sz="2800" b="1" smtClean="0">
                <a:solidFill>
                  <a:srgbClr val="000000"/>
                </a:solidFill>
              </a:rPr>
              <a:t>Педагогические технологии индивидуализации: </a:t>
            </a:r>
          </a:p>
          <a:p>
            <a:pPr marL="212725" indent="266700" eaLnBrk="1">
              <a:lnSpc>
                <a:spcPct val="93000"/>
              </a:lnSpc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800" smtClean="0">
                <a:solidFill>
                  <a:srgbClr val="000000"/>
                </a:solidFill>
              </a:rPr>
              <a:t>личностно ориентированные, </a:t>
            </a:r>
          </a:p>
          <a:p>
            <a:pPr marL="212725" indent="266700" eaLnBrk="1">
              <a:lnSpc>
                <a:spcPct val="93000"/>
              </a:lnSpc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800" smtClean="0">
                <a:solidFill>
                  <a:srgbClr val="000000"/>
                </a:solidFill>
              </a:rPr>
              <a:t>педагогика поддержки,</a:t>
            </a:r>
          </a:p>
          <a:p>
            <a:pPr marL="212725" indent="266700" eaLnBrk="1">
              <a:lnSpc>
                <a:spcPct val="93000"/>
              </a:lnSpc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800" smtClean="0">
                <a:solidFill>
                  <a:srgbClr val="000000"/>
                </a:solidFill>
              </a:rPr>
              <a:t>рефлексивно-деятельностный подход в обучении, </a:t>
            </a:r>
          </a:p>
          <a:p>
            <a:pPr marL="212725" indent="266700" eaLnBrk="1">
              <a:lnSpc>
                <a:spcPct val="93000"/>
              </a:lnSpc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800" smtClean="0">
                <a:solidFill>
                  <a:srgbClr val="000000"/>
                </a:solidFill>
              </a:rPr>
              <a:t>технологии проектной деятельности, </a:t>
            </a:r>
          </a:p>
          <a:p>
            <a:pPr marL="212725" indent="266700" eaLnBrk="1">
              <a:lnSpc>
                <a:spcPct val="93000"/>
              </a:lnSpc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800" smtClean="0">
                <a:solidFill>
                  <a:srgbClr val="000000"/>
                </a:solidFill>
              </a:rPr>
              <a:t>технологии тьюторского сопровождения.</a:t>
            </a:r>
          </a:p>
          <a:p>
            <a:pPr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endParaRPr lang="ru-RU" altLang="ru-RU" sz="28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619125" y="484188"/>
            <a:ext cx="9245600" cy="68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28575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Aft>
                <a:spcPts val="713"/>
              </a:spcAft>
              <a:buSzPct val="100000"/>
              <a:defRPr/>
            </a:pPr>
            <a:r>
              <a:rPr lang="ru-RU" altLang="ru-RU" sz="2800" b="1" smtClean="0">
                <a:solidFill>
                  <a:srgbClr val="000000"/>
                </a:solidFill>
              </a:rPr>
              <a:t>Индивидуализация</a:t>
            </a:r>
            <a:r>
              <a:rPr lang="ru-RU" altLang="ru-RU" sz="2800" smtClean="0">
                <a:solidFill>
                  <a:srgbClr val="000000"/>
                </a:solidFill>
              </a:rPr>
              <a:t> осуществляется за счет того, что учащимся даются не одинаковые задания, а задания, которые варьируются в зависимости от индивидуальных особенностей:</a:t>
            </a:r>
          </a:p>
          <a:p>
            <a:pPr marL="212725" eaLnBrk="1">
              <a:spcAft>
                <a:spcPts val="71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800" i="1" smtClean="0">
                <a:solidFill>
                  <a:srgbClr val="000000"/>
                </a:solidFill>
              </a:rPr>
              <a:t>Способы восприятия информации:</a:t>
            </a:r>
            <a:r>
              <a:rPr lang="ru-RU" altLang="ru-RU" sz="2800" smtClean="0">
                <a:solidFill>
                  <a:srgbClr val="000000"/>
                </a:solidFill>
              </a:rPr>
              <a:t> аудиалы (слушатели), визуалы (зрители), кинестетики (деятели).</a:t>
            </a:r>
          </a:p>
          <a:p>
            <a:pPr marL="212725" eaLnBrk="1">
              <a:spcAft>
                <a:spcPts val="71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800" i="1" smtClean="0">
                <a:solidFill>
                  <a:srgbClr val="000000"/>
                </a:solidFill>
              </a:rPr>
              <a:t>Стратегии переработки информации:</a:t>
            </a:r>
            <a:r>
              <a:rPr lang="ru-RU" altLang="ru-RU" sz="2800" smtClean="0">
                <a:solidFill>
                  <a:srgbClr val="000000"/>
                </a:solidFill>
              </a:rPr>
              <a:t> аналитическая — синтетическая</a:t>
            </a:r>
          </a:p>
          <a:p>
            <a:pPr marL="212725" eaLnBrk="1">
              <a:spcAft>
                <a:spcPts val="71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800" i="1" smtClean="0">
                <a:solidFill>
                  <a:srgbClr val="000000"/>
                </a:solidFill>
              </a:rPr>
              <a:t>Типические свойства ВНД (темперамент):</a:t>
            </a:r>
            <a:r>
              <a:rPr lang="ru-RU" altLang="ru-RU" sz="2800" smtClean="0">
                <a:solidFill>
                  <a:srgbClr val="000000"/>
                </a:solidFill>
              </a:rPr>
              <a:t> сильная-слабая, уравновешенная-неуравновешенная, подвижная-инертная.</a:t>
            </a:r>
          </a:p>
          <a:p>
            <a:pPr marL="212725" eaLnBrk="1">
              <a:spcAft>
                <a:spcPts val="71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800" i="1" smtClean="0">
                <a:solidFill>
                  <a:srgbClr val="000000"/>
                </a:solidFill>
              </a:rPr>
              <a:t>Уровни способностей и знаний учащихся:</a:t>
            </a:r>
            <a:r>
              <a:rPr lang="ru-RU" altLang="ru-RU" sz="2800" smtClean="0">
                <a:solidFill>
                  <a:srgbClr val="000000"/>
                </a:solidFill>
              </a:rPr>
              <a:t> «сильные» - «слабые».</a:t>
            </a:r>
          </a:p>
          <a:p>
            <a:pPr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endParaRPr lang="ru-RU" altLang="ru-RU" sz="28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503238" y="503238"/>
            <a:ext cx="9359900" cy="733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47625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Aft>
                <a:spcPts val="713"/>
              </a:spcAft>
              <a:buSzPct val="100000"/>
              <a:defRPr/>
            </a:pPr>
            <a:r>
              <a:rPr lang="ru-RU" altLang="ru-RU" sz="2800" b="1" smtClean="0">
                <a:solidFill>
                  <a:srgbClr val="000000"/>
                </a:solidFill>
              </a:rPr>
              <a:t>Технологии коррекции учебных и поведенческих трудностей</a:t>
            </a:r>
            <a:r>
              <a:rPr lang="ru-RU" altLang="ru-RU" sz="2800" smtClean="0">
                <a:solidFill>
                  <a:srgbClr val="000000"/>
                </a:solidFill>
              </a:rPr>
              <a:t>, возникающих у детей в образовательном процессе, — это:</a:t>
            </a:r>
          </a:p>
          <a:p>
            <a:pPr marL="212725" eaLnBrk="1">
              <a:spcAft>
                <a:spcPts val="71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800" smtClean="0">
                <a:solidFill>
                  <a:srgbClr val="000000"/>
                </a:solidFill>
              </a:rPr>
              <a:t>специальные логопедические технологии и технологии специальной педагогики, направленные на коррекцию нарушения (Т. сурдо- и тифлопедагогики),</a:t>
            </a:r>
          </a:p>
          <a:p>
            <a:pPr marL="212725" eaLnBrk="1">
              <a:spcAft>
                <a:spcPts val="71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800" smtClean="0">
                <a:solidFill>
                  <a:srgbClr val="000000"/>
                </a:solidFill>
              </a:rPr>
              <a:t>технологии нейропсихологического подхода в коррекции учебных трудностей </a:t>
            </a:r>
            <a:r>
              <a:rPr lang="ru-RU" altLang="ru-RU" sz="2100" smtClean="0">
                <a:solidFill>
                  <a:srgbClr val="000000"/>
                </a:solidFill>
              </a:rPr>
              <a:t>(А.Р. Лурия, Л.С. Выготский),</a:t>
            </a:r>
            <a:r>
              <a:rPr lang="ru-RU" altLang="ru-RU" sz="2000" smtClean="0">
                <a:solidFill>
                  <a:srgbClr val="000000"/>
                </a:solidFill>
              </a:rPr>
              <a:t> </a:t>
            </a:r>
          </a:p>
          <a:p>
            <a:pPr marL="212725" eaLnBrk="1">
              <a:spcAft>
                <a:spcPts val="71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800" smtClean="0">
                <a:solidFill>
                  <a:srgbClr val="000000"/>
                </a:solidFill>
              </a:rPr>
              <a:t>технологии психолого-педагогической системы формирования и развития речевого слуха и речевого общения у детей с нарушениями слуха,</a:t>
            </a:r>
          </a:p>
          <a:p>
            <a:pPr marL="212725" eaLnBrk="1">
              <a:spcAft>
                <a:spcPts val="71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800" smtClean="0">
                <a:solidFill>
                  <a:srgbClr val="000000"/>
                </a:solidFill>
              </a:rPr>
              <a:t> технологии прикладного анализа поведения АВА (Applied Behavior Analysis) и др.</a:t>
            </a:r>
          </a:p>
          <a:p>
            <a:pPr eaLnBrk="1">
              <a:spcAft>
                <a:spcPts val="713"/>
              </a:spcAft>
              <a:buSzPct val="100000"/>
              <a:defRPr/>
            </a:pPr>
            <a:endParaRPr lang="ru-RU" altLang="ru-RU" sz="28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720725" y="712788"/>
            <a:ext cx="9072563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42545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r>
              <a:rPr lang="ru-RU" altLang="ru-RU" sz="2800" b="1" smtClean="0">
                <a:solidFill>
                  <a:srgbClr val="000033"/>
                </a:solidFill>
              </a:rPr>
              <a:t>Технологии, направленные на развитие социальных (жизненных) компетенций детей</a:t>
            </a:r>
          </a:p>
          <a:p>
            <a:pPr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r>
              <a:rPr lang="ru-RU" altLang="ru-RU" sz="2800" smtClean="0">
                <a:solidFill>
                  <a:srgbClr val="000000"/>
                </a:solidFill>
              </a:rPr>
              <a:t>Выделяют 3 типа технологий, направленных на повышение социальной компетенции: </a:t>
            </a:r>
          </a:p>
          <a:p>
            <a:pPr marL="212725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800" smtClean="0">
                <a:solidFill>
                  <a:srgbClr val="000000"/>
                </a:solidFill>
              </a:rPr>
              <a:t>прямое обучение социальным навыкам; </a:t>
            </a:r>
          </a:p>
          <a:p>
            <a:pPr marL="212725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800" smtClean="0">
                <a:solidFill>
                  <a:srgbClr val="000000"/>
                </a:solidFill>
              </a:rPr>
              <a:t>формирование социальных навыков через подражание;</a:t>
            </a:r>
          </a:p>
          <a:p>
            <a:pPr marL="212725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800" smtClean="0">
                <a:solidFill>
                  <a:srgbClr val="000000"/>
                </a:solidFill>
              </a:rPr>
              <a:t>организация групповых видов активности, в т.ч. игровых.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/>
          <p:cNvSpPr txBox="1">
            <a:spLocks noChangeArrowheads="1"/>
          </p:cNvSpPr>
          <p:nvPr/>
        </p:nvSpPr>
        <p:spPr bwMode="auto">
          <a:xfrm>
            <a:off x="647700" y="287338"/>
            <a:ext cx="9288463" cy="720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r>
              <a:rPr lang="ru-RU" altLang="ru-RU" sz="2800" b="1">
                <a:solidFill>
                  <a:srgbClr val="000066"/>
                </a:solidFill>
              </a:rPr>
              <a:t>Прямое обучение </a:t>
            </a:r>
          </a:p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r>
              <a:rPr lang="ru-RU" altLang="ru-RU" sz="2600"/>
              <a:t>При </a:t>
            </a:r>
            <a:r>
              <a:rPr lang="ru-RU" altLang="ru-RU" sz="2600" b="1"/>
              <a:t>прямом обучении социальным навыкам </a:t>
            </a:r>
            <a:r>
              <a:rPr lang="ru-RU" altLang="ru-RU" sz="2600"/>
              <a:t>учитель обучает детей правильному поведению через правила и примеры. Очень важно научить детей договариваться о правилах взаимоотношений с ребенком с ОВЗ. </a:t>
            </a:r>
          </a:p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r>
              <a:rPr lang="ru-RU" altLang="ru-RU" sz="2600">
                <a:solidFill>
                  <a:srgbClr val="7E0021"/>
                </a:solidFill>
              </a:rPr>
              <a:t>ПРИМЕР.</a:t>
            </a:r>
            <a:r>
              <a:rPr lang="ru-RU" altLang="ru-RU" sz="2600"/>
              <a:t> Слабослышащий ребенок не понял просьбу своего одноклассника. Тот его стукнул. Оба пришли жаловаться учителю. </a:t>
            </a:r>
          </a:p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r>
              <a:rPr lang="ru-RU" altLang="ru-RU" sz="2600" b="1"/>
              <a:t>Учитель – однокласснику: </a:t>
            </a:r>
          </a:p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r>
              <a:rPr lang="ru-RU" altLang="ru-RU" sz="2600"/>
              <a:t>-</a:t>
            </a:r>
            <a:r>
              <a:rPr lang="ru-RU" altLang="ru-RU" sz="2600" i="1"/>
              <a:t>Покажи, как ты обратился к Игорю</a:t>
            </a:r>
            <a:r>
              <a:rPr lang="ru-RU" altLang="ru-RU" sz="2600"/>
              <a:t>. </a:t>
            </a:r>
          </a:p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r>
              <a:rPr lang="ru-RU" altLang="ru-RU" sz="2600"/>
              <a:t>-</a:t>
            </a:r>
            <a:r>
              <a:rPr lang="ru-RU" altLang="ru-RU" sz="2600" i="1"/>
              <a:t>Я стоял сзади и попросил его отойти в сторону</a:t>
            </a:r>
            <a:r>
              <a:rPr lang="ru-RU" altLang="ru-RU" sz="2600"/>
              <a:t>. </a:t>
            </a:r>
          </a:p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r>
              <a:rPr lang="ru-RU" altLang="ru-RU" sz="2600" b="1"/>
              <a:t>Учитель:</a:t>
            </a:r>
            <a:r>
              <a:rPr lang="ru-RU" altLang="ru-RU" sz="2600"/>
              <a:t> </a:t>
            </a:r>
          </a:p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r>
              <a:rPr lang="ru-RU" altLang="ru-RU" sz="2600"/>
              <a:t>-</a:t>
            </a:r>
            <a:r>
              <a:rPr lang="ru-RU" altLang="ru-RU" sz="2600" i="1"/>
              <a:t>Помнишь, мы говорили о том, что к Игорю надо обращаться, стоя к нему лицом, чтобы он тебя видел, иначе ему трудно понять, что ты ему говоришь.</a:t>
            </a:r>
            <a:r>
              <a:rPr lang="ru-RU" altLang="ru-RU" sz="1000" i="1"/>
              <a:t> </a:t>
            </a:r>
          </a:p>
          <a:p>
            <a:pPr eaLnBrk="1">
              <a:lnSpc>
                <a:spcPct val="100000"/>
              </a:lnSpc>
              <a:spcAft>
                <a:spcPts val="1000"/>
              </a:spcAft>
              <a:buClrTx/>
              <a:buFontTx/>
              <a:buNone/>
            </a:pPr>
            <a:endParaRPr lang="ru-RU" altLang="ru-RU" sz="1000" i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476250" y="385763"/>
            <a:ext cx="9459913" cy="681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600" b="1" i="1">
                <a:solidFill>
                  <a:srgbClr val="000066"/>
                </a:solidFill>
              </a:rPr>
              <a:t>Организация групповых видов активности 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400"/>
              <a:t>Учитель предлагает здоровым сверстникам по очереди сопровождать незрячего ребенка по школе, сначала он сам выбирает тех детей, которые могут это делать – ответственных и доброжелательно относящихся к ребенку. Потом учитель обучает детей, как надо сопровождать незрячего ребенка по школе. При этом он может воспользоваться тренинговым упражнением «Слепой–поводырь». Зрячему ребенку завязывают глаза и проводят по школе. После чего обсуждают его впечатления, что ему было сложно. Потом рассказывают правила сопровождения незрячих людей по коридорам, лестницам, помещениям с мебелью, улице. Когда ребенок подготовлен, ему предлагают сопровождение. Сначала учитель контролирует процесс, задает вопросы и подсказывает где необходимо, как и что надо делать. Потом предоставляет детям самим передвигаться по школе. 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400"/>
              <a:t>В дальнейшем обученный таким образом сопровождению ребенок может обучить всех остальных. 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altLang="ru-RU" sz="2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720725" y="406400"/>
            <a:ext cx="9215438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r>
              <a:rPr lang="ru-RU" altLang="ru-RU" sz="2800" b="1" dirty="0" smtClean="0">
                <a:solidFill>
                  <a:srgbClr val="000000"/>
                </a:solidFill>
              </a:rPr>
              <a:t>Дистанционные технологии</a:t>
            </a:r>
          </a:p>
          <a:p>
            <a:pPr indent="623888" eaLnBrk="1">
              <a:spcAft>
                <a:spcPts val="1000"/>
              </a:spcAft>
              <a:buSzPct val="100000"/>
              <a:defRPr/>
            </a:pPr>
            <a:r>
              <a:rPr lang="ru-RU" altLang="ru-RU" sz="2800" dirty="0" smtClean="0">
                <a:solidFill>
                  <a:srgbClr val="000000"/>
                </a:solidFill>
              </a:rPr>
              <a:t>Дистанционное образование является одной из альтернатив для получения комплексного и качественного обучения людей с ограниченными возможностями</a:t>
            </a:r>
          </a:p>
          <a:p>
            <a:pPr indent="623888" eaLnBrk="1">
              <a:spcAft>
                <a:spcPts val="1000"/>
              </a:spcAft>
              <a:buSzPct val="100000"/>
              <a:defRPr/>
            </a:pPr>
            <a:r>
              <a:rPr lang="ru-RU" altLang="ru-RU" sz="2800" dirty="0" smtClean="0">
                <a:solidFill>
                  <a:srgbClr val="000000"/>
                </a:solidFill>
              </a:rPr>
              <a:t>Дистанционные образовательные технологии предполагают субъект-субъектное взаимодействие участников образовательного процесса, а также дают возможность выстраивания индивидуального образовательного маршрута за счет вариативности контента.</a:t>
            </a:r>
          </a:p>
          <a:p>
            <a:pPr indent="623888" eaLnBrk="1">
              <a:spcAft>
                <a:spcPts val="1000"/>
              </a:spcAft>
              <a:buSzPct val="100000"/>
              <a:defRPr/>
            </a:pPr>
            <a:r>
              <a:rPr lang="ru-RU" altLang="ru-RU" sz="2800" dirty="0" smtClean="0">
                <a:solidFill>
                  <a:srgbClr val="7E0021"/>
                </a:solidFill>
              </a:rPr>
              <a:t> Внедрение дистанционных образовательных технологий помогает обеспечить доступность, </a:t>
            </a:r>
            <a:r>
              <a:rPr lang="ru-RU" altLang="ru-RU" sz="2800" dirty="0" err="1" smtClean="0">
                <a:solidFill>
                  <a:srgbClr val="7E0021"/>
                </a:solidFill>
              </a:rPr>
              <a:t>безбарьерность</a:t>
            </a:r>
            <a:r>
              <a:rPr lang="ru-RU" altLang="ru-RU" sz="2800" dirty="0" smtClean="0">
                <a:solidFill>
                  <a:srgbClr val="7E0021"/>
                </a:solidFill>
              </a:rPr>
              <a:t>, адресность и массовость инклюзивного образования.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01663" y="588963"/>
            <a:ext cx="9334500" cy="395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r>
              <a:rPr lang="ru-RU" altLang="ru-RU" sz="2800" b="1" i="1" smtClean="0">
                <a:solidFill>
                  <a:srgbClr val="000066"/>
                </a:solidFill>
              </a:rPr>
              <a:t>Технология взаимодействия учителя и специалистов психолого-педагогического сопровождения</a:t>
            </a:r>
            <a:r>
              <a:rPr lang="ru-RU" altLang="ru-RU" sz="2800" smtClean="0">
                <a:solidFill>
                  <a:srgbClr val="000066"/>
                </a:solidFill>
              </a:rPr>
              <a:t> </a:t>
            </a:r>
          </a:p>
          <a:p>
            <a:pPr indent="674688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r>
              <a:rPr lang="ru-RU" altLang="ru-RU" sz="2800" smtClean="0">
                <a:solidFill>
                  <a:srgbClr val="000000"/>
                </a:solidFill>
              </a:rPr>
              <a:t>Основной формой взаимодействия всех специалистов является школьный психолого-медико-педагогический консилиум (ПМПк) или психолого-педагогический консилиум (ППк), если в него не входят медицинские работники. </a:t>
            </a:r>
          </a:p>
          <a:p>
            <a:pPr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endParaRPr lang="ru-RU" altLang="ru-RU" sz="28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/>
          <p:cNvSpPr txBox="1">
            <a:spLocks noChangeArrowheads="1"/>
          </p:cNvSpPr>
          <p:nvPr/>
        </p:nvSpPr>
        <p:spPr bwMode="auto">
          <a:xfrm>
            <a:off x="1008063" y="581025"/>
            <a:ext cx="878363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600" b="1" i="1">
                <a:solidFill>
                  <a:srgbClr val="000066"/>
                </a:solidFill>
              </a:rPr>
              <a:t>Технология взаимодействия: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600"/>
              <a:t>Учитель обращается с запросом В ПМПк 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600"/>
              <a:t>Специалисты проводят углублённое обследование ребёнка и дают рекомендации 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600"/>
              <a:t>Родители выполняют рекомендации 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600"/>
              <a:t>Учителя выполняют рекомендации 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600"/>
              <a:t>Специалисты создают ИОП 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600"/>
              <a:t>Учитель создаёт адаптированную программу на основе ИОП 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altLang="ru-RU" sz="26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260475" y="2508250"/>
            <a:ext cx="7569200" cy="2524125"/>
          </a:xfrm>
          <a:prstGeom prst="rect">
            <a:avLst/>
          </a:prstGeom>
          <a:gradFill flip="none" rotWithShape="1">
            <a:gsLst>
              <a:gs pos="0">
                <a:srgbClr val="7A7EAE"/>
              </a:gs>
              <a:gs pos="50000">
                <a:schemeClr val="bg1"/>
              </a:gs>
              <a:gs pos="100000">
                <a:srgbClr val="77C77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ru-RU" sz="1488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gray">
          <a:xfrm>
            <a:off x="1262063" y="0"/>
            <a:ext cx="7562850" cy="2517775"/>
          </a:xfrm>
          <a:prstGeom prst="rect">
            <a:avLst/>
          </a:prstGeom>
          <a:gradFill flip="none" rotWithShape="1">
            <a:gsLst>
              <a:gs pos="1000">
                <a:srgbClr val="EDC357"/>
              </a:gs>
              <a:gs pos="51292">
                <a:schemeClr val="bg1"/>
              </a:gs>
              <a:gs pos="100000">
                <a:srgbClr val="5BCDBD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75597" tIns="37798" rIns="75597" bIns="3779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latinLnBrk="1" hangingPunct="1">
              <a:defRPr/>
            </a:pPr>
            <a:endParaRPr lang="ru-RU" sz="1653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340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/>
          <a:stretch>
            <a:fillRect/>
          </a:stretch>
        </p:blipFill>
        <p:spPr bwMode="auto">
          <a:xfrm>
            <a:off x="1420813" y="5878513"/>
            <a:ext cx="1512887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 bwMode="gray">
          <a:xfrm>
            <a:off x="1262063" y="5026025"/>
            <a:ext cx="7562850" cy="2533650"/>
          </a:xfrm>
          <a:prstGeom prst="rect">
            <a:avLst/>
          </a:prstGeom>
          <a:gradFill flip="none" rotWithShape="1">
            <a:gsLst>
              <a:gs pos="1000">
                <a:srgbClr val="FDB387"/>
              </a:gs>
              <a:gs pos="51292">
                <a:schemeClr val="bg1"/>
              </a:gs>
              <a:gs pos="100000">
                <a:srgbClr val="F0C3DA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75597" tIns="37798" rIns="75597" bIns="3779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latinLnBrk="1" hangingPunct="1">
              <a:defRPr/>
            </a:pPr>
            <a:endParaRPr lang="ru-RU" sz="1653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342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0"/>
            <a:ext cx="36068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9525"/>
            <a:ext cx="3592512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5299075"/>
            <a:ext cx="2274887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/>
          <a:stretch>
            <a:fillRect/>
          </a:stretch>
        </p:blipFill>
        <p:spPr bwMode="auto">
          <a:xfrm>
            <a:off x="1444625" y="2759075"/>
            <a:ext cx="2349500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2759075"/>
            <a:ext cx="2306637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8" y="2759075"/>
            <a:ext cx="219710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5299075"/>
            <a:ext cx="2328862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1"/>
          <a:stretch>
            <a:fillRect/>
          </a:stretch>
        </p:blipFill>
        <p:spPr bwMode="auto">
          <a:xfrm>
            <a:off x="3794125" y="5299075"/>
            <a:ext cx="2535238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582613" y="360363"/>
            <a:ext cx="9496425" cy="644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indent="606425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Aft>
                <a:spcPts val="713"/>
              </a:spcAft>
              <a:buClrTx/>
              <a:buFontTx/>
              <a:buNone/>
            </a:pPr>
            <a:r>
              <a:rPr lang="ru-RU" altLang="ru-RU" sz="2700" b="1"/>
              <a:t>Технологии оценивания достижений в инклюзивном подходе</a:t>
            </a:r>
          </a:p>
          <a:p>
            <a:pPr eaLnBrk="1">
              <a:lnSpc>
                <a:spcPct val="100000"/>
              </a:lnSpc>
              <a:spcAft>
                <a:spcPts val="713"/>
              </a:spcAft>
              <a:buClrTx/>
              <a:buFontTx/>
              <a:buNone/>
            </a:pPr>
            <a:r>
              <a:rPr lang="ru-RU" altLang="ru-RU" sz="2700"/>
              <a:t>Предметом оценки выступают как достигаемые образовательные результаты, так и процесс их достижения, а также мера осознанности каждым обучающимся особенностей его собственного процесса обучения.</a:t>
            </a:r>
          </a:p>
          <a:p>
            <a:pPr eaLnBrk="1">
              <a:lnSpc>
                <a:spcPct val="100000"/>
              </a:lnSpc>
              <a:spcAft>
                <a:spcPts val="713"/>
              </a:spcAft>
              <a:buClrTx/>
              <a:buFontTx/>
              <a:buNone/>
            </a:pPr>
            <a:r>
              <a:rPr lang="ru-RU" altLang="ru-RU" sz="2700"/>
              <a:t>Наряду с интегральной оценкой (за всю работу в целом - портфолио, презентаций, выставок и т.п.) используется дифференцированная оценка (вычленение в работе отдельных аспектов, например, сформированность вычислительных умений, выразительность чтения, умение слушать товарища, формулировать и задавать вопросы и т.д.), а также самооценка и самоанализ обучающихся. информации.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val 2"/>
          <p:cNvSpPr>
            <a:spLocks noChangeArrowheads="1"/>
          </p:cNvSpPr>
          <p:nvPr/>
        </p:nvSpPr>
        <p:spPr bwMode="auto">
          <a:xfrm>
            <a:off x="1387475" y="2589213"/>
            <a:ext cx="7462838" cy="11588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kumimoji="1" lang="ru-RU" altLang="ru-RU" sz="1984" smtClean="0"/>
          </a:p>
        </p:txBody>
      </p:sp>
      <p:sp>
        <p:nvSpPr>
          <p:cNvPr id="8195" name="Oval 5"/>
          <p:cNvSpPr>
            <a:spLocks noChangeArrowheads="1"/>
          </p:cNvSpPr>
          <p:nvPr/>
        </p:nvSpPr>
        <p:spPr bwMode="auto">
          <a:xfrm>
            <a:off x="276225" y="5605463"/>
            <a:ext cx="9605963" cy="14287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kumimoji="1" lang="ru-RU" altLang="ru-RU" sz="2205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Arial" charset="0"/>
              </a:rPr>
              <a:t>Региональный уровень</a:t>
            </a:r>
          </a:p>
          <a:p>
            <a:pPr algn="ctr">
              <a:defRPr/>
            </a:pPr>
            <a:r>
              <a:rPr kumimoji="1" lang="ru-RU" altLang="ru-RU" sz="2205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Arial" charset="0"/>
              </a:rPr>
              <a:t>Законодательно-правовые документы </a:t>
            </a:r>
            <a:endParaRPr kumimoji="1" lang="en-US" altLang="ru-RU" sz="2205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Arial" charset="0"/>
            </a:endParaRPr>
          </a:p>
          <a:p>
            <a:pPr algn="ctr">
              <a:defRPr/>
            </a:pPr>
            <a:r>
              <a:rPr kumimoji="1" lang="ru-RU" altLang="ru-RU" sz="2205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Arial" charset="0"/>
              </a:rPr>
              <a:t>региона (области)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07963"/>
            <a:ext cx="10080625" cy="2222500"/>
          </a:xfrm>
        </p:spPr>
        <p:txBody>
          <a:bodyPr/>
          <a:lstStyle/>
          <a:p>
            <a:pPr>
              <a:defRPr/>
            </a:pPr>
            <a:r>
              <a:rPr lang="ru-RU" altLang="ru-RU" sz="3086" b="1">
                <a:solidFill>
                  <a:schemeClr val="accent2"/>
                </a:solidFill>
              </a:rPr>
              <a:t>3. Нормативно-правовое обеспечение инклюзивного образования</a:t>
            </a:r>
            <a:r>
              <a:rPr lang="ru-RU" altLang="ru-RU" sz="2646" b="1"/>
              <a:t> </a:t>
            </a:r>
            <a:br>
              <a:rPr lang="ru-RU" altLang="ru-RU" sz="2646" b="1"/>
            </a:br>
            <a:r>
              <a:rPr lang="ru-RU" altLang="ru-RU" sz="1984" b="1"/>
              <a:t>Уровни нормативно-правового обеспечения специального (коррекционного) и инклюзивного образования и психолого-медико-педагогического сопровождения субъектов образовательного пространства</a:t>
            </a:r>
          </a:p>
        </p:txBody>
      </p:sp>
      <p:sp>
        <p:nvSpPr>
          <p:cNvPr id="8197" name="Oval 13"/>
          <p:cNvSpPr>
            <a:spLocks noChangeArrowheads="1"/>
          </p:cNvSpPr>
          <p:nvPr/>
        </p:nvSpPr>
        <p:spPr bwMode="auto">
          <a:xfrm>
            <a:off x="833438" y="4017963"/>
            <a:ext cx="8413750" cy="127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kumimoji="1" lang="ru-RU" altLang="ru-RU" sz="2205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Arial" charset="0"/>
              </a:rPr>
              <a:t>Федеральный уровень</a:t>
            </a:r>
          </a:p>
          <a:p>
            <a:pPr algn="ctr">
              <a:defRPr/>
            </a:pPr>
            <a:r>
              <a:rPr kumimoji="1" lang="ru-RU" altLang="ru-RU" sz="2205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Arial" charset="0"/>
              </a:rPr>
              <a:t>Законодательно-правовые акты </a:t>
            </a:r>
            <a:endParaRPr kumimoji="1" lang="en-US" altLang="ru-RU" sz="2205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Arial" charset="0"/>
            </a:endParaRPr>
          </a:p>
          <a:p>
            <a:pPr algn="ctr">
              <a:defRPr/>
            </a:pPr>
            <a:r>
              <a:rPr kumimoji="1" lang="ru-RU" altLang="ru-RU" sz="2205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Arial" charset="0"/>
              </a:rPr>
              <a:t>Российской Федерации</a:t>
            </a:r>
          </a:p>
        </p:txBody>
      </p:sp>
      <p:sp>
        <p:nvSpPr>
          <p:cNvPr id="8198" name="Text Box 16"/>
          <p:cNvSpPr txBox="1">
            <a:spLocks noChangeArrowheads="1"/>
          </p:cNvSpPr>
          <p:nvPr/>
        </p:nvSpPr>
        <p:spPr bwMode="auto">
          <a:xfrm>
            <a:off x="2420938" y="2668588"/>
            <a:ext cx="5459412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ru-RU" altLang="ru-RU" sz="2205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Arial" charset="0"/>
              </a:rPr>
              <a:t>Международный уровень                  Международные нормативно-правовые акты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4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val 6"/>
          <p:cNvSpPr>
            <a:spLocks noChangeArrowheads="1"/>
          </p:cNvSpPr>
          <p:nvPr/>
        </p:nvSpPr>
        <p:spPr bwMode="auto">
          <a:xfrm>
            <a:off x="1785938" y="2668588"/>
            <a:ext cx="6507162" cy="11922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kumimoji="1" lang="ru-RU" altLang="ru-RU" sz="2205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Arial" charset="0"/>
              </a:rPr>
              <a:t>Муниципальный уровень</a:t>
            </a:r>
          </a:p>
          <a:p>
            <a:pPr algn="ctr">
              <a:defRPr/>
            </a:pPr>
            <a:r>
              <a:rPr kumimoji="1" lang="ru-RU" altLang="ru-RU" sz="2205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Arial" charset="0"/>
              </a:rPr>
              <a:t>Нормативно-правовые акты города</a:t>
            </a:r>
          </a:p>
        </p:txBody>
      </p:sp>
      <p:sp>
        <p:nvSpPr>
          <p:cNvPr id="9219" name="Oval 7"/>
          <p:cNvSpPr>
            <a:spLocks noChangeArrowheads="1"/>
          </p:cNvSpPr>
          <p:nvPr/>
        </p:nvSpPr>
        <p:spPr bwMode="auto">
          <a:xfrm>
            <a:off x="1150938" y="4256088"/>
            <a:ext cx="7699375" cy="118903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ru-RU" altLang="ru-RU" dirty="0">
              <a:latin typeface="Times New Roman" pitchFamily="18" charset="0"/>
              <a:cs typeface="Arial" charset="0"/>
            </a:endParaRPr>
          </a:p>
          <a:p>
            <a:pPr algn="ctr">
              <a:defRPr/>
            </a:pPr>
            <a:r>
              <a:rPr kumimoji="1" lang="ru-RU" altLang="ru-RU" sz="2205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Arial" charset="0"/>
              </a:rPr>
              <a:t>Субмуниципальный</a:t>
            </a:r>
            <a:r>
              <a:rPr kumimoji="1" lang="ru-RU" altLang="ru-RU" sz="2205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Arial" charset="0"/>
              </a:rPr>
              <a:t> уровень</a:t>
            </a:r>
          </a:p>
          <a:p>
            <a:pPr algn="ctr">
              <a:defRPr/>
            </a:pPr>
            <a:r>
              <a:rPr kumimoji="1" lang="ru-RU" altLang="ru-RU" sz="2205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Arial" charset="0"/>
              </a:rPr>
              <a:t>(нормативные документы района) </a:t>
            </a:r>
          </a:p>
          <a:p>
            <a:pPr algn="ctr">
              <a:defRPr/>
            </a:pPr>
            <a:r>
              <a:rPr kumimoji="1" lang="ru-RU" alt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Arial" charset="0"/>
              </a:rPr>
              <a:t> </a:t>
            </a:r>
          </a:p>
        </p:txBody>
      </p:sp>
      <p:sp>
        <p:nvSpPr>
          <p:cNvPr id="9220" name="Oval 9"/>
          <p:cNvSpPr>
            <a:spLocks noChangeArrowheads="1"/>
          </p:cNvSpPr>
          <p:nvPr/>
        </p:nvSpPr>
        <p:spPr bwMode="auto">
          <a:xfrm>
            <a:off x="992188" y="5922963"/>
            <a:ext cx="8255000" cy="115728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kumimoji="1" lang="ru-RU" altLang="ru-RU" sz="2205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Arial" charset="0"/>
              </a:rPr>
              <a:t>Локальные акты ОУ</a:t>
            </a:r>
          </a:p>
        </p:txBody>
      </p:sp>
      <p:sp>
        <p:nvSpPr>
          <p:cNvPr id="321546" name="Rectangle 10"/>
          <p:cNvSpPr>
            <a:spLocks noChangeArrowheads="1"/>
          </p:cNvSpPr>
          <p:nvPr/>
        </p:nvSpPr>
        <p:spPr bwMode="auto">
          <a:xfrm>
            <a:off x="0" y="0"/>
            <a:ext cx="10080625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tx2"/>
                </a:solidFill>
              </a:rPr>
              <a:t>Уровни нормативно-правового обеспечения специального (коррекционного) и инклюзивного образования и психолого-медико-педагогического сопровождения субъектов образовательного пространства (продолжение)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1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1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4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207963"/>
            <a:ext cx="9070975" cy="635000"/>
          </a:xfrm>
        </p:spPr>
        <p:txBody>
          <a:bodyPr/>
          <a:lstStyle/>
          <a:p>
            <a:pPr>
              <a:defRPr/>
            </a:pPr>
            <a:r>
              <a:rPr lang="ru-RU" altLang="ru-RU" sz="3968" b="1"/>
              <a:t>Международные документы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7525" y="1160463"/>
            <a:ext cx="9563100" cy="6399212"/>
          </a:xfrm>
        </p:spPr>
        <p:txBody>
          <a:bodyPr/>
          <a:lstStyle/>
          <a:p>
            <a:pPr marL="671962" indent="-671962">
              <a:lnSpc>
                <a:spcPct val="100000"/>
              </a:lnSpc>
              <a:spcAft>
                <a:spcPts val="600"/>
              </a:spcAft>
              <a:buFontTx/>
              <a:buAutoNum type="arabicPeriod"/>
              <a:defRPr/>
            </a:pPr>
            <a:r>
              <a:rPr lang="ru-RU" altLang="ru-RU" sz="2800" b="1" dirty="0"/>
              <a:t>Всеобщая декларация прав человека</a:t>
            </a:r>
            <a:r>
              <a:rPr lang="ru-RU" altLang="ru-RU" sz="2800" dirty="0"/>
              <a:t> </a:t>
            </a:r>
          </a:p>
          <a:p>
            <a:pPr marL="671962" indent="-671962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altLang="ru-RU" sz="2400" dirty="0"/>
              <a:t>от 10 декабря 1948 года</a:t>
            </a:r>
          </a:p>
          <a:p>
            <a:pPr marL="671962" indent="-671962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altLang="ru-RU" sz="2400" dirty="0"/>
              <a:t>Социальные, экономические,  культурные, политические и гражданские права. </a:t>
            </a:r>
          </a:p>
          <a:p>
            <a:pPr marL="671962" indent="-671962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altLang="ru-RU" sz="2400" i="1" dirty="0"/>
              <a:t>Статья 1: «Все люди рождаются свободными и равными</a:t>
            </a:r>
          </a:p>
          <a:p>
            <a:pPr marL="671962" indent="-671962" algn="ctr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altLang="ru-RU" sz="2400" i="1" dirty="0"/>
              <a:t> в своем достоинстве и правах»</a:t>
            </a:r>
          </a:p>
          <a:p>
            <a:pPr marL="671962" indent="-671962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altLang="ru-RU" sz="2800" b="1" dirty="0"/>
              <a:t>2. Конвенция о правах ребенка</a:t>
            </a:r>
            <a:r>
              <a:rPr lang="ru-RU" altLang="ru-RU" sz="2800" dirty="0"/>
              <a:t> </a:t>
            </a:r>
          </a:p>
          <a:p>
            <a:pPr marL="671962" indent="-671962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altLang="ru-RU" sz="2400" dirty="0"/>
              <a:t>Принята Генеральной Ассамблеей ООН</a:t>
            </a:r>
            <a:r>
              <a:rPr lang="en-US" altLang="ru-RU" sz="2400" dirty="0"/>
              <a:t> </a:t>
            </a:r>
            <a:r>
              <a:rPr lang="ru-RU" altLang="ru-RU" sz="2400" dirty="0"/>
              <a:t>20.</a:t>
            </a:r>
            <a:r>
              <a:rPr lang="en-US" altLang="ru-RU" sz="2400" dirty="0"/>
              <a:t>0</a:t>
            </a:r>
            <a:r>
              <a:rPr lang="ru-RU" altLang="ru-RU" sz="2400" dirty="0"/>
              <a:t>1.1989 г.</a:t>
            </a:r>
            <a:endParaRPr lang="en-US" altLang="ru-RU" sz="2400" dirty="0"/>
          </a:p>
          <a:p>
            <a:pPr marL="671962" indent="-671962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altLang="ru-RU" sz="2400" dirty="0"/>
              <a:t> Ратифицирована третьей сессией Верховного Совета СССР 13.06.1990 г.</a:t>
            </a:r>
          </a:p>
          <a:p>
            <a:pPr marL="671962" indent="-671962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altLang="ru-RU" sz="2800" b="1" dirty="0"/>
              <a:t>3.</a:t>
            </a:r>
            <a:r>
              <a:rPr lang="ru-RU" altLang="ru-RU" sz="2800" dirty="0"/>
              <a:t> </a:t>
            </a:r>
            <a:r>
              <a:rPr lang="ru-RU" altLang="ru-RU" sz="2800" b="1" dirty="0"/>
              <a:t>Декларация Организации Объединенных Наций о правах умственно-отсталых лиц</a:t>
            </a:r>
          </a:p>
          <a:p>
            <a:pPr marL="671962" indent="-671962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altLang="ru-RU" sz="2400" dirty="0"/>
              <a:t>Провозглашена резолюцией </a:t>
            </a:r>
            <a:r>
              <a:rPr lang="en-US" altLang="ru-RU" sz="2400" dirty="0">
                <a:cs typeface="Times New Roman" panose="02020603050405020304" pitchFamily="18" charset="0"/>
              </a:rPr>
              <a:t>XXVI</a:t>
            </a:r>
            <a:r>
              <a:rPr lang="ru-RU" altLang="ru-RU" sz="2400" dirty="0">
                <a:cs typeface="Times New Roman" panose="02020603050405020304" pitchFamily="18" charset="0"/>
              </a:rPr>
              <a:t> Генеральной ассамблеи </a:t>
            </a:r>
            <a:r>
              <a:rPr lang="ru-RU" altLang="ru-RU" sz="2646" dirty="0">
                <a:cs typeface="Times New Roman" panose="02020603050405020304" pitchFamily="18" charset="0"/>
              </a:rPr>
              <a:t>ООН </a:t>
            </a:r>
            <a:r>
              <a:rPr lang="ru-RU" altLang="ru-RU" sz="2400" dirty="0">
                <a:cs typeface="Times New Roman" panose="02020603050405020304" pitchFamily="18" charset="0"/>
              </a:rPr>
              <a:t>20.12.1971 г.</a:t>
            </a:r>
            <a:endParaRPr lang="ru-RU" alt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287338"/>
            <a:ext cx="9070975" cy="1116012"/>
          </a:xfrm>
        </p:spPr>
        <p:txBody>
          <a:bodyPr/>
          <a:lstStyle/>
          <a:p>
            <a:pPr>
              <a:defRPr/>
            </a:pPr>
            <a:r>
              <a:rPr lang="ru-RU" altLang="ru-RU" sz="3527" b="1" dirty="0"/>
              <a:t>Международные документы </a:t>
            </a:r>
            <a:r>
              <a:rPr lang="ru-RU" altLang="ru-RU" sz="3200" dirty="0"/>
              <a:t>(продолжение)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7525" y="1557338"/>
            <a:ext cx="9364663" cy="579437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ru-RU" altLang="ru-RU" sz="3086" b="1" dirty="0"/>
              <a:t>4. Декларация Организации Объединенных Наций о правах инвалидов</a:t>
            </a:r>
            <a:endParaRPr lang="en-US" altLang="ru-RU" sz="3086" b="1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altLang="ru-RU" sz="2646" dirty="0"/>
              <a:t>Принята на ХХХ сессии ООН 09.12.1975 г.</a:t>
            </a:r>
          </a:p>
          <a:p>
            <a:pPr>
              <a:buFontTx/>
              <a:buNone/>
              <a:defRPr/>
            </a:pPr>
            <a:r>
              <a:rPr lang="ru-RU" altLang="ru-RU" sz="3086" b="1" dirty="0"/>
              <a:t>5.</a:t>
            </a:r>
            <a:r>
              <a:rPr lang="ru-RU" altLang="ru-RU" sz="3086" dirty="0"/>
              <a:t> </a:t>
            </a:r>
            <a:r>
              <a:rPr lang="ru-RU" altLang="ru-RU" sz="3086" b="1" dirty="0" err="1"/>
              <a:t>Саламанская</a:t>
            </a:r>
            <a:r>
              <a:rPr lang="ru-RU" altLang="ru-RU" sz="3086" b="1" dirty="0"/>
              <a:t> декларация о принципах, политике и практической деятельности в сфере образования лиц с особыми потребностями</a:t>
            </a:r>
            <a:endParaRPr lang="ru-RU" altLang="ru-RU" sz="3086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altLang="ru-RU" sz="2646" dirty="0"/>
              <a:t>Принята Всемирной конференцией по образованию лиц с особыми потребностями: доступ и качество. Саламанка, Испания, 07-10.06.1994 г.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endParaRPr lang="ru-RU" altLang="ru-RU" sz="2646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287338"/>
            <a:ext cx="9450388" cy="7064375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r>
              <a:rPr lang="ru-RU" altLang="ru-RU" sz="3086" b="1" dirty="0" err="1"/>
              <a:t>Саламанская</a:t>
            </a:r>
            <a:r>
              <a:rPr lang="ru-RU" altLang="ru-RU" sz="3086" b="1" dirty="0"/>
              <a:t> декларация о принципах, политике и практической деятельности в сфере образования лиц с особыми потребностями:</a:t>
            </a:r>
          </a:p>
          <a:p>
            <a:pPr>
              <a:lnSpc>
                <a:spcPct val="80000"/>
              </a:lnSpc>
              <a:buClr>
                <a:schemeClr val="tx1"/>
              </a:buClr>
              <a:defRPr/>
            </a:pPr>
            <a:r>
              <a:rPr lang="ru-RU" altLang="ru-RU" sz="3086" dirty="0"/>
              <a:t>признает «необходимость и безотлагательность обеспечения образования для детей, молодежи и взрослых с особыми образовательными потребностями в рамках обычной системы образования»;</a:t>
            </a:r>
            <a:endParaRPr lang="ru-RU" altLang="ru-RU" sz="3417" dirty="0"/>
          </a:p>
          <a:p>
            <a:pPr>
              <a:lnSpc>
                <a:spcPct val="80000"/>
              </a:lnSpc>
              <a:defRPr/>
            </a:pPr>
            <a:r>
              <a:rPr lang="ru-RU" altLang="ru-RU" sz="3086" dirty="0"/>
              <a:t>декларирует право лиц, имеющих особые потребности в области образования, на обучение в обычных ОУ, «которые должны создать им условия на основе педагогических методов, </a:t>
            </a:r>
            <a:r>
              <a:rPr lang="ru-RU" altLang="ru-RU" sz="3086" b="1" i="1" dirty="0"/>
              <a:t>ориентированных в первую очередь на детей с целью удовлетворения этих потребностей</a:t>
            </a:r>
            <a:r>
              <a:rPr lang="ru-RU" altLang="ru-RU" sz="3086" dirty="0"/>
              <a:t>»</a:t>
            </a:r>
          </a:p>
          <a:p>
            <a:pPr>
              <a:lnSpc>
                <a:spcPct val="80000"/>
              </a:lnSpc>
              <a:defRPr/>
            </a:pPr>
            <a:endParaRPr lang="ru-RU" altLang="ru-RU" sz="3086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825" y="525463"/>
            <a:ext cx="9070975" cy="6227762"/>
          </a:xfrm>
        </p:spPr>
        <p:txBody>
          <a:bodyPr/>
          <a:lstStyle/>
          <a:p>
            <a:pPr algn="ctr">
              <a:buClr>
                <a:schemeClr val="tx1"/>
              </a:buClr>
              <a:buFontTx/>
              <a:buNone/>
              <a:defRPr/>
            </a:pPr>
            <a:r>
              <a:rPr lang="ru-RU" altLang="ru-RU" sz="3086" b="1"/>
              <a:t>Саламанская декларация о принципах, политике и практической деятельности в сфере образования лиц с особыми потребностями:</a:t>
            </a:r>
          </a:p>
          <a:p>
            <a:pPr>
              <a:buClr>
                <a:schemeClr val="tx1"/>
              </a:buClr>
              <a:defRPr/>
            </a:pPr>
            <a:r>
              <a:rPr lang="ru-RU" altLang="ru-RU" sz="3086"/>
              <a:t>призывает принять «принцип инклюзивного образования, заключающийся в том, что все дети поступают в обычные школы, </a:t>
            </a:r>
            <a:r>
              <a:rPr lang="ru-RU" altLang="ru-RU" sz="3086" b="1" i="1"/>
              <a:t>если только не имеется серьезных причин, заставляющих поступать иначе</a:t>
            </a:r>
            <a:r>
              <a:rPr lang="ru-RU" altLang="ru-RU" sz="3086"/>
              <a:t>…»;</a:t>
            </a:r>
          </a:p>
          <a:p>
            <a:pPr>
              <a:buClr>
                <a:schemeClr val="tx1"/>
              </a:buClr>
              <a:defRPr/>
            </a:pPr>
            <a:r>
              <a:rPr lang="ru-RU" altLang="ru-RU" sz="3086"/>
              <a:t>одобряет Рамки действий по образованию лиц с особыми потребностями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338" y="250825"/>
            <a:ext cx="9605962" cy="7092950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r>
              <a:rPr lang="ru-RU" altLang="ru-RU" sz="2646" b="1" dirty="0" err="1"/>
              <a:t>Саламанская</a:t>
            </a:r>
            <a:r>
              <a:rPr lang="ru-RU" altLang="ru-RU" sz="2646" b="1" dirty="0"/>
              <a:t> декларация о принципах, политике и практической деятельности в сфере образования лиц с особыми потребностями: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ru-RU" altLang="ru-RU" sz="2646" b="1" dirty="0" smtClean="0"/>
              <a:t>Рамки </a:t>
            </a:r>
            <a:r>
              <a:rPr lang="ru-RU" altLang="ru-RU" sz="2646" b="1" dirty="0"/>
              <a:t>действий по образованию лиц с особыми  потребностями</a:t>
            </a:r>
            <a:br>
              <a:rPr lang="ru-RU" altLang="ru-RU" sz="2646" b="1" dirty="0"/>
            </a:br>
            <a:r>
              <a:rPr lang="ru-RU" altLang="ru-RU" sz="2205" dirty="0"/>
              <a:t>Концепция инклюзивного ОУ. 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2205" dirty="0"/>
              <a:t>Основной принцип инклюзивного ОУ - все дети должны обучаться совместно во всех случаях, </a:t>
            </a:r>
            <a:r>
              <a:rPr lang="ru-RU" altLang="ru-RU" sz="2205" b="1" i="1" dirty="0"/>
              <a:t>когда это является возможным</a:t>
            </a:r>
            <a:r>
              <a:rPr lang="ru-RU" altLang="ru-RU" sz="2205" dirty="0"/>
              <a:t>. 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2205" dirty="0"/>
              <a:t>Руководящий принцип - ОУ должны принимать всех детей, несмотря на их физические, интеллектуальные, социальные, эмоциональные, языковые или другие особенности.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2205" dirty="0"/>
              <a:t>Родители пользуются неотъемлемым правом на то, чтобы с ними консультировались относительно форм образования, которые в лучшей степени удовлетворяли бы потребностям, обстоятельствам или чаяниям их детей.</a:t>
            </a:r>
            <a:r>
              <a:rPr lang="ru-RU" altLang="ru-RU" sz="2205" dirty="0">
                <a:solidFill>
                  <a:srgbClr val="303159"/>
                </a:solidFill>
              </a:rPr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2205" dirty="0"/>
              <a:t>В рамках инклюзивных ОУ дети с особыми образовательными потребностями должны получать любую дополнительную помощь, которая может им потребоваться для обеспечения их эффективного образования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2205" dirty="0"/>
              <a:t>Службы поддержки имеют решающее значение для успешного проведения в жизнь политики в области инклюзивного образования.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207963"/>
            <a:ext cx="9070975" cy="1260475"/>
          </a:xfrm>
        </p:spPr>
        <p:txBody>
          <a:bodyPr/>
          <a:lstStyle/>
          <a:p>
            <a:pPr>
              <a:defRPr/>
            </a:pPr>
            <a:r>
              <a:rPr lang="ru-RU" altLang="ru-RU" sz="3527" b="1"/>
              <a:t>Международные документы (продолжение)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7525" y="1557338"/>
            <a:ext cx="9286875" cy="57150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ru-RU" altLang="ru-RU" b="1" dirty="0"/>
              <a:t>6.</a:t>
            </a:r>
            <a:r>
              <a:rPr lang="ru-RU" altLang="ru-RU" dirty="0"/>
              <a:t> </a:t>
            </a:r>
            <a:r>
              <a:rPr lang="ru-RU" altLang="ru-RU" b="1" dirty="0"/>
              <a:t>Конвенция о правах инвалидов</a:t>
            </a:r>
          </a:p>
          <a:p>
            <a:pPr algn="ctr">
              <a:buFontTx/>
              <a:buNone/>
              <a:defRPr/>
            </a:pPr>
            <a:r>
              <a:rPr lang="ru-RU" altLang="ru-RU" sz="3086" dirty="0"/>
              <a:t> Принята резолюцией 61/106 Генеральной Ассамблеи от 13 декабря 2006 года. </a:t>
            </a:r>
          </a:p>
          <a:p>
            <a:pPr algn="ctr">
              <a:buFontTx/>
              <a:buNone/>
              <a:defRPr/>
            </a:pPr>
            <a:r>
              <a:rPr lang="ru-RU" altLang="ru-RU" sz="3086" dirty="0"/>
              <a:t>Статья 24 :</a:t>
            </a:r>
          </a:p>
          <a:p>
            <a:pPr algn="ctr">
              <a:buFontTx/>
              <a:buNone/>
              <a:defRPr/>
            </a:pPr>
            <a:r>
              <a:rPr lang="ru-RU" altLang="ru-RU" sz="3086" i="1" dirty="0"/>
              <a:t> «Государства-участники признают право инвалидов на образование. В целях реализации этого права без дискриминации и на основе равенства возможностей государства-участники обеспечивают инклюзивное образование на всех уровнях и обучение в течение всей жизни».</a:t>
            </a:r>
            <a:endParaRPr lang="ru-RU" altLang="ru-RU" sz="3086" dirty="0"/>
          </a:p>
          <a:p>
            <a:pPr algn="ctr">
              <a:buFontTx/>
              <a:buNone/>
              <a:defRPr/>
            </a:pPr>
            <a:endParaRPr lang="ru-RU" altLang="ru-RU" sz="3086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366713"/>
            <a:ext cx="9366250" cy="682625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ru-RU" altLang="ru-RU" sz="3086" b="1" dirty="0"/>
              <a:t>Конвенция о правах инвалидов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ru-RU" altLang="ru-RU" sz="2646" b="1" dirty="0"/>
              <a:t>Образование должно быть направлено на: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2646" dirty="0"/>
              <a:t>развитие умственных и физических способностей в самом полном объеме;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2646" dirty="0"/>
              <a:t>обеспечение инвалидам возможности эффективно участвовать в жизни свободного общества;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2646" dirty="0"/>
              <a:t>доступ инвалидов к образованию в местах своего непосредственного проживания, при котором обеспечивается разумное удовлетворение потребностей лица;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2646" dirty="0"/>
              <a:t>предоставление эффективных мер индивидуальной поддержки в общей системе образования, облегчающих процесс обучения;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2646" dirty="0"/>
              <a:t>создание условий для освоения социальных навыков;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2646" dirty="0"/>
              <a:t>обеспечение подготовки и переподготовки педагогов.</a:t>
            </a:r>
          </a:p>
          <a:p>
            <a:pPr>
              <a:lnSpc>
                <a:spcPct val="90000"/>
              </a:lnSpc>
              <a:defRPr/>
            </a:pPr>
            <a:endParaRPr lang="ru-RU" altLang="ru-RU" sz="2646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 flipH="1">
            <a:off x="1260475" y="2517775"/>
            <a:ext cx="7559675" cy="2524125"/>
          </a:xfrm>
          <a:prstGeom prst="rect">
            <a:avLst/>
          </a:prstGeom>
          <a:gradFill flip="none" rotWithShape="1">
            <a:gsLst>
              <a:gs pos="0">
                <a:srgbClr val="7A7EAE"/>
              </a:gs>
              <a:gs pos="50000">
                <a:schemeClr val="bg1"/>
              </a:gs>
              <a:gs pos="100000">
                <a:srgbClr val="77C77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ru-RU" sz="1488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gray">
          <a:xfrm flipH="1">
            <a:off x="1262063" y="0"/>
            <a:ext cx="7562850" cy="2517775"/>
          </a:xfrm>
          <a:prstGeom prst="rect">
            <a:avLst/>
          </a:prstGeom>
          <a:gradFill flip="none" rotWithShape="1">
            <a:gsLst>
              <a:gs pos="1000">
                <a:srgbClr val="EDC357"/>
              </a:gs>
              <a:gs pos="51292">
                <a:schemeClr val="bg1"/>
              </a:gs>
              <a:gs pos="100000">
                <a:srgbClr val="5BCDBD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75597" tIns="37798" rIns="75597" bIns="3779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latinLnBrk="1" hangingPunct="1">
              <a:defRPr/>
            </a:pPr>
            <a:endParaRPr lang="ru-RU" sz="1653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364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/>
          <a:stretch>
            <a:fillRect/>
          </a:stretch>
        </p:blipFill>
        <p:spPr bwMode="auto">
          <a:xfrm>
            <a:off x="1420813" y="5878513"/>
            <a:ext cx="1512887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 bwMode="gray">
          <a:xfrm flipH="1">
            <a:off x="1262063" y="5026025"/>
            <a:ext cx="7562850" cy="2533650"/>
          </a:xfrm>
          <a:prstGeom prst="rect">
            <a:avLst/>
          </a:prstGeom>
          <a:gradFill flip="none" rotWithShape="1">
            <a:gsLst>
              <a:gs pos="1000">
                <a:srgbClr val="FDB387"/>
              </a:gs>
              <a:gs pos="51292">
                <a:schemeClr val="bg1"/>
              </a:gs>
              <a:gs pos="100000">
                <a:srgbClr val="F0C3DA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75597" tIns="37798" rIns="75597" bIns="3779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latinLnBrk="1" hangingPunct="1">
              <a:defRPr/>
            </a:pPr>
            <a:endParaRPr lang="ru-RU" sz="1653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366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5030788"/>
            <a:ext cx="1203325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2500313"/>
            <a:ext cx="23431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273050"/>
            <a:ext cx="2062162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273050"/>
            <a:ext cx="1157287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9" b="12193"/>
          <a:stretch>
            <a:fillRect/>
          </a:stretch>
        </p:blipFill>
        <p:spPr bwMode="auto">
          <a:xfrm>
            <a:off x="3952875" y="252413"/>
            <a:ext cx="2197100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t="993" r="1109" b="3426"/>
          <a:stretch>
            <a:fillRect/>
          </a:stretch>
        </p:blipFill>
        <p:spPr bwMode="auto">
          <a:xfrm>
            <a:off x="3952875" y="2517775"/>
            <a:ext cx="456565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" b="1671"/>
          <a:stretch>
            <a:fillRect/>
          </a:stretch>
        </p:blipFill>
        <p:spPr bwMode="auto">
          <a:xfrm>
            <a:off x="2587625" y="280988"/>
            <a:ext cx="119856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9"/>
          <a:stretch>
            <a:fillRect/>
          </a:stretch>
        </p:blipFill>
        <p:spPr bwMode="auto">
          <a:xfrm>
            <a:off x="3952875" y="5222875"/>
            <a:ext cx="456565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5030788"/>
            <a:ext cx="1152525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04825" y="303213"/>
            <a:ext cx="9070975" cy="777875"/>
          </a:xfrm>
        </p:spPr>
        <p:txBody>
          <a:bodyPr/>
          <a:lstStyle/>
          <a:p>
            <a:pPr>
              <a:defRPr/>
            </a:pPr>
            <a:r>
              <a:rPr lang="ru-RU" altLang="ru-RU" sz="3527" b="1"/>
              <a:t>Федеральные документы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438" y="1160463"/>
            <a:ext cx="9683750" cy="6191250"/>
          </a:xfrm>
        </p:spPr>
        <p:txBody>
          <a:bodyPr/>
          <a:lstStyle/>
          <a:p>
            <a:pPr marL="671962" indent="-671962">
              <a:lnSpc>
                <a:spcPct val="80000"/>
              </a:lnSpc>
              <a:buFontTx/>
              <a:buAutoNum type="arabicPeriod"/>
              <a:defRPr/>
            </a:pPr>
            <a:r>
              <a:rPr lang="ru-RU" altLang="ru-RU" sz="3086" b="1" dirty="0"/>
              <a:t>Федеральный закон </a:t>
            </a:r>
            <a:r>
              <a:rPr lang="ru-RU" altLang="ru-RU" sz="3086" b="1" dirty="0" smtClean="0"/>
              <a:t>«О </a:t>
            </a:r>
            <a:r>
              <a:rPr lang="ru-RU" altLang="ru-RU" sz="3086" b="1" dirty="0"/>
              <a:t>социальной защите инвалидов в РФ» №181-фз от 20 июля 1995 г., в редакции от 02.07.2013г. №183-фз </a:t>
            </a:r>
          </a:p>
          <a:p>
            <a:pPr marL="671962" indent="-671962">
              <a:lnSpc>
                <a:spcPct val="80000"/>
              </a:lnSpc>
              <a:defRPr/>
            </a:pPr>
            <a:r>
              <a:rPr lang="ru-RU" altLang="ru-RU" sz="2646" dirty="0"/>
              <a:t>Устанавливает гарантии получения образования детьми с инвалидностью.</a:t>
            </a:r>
          </a:p>
          <a:p>
            <a:pPr marL="671962" indent="-671962">
              <a:lnSpc>
                <a:spcPct val="80000"/>
              </a:lnSpc>
              <a:defRPr/>
            </a:pPr>
            <a:r>
              <a:rPr lang="ru-RU" altLang="ru-RU" sz="2646" i="1" dirty="0" smtClean="0">
                <a:solidFill>
                  <a:srgbClr val="191A10"/>
                </a:solidFill>
              </a:rPr>
              <a:t>Признание </a:t>
            </a:r>
            <a:r>
              <a:rPr lang="ru-RU" altLang="ru-RU" sz="2646" i="1" dirty="0">
                <a:solidFill>
                  <a:srgbClr val="191A10"/>
                </a:solidFill>
              </a:rPr>
              <a:t>лица инвалидом осуществляется федеральным учреждением медико-социальной экспертизы. </a:t>
            </a:r>
          </a:p>
          <a:p>
            <a:pPr marL="671962" indent="-671962">
              <a:lnSpc>
                <a:spcPct val="80000"/>
              </a:lnSpc>
              <a:defRPr/>
            </a:pPr>
            <a:r>
              <a:rPr lang="ru-RU" altLang="ru-RU" sz="2646" i="1" dirty="0">
                <a:solidFill>
                  <a:srgbClr val="191A10"/>
                </a:solidFill>
              </a:rPr>
              <a:t>Порядок и условия признания лица инвалидом устанавливаются Правительством Российской Федерации.</a:t>
            </a:r>
          </a:p>
          <a:p>
            <a:pPr marL="671962" indent="-671962">
              <a:lnSpc>
                <a:spcPct val="80000"/>
              </a:lnSpc>
              <a:defRPr/>
            </a:pPr>
            <a:r>
              <a:rPr lang="ru-RU" altLang="ru-RU" sz="2646" dirty="0">
                <a:solidFill>
                  <a:srgbClr val="191A10"/>
                </a:solidFill>
              </a:rPr>
              <a:t>Устанавливается право всех инвалидов обучаться как в общеобразовательных учреждениях, так и в специальных образовательных учреждениях в соответствии с индивидуальной программой реабилитации инвалида</a:t>
            </a:r>
            <a:r>
              <a:rPr lang="ru-RU" altLang="ru-RU" sz="2646" dirty="0"/>
              <a:t>.</a:t>
            </a:r>
          </a:p>
          <a:p>
            <a:pPr marL="671962" indent="-671962">
              <a:lnSpc>
                <a:spcPct val="80000"/>
              </a:lnSpc>
              <a:defRPr/>
            </a:pPr>
            <a:endParaRPr lang="ru-RU" altLang="ru-RU" sz="1323" b="1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882188" cy="1160463"/>
          </a:xfrm>
        </p:spPr>
        <p:txBody>
          <a:bodyPr/>
          <a:lstStyle/>
          <a:p>
            <a:pPr>
              <a:defRPr/>
            </a:pPr>
            <a:r>
              <a:rPr lang="ru-RU" altLang="ru-RU" sz="3527" b="1" dirty="0"/>
              <a:t>Федеральные документы </a:t>
            </a:r>
            <a:r>
              <a:rPr lang="ru-RU" altLang="ru-RU" sz="3200" dirty="0"/>
              <a:t>(продолжение)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6225" y="1319213"/>
            <a:ext cx="9605963" cy="60325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ru-RU" altLang="ru-RU" sz="3086" b="1" dirty="0"/>
              <a:t>2. Закон </a:t>
            </a:r>
            <a:r>
              <a:rPr lang="ru-RU" altLang="ru-RU" sz="3086" b="1" dirty="0" err="1"/>
              <a:t>рф</a:t>
            </a:r>
            <a:r>
              <a:rPr lang="ru-RU" altLang="ru-RU" sz="3086" b="1" dirty="0"/>
              <a:t> </a:t>
            </a:r>
            <a:r>
              <a:rPr lang="ru-RU" altLang="ru-RU" sz="3086" b="1" dirty="0" smtClean="0"/>
              <a:t>«Об </a:t>
            </a:r>
            <a:r>
              <a:rPr lang="ru-RU" altLang="ru-RU" sz="3086" b="1" dirty="0"/>
              <a:t>основных гарантиях прав ребенка в РФ» </a:t>
            </a:r>
            <a:r>
              <a:rPr lang="ru-RU" altLang="ru-RU" sz="3086" dirty="0"/>
              <a:t> от 24 июля 1998 года № 124-фз</a:t>
            </a:r>
          </a:p>
          <a:p>
            <a:pPr>
              <a:buFontTx/>
              <a:buNone/>
              <a:defRPr/>
            </a:pPr>
            <a:r>
              <a:rPr lang="ru-RU" altLang="ru-RU" sz="2646" dirty="0">
                <a:solidFill>
                  <a:srgbClr val="191A10"/>
                </a:solidFill>
              </a:rPr>
              <a:t>С</a:t>
            </a:r>
            <a:r>
              <a:rPr lang="ru-RU" altLang="ru-RU" sz="2646" i="1" dirty="0">
                <a:solidFill>
                  <a:srgbClr val="191A10"/>
                </a:solidFill>
              </a:rPr>
              <a:t>татья 10</a:t>
            </a:r>
          </a:p>
          <a:p>
            <a:pPr>
              <a:buFontTx/>
              <a:buNone/>
              <a:defRPr/>
            </a:pPr>
            <a:r>
              <a:rPr lang="ru-RU" altLang="ru-RU" sz="2646" dirty="0">
                <a:solidFill>
                  <a:srgbClr val="191A10"/>
                </a:solidFill>
              </a:rPr>
              <a:t>«Ребенку от рождения принадлежат и гарантируются государством права и свободы человека и гражданина в соответствии с Конституцией Российской Федерации, общепризнанными принципами и нормами международного права, международными договорами Российской Федерации, настоящим Федеральным законом, Семейным кодексом Российской Федерации и другими нормативными правовыми актами Российской Федерации».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9388"/>
            <a:ext cx="9882188" cy="619125"/>
          </a:xfrm>
        </p:spPr>
        <p:txBody>
          <a:bodyPr/>
          <a:lstStyle/>
          <a:p>
            <a:pPr>
              <a:defRPr/>
            </a:pPr>
            <a:r>
              <a:rPr lang="ru-RU" altLang="ru-RU" sz="3527" b="1" dirty="0"/>
              <a:t>Федеральные документы </a:t>
            </a:r>
            <a:r>
              <a:rPr lang="ru-RU" altLang="ru-RU" sz="3200" dirty="0"/>
              <a:t>(продолжение)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4963" y="1042988"/>
            <a:ext cx="9526587" cy="6321425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ts val="1200"/>
              </a:spcAft>
              <a:buFontTx/>
              <a:buNone/>
              <a:defRPr/>
            </a:pPr>
            <a:r>
              <a:rPr lang="ru-RU" altLang="ru-RU" sz="3086" b="1" dirty="0"/>
              <a:t>3.</a:t>
            </a:r>
            <a:r>
              <a:rPr lang="ru-RU" altLang="ru-RU" sz="3086" dirty="0"/>
              <a:t> </a:t>
            </a:r>
            <a:r>
              <a:rPr kumimoji="1" lang="ru-RU" altLang="ru-RU" sz="3086" b="1" dirty="0"/>
              <a:t>Семейный кодекс Российской Федерации.</a:t>
            </a:r>
            <a:r>
              <a:rPr kumimoji="1" lang="ru-RU" altLang="ru-RU" sz="2646" b="1" dirty="0"/>
              <a:t> </a:t>
            </a:r>
            <a:r>
              <a:rPr kumimoji="1" lang="ru-RU" altLang="ru-RU" sz="2646" dirty="0"/>
              <a:t>Принят Государственной думой 08.12.1995 г.</a:t>
            </a:r>
          </a:p>
          <a:p>
            <a:pPr>
              <a:lnSpc>
                <a:spcPct val="80000"/>
              </a:lnSpc>
              <a:spcAft>
                <a:spcPts val="1200"/>
              </a:spcAft>
              <a:buFontTx/>
              <a:buNone/>
              <a:defRPr/>
            </a:pPr>
            <a:r>
              <a:rPr kumimoji="1" lang="ru-RU" altLang="ru-RU" sz="2646" b="1" dirty="0"/>
              <a:t>4.</a:t>
            </a:r>
            <a:r>
              <a:rPr kumimoji="1" lang="ru-RU" altLang="ru-RU" sz="2646" dirty="0"/>
              <a:t> </a:t>
            </a:r>
            <a:r>
              <a:rPr lang="ru-RU" altLang="ru-RU" sz="3086" b="1" dirty="0"/>
              <a:t>ФЗ «О внесении изменений в отдельные законодательные акты российской федерации по вопросу о гражданах с ограниченными возможностями здоровья» </a:t>
            </a:r>
            <a:r>
              <a:rPr lang="ru-RU" altLang="ru-RU" sz="3086" dirty="0"/>
              <a:t>от 30 июня 2007 г. № 120-фз </a:t>
            </a:r>
            <a:br>
              <a:rPr lang="ru-RU" altLang="ru-RU" sz="3086" dirty="0"/>
            </a:br>
            <a:r>
              <a:rPr lang="ru-RU" altLang="ru-RU" sz="2646" dirty="0"/>
              <a:t>В соответствии с  употребляемыми в нормативных правовых актах слова </a:t>
            </a:r>
            <a:r>
              <a:rPr lang="ru-RU" altLang="ru-RU" sz="2646" i="1" dirty="0"/>
              <a:t>«с отклонениями в развитии»</a:t>
            </a:r>
            <a:r>
              <a:rPr lang="ru-RU" altLang="ru-RU" sz="2646" dirty="0"/>
              <a:t> заменены словами </a:t>
            </a:r>
            <a:r>
              <a:rPr lang="ru-RU" altLang="ru-RU" sz="2646" i="1" dirty="0"/>
              <a:t>«с ограниченными</a:t>
            </a:r>
            <a:r>
              <a:rPr lang="ru-RU" altLang="ru-RU" sz="2646" dirty="0"/>
              <a:t> </a:t>
            </a:r>
            <a:r>
              <a:rPr lang="ru-RU" altLang="ru-RU" sz="2646" i="1" dirty="0"/>
              <a:t>возможностями здоровья»,</a:t>
            </a:r>
            <a:r>
              <a:rPr lang="ru-RU" altLang="ru-RU" sz="2646" dirty="0"/>
              <a:t> то есть имеющими недостатки в физическом и (или) психическом развитии</a:t>
            </a:r>
          </a:p>
          <a:p>
            <a:pPr>
              <a:lnSpc>
                <a:spcPct val="80000"/>
              </a:lnSpc>
              <a:spcAft>
                <a:spcPts val="1200"/>
              </a:spcAft>
              <a:buFontTx/>
              <a:buNone/>
              <a:defRPr/>
            </a:pPr>
            <a:r>
              <a:rPr lang="ru-RU" altLang="ru-RU" sz="3086" b="1" dirty="0"/>
              <a:t>5. «Конституция РФ». Принята референдумом 12.12.93) (ред. от 30.12.2008)</a:t>
            </a:r>
          </a:p>
          <a:p>
            <a:pPr algn="ctr">
              <a:lnSpc>
                <a:spcPct val="80000"/>
              </a:lnSpc>
              <a:spcAft>
                <a:spcPts val="1200"/>
              </a:spcAft>
              <a:buFontTx/>
              <a:buNone/>
              <a:defRPr/>
            </a:pPr>
            <a:r>
              <a:rPr lang="ru-RU" altLang="ru-RU" sz="2646" b="1" dirty="0">
                <a:solidFill>
                  <a:srgbClr val="191A10"/>
                </a:solidFill>
              </a:rPr>
              <a:t>Статья 43 </a:t>
            </a:r>
            <a:r>
              <a:rPr lang="ru-RU" altLang="ru-RU" sz="2646" dirty="0">
                <a:solidFill>
                  <a:srgbClr val="191A10"/>
                </a:solidFill>
              </a:rPr>
              <a:t>Провозглашает право каждого на образование.</a:t>
            </a:r>
          </a:p>
          <a:p>
            <a:pPr algn="ctr">
              <a:lnSpc>
                <a:spcPct val="80000"/>
              </a:lnSpc>
              <a:spcAft>
                <a:spcPts val="1200"/>
              </a:spcAft>
              <a:buFontTx/>
              <a:buNone/>
              <a:defRPr/>
            </a:pPr>
            <a:r>
              <a:rPr lang="ru-RU" altLang="ru-RU" sz="2646" dirty="0">
                <a:solidFill>
                  <a:srgbClr val="191A10"/>
                </a:solidFill>
              </a:rPr>
              <a:t> Принцип равноправия.</a:t>
            </a:r>
            <a:endParaRPr lang="ru-RU" altLang="ru-RU" sz="2646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438" y="207963"/>
            <a:ext cx="9683750" cy="698500"/>
          </a:xfrm>
        </p:spPr>
        <p:txBody>
          <a:bodyPr/>
          <a:lstStyle/>
          <a:p>
            <a:pPr>
              <a:defRPr/>
            </a:pPr>
            <a:r>
              <a:rPr lang="ru-RU" altLang="ru-RU" sz="3527" b="1" dirty="0"/>
              <a:t>Федеральные документы </a:t>
            </a:r>
            <a:r>
              <a:rPr lang="ru-RU" altLang="ru-RU" sz="3200" dirty="0"/>
              <a:t>(продолжение)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001713"/>
            <a:ext cx="9301162" cy="627062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kumimoji="1" lang="ru-RU" altLang="ru-RU" sz="2646" b="1" dirty="0"/>
              <a:t>6. Федеральный закон РФ «Об образовании в  Российской Федерации» </a:t>
            </a:r>
            <a:r>
              <a:rPr kumimoji="1" lang="ru-RU" altLang="ru-RU" sz="2646" dirty="0"/>
              <a:t>от 29 декабря 2012 г. N 273-ФЗ</a:t>
            </a:r>
            <a:r>
              <a:rPr kumimoji="1" lang="ru-RU" altLang="ru-RU" sz="2205" dirty="0"/>
              <a:t>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2205" dirty="0"/>
              <a:t>Закрепляет право детей с ограниченными возможностями здоровья, в т. ч. детей-инвалидов, на получение качественного образования в соответствии с имеющимися у них потребностями и возможностями.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2205" dirty="0" smtClean="0"/>
              <a:t>Устанавливает </a:t>
            </a:r>
            <a:r>
              <a:rPr lang="ru-RU" altLang="ru-RU" sz="2205" dirty="0"/>
              <a:t>общедоступность образования, адаптивность системы образования к уровням и особенностям развития и подготовки обучающихся, воспитанников.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2205" dirty="0" smtClean="0"/>
              <a:t>Гарантирует </a:t>
            </a:r>
            <a:r>
              <a:rPr lang="ru-RU" altLang="ru-RU" sz="2205" dirty="0"/>
              <a:t>оказание психолого-педагогической, медицинской и социальной помощи обучающимся, испытывающим трудности в освоении основных общеобразовательных программ, развитии и социальной адаптации.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2205" dirty="0" smtClean="0"/>
              <a:t>Установлены </a:t>
            </a:r>
            <a:r>
              <a:rPr lang="ru-RU" altLang="ru-RU" sz="2205" dirty="0"/>
              <a:t>условия организации получения образования обучающимися с ограниченными возможностями здоровья.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7963"/>
            <a:ext cx="10080625" cy="873125"/>
          </a:xfrm>
        </p:spPr>
        <p:txBody>
          <a:bodyPr/>
          <a:lstStyle/>
          <a:p>
            <a:pPr>
              <a:defRPr/>
            </a:pPr>
            <a:r>
              <a:rPr lang="ru-RU" altLang="ru-RU" sz="3527" b="1">
                <a:solidFill>
                  <a:schemeClr val="tx1"/>
                </a:solidFill>
                <a:cs typeface="Times New Roman" panose="02020603050405020304" pitchFamily="18" charset="0"/>
              </a:rPr>
              <a:t>Локальные акты для реализации инклюзии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6263" y="1160463"/>
            <a:ext cx="9305925" cy="619125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646" dirty="0">
                <a:cs typeface="Times New Roman" panose="02020603050405020304" pitchFamily="18" charset="0"/>
              </a:rPr>
              <a:t>Устав школы;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646" dirty="0">
                <a:cs typeface="Times New Roman" panose="02020603050405020304" pitchFamily="18" charset="0"/>
              </a:rPr>
              <a:t>Положение о специальном (коррекционном) обучении в школе;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646" dirty="0">
                <a:cs typeface="Times New Roman" panose="02020603050405020304" pitchFamily="18" charset="0"/>
              </a:rPr>
              <a:t>Положение об общеобразовательном интегрированном классе при внутренней дифференциации;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646" dirty="0">
                <a:cs typeface="Times New Roman" panose="02020603050405020304" pitchFamily="18" charset="0"/>
              </a:rPr>
              <a:t>Положение о «гибких» классах в школе;  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646" dirty="0">
                <a:cs typeface="Times New Roman" panose="02020603050405020304" pitchFamily="18" charset="0"/>
              </a:rPr>
              <a:t>Положение о </a:t>
            </a:r>
            <a:r>
              <a:rPr lang="ru-RU" altLang="ru-RU" sz="2646" dirty="0" err="1">
                <a:cs typeface="Times New Roman" panose="02020603050405020304" pitchFamily="18" charset="0"/>
              </a:rPr>
              <a:t>внутришкольном</a:t>
            </a:r>
            <a:r>
              <a:rPr lang="ru-RU" altLang="ru-RU" sz="2646" dirty="0">
                <a:cs typeface="Times New Roman" panose="02020603050405020304" pitchFamily="18" charset="0"/>
              </a:rPr>
              <a:t> психолого-медико-педагогическом консилиуме; 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646" dirty="0">
                <a:cs typeface="Times New Roman" panose="02020603050405020304" pitchFamily="18" charset="0"/>
              </a:rPr>
              <a:t>Положение о дополнительном образовании в школе; 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646" dirty="0">
                <a:cs typeface="Times New Roman" panose="02020603050405020304" pitchFamily="18" charset="0"/>
              </a:rPr>
              <a:t>Положение о логопедическом сопровождении детей с ОВЗ; 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646" dirty="0">
                <a:cs typeface="Times New Roman" panose="02020603050405020304" pitchFamily="18" charset="0"/>
              </a:rPr>
              <a:t>Положение о коррекционных кабинетах; 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646" dirty="0">
                <a:cs typeface="Times New Roman" panose="02020603050405020304" pitchFamily="18" charset="0"/>
              </a:rPr>
              <a:t>Положение об индивидуальных и групповых коррекционных занятиях;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646" dirty="0">
                <a:cs typeface="Times New Roman" panose="02020603050405020304" pitchFamily="18" charset="0"/>
              </a:rPr>
              <a:t>Положение о </a:t>
            </a:r>
            <a:r>
              <a:rPr lang="ru-RU" altLang="ru-RU" sz="2646" dirty="0" err="1">
                <a:cs typeface="Times New Roman" panose="02020603050405020304" pitchFamily="18" charset="0"/>
              </a:rPr>
              <a:t>тьюторе</a:t>
            </a:r>
            <a:r>
              <a:rPr lang="ru-RU" altLang="ru-RU" sz="2646" dirty="0">
                <a:cs typeface="Times New Roman" panose="02020603050405020304" pitchFamily="18" charset="0"/>
              </a:rPr>
              <a:t>.</a:t>
            </a:r>
            <a:endParaRPr lang="ru-RU" altLang="ru-RU" sz="3968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900" y="450850"/>
            <a:ext cx="9864725" cy="70770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2400" b="1" dirty="0">
                <a:solidFill>
                  <a:srgbClr val="000000"/>
                </a:solidFill>
              </a:rPr>
              <a:t>       Литература: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2400" dirty="0">
              <a:solidFill>
                <a:schemeClr val="tx1"/>
              </a:solidFill>
            </a:endParaRPr>
          </a:p>
          <a:p>
            <a:pPr marL="457200" indent="-45720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AutoNum type="arabicPeriod"/>
              <a:defRPr/>
            </a:pPr>
            <a:r>
              <a:rPr lang="ru-RU" sz="2400" dirty="0">
                <a:solidFill>
                  <a:schemeClr val="tx1"/>
                </a:solidFill>
              </a:rPr>
              <a:t>Педагогика инклюзивного образования : учебник / Т.Г. Богданова, А.М. Гусейнова, Н.М. Назарова [и др.] ; под ред. Н.М. Назаровой. -М. : ИНФРА-М, 2016. - 335 с. </a:t>
            </a:r>
          </a:p>
          <a:p>
            <a:pPr marL="457200" indent="-45720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AutoNum type="arabicPeriod"/>
              <a:defRPr/>
            </a:pPr>
            <a:r>
              <a:rPr lang="ru-RU" sz="2400" dirty="0" err="1">
                <a:solidFill>
                  <a:schemeClr val="tx1"/>
                </a:solidFill>
              </a:rPr>
              <a:t>Староверова</a:t>
            </a:r>
            <a:r>
              <a:rPr lang="ru-RU" sz="2400" dirty="0">
                <a:solidFill>
                  <a:schemeClr val="tx1"/>
                </a:solidFill>
              </a:rPr>
              <a:t> М.С. Инклюзивное образование: Настольная книга педагога, работающего с детьми с ОВЗ : Методическое пособие - М.: Гуманитарный </a:t>
            </a:r>
            <a:r>
              <a:rPr lang="ru-RU" sz="2400" dirty="0" err="1">
                <a:solidFill>
                  <a:schemeClr val="tx1"/>
                </a:solidFill>
              </a:rPr>
              <a:t>изд.центр</a:t>
            </a:r>
            <a:r>
              <a:rPr lang="ru-RU" sz="2400" dirty="0">
                <a:solidFill>
                  <a:schemeClr val="tx1"/>
                </a:solidFill>
              </a:rPr>
              <a:t> ВЛАДОС, 2011. - 167 с. </a:t>
            </a:r>
          </a:p>
          <a:p>
            <a:pPr marL="457200" indent="-45720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AutoNum type="arabicPeriod"/>
              <a:defRPr/>
            </a:pPr>
            <a:r>
              <a:rPr lang="ru-RU" sz="2400" dirty="0">
                <a:solidFill>
                  <a:schemeClr val="tx1"/>
                </a:solidFill>
              </a:rPr>
              <a:t>Комплексное медико-психолого-педагогическое сопровождение лиц с ограниченными возможностями здоровья в условиях непрерывного инклюзивного образования / Гончарова В.Г., Подопригора В.Г., Гончарова С.И. - </a:t>
            </a:r>
            <a:r>
              <a:rPr lang="ru-RU" sz="2400" dirty="0" err="1">
                <a:solidFill>
                  <a:schemeClr val="tx1"/>
                </a:solidFill>
              </a:rPr>
              <a:t>Краснояр</a:t>
            </a:r>
            <a:r>
              <a:rPr lang="ru-RU" sz="2400" dirty="0">
                <a:solidFill>
                  <a:schemeClr val="tx1"/>
                </a:solidFill>
              </a:rPr>
              <a:t>.: СФУ, 2014. -248 с. </a:t>
            </a:r>
          </a:p>
          <a:p>
            <a:pPr marL="457200" indent="-45720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AutoNum type="arabicPeriod"/>
              <a:defRPr/>
            </a:pPr>
            <a:r>
              <a:rPr lang="ru-RU" sz="2400" dirty="0" err="1">
                <a:solidFill>
                  <a:schemeClr val="tx1"/>
                </a:solidFill>
              </a:rPr>
              <a:t>Тьютор</a:t>
            </a:r>
            <a:r>
              <a:rPr lang="ru-RU" sz="2400" dirty="0">
                <a:solidFill>
                  <a:schemeClr val="tx1"/>
                </a:solidFill>
              </a:rPr>
              <a:t> в образовательном пространстве/Сергеева В.П., Сергеева И.С., Сороковых Г.В. [и др.]. - М.: НИЦ ИНФРА-М, 2016. - 200 с. </a:t>
            </a:r>
          </a:p>
          <a:p>
            <a:pPr marL="457200" indent="-45720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AutoNum type="arabicPeriod"/>
              <a:defRPr/>
            </a:pPr>
            <a:r>
              <a:rPr lang="ru-RU" sz="2400" dirty="0">
                <a:solidFill>
                  <a:schemeClr val="tx1"/>
                </a:solidFill>
              </a:rPr>
              <a:t>Теоретические и практические аспекты развития инклюзивного образования [Электронный ресурс] : учебно-методическое пособие / Т.В. </a:t>
            </a:r>
            <a:r>
              <a:rPr lang="ru-RU" sz="2400" dirty="0" err="1">
                <a:solidFill>
                  <a:schemeClr val="tx1"/>
                </a:solidFill>
              </a:rPr>
              <a:t>Машарова</a:t>
            </a:r>
            <a:r>
              <a:rPr lang="ru-RU" sz="2400" dirty="0">
                <a:solidFill>
                  <a:schemeClr val="tx1"/>
                </a:solidFill>
              </a:rPr>
              <a:t>, И.А. </a:t>
            </a:r>
            <a:r>
              <a:rPr lang="ru-RU" sz="2400" dirty="0" err="1">
                <a:solidFill>
                  <a:schemeClr val="tx1"/>
                </a:solidFill>
              </a:rPr>
              <a:t>Крестинина</a:t>
            </a:r>
            <a:r>
              <a:rPr lang="ru-RU" sz="2400" dirty="0">
                <a:solidFill>
                  <a:schemeClr val="tx1"/>
                </a:solidFill>
              </a:rPr>
              <a:t>, М.А. Салтыкова: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400" dirty="0">
                <a:solidFill>
                  <a:schemeClr val="tx1"/>
                </a:solidFill>
              </a:rPr>
              <a:t>      ИРО Кировской области. - Киров: Радуга-ПРЕСС, 2015. - 204 с.</a:t>
            </a:r>
          </a:p>
          <a:p>
            <a:pPr marL="457200" indent="-45720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AutoNum type="arabicPeriod"/>
              <a:defRPr/>
            </a:pP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1"/>
          <p:cNvSpPr txBox="1">
            <a:spLocks noChangeArrowheads="1"/>
          </p:cNvSpPr>
          <p:nvPr/>
        </p:nvSpPr>
        <p:spPr bwMode="auto">
          <a:xfrm>
            <a:off x="503238" y="360363"/>
            <a:ext cx="9504362" cy="708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Aft>
                <a:spcPts val="713"/>
              </a:spcAft>
              <a:buClrTx/>
              <a:buFontTx/>
              <a:buNone/>
            </a:pPr>
            <a:r>
              <a:rPr lang="ru-RU" altLang="ru-RU" sz="2400" b="1"/>
              <a:t>Литература дополнительная:</a:t>
            </a:r>
          </a:p>
          <a:p>
            <a:pPr eaLnBrk="1">
              <a:lnSpc>
                <a:spcPct val="100000"/>
              </a:lnSpc>
              <a:spcAft>
                <a:spcPts val="713"/>
              </a:spcAft>
              <a:buClrTx/>
              <a:buFontTx/>
              <a:buNone/>
            </a:pPr>
            <a:r>
              <a:rPr lang="ru-RU" altLang="ru-RU" sz="2500"/>
              <a:t>1. Митчелл Дэвид. Эффективные педагогические технологии специального и инклюзивного образования: Главы из книги: пер. Аникеев И.С., Борисова Н.В. М.: Перспектива, 2009. </a:t>
            </a:r>
          </a:p>
          <a:p>
            <a:pPr eaLnBrk="1">
              <a:lnSpc>
                <a:spcPct val="100000"/>
              </a:lnSpc>
              <a:spcAft>
                <a:spcPts val="713"/>
              </a:spcAft>
              <a:buClrTx/>
              <a:buFontTx/>
              <a:buNone/>
            </a:pPr>
            <a:r>
              <a:rPr lang="ru-RU" altLang="ru-RU" sz="2500"/>
              <a:t>2. Е.В. Самсонова, Т.П., Дмитриева, Т.Ю.Хотылева  Основные педагогические технологии инклюзивного образования </a:t>
            </a:r>
          </a:p>
          <a:p>
            <a:pPr eaLnBrk="1">
              <a:lnSpc>
                <a:spcPct val="100000"/>
              </a:lnSpc>
              <a:spcAft>
                <a:spcPts val="713"/>
              </a:spcAft>
              <a:buClrTx/>
              <a:buFontTx/>
              <a:buNone/>
            </a:pPr>
            <a:r>
              <a:rPr lang="ru-RU" altLang="ru-RU" sz="2500"/>
              <a:t>3. Леско Д. Основные принципы инклюзии//Здоровье детей. 2008. № 12 </a:t>
            </a:r>
          </a:p>
          <a:p>
            <a:pPr eaLnBrk="1">
              <a:lnSpc>
                <a:spcPct val="100000"/>
              </a:lnSpc>
              <a:spcAft>
                <a:spcPts val="713"/>
              </a:spcAft>
              <a:buClrTx/>
              <a:buFontTx/>
              <a:buNone/>
            </a:pPr>
            <a:r>
              <a:rPr lang="ru-RU" altLang="ru-RU" sz="2500"/>
              <a:t>4.Иденбаум Е.Л. Инклюзивное образование в специфических социокультурных условиях: проблемы, предпосылки. Иркутск 2008.</a:t>
            </a:r>
          </a:p>
          <a:p>
            <a:pPr eaLnBrk="1">
              <a:lnSpc>
                <a:spcPct val="100000"/>
              </a:lnSpc>
              <a:spcAft>
                <a:spcPts val="713"/>
              </a:spcAft>
              <a:buClrTx/>
              <a:buFontTx/>
              <a:buNone/>
            </a:pPr>
            <a:r>
              <a:rPr lang="ru-RU" altLang="ru-RU" sz="2500"/>
              <a:t>5.Назарова Н. Интегрированное (инклюзивное) образование: генезис и проблемы внедрения // Социальная педагогика. 2010. № 1. </a:t>
            </a:r>
          </a:p>
          <a:p>
            <a:pPr eaLnBrk="1">
              <a:lnSpc>
                <a:spcPct val="100000"/>
              </a:lnSpc>
              <a:spcAft>
                <a:spcPts val="713"/>
              </a:spcAft>
              <a:buClrTx/>
              <a:buFontTx/>
              <a:buNone/>
            </a:pPr>
            <a:r>
              <a:rPr lang="ru-RU" altLang="ru-RU" sz="2500"/>
              <a:t>6. На пути к инклюзивной школе: Пособие для учителей. USAID, 2007.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9138" y="1258888"/>
            <a:ext cx="9001125" cy="46704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>
                <a:solidFill>
                  <a:schemeClr val="tx1"/>
                </a:solidFill>
              </a:rPr>
              <a:t>Интернет-ресурсы: </a:t>
            </a:r>
          </a:p>
          <a:p>
            <a:pPr marL="457200" indent="-457200" eaLnBrk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3200" dirty="0">
                <a:solidFill>
                  <a:schemeClr val="tx1"/>
                </a:solidFill>
              </a:rPr>
              <a:t>Институт проблем инклюзивного образования - http://www.inclusive-edu.ru/ </a:t>
            </a:r>
          </a:p>
          <a:p>
            <a:pPr marL="457200" indent="-457200" eaLnBrk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3200" dirty="0">
                <a:solidFill>
                  <a:schemeClr val="tx1"/>
                </a:solidFill>
              </a:rPr>
              <a:t>Портал психологических изданий http://psyjournals.ru/index.shtml </a:t>
            </a:r>
          </a:p>
          <a:p>
            <a:pPr marL="457200" indent="-457200" eaLnBrk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3200" dirty="0">
                <a:solidFill>
                  <a:schemeClr val="tx1"/>
                </a:solidFill>
              </a:rPr>
              <a:t>Сайт проекта Департамента образования </a:t>
            </a:r>
            <a:r>
              <a:rPr lang="ru-RU" sz="3200" dirty="0" err="1">
                <a:solidFill>
                  <a:schemeClr val="tx1"/>
                </a:solidFill>
              </a:rPr>
              <a:t>г.Москвы</a:t>
            </a:r>
            <a:r>
              <a:rPr lang="ru-RU" sz="3200" dirty="0">
                <a:solidFill>
                  <a:schemeClr val="tx1"/>
                </a:solidFill>
              </a:rPr>
              <a:t> Образование без границ - http://www.edu-open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  <a:r>
              <a:rPr lang="en-US" sz="3200" dirty="0" err="1">
                <a:solidFill>
                  <a:schemeClr val="tx1"/>
                </a:solidFill>
              </a:rPr>
              <a:t>ru</a:t>
            </a:r>
            <a:endParaRPr lang="ru-RU" sz="3200" dirty="0">
              <a:solidFill>
                <a:schemeClr val="tx1"/>
              </a:solidFill>
            </a:endParaRPr>
          </a:p>
          <a:p>
            <a:pPr marL="457200" indent="-457200" eaLnBrk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3200" dirty="0">
                <a:solidFill>
                  <a:schemeClr val="tx1"/>
                </a:solidFill>
              </a:rPr>
              <a:t>Электронная библиотечная система - http://www.pedlib.ru 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0080625" cy="760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4451" name="Text Box 2"/>
          <p:cNvSpPr txBox="1">
            <a:spLocks noChangeArrowheads="1"/>
          </p:cNvSpPr>
          <p:nvPr/>
        </p:nvSpPr>
        <p:spPr bwMode="auto">
          <a:xfrm>
            <a:off x="360363" y="3384550"/>
            <a:ext cx="9072562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4400" b="1">
                <a:latin typeface="Comic Sans MS" panose="030F0702030302020204" pitchFamily="66" charset="0"/>
              </a:rPr>
              <a:t>Спасибо  за внимание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 bwMode="gray">
          <a:xfrm flipH="1">
            <a:off x="1262063" y="5026025"/>
            <a:ext cx="7562850" cy="2533650"/>
          </a:xfrm>
          <a:prstGeom prst="rect">
            <a:avLst/>
          </a:prstGeom>
          <a:gradFill flip="none" rotWithShape="1">
            <a:gsLst>
              <a:gs pos="1000">
                <a:srgbClr val="FDB387"/>
              </a:gs>
              <a:gs pos="51292">
                <a:schemeClr val="bg1"/>
              </a:gs>
              <a:gs pos="100000">
                <a:srgbClr val="F0C3DA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75597" tIns="37798" rIns="75597" bIns="3779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latinLnBrk="1" hangingPunct="1">
              <a:defRPr/>
            </a:pPr>
            <a:endParaRPr lang="ru-RU" sz="1653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 flipH="1">
            <a:off x="1260475" y="2517775"/>
            <a:ext cx="7559675" cy="2524125"/>
          </a:xfrm>
          <a:prstGeom prst="rect">
            <a:avLst/>
          </a:prstGeom>
          <a:gradFill flip="none" rotWithShape="1">
            <a:gsLst>
              <a:gs pos="0">
                <a:srgbClr val="7A7EAE"/>
              </a:gs>
              <a:gs pos="50000">
                <a:schemeClr val="bg1"/>
              </a:gs>
              <a:gs pos="100000">
                <a:srgbClr val="77C77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ru-RU" sz="1488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gray">
          <a:xfrm flipH="1">
            <a:off x="1262063" y="0"/>
            <a:ext cx="7562850" cy="2517775"/>
          </a:xfrm>
          <a:prstGeom prst="rect">
            <a:avLst/>
          </a:prstGeom>
          <a:gradFill flip="none" rotWithShape="1">
            <a:gsLst>
              <a:gs pos="1000">
                <a:srgbClr val="EDC357"/>
              </a:gs>
              <a:gs pos="51292">
                <a:schemeClr val="bg1"/>
              </a:gs>
              <a:gs pos="100000">
                <a:srgbClr val="5BCDBD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75597" tIns="37798" rIns="75597" bIns="3779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latinLnBrk="1" hangingPunct="1">
              <a:defRPr/>
            </a:pPr>
            <a:endParaRPr lang="ru-RU" sz="1653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38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5" y="180975"/>
            <a:ext cx="2190750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5233988"/>
            <a:ext cx="2141537" cy="21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180975"/>
            <a:ext cx="2190750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5230813"/>
            <a:ext cx="2143125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2692400"/>
            <a:ext cx="233045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3"/>
          <a:stretch>
            <a:fillRect/>
          </a:stretch>
        </p:blipFill>
        <p:spPr bwMode="auto">
          <a:xfrm>
            <a:off x="6454775" y="2709863"/>
            <a:ext cx="2197100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1"/>
          <a:stretch>
            <a:fillRect/>
          </a:stretch>
        </p:blipFill>
        <p:spPr bwMode="auto">
          <a:xfrm>
            <a:off x="6454775" y="5230813"/>
            <a:ext cx="2363788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2"/>
          <a:stretch>
            <a:fillRect/>
          </a:stretch>
        </p:blipFill>
        <p:spPr bwMode="auto">
          <a:xfrm>
            <a:off x="3906838" y="2706688"/>
            <a:ext cx="22669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2"/>
          <a:stretch>
            <a:fillRect/>
          </a:stretch>
        </p:blipFill>
        <p:spPr bwMode="auto">
          <a:xfrm>
            <a:off x="3946525" y="180975"/>
            <a:ext cx="2227263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1"/>
          <p:cNvSpPr>
            <a:spLocks noChangeArrowheads="1"/>
          </p:cNvSpPr>
          <p:nvPr/>
        </p:nvSpPr>
        <p:spPr bwMode="auto">
          <a:xfrm>
            <a:off x="719138" y="1187450"/>
            <a:ext cx="91455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3200" b="1">
                <a:solidFill>
                  <a:schemeClr val="tx1"/>
                </a:solidFill>
              </a:rPr>
              <a:t>Инклюзивное образование </a:t>
            </a:r>
            <a:r>
              <a:rPr lang="ru-RU" altLang="ru-RU" sz="3200">
                <a:solidFill>
                  <a:schemeClr val="tx1"/>
                </a:solidFill>
              </a:rPr>
              <a:t>- обеспечение равного доступа к образованию для всех обучающихся с учётом разнообразия особых образовательных потребностей и индивидуальных возможностей. </a:t>
            </a:r>
          </a:p>
          <a:p>
            <a:endParaRPr lang="ru-RU" altLang="ru-RU" sz="3200">
              <a:solidFill>
                <a:schemeClr val="tx1"/>
              </a:solidFill>
            </a:endParaRPr>
          </a:p>
          <a:p>
            <a:pPr algn="r"/>
            <a:r>
              <a:rPr lang="ru-RU" altLang="ru-RU" sz="3200">
                <a:solidFill>
                  <a:schemeClr val="tx1"/>
                </a:solidFill>
              </a:rPr>
              <a:t>ФЗ № 273 - от 29.12.2012 года </a:t>
            </a:r>
          </a:p>
          <a:p>
            <a:pPr algn="r"/>
            <a:r>
              <a:rPr lang="ru-RU" altLang="ru-RU" sz="3200">
                <a:solidFill>
                  <a:schemeClr val="tx1"/>
                </a:solidFill>
              </a:rPr>
              <a:t>«Об образовании в РФ» (ст. 2)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41863" y="250825"/>
            <a:ext cx="48355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Определение основных понятий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850" y="549275"/>
            <a:ext cx="9612313" cy="70485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Следует различать понятия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«интегрированное» и «инклюзивное»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образование:</a:t>
            </a:r>
          </a:p>
          <a:p>
            <a:pPr>
              <a:defRPr/>
            </a:pP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Интегрированное образование 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предполагает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совместное обучение 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детей с ограниченными возможностями здоровья и нормально развивающихся детей. Ребенок с особыми образовательными потребностями при интегрированном образовании должен приспособиться к системе обучения в данной школе.</a:t>
            </a:r>
          </a:p>
          <a:p>
            <a:pPr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При инклюзивном образовании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создаются равные условия для всех детей. Не ребенок приспосабливается к школе, а система (образовательное учреждение) создает все необходимые условия ребенку, отвечает его потребностям и интересам. </a:t>
            </a:r>
          </a:p>
          <a:p>
            <a:pPr>
              <a:defRPr/>
            </a:pP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Совершенно очевидно, что такие идеальные условия требуют</a:t>
            </a:r>
          </a:p>
          <a:p>
            <a:pPr>
              <a:defRPr/>
            </a:pP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системных усилий и не могут быть созданы без четкой нормативно-правой базы. Именно поэтому практика совместного обучения детей с ОВЗ и нормально развивающихся сверстников в России основывалась на интегрированном образовании.</a:t>
            </a:r>
          </a:p>
          <a:p>
            <a:pPr>
              <a:defRPr/>
            </a:pPr>
            <a:endParaRPr lang="ru-RU" dirty="0">
              <a:solidFill>
                <a:schemeClr val="accent4">
                  <a:lumMod val="75000"/>
                </a:schemeClr>
              </a:solidFill>
              <a:latin typeface="Arial" charset="0"/>
            </a:endParaRPr>
          </a:p>
          <a:p>
            <a:pPr>
              <a:defRPr/>
            </a:pPr>
            <a:endParaRPr lang="ru-RU" dirty="0">
              <a:latin typeface="Arial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Georgia"/>
        <a:ea typeface="Microsoft YaHei"/>
        <a:cs typeface=""/>
      </a:majorFont>
      <a:minorFont>
        <a:latin typeface="Georgia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Georgia"/>
        <a:ea typeface="Microsoft YaHei"/>
        <a:cs typeface=""/>
      </a:majorFont>
      <a:minorFont>
        <a:latin typeface="Georgia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Georgia"/>
        <a:ea typeface="Microsoft YaHei"/>
        <a:cs typeface=""/>
      </a:majorFont>
      <a:minorFont>
        <a:latin typeface="Georgia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35038</TotalTime>
  <Words>4181</Words>
  <Application>Microsoft Office PowerPoint</Application>
  <PresentationFormat>Произвольный</PresentationFormat>
  <Paragraphs>427</Paragraphs>
  <Slides>68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68</vt:i4>
      </vt:variant>
    </vt:vector>
  </HeadingPairs>
  <TitlesOfParts>
    <vt:vector size="84" baseType="lpstr">
      <vt:lpstr>Microsoft YaHei</vt:lpstr>
      <vt:lpstr>Arial</vt:lpstr>
      <vt:lpstr>Calibri</vt:lpstr>
      <vt:lpstr>Comic Sans MS</vt:lpstr>
      <vt:lpstr>Georgia</vt:lpstr>
      <vt:lpstr>Lucida Sans Unicode</vt:lpstr>
      <vt:lpstr>tahoma;verdana</vt:lpstr>
      <vt:lpstr>Times New Roman</vt:lpstr>
      <vt:lpstr>Wingdings</vt:lpstr>
      <vt:lpstr>Wingdings 3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«Внешние» условия для инклюзии</vt:lpstr>
      <vt:lpstr>«Внутренние» условия для инклюзии</vt:lpstr>
      <vt:lpstr>Концепция «нормализации»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Специальные методические приемы для обучения детей с ОВЗ  </vt:lpstr>
      <vt:lpstr> Постоянная инклюзия </vt:lpstr>
      <vt:lpstr>Недостатки полной постоянной инклюзии:</vt:lpstr>
      <vt:lpstr>Достоинства полной и постоянной интеграции:</vt:lpstr>
      <vt:lpstr>Презентация PowerPoint</vt:lpstr>
      <vt:lpstr>Преимущества, которые дает инклюзия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Нормативно-правовое обеспечение инклюзивного образования  Уровни нормативно-правового обеспечения специального (коррекционного) и инклюзивного образования и психолого-медико-педагогического сопровождения субъектов образовательного пространства</vt:lpstr>
      <vt:lpstr>Презентация PowerPoint</vt:lpstr>
      <vt:lpstr>Международные документы</vt:lpstr>
      <vt:lpstr>Международные документы (продолжение)</vt:lpstr>
      <vt:lpstr>Презентация PowerPoint</vt:lpstr>
      <vt:lpstr>Презентация PowerPoint</vt:lpstr>
      <vt:lpstr>Презентация PowerPoint</vt:lpstr>
      <vt:lpstr>Международные документы (продолжение)</vt:lpstr>
      <vt:lpstr>Презентация PowerPoint</vt:lpstr>
      <vt:lpstr>Федеральные документы</vt:lpstr>
      <vt:lpstr>Федеральные документы (продолжение)</vt:lpstr>
      <vt:lpstr>Федеральные документы (продолжение)</vt:lpstr>
      <vt:lpstr>Федеральные документы (продолжение)</vt:lpstr>
      <vt:lpstr>Локальные акты для реализации инклюзии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 Гуоров</dc:creator>
  <cp:lastModifiedBy>Гуров</cp:lastModifiedBy>
  <cp:revision>42</cp:revision>
  <cp:lastPrinted>1601-01-01T00:00:00Z</cp:lastPrinted>
  <dcterms:created xsi:type="dcterms:W3CDTF">2017-03-01T12:00:29Z</dcterms:created>
  <dcterms:modified xsi:type="dcterms:W3CDTF">2022-05-30T16:07:36Z</dcterms:modified>
</cp:coreProperties>
</file>