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1046" y="2116074"/>
            <a:ext cx="3585845" cy="353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3988" y="1819783"/>
            <a:ext cx="4421505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838" y="99441"/>
            <a:ext cx="9850323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700" y="2926689"/>
            <a:ext cx="7143750" cy="150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habrus.ru/materialyi/professionalnyie-standartyi/" TargetMode="External"/><Relationship Id="rId4" Type="http://schemas.openxmlformats.org/officeDocument/2006/relationships/hyperlink" Target="https://rehabrus.ru/materialyi/poryadok-organizaczii-mediczinskoj-reabilitaczii-1705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3335" y="2321178"/>
            <a:ext cx="92881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6000" b="1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6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6000" b="1" spc="-55" dirty="0">
                <a:solidFill>
                  <a:srgbClr val="001F5F"/>
                </a:solidFill>
                <a:latin typeface="Calibri"/>
                <a:cs typeface="Calibri"/>
              </a:rPr>
              <a:t>инсульте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229" y="297612"/>
            <a:ext cx="5803265" cy="35458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Союз </a:t>
            </a:r>
            <a:r>
              <a:rPr sz="1800" b="1" i="1" spc="-10" dirty="0" err="1">
                <a:solidFill>
                  <a:srgbClr val="001F5F"/>
                </a:solidFill>
                <a:latin typeface="Arial"/>
                <a:cs typeface="Arial"/>
              </a:rPr>
              <a:t>Реабилитологов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1028" y="277368"/>
            <a:ext cx="1249679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607" y="968755"/>
            <a:ext cx="993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5" dirty="0">
                <a:uFill>
                  <a:solidFill>
                    <a:srgbClr val="001F5F"/>
                  </a:solidFill>
                </a:uFill>
              </a:rPr>
              <a:t>Стратегии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реабилитации 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пациентов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с</a:t>
            </a:r>
            <a:r>
              <a:rPr sz="4000" u="heavy" spc="3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ОНМК: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4508" y="2114803"/>
            <a:ext cx="1003046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ts val="410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Лечебная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стратегия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(реперфузионная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терапия,</a:t>
            </a:r>
            <a:endParaRPr sz="3600">
              <a:latin typeface="Calibri"/>
              <a:cs typeface="Calibri"/>
            </a:endParaRPr>
          </a:p>
          <a:p>
            <a:pPr marL="240665">
              <a:lnSpc>
                <a:spcPts val="4105"/>
              </a:lnSpc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вторичная профилактика,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лечение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осложнений),</a:t>
            </a:r>
            <a:endParaRPr sz="3600">
              <a:latin typeface="Calibri"/>
              <a:cs typeface="Calibri"/>
            </a:endParaRPr>
          </a:p>
          <a:p>
            <a:pPr marL="240665" marR="1870075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Реабилитационная стратегия (стратегия  восстановления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пациента),</a:t>
            </a:r>
            <a:endParaRPr sz="3600">
              <a:latin typeface="Calibri"/>
              <a:cs typeface="Calibri"/>
            </a:endParaRPr>
          </a:p>
          <a:p>
            <a:pPr marL="240665" marR="106045" indent="-228600">
              <a:lnSpc>
                <a:spcPts val="389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Паллиативная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стратегия (стратегия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поддержки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у 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тяжелого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 пациента).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648" y="327786"/>
            <a:ext cx="7489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0517C"/>
                </a:solidFill>
                <a:latin typeface="Georgia"/>
                <a:cs typeface="Georgia"/>
              </a:rPr>
              <a:t>Принципиальные</a:t>
            </a:r>
            <a:r>
              <a:rPr sz="4000" spc="10" dirty="0">
                <a:solidFill>
                  <a:srgbClr val="30517C"/>
                </a:solidFill>
                <a:latin typeface="Georgia"/>
                <a:cs typeface="Georgia"/>
              </a:rPr>
              <a:t> </a:t>
            </a:r>
            <a:r>
              <a:rPr sz="4000" spc="-5" dirty="0">
                <a:solidFill>
                  <a:srgbClr val="30517C"/>
                </a:solidFill>
                <a:latin typeface="Georgia"/>
                <a:cs typeface="Georgia"/>
              </a:rPr>
              <a:t>отличия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5977" y="1505838"/>
            <a:ext cx="3628390" cy="269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111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лечение</a:t>
            </a:r>
            <a:endParaRPr sz="2800">
              <a:latin typeface="Georgia"/>
              <a:cs typeface="Georgia"/>
            </a:endParaRPr>
          </a:p>
          <a:p>
            <a:pPr marL="241300" indent="-228600">
              <a:lnSpc>
                <a:spcPts val="2050"/>
              </a:lnSpc>
              <a:spcBef>
                <a:spcPts val="1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Georgia"/>
                <a:cs typeface="Georgia"/>
              </a:rPr>
              <a:t>Определить уровень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размеры</a:t>
            </a:r>
            <a:endParaRPr sz="1800">
              <a:latin typeface="Georgia"/>
              <a:cs typeface="Georgia"/>
            </a:endParaRPr>
          </a:p>
          <a:p>
            <a:pPr marL="241300">
              <a:lnSpc>
                <a:spcPts val="2050"/>
              </a:lnSpc>
            </a:pPr>
            <a:r>
              <a:rPr sz="1800" spc="-5" dirty="0">
                <a:latin typeface="Georgia"/>
                <a:cs typeface="Georgia"/>
              </a:rPr>
              <a:t>повреждения</a:t>
            </a:r>
            <a:endParaRPr sz="1800">
              <a:latin typeface="Georgia"/>
              <a:cs typeface="Georgia"/>
            </a:endParaRPr>
          </a:p>
          <a:p>
            <a:pPr marL="241300" marR="408940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Georgia"/>
                <a:cs typeface="Georgia"/>
              </a:rPr>
              <a:t>Минимизировать степень </a:t>
            </a:r>
            <a:r>
              <a:rPr sz="1800" dirty="0">
                <a:latin typeface="Georgia"/>
                <a:cs typeface="Georgia"/>
              </a:rPr>
              <a:t>и  </a:t>
            </a:r>
            <a:r>
              <a:rPr sz="1800" spc="-5" dirty="0">
                <a:latin typeface="Georgia"/>
                <a:cs typeface="Georgia"/>
              </a:rPr>
              <a:t>распространенность</a:t>
            </a:r>
            <a:endParaRPr sz="1800">
              <a:latin typeface="Georgia"/>
              <a:cs typeface="Georgia"/>
            </a:endParaRPr>
          </a:p>
          <a:p>
            <a:pPr marL="241300">
              <a:lnSpc>
                <a:spcPts val="1920"/>
              </a:lnSpc>
            </a:pPr>
            <a:r>
              <a:rPr sz="1800" spc="-5" dirty="0">
                <a:latin typeface="Georgia"/>
                <a:cs typeface="Georgia"/>
              </a:rPr>
              <a:t>патологического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процесса</a:t>
            </a:r>
            <a:endParaRPr sz="1800">
              <a:latin typeface="Georgia"/>
              <a:cs typeface="Georgia"/>
            </a:endParaRPr>
          </a:p>
          <a:p>
            <a:pPr marL="241300" indent="-228600">
              <a:lnSpc>
                <a:spcPts val="2055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Georgia"/>
                <a:cs typeface="Georgia"/>
              </a:rPr>
              <a:t>Создать условия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</a:t>
            </a:r>
            <a:endParaRPr sz="1800">
              <a:latin typeface="Georgia"/>
              <a:cs typeface="Georgia"/>
            </a:endParaRPr>
          </a:p>
          <a:p>
            <a:pPr marL="241300">
              <a:lnSpc>
                <a:spcPts val="2055"/>
              </a:lnSpc>
            </a:pPr>
            <a:r>
              <a:rPr sz="1800" spc="-5" dirty="0">
                <a:latin typeface="Georgia"/>
                <a:cs typeface="Georgia"/>
              </a:rPr>
              <a:t>восстановления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0886" y="1505838"/>
            <a:ext cx="3756660" cy="294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453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реабилитация</a:t>
            </a:r>
            <a:endParaRPr sz="28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825"/>
              </a:spcBef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spc="-5" dirty="0">
                <a:latin typeface="Georgia"/>
                <a:cs typeface="Georgia"/>
              </a:rPr>
              <a:t>Определить, что сохранилось</a:t>
            </a:r>
            <a:endParaRPr sz="1800">
              <a:latin typeface="Georgia"/>
              <a:cs typeface="Georgia"/>
            </a:endParaRPr>
          </a:p>
          <a:p>
            <a:pPr marL="396240" marR="5080" indent="-384175">
              <a:lnSpc>
                <a:spcPts val="1939"/>
              </a:lnSpc>
              <a:spcBef>
                <a:spcPts val="1040"/>
              </a:spcBef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spc="-5" dirty="0">
                <a:latin typeface="Georgia"/>
                <a:cs typeface="Georgia"/>
              </a:rPr>
              <a:t>Определить возможность  использования сохранившихся  ресурсов </a:t>
            </a:r>
            <a:r>
              <a:rPr sz="1800" dirty="0">
                <a:latin typeface="Georgia"/>
                <a:cs typeface="Georgia"/>
              </a:rPr>
              <a:t>и </a:t>
            </a:r>
            <a:r>
              <a:rPr sz="1800" spc="-5" dirty="0">
                <a:latin typeface="Georgia"/>
                <a:cs typeface="Georgia"/>
              </a:rPr>
              <a:t>их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преумножение</a:t>
            </a:r>
            <a:endParaRPr sz="1800">
              <a:latin typeface="Georgia"/>
              <a:cs typeface="Georgia"/>
            </a:endParaRPr>
          </a:p>
          <a:p>
            <a:pPr marL="396240" marR="890905" indent="-384175">
              <a:lnSpc>
                <a:spcPct val="90000"/>
              </a:lnSpc>
              <a:spcBef>
                <a:spcPts val="980"/>
              </a:spcBef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1800" dirty="0">
                <a:latin typeface="Georgia"/>
                <a:cs typeface="Georgia"/>
              </a:rPr>
              <a:t>Восстановление и  </a:t>
            </a:r>
            <a:r>
              <a:rPr sz="1800" spc="-5" dirty="0">
                <a:latin typeface="Georgia"/>
                <a:cs typeface="Georgia"/>
              </a:rPr>
              <a:t>стабилизация ролевой  </a:t>
            </a:r>
            <a:r>
              <a:rPr sz="1800" dirty="0">
                <a:latin typeface="Georgia"/>
                <a:cs typeface="Georgia"/>
              </a:rPr>
              <a:t>функции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индивидуума  (системы)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7676" y="4920996"/>
            <a:ext cx="123901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0339" y="4907279"/>
            <a:ext cx="1447800" cy="142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5116" y="4789932"/>
            <a:ext cx="1444752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9551" y="4488011"/>
            <a:ext cx="1358900" cy="1581150"/>
          </a:xfrm>
          <a:custGeom>
            <a:avLst/>
            <a:gdLst/>
            <a:ahLst/>
            <a:cxnLst/>
            <a:rect l="l" t="t" r="r" b="b"/>
            <a:pathLst>
              <a:path w="1358900" h="1581150">
                <a:moveTo>
                  <a:pt x="686421" y="57953"/>
                </a:moveTo>
                <a:lnTo>
                  <a:pt x="721996" y="21046"/>
                </a:lnTo>
                <a:lnTo>
                  <a:pt x="767383" y="1295"/>
                </a:lnTo>
                <a:lnTo>
                  <a:pt x="816865" y="0"/>
                </a:lnTo>
                <a:lnTo>
                  <a:pt x="864729" y="18456"/>
                </a:lnTo>
                <a:lnTo>
                  <a:pt x="1300339" y="295951"/>
                </a:lnTo>
                <a:lnTo>
                  <a:pt x="1337300" y="331471"/>
                </a:lnTo>
                <a:lnTo>
                  <a:pt x="1357044" y="376850"/>
                </a:lnTo>
                <a:lnTo>
                  <a:pt x="1358310" y="426325"/>
                </a:lnTo>
                <a:lnTo>
                  <a:pt x="1339836" y="474132"/>
                </a:lnTo>
                <a:lnTo>
                  <a:pt x="671816" y="1523038"/>
                </a:lnTo>
                <a:lnTo>
                  <a:pt x="636295" y="1559978"/>
                </a:lnTo>
                <a:lnTo>
                  <a:pt x="590917" y="1579731"/>
                </a:lnTo>
                <a:lnTo>
                  <a:pt x="541442" y="1581024"/>
                </a:lnTo>
                <a:lnTo>
                  <a:pt x="493635" y="1562586"/>
                </a:lnTo>
                <a:lnTo>
                  <a:pt x="58025" y="1285141"/>
                </a:lnTo>
                <a:lnTo>
                  <a:pt x="21062" y="1249586"/>
                </a:lnTo>
                <a:lnTo>
                  <a:pt x="1303" y="1204198"/>
                </a:lnTo>
                <a:lnTo>
                  <a:pt x="0" y="1154714"/>
                </a:lnTo>
                <a:lnTo>
                  <a:pt x="18401" y="1106872"/>
                </a:lnTo>
                <a:lnTo>
                  <a:pt x="686421" y="57953"/>
                </a:lnTo>
                <a:close/>
              </a:path>
            </a:pathLst>
          </a:custGeom>
          <a:ln w="444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8405" y="4789462"/>
            <a:ext cx="1732445" cy="1846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7417" y="4758435"/>
            <a:ext cx="1794510" cy="1908810"/>
          </a:xfrm>
          <a:custGeom>
            <a:avLst/>
            <a:gdLst/>
            <a:ahLst/>
            <a:cxnLst/>
            <a:rect l="l" t="t" r="r" b="b"/>
            <a:pathLst>
              <a:path w="1794509" h="1908809">
                <a:moveTo>
                  <a:pt x="915034" y="0"/>
                </a:moveTo>
                <a:lnTo>
                  <a:pt x="1794382" y="628776"/>
                </a:lnTo>
                <a:lnTo>
                  <a:pt x="879348" y="1908543"/>
                </a:lnTo>
                <a:lnTo>
                  <a:pt x="0" y="1279740"/>
                </a:lnTo>
                <a:lnTo>
                  <a:pt x="915034" y="0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903" y="1957832"/>
            <a:ext cx="933069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Стратегия </a:t>
            </a:r>
            <a:r>
              <a:rPr dirty="0"/>
              <a:t>реабилитации </a:t>
            </a:r>
            <a:r>
              <a:rPr spc="-5" dirty="0"/>
              <a:t>при</a:t>
            </a:r>
            <a:r>
              <a:rPr spc="-75" dirty="0"/>
              <a:t> </a:t>
            </a:r>
            <a:r>
              <a:rPr spc="-40" dirty="0"/>
              <a:t>инсульте  </a:t>
            </a:r>
            <a:r>
              <a:rPr dirty="0"/>
              <a:t>на основании </a:t>
            </a:r>
            <a:r>
              <a:rPr spc="-10" dirty="0"/>
              <a:t>реабилитационного  потенциала </a:t>
            </a:r>
            <a:r>
              <a:rPr spc="-5" dirty="0"/>
              <a:t>пациента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494" y="409143"/>
            <a:ext cx="107861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68300">
              <a:lnSpc>
                <a:spcPts val="3890"/>
              </a:lnSpc>
              <a:spcBef>
                <a:spcPts val="590"/>
              </a:spcBef>
            </a:pPr>
            <a:r>
              <a:rPr sz="3600" spc="-10" dirty="0"/>
              <a:t>Стратегию </a:t>
            </a:r>
            <a:r>
              <a:rPr sz="3600" spc="-5" dirty="0"/>
              <a:t>реабилитации </a:t>
            </a:r>
            <a:r>
              <a:rPr sz="3600" spc="-25" dirty="0"/>
              <a:t>следует </a:t>
            </a:r>
            <a:r>
              <a:rPr sz="3600" spc="-5" dirty="0"/>
              <a:t>рассматривать </a:t>
            </a:r>
            <a:r>
              <a:rPr sz="3600" dirty="0"/>
              <a:t>в  </a:t>
            </a:r>
            <a:r>
              <a:rPr sz="3600" spc="-10" dirty="0"/>
              <a:t>формате </a:t>
            </a:r>
            <a:r>
              <a:rPr sz="3600" spc="-30" dirty="0"/>
              <a:t>отдельных </a:t>
            </a:r>
            <a:r>
              <a:rPr sz="3600" spc="-10" dirty="0"/>
              <a:t>групп нарушений </a:t>
            </a:r>
            <a:r>
              <a:rPr sz="3600" dirty="0"/>
              <a:t>и</a:t>
            </a:r>
            <a:r>
              <a:rPr sz="3600" spc="10" dirty="0"/>
              <a:t> </a:t>
            </a:r>
            <a:r>
              <a:rPr sz="3600" spc="-5" dirty="0"/>
              <a:t>ограничений: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6317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мобильности (повороты 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постели,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присаживание,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сидение,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вставание,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ходьба,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наклоны,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вставание с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низкой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опоры,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руки,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манипуляции предметами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точные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движения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кисти,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перенос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предметов),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сфере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(восприятие речи,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понимание</a:t>
            </a:r>
            <a:endParaRPr sz="2600">
              <a:latin typeface="Calibri"/>
              <a:cs typeface="Calibri"/>
            </a:endParaRPr>
          </a:p>
          <a:p>
            <a:pPr marL="241300" marR="1713864">
              <a:lnSpc>
                <a:spcPct val="70000"/>
              </a:lnSpc>
              <a:spcBef>
                <a:spcPts val="470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речи, использование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альтернативной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дополнительной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коммуникации),</a:t>
            </a:r>
            <a:endParaRPr sz="2600">
              <a:latin typeface="Calibri"/>
              <a:cs typeface="Calibri"/>
            </a:endParaRPr>
          </a:p>
          <a:p>
            <a:pPr marL="241300" marR="2406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самообслуживании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(надевание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одежды,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мытье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тела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частей,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посещение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туалета,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прием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пищи),</a:t>
            </a:r>
            <a:endParaRPr sz="2600">
              <a:latin typeface="Calibri"/>
              <a:cs typeface="Calibri"/>
            </a:endParaRPr>
          </a:p>
          <a:p>
            <a:pPr marL="241300" marR="478155" indent="-228600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бытовой жизни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(приготовление пищи, уборка дома,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шопинг и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выполнении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трудовых</a:t>
            </a:r>
            <a:r>
              <a:rPr sz="2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обязанностей,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 др.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1661160" marR="5080" indent="-253365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Стратегия </a:t>
            </a:r>
            <a:r>
              <a:rPr dirty="0"/>
              <a:t>реабилитации</a:t>
            </a:r>
            <a:r>
              <a:rPr spc="-105" dirty="0"/>
              <a:t> </a:t>
            </a:r>
            <a:r>
              <a:rPr spc="-5" dirty="0"/>
              <a:t>при  </a:t>
            </a:r>
            <a:r>
              <a:rPr spc="-15" dirty="0"/>
              <a:t>двигательных</a:t>
            </a:r>
            <a:r>
              <a:rPr spc="-35" dirty="0"/>
              <a:t> </a:t>
            </a:r>
            <a:r>
              <a:rPr spc="-5" dirty="0"/>
              <a:t>нарушениях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55555" cy="42475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68516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самостоятельной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ходьбы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использования  руки,</a:t>
            </a:r>
            <a:endParaRPr sz="2800">
              <a:latin typeface="Calibri"/>
              <a:cs typeface="Calibri"/>
            </a:endParaRPr>
          </a:p>
          <a:p>
            <a:pPr marL="241300" marR="1055370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Передвижение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(ходьба)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использованием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ТСР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(ходунки,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роллеры,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трости),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Передвижение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280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кресла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2690"/>
              </a:lnSpc>
              <a:spcBef>
                <a:spcPts val="310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(самостоятельно управляет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креслом, пациента возят на кресле,  кресло на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электроприводе),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не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поддерживать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положение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сидя,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800">
              <a:latin typeface="Calibri"/>
              <a:cs typeface="Calibri"/>
            </a:endParaRPr>
          </a:p>
          <a:p>
            <a:pPr marL="241300" marR="161925">
              <a:lnSpc>
                <a:spcPct val="80000"/>
              </a:lnSpc>
              <a:spcBef>
                <a:spcPts val="340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помощью принимает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положение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сидя и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лежа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(использование многофункциональных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кроватей</a:t>
            </a:r>
            <a:r>
              <a:rPr sz="2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противопролежненых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матрасов).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341" rIns="0" bIns="0" rtlCol="0">
            <a:spAutoFit/>
          </a:bodyPr>
          <a:lstStyle/>
          <a:p>
            <a:pPr marL="2931160" marR="5080" indent="-2299970">
              <a:lnSpc>
                <a:spcPts val="4320"/>
              </a:lnSpc>
              <a:spcBef>
                <a:spcPts val="640"/>
              </a:spcBef>
            </a:pPr>
            <a:r>
              <a:rPr sz="4000" spc="-25" dirty="0">
                <a:latin typeface="Segoe UI"/>
                <a:cs typeface="Segoe UI"/>
              </a:rPr>
              <a:t>Стратегия </a:t>
            </a:r>
            <a:r>
              <a:rPr sz="4000" spc="-5" dirty="0">
                <a:latin typeface="Segoe UI"/>
                <a:cs typeface="Segoe UI"/>
              </a:rPr>
              <a:t>восстановления </a:t>
            </a:r>
            <a:r>
              <a:rPr sz="4000" spc="-10" dirty="0">
                <a:latin typeface="Segoe UI"/>
                <a:cs typeface="Segoe UI"/>
              </a:rPr>
              <a:t>речи </a:t>
            </a:r>
            <a:r>
              <a:rPr sz="4000" spc="-5" dirty="0">
                <a:latin typeface="Segoe UI"/>
                <a:cs typeface="Segoe UI"/>
              </a:rPr>
              <a:t>и  </a:t>
            </a:r>
            <a:r>
              <a:rPr sz="4000" spc="-15" dirty="0">
                <a:latin typeface="Segoe UI"/>
                <a:cs typeface="Segoe UI"/>
              </a:rPr>
              <a:t>коммуникации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599" y="2244836"/>
            <a:ext cx="1675194" cy="184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227" y="4418203"/>
            <a:ext cx="19227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Полное</a:t>
            </a:r>
            <a:endParaRPr sz="19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сста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л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ние 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1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коммуникации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4328" y="4323715"/>
            <a:ext cx="2391410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Частичное</a:t>
            </a:r>
            <a:endParaRPr sz="1900">
              <a:latin typeface="Segoe UI"/>
              <a:cs typeface="Segoe U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восстановление 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коммуникации 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9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не  полное</a:t>
            </a:r>
            <a:endParaRPr sz="1900">
              <a:latin typeface="Segoe UI"/>
              <a:cs typeface="Segoe UI"/>
            </a:endParaRPr>
          </a:p>
          <a:p>
            <a:pPr marL="247015" marR="238125" algn="ctr">
              <a:lnSpc>
                <a:spcPct val="100000"/>
              </a:lnSpc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сста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л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ние 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9204" y="4339538"/>
            <a:ext cx="2023745" cy="176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 доп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лни</a:t>
            </a:r>
            <a:r>
              <a:rPr sz="1900" b="1" spc="-30" dirty="0">
                <a:solidFill>
                  <a:srgbClr val="001F5F"/>
                </a:solidFill>
                <a:latin typeface="Segoe UI"/>
                <a:cs typeface="Segoe UI"/>
              </a:rPr>
              <a:t>т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л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ь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1900" b="1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й 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коммуникации  без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полного</a:t>
            </a:r>
            <a:endParaRPr sz="1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восстановления</a:t>
            </a:r>
            <a:endParaRPr sz="1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8720" y="4418203"/>
            <a:ext cx="228854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 </a:t>
            </a:r>
            <a:r>
              <a:rPr sz="1900" b="1" spc="-15" dirty="0">
                <a:solidFill>
                  <a:srgbClr val="001F5F"/>
                </a:solidFill>
                <a:latin typeface="Segoe UI"/>
                <a:cs typeface="Segoe UI"/>
              </a:rPr>
              <a:t>альтернативной 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коммуникации</a:t>
            </a:r>
            <a:r>
              <a:rPr sz="19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Segoe UI"/>
                <a:cs typeface="Segoe UI"/>
              </a:rPr>
              <a:t>без  </a:t>
            </a:r>
            <a:r>
              <a:rPr sz="1900" b="1" spc="-5" dirty="0">
                <a:solidFill>
                  <a:srgbClr val="001F5F"/>
                </a:solidFill>
                <a:latin typeface="Segoe UI"/>
                <a:cs typeface="Segoe UI"/>
              </a:rPr>
              <a:t>восстановления  речи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0723" y="2316673"/>
            <a:ext cx="1869197" cy="17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58357" y="2482595"/>
            <a:ext cx="1813544" cy="1734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0856" y="2403348"/>
            <a:ext cx="2025621" cy="1715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974" rIns="0" bIns="0" rtlCol="0">
            <a:spAutoFit/>
          </a:bodyPr>
          <a:lstStyle/>
          <a:p>
            <a:pPr marL="1490345" marR="5080" indent="-1216660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Стратегия </a:t>
            </a:r>
            <a:r>
              <a:rPr sz="4000" spc="-5" dirty="0"/>
              <a:t>реабилитации при </a:t>
            </a:r>
            <a:r>
              <a:rPr sz="4000" spc="-25" dirty="0"/>
              <a:t>трудностях </a:t>
            </a:r>
            <a:r>
              <a:rPr sz="4000" spc="-5" dirty="0"/>
              <a:t>в  реализации </a:t>
            </a:r>
            <a:r>
              <a:rPr sz="4000" spc="-10" dirty="0"/>
              <a:t>бытовых</a:t>
            </a:r>
            <a:r>
              <a:rPr sz="4000" spc="20" dirty="0"/>
              <a:t> </a:t>
            </a:r>
            <a:r>
              <a:rPr sz="4000" spc="-15" dirty="0"/>
              <a:t>навыков: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400680"/>
            <a:ext cx="10310495" cy="346265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80390" indent="-228600">
              <a:lnSpc>
                <a:spcPct val="8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полностью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бытовых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навыков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прежних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объемах,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дополнительных средств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для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помощи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бытовых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навыках,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либо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помощь других 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людей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активностей,</a:t>
            </a:r>
            <a:endParaRPr sz="3600">
              <a:latin typeface="Calibri"/>
              <a:cs typeface="Calibri"/>
            </a:endParaRPr>
          </a:p>
          <a:p>
            <a:pPr marL="241300" marR="1417320" indent="-228600">
              <a:lnSpc>
                <a:spcPts val="346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Полное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замещение бытовых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навыков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6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все  задачи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решаются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ухаживающими</a:t>
            </a:r>
            <a:r>
              <a:rPr sz="36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лицами.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974" rIns="0" bIns="0" rtlCol="0">
            <a:spAutoFit/>
          </a:bodyPr>
          <a:lstStyle/>
          <a:p>
            <a:pPr marL="265430" marR="5080" indent="8890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Стратегия </a:t>
            </a:r>
            <a:r>
              <a:rPr sz="4000" spc="-5" dirty="0"/>
              <a:t>реабилитации при </a:t>
            </a:r>
            <a:r>
              <a:rPr sz="4000" spc="-25" dirty="0"/>
              <a:t>трудностях </a:t>
            </a:r>
            <a:r>
              <a:rPr sz="4000" spc="-5" dirty="0"/>
              <a:t>в  реализации </a:t>
            </a:r>
            <a:r>
              <a:rPr sz="4000" spc="-10" dirty="0"/>
              <a:t>бытовых</a:t>
            </a:r>
            <a:r>
              <a:rPr sz="4000" spc="-15" dirty="0"/>
              <a:t> </a:t>
            </a:r>
            <a:r>
              <a:rPr sz="4000" spc="-10" dirty="0"/>
              <a:t>самообслуживании: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0227" y="2213228"/>
            <a:ext cx="10280015" cy="36004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40665" marR="1049020" indent="-228600">
              <a:lnSpc>
                <a:spcPts val="3170"/>
              </a:lnSpc>
              <a:spcBef>
                <a:spcPts val="860"/>
              </a:spcBef>
              <a:buFont typeface="Arial"/>
              <a:buChar char="•"/>
              <a:tabLst>
                <a:tab pos="241300" algn="l"/>
              </a:tabLst>
            </a:pP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Восстановление полностью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самообслуживания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прежнем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 объеме,</a:t>
            </a:r>
            <a:endParaRPr sz="3300">
              <a:latin typeface="Calibri"/>
              <a:cs typeface="Calibri"/>
            </a:endParaRPr>
          </a:p>
          <a:p>
            <a:pPr marL="240665" marR="5080" indent="-228600">
              <a:lnSpc>
                <a:spcPts val="317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дополнительных </a:t>
            </a:r>
            <a:r>
              <a:rPr sz="3300" b="1" spc="-20" dirty="0">
                <a:solidFill>
                  <a:srgbClr val="001F5F"/>
                </a:solidFill>
                <a:latin typeface="Calibri"/>
                <a:cs typeface="Calibri"/>
              </a:rPr>
              <a:t>средств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для помощи 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самообслуживании,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либо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помощь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других </a:t>
            </a:r>
            <a:r>
              <a:rPr sz="3300" b="1" spc="-25" dirty="0">
                <a:solidFill>
                  <a:srgbClr val="001F5F"/>
                </a:solidFill>
                <a:latin typeface="Calibri"/>
                <a:cs typeface="Calibri"/>
              </a:rPr>
              <a:t>людей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активностей,</a:t>
            </a:r>
            <a:endParaRPr sz="3300">
              <a:latin typeface="Calibri"/>
              <a:cs typeface="Calibri"/>
            </a:endParaRPr>
          </a:p>
          <a:p>
            <a:pPr marL="240665" marR="126364" indent="-228600">
              <a:lnSpc>
                <a:spcPts val="317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Полное </a:t>
            </a: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замещение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навыков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самообслуживания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– все  задачи </a:t>
            </a:r>
            <a:r>
              <a:rPr sz="3300" b="1" spc="-5" dirty="0">
                <a:solidFill>
                  <a:srgbClr val="001F5F"/>
                </a:solidFill>
                <a:latin typeface="Calibri"/>
                <a:cs typeface="Calibri"/>
              </a:rPr>
              <a:t>решаются ухаживающими</a:t>
            </a:r>
            <a:r>
              <a:rPr sz="33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001F5F"/>
                </a:solidFill>
                <a:latin typeface="Calibri"/>
                <a:cs typeface="Calibri"/>
              </a:rPr>
              <a:t>лицами</a:t>
            </a:r>
            <a:endParaRPr sz="3300">
              <a:latin typeface="Calibri"/>
              <a:cs typeface="Calibri"/>
            </a:endParaRPr>
          </a:p>
          <a:p>
            <a:pPr marL="240665">
              <a:lnSpc>
                <a:spcPts val="3190"/>
              </a:lnSpc>
            </a:pPr>
            <a:r>
              <a:rPr sz="3300" b="1" spc="-10" dirty="0">
                <a:solidFill>
                  <a:srgbClr val="001F5F"/>
                </a:solidFill>
                <a:latin typeface="Calibri"/>
                <a:cs typeface="Calibri"/>
              </a:rPr>
              <a:t>(подгузники,</a:t>
            </a:r>
            <a:r>
              <a:rPr sz="3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001F5F"/>
                </a:solidFill>
                <a:latin typeface="Calibri"/>
                <a:cs typeface="Calibri"/>
              </a:rPr>
              <a:t>катетеры).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429" y="603250"/>
            <a:ext cx="7766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538235"/>
                </a:solidFill>
              </a:rPr>
              <a:t>нейропластичность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807821" y="2336418"/>
            <a:ext cx="10737850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0875" marR="630555" indent="-11430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0099"/>
                </a:solidFill>
                <a:latin typeface="Calibri"/>
                <a:cs typeface="Calibri"/>
              </a:rPr>
              <a:t>является постоянной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адаптацией к новым  функциональным условиям. Эта </a:t>
            </a:r>
            <a:r>
              <a:rPr sz="4000" spc="-15" dirty="0">
                <a:solidFill>
                  <a:srgbClr val="000099"/>
                </a:solidFill>
                <a:latin typeface="Calibri"/>
                <a:cs typeface="Calibri"/>
              </a:rPr>
              <a:t>концепция  </a:t>
            </a:r>
            <a:r>
              <a:rPr sz="4000" spc="-10" dirty="0">
                <a:solidFill>
                  <a:srgbClr val="000099"/>
                </a:solidFill>
                <a:latin typeface="Calibri"/>
                <a:cs typeface="Calibri"/>
              </a:rPr>
              <a:t>описывает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способность </a:t>
            </a:r>
            <a:r>
              <a:rPr sz="4000" spc="-10" dirty="0">
                <a:solidFill>
                  <a:srgbClr val="000099"/>
                </a:solidFill>
                <a:latin typeface="Calibri"/>
                <a:cs typeface="Calibri"/>
              </a:rPr>
              <a:t>мозга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 изменить</a:t>
            </a:r>
            <a:endParaRPr sz="400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</a:pPr>
            <a:r>
              <a:rPr sz="4000" spc="-10" dirty="0">
                <a:solidFill>
                  <a:srgbClr val="000099"/>
                </a:solidFill>
                <a:latin typeface="Calibri"/>
                <a:cs typeface="Calibri"/>
              </a:rPr>
              <a:t>сохранившиеся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структуры в </a:t>
            </a:r>
            <a:r>
              <a:rPr sz="4000" spc="-10" dirty="0">
                <a:solidFill>
                  <a:srgbClr val="000099"/>
                </a:solidFill>
                <a:latin typeface="Calibri"/>
                <a:cs typeface="Calibri"/>
              </a:rPr>
              <a:t>ответ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на внешние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spc="-25" dirty="0">
                <a:solidFill>
                  <a:srgbClr val="000099"/>
                </a:solidFill>
                <a:latin typeface="Calibri"/>
                <a:cs typeface="Calibri"/>
              </a:rPr>
              <a:t>стимулы,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такие </a:t>
            </a:r>
            <a:r>
              <a:rPr sz="4000" spc="-25" dirty="0">
                <a:solidFill>
                  <a:srgbClr val="000099"/>
                </a:solidFill>
                <a:latin typeface="Calibri"/>
                <a:cs typeface="Calibri"/>
              </a:rPr>
              <a:t>как </a:t>
            </a:r>
            <a:r>
              <a:rPr sz="4000" spc="-10" dirty="0">
                <a:solidFill>
                  <a:srgbClr val="000099"/>
                </a:solidFill>
                <a:latin typeface="Calibri"/>
                <a:cs typeface="Calibri"/>
              </a:rPr>
              <a:t>обучение,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новые </a:t>
            </a:r>
            <a:r>
              <a:rPr sz="4000" spc="-20" dirty="0">
                <a:solidFill>
                  <a:srgbClr val="000099"/>
                </a:solidFill>
                <a:latin typeface="Calibri"/>
                <a:cs typeface="Calibri"/>
              </a:rPr>
              <a:t>впечатления  </a:t>
            </a:r>
            <a:r>
              <a:rPr sz="4000" spc="-5" dirty="0">
                <a:solidFill>
                  <a:srgbClr val="000099"/>
                </a:solidFill>
                <a:latin typeface="Calibri"/>
                <a:cs typeface="Calibri"/>
              </a:rPr>
              <a:t>или </a:t>
            </a:r>
            <a:r>
              <a:rPr sz="4000" spc="-15" dirty="0">
                <a:solidFill>
                  <a:srgbClr val="000099"/>
                </a:solidFill>
                <a:latin typeface="Calibri"/>
                <a:cs typeface="Calibri"/>
              </a:rPr>
              <a:t>повреждение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744" y="1824998"/>
            <a:ext cx="7781894" cy="4213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5692" y="2905505"/>
            <a:ext cx="151130" cy="863600"/>
          </a:xfrm>
          <a:custGeom>
            <a:avLst/>
            <a:gdLst/>
            <a:ahLst/>
            <a:cxnLst/>
            <a:rect l="l" t="t" r="r" b="b"/>
            <a:pathLst>
              <a:path w="151129" h="863600">
                <a:moveTo>
                  <a:pt x="50291" y="712724"/>
                </a:moveTo>
                <a:lnTo>
                  <a:pt x="0" y="712724"/>
                </a:lnTo>
                <a:lnTo>
                  <a:pt x="75437" y="863600"/>
                </a:lnTo>
                <a:lnTo>
                  <a:pt x="138302" y="737870"/>
                </a:lnTo>
                <a:lnTo>
                  <a:pt x="50291" y="737870"/>
                </a:lnTo>
                <a:lnTo>
                  <a:pt x="50291" y="712724"/>
                </a:lnTo>
                <a:close/>
              </a:path>
              <a:path w="151129" h="863600">
                <a:moveTo>
                  <a:pt x="100583" y="125730"/>
                </a:moveTo>
                <a:lnTo>
                  <a:pt x="50291" y="125730"/>
                </a:lnTo>
                <a:lnTo>
                  <a:pt x="50291" y="737870"/>
                </a:lnTo>
                <a:lnTo>
                  <a:pt x="100583" y="737870"/>
                </a:lnTo>
                <a:lnTo>
                  <a:pt x="100583" y="125730"/>
                </a:lnTo>
                <a:close/>
              </a:path>
              <a:path w="151129" h="863600">
                <a:moveTo>
                  <a:pt x="150875" y="712724"/>
                </a:moveTo>
                <a:lnTo>
                  <a:pt x="100583" y="712724"/>
                </a:lnTo>
                <a:lnTo>
                  <a:pt x="100583" y="737870"/>
                </a:lnTo>
                <a:lnTo>
                  <a:pt x="138302" y="737870"/>
                </a:lnTo>
                <a:lnTo>
                  <a:pt x="150875" y="712724"/>
                </a:lnTo>
                <a:close/>
              </a:path>
              <a:path w="151129" h="863600">
                <a:moveTo>
                  <a:pt x="75437" y="0"/>
                </a:moveTo>
                <a:lnTo>
                  <a:pt x="0" y="150876"/>
                </a:lnTo>
                <a:lnTo>
                  <a:pt x="50291" y="150876"/>
                </a:lnTo>
                <a:lnTo>
                  <a:pt x="50291" y="125730"/>
                </a:lnTo>
                <a:lnTo>
                  <a:pt x="138302" y="125730"/>
                </a:lnTo>
                <a:lnTo>
                  <a:pt x="75437" y="0"/>
                </a:lnTo>
                <a:close/>
              </a:path>
              <a:path w="151129" h="863600">
                <a:moveTo>
                  <a:pt x="138302" y="125730"/>
                </a:moveTo>
                <a:lnTo>
                  <a:pt x="100583" y="125730"/>
                </a:lnTo>
                <a:lnTo>
                  <a:pt x="100583" y="150876"/>
                </a:lnTo>
                <a:lnTo>
                  <a:pt x="150875" y="150876"/>
                </a:lnTo>
                <a:lnTo>
                  <a:pt x="138302" y="12573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2950" y="3096514"/>
            <a:ext cx="2618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38235"/>
                </a:solidFill>
                <a:latin typeface="Calibri"/>
                <a:cs typeface="Calibri"/>
              </a:rPr>
              <a:t>Терапевтическое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538235"/>
                </a:solidFill>
                <a:latin typeface="Calibri"/>
                <a:cs typeface="Calibri"/>
              </a:rPr>
              <a:t>(реабилитационное)</a:t>
            </a:r>
            <a:r>
              <a:rPr sz="1800" b="1" spc="-5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38235"/>
                </a:solidFill>
                <a:latin typeface="Calibri"/>
                <a:cs typeface="Calibri"/>
              </a:rPr>
              <a:t>окно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9079" y="248234"/>
            <a:ext cx="56451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4615" marR="5080" indent="-135255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538235"/>
                </a:solidFill>
              </a:rPr>
              <a:t>Улучшение </a:t>
            </a:r>
            <a:r>
              <a:rPr sz="3200" spc="5" dirty="0">
                <a:solidFill>
                  <a:srgbClr val="538235"/>
                </a:solidFill>
              </a:rPr>
              <a:t>после </a:t>
            </a:r>
            <a:r>
              <a:rPr sz="3200" spc="-10" dirty="0">
                <a:solidFill>
                  <a:srgbClr val="538235"/>
                </a:solidFill>
              </a:rPr>
              <a:t>повреждения  головного</a:t>
            </a:r>
            <a:r>
              <a:rPr sz="3200" spc="-5" dirty="0">
                <a:solidFill>
                  <a:srgbClr val="538235"/>
                </a:solidFill>
              </a:rPr>
              <a:t> мозга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44955" y="1680464"/>
            <a:ext cx="172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38235"/>
                </a:solidFill>
                <a:latin typeface="Calibri"/>
                <a:cs typeface="Calibri"/>
              </a:rPr>
              <a:t>Неврологические  </a:t>
            </a:r>
            <a:r>
              <a:rPr sz="1800" spc="-5" dirty="0">
                <a:solidFill>
                  <a:srgbClr val="538235"/>
                </a:solidFill>
                <a:latin typeface="Calibri"/>
                <a:cs typeface="Calibri"/>
              </a:rPr>
              <a:t>шкалы,</a:t>
            </a:r>
            <a:r>
              <a:rPr sz="1800" spc="-1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8235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1966" y="2737484"/>
            <a:ext cx="177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05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Оптимальный 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уровень 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пластичности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9894" y="4635246"/>
            <a:ext cx="7127875" cy="0"/>
          </a:xfrm>
          <a:custGeom>
            <a:avLst/>
            <a:gdLst/>
            <a:ahLst/>
            <a:cxnLst/>
            <a:rect l="l" t="t" r="r" b="b"/>
            <a:pathLst>
              <a:path w="7127875">
                <a:moveTo>
                  <a:pt x="0" y="0"/>
                </a:moveTo>
                <a:lnTo>
                  <a:pt x="7127875" y="0"/>
                </a:lnTo>
              </a:path>
            </a:pathLst>
          </a:custGeom>
          <a:ln w="50292">
            <a:solidFill>
              <a:srgbClr val="00AF5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43343" y="4784217"/>
            <a:ext cx="183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Нет</a:t>
            </a:r>
            <a:r>
              <a:rPr sz="1200" b="1" spc="-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нейропластичности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0596" y="3863085"/>
            <a:ext cx="2037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Субоптимальный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уровень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нейропластичности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78871" y="6471005"/>
            <a:ext cx="180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Barone JC,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9307" y="188846"/>
            <a:ext cx="2447522" cy="6333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1987" y="389486"/>
            <a:ext cx="2859405" cy="1948814"/>
          </a:xfrm>
          <a:custGeom>
            <a:avLst/>
            <a:gdLst/>
            <a:ahLst/>
            <a:cxnLst/>
            <a:rect l="l" t="t" r="r" b="b"/>
            <a:pathLst>
              <a:path w="2859404" h="1948814">
                <a:moveTo>
                  <a:pt x="2318596" y="1771164"/>
                </a:moveTo>
                <a:lnTo>
                  <a:pt x="940900" y="1771164"/>
                </a:lnTo>
                <a:lnTo>
                  <a:pt x="949790" y="1772688"/>
                </a:lnTo>
                <a:lnTo>
                  <a:pt x="964413" y="1808992"/>
                </a:lnTo>
                <a:lnTo>
                  <a:pt x="992040" y="1842839"/>
                </a:lnTo>
                <a:lnTo>
                  <a:pt x="1031620" y="1873419"/>
                </a:lnTo>
                <a:lnTo>
                  <a:pt x="1082106" y="1899920"/>
                </a:lnTo>
                <a:lnTo>
                  <a:pt x="1142449" y="1921532"/>
                </a:lnTo>
                <a:lnTo>
                  <a:pt x="1194762" y="1934344"/>
                </a:lnTo>
                <a:lnTo>
                  <a:pt x="1248899" y="1942995"/>
                </a:lnTo>
                <a:lnTo>
                  <a:pt x="1304027" y="1947593"/>
                </a:lnTo>
                <a:lnTo>
                  <a:pt x="1359311" y="1948248"/>
                </a:lnTo>
                <a:lnTo>
                  <a:pt x="1413919" y="1945068"/>
                </a:lnTo>
                <a:lnTo>
                  <a:pt x="1467017" y="1938163"/>
                </a:lnTo>
                <a:lnTo>
                  <a:pt x="1517770" y="1927641"/>
                </a:lnTo>
                <a:lnTo>
                  <a:pt x="1565346" y="1913610"/>
                </a:lnTo>
                <a:lnTo>
                  <a:pt x="1608912" y="1896179"/>
                </a:lnTo>
                <a:lnTo>
                  <a:pt x="1647632" y="1875458"/>
                </a:lnTo>
                <a:lnTo>
                  <a:pt x="1680675" y="1851555"/>
                </a:lnTo>
                <a:lnTo>
                  <a:pt x="2215969" y="1851555"/>
                </a:lnTo>
                <a:lnTo>
                  <a:pt x="2255699" y="1829950"/>
                </a:lnTo>
                <a:lnTo>
                  <a:pt x="2289262" y="1804928"/>
                </a:lnTo>
                <a:lnTo>
                  <a:pt x="2314919" y="1777503"/>
                </a:lnTo>
                <a:lnTo>
                  <a:pt x="2318596" y="1771164"/>
                </a:lnTo>
                <a:close/>
              </a:path>
              <a:path w="2859404" h="1948814">
                <a:moveTo>
                  <a:pt x="2215969" y="1851555"/>
                </a:moveTo>
                <a:lnTo>
                  <a:pt x="1680675" y="1851555"/>
                </a:lnTo>
                <a:lnTo>
                  <a:pt x="1725173" y="1869566"/>
                </a:lnTo>
                <a:lnTo>
                  <a:pt x="1773898" y="1884006"/>
                </a:lnTo>
                <a:lnTo>
                  <a:pt x="1825995" y="1894735"/>
                </a:lnTo>
                <a:lnTo>
                  <a:pt x="1880611" y="1901612"/>
                </a:lnTo>
                <a:lnTo>
                  <a:pt x="1936892" y="1904496"/>
                </a:lnTo>
                <a:lnTo>
                  <a:pt x="1993984" y="1903244"/>
                </a:lnTo>
                <a:lnTo>
                  <a:pt x="2056495" y="1896995"/>
                </a:lnTo>
                <a:lnTo>
                  <a:pt x="2114628" y="1886090"/>
                </a:lnTo>
                <a:lnTo>
                  <a:pt x="2167677" y="1870981"/>
                </a:lnTo>
                <a:lnTo>
                  <a:pt x="2214936" y="1852117"/>
                </a:lnTo>
                <a:lnTo>
                  <a:pt x="2215969" y="1851555"/>
                </a:lnTo>
                <a:close/>
              </a:path>
              <a:path w="2859404" h="1948814">
                <a:moveTo>
                  <a:pt x="831607" y="43403"/>
                </a:moveTo>
                <a:lnTo>
                  <a:pt x="773467" y="44668"/>
                </a:lnTo>
                <a:lnTo>
                  <a:pt x="716701" y="49376"/>
                </a:lnTo>
                <a:lnTo>
                  <a:pt x="661861" y="57370"/>
                </a:lnTo>
                <a:lnTo>
                  <a:pt x="609503" y="68491"/>
                </a:lnTo>
                <a:lnTo>
                  <a:pt x="560179" y="82581"/>
                </a:lnTo>
                <a:lnTo>
                  <a:pt x="514444" y="99483"/>
                </a:lnTo>
                <a:lnTo>
                  <a:pt x="472852" y="119037"/>
                </a:lnTo>
                <a:lnTo>
                  <a:pt x="435956" y="141086"/>
                </a:lnTo>
                <a:lnTo>
                  <a:pt x="404310" y="165472"/>
                </a:lnTo>
                <a:lnTo>
                  <a:pt x="358986" y="220621"/>
                </a:lnTo>
                <a:lnTo>
                  <a:pt x="300407" y="228039"/>
                </a:lnTo>
                <a:lnTo>
                  <a:pt x="244802" y="239334"/>
                </a:lnTo>
                <a:lnTo>
                  <a:pt x="192922" y="254299"/>
                </a:lnTo>
                <a:lnTo>
                  <a:pt x="145516" y="272726"/>
                </a:lnTo>
                <a:lnTo>
                  <a:pt x="103335" y="294408"/>
                </a:lnTo>
                <a:lnTo>
                  <a:pt x="61926" y="323339"/>
                </a:lnTo>
                <a:lnTo>
                  <a:pt x="31126" y="354386"/>
                </a:lnTo>
                <a:lnTo>
                  <a:pt x="10831" y="386916"/>
                </a:lnTo>
                <a:lnTo>
                  <a:pt x="937" y="420295"/>
                </a:lnTo>
                <a:lnTo>
                  <a:pt x="1338" y="453889"/>
                </a:lnTo>
                <a:lnTo>
                  <a:pt x="32613" y="519185"/>
                </a:lnTo>
                <a:lnTo>
                  <a:pt x="63276" y="549619"/>
                </a:lnTo>
                <a:lnTo>
                  <a:pt x="103819" y="577733"/>
                </a:lnTo>
                <a:lnTo>
                  <a:pt x="154135" y="602891"/>
                </a:lnTo>
                <a:lnTo>
                  <a:pt x="119982" y="617483"/>
                </a:lnTo>
                <a:lnTo>
                  <a:pt x="62963" y="651951"/>
                </a:lnTo>
                <a:lnTo>
                  <a:pt x="14691" y="704508"/>
                </a:lnTo>
                <a:lnTo>
                  <a:pt x="0" y="772253"/>
                </a:lnTo>
                <a:lnTo>
                  <a:pt x="10218" y="805468"/>
                </a:lnTo>
                <a:lnTo>
                  <a:pt x="31480" y="837251"/>
                </a:lnTo>
                <a:lnTo>
                  <a:pt x="63288" y="866854"/>
                </a:lnTo>
                <a:lnTo>
                  <a:pt x="105143" y="893531"/>
                </a:lnTo>
                <a:lnTo>
                  <a:pt x="156547" y="916536"/>
                </a:lnTo>
                <a:lnTo>
                  <a:pt x="217000" y="935123"/>
                </a:lnTo>
                <a:lnTo>
                  <a:pt x="193557" y="947998"/>
                </a:lnTo>
                <a:lnTo>
                  <a:pt x="152528" y="975986"/>
                </a:lnTo>
                <a:lnTo>
                  <a:pt x="108352" y="1020832"/>
                </a:lnTo>
                <a:lnTo>
                  <a:pt x="80654" y="1082465"/>
                </a:lnTo>
                <a:lnTo>
                  <a:pt x="79215" y="1113497"/>
                </a:lnTo>
                <a:lnTo>
                  <a:pt x="85732" y="1144157"/>
                </a:lnTo>
                <a:lnTo>
                  <a:pt x="121689" y="1202813"/>
                </a:lnTo>
                <a:lnTo>
                  <a:pt x="150654" y="1230036"/>
                </a:lnTo>
                <a:lnTo>
                  <a:pt x="186627" y="1255340"/>
                </a:lnTo>
                <a:lnTo>
                  <a:pt x="229371" y="1278338"/>
                </a:lnTo>
                <a:lnTo>
                  <a:pt x="278648" y="1298643"/>
                </a:lnTo>
                <a:lnTo>
                  <a:pt x="334221" y="1315869"/>
                </a:lnTo>
                <a:lnTo>
                  <a:pt x="297925" y="1352236"/>
                </a:lnTo>
                <a:lnTo>
                  <a:pt x="271778" y="1390426"/>
                </a:lnTo>
                <a:lnTo>
                  <a:pt x="255994" y="1429913"/>
                </a:lnTo>
                <a:lnTo>
                  <a:pt x="250787" y="1470175"/>
                </a:lnTo>
                <a:lnTo>
                  <a:pt x="256370" y="1510687"/>
                </a:lnTo>
                <a:lnTo>
                  <a:pt x="285117" y="1570610"/>
                </a:lnTo>
                <a:lnTo>
                  <a:pt x="335610" y="1624807"/>
                </a:lnTo>
                <a:lnTo>
                  <a:pt x="368151" y="1649431"/>
                </a:lnTo>
                <a:lnTo>
                  <a:pt x="405094" y="1672232"/>
                </a:lnTo>
                <a:lnTo>
                  <a:pt x="446096" y="1693078"/>
                </a:lnTo>
                <a:lnTo>
                  <a:pt x="490812" y="1711840"/>
                </a:lnTo>
                <a:lnTo>
                  <a:pt x="538898" y="1728385"/>
                </a:lnTo>
                <a:lnTo>
                  <a:pt x="590008" y="1742583"/>
                </a:lnTo>
                <a:lnTo>
                  <a:pt x="643799" y="1754303"/>
                </a:lnTo>
                <a:lnTo>
                  <a:pt x="699926" y="1763415"/>
                </a:lnTo>
                <a:lnTo>
                  <a:pt x="758044" y="1769788"/>
                </a:lnTo>
                <a:lnTo>
                  <a:pt x="817808" y="1773291"/>
                </a:lnTo>
                <a:lnTo>
                  <a:pt x="878875" y="1773794"/>
                </a:lnTo>
                <a:lnTo>
                  <a:pt x="940900" y="1771164"/>
                </a:lnTo>
                <a:lnTo>
                  <a:pt x="2318596" y="1771164"/>
                </a:lnTo>
                <a:lnTo>
                  <a:pt x="2331963" y="1748126"/>
                </a:lnTo>
                <a:lnTo>
                  <a:pt x="2339689" y="1717245"/>
                </a:lnTo>
                <a:lnTo>
                  <a:pt x="2337392" y="1685312"/>
                </a:lnTo>
                <a:lnTo>
                  <a:pt x="2341583" y="1684042"/>
                </a:lnTo>
                <a:lnTo>
                  <a:pt x="2405900" y="1663012"/>
                </a:lnTo>
                <a:lnTo>
                  <a:pt x="2457097" y="1642212"/>
                </a:lnTo>
                <a:lnTo>
                  <a:pt x="2503456" y="1619428"/>
                </a:lnTo>
                <a:lnTo>
                  <a:pt x="2544877" y="1594862"/>
                </a:lnTo>
                <a:lnTo>
                  <a:pt x="2581260" y="1568713"/>
                </a:lnTo>
                <a:lnTo>
                  <a:pt x="2612505" y="1541181"/>
                </a:lnTo>
                <a:lnTo>
                  <a:pt x="2638511" y="1512468"/>
                </a:lnTo>
                <a:lnTo>
                  <a:pt x="2674410" y="1452295"/>
                </a:lnTo>
                <a:lnTo>
                  <a:pt x="2688156" y="1389796"/>
                </a:lnTo>
                <a:lnTo>
                  <a:pt x="2686471" y="1358175"/>
                </a:lnTo>
                <a:lnTo>
                  <a:pt x="2665487" y="1295191"/>
                </a:lnTo>
                <a:lnTo>
                  <a:pt x="2620348" y="1233886"/>
                </a:lnTo>
                <a:lnTo>
                  <a:pt x="2588471" y="1204363"/>
                </a:lnTo>
                <a:lnTo>
                  <a:pt x="2644505" y="1183254"/>
                </a:lnTo>
                <a:lnTo>
                  <a:pt x="2694987" y="1159231"/>
                </a:lnTo>
                <a:lnTo>
                  <a:pt x="2739506" y="1132577"/>
                </a:lnTo>
                <a:lnTo>
                  <a:pt x="2777654" y="1103572"/>
                </a:lnTo>
                <a:lnTo>
                  <a:pt x="2809022" y="1072501"/>
                </a:lnTo>
                <a:lnTo>
                  <a:pt x="2833200" y="1039644"/>
                </a:lnTo>
                <a:lnTo>
                  <a:pt x="2857668" y="975159"/>
                </a:lnTo>
                <a:lnTo>
                  <a:pt x="2859328" y="943135"/>
                </a:lnTo>
                <a:lnTo>
                  <a:pt x="2854268" y="911564"/>
                </a:lnTo>
                <a:lnTo>
                  <a:pt x="2824989" y="850709"/>
                </a:lnTo>
                <a:lnTo>
                  <a:pt x="2771818" y="794447"/>
                </a:lnTo>
                <a:lnTo>
                  <a:pt x="2736896" y="768616"/>
                </a:lnTo>
                <a:lnTo>
                  <a:pt x="2696746" y="744628"/>
                </a:lnTo>
                <a:lnTo>
                  <a:pt x="2651617" y="722714"/>
                </a:lnTo>
                <a:lnTo>
                  <a:pt x="2601759" y="703105"/>
                </a:lnTo>
                <a:lnTo>
                  <a:pt x="2547420" y="686032"/>
                </a:lnTo>
                <a:lnTo>
                  <a:pt x="2488848" y="671727"/>
                </a:lnTo>
                <a:lnTo>
                  <a:pt x="2426292" y="660422"/>
                </a:lnTo>
                <a:lnTo>
                  <a:pt x="2459959" y="628686"/>
                </a:lnTo>
                <a:lnTo>
                  <a:pt x="2484553" y="595129"/>
                </a:lnTo>
                <a:lnTo>
                  <a:pt x="2499766" y="560213"/>
                </a:lnTo>
                <a:lnTo>
                  <a:pt x="2505286" y="524405"/>
                </a:lnTo>
                <a:lnTo>
                  <a:pt x="2502266" y="494007"/>
                </a:lnTo>
                <a:lnTo>
                  <a:pt x="2476327" y="436413"/>
                </a:lnTo>
                <a:lnTo>
                  <a:pt x="2426442" y="384404"/>
                </a:lnTo>
                <a:lnTo>
                  <a:pt x="2393489" y="360986"/>
                </a:lnTo>
                <a:lnTo>
                  <a:pt x="2355712" y="339557"/>
                </a:lnTo>
                <a:lnTo>
                  <a:pt x="2313499" y="320312"/>
                </a:lnTo>
                <a:lnTo>
                  <a:pt x="2267238" y="303450"/>
                </a:lnTo>
                <a:lnTo>
                  <a:pt x="2217316" y="289167"/>
                </a:lnTo>
                <a:lnTo>
                  <a:pt x="2164122" y="277660"/>
                </a:lnTo>
                <a:lnTo>
                  <a:pt x="2108042" y="269127"/>
                </a:lnTo>
                <a:lnTo>
                  <a:pt x="2049465" y="263764"/>
                </a:lnTo>
                <a:lnTo>
                  <a:pt x="1988777" y="261769"/>
                </a:lnTo>
                <a:lnTo>
                  <a:pt x="1972720" y="223409"/>
                </a:lnTo>
                <a:lnTo>
                  <a:pt x="1947089" y="186538"/>
                </a:lnTo>
                <a:lnTo>
                  <a:pt x="1912268" y="151595"/>
                </a:lnTo>
                <a:lnTo>
                  <a:pt x="1868635" y="119021"/>
                </a:lnTo>
                <a:lnTo>
                  <a:pt x="1832834" y="97762"/>
                </a:lnTo>
                <a:lnTo>
                  <a:pt x="1794042" y="78530"/>
                </a:lnTo>
                <a:lnTo>
                  <a:pt x="1756280" y="62887"/>
                </a:lnTo>
                <a:lnTo>
                  <a:pt x="1013036" y="62887"/>
                </a:lnTo>
                <a:lnTo>
                  <a:pt x="997564" y="59714"/>
                </a:lnTo>
                <a:lnTo>
                  <a:pt x="981842" y="56839"/>
                </a:lnTo>
                <a:lnTo>
                  <a:pt x="965905" y="54226"/>
                </a:lnTo>
                <a:lnTo>
                  <a:pt x="949790" y="51838"/>
                </a:lnTo>
                <a:lnTo>
                  <a:pt x="890566" y="45741"/>
                </a:lnTo>
                <a:lnTo>
                  <a:pt x="831607" y="43403"/>
                </a:lnTo>
                <a:close/>
              </a:path>
              <a:path w="2859404" h="1948814">
                <a:moveTo>
                  <a:pt x="1360158" y="0"/>
                </a:moveTo>
                <a:lnTo>
                  <a:pt x="1308067" y="2144"/>
                </a:lnTo>
                <a:lnTo>
                  <a:pt x="1256306" y="6535"/>
                </a:lnTo>
                <a:lnTo>
                  <a:pt x="1205179" y="13193"/>
                </a:lnTo>
                <a:lnTo>
                  <a:pt x="1154986" y="22137"/>
                </a:lnTo>
                <a:lnTo>
                  <a:pt x="1106030" y="33388"/>
                </a:lnTo>
                <a:lnTo>
                  <a:pt x="1058613" y="46964"/>
                </a:lnTo>
                <a:lnTo>
                  <a:pt x="1013036" y="62887"/>
                </a:lnTo>
                <a:lnTo>
                  <a:pt x="1756280" y="62887"/>
                </a:lnTo>
                <a:lnTo>
                  <a:pt x="1708694" y="46232"/>
                </a:lnTo>
                <a:lnTo>
                  <a:pt x="1662742" y="33205"/>
                </a:lnTo>
                <a:lnTo>
                  <a:pt x="1615007" y="22285"/>
                </a:lnTo>
                <a:lnTo>
                  <a:pt x="1565791" y="13493"/>
                </a:lnTo>
                <a:lnTo>
                  <a:pt x="1515396" y="6849"/>
                </a:lnTo>
                <a:lnTo>
                  <a:pt x="1464124" y="2372"/>
                </a:lnTo>
                <a:lnTo>
                  <a:pt x="1412277" y="82"/>
                </a:lnTo>
                <a:lnTo>
                  <a:pt x="1360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1230" y="336041"/>
            <a:ext cx="108077" cy="108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459" y="436118"/>
            <a:ext cx="216280" cy="216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6595" y="574420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4">
                <a:moveTo>
                  <a:pt x="162178" y="0"/>
                </a:moveTo>
                <a:lnTo>
                  <a:pt x="119077" y="5795"/>
                </a:lnTo>
                <a:lnTo>
                  <a:pt x="80339" y="22149"/>
                </a:lnTo>
                <a:lnTo>
                  <a:pt x="47513" y="47513"/>
                </a:lnTo>
                <a:lnTo>
                  <a:pt x="22149" y="80339"/>
                </a:lnTo>
                <a:lnTo>
                  <a:pt x="5795" y="119077"/>
                </a:lnTo>
                <a:lnTo>
                  <a:pt x="0" y="162178"/>
                </a:lnTo>
                <a:lnTo>
                  <a:pt x="5795" y="205280"/>
                </a:lnTo>
                <a:lnTo>
                  <a:pt x="22149" y="244018"/>
                </a:lnTo>
                <a:lnTo>
                  <a:pt x="47513" y="276844"/>
                </a:lnTo>
                <a:lnTo>
                  <a:pt x="80339" y="302208"/>
                </a:lnTo>
                <a:lnTo>
                  <a:pt x="119077" y="318562"/>
                </a:lnTo>
                <a:lnTo>
                  <a:pt x="162178" y="324357"/>
                </a:lnTo>
                <a:lnTo>
                  <a:pt x="205280" y="318562"/>
                </a:lnTo>
                <a:lnTo>
                  <a:pt x="244018" y="302208"/>
                </a:lnTo>
                <a:lnTo>
                  <a:pt x="276844" y="276844"/>
                </a:lnTo>
                <a:lnTo>
                  <a:pt x="302208" y="244018"/>
                </a:lnTo>
                <a:lnTo>
                  <a:pt x="318562" y="205280"/>
                </a:lnTo>
                <a:lnTo>
                  <a:pt x="324357" y="162178"/>
                </a:lnTo>
                <a:lnTo>
                  <a:pt x="318562" y="119077"/>
                </a:lnTo>
                <a:lnTo>
                  <a:pt x="302208" y="80339"/>
                </a:lnTo>
                <a:lnTo>
                  <a:pt x="276844" y="47513"/>
                </a:lnTo>
                <a:lnTo>
                  <a:pt x="244018" y="22149"/>
                </a:lnTo>
                <a:lnTo>
                  <a:pt x="205280" y="5795"/>
                </a:lnTo>
                <a:lnTo>
                  <a:pt x="162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1987" y="389486"/>
            <a:ext cx="2859405" cy="1948814"/>
          </a:xfrm>
          <a:custGeom>
            <a:avLst/>
            <a:gdLst/>
            <a:ahLst/>
            <a:cxnLst/>
            <a:rect l="l" t="t" r="r" b="b"/>
            <a:pathLst>
              <a:path w="2859404" h="1948814">
                <a:moveTo>
                  <a:pt x="940900" y="1771164"/>
                </a:moveTo>
                <a:lnTo>
                  <a:pt x="878875" y="1773794"/>
                </a:lnTo>
                <a:lnTo>
                  <a:pt x="817808" y="1773291"/>
                </a:lnTo>
                <a:lnTo>
                  <a:pt x="758044" y="1769788"/>
                </a:lnTo>
                <a:lnTo>
                  <a:pt x="699926" y="1763415"/>
                </a:lnTo>
                <a:lnTo>
                  <a:pt x="643799" y="1754303"/>
                </a:lnTo>
                <a:lnTo>
                  <a:pt x="590008" y="1742583"/>
                </a:lnTo>
                <a:lnTo>
                  <a:pt x="538898" y="1728385"/>
                </a:lnTo>
                <a:lnTo>
                  <a:pt x="490812" y="1711840"/>
                </a:lnTo>
                <a:lnTo>
                  <a:pt x="446096" y="1693078"/>
                </a:lnTo>
                <a:lnTo>
                  <a:pt x="405094" y="1672232"/>
                </a:lnTo>
                <a:lnTo>
                  <a:pt x="368151" y="1649431"/>
                </a:lnTo>
                <a:lnTo>
                  <a:pt x="335610" y="1624807"/>
                </a:lnTo>
                <a:lnTo>
                  <a:pt x="307817" y="1598489"/>
                </a:lnTo>
                <a:lnTo>
                  <a:pt x="267853" y="1541299"/>
                </a:lnTo>
                <a:lnTo>
                  <a:pt x="250787" y="1470175"/>
                </a:lnTo>
                <a:lnTo>
                  <a:pt x="255994" y="1429913"/>
                </a:lnTo>
                <a:lnTo>
                  <a:pt x="271778" y="1390426"/>
                </a:lnTo>
                <a:lnTo>
                  <a:pt x="297925" y="1352236"/>
                </a:lnTo>
                <a:lnTo>
                  <a:pt x="334221" y="1315869"/>
                </a:lnTo>
                <a:lnTo>
                  <a:pt x="278648" y="1298643"/>
                </a:lnTo>
                <a:lnTo>
                  <a:pt x="229371" y="1278338"/>
                </a:lnTo>
                <a:lnTo>
                  <a:pt x="186627" y="1255340"/>
                </a:lnTo>
                <a:lnTo>
                  <a:pt x="150654" y="1230036"/>
                </a:lnTo>
                <a:lnTo>
                  <a:pt x="121689" y="1202813"/>
                </a:lnTo>
                <a:lnTo>
                  <a:pt x="85732" y="1144157"/>
                </a:lnTo>
                <a:lnTo>
                  <a:pt x="79215" y="1113497"/>
                </a:lnTo>
                <a:lnTo>
                  <a:pt x="80654" y="1082465"/>
                </a:lnTo>
                <a:lnTo>
                  <a:pt x="108352" y="1020832"/>
                </a:lnTo>
                <a:lnTo>
                  <a:pt x="135085" y="991003"/>
                </a:lnTo>
                <a:lnTo>
                  <a:pt x="172042" y="961635"/>
                </a:lnTo>
                <a:lnTo>
                  <a:pt x="217000" y="935123"/>
                </a:lnTo>
                <a:lnTo>
                  <a:pt x="156547" y="916536"/>
                </a:lnTo>
                <a:lnTo>
                  <a:pt x="105143" y="893531"/>
                </a:lnTo>
                <a:lnTo>
                  <a:pt x="63288" y="866854"/>
                </a:lnTo>
                <a:lnTo>
                  <a:pt x="31480" y="837251"/>
                </a:lnTo>
                <a:lnTo>
                  <a:pt x="10218" y="805468"/>
                </a:lnTo>
                <a:lnTo>
                  <a:pt x="0" y="772253"/>
                </a:lnTo>
                <a:lnTo>
                  <a:pt x="1324" y="738351"/>
                </a:lnTo>
                <a:lnTo>
                  <a:pt x="40597" y="671471"/>
                </a:lnTo>
                <a:lnTo>
                  <a:pt x="89508" y="633895"/>
                </a:lnTo>
                <a:lnTo>
                  <a:pt x="154135" y="602891"/>
                </a:lnTo>
                <a:lnTo>
                  <a:pt x="103819" y="577733"/>
                </a:lnTo>
                <a:lnTo>
                  <a:pt x="63276" y="549619"/>
                </a:lnTo>
                <a:lnTo>
                  <a:pt x="32613" y="519185"/>
                </a:lnTo>
                <a:lnTo>
                  <a:pt x="11932" y="487063"/>
                </a:lnTo>
                <a:lnTo>
                  <a:pt x="937" y="420295"/>
                </a:lnTo>
                <a:lnTo>
                  <a:pt x="10831" y="386916"/>
                </a:lnTo>
                <a:lnTo>
                  <a:pt x="31126" y="354386"/>
                </a:lnTo>
                <a:lnTo>
                  <a:pt x="61926" y="323339"/>
                </a:lnTo>
                <a:lnTo>
                  <a:pt x="103335" y="294408"/>
                </a:lnTo>
                <a:lnTo>
                  <a:pt x="145516" y="272726"/>
                </a:lnTo>
                <a:lnTo>
                  <a:pt x="192922" y="254299"/>
                </a:lnTo>
                <a:lnTo>
                  <a:pt x="244802" y="239334"/>
                </a:lnTo>
                <a:lnTo>
                  <a:pt x="300407" y="228039"/>
                </a:lnTo>
                <a:lnTo>
                  <a:pt x="358986" y="220621"/>
                </a:lnTo>
                <a:lnTo>
                  <a:pt x="378469" y="192037"/>
                </a:lnTo>
                <a:lnTo>
                  <a:pt x="435956" y="141086"/>
                </a:lnTo>
                <a:lnTo>
                  <a:pt x="472852" y="119037"/>
                </a:lnTo>
                <a:lnTo>
                  <a:pt x="514444" y="99483"/>
                </a:lnTo>
                <a:lnTo>
                  <a:pt x="560179" y="82581"/>
                </a:lnTo>
                <a:lnTo>
                  <a:pt x="609503" y="68491"/>
                </a:lnTo>
                <a:lnTo>
                  <a:pt x="661861" y="57370"/>
                </a:lnTo>
                <a:lnTo>
                  <a:pt x="716701" y="49376"/>
                </a:lnTo>
                <a:lnTo>
                  <a:pt x="773467" y="44668"/>
                </a:lnTo>
                <a:lnTo>
                  <a:pt x="831607" y="43403"/>
                </a:lnTo>
                <a:lnTo>
                  <a:pt x="890566" y="45741"/>
                </a:lnTo>
                <a:lnTo>
                  <a:pt x="949790" y="51838"/>
                </a:lnTo>
                <a:lnTo>
                  <a:pt x="997564" y="59714"/>
                </a:lnTo>
                <a:lnTo>
                  <a:pt x="1013036" y="62887"/>
                </a:lnTo>
                <a:lnTo>
                  <a:pt x="1058613" y="46964"/>
                </a:lnTo>
                <a:lnTo>
                  <a:pt x="1106030" y="33388"/>
                </a:lnTo>
                <a:lnTo>
                  <a:pt x="1154986" y="22137"/>
                </a:lnTo>
                <a:lnTo>
                  <a:pt x="1205179" y="13193"/>
                </a:lnTo>
                <a:lnTo>
                  <a:pt x="1256306" y="6535"/>
                </a:lnTo>
                <a:lnTo>
                  <a:pt x="1308067" y="2144"/>
                </a:lnTo>
                <a:lnTo>
                  <a:pt x="1360158" y="0"/>
                </a:lnTo>
                <a:lnTo>
                  <a:pt x="1412277" y="82"/>
                </a:lnTo>
                <a:lnTo>
                  <a:pt x="1464124" y="2372"/>
                </a:lnTo>
                <a:lnTo>
                  <a:pt x="1515396" y="6849"/>
                </a:lnTo>
                <a:lnTo>
                  <a:pt x="1565791" y="13493"/>
                </a:lnTo>
                <a:lnTo>
                  <a:pt x="1615007" y="22285"/>
                </a:lnTo>
                <a:lnTo>
                  <a:pt x="1662742" y="33205"/>
                </a:lnTo>
                <a:lnTo>
                  <a:pt x="1708694" y="46232"/>
                </a:lnTo>
                <a:lnTo>
                  <a:pt x="1752561" y="61347"/>
                </a:lnTo>
                <a:lnTo>
                  <a:pt x="1794042" y="78530"/>
                </a:lnTo>
                <a:lnTo>
                  <a:pt x="1832834" y="97762"/>
                </a:lnTo>
                <a:lnTo>
                  <a:pt x="1868635" y="119021"/>
                </a:lnTo>
                <a:lnTo>
                  <a:pt x="1912268" y="151595"/>
                </a:lnTo>
                <a:lnTo>
                  <a:pt x="1947089" y="186538"/>
                </a:lnTo>
                <a:lnTo>
                  <a:pt x="1972720" y="223409"/>
                </a:lnTo>
                <a:lnTo>
                  <a:pt x="1988777" y="261769"/>
                </a:lnTo>
                <a:lnTo>
                  <a:pt x="2049465" y="263764"/>
                </a:lnTo>
                <a:lnTo>
                  <a:pt x="2108042" y="269127"/>
                </a:lnTo>
                <a:lnTo>
                  <a:pt x="2164122" y="277660"/>
                </a:lnTo>
                <a:lnTo>
                  <a:pt x="2217316" y="289167"/>
                </a:lnTo>
                <a:lnTo>
                  <a:pt x="2267238" y="303450"/>
                </a:lnTo>
                <a:lnTo>
                  <a:pt x="2313499" y="320312"/>
                </a:lnTo>
                <a:lnTo>
                  <a:pt x="2355712" y="339557"/>
                </a:lnTo>
                <a:lnTo>
                  <a:pt x="2393489" y="360986"/>
                </a:lnTo>
                <a:lnTo>
                  <a:pt x="2426442" y="384404"/>
                </a:lnTo>
                <a:lnTo>
                  <a:pt x="2476327" y="436413"/>
                </a:lnTo>
                <a:lnTo>
                  <a:pt x="2502266" y="494007"/>
                </a:lnTo>
                <a:lnTo>
                  <a:pt x="2505286" y="524405"/>
                </a:lnTo>
                <a:lnTo>
                  <a:pt x="2499766" y="560213"/>
                </a:lnTo>
                <a:lnTo>
                  <a:pt x="2484553" y="595129"/>
                </a:lnTo>
                <a:lnTo>
                  <a:pt x="2459959" y="628686"/>
                </a:lnTo>
                <a:lnTo>
                  <a:pt x="2426292" y="660422"/>
                </a:lnTo>
                <a:lnTo>
                  <a:pt x="2488848" y="671727"/>
                </a:lnTo>
                <a:lnTo>
                  <a:pt x="2547420" y="686032"/>
                </a:lnTo>
                <a:lnTo>
                  <a:pt x="2601759" y="703105"/>
                </a:lnTo>
                <a:lnTo>
                  <a:pt x="2651617" y="722714"/>
                </a:lnTo>
                <a:lnTo>
                  <a:pt x="2696746" y="744628"/>
                </a:lnTo>
                <a:lnTo>
                  <a:pt x="2736896" y="768616"/>
                </a:lnTo>
                <a:lnTo>
                  <a:pt x="2771818" y="794447"/>
                </a:lnTo>
                <a:lnTo>
                  <a:pt x="2801266" y="821888"/>
                </a:lnTo>
                <a:lnTo>
                  <a:pt x="2842739" y="880678"/>
                </a:lnTo>
                <a:lnTo>
                  <a:pt x="2859328" y="943135"/>
                </a:lnTo>
                <a:lnTo>
                  <a:pt x="2857668" y="975159"/>
                </a:lnTo>
                <a:lnTo>
                  <a:pt x="2833200" y="1039644"/>
                </a:lnTo>
                <a:lnTo>
                  <a:pt x="2809022" y="1072501"/>
                </a:lnTo>
                <a:lnTo>
                  <a:pt x="2777654" y="1103572"/>
                </a:lnTo>
                <a:lnTo>
                  <a:pt x="2739506" y="1132577"/>
                </a:lnTo>
                <a:lnTo>
                  <a:pt x="2694987" y="1159231"/>
                </a:lnTo>
                <a:lnTo>
                  <a:pt x="2644505" y="1183254"/>
                </a:lnTo>
                <a:lnTo>
                  <a:pt x="2588471" y="1204363"/>
                </a:lnTo>
                <a:lnTo>
                  <a:pt x="2620348" y="1233886"/>
                </a:lnTo>
                <a:lnTo>
                  <a:pt x="2645987" y="1264229"/>
                </a:lnTo>
                <a:lnTo>
                  <a:pt x="2678948" y="1326573"/>
                </a:lnTo>
                <a:lnTo>
                  <a:pt x="2688156" y="1389796"/>
                </a:lnTo>
                <a:lnTo>
                  <a:pt x="2684102" y="1421236"/>
                </a:lnTo>
                <a:lnTo>
                  <a:pt x="2659180" y="1482772"/>
                </a:lnTo>
                <a:lnTo>
                  <a:pt x="2612505" y="1541181"/>
                </a:lnTo>
                <a:lnTo>
                  <a:pt x="2581260" y="1568713"/>
                </a:lnTo>
                <a:lnTo>
                  <a:pt x="2544877" y="1594862"/>
                </a:lnTo>
                <a:lnTo>
                  <a:pt x="2503456" y="1619428"/>
                </a:lnTo>
                <a:lnTo>
                  <a:pt x="2457097" y="1642212"/>
                </a:lnTo>
                <a:lnTo>
                  <a:pt x="2405900" y="1663012"/>
                </a:lnTo>
                <a:lnTo>
                  <a:pt x="2349965" y="1681629"/>
                </a:lnTo>
                <a:lnTo>
                  <a:pt x="2341583" y="1684042"/>
                </a:lnTo>
                <a:lnTo>
                  <a:pt x="2337392" y="1685312"/>
                </a:lnTo>
                <a:lnTo>
                  <a:pt x="2331963" y="1748126"/>
                </a:lnTo>
                <a:lnTo>
                  <a:pt x="2289262" y="1804928"/>
                </a:lnTo>
                <a:lnTo>
                  <a:pt x="2255699" y="1829950"/>
                </a:lnTo>
                <a:lnTo>
                  <a:pt x="2214936" y="1852117"/>
                </a:lnTo>
                <a:lnTo>
                  <a:pt x="2167677" y="1870981"/>
                </a:lnTo>
                <a:lnTo>
                  <a:pt x="2114628" y="1886090"/>
                </a:lnTo>
                <a:lnTo>
                  <a:pt x="2056495" y="1896995"/>
                </a:lnTo>
                <a:lnTo>
                  <a:pt x="1993984" y="1903244"/>
                </a:lnTo>
                <a:lnTo>
                  <a:pt x="1936892" y="1904496"/>
                </a:lnTo>
                <a:lnTo>
                  <a:pt x="1880611" y="1901612"/>
                </a:lnTo>
                <a:lnTo>
                  <a:pt x="1825995" y="1894735"/>
                </a:lnTo>
                <a:lnTo>
                  <a:pt x="1773898" y="1884006"/>
                </a:lnTo>
                <a:lnTo>
                  <a:pt x="1725173" y="1869566"/>
                </a:lnTo>
                <a:lnTo>
                  <a:pt x="1680675" y="1851555"/>
                </a:lnTo>
                <a:lnTo>
                  <a:pt x="1647632" y="1875458"/>
                </a:lnTo>
                <a:lnTo>
                  <a:pt x="1608912" y="1896179"/>
                </a:lnTo>
                <a:lnTo>
                  <a:pt x="1565346" y="1913610"/>
                </a:lnTo>
                <a:lnTo>
                  <a:pt x="1517770" y="1927641"/>
                </a:lnTo>
                <a:lnTo>
                  <a:pt x="1467017" y="1938163"/>
                </a:lnTo>
                <a:lnTo>
                  <a:pt x="1413919" y="1945068"/>
                </a:lnTo>
                <a:lnTo>
                  <a:pt x="1359311" y="1948248"/>
                </a:lnTo>
                <a:lnTo>
                  <a:pt x="1304027" y="1947593"/>
                </a:lnTo>
                <a:lnTo>
                  <a:pt x="1248899" y="1942995"/>
                </a:lnTo>
                <a:lnTo>
                  <a:pt x="1194762" y="1934344"/>
                </a:lnTo>
                <a:lnTo>
                  <a:pt x="1142449" y="1921532"/>
                </a:lnTo>
                <a:lnTo>
                  <a:pt x="1082106" y="1899920"/>
                </a:lnTo>
                <a:lnTo>
                  <a:pt x="1031620" y="1873419"/>
                </a:lnTo>
                <a:lnTo>
                  <a:pt x="992040" y="1842839"/>
                </a:lnTo>
                <a:lnTo>
                  <a:pt x="964413" y="1808992"/>
                </a:lnTo>
                <a:lnTo>
                  <a:pt x="949790" y="1772688"/>
                </a:lnTo>
                <a:lnTo>
                  <a:pt x="940900" y="1771164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5134" y="329945"/>
            <a:ext cx="120269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3363" y="430022"/>
            <a:ext cx="228473" cy="2284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6595" y="574420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4">
                <a:moveTo>
                  <a:pt x="162178" y="0"/>
                </a:moveTo>
                <a:lnTo>
                  <a:pt x="205280" y="5795"/>
                </a:lnTo>
                <a:lnTo>
                  <a:pt x="244018" y="22149"/>
                </a:lnTo>
                <a:lnTo>
                  <a:pt x="276844" y="47513"/>
                </a:lnTo>
                <a:lnTo>
                  <a:pt x="302208" y="80339"/>
                </a:lnTo>
                <a:lnTo>
                  <a:pt x="318562" y="119077"/>
                </a:lnTo>
                <a:lnTo>
                  <a:pt x="324357" y="162178"/>
                </a:lnTo>
                <a:lnTo>
                  <a:pt x="318562" y="205280"/>
                </a:lnTo>
                <a:lnTo>
                  <a:pt x="302208" y="244018"/>
                </a:lnTo>
                <a:lnTo>
                  <a:pt x="276844" y="276844"/>
                </a:lnTo>
                <a:lnTo>
                  <a:pt x="244018" y="302208"/>
                </a:lnTo>
                <a:lnTo>
                  <a:pt x="205280" y="318562"/>
                </a:lnTo>
                <a:lnTo>
                  <a:pt x="162178" y="324357"/>
                </a:lnTo>
                <a:lnTo>
                  <a:pt x="119077" y="318562"/>
                </a:lnTo>
                <a:lnTo>
                  <a:pt x="80339" y="302208"/>
                </a:lnTo>
                <a:lnTo>
                  <a:pt x="47513" y="276844"/>
                </a:lnTo>
                <a:lnTo>
                  <a:pt x="22149" y="244018"/>
                </a:lnTo>
                <a:lnTo>
                  <a:pt x="5795" y="205280"/>
                </a:lnTo>
                <a:lnTo>
                  <a:pt x="0" y="162178"/>
                </a:lnTo>
                <a:lnTo>
                  <a:pt x="5795" y="119077"/>
                </a:lnTo>
                <a:lnTo>
                  <a:pt x="22149" y="80339"/>
                </a:lnTo>
                <a:lnTo>
                  <a:pt x="47513" y="47513"/>
                </a:lnTo>
                <a:lnTo>
                  <a:pt x="80339" y="22149"/>
                </a:lnTo>
                <a:lnTo>
                  <a:pt x="119077" y="5795"/>
                </a:lnTo>
                <a:lnTo>
                  <a:pt x="162178" y="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1614" y="2124836"/>
            <a:ext cx="53340" cy="114300"/>
          </a:xfrm>
          <a:custGeom>
            <a:avLst/>
            <a:gdLst/>
            <a:ahLst/>
            <a:cxnLst/>
            <a:rect l="l" t="t" r="r" b="b"/>
            <a:pathLst>
              <a:path w="53339" h="114300">
                <a:moveTo>
                  <a:pt x="52705" y="0"/>
                </a:moveTo>
                <a:lnTo>
                  <a:pt x="52792" y="29805"/>
                </a:lnTo>
                <a:lnTo>
                  <a:pt x="43878" y="59086"/>
                </a:lnTo>
                <a:lnTo>
                  <a:pt x="26201" y="87368"/>
                </a:lnTo>
                <a:lnTo>
                  <a:pt x="0" y="114173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1534" y="2024126"/>
            <a:ext cx="25400" cy="50165"/>
          </a:xfrm>
          <a:custGeom>
            <a:avLst/>
            <a:gdLst/>
            <a:ahLst/>
            <a:cxnLst/>
            <a:rect l="l" t="t" r="r" b="b"/>
            <a:pathLst>
              <a:path w="25400" h="50164">
                <a:moveTo>
                  <a:pt x="0" y="0"/>
                </a:moveTo>
                <a:lnTo>
                  <a:pt x="8788" y="12211"/>
                </a:lnTo>
                <a:lnTo>
                  <a:pt x="15922" y="24637"/>
                </a:lnTo>
                <a:lnTo>
                  <a:pt x="21413" y="37254"/>
                </a:lnTo>
                <a:lnTo>
                  <a:pt x="25273" y="50037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3713" y="1593977"/>
            <a:ext cx="115570" cy="30480"/>
          </a:xfrm>
          <a:custGeom>
            <a:avLst/>
            <a:gdLst/>
            <a:ahLst/>
            <a:cxnLst/>
            <a:rect l="l" t="t" r="r" b="b"/>
            <a:pathLst>
              <a:path w="115570" h="30480">
                <a:moveTo>
                  <a:pt x="115188" y="0"/>
                </a:moveTo>
                <a:lnTo>
                  <a:pt x="87671" y="8667"/>
                </a:lnTo>
                <a:lnTo>
                  <a:pt x="59261" y="16573"/>
                </a:lnTo>
                <a:lnTo>
                  <a:pt x="30017" y="23717"/>
                </a:lnTo>
                <a:lnTo>
                  <a:pt x="0" y="30099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1754" y="1037589"/>
            <a:ext cx="126364" cy="12065"/>
          </a:xfrm>
          <a:custGeom>
            <a:avLst/>
            <a:gdLst/>
            <a:ahLst/>
            <a:cxnLst/>
            <a:rect l="l" t="t" r="r" b="b"/>
            <a:pathLst>
              <a:path w="126364" h="12065">
                <a:moveTo>
                  <a:pt x="0" y="0"/>
                </a:moveTo>
                <a:lnTo>
                  <a:pt x="32067" y="1760"/>
                </a:lnTo>
                <a:lnTo>
                  <a:pt x="63849" y="4365"/>
                </a:lnTo>
                <a:lnTo>
                  <a:pt x="95297" y="7804"/>
                </a:lnTo>
                <a:lnTo>
                  <a:pt x="126365" y="12064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1085" y="652272"/>
            <a:ext cx="472440" cy="146685"/>
          </a:xfrm>
          <a:custGeom>
            <a:avLst/>
            <a:gdLst/>
            <a:ahLst/>
            <a:cxnLst/>
            <a:rect l="l" t="t" r="r" b="b"/>
            <a:pathLst>
              <a:path w="472439" h="146684">
                <a:moveTo>
                  <a:pt x="0" y="146557"/>
                </a:moveTo>
                <a:lnTo>
                  <a:pt x="29128" y="120491"/>
                </a:lnTo>
                <a:lnTo>
                  <a:pt x="63542" y="96568"/>
                </a:lnTo>
                <a:lnTo>
                  <a:pt x="102768" y="74936"/>
                </a:lnTo>
                <a:lnTo>
                  <a:pt x="146330" y="55741"/>
                </a:lnTo>
                <a:lnTo>
                  <a:pt x="193754" y="39131"/>
                </a:lnTo>
                <a:lnTo>
                  <a:pt x="244565" y="25253"/>
                </a:lnTo>
                <a:lnTo>
                  <a:pt x="298288" y="14254"/>
                </a:lnTo>
                <a:lnTo>
                  <a:pt x="354449" y="6280"/>
                </a:lnTo>
                <a:lnTo>
                  <a:pt x="412573" y="1480"/>
                </a:lnTo>
                <a:lnTo>
                  <a:pt x="472186" y="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8039" y="453262"/>
            <a:ext cx="177165" cy="65405"/>
          </a:xfrm>
          <a:custGeom>
            <a:avLst/>
            <a:gdLst/>
            <a:ahLst/>
            <a:cxnLst/>
            <a:rect l="l" t="t" r="r" b="b"/>
            <a:pathLst>
              <a:path w="177164" h="65404">
                <a:moveTo>
                  <a:pt x="0" y="0"/>
                </a:moveTo>
                <a:lnTo>
                  <a:pt x="49718" y="12378"/>
                </a:lnTo>
                <a:lnTo>
                  <a:pt x="96091" y="27495"/>
                </a:lnTo>
                <a:lnTo>
                  <a:pt x="138678" y="45184"/>
                </a:lnTo>
                <a:lnTo>
                  <a:pt x="177037" y="65277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1067" y="606425"/>
            <a:ext cx="83820" cy="3810"/>
          </a:xfrm>
          <a:custGeom>
            <a:avLst/>
            <a:gdLst/>
            <a:ahLst/>
            <a:cxnLst/>
            <a:rect l="l" t="t" r="r" b="b"/>
            <a:pathLst>
              <a:path w="83819" h="3809">
                <a:moveTo>
                  <a:pt x="0" y="3428"/>
                </a:moveTo>
                <a:lnTo>
                  <a:pt x="20736" y="1785"/>
                </a:lnTo>
                <a:lnTo>
                  <a:pt x="41592" y="666"/>
                </a:lnTo>
                <a:lnTo>
                  <a:pt x="62543" y="71"/>
                </a:lnTo>
                <a:lnTo>
                  <a:pt x="83565" y="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6851" y="992886"/>
            <a:ext cx="106680" cy="33655"/>
          </a:xfrm>
          <a:custGeom>
            <a:avLst/>
            <a:gdLst/>
            <a:ahLst/>
            <a:cxnLst/>
            <a:rect l="l" t="t" r="r" b="b"/>
            <a:pathLst>
              <a:path w="106680" h="33655">
                <a:moveTo>
                  <a:pt x="106553" y="33400"/>
                </a:moveTo>
                <a:lnTo>
                  <a:pt x="78188" y="26521"/>
                </a:lnTo>
                <a:lnTo>
                  <a:pt x="50895" y="18653"/>
                </a:lnTo>
                <a:lnTo>
                  <a:pt x="24792" y="9808"/>
                </a:lnTo>
                <a:lnTo>
                  <a:pt x="0" y="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2257" y="1322705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92075" y="16129"/>
                </a:moveTo>
                <a:lnTo>
                  <a:pt x="68347" y="13180"/>
                </a:lnTo>
                <a:lnTo>
                  <a:pt x="45037" y="9493"/>
                </a:lnTo>
                <a:lnTo>
                  <a:pt x="22226" y="5091"/>
                </a:lnTo>
                <a:lnTo>
                  <a:pt x="0" y="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5573" y="1647063"/>
            <a:ext cx="89535" cy="59055"/>
          </a:xfrm>
          <a:custGeom>
            <a:avLst/>
            <a:gdLst/>
            <a:ahLst/>
            <a:cxnLst/>
            <a:rect l="l" t="t" r="r" b="b"/>
            <a:pathLst>
              <a:path w="89535" h="59055">
                <a:moveTo>
                  <a:pt x="0" y="58547"/>
                </a:moveTo>
                <a:lnTo>
                  <a:pt x="19609" y="42933"/>
                </a:lnTo>
                <a:lnTo>
                  <a:pt x="41052" y="27939"/>
                </a:lnTo>
                <a:lnTo>
                  <a:pt x="64258" y="13612"/>
                </a:lnTo>
                <a:lnTo>
                  <a:pt x="89153" y="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3014" y="2150364"/>
            <a:ext cx="93980" cy="10795"/>
          </a:xfrm>
          <a:custGeom>
            <a:avLst/>
            <a:gdLst/>
            <a:ahLst/>
            <a:cxnLst/>
            <a:rect l="l" t="t" r="r" b="b"/>
            <a:pathLst>
              <a:path w="93980" h="10794">
                <a:moveTo>
                  <a:pt x="93853" y="0"/>
                </a:moveTo>
                <a:lnTo>
                  <a:pt x="70687" y="3286"/>
                </a:lnTo>
                <a:lnTo>
                  <a:pt x="47307" y="6096"/>
                </a:lnTo>
                <a:lnTo>
                  <a:pt x="23737" y="8429"/>
                </a:lnTo>
                <a:lnTo>
                  <a:pt x="0" y="10287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71242" y="882777"/>
            <a:ext cx="1584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Инсульт: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latin typeface="Arial"/>
                <a:cs typeface="Arial"/>
              </a:rPr>
              <a:t>Слабость,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spc="-15" dirty="0">
                <a:latin typeface="Arial"/>
                <a:cs typeface="Arial"/>
              </a:rPr>
              <a:t>Нарушение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ч</a:t>
            </a:r>
            <a:r>
              <a:rPr sz="1200" b="1" spc="-35" dirty="0">
                <a:latin typeface="Arial"/>
                <a:cs typeface="Arial"/>
              </a:rPr>
              <a:t>у</a:t>
            </a: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10" dirty="0">
                <a:latin typeface="Arial"/>
                <a:cs typeface="Arial"/>
              </a:rPr>
              <a:t>ви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ел</a:t>
            </a:r>
            <a:r>
              <a:rPr sz="1200" b="1" spc="-10" dirty="0">
                <a:latin typeface="Arial"/>
                <a:cs typeface="Arial"/>
              </a:rPr>
              <a:t>ь</a:t>
            </a:r>
            <a:r>
              <a:rPr sz="1200" b="1" spc="-5" dirty="0">
                <a:latin typeface="Arial"/>
                <a:cs typeface="Arial"/>
              </a:rPr>
              <a:t>н</a:t>
            </a:r>
            <a:r>
              <a:rPr sz="1200" b="1" spc="-1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184785" marR="5715" indent="-185420" algn="r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spc="-15" dirty="0">
                <a:latin typeface="Arial"/>
                <a:cs typeface="Arial"/>
              </a:rPr>
              <a:t>Нарушение </a:t>
            </a:r>
            <a:r>
              <a:rPr sz="1200" b="1" spc="-5" dirty="0">
                <a:latin typeface="Arial"/>
                <a:cs typeface="Arial"/>
              </a:rPr>
              <a:t>речи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глотания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43855" y="5082540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6" y="0"/>
                </a:moveTo>
                <a:lnTo>
                  <a:pt x="166191" y="5716"/>
                </a:lnTo>
                <a:lnTo>
                  <a:pt x="120798" y="21998"/>
                </a:lnTo>
                <a:lnTo>
                  <a:pt x="80758" y="47546"/>
                </a:lnTo>
                <a:lnTo>
                  <a:pt x="47366" y="81060"/>
                </a:lnTo>
                <a:lnTo>
                  <a:pt x="21913" y="121242"/>
                </a:lnTo>
                <a:lnTo>
                  <a:pt x="5693" y="166791"/>
                </a:lnTo>
                <a:lnTo>
                  <a:pt x="0" y="216408"/>
                </a:lnTo>
                <a:lnTo>
                  <a:pt x="5693" y="266024"/>
                </a:lnTo>
                <a:lnTo>
                  <a:pt x="21913" y="311573"/>
                </a:lnTo>
                <a:lnTo>
                  <a:pt x="47366" y="351755"/>
                </a:lnTo>
                <a:lnTo>
                  <a:pt x="80758" y="385269"/>
                </a:lnTo>
                <a:lnTo>
                  <a:pt x="120798" y="410817"/>
                </a:lnTo>
                <a:lnTo>
                  <a:pt x="166191" y="427099"/>
                </a:lnTo>
                <a:lnTo>
                  <a:pt x="215646" y="432816"/>
                </a:lnTo>
                <a:lnTo>
                  <a:pt x="265100" y="427099"/>
                </a:lnTo>
                <a:lnTo>
                  <a:pt x="310493" y="410817"/>
                </a:lnTo>
                <a:lnTo>
                  <a:pt x="350533" y="385269"/>
                </a:lnTo>
                <a:lnTo>
                  <a:pt x="383925" y="351755"/>
                </a:lnTo>
                <a:lnTo>
                  <a:pt x="409378" y="311573"/>
                </a:lnTo>
                <a:lnTo>
                  <a:pt x="425598" y="266024"/>
                </a:lnTo>
                <a:lnTo>
                  <a:pt x="431292" y="216408"/>
                </a:lnTo>
                <a:lnTo>
                  <a:pt x="425598" y="166791"/>
                </a:lnTo>
                <a:lnTo>
                  <a:pt x="409378" y="121242"/>
                </a:lnTo>
                <a:lnTo>
                  <a:pt x="383925" y="81060"/>
                </a:lnTo>
                <a:lnTo>
                  <a:pt x="350533" y="47546"/>
                </a:lnTo>
                <a:lnTo>
                  <a:pt x="310493" y="21998"/>
                </a:lnTo>
                <a:lnTo>
                  <a:pt x="265100" y="5716"/>
                </a:lnTo>
                <a:lnTo>
                  <a:pt x="2156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3855" y="5082540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3" y="166791"/>
                </a:lnTo>
                <a:lnTo>
                  <a:pt x="21913" y="121242"/>
                </a:lnTo>
                <a:lnTo>
                  <a:pt x="47366" y="81060"/>
                </a:lnTo>
                <a:lnTo>
                  <a:pt x="80758" y="47546"/>
                </a:lnTo>
                <a:lnTo>
                  <a:pt x="120798" y="21998"/>
                </a:lnTo>
                <a:lnTo>
                  <a:pt x="166191" y="5716"/>
                </a:lnTo>
                <a:lnTo>
                  <a:pt x="215646" y="0"/>
                </a:lnTo>
                <a:lnTo>
                  <a:pt x="265100" y="5716"/>
                </a:lnTo>
                <a:lnTo>
                  <a:pt x="310493" y="21998"/>
                </a:lnTo>
                <a:lnTo>
                  <a:pt x="350533" y="47546"/>
                </a:lnTo>
                <a:lnTo>
                  <a:pt x="383925" y="81060"/>
                </a:lnTo>
                <a:lnTo>
                  <a:pt x="409378" y="121242"/>
                </a:lnTo>
                <a:lnTo>
                  <a:pt x="425598" y="166791"/>
                </a:lnTo>
                <a:lnTo>
                  <a:pt x="431292" y="216408"/>
                </a:lnTo>
                <a:lnTo>
                  <a:pt x="425598" y="266024"/>
                </a:lnTo>
                <a:lnTo>
                  <a:pt x="409378" y="311573"/>
                </a:lnTo>
                <a:lnTo>
                  <a:pt x="383925" y="351755"/>
                </a:lnTo>
                <a:lnTo>
                  <a:pt x="350533" y="385269"/>
                </a:lnTo>
                <a:lnTo>
                  <a:pt x="310493" y="410817"/>
                </a:lnTo>
                <a:lnTo>
                  <a:pt x="265100" y="427099"/>
                </a:lnTo>
                <a:lnTo>
                  <a:pt x="215646" y="432816"/>
                </a:lnTo>
                <a:lnTo>
                  <a:pt x="166191" y="427099"/>
                </a:lnTo>
                <a:lnTo>
                  <a:pt x="120798" y="410817"/>
                </a:lnTo>
                <a:lnTo>
                  <a:pt x="80758" y="385269"/>
                </a:lnTo>
                <a:lnTo>
                  <a:pt x="47366" y="351755"/>
                </a:lnTo>
                <a:lnTo>
                  <a:pt x="21913" y="311573"/>
                </a:lnTo>
                <a:lnTo>
                  <a:pt x="5693" y="266024"/>
                </a:lnTo>
                <a:lnTo>
                  <a:pt x="0" y="21640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35879" y="2348483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5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6" y="431291"/>
                </a:lnTo>
                <a:lnTo>
                  <a:pt x="265100" y="425598"/>
                </a:lnTo>
                <a:lnTo>
                  <a:pt x="310493" y="409378"/>
                </a:lnTo>
                <a:lnTo>
                  <a:pt x="350533" y="383925"/>
                </a:lnTo>
                <a:lnTo>
                  <a:pt x="383925" y="350533"/>
                </a:lnTo>
                <a:lnTo>
                  <a:pt x="409378" y="310493"/>
                </a:lnTo>
                <a:lnTo>
                  <a:pt x="425598" y="265100"/>
                </a:lnTo>
                <a:lnTo>
                  <a:pt x="431292" y="215645"/>
                </a:lnTo>
                <a:lnTo>
                  <a:pt x="425598" y="166191"/>
                </a:lnTo>
                <a:lnTo>
                  <a:pt x="409378" y="120798"/>
                </a:lnTo>
                <a:lnTo>
                  <a:pt x="383925" y="80758"/>
                </a:lnTo>
                <a:lnTo>
                  <a:pt x="350533" y="47366"/>
                </a:lnTo>
                <a:lnTo>
                  <a:pt x="310493" y="21913"/>
                </a:lnTo>
                <a:lnTo>
                  <a:pt x="265100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5879" y="2348483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5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1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93079" y="162915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6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6" y="431292"/>
                </a:lnTo>
                <a:lnTo>
                  <a:pt x="265100" y="425598"/>
                </a:lnTo>
                <a:lnTo>
                  <a:pt x="310493" y="409378"/>
                </a:lnTo>
                <a:lnTo>
                  <a:pt x="350533" y="383925"/>
                </a:lnTo>
                <a:lnTo>
                  <a:pt x="383925" y="350533"/>
                </a:lnTo>
                <a:lnTo>
                  <a:pt x="409378" y="310493"/>
                </a:lnTo>
                <a:lnTo>
                  <a:pt x="425598" y="265100"/>
                </a:lnTo>
                <a:lnTo>
                  <a:pt x="431292" y="215646"/>
                </a:lnTo>
                <a:lnTo>
                  <a:pt x="425598" y="166191"/>
                </a:lnTo>
                <a:lnTo>
                  <a:pt x="409378" y="120798"/>
                </a:lnTo>
                <a:lnTo>
                  <a:pt x="383925" y="80758"/>
                </a:lnTo>
                <a:lnTo>
                  <a:pt x="350533" y="47366"/>
                </a:lnTo>
                <a:lnTo>
                  <a:pt x="310493" y="21913"/>
                </a:lnTo>
                <a:lnTo>
                  <a:pt x="265100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93079" y="162915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6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6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2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6671" y="260604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5" y="0"/>
                </a:move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6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5" y="431292"/>
                </a:lnTo>
                <a:lnTo>
                  <a:pt x="265100" y="425598"/>
                </a:lnTo>
                <a:lnTo>
                  <a:pt x="310493" y="409378"/>
                </a:lnTo>
                <a:lnTo>
                  <a:pt x="350533" y="383925"/>
                </a:lnTo>
                <a:lnTo>
                  <a:pt x="383925" y="350533"/>
                </a:lnTo>
                <a:lnTo>
                  <a:pt x="409378" y="310493"/>
                </a:lnTo>
                <a:lnTo>
                  <a:pt x="425598" y="265100"/>
                </a:lnTo>
                <a:lnTo>
                  <a:pt x="431291" y="215646"/>
                </a:lnTo>
                <a:lnTo>
                  <a:pt x="425598" y="166191"/>
                </a:lnTo>
                <a:lnTo>
                  <a:pt x="409378" y="120798"/>
                </a:lnTo>
                <a:lnTo>
                  <a:pt x="383925" y="80758"/>
                </a:lnTo>
                <a:lnTo>
                  <a:pt x="350533" y="47366"/>
                </a:lnTo>
                <a:lnTo>
                  <a:pt x="310493" y="21913"/>
                </a:lnTo>
                <a:lnTo>
                  <a:pt x="265100" y="5693"/>
                </a:lnTo>
                <a:lnTo>
                  <a:pt x="2156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6671" y="260604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6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5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1" y="215646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5" y="431292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6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1559" y="1363980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216407" y="0"/>
                </a:moveTo>
                <a:lnTo>
                  <a:pt x="166791" y="5693"/>
                </a:lnTo>
                <a:lnTo>
                  <a:pt x="121242" y="21913"/>
                </a:lnTo>
                <a:lnTo>
                  <a:pt x="81060" y="47366"/>
                </a:lnTo>
                <a:lnTo>
                  <a:pt x="47546" y="80758"/>
                </a:lnTo>
                <a:lnTo>
                  <a:pt x="21998" y="120798"/>
                </a:lnTo>
                <a:lnTo>
                  <a:pt x="5716" y="166191"/>
                </a:lnTo>
                <a:lnTo>
                  <a:pt x="0" y="215646"/>
                </a:lnTo>
                <a:lnTo>
                  <a:pt x="5716" y="265100"/>
                </a:lnTo>
                <a:lnTo>
                  <a:pt x="21998" y="310493"/>
                </a:lnTo>
                <a:lnTo>
                  <a:pt x="47546" y="350533"/>
                </a:lnTo>
                <a:lnTo>
                  <a:pt x="81060" y="383925"/>
                </a:lnTo>
                <a:lnTo>
                  <a:pt x="121242" y="409378"/>
                </a:lnTo>
                <a:lnTo>
                  <a:pt x="166791" y="425598"/>
                </a:lnTo>
                <a:lnTo>
                  <a:pt x="216407" y="431292"/>
                </a:lnTo>
                <a:lnTo>
                  <a:pt x="266024" y="425598"/>
                </a:lnTo>
                <a:lnTo>
                  <a:pt x="311573" y="409378"/>
                </a:lnTo>
                <a:lnTo>
                  <a:pt x="351755" y="383925"/>
                </a:lnTo>
                <a:lnTo>
                  <a:pt x="385269" y="350533"/>
                </a:lnTo>
                <a:lnTo>
                  <a:pt x="410817" y="310493"/>
                </a:lnTo>
                <a:lnTo>
                  <a:pt x="427099" y="265100"/>
                </a:lnTo>
                <a:lnTo>
                  <a:pt x="432815" y="215646"/>
                </a:lnTo>
                <a:lnTo>
                  <a:pt x="427099" y="166191"/>
                </a:lnTo>
                <a:lnTo>
                  <a:pt x="410817" y="120798"/>
                </a:lnTo>
                <a:lnTo>
                  <a:pt x="385269" y="80758"/>
                </a:lnTo>
                <a:lnTo>
                  <a:pt x="351755" y="47366"/>
                </a:lnTo>
                <a:lnTo>
                  <a:pt x="311573" y="21913"/>
                </a:lnTo>
                <a:lnTo>
                  <a:pt x="266024" y="5693"/>
                </a:lnTo>
                <a:lnTo>
                  <a:pt x="216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1559" y="1363980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0" y="215646"/>
                </a:moveTo>
                <a:lnTo>
                  <a:pt x="5716" y="166191"/>
                </a:lnTo>
                <a:lnTo>
                  <a:pt x="21998" y="120798"/>
                </a:lnTo>
                <a:lnTo>
                  <a:pt x="47546" y="80758"/>
                </a:lnTo>
                <a:lnTo>
                  <a:pt x="81060" y="47366"/>
                </a:lnTo>
                <a:lnTo>
                  <a:pt x="121242" y="21913"/>
                </a:lnTo>
                <a:lnTo>
                  <a:pt x="166791" y="5693"/>
                </a:lnTo>
                <a:lnTo>
                  <a:pt x="216407" y="0"/>
                </a:lnTo>
                <a:lnTo>
                  <a:pt x="266024" y="5693"/>
                </a:lnTo>
                <a:lnTo>
                  <a:pt x="311573" y="21913"/>
                </a:lnTo>
                <a:lnTo>
                  <a:pt x="351755" y="47366"/>
                </a:lnTo>
                <a:lnTo>
                  <a:pt x="385269" y="80758"/>
                </a:lnTo>
                <a:lnTo>
                  <a:pt x="410817" y="120798"/>
                </a:lnTo>
                <a:lnTo>
                  <a:pt x="427099" y="166191"/>
                </a:lnTo>
                <a:lnTo>
                  <a:pt x="432815" y="215646"/>
                </a:lnTo>
                <a:lnTo>
                  <a:pt x="427099" y="265100"/>
                </a:lnTo>
                <a:lnTo>
                  <a:pt x="410817" y="310493"/>
                </a:lnTo>
                <a:lnTo>
                  <a:pt x="385269" y="350533"/>
                </a:lnTo>
                <a:lnTo>
                  <a:pt x="351755" y="383925"/>
                </a:lnTo>
                <a:lnTo>
                  <a:pt x="311573" y="409378"/>
                </a:lnTo>
                <a:lnTo>
                  <a:pt x="266024" y="425598"/>
                </a:lnTo>
                <a:lnTo>
                  <a:pt x="216407" y="431292"/>
                </a:lnTo>
                <a:lnTo>
                  <a:pt x="166791" y="425598"/>
                </a:lnTo>
                <a:lnTo>
                  <a:pt x="121242" y="409378"/>
                </a:lnTo>
                <a:lnTo>
                  <a:pt x="81060" y="383925"/>
                </a:lnTo>
                <a:lnTo>
                  <a:pt x="47546" y="350533"/>
                </a:lnTo>
                <a:lnTo>
                  <a:pt x="21998" y="310493"/>
                </a:lnTo>
                <a:lnTo>
                  <a:pt x="5716" y="265100"/>
                </a:lnTo>
                <a:lnTo>
                  <a:pt x="0" y="2156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6484" y="296113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5" y="0"/>
                </a:move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5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5" y="431291"/>
                </a:lnTo>
                <a:lnTo>
                  <a:pt x="265100" y="425598"/>
                </a:lnTo>
                <a:lnTo>
                  <a:pt x="310493" y="409378"/>
                </a:lnTo>
                <a:lnTo>
                  <a:pt x="350533" y="383925"/>
                </a:lnTo>
                <a:lnTo>
                  <a:pt x="383925" y="350533"/>
                </a:lnTo>
                <a:lnTo>
                  <a:pt x="409378" y="310493"/>
                </a:lnTo>
                <a:lnTo>
                  <a:pt x="425598" y="265100"/>
                </a:lnTo>
                <a:lnTo>
                  <a:pt x="431291" y="215645"/>
                </a:lnTo>
                <a:lnTo>
                  <a:pt x="425598" y="166191"/>
                </a:lnTo>
                <a:lnTo>
                  <a:pt x="409378" y="120798"/>
                </a:lnTo>
                <a:lnTo>
                  <a:pt x="383925" y="80758"/>
                </a:lnTo>
                <a:lnTo>
                  <a:pt x="350533" y="47366"/>
                </a:lnTo>
                <a:lnTo>
                  <a:pt x="310493" y="21913"/>
                </a:lnTo>
                <a:lnTo>
                  <a:pt x="265100" y="5693"/>
                </a:lnTo>
                <a:lnTo>
                  <a:pt x="2156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6484" y="296113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5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1" y="215645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5" y="431291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11367" y="2433827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216408" y="0"/>
                </a:moveTo>
                <a:lnTo>
                  <a:pt x="166791" y="5693"/>
                </a:lnTo>
                <a:lnTo>
                  <a:pt x="121242" y="21913"/>
                </a:lnTo>
                <a:lnTo>
                  <a:pt x="81060" y="47366"/>
                </a:lnTo>
                <a:lnTo>
                  <a:pt x="47546" y="80758"/>
                </a:lnTo>
                <a:lnTo>
                  <a:pt x="21998" y="120798"/>
                </a:lnTo>
                <a:lnTo>
                  <a:pt x="5716" y="166191"/>
                </a:lnTo>
                <a:lnTo>
                  <a:pt x="0" y="215646"/>
                </a:lnTo>
                <a:lnTo>
                  <a:pt x="5716" y="265100"/>
                </a:lnTo>
                <a:lnTo>
                  <a:pt x="21998" y="310493"/>
                </a:lnTo>
                <a:lnTo>
                  <a:pt x="47546" y="350533"/>
                </a:lnTo>
                <a:lnTo>
                  <a:pt x="81060" y="383925"/>
                </a:lnTo>
                <a:lnTo>
                  <a:pt x="121242" y="409378"/>
                </a:lnTo>
                <a:lnTo>
                  <a:pt x="166791" y="425598"/>
                </a:lnTo>
                <a:lnTo>
                  <a:pt x="216408" y="431292"/>
                </a:lnTo>
                <a:lnTo>
                  <a:pt x="266024" y="425598"/>
                </a:lnTo>
                <a:lnTo>
                  <a:pt x="311573" y="409378"/>
                </a:lnTo>
                <a:lnTo>
                  <a:pt x="351755" y="383925"/>
                </a:lnTo>
                <a:lnTo>
                  <a:pt x="385269" y="350533"/>
                </a:lnTo>
                <a:lnTo>
                  <a:pt x="410817" y="310493"/>
                </a:lnTo>
                <a:lnTo>
                  <a:pt x="427099" y="265100"/>
                </a:lnTo>
                <a:lnTo>
                  <a:pt x="432816" y="215646"/>
                </a:lnTo>
                <a:lnTo>
                  <a:pt x="427099" y="166191"/>
                </a:lnTo>
                <a:lnTo>
                  <a:pt x="410817" y="120798"/>
                </a:lnTo>
                <a:lnTo>
                  <a:pt x="385269" y="80758"/>
                </a:lnTo>
                <a:lnTo>
                  <a:pt x="351755" y="47366"/>
                </a:lnTo>
                <a:lnTo>
                  <a:pt x="311573" y="21913"/>
                </a:lnTo>
                <a:lnTo>
                  <a:pt x="266024" y="5693"/>
                </a:lnTo>
                <a:lnTo>
                  <a:pt x="2164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11367" y="2433827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0" y="215646"/>
                </a:moveTo>
                <a:lnTo>
                  <a:pt x="5716" y="166191"/>
                </a:lnTo>
                <a:lnTo>
                  <a:pt x="21998" y="120798"/>
                </a:lnTo>
                <a:lnTo>
                  <a:pt x="47546" y="80758"/>
                </a:lnTo>
                <a:lnTo>
                  <a:pt x="81060" y="47366"/>
                </a:lnTo>
                <a:lnTo>
                  <a:pt x="121242" y="21913"/>
                </a:lnTo>
                <a:lnTo>
                  <a:pt x="166791" y="5693"/>
                </a:lnTo>
                <a:lnTo>
                  <a:pt x="216408" y="0"/>
                </a:lnTo>
                <a:lnTo>
                  <a:pt x="266024" y="5693"/>
                </a:lnTo>
                <a:lnTo>
                  <a:pt x="311573" y="21913"/>
                </a:lnTo>
                <a:lnTo>
                  <a:pt x="351755" y="47366"/>
                </a:lnTo>
                <a:lnTo>
                  <a:pt x="385269" y="80758"/>
                </a:lnTo>
                <a:lnTo>
                  <a:pt x="410817" y="120798"/>
                </a:lnTo>
                <a:lnTo>
                  <a:pt x="427099" y="166191"/>
                </a:lnTo>
                <a:lnTo>
                  <a:pt x="432816" y="215646"/>
                </a:lnTo>
                <a:lnTo>
                  <a:pt x="427099" y="265100"/>
                </a:lnTo>
                <a:lnTo>
                  <a:pt x="410817" y="310493"/>
                </a:lnTo>
                <a:lnTo>
                  <a:pt x="385269" y="350533"/>
                </a:lnTo>
                <a:lnTo>
                  <a:pt x="351755" y="383925"/>
                </a:lnTo>
                <a:lnTo>
                  <a:pt x="311573" y="409378"/>
                </a:lnTo>
                <a:lnTo>
                  <a:pt x="266024" y="425598"/>
                </a:lnTo>
                <a:lnTo>
                  <a:pt x="216408" y="431292"/>
                </a:lnTo>
                <a:lnTo>
                  <a:pt x="166791" y="425598"/>
                </a:lnTo>
                <a:lnTo>
                  <a:pt x="121242" y="409378"/>
                </a:lnTo>
                <a:lnTo>
                  <a:pt x="81060" y="383925"/>
                </a:lnTo>
                <a:lnTo>
                  <a:pt x="47546" y="350533"/>
                </a:lnTo>
                <a:lnTo>
                  <a:pt x="21998" y="310493"/>
                </a:lnTo>
                <a:lnTo>
                  <a:pt x="5716" y="265100"/>
                </a:lnTo>
                <a:lnTo>
                  <a:pt x="0" y="2156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97929" y="287528"/>
            <a:ext cx="225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solidFill>
                  <a:srgbClr val="FFFFFF"/>
                </a:solidFill>
                <a:latin typeface="Arial"/>
                <a:cs typeface="Arial"/>
              </a:rPr>
              <a:t>Нарушение</a:t>
            </a:r>
            <a:r>
              <a:rPr sz="180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0" spc="-15" dirty="0">
                <a:solidFill>
                  <a:srgbClr val="FFFFFF"/>
                </a:solidFill>
                <a:latin typeface="Arial"/>
                <a:cs typeface="Arial"/>
              </a:rPr>
              <a:t>глотания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29911" y="2778251"/>
            <a:ext cx="315595" cy="259079"/>
          </a:xfrm>
          <a:custGeom>
            <a:avLst/>
            <a:gdLst/>
            <a:ahLst/>
            <a:cxnLst/>
            <a:rect l="l" t="t" r="r" b="b"/>
            <a:pathLst>
              <a:path w="315595" h="259080">
                <a:moveTo>
                  <a:pt x="157734" y="0"/>
                </a:moveTo>
                <a:lnTo>
                  <a:pt x="107874" y="6608"/>
                </a:lnTo>
                <a:lnTo>
                  <a:pt x="64574" y="25005"/>
                </a:lnTo>
                <a:lnTo>
                  <a:pt x="30431" y="53053"/>
                </a:lnTo>
                <a:lnTo>
                  <a:pt x="8040" y="88611"/>
                </a:lnTo>
                <a:lnTo>
                  <a:pt x="0" y="129539"/>
                </a:lnTo>
                <a:lnTo>
                  <a:pt x="8040" y="170468"/>
                </a:lnTo>
                <a:lnTo>
                  <a:pt x="30431" y="206026"/>
                </a:lnTo>
                <a:lnTo>
                  <a:pt x="64574" y="234074"/>
                </a:lnTo>
                <a:lnTo>
                  <a:pt x="107874" y="252471"/>
                </a:lnTo>
                <a:lnTo>
                  <a:pt x="157734" y="259080"/>
                </a:lnTo>
                <a:lnTo>
                  <a:pt x="207593" y="252471"/>
                </a:lnTo>
                <a:lnTo>
                  <a:pt x="250893" y="234074"/>
                </a:lnTo>
                <a:lnTo>
                  <a:pt x="285036" y="206026"/>
                </a:lnTo>
                <a:lnTo>
                  <a:pt x="307427" y="170468"/>
                </a:lnTo>
                <a:lnTo>
                  <a:pt x="315467" y="129539"/>
                </a:lnTo>
                <a:lnTo>
                  <a:pt x="307427" y="88611"/>
                </a:lnTo>
                <a:lnTo>
                  <a:pt x="285036" y="53053"/>
                </a:lnTo>
                <a:lnTo>
                  <a:pt x="250893" y="25005"/>
                </a:lnTo>
                <a:lnTo>
                  <a:pt x="207593" y="6608"/>
                </a:lnTo>
                <a:lnTo>
                  <a:pt x="1577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9911" y="2778251"/>
            <a:ext cx="315595" cy="259079"/>
          </a:xfrm>
          <a:custGeom>
            <a:avLst/>
            <a:gdLst/>
            <a:ahLst/>
            <a:cxnLst/>
            <a:rect l="l" t="t" r="r" b="b"/>
            <a:pathLst>
              <a:path w="315595" h="259080">
                <a:moveTo>
                  <a:pt x="0" y="129539"/>
                </a:moveTo>
                <a:lnTo>
                  <a:pt x="8040" y="88611"/>
                </a:lnTo>
                <a:lnTo>
                  <a:pt x="30431" y="53053"/>
                </a:lnTo>
                <a:lnTo>
                  <a:pt x="64574" y="25005"/>
                </a:lnTo>
                <a:lnTo>
                  <a:pt x="107874" y="6608"/>
                </a:lnTo>
                <a:lnTo>
                  <a:pt x="157734" y="0"/>
                </a:lnTo>
                <a:lnTo>
                  <a:pt x="207593" y="6608"/>
                </a:lnTo>
                <a:lnTo>
                  <a:pt x="250893" y="25005"/>
                </a:lnTo>
                <a:lnTo>
                  <a:pt x="285036" y="53053"/>
                </a:lnTo>
                <a:lnTo>
                  <a:pt x="307427" y="88611"/>
                </a:lnTo>
                <a:lnTo>
                  <a:pt x="315467" y="129539"/>
                </a:lnTo>
                <a:lnTo>
                  <a:pt x="307427" y="170468"/>
                </a:lnTo>
                <a:lnTo>
                  <a:pt x="285036" y="206026"/>
                </a:lnTo>
                <a:lnTo>
                  <a:pt x="250893" y="234074"/>
                </a:lnTo>
                <a:lnTo>
                  <a:pt x="207593" y="252471"/>
                </a:lnTo>
                <a:lnTo>
                  <a:pt x="157734" y="259080"/>
                </a:lnTo>
                <a:lnTo>
                  <a:pt x="107874" y="252471"/>
                </a:lnTo>
                <a:lnTo>
                  <a:pt x="64574" y="234074"/>
                </a:lnTo>
                <a:lnTo>
                  <a:pt x="30431" y="206026"/>
                </a:lnTo>
                <a:lnTo>
                  <a:pt x="8040" y="170468"/>
                </a:lnTo>
                <a:lnTo>
                  <a:pt x="0" y="1295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21866" y="2693034"/>
            <a:ext cx="3070860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892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Синдром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системного  иммунодефицита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1968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Синдром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тромбофилии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264795" marR="8191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Системные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вегетативные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расстройства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Дегенеративные процессы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ремоделирование мозговой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ткани.</a:t>
            </a:r>
            <a:endParaRPr sz="18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1625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Гиподинамия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80454" y="490220"/>
            <a:ext cx="3329940" cy="542798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Когнитивные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нарушения</a:t>
            </a:r>
            <a:endParaRPr sz="1800">
              <a:latin typeface="Arial"/>
              <a:cs typeface="Arial"/>
            </a:endParaRPr>
          </a:p>
          <a:p>
            <a:pPr marL="453390" algn="ctr">
              <a:lnSpc>
                <a:spcPct val="100000"/>
              </a:lnSpc>
              <a:spcBef>
                <a:spcPts val="1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Эпилепсия</a:t>
            </a:r>
            <a:endParaRPr sz="18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1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Депрессия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Потеря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бытовых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8763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Ортостатические</a:t>
            </a:r>
            <a:endParaRPr sz="1800">
              <a:latin typeface="Arial"/>
              <a:cs typeface="Arial"/>
            </a:endParaRPr>
          </a:p>
          <a:p>
            <a:pPr marL="8763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расстройства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829944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Тромбозы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глубоких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вен</a:t>
            </a:r>
            <a:endParaRPr sz="1800">
              <a:latin typeface="Arial"/>
              <a:cs typeface="Arial"/>
            </a:endParaRPr>
          </a:p>
          <a:p>
            <a:pPr marL="227965">
              <a:lnSpc>
                <a:spcPct val="100000"/>
              </a:lnSpc>
              <a:spcBef>
                <a:spcPts val="145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Обезвоживание,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голод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73152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Мочевая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инфекция</a:t>
            </a:r>
            <a:endParaRPr sz="1800">
              <a:latin typeface="Arial"/>
              <a:cs typeface="Arial"/>
            </a:endParaRPr>
          </a:p>
          <a:p>
            <a:pPr marL="12700" marR="63500" indent="934719">
              <a:lnSpc>
                <a:spcPct val="2101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Пневмония  Контрактуры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мышц и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суставов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607" y="27178"/>
            <a:ext cx="8848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>
                <a:solidFill>
                  <a:srgbClr val="000000"/>
                </a:solidFill>
              </a:rPr>
              <a:t>Постинсультная</a:t>
            </a:r>
            <a:r>
              <a:rPr sz="5400" spc="-75" dirty="0">
                <a:solidFill>
                  <a:srgbClr val="000000"/>
                </a:solidFill>
              </a:rPr>
              <a:t> </a:t>
            </a:r>
            <a:r>
              <a:rPr sz="5400" spc="-5" dirty="0">
                <a:solidFill>
                  <a:srgbClr val="000000"/>
                </a:solidFill>
              </a:rPr>
              <a:t>пластичность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69719" y="4248403"/>
            <a:ext cx="8187055" cy="2369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Перемещение зоны функциональной </a:t>
            </a:r>
            <a:r>
              <a:rPr sz="2800" b="1" spc="-5" dirty="0">
                <a:latin typeface="Calibri"/>
                <a:cs typeface="Calibri"/>
              </a:rPr>
              <a:t>активности в  периинфарктную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область,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Гиперактивация </a:t>
            </a:r>
            <a:r>
              <a:rPr sz="2800" b="1" spc="-10" dirty="0">
                <a:latin typeface="Calibri"/>
                <a:cs typeface="Calibri"/>
              </a:rPr>
              <a:t>ипсилатерального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полушария,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Гиперактивация противоположного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полушария,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Формирование </a:t>
            </a:r>
            <a:r>
              <a:rPr sz="2800" b="1" spc="-10" dirty="0">
                <a:latin typeface="Calibri"/>
                <a:cs typeface="Calibri"/>
              </a:rPr>
              <a:t>патологических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связей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0344" y="976883"/>
            <a:ext cx="8246364" cy="318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8" y="344804"/>
            <a:ext cx="10250170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530"/>
              </a:spcBef>
            </a:pPr>
            <a:r>
              <a:rPr sz="3600" dirty="0"/>
              <a:t>В основе </a:t>
            </a:r>
            <a:r>
              <a:rPr sz="3600" spc="-10" dirty="0"/>
              <a:t>восстановления лежит </a:t>
            </a:r>
            <a:r>
              <a:rPr sz="3600" spc="-5" dirty="0"/>
              <a:t>мотивированное </a:t>
            </a:r>
            <a:r>
              <a:rPr sz="3600" dirty="0"/>
              <a:t>и  осмысленное </a:t>
            </a:r>
            <a:r>
              <a:rPr sz="3600" spc="-10" dirty="0"/>
              <a:t>восстановление целенаправленных  активностей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22756" y="2361057"/>
            <a:ext cx="1040701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Мозг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развития проверяет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множество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действий.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Мозг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пробует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или иные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движения (двигательные</a:t>
            </a:r>
            <a:r>
              <a:rPr sz="24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паттерны).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Мозг получает обратную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связь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основании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цели,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ее решает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вопрос 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правильности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движения.</a:t>
            </a:r>
            <a:endParaRPr sz="2400">
              <a:latin typeface="Calibri"/>
              <a:cs typeface="Calibri"/>
            </a:endParaRPr>
          </a:p>
          <a:p>
            <a:pPr marL="299085" marR="14160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правильное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эффективное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мозг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запоминает 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потом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использует.</a:t>
            </a:r>
            <a:endParaRPr sz="2400">
              <a:latin typeface="Calibri"/>
              <a:cs typeface="Calibri"/>
            </a:endParaRPr>
          </a:p>
          <a:p>
            <a:pPr marL="299085" marR="101282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восстановления очень важно осмысленное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самостоятельное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целенаправленное эффективное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движение.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Их обычно очень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мало.</a:t>
            </a:r>
            <a:endParaRPr sz="2400">
              <a:latin typeface="Calibri"/>
              <a:cs typeface="Calibri"/>
            </a:endParaRPr>
          </a:p>
          <a:p>
            <a:pPr marL="299085" marR="4000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Организм не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запоминает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эффективные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движения.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Запоминается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только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правильное.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261" y="609676"/>
            <a:ext cx="9541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00000"/>
                </a:solidFill>
              </a:rPr>
              <a:t>Что </a:t>
            </a:r>
            <a:r>
              <a:rPr dirty="0">
                <a:solidFill>
                  <a:srgbClr val="000000"/>
                </a:solidFill>
              </a:rPr>
              <a:t>не </a:t>
            </a:r>
            <a:r>
              <a:rPr spc="-5" dirty="0">
                <a:solidFill>
                  <a:srgbClr val="000000"/>
                </a:solidFill>
              </a:rPr>
              <a:t>работает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нейрореабилитации: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20316"/>
            <a:ext cx="10234930" cy="32169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Имитационные </a:t>
            </a:r>
            <a:r>
              <a:rPr sz="3200" b="1" spc="-10" dirty="0">
                <a:latin typeface="Calibri"/>
                <a:cs typeface="Calibri"/>
              </a:rPr>
              <a:t>движения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-10" dirty="0">
                <a:latin typeface="Calibri"/>
                <a:cs typeface="Calibri"/>
              </a:rPr>
              <a:t>движения </a:t>
            </a:r>
            <a:r>
              <a:rPr sz="3200" b="1" spc="-5" dirty="0">
                <a:latin typeface="Calibri"/>
                <a:cs typeface="Calibri"/>
              </a:rPr>
              <a:t>без смысла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без  </a:t>
            </a:r>
            <a:r>
              <a:rPr sz="3200" b="1" spc="-15" dirty="0">
                <a:latin typeface="Calibri"/>
                <a:cs typeface="Calibri"/>
              </a:rPr>
              <a:t>цели,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Циклические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движения,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Движения через </a:t>
            </a:r>
            <a:r>
              <a:rPr sz="3200" b="1" spc="-10" dirty="0">
                <a:latin typeface="Calibri"/>
                <a:cs typeface="Calibri"/>
              </a:rPr>
              <a:t>боль,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Движение без постурального </a:t>
            </a:r>
            <a:r>
              <a:rPr sz="3200" b="1" spc="-15" dirty="0">
                <a:latin typeface="Calibri"/>
                <a:cs typeface="Calibri"/>
              </a:rPr>
              <a:t>контроля </a:t>
            </a:r>
            <a:r>
              <a:rPr sz="3200" b="1" spc="-20" dirty="0">
                <a:latin typeface="Calibri"/>
                <a:cs typeface="Calibri"/>
              </a:rPr>
              <a:t>тела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целом,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Занятия </a:t>
            </a:r>
            <a:r>
              <a:rPr sz="3200" b="1" spc="-5" dirty="0">
                <a:latin typeface="Calibri"/>
                <a:cs typeface="Calibri"/>
              </a:rPr>
              <a:t>при </a:t>
            </a:r>
            <a:r>
              <a:rPr sz="3200" b="1" spc="-10" dirty="0">
                <a:latin typeface="Calibri"/>
                <a:cs typeface="Calibri"/>
              </a:rPr>
              <a:t>дискомфорте </a:t>
            </a:r>
            <a:r>
              <a:rPr sz="3200" b="1" dirty="0">
                <a:latin typeface="Calibri"/>
                <a:cs typeface="Calibri"/>
              </a:rPr>
              <a:t>и при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стрессе.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338" y="1755089"/>
            <a:ext cx="10227945" cy="31121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-5080" algn="ctr">
              <a:lnSpc>
                <a:spcPct val="90000"/>
              </a:lnSpc>
              <a:spcBef>
                <a:spcPts val="635"/>
              </a:spcBef>
            </a:pPr>
            <a:r>
              <a:rPr spc="-5" dirty="0">
                <a:solidFill>
                  <a:srgbClr val="000000"/>
                </a:solidFill>
              </a:rPr>
              <a:t>Основой </a:t>
            </a:r>
            <a:r>
              <a:rPr spc="-10" dirty="0">
                <a:solidFill>
                  <a:srgbClr val="000000"/>
                </a:solidFill>
              </a:rPr>
              <a:t>восстановления </a:t>
            </a:r>
            <a:r>
              <a:rPr dirty="0">
                <a:solidFill>
                  <a:srgbClr val="000000"/>
                </a:solidFill>
              </a:rPr>
              <a:t>при </a:t>
            </a:r>
            <a:r>
              <a:rPr spc="-5" dirty="0">
                <a:solidFill>
                  <a:srgbClr val="000000"/>
                </a:solidFill>
              </a:rPr>
              <a:t>синдроме  </a:t>
            </a:r>
            <a:r>
              <a:rPr spc="-10" dirty="0">
                <a:solidFill>
                  <a:srgbClr val="000000"/>
                </a:solidFill>
              </a:rPr>
              <a:t>центрального </a:t>
            </a:r>
            <a:r>
              <a:rPr spc="-5" dirty="0">
                <a:solidFill>
                  <a:srgbClr val="000000"/>
                </a:solidFill>
              </a:rPr>
              <a:t>мотонейрона </a:t>
            </a:r>
            <a:r>
              <a:rPr dirty="0">
                <a:solidFill>
                  <a:srgbClr val="000000"/>
                </a:solidFill>
              </a:rPr>
              <a:t>(слабости)  </a:t>
            </a:r>
            <a:r>
              <a:rPr spc="-10" dirty="0">
                <a:solidFill>
                  <a:srgbClr val="000000"/>
                </a:solidFill>
              </a:rPr>
              <a:t>является </a:t>
            </a:r>
            <a:r>
              <a:rPr spc="-5" dirty="0">
                <a:solidFill>
                  <a:srgbClr val="000000"/>
                </a:solidFill>
              </a:rPr>
              <a:t>включение </a:t>
            </a:r>
            <a:r>
              <a:rPr dirty="0">
                <a:solidFill>
                  <a:srgbClr val="000000"/>
                </a:solidFill>
              </a:rPr>
              <a:t>мышцы в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движение,  </a:t>
            </a:r>
            <a:r>
              <a:rPr dirty="0">
                <a:solidFill>
                  <a:srgbClr val="000000"/>
                </a:solidFill>
              </a:rPr>
              <a:t>а </a:t>
            </a:r>
            <a:r>
              <a:rPr spc="-10" dirty="0">
                <a:solidFill>
                  <a:srgbClr val="000000"/>
                </a:solidFill>
              </a:rPr>
              <a:t>групп </a:t>
            </a:r>
            <a:r>
              <a:rPr spc="-5" dirty="0">
                <a:solidFill>
                  <a:srgbClr val="000000"/>
                </a:solidFill>
              </a:rPr>
              <a:t>мышц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привычные</a:t>
            </a:r>
          </a:p>
          <a:p>
            <a:pPr marL="8890" algn="ctr">
              <a:lnSpc>
                <a:spcPts val="4750"/>
              </a:lnSpc>
            </a:pPr>
            <a:r>
              <a:rPr spc="-10" dirty="0">
                <a:solidFill>
                  <a:srgbClr val="000000"/>
                </a:solidFill>
              </a:rPr>
              <a:t>двигательные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паттерны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544" y="373761"/>
            <a:ext cx="10241280" cy="61264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60680" marR="5080" indent="4445" algn="ctr">
              <a:lnSpc>
                <a:spcPts val="4320"/>
              </a:lnSpc>
              <a:spcBef>
                <a:spcPts val="640"/>
              </a:spcBef>
            </a:pPr>
            <a:r>
              <a:rPr sz="4000" b="1" spc="-15" dirty="0">
                <a:latin typeface="Calibri"/>
                <a:cs typeface="Calibri"/>
              </a:rPr>
              <a:t>Перед </a:t>
            </a:r>
            <a:r>
              <a:rPr sz="4000" b="1" spc="-10" dirty="0">
                <a:latin typeface="Calibri"/>
                <a:cs typeface="Calibri"/>
              </a:rPr>
              <a:t>началом </a:t>
            </a:r>
            <a:r>
              <a:rPr sz="4000" b="1" spc="-5" dirty="0">
                <a:latin typeface="Calibri"/>
                <a:cs typeface="Calibri"/>
              </a:rPr>
              <a:t>работы </a:t>
            </a:r>
            <a:r>
              <a:rPr sz="4000" b="1" spc="-30" dirty="0">
                <a:latin typeface="Calibri"/>
                <a:cs typeface="Calibri"/>
              </a:rPr>
              <a:t>следует </a:t>
            </a:r>
            <a:r>
              <a:rPr sz="4000" b="1" spc="-10" dirty="0">
                <a:latin typeface="Calibri"/>
                <a:cs typeface="Calibri"/>
              </a:rPr>
              <a:t>провести  мануальное </a:t>
            </a:r>
            <a:r>
              <a:rPr sz="4000" b="1" dirty="0">
                <a:latin typeface="Calibri"/>
                <a:cs typeface="Calibri"/>
              </a:rPr>
              <a:t>мышечное </a:t>
            </a:r>
            <a:r>
              <a:rPr sz="4000" b="1" spc="-10" dirty="0">
                <a:latin typeface="Calibri"/>
                <a:cs typeface="Calibri"/>
              </a:rPr>
              <a:t>тестирование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мышц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2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30" dirty="0">
                <a:latin typeface="Calibri"/>
                <a:cs typeface="Calibri"/>
              </a:rPr>
              <a:t>Есть </a:t>
            </a:r>
            <a:r>
              <a:rPr sz="4000" b="1" spc="-5" dirty="0">
                <a:latin typeface="Calibri"/>
                <a:cs typeface="Calibri"/>
              </a:rPr>
              <a:t>парез или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нет?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30" dirty="0">
                <a:latin typeface="Calibri"/>
                <a:cs typeface="Calibri"/>
              </a:rPr>
              <a:t>Есть </a:t>
            </a:r>
            <a:r>
              <a:rPr sz="4000" b="1" spc="-5" dirty="0">
                <a:latin typeface="Calibri"/>
                <a:cs typeface="Calibri"/>
              </a:rPr>
              <a:t>ли </a:t>
            </a:r>
            <a:r>
              <a:rPr sz="4000" b="1" spc="-25" dirty="0">
                <a:latin typeface="Calibri"/>
                <a:cs typeface="Calibri"/>
              </a:rPr>
              <a:t>боль </a:t>
            </a:r>
            <a:r>
              <a:rPr sz="4000" b="1" spc="-5" dirty="0">
                <a:latin typeface="Calibri"/>
                <a:cs typeface="Calibri"/>
              </a:rPr>
              <a:t>в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мышце?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30" dirty="0">
                <a:latin typeface="Calibri"/>
                <a:cs typeface="Calibri"/>
              </a:rPr>
              <a:t>Есть </a:t>
            </a:r>
            <a:r>
              <a:rPr sz="4000" b="1" spc="-5" dirty="0">
                <a:latin typeface="Calibri"/>
                <a:cs typeface="Calibri"/>
              </a:rPr>
              <a:t>ли </a:t>
            </a:r>
            <a:r>
              <a:rPr sz="4000" b="1" spc="-10" dirty="0">
                <a:latin typeface="Calibri"/>
                <a:cs typeface="Calibri"/>
              </a:rPr>
              <a:t>укорочение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мышцы?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Включается </a:t>
            </a:r>
            <a:r>
              <a:rPr sz="4000" b="1" spc="-5" dirty="0">
                <a:latin typeface="Calibri"/>
                <a:cs typeface="Calibri"/>
              </a:rPr>
              <a:t>ли </a:t>
            </a:r>
            <a:r>
              <a:rPr sz="4000" b="1" spc="-10" dirty="0">
                <a:latin typeface="Calibri"/>
                <a:cs typeface="Calibri"/>
              </a:rPr>
              <a:t>мышца </a:t>
            </a:r>
            <a:r>
              <a:rPr sz="4000" b="1" spc="-5" dirty="0">
                <a:latin typeface="Calibri"/>
                <a:cs typeface="Calibri"/>
              </a:rPr>
              <a:t>в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движение?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50">
              <a:latin typeface="Times New Roman"/>
              <a:cs typeface="Times New Roman"/>
            </a:endParaRPr>
          </a:p>
          <a:p>
            <a:pPr marL="346075" marR="109220" algn="ctr">
              <a:lnSpc>
                <a:spcPts val="4320"/>
              </a:lnSpc>
            </a:pPr>
            <a:r>
              <a:rPr sz="4000" b="1" spc="-5" dirty="0">
                <a:latin typeface="Calibri"/>
                <a:cs typeface="Calibri"/>
              </a:rPr>
              <a:t>От </a:t>
            </a:r>
            <a:r>
              <a:rPr sz="4000" b="1" spc="-35" dirty="0">
                <a:latin typeface="Calibri"/>
                <a:cs typeface="Calibri"/>
              </a:rPr>
              <a:t>результатов </a:t>
            </a:r>
            <a:r>
              <a:rPr sz="4000" b="1" spc="-10" dirty="0">
                <a:latin typeface="Calibri"/>
                <a:cs typeface="Calibri"/>
              </a:rPr>
              <a:t>тестирования </a:t>
            </a:r>
            <a:r>
              <a:rPr sz="4000" b="1" spc="-50" dirty="0">
                <a:latin typeface="Calibri"/>
                <a:cs typeface="Calibri"/>
              </a:rPr>
              <a:t>будет </a:t>
            </a:r>
            <a:r>
              <a:rPr sz="4000" b="1" spc="-5" dirty="0">
                <a:latin typeface="Calibri"/>
                <a:cs typeface="Calibri"/>
              </a:rPr>
              <a:t>зависеть  </a:t>
            </a:r>
            <a:r>
              <a:rPr sz="4000" b="1" spc="-15" dirty="0">
                <a:latin typeface="Calibri"/>
                <a:cs typeface="Calibri"/>
              </a:rPr>
              <a:t>какие техники </a:t>
            </a:r>
            <a:r>
              <a:rPr sz="4000" b="1" spc="-5" dirty="0">
                <a:latin typeface="Calibri"/>
                <a:cs typeface="Calibri"/>
              </a:rPr>
              <a:t>мы </a:t>
            </a:r>
            <a:r>
              <a:rPr sz="4000" b="1" spc="-55" dirty="0">
                <a:latin typeface="Calibri"/>
                <a:cs typeface="Calibri"/>
              </a:rPr>
              <a:t>будем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использовать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902" y="4688585"/>
            <a:ext cx="11235055" cy="487680"/>
          </a:xfrm>
          <a:custGeom>
            <a:avLst/>
            <a:gdLst/>
            <a:ahLst/>
            <a:cxnLst/>
            <a:rect l="l" t="t" r="r" b="b"/>
            <a:pathLst>
              <a:path w="11235055" h="487679">
                <a:moveTo>
                  <a:pt x="11234928" y="0"/>
                </a:moveTo>
                <a:lnTo>
                  <a:pt x="11232859" y="77053"/>
                </a:lnTo>
                <a:lnTo>
                  <a:pt x="11227096" y="143987"/>
                </a:lnTo>
                <a:lnTo>
                  <a:pt x="11218304" y="196778"/>
                </a:lnTo>
                <a:lnTo>
                  <a:pt x="11194288" y="243839"/>
                </a:lnTo>
                <a:lnTo>
                  <a:pt x="5658104" y="243839"/>
                </a:lnTo>
                <a:lnTo>
                  <a:pt x="5645245" y="256275"/>
                </a:lnTo>
                <a:lnTo>
                  <a:pt x="5634087" y="290901"/>
                </a:lnTo>
                <a:lnTo>
                  <a:pt x="5625295" y="343692"/>
                </a:lnTo>
                <a:lnTo>
                  <a:pt x="5619532" y="410626"/>
                </a:lnTo>
                <a:lnTo>
                  <a:pt x="5617464" y="487680"/>
                </a:lnTo>
                <a:lnTo>
                  <a:pt x="5615395" y="410626"/>
                </a:lnTo>
                <a:lnTo>
                  <a:pt x="5609632" y="343692"/>
                </a:lnTo>
                <a:lnTo>
                  <a:pt x="5600840" y="290901"/>
                </a:lnTo>
                <a:lnTo>
                  <a:pt x="5589682" y="256275"/>
                </a:lnTo>
                <a:lnTo>
                  <a:pt x="5576824" y="243839"/>
                </a:lnTo>
                <a:lnTo>
                  <a:pt x="40627" y="243839"/>
                </a:lnTo>
                <a:lnTo>
                  <a:pt x="27784" y="231404"/>
                </a:lnTo>
                <a:lnTo>
                  <a:pt x="16632" y="196778"/>
                </a:lnTo>
                <a:lnTo>
                  <a:pt x="7837" y="143987"/>
                </a:lnTo>
                <a:lnTo>
                  <a:pt x="2070" y="77053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90" y="719454"/>
            <a:ext cx="10161905" cy="55733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26390" marR="318135" algn="ctr">
              <a:lnSpc>
                <a:spcPts val="4320"/>
              </a:lnSpc>
              <a:spcBef>
                <a:spcPts val="640"/>
              </a:spcBef>
            </a:pPr>
            <a:r>
              <a:rPr sz="4000" b="1" spc="-5" dirty="0">
                <a:latin typeface="Calibri"/>
                <a:cs typeface="Calibri"/>
              </a:rPr>
              <a:t>При </a:t>
            </a:r>
            <a:r>
              <a:rPr sz="4000" b="1" spc="-15" dirty="0">
                <a:latin typeface="Calibri"/>
                <a:cs typeface="Calibri"/>
              </a:rPr>
              <a:t>диагностике </a:t>
            </a:r>
            <a:r>
              <a:rPr sz="4000" b="1" spc="-10" dirty="0">
                <a:latin typeface="Calibri"/>
                <a:cs typeface="Calibri"/>
              </a:rPr>
              <a:t>важно </a:t>
            </a:r>
            <a:r>
              <a:rPr sz="4000" b="1" spc="-40" dirty="0">
                <a:latin typeface="Calibri"/>
                <a:cs typeface="Calibri"/>
              </a:rPr>
              <a:t>уделить </a:t>
            </a:r>
            <a:r>
              <a:rPr sz="4000" b="1" spc="-5" dirty="0">
                <a:latin typeface="Calibri"/>
                <a:cs typeface="Calibri"/>
              </a:rPr>
              <a:t>внимание  </a:t>
            </a:r>
            <a:r>
              <a:rPr sz="4000" b="1" spc="-10" dirty="0">
                <a:latin typeface="Calibri"/>
                <a:cs typeface="Calibri"/>
              </a:rPr>
              <a:t>мышцам агонистам </a:t>
            </a:r>
            <a:r>
              <a:rPr sz="4000" b="1" spc="-5" dirty="0">
                <a:latin typeface="Calibri"/>
                <a:cs typeface="Calibri"/>
              </a:rPr>
              <a:t>и </a:t>
            </a:r>
            <a:r>
              <a:rPr sz="4000" b="1" spc="-10" dirty="0">
                <a:latin typeface="Calibri"/>
                <a:cs typeface="Calibri"/>
              </a:rPr>
              <a:t>антагонистам  </a:t>
            </a:r>
            <a:r>
              <a:rPr sz="4000" b="1" spc="-15" dirty="0">
                <a:latin typeface="Calibri"/>
                <a:cs typeface="Calibri"/>
              </a:rPr>
              <a:t>пораженной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мышцы.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85725" marR="81915" algn="ctr">
              <a:lnSpc>
                <a:spcPts val="4320"/>
              </a:lnSpc>
              <a:spcBef>
                <a:spcPts val="5"/>
              </a:spcBef>
            </a:pPr>
            <a:r>
              <a:rPr sz="4000" b="1" spc="-40" dirty="0">
                <a:latin typeface="Calibri"/>
                <a:cs typeface="Calibri"/>
              </a:rPr>
              <a:t>Редко </a:t>
            </a:r>
            <a:r>
              <a:rPr sz="4000" b="1" spc="-60" dirty="0">
                <a:latin typeface="Calibri"/>
                <a:cs typeface="Calibri"/>
              </a:rPr>
              <a:t>когда </a:t>
            </a:r>
            <a:r>
              <a:rPr sz="4000" b="1" spc="-10" dirty="0">
                <a:latin typeface="Calibri"/>
                <a:cs typeface="Calibri"/>
              </a:rPr>
              <a:t>бывает изолированно </a:t>
            </a:r>
            <a:r>
              <a:rPr sz="4000" b="1" spc="-20" dirty="0">
                <a:latin typeface="Calibri"/>
                <a:cs typeface="Calibri"/>
              </a:rPr>
              <a:t>поражена  </a:t>
            </a:r>
            <a:r>
              <a:rPr sz="4000" b="1" spc="-30" dirty="0">
                <a:latin typeface="Calibri"/>
                <a:cs typeface="Calibri"/>
              </a:rPr>
              <a:t>одна</a:t>
            </a:r>
            <a:r>
              <a:rPr sz="4000" b="1" spc="-10" dirty="0">
                <a:latin typeface="Calibri"/>
                <a:cs typeface="Calibri"/>
              </a:rPr>
              <a:t> мышца.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 algn="ctr">
              <a:lnSpc>
                <a:spcPts val="4320"/>
              </a:lnSpc>
            </a:pPr>
            <a:r>
              <a:rPr sz="4000" b="1" spc="-15" dirty="0">
                <a:latin typeface="Calibri"/>
                <a:cs typeface="Calibri"/>
              </a:rPr>
              <a:t>Часто </a:t>
            </a:r>
            <a:r>
              <a:rPr sz="4000" b="1" spc="-25" dirty="0">
                <a:latin typeface="Calibri"/>
                <a:cs typeface="Calibri"/>
              </a:rPr>
              <a:t>приходится </a:t>
            </a:r>
            <a:r>
              <a:rPr sz="4000" b="1" spc="-5" dirty="0">
                <a:latin typeface="Calibri"/>
                <a:cs typeface="Calibri"/>
              </a:rPr>
              <a:t>в </a:t>
            </a:r>
            <a:r>
              <a:rPr sz="4000" b="1" spc="-10" dirty="0">
                <a:latin typeface="Calibri"/>
                <a:cs typeface="Calibri"/>
              </a:rPr>
              <a:t>программу </a:t>
            </a:r>
            <a:r>
              <a:rPr sz="4000" b="1" spc="-5" dirty="0">
                <a:latin typeface="Calibri"/>
                <a:cs typeface="Calibri"/>
              </a:rPr>
              <a:t>реабилитации  включать </a:t>
            </a:r>
            <a:r>
              <a:rPr sz="4000" b="1" spc="-10" dirty="0">
                <a:latin typeface="Calibri"/>
                <a:cs typeface="Calibri"/>
              </a:rPr>
              <a:t>работу </a:t>
            </a:r>
            <a:r>
              <a:rPr sz="4000" b="1" spc="-5" dirty="0">
                <a:latin typeface="Calibri"/>
                <a:cs typeface="Calibri"/>
              </a:rPr>
              <a:t>с </a:t>
            </a:r>
            <a:r>
              <a:rPr sz="4000" b="1" spc="-10" dirty="0">
                <a:latin typeface="Calibri"/>
                <a:cs typeface="Calibri"/>
              </a:rPr>
              <a:t>агонистами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и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255"/>
              </a:lnSpc>
            </a:pPr>
            <a:r>
              <a:rPr sz="4000" b="1" spc="-10" dirty="0">
                <a:latin typeface="Calibri"/>
                <a:cs typeface="Calibri"/>
              </a:rPr>
              <a:t>антагонистами.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022" y="2404363"/>
            <a:ext cx="942530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044064" marR="5080" indent="-2032000">
              <a:lnSpc>
                <a:spcPts val="4750"/>
              </a:lnSpc>
              <a:spcBef>
                <a:spcPts val="705"/>
              </a:spcBef>
            </a:pPr>
            <a:r>
              <a:rPr dirty="0">
                <a:solidFill>
                  <a:srgbClr val="000000"/>
                </a:solidFill>
              </a:rPr>
              <a:t>На </a:t>
            </a:r>
            <a:r>
              <a:rPr spc="-5" dirty="0">
                <a:solidFill>
                  <a:srgbClr val="000000"/>
                </a:solidFill>
              </a:rPr>
              <a:t>начальном этапе </a:t>
            </a:r>
            <a:r>
              <a:rPr spc="-25" dirty="0">
                <a:solidFill>
                  <a:srgbClr val="000000"/>
                </a:solidFill>
              </a:rPr>
              <a:t>следует </a:t>
            </a:r>
            <a:r>
              <a:rPr dirty="0">
                <a:solidFill>
                  <a:srgbClr val="000000"/>
                </a:solidFill>
              </a:rPr>
              <a:t>растянуть  </a:t>
            </a:r>
            <a:r>
              <a:rPr spc="-10" dirty="0">
                <a:solidFill>
                  <a:srgbClr val="000000"/>
                </a:solidFill>
              </a:rPr>
              <a:t>укороченные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мышцы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609676"/>
            <a:ext cx="8605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rgbClr val="000000"/>
                </a:solidFill>
              </a:rPr>
              <a:t>Условия </a:t>
            </a:r>
            <a:r>
              <a:rPr spc="-20" dirty="0">
                <a:solidFill>
                  <a:srgbClr val="000000"/>
                </a:solidFill>
              </a:rPr>
              <a:t>стимуляции </a:t>
            </a:r>
            <a:r>
              <a:rPr spc="-10" dirty="0">
                <a:solidFill>
                  <a:srgbClr val="000000"/>
                </a:solidFill>
              </a:rPr>
              <a:t>работы</a:t>
            </a:r>
            <a:r>
              <a:rPr spc="-5" dirty="0">
                <a:solidFill>
                  <a:srgbClr val="000000"/>
                </a:solidFill>
              </a:rPr>
              <a:t> мышц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05"/>
            <a:ext cx="10121265" cy="428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Безболевой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режим,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Небольшая, </a:t>
            </a:r>
            <a:r>
              <a:rPr sz="3600" dirty="0">
                <a:latin typeface="Calibri"/>
                <a:cs typeface="Calibri"/>
              </a:rPr>
              <a:t>но </a:t>
            </a:r>
            <a:r>
              <a:rPr sz="3600" spc="-5" dirty="0">
                <a:latin typeface="Calibri"/>
                <a:cs typeface="Calibri"/>
              </a:rPr>
              <a:t>качественная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нагрузка,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50" dirty="0">
                <a:latin typeface="Calibri"/>
                <a:cs typeface="Calibri"/>
              </a:rPr>
              <a:t>Главное </a:t>
            </a:r>
            <a:r>
              <a:rPr sz="3600" dirty="0">
                <a:latin typeface="Calibri"/>
                <a:cs typeface="Calibri"/>
              </a:rPr>
              <a:t>не сила, а правильность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выполнения,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Следим </a:t>
            </a:r>
            <a:r>
              <a:rPr sz="3600" spc="-10" dirty="0">
                <a:latin typeface="Calibri"/>
                <a:cs typeface="Calibri"/>
              </a:rPr>
              <a:t>чтобы </a:t>
            </a:r>
            <a:r>
              <a:rPr sz="3600" dirty="0">
                <a:latin typeface="Calibri"/>
                <a:cs typeface="Calibri"/>
              </a:rPr>
              <a:t>не включались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агонисты,</a:t>
            </a:r>
            <a:endParaRPr sz="3600">
              <a:latin typeface="Calibri"/>
              <a:cs typeface="Calibri"/>
            </a:endParaRPr>
          </a:p>
          <a:p>
            <a:pPr marL="241300" marR="9842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Следим </a:t>
            </a:r>
            <a:r>
              <a:rPr sz="3600" spc="-10" dirty="0">
                <a:latin typeface="Calibri"/>
                <a:cs typeface="Calibri"/>
              </a:rPr>
              <a:t>чтобы </a:t>
            </a:r>
            <a:r>
              <a:rPr sz="3600" dirty="0">
                <a:latin typeface="Calibri"/>
                <a:cs typeface="Calibri"/>
              </a:rPr>
              <a:t>не было </a:t>
            </a:r>
            <a:r>
              <a:rPr sz="3600" spc="-10" dirty="0">
                <a:latin typeface="Calibri"/>
                <a:cs typeface="Calibri"/>
              </a:rPr>
              <a:t>тремора (из-за </a:t>
            </a:r>
            <a:r>
              <a:rPr sz="3600" spc="-5" dirty="0">
                <a:latin typeface="Calibri"/>
                <a:cs typeface="Calibri"/>
              </a:rPr>
              <a:t>перегрузки  мышц),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Следим, чтобы </a:t>
            </a:r>
            <a:r>
              <a:rPr sz="3600" dirty="0">
                <a:latin typeface="Calibri"/>
                <a:cs typeface="Calibri"/>
              </a:rPr>
              <a:t>включалась </a:t>
            </a:r>
            <a:r>
              <a:rPr sz="3600" spc="-25" dirty="0">
                <a:latin typeface="Calibri"/>
                <a:cs typeface="Calibri"/>
              </a:rPr>
              <a:t>необходимая </a:t>
            </a:r>
            <a:r>
              <a:rPr sz="3600" spc="-5" dirty="0">
                <a:latin typeface="Calibri"/>
                <a:cs typeface="Calibri"/>
              </a:rPr>
              <a:t>мышца </a:t>
            </a:r>
            <a:r>
              <a:rPr sz="3600" dirty="0">
                <a:latin typeface="Calibri"/>
                <a:cs typeface="Calibri"/>
              </a:rPr>
              <a:t>в  </a:t>
            </a:r>
            <a:r>
              <a:rPr sz="3600" spc="-10" dirty="0">
                <a:latin typeface="Calibri"/>
                <a:cs typeface="Calibri"/>
              </a:rPr>
              <a:t>соответствии </a:t>
            </a:r>
            <a:r>
              <a:rPr sz="3600" dirty="0">
                <a:latin typeface="Calibri"/>
                <a:cs typeface="Calibri"/>
              </a:rPr>
              <a:t>со своей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функцией.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928" y="307924"/>
            <a:ext cx="951992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11505" marR="5080" indent="-599440">
              <a:lnSpc>
                <a:spcPts val="4750"/>
              </a:lnSpc>
              <a:spcBef>
                <a:spcPts val="705"/>
              </a:spcBef>
            </a:pPr>
            <a:r>
              <a:rPr spc="-60" dirty="0">
                <a:solidFill>
                  <a:srgbClr val="000000"/>
                </a:solidFill>
              </a:rPr>
              <a:t>Техники </a:t>
            </a:r>
            <a:r>
              <a:rPr spc="-10" dirty="0">
                <a:solidFill>
                  <a:srgbClr val="000000"/>
                </a:solidFill>
              </a:rPr>
              <a:t>использующиеся </a:t>
            </a:r>
            <a:r>
              <a:rPr dirty="0">
                <a:solidFill>
                  <a:srgbClr val="000000"/>
                </a:solidFill>
              </a:rPr>
              <a:t>в </a:t>
            </a:r>
            <a:r>
              <a:rPr spc="-15" dirty="0">
                <a:solidFill>
                  <a:srgbClr val="000000"/>
                </a:solidFill>
              </a:rPr>
              <a:t>концепции  </a:t>
            </a:r>
            <a:r>
              <a:rPr spc="-5" dirty="0">
                <a:solidFill>
                  <a:srgbClr val="000000"/>
                </a:solidFill>
              </a:rPr>
              <a:t>нейро-мышечного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переобучения: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0821" y="1908454"/>
            <a:ext cx="6177280" cy="43656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Постизометрическая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релаксация,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Постреципрокная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релаксация,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Ритмическая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инициация,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Динамические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реверсы,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Стабилизирующие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реверсы,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Стреч-рефлекс </a:t>
            </a:r>
            <a:r>
              <a:rPr sz="2200" b="1" spc="-5" dirty="0">
                <a:latin typeface="Calibri"/>
                <a:cs typeface="Calibri"/>
              </a:rPr>
              <a:t>в </a:t>
            </a:r>
            <a:r>
              <a:rPr sz="2200" b="1" spc="-10" dirty="0">
                <a:latin typeface="Calibri"/>
                <a:cs typeface="Calibri"/>
              </a:rPr>
              <a:t>начале </a:t>
            </a:r>
            <a:r>
              <a:rPr sz="2200" b="1" spc="-5" dirty="0">
                <a:latin typeface="Calibri"/>
                <a:cs typeface="Calibri"/>
              </a:rPr>
              <a:t>и в </a:t>
            </a:r>
            <a:r>
              <a:rPr sz="2200" b="1" spc="-15" dirty="0">
                <a:latin typeface="Calibri"/>
                <a:cs typeface="Calibri"/>
              </a:rPr>
              <a:t>середине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движения,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Комбинация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изотоников,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Сокращение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расслабление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(прямое),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Сокращение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расслабление </a:t>
            </a:r>
            <a:r>
              <a:rPr sz="2200" b="1" spc="-5" dirty="0">
                <a:latin typeface="Calibri"/>
                <a:cs typeface="Calibri"/>
              </a:rPr>
              <a:t>(не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прямое),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35" dirty="0">
                <a:latin typeface="Calibri"/>
                <a:cs typeface="Calibri"/>
              </a:rPr>
              <a:t>Удержание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расслабление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(прямое),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35" dirty="0">
                <a:latin typeface="Calibri"/>
                <a:cs typeface="Calibri"/>
              </a:rPr>
              <a:t>Удержание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расслабление </a:t>
            </a:r>
            <a:r>
              <a:rPr sz="2200" b="1" spc="-5" dirty="0">
                <a:latin typeface="Calibri"/>
                <a:cs typeface="Calibri"/>
              </a:rPr>
              <a:t>(не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прямое),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Повторение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(репликация).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727" y="928496"/>
            <a:ext cx="10063480" cy="4708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77520" marR="474980" algn="ctr">
              <a:lnSpc>
                <a:spcPct val="90000"/>
              </a:lnSpc>
              <a:spcBef>
                <a:spcPts val="675"/>
              </a:spcBef>
            </a:pPr>
            <a:r>
              <a:rPr sz="4800" b="1" spc="-5" dirty="0">
                <a:latin typeface="Calibri"/>
                <a:cs typeface="Calibri"/>
              </a:rPr>
              <a:t>Очень </a:t>
            </a:r>
            <a:r>
              <a:rPr sz="4800" b="1" dirty="0">
                <a:latin typeface="Calibri"/>
                <a:cs typeface="Calibri"/>
              </a:rPr>
              <a:t>важно, </a:t>
            </a:r>
            <a:r>
              <a:rPr sz="4800" b="1" spc="-10" dirty="0">
                <a:latin typeface="Calibri"/>
                <a:cs typeface="Calibri"/>
              </a:rPr>
              <a:t>чтобы </a:t>
            </a:r>
            <a:r>
              <a:rPr sz="4800" b="1" spc="-5" dirty="0">
                <a:latin typeface="Calibri"/>
                <a:cs typeface="Calibri"/>
              </a:rPr>
              <a:t>пациент</a:t>
            </a:r>
            <a:r>
              <a:rPr sz="4800" b="1" spc="-10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смог  после </a:t>
            </a:r>
            <a:r>
              <a:rPr sz="4800" b="1" spc="-25" dirty="0">
                <a:latin typeface="Calibri"/>
                <a:cs typeface="Calibri"/>
              </a:rPr>
              <a:t>процедуры  </a:t>
            </a:r>
            <a:r>
              <a:rPr sz="4800" b="1" spc="-20" dirty="0">
                <a:latin typeface="Calibri"/>
                <a:cs typeface="Calibri"/>
              </a:rPr>
              <a:t>продемонстрировать </a:t>
            </a:r>
            <a:r>
              <a:rPr sz="4800" b="1" dirty="0">
                <a:latin typeface="Calibri"/>
                <a:cs typeface="Calibri"/>
              </a:rPr>
              <a:t>включение  </a:t>
            </a:r>
            <a:r>
              <a:rPr sz="4800" b="1" spc="-5" dirty="0">
                <a:latin typeface="Calibri"/>
                <a:cs typeface="Calibri"/>
              </a:rPr>
              <a:t>мышцы </a:t>
            </a:r>
            <a:r>
              <a:rPr sz="4800" b="1" dirty="0">
                <a:latin typeface="Calibri"/>
                <a:cs typeface="Calibri"/>
              </a:rPr>
              <a:t>в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движение.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50">
              <a:latin typeface="Times New Roman"/>
              <a:cs typeface="Times New Roman"/>
            </a:endParaRPr>
          </a:p>
          <a:p>
            <a:pPr marL="12065" marR="5080" algn="ctr">
              <a:lnSpc>
                <a:spcPts val="5190"/>
              </a:lnSpc>
            </a:pPr>
            <a:r>
              <a:rPr sz="4800" b="1" dirty="0">
                <a:latin typeface="Calibri"/>
                <a:cs typeface="Calibri"/>
              </a:rPr>
              <a:t>Для </a:t>
            </a:r>
            <a:r>
              <a:rPr sz="4800" b="1" spc="-25" dirty="0">
                <a:latin typeface="Calibri"/>
                <a:cs typeface="Calibri"/>
              </a:rPr>
              <a:t>этого </a:t>
            </a:r>
            <a:r>
              <a:rPr sz="4800" b="1" spc="-15" dirty="0">
                <a:latin typeface="Calibri"/>
                <a:cs typeface="Calibri"/>
              </a:rPr>
              <a:t>можно </a:t>
            </a:r>
            <a:r>
              <a:rPr sz="4800" b="1" spc="-10" dirty="0">
                <a:latin typeface="Calibri"/>
                <a:cs typeface="Calibri"/>
              </a:rPr>
              <a:t>использовать  </a:t>
            </a:r>
            <a:r>
              <a:rPr sz="4800" b="1" spc="-5" dirty="0">
                <a:latin typeface="Calibri"/>
                <a:cs typeface="Calibri"/>
              </a:rPr>
              <a:t>мануальное мышечное</a:t>
            </a:r>
            <a:r>
              <a:rPr sz="4800" b="1" spc="-4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тестирование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681" rIns="0" bIns="0" rtlCol="0">
            <a:spAutoFit/>
          </a:bodyPr>
          <a:lstStyle/>
          <a:p>
            <a:pPr marL="1826260" marR="5080" indent="-1481455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0000"/>
                </a:solidFill>
              </a:rPr>
              <a:t>Нарушения, </a:t>
            </a:r>
            <a:r>
              <a:rPr sz="4000" spc="-20" dirty="0">
                <a:solidFill>
                  <a:srgbClr val="000000"/>
                </a:solidFill>
              </a:rPr>
              <a:t>которые </a:t>
            </a:r>
            <a:r>
              <a:rPr sz="4000" spc="-15" dirty="0">
                <a:solidFill>
                  <a:srgbClr val="000000"/>
                </a:solidFill>
              </a:rPr>
              <a:t>являются </a:t>
            </a:r>
            <a:r>
              <a:rPr sz="4000" spc="-5" dirty="0">
                <a:solidFill>
                  <a:srgbClr val="000000"/>
                </a:solidFill>
              </a:rPr>
              <a:t>опорными  пунктами для реабилитации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0665" marR="5080" indent="-228600">
              <a:lnSpc>
                <a:spcPct val="8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Неврологический</a:t>
            </a:r>
            <a:r>
              <a:rPr spc="-95" dirty="0"/>
              <a:t> </a:t>
            </a:r>
            <a:r>
              <a:rPr spc="-5" dirty="0"/>
              <a:t>дефицит  (парез,</a:t>
            </a:r>
            <a:r>
              <a:rPr dirty="0"/>
              <a:t> сенсорный</a:t>
            </a:r>
          </a:p>
          <a:p>
            <a:pPr marL="240665">
              <a:lnSpc>
                <a:spcPts val="2210"/>
              </a:lnSpc>
            </a:pPr>
            <a:r>
              <a:rPr spc="-15" dirty="0"/>
              <a:t>дефицит,</a:t>
            </a:r>
            <a:r>
              <a:rPr spc="-20" dirty="0"/>
              <a:t> </a:t>
            </a:r>
            <a:r>
              <a:rPr spc="-10" dirty="0"/>
              <a:t>атаксия);</a:t>
            </a: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Постуральные</a:t>
            </a:r>
            <a:r>
              <a:rPr spc="-85" dirty="0"/>
              <a:t> </a:t>
            </a:r>
            <a:r>
              <a:rPr dirty="0"/>
              <a:t>нарушения;</a:t>
            </a:r>
          </a:p>
          <a:p>
            <a:pPr marL="240665" marR="159385" indent="-228600">
              <a:lnSpc>
                <a:spcPts val="22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Выносливость  </a:t>
            </a:r>
            <a:r>
              <a:rPr spc="-5" dirty="0"/>
              <a:t>(Функциональный</a:t>
            </a:r>
            <a:r>
              <a:rPr spc="-80" dirty="0"/>
              <a:t> </a:t>
            </a:r>
            <a:r>
              <a:rPr spc="-5" dirty="0"/>
              <a:t>класс);</a:t>
            </a:r>
          </a:p>
          <a:p>
            <a:pPr marL="241300" indent="-228600">
              <a:lnSpc>
                <a:spcPts val="2485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Речевые</a:t>
            </a:r>
            <a:r>
              <a:rPr dirty="0"/>
              <a:t> </a:t>
            </a:r>
            <a:r>
              <a:rPr spc="-5" dirty="0"/>
              <a:t>нарушения</a:t>
            </a:r>
          </a:p>
          <a:p>
            <a:pPr marL="240665">
              <a:lnSpc>
                <a:spcPts val="2485"/>
              </a:lnSpc>
            </a:pPr>
            <a:r>
              <a:rPr spc="-5" dirty="0"/>
              <a:t>(афазия,</a:t>
            </a:r>
            <a:r>
              <a:rPr spc="-25" dirty="0"/>
              <a:t> </a:t>
            </a:r>
            <a:r>
              <a:rPr spc="-5" dirty="0"/>
              <a:t>дизартрия);</a:t>
            </a: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Нарушения</a:t>
            </a:r>
            <a:r>
              <a:rPr spc="-40" dirty="0"/>
              <a:t> </a:t>
            </a:r>
            <a:r>
              <a:rPr spc="-20" dirty="0"/>
              <a:t>глотания;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Контрактуры;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1266825" indent="-2286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Когнитивный </a:t>
            </a:r>
            <a:r>
              <a:rPr spc="-5" dirty="0"/>
              <a:t>дефицит  (деменция);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Депрессия </a:t>
            </a:r>
            <a:r>
              <a:rPr dirty="0"/>
              <a:t>и </a:t>
            </a:r>
            <a:r>
              <a:rPr spc="-10" dirty="0"/>
              <a:t>тревога;</a:t>
            </a: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Эпилепсия;</a:t>
            </a:r>
          </a:p>
          <a:p>
            <a:pPr marL="241300" indent="-228600">
              <a:lnSpc>
                <a:spcPts val="2595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Психотические </a:t>
            </a:r>
            <a:r>
              <a:rPr dirty="0"/>
              <a:t>нарушения</a:t>
            </a:r>
            <a:r>
              <a:rPr spc="-45" dirty="0"/>
              <a:t> </a:t>
            </a:r>
            <a:r>
              <a:rPr dirty="0"/>
              <a:t>и</a:t>
            </a:r>
          </a:p>
          <a:p>
            <a:pPr marL="241300">
              <a:lnSpc>
                <a:spcPts val="2595"/>
              </a:lnSpc>
            </a:pPr>
            <a:r>
              <a:rPr dirty="0"/>
              <a:t>спутанность;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241300" marR="5080" indent="-228600">
              <a:lnSpc>
                <a:spcPct val="80000"/>
              </a:lnSpc>
              <a:spcBef>
                <a:spcPts val="154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Высокий </a:t>
            </a:r>
            <a:r>
              <a:rPr spc="-5" dirty="0"/>
              <a:t>риск </a:t>
            </a:r>
            <a:r>
              <a:rPr spc="-25" dirty="0"/>
              <a:t>инсульта </a:t>
            </a:r>
            <a:r>
              <a:rPr dirty="0"/>
              <a:t>и</a:t>
            </a:r>
            <a:r>
              <a:rPr spc="-75" dirty="0"/>
              <a:t> </a:t>
            </a:r>
            <a:r>
              <a:rPr spc="-5" dirty="0"/>
              <a:t>других  </a:t>
            </a:r>
            <a:r>
              <a:rPr spc="-15" dirty="0"/>
              <a:t>сосудистых</a:t>
            </a:r>
            <a:r>
              <a:rPr spc="-35" dirty="0"/>
              <a:t> </a:t>
            </a:r>
            <a:r>
              <a:rPr spc="-5" dirty="0"/>
              <a:t>событий;</a:t>
            </a: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Потеря</a:t>
            </a:r>
            <a:r>
              <a:rPr dirty="0"/>
              <a:t> </a:t>
            </a:r>
            <a:r>
              <a:rPr spc="-5" dirty="0"/>
              <a:t>самообслуживания;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Потеря</a:t>
            </a:r>
            <a:r>
              <a:rPr dirty="0"/>
              <a:t> </a:t>
            </a:r>
            <a:r>
              <a:rPr spc="-10" dirty="0"/>
              <a:t>навыков.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9" y="1523"/>
            <a:ext cx="1706879" cy="169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1232" y="2773679"/>
            <a:ext cx="4681727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7820" y="4360164"/>
            <a:ext cx="288290" cy="289560"/>
          </a:xfrm>
          <a:custGeom>
            <a:avLst/>
            <a:gdLst/>
            <a:ahLst/>
            <a:cxnLst/>
            <a:rect l="l" t="t" r="r" b="b"/>
            <a:pathLst>
              <a:path w="288289" h="289560">
                <a:moveTo>
                  <a:pt x="144017" y="0"/>
                </a:moveTo>
                <a:lnTo>
                  <a:pt x="98511" y="7376"/>
                </a:lnTo>
                <a:lnTo>
                  <a:pt x="58978" y="27919"/>
                </a:lnTo>
                <a:lnTo>
                  <a:pt x="27797" y="59253"/>
                </a:lnTo>
                <a:lnTo>
                  <a:pt x="7345" y="98999"/>
                </a:lnTo>
                <a:lnTo>
                  <a:pt x="0" y="144780"/>
                </a:lnTo>
                <a:lnTo>
                  <a:pt x="7345" y="190560"/>
                </a:lnTo>
                <a:lnTo>
                  <a:pt x="27797" y="230306"/>
                </a:lnTo>
                <a:lnTo>
                  <a:pt x="58978" y="261640"/>
                </a:lnTo>
                <a:lnTo>
                  <a:pt x="98511" y="282183"/>
                </a:lnTo>
                <a:lnTo>
                  <a:pt x="144017" y="289560"/>
                </a:lnTo>
                <a:lnTo>
                  <a:pt x="189524" y="282183"/>
                </a:lnTo>
                <a:lnTo>
                  <a:pt x="229057" y="261640"/>
                </a:lnTo>
                <a:lnTo>
                  <a:pt x="260238" y="230306"/>
                </a:lnTo>
                <a:lnTo>
                  <a:pt x="280690" y="190560"/>
                </a:lnTo>
                <a:lnTo>
                  <a:pt x="288035" y="144780"/>
                </a:lnTo>
                <a:lnTo>
                  <a:pt x="280690" y="98999"/>
                </a:lnTo>
                <a:lnTo>
                  <a:pt x="260238" y="59253"/>
                </a:lnTo>
                <a:lnTo>
                  <a:pt x="229057" y="27919"/>
                </a:lnTo>
                <a:lnTo>
                  <a:pt x="189524" y="7376"/>
                </a:lnTo>
                <a:lnTo>
                  <a:pt x="1440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7820" y="4360164"/>
            <a:ext cx="288290" cy="289560"/>
          </a:xfrm>
          <a:custGeom>
            <a:avLst/>
            <a:gdLst/>
            <a:ahLst/>
            <a:cxnLst/>
            <a:rect l="l" t="t" r="r" b="b"/>
            <a:pathLst>
              <a:path w="288289" h="289560">
                <a:moveTo>
                  <a:pt x="0" y="144780"/>
                </a:moveTo>
                <a:lnTo>
                  <a:pt x="7345" y="98999"/>
                </a:lnTo>
                <a:lnTo>
                  <a:pt x="27797" y="59253"/>
                </a:lnTo>
                <a:lnTo>
                  <a:pt x="58978" y="27919"/>
                </a:lnTo>
                <a:lnTo>
                  <a:pt x="98511" y="7376"/>
                </a:lnTo>
                <a:lnTo>
                  <a:pt x="144017" y="0"/>
                </a:lnTo>
                <a:lnTo>
                  <a:pt x="189524" y="7376"/>
                </a:lnTo>
                <a:lnTo>
                  <a:pt x="229057" y="27919"/>
                </a:lnTo>
                <a:lnTo>
                  <a:pt x="260238" y="59253"/>
                </a:lnTo>
                <a:lnTo>
                  <a:pt x="280690" y="98999"/>
                </a:lnTo>
                <a:lnTo>
                  <a:pt x="288035" y="144780"/>
                </a:lnTo>
                <a:lnTo>
                  <a:pt x="280690" y="190560"/>
                </a:lnTo>
                <a:lnTo>
                  <a:pt x="260238" y="230306"/>
                </a:lnTo>
                <a:lnTo>
                  <a:pt x="229057" y="261640"/>
                </a:lnTo>
                <a:lnTo>
                  <a:pt x="189524" y="282183"/>
                </a:lnTo>
                <a:lnTo>
                  <a:pt x="144017" y="289560"/>
                </a:lnTo>
                <a:lnTo>
                  <a:pt x="98511" y="282183"/>
                </a:lnTo>
                <a:lnTo>
                  <a:pt x="58978" y="261640"/>
                </a:lnTo>
                <a:lnTo>
                  <a:pt x="27797" y="230306"/>
                </a:lnTo>
                <a:lnTo>
                  <a:pt x="7345" y="190560"/>
                </a:lnTo>
                <a:lnTo>
                  <a:pt x="0" y="14478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6035" y="2959989"/>
            <a:ext cx="1598930" cy="831850"/>
          </a:xfrm>
          <a:custGeom>
            <a:avLst/>
            <a:gdLst/>
            <a:ahLst/>
            <a:cxnLst/>
            <a:rect l="l" t="t" r="r" b="b"/>
            <a:pathLst>
              <a:path w="1598929" h="831850">
                <a:moveTo>
                  <a:pt x="127889" y="659384"/>
                </a:moveTo>
                <a:lnTo>
                  <a:pt x="0" y="831850"/>
                </a:lnTo>
                <a:lnTo>
                  <a:pt x="214630" y="830707"/>
                </a:lnTo>
                <a:lnTo>
                  <a:pt x="193025" y="788035"/>
                </a:lnTo>
                <a:lnTo>
                  <a:pt x="157225" y="788035"/>
                </a:lnTo>
                <a:lnTo>
                  <a:pt x="128270" y="730885"/>
                </a:lnTo>
                <a:lnTo>
                  <a:pt x="156773" y="716433"/>
                </a:lnTo>
                <a:lnTo>
                  <a:pt x="127889" y="659384"/>
                </a:lnTo>
                <a:close/>
              </a:path>
              <a:path w="1598929" h="831850">
                <a:moveTo>
                  <a:pt x="156773" y="716433"/>
                </a:moveTo>
                <a:lnTo>
                  <a:pt x="128270" y="730885"/>
                </a:lnTo>
                <a:lnTo>
                  <a:pt x="157225" y="788035"/>
                </a:lnTo>
                <a:lnTo>
                  <a:pt x="185712" y="773592"/>
                </a:lnTo>
                <a:lnTo>
                  <a:pt x="156773" y="716433"/>
                </a:lnTo>
                <a:close/>
              </a:path>
              <a:path w="1598929" h="831850">
                <a:moveTo>
                  <a:pt x="185712" y="773592"/>
                </a:moveTo>
                <a:lnTo>
                  <a:pt x="157225" y="788035"/>
                </a:lnTo>
                <a:lnTo>
                  <a:pt x="193025" y="788035"/>
                </a:lnTo>
                <a:lnTo>
                  <a:pt x="185712" y="773592"/>
                </a:lnTo>
                <a:close/>
              </a:path>
              <a:path w="1598929" h="831850">
                <a:moveTo>
                  <a:pt x="1569847" y="0"/>
                </a:moveTo>
                <a:lnTo>
                  <a:pt x="156773" y="716433"/>
                </a:lnTo>
                <a:lnTo>
                  <a:pt x="185712" y="773592"/>
                </a:lnTo>
                <a:lnTo>
                  <a:pt x="1598803" y="57150"/>
                </a:lnTo>
                <a:lnTo>
                  <a:pt x="15698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30314" y="5663895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Инсульт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6335" y="4703064"/>
            <a:ext cx="890905" cy="1137285"/>
          </a:xfrm>
          <a:custGeom>
            <a:avLst/>
            <a:gdLst/>
            <a:ahLst/>
            <a:cxnLst/>
            <a:rect l="l" t="t" r="r" b="b"/>
            <a:pathLst>
              <a:path w="890904" h="1137285">
                <a:moveTo>
                  <a:pt x="142883" y="132209"/>
                </a:moveTo>
                <a:lnTo>
                  <a:pt x="92201" y="171440"/>
                </a:lnTo>
                <a:lnTo>
                  <a:pt x="839850" y="1137196"/>
                </a:lnTo>
                <a:lnTo>
                  <a:pt x="890523" y="1098003"/>
                </a:lnTo>
                <a:lnTo>
                  <a:pt x="142883" y="132209"/>
                </a:lnTo>
                <a:close/>
              </a:path>
              <a:path w="890904" h="1137285">
                <a:moveTo>
                  <a:pt x="0" y="0"/>
                </a:moveTo>
                <a:lnTo>
                  <a:pt x="41655" y="210566"/>
                </a:lnTo>
                <a:lnTo>
                  <a:pt x="92201" y="171440"/>
                </a:lnTo>
                <a:lnTo>
                  <a:pt x="72643" y="146177"/>
                </a:lnTo>
                <a:lnTo>
                  <a:pt x="123316" y="106934"/>
                </a:lnTo>
                <a:lnTo>
                  <a:pt x="175537" y="106934"/>
                </a:lnTo>
                <a:lnTo>
                  <a:pt x="193421" y="93091"/>
                </a:lnTo>
                <a:lnTo>
                  <a:pt x="0" y="0"/>
                </a:lnTo>
                <a:close/>
              </a:path>
              <a:path w="890904" h="1137285">
                <a:moveTo>
                  <a:pt x="123316" y="106934"/>
                </a:moveTo>
                <a:lnTo>
                  <a:pt x="72643" y="146177"/>
                </a:lnTo>
                <a:lnTo>
                  <a:pt x="92201" y="171440"/>
                </a:lnTo>
                <a:lnTo>
                  <a:pt x="142883" y="132209"/>
                </a:lnTo>
                <a:lnTo>
                  <a:pt x="123316" y="106934"/>
                </a:lnTo>
                <a:close/>
              </a:path>
              <a:path w="890904" h="1137285">
                <a:moveTo>
                  <a:pt x="175537" y="106934"/>
                </a:moveTo>
                <a:lnTo>
                  <a:pt x="123316" y="106934"/>
                </a:lnTo>
                <a:lnTo>
                  <a:pt x="142883" y="132209"/>
                </a:lnTo>
                <a:lnTo>
                  <a:pt x="175537" y="1069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344" y="1231391"/>
            <a:ext cx="2528570" cy="4401820"/>
          </a:xfrm>
          <a:custGeom>
            <a:avLst/>
            <a:gdLst/>
            <a:ahLst/>
            <a:cxnLst/>
            <a:rect l="l" t="t" r="r" b="b"/>
            <a:pathLst>
              <a:path w="2528570" h="4401820">
                <a:moveTo>
                  <a:pt x="0" y="4401312"/>
                </a:moveTo>
                <a:lnTo>
                  <a:pt x="2528316" y="4401312"/>
                </a:lnTo>
                <a:lnTo>
                  <a:pt x="2528316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9344" y="1250060"/>
            <a:ext cx="2528570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Стимуляция</a:t>
            </a:r>
            <a:r>
              <a:rPr sz="1800" b="1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78460" marR="432434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Кинезиотрепия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 ЛФК;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Эрготерапия;</a:t>
            </a:r>
            <a:endParaRPr sz="1800">
              <a:latin typeface="Calibri"/>
              <a:cs typeface="Calibri"/>
            </a:endParaRPr>
          </a:p>
          <a:p>
            <a:pPr marL="378460" marR="904240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Магнитная  сти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ляц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я,</a:t>
            </a:r>
            <a:endParaRPr sz="1800">
              <a:latin typeface="Calibri"/>
              <a:cs typeface="Calibri"/>
            </a:endParaRPr>
          </a:p>
          <a:p>
            <a:pPr marL="378460" marR="499745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dirty="0">
                <a:latin typeface="Calibri"/>
                <a:cs typeface="Calibri"/>
              </a:rPr>
              <a:t>Ло</a:t>
            </a:r>
            <a:r>
              <a:rPr sz="1800" b="1" spc="-2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дич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кие  занятия,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Механотерапия,</a:t>
            </a:r>
            <a:endParaRPr sz="1800">
              <a:latin typeface="Calibri"/>
              <a:cs typeface="Calibri"/>
            </a:endParaRPr>
          </a:p>
          <a:p>
            <a:pPr marL="378460" marR="815340" indent="-28702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огн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ивный  </a:t>
            </a:r>
            <a:r>
              <a:rPr sz="1800" b="1" spc="-15" dirty="0">
                <a:latin typeface="Calibri"/>
                <a:cs typeface="Calibri"/>
              </a:rPr>
              <a:t>тренинг,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Препараты</a:t>
            </a:r>
            <a:endParaRPr sz="18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антидепрессанты,</a:t>
            </a:r>
            <a:endParaRPr sz="1400">
              <a:latin typeface="Calibri"/>
              <a:cs typeface="Calibri"/>
            </a:endParaRPr>
          </a:p>
          <a:p>
            <a:pPr marL="378460" marR="368935">
              <a:lnSpc>
                <a:spcPct val="99300"/>
              </a:lnSpc>
              <a:spcBef>
                <a:spcPts val="40"/>
              </a:spcBef>
            </a:pPr>
            <a:r>
              <a:rPr sz="1400" b="1" spc="-5" dirty="0">
                <a:latin typeface="Calibri"/>
                <a:cs typeface="Calibri"/>
              </a:rPr>
              <a:t>дофаминэргические  средства,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трофические  </a:t>
            </a:r>
            <a:r>
              <a:rPr sz="1400" b="1" spc="-5" dirty="0">
                <a:latin typeface="Calibri"/>
                <a:cs typeface="Calibri"/>
              </a:rPr>
              <a:t>факторы</a:t>
            </a:r>
            <a:r>
              <a:rPr sz="1800" b="1" spc="-5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9258" y="3100958"/>
            <a:ext cx="943610" cy="326390"/>
          </a:xfrm>
          <a:custGeom>
            <a:avLst/>
            <a:gdLst/>
            <a:ahLst/>
            <a:cxnLst/>
            <a:rect l="l" t="t" r="r" b="b"/>
            <a:pathLst>
              <a:path w="943610" h="326389">
                <a:moveTo>
                  <a:pt x="749728" y="264097"/>
                </a:moveTo>
                <a:lnTo>
                  <a:pt x="733043" y="325881"/>
                </a:lnTo>
                <a:lnTo>
                  <a:pt x="943355" y="283210"/>
                </a:lnTo>
                <a:lnTo>
                  <a:pt x="931224" y="272414"/>
                </a:lnTo>
                <a:lnTo>
                  <a:pt x="780541" y="272414"/>
                </a:lnTo>
                <a:lnTo>
                  <a:pt x="749728" y="264097"/>
                </a:lnTo>
                <a:close/>
              </a:path>
              <a:path w="943610" h="326389">
                <a:moveTo>
                  <a:pt x="766403" y="202351"/>
                </a:moveTo>
                <a:lnTo>
                  <a:pt x="749728" y="264097"/>
                </a:lnTo>
                <a:lnTo>
                  <a:pt x="780541" y="272414"/>
                </a:lnTo>
                <a:lnTo>
                  <a:pt x="797305" y="210692"/>
                </a:lnTo>
                <a:lnTo>
                  <a:pt x="766403" y="202351"/>
                </a:lnTo>
                <a:close/>
              </a:path>
              <a:path w="943610" h="326389">
                <a:moveTo>
                  <a:pt x="783081" y="140588"/>
                </a:moveTo>
                <a:lnTo>
                  <a:pt x="766403" y="202351"/>
                </a:lnTo>
                <a:lnTo>
                  <a:pt x="797305" y="210692"/>
                </a:lnTo>
                <a:lnTo>
                  <a:pt x="780541" y="272414"/>
                </a:lnTo>
                <a:lnTo>
                  <a:pt x="931224" y="272414"/>
                </a:lnTo>
                <a:lnTo>
                  <a:pt x="783081" y="140588"/>
                </a:lnTo>
                <a:close/>
              </a:path>
              <a:path w="943610" h="326389">
                <a:moveTo>
                  <a:pt x="16763" y="0"/>
                </a:moveTo>
                <a:lnTo>
                  <a:pt x="0" y="61721"/>
                </a:lnTo>
                <a:lnTo>
                  <a:pt x="749728" y="264097"/>
                </a:lnTo>
                <a:lnTo>
                  <a:pt x="766403" y="202351"/>
                </a:lnTo>
                <a:lnTo>
                  <a:pt x="16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1752" y="2653283"/>
            <a:ext cx="2667000" cy="23075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Стимуляция</a:t>
            </a:r>
            <a:r>
              <a:rPr sz="1800" b="1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78460" marR="422909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10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ранск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альная  </a:t>
            </a:r>
            <a:r>
              <a:rPr sz="1800" b="1" spc="-5" dirty="0">
                <a:latin typeface="Calibri"/>
                <a:cs typeface="Calibri"/>
              </a:rPr>
              <a:t>магнитная  </a:t>
            </a:r>
            <a:r>
              <a:rPr sz="1800" b="1" dirty="0">
                <a:latin typeface="Calibri"/>
                <a:cs typeface="Calibri"/>
              </a:rPr>
              <a:t>ингибиция,</a:t>
            </a:r>
            <a:endParaRPr sz="1800">
              <a:latin typeface="Calibri"/>
              <a:cs typeface="Calibri"/>
            </a:endParaRPr>
          </a:p>
          <a:p>
            <a:pPr marL="378460" marR="120650" indent="-287020">
              <a:lnSpc>
                <a:spcPct val="100000"/>
              </a:lnSpc>
              <a:buFont typeface="Calibri"/>
              <a:buChar char="-"/>
              <a:tabLst>
                <a:tab pos="378460" algn="l"/>
                <a:tab pos="379095" algn="l"/>
              </a:tabLst>
            </a:pPr>
            <a:r>
              <a:rPr sz="1800" b="1" spc="-10" dirty="0">
                <a:latin typeface="Calibri"/>
                <a:cs typeface="Calibri"/>
              </a:rPr>
              <a:t>Фиксация </a:t>
            </a:r>
            <a:r>
              <a:rPr sz="1800" b="1" spc="-5" dirty="0">
                <a:latin typeface="Calibri"/>
                <a:cs typeface="Calibri"/>
              </a:rPr>
              <a:t>здоровой  конечности (руки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  </a:t>
            </a:r>
            <a:r>
              <a:rPr sz="1800" b="1" spc="-5" dirty="0">
                <a:latin typeface="Calibri"/>
                <a:cs typeface="Calibri"/>
              </a:rPr>
              <a:t>ноги)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65979" y="244602"/>
            <a:ext cx="368807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96900" indent="-254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Концепция  </a:t>
            </a:r>
            <a:r>
              <a:rPr sz="2400" spc="-40" dirty="0">
                <a:latin typeface="Arial"/>
                <a:cs typeface="Arial"/>
              </a:rPr>
              <a:t>в</a:t>
            </a:r>
            <a:r>
              <a:rPr sz="2400" spc="-45" dirty="0">
                <a:latin typeface="Arial"/>
                <a:cs typeface="Arial"/>
              </a:rPr>
              <a:t>о</a:t>
            </a:r>
            <a:r>
              <a:rPr sz="2400" spc="-5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с</a:t>
            </a:r>
            <a:r>
              <a:rPr sz="2400" spc="-25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ано</a:t>
            </a:r>
            <a:r>
              <a:rPr sz="2400" spc="-45" dirty="0">
                <a:latin typeface="Arial"/>
                <a:cs typeface="Arial"/>
              </a:rPr>
              <a:t>в</a:t>
            </a:r>
            <a:r>
              <a:rPr sz="2400" spc="-4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ения</a:t>
            </a:r>
            <a:endParaRPr sz="24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двигательной </a:t>
            </a:r>
            <a:r>
              <a:rPr sz="2400" spc="-15" dirty="0">
                <a:latin typeface="Arial"/>
                <a:cs typeface="Arial"/>
              </a:rPr>
              <a:t>функции  </a:t>
            </a:r>
            <a:r>
              <a:rPr sz="2400" spc="-20" dirty="0">
                <a:latin typeface="Arial"/>
                <a:cs typeface="Arial"/>
              </a:rPr>
              <a:t>конечности после  </a:t>
            </a:r>
            <a:r>
              <a:rPr sz="2400" spc="-5" dirty="0">
                <a:latin typeface="Arial"/>
                <a:cs typeface="Arial"/>
              </a:rPr>
              <a:t>повреждения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головного  </a:t>
            </a:r>
            <a:r>
              <a:rPr sz="2400" spc="-20" dirty="0">
                <a:latin typeface="Arial"/>
                <a:cs typeface="Arial"/>
              </a:rPr>
              <a:t>мозга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3827" y="59435"/>
            <a:ext cx="1193291" cy="1062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18" rIns="0" bIns="0" rtlCol="0">
            <a:spAutoFit/>
          </a:bodyPr>
          <a:lstStyle/>
          <a:p>
            <a:pPr marL="2539365" marR="5080" indent="-2247265">
              <a:lnSpc>
                <a:spcPts val="4750"/>
              </a:lnSpc>
              <a:spcBef>
                <a:spcPts val="705"/>
              </a:spcBef>
            </a:pPr>
            <a:r>
              <a:rPr spc="-30" dirty="0"/>
              <a:t>Методы </a:t>
            </a:r>
            <a:r>
              <a:rPr dirty="0"/>
              <a:t>и препараты для </a:t>
            </a:r>
            <a:r>
              <a:rPr spc="-20" dirty="0"/>
              <a:t>стимуляции  </a:t>
            </a:r>
            <a:r>
              <a:rPr spc="-5" dirty="0"/>
              <a:t>нейропластичности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4519" y="2640025"/>
            <a:ext cx="6213475" cy="27539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marR="136461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Транскраниальная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магнитная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стимуляция,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СИОЗСН,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Агонисты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дофаминовых рецепторов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препарты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леводопы,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Церебролизин,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1943" y="2474976"/>
            <a:ext cx="538480" cy="2921635"/>
          </a:xfrm>
          <a:custGeom>
            <a:avLst/>
            <a:gdLst/>
            <a:ahLst/>
            <a:cxnLst/>
            <a:rect l="l" t="t" r="r" b="b"/>
            <a:pathLst>
              <a:path w="538479" h="2921635">
                <a:moveTo>
                  <a:pt x="0" y="0"/>
                </a:moveTo>
                <a:lnTo>
                  <a:pt x="71518" y="1601"/>
                </a:lnTo>
                <a:lnTo>
                  <a:pt x="135777" y="6119"/>
                </a:lnTo>
                <a:lnTo>
                  <a:pt x="190214" y="13128"/>
                </a:lnTo>
                <a:lnTo>
                  <a:pt x="232268" y="22201"/>
                </a:lnTo>
                <a:lnTo>
                  <a:pt x="268985" y="44831"/>
                </a:lnTo>
                <a:lnTo>
                  <a:pt x="268985" y="1415923"/>
                </a:lnTo>
                <a:lnTo>
                  <a:pt x="278592" y="1427842"/>
                </a:lnTo>
                <a:lnTo>
                  <a:pt x="347757" y="1447625"/>
                </a:lnTo>
                <a:lnTo>
                  <a:pt x="402194" y="1454634"/>
                </a:lnTo>
                <a:lnTo>
                  <a:pt x="466453" y="1459152"/>
                </a:lnTo>
                <a:lnTo>
                  <a:pt x="537972" y="1460754"/>
                </a:lnTo>
                <a:lnTo>
                  <a:pt x="466453" y="1462355"/>
                </a:lnTo>
                <a:lnTo>
                  <a:pt x="402194" y="1466873"/>
                </a:lnTo>
                <a:lnTo>
                  <a:pt x="347757" y="1473882"/>
                </a:lnTo>
                <a:lnTo>
                  <a:pt x="305703" y="1482955"/>
                </a:lnTo>
                <a:lnTo>
                  <a:pt x="268985" y="1505585"/>
                </a:lnTo>
                <a:lnTo>
                  <a:pt x="268985" y="2876677"/>
                </a:lnTo>
                <a:lnTo>
                  <a:pt x="259379" y="2888596"/>
                </a:lnTo>
                <a:lnTo>
                  <a:pt x="232268" y="2899306"/>
                </a:lnTo>
                <a:lnTo>
                  <a:pt x="190214" y="2908379"/>
                </a:lnTo>
                <a:lnTo>
                  <a:pt x="135777" y="2915388"/>
                </a:lnTo>
                <a:lnTo>
                  <a:pt x="71518" y="2919906"/>
                </a:lnTo>
                <a:lnTo>
                  <a:pt x="0" y="2921508"/>
                </a:lnTo>
              </a:path>
            </a:pathLst>
          </a:custGeom>
          <a:ln w="640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9831" y="2485136"/>
            <a:ext cx="316230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12065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Назначается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перед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началом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занятий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  эрготерапии,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ЛФК,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логопедической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коррекции,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работой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психолога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757" y="1557350"/>
            <a:ext cx="7235190" cy="38125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365885" marR="1357630" algn="ctr">
              <a:lnSpc>
                <a:spcPts val="5830"/>
              </a:lnSpc>
              <a:spcBef>
                <a:spcPts val="835"/>
              </a:spcBef>
            </a:pPr>
            <a:r>
              <a:rPr sz="5400" b="1" spc="-9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5400" b="1" dirty="0">
                <a:solidFill>
                  <a:srgbClr val="001F5F"/>
                </a:solidFill>
                <a:latin typeface="Calibri"/>
                <a:cs typeface="Calibri"/>
              </a:rPr>
              <a:t>тве</a:t>
            </a:r>
            <a:r>
              <a:rPr sz="5400" b="1" spc="-5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5400" b="1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5400" b="1" spc="-4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енные  </a:t>
            </a:r>
            <a:r>
              <a:rPr sz="5400" b="1" spc="-15" dirty="0">
                <a:solidFill>
                  <a:srgbClr val="001F5F"/>
                </a:solidFill>
                <a:latin typeface="Calibri"/>
                <a:cs typeface="Calibri"/>
              </a:rPr>
              <a:t>документы</a:t>
            </a:r>
            <a:endParaRPr sz="5400">
              <a:latin typeface="Calibri"/>
              <a:cs typeface="Calibri"/>
            </a:endParaRPr>
          </a:p>
          <a:p>
            <a:pPr marL="1270" algn="ctr">
              <a:lnSpc>
                <a:spcPts val="5430"/>
              </a:lnSpc>
            </a:pPr>
            <a:r>
              <a:rPr sz="5400" b="1" spc="-20" dirty="0">
                <a:solidFill>
                  <a:srgbClr val="001F5F"/>
                </a:solidFill>
                <a:latin typeface="Calibri"/>
                <a:cs typeface="Calibri"/>
              </a:rPr>
              <a:t>регламентирующие</a:t>
            </a:r>
            <a:endParaRPr sz="5400">
              <a:latin typeface="Calibri"/>
              <a:cs typeface="Calibri"/>
            </a:endParaRPr>
          </a:p>
          <a:p>
            <a:pPr marL="12065" marR="5080" algn="ctr">
              <a:lnSpc>
                <a:spcPts val="5830"/>
              </a:lnSpc>
              <a:spcBef>
                <a:spcPts val="415"/>
              </a:spcBef>
            </a:pP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реабилитацию </a:t>
            </a:r>
            <a:r>
              <a:rPr sz="5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r>
              <a:rPr sz="5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5400" b="1" spc="-55" dirty="0">
                <a:solidFill>
                  <a:srgbClr val="001F5F"/>
                </a:solidFill>
                <a:latin typeface="Calibri"/>
                <a:cs typeface="Calibri"/>
              </a:rPr>
              <a:t>инсульте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947" y="0"/>
            <a:ext cx="9179560" cy="6858000"/>
          </a:xfrm>
          <a:custGeom>
            <a:avLst/>
            <a:gdLst/>
            <a:ahLst/>
            <a:cxnLst/>
            <a:rect l="l" t="t" r="r" b="b"/>
            <a:pathLst>
              <a:path w="9179560" h="6858000">
                <a:moveTo>
                  <a:pt x="0" y="6858000"/>
                </a:moveTo>
                <a:lnTo>
                  <a:pt x="9179052" y="6858000"/>
                </a:lnTo>
                <a:lnTo>
                  <a:pt x="91790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8947" y="0"/>
            <a:ext cx="9179560" cy="6858000"/>
          </a:xfrm>
          <a:custGeom>
            <a:avLst/>
            <a:gdLst/>
            <a:ahLst/>
            <a:cxnLst/>
            <a:rect l="l" t="t" r="r" b="b"/>
            <a:pathLst>
              <a:path w="9179560" h="6858000">
                <a:moveTo>
                  <a:pt x="0" y="6858000"/>
                </a:moveTo>
                <a:lnTo>
                  <a:pt x="9179052" y="6858000"/>
                </a:lnTo>
                <a:lnTo>
                  <a:pt x="91790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50342"/>
            <a:ext cx="5574665" cy="532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spc="15" dirty="0">
                <a:solidFill>
                  <a:srgbClr val="FFFF00"/>
                </a:solidFill>
              </a:rPr>
              <a:t>НУТРИЦИОННАЯ</a:t>
            </a:r>
            <a:r>
              <a:rPr sz="3300" spc="-65" dirty="0">
                <a:solidFill>
                  <a:srgbClr val="FFFF00"/>
                </a:solidFill>
              </a:rPr>
              <a:t> </a:t>
            </a:r>
            <a:r>
              <a:rPr sz="3300" spc="-5" dirty="0">
                <a:solidFill>
                  <a:srgbClr val="FFFF00"/>
                </a:solidFill>
              </a:rPr>
              <a:t>ПОДДЕРЖКА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6339078" y="3160522"/>
            <a:ext cx="2283460" cy="812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0"/>
              </a:spcBef>
            </a:pPr>
            <a:r>
              <a:rPr sz="2550" b="1" spc="15" dirty="0">
                <a:solidFill>
                  <a:srgbClr val="FFFF00"/>
                </a:solidFill>
                <a:latin typeface="Calibri"/>
                <a:cs typeface="Calibri"/>
              </a:rPr>
              <a:t>В</a:t>
            </a:r>
            <a:r>
              <a:rPr sz="2550" b="1" spc="20" dirty="0">
                <a:solidFill>
                  <a:srgbClr val="FFFF00"/>
                </a:solidFill>
                <a:latin typeface="Calibri"/>
                <a:cs typeface="Calibri"/>
              </a:rPr>
              <a:t>Н</a:t>
            </a:r>
            <a:r>
              <a:rPr sz="2550" b="1" spc="10" dirty="0">
                <a:solidFill>
                  <a:srgbClr val="FFFF00"/>
                </a:solidFill>
                <a:latin typeface="Calibri"/>
                <a:cs typeface="Calibri"/>
              </a:rPr>
              <a:t>УТРИВЕННОЕ  </a:t>
            </a:r>
            <a:r>
              <a:rPr sz="2550" b="1" spc="-15" dirty="0">
                <a:solidFill>
                  <a:srgbClr val="FFFF00"/>
                </a:solidFill>
                <a:latin typeface="Calibri"/>
                <a:cs typeface="Calibri"/>
              </a:rPr>
              <a:t>ПИТАНИЕ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9078" y="4230065"/>
            <a:ext cx="3105150" cy="1997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ЦЕНТРАЛЬНЫЕ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ВЕНЫ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50" spc="-20" dirty="0">
                <a:solidFill>
                  <a:srgbClr val="FFFF99"/>
                </a:solidFill>
                <a:latin typeface="Calibri"/>
                <a:cs typeface="Calibri"/>
              </a:rPr>
              <a:t>(ОТДЕЛЬНЫЙ</a:t>
            </a:r>
            <a:r>
              <a:rPr sz="1850" spc="-30" dirty="0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FFFF99"/>
                </a:solidFill>
                <a:latin typeface="Calibri"/>
                <a:cs typeface="Calibri"/>
              </a:rPr>
              <a:t>КАТЕТЕР)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200" spc="15" dirty="0">
                <a:solidFill>
                  <a:srgbClr val="FF0000"/>
                </a:solidFill>
                <a:latin typeface="Wingdings 3"/>
                <a:cs typeface="Wingdings 3"/>
              </a:rPr>
              <a:t>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ТРОМБОЗА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1320"/>
              </a:spcBef>
            </a:pP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ПРОВЕДЕНИЕ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БЫСТРОЙ 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ИНФУЗИОННОЙ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ТЕРАПИИ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9017" y="1203782"/>
            <a:ext cx="7117080" cy="170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550" spc="-5" dirty="0">
                <a:solidFill>
                  <a:srgbClr val="FFFFFF"/>
                </a:solidFill>
                <a:latin typeface="Calibri"/>
                <a:cs typeface="Calibri"/>
              </a:rPr>
              <a:t>КОЛИЧЕСТВО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КАЛОРИЙ – </a:t>
            </a: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– 40 ККАЛ/КГ В </a:t>
            </a: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СУТКИ  </a:t>
            </a:r>
            <a:r>
              <a:rPr sz="2550" spc="10" dirty="0">
                <a:solidFill>
                  <a:srgbClr val="FFFF99"/>
                </a:solidFill>
                <a:latin typeface="Calibri"/>
                <a:cs typeface="Calibri"/>
              </a:rPr>
              <a:t>БЕЛКИ </a:t>
            </a: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– 0,8 – 1,2 Г/КГ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СУТКИ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ts val="3050"/>
              </a:lnSpc>
              <a:spcBef>
                <a:spcPts val="45"/>
              </a:spcBef>
            </a:pPr>
            <a:r>
              <a:rPr sz="2550" spc="5" dirty="0">
                <a:solidFill>
                  <a:srgbClr val="FFFF99"/>
                </a:solidFill>
                <a:latin typeface="Calibri"/>
                <a:cs typeface="Calibri"/>
              </a:rPr>
              <a:t>ЖИДКОСТЬ </a:t>
            </a: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– 30-35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МЛ/КГ В</a:t>
            </a:r>
            <a:r>
              <a:rPr sz="25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СУТКИ,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ts val="3950"/>
              </a:lnSpc>
            </a:pPr>
            <a:r>
              <a:rPr sz="2550" spc="10" dirty="0">
                <a:solidFill>
                  <a:srgbClr val="FFFFFF"/>
                </a:solidFill>
                <a:latin typeface="Calibri"/>
                <a:cs typeface="Calibri"/>
              </a:rPr>
              <a:t>+10%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550" spc="20" dirty="0">
                <a:solidFill>
                  <a:srgbClr val="FFFFFF"/>
                </a:solidFill>
                <a:latin typeface="Calibri"/>
                <a:cs typeface="Calibri"/>
              </a:rPr>
              <a:t>ПОВЫШЕНИИ </a:t>
            </a:r>
            <a:r>
              <a:rPr sz="3300" b="1" spc="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НА 1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°</a:t>
            </a:r>
            <a:r>
              <a:rPr sz="2550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0794" y="3177920"/>
            <a:ext cx="2061210" cy="812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0"/>
              </a:spcBef>
            </a:pPr>
            <a:r>
              <a:rPr sz="2550" b="1" spc="15" dirty="0">
                <a:solidFill>
                  <a:srgbClr val="FFFF00"/>
                </a:solidFill>
                <a:latin typeface="Calibri"/>
                <a:cs typeface="Calibri"/>
              </a:rPr>
              <a:t>ЭНТЕ</a:t>
            </a:r>
            <a:r>
              <a:rPr sz="2550" b="1" spc="-135" dirty="0">
                <a:solidFill>
                  <a:srgbClr val="FFFF00"/>
                </a:solidFill>
                <a:latin typeface="Calibri"/>
                <a:cs typeface="Calibri"/>
              </a:rPr>
              <a:t>Р</a:t>
            </a:r>
            <a:r>
              <a:rPr sz="2550" b="1" spc="15" dirty="0">
                <a:solidFill>
                  <a:srgbClr val="FFFF00"/>
                </a:solidFill>
                <a:latin typeface="Calibri"/>
                <a:cs typeface="Calibri"/>
              </a:rPr>
              <a:t>АЛЬНОЕ  </a:t>
            </a:r>
            <a:r>
              <a:rPr sz="2550" b="1" spc="-15" dirty="0">
                <a:solidFill>
                  <a:srgbClr val="FFFF00"/>
                </a:solidFill>
                <a:latin typeface="Calibri"/>
                <a:cs typeface="Calibri"/>
              </a:rPr>
              <a:t>ПИТАНИЕ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0794" y="4360926"/>
            <a:ext cx="3138170" cy="7035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  <a:buClr>
                <a:srgbClr val="FF0000"/>
              </a:buClr>
              <a:buSzPct val="95454"/>
              <a:buChar char="•"/>
              <a:tabLst>
                <a:tab pos="15430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ПОСТОЯННОЕ</a:t>
            </a:r>
            <a:r>
              <a:rPr sz="2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ВВЕДЕНИЕ 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40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МЛ/ЧАС</a:t>
            </a:r>
            <a:r>
              <a:rPr sz="2200" dirty="0">
                <a:solidFill>
                  <a:srgbClr val="FF0000"/>
                </a:solidFill>
                <a:latin typeface="Wingdings 3"/>
                <a:cs typeface="Wingdings 3"/>
              </a:rPr>
              <a:t>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МЛ/ЧАС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0794" y="5374030"/>
            <a:ext cx="2883535" cy="704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3670" indent="-141605">
              <a:lnSpc>
                <a:spcPct val="100000"/>
              </a:lnSpc>
              <a:spcBef>
                <a:spcPts val="120"/>
              </a:spcBef>
              <a:buClr>
                <a:srgbClr val="FF0000"/>
              </a:buClr>
              <a:buSzPct val="95454"/>
              <a:buChar char="•"/>
              <a:tabLst>
                <a:tab pos="15430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БОЛЮСНОЕ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ВВЕДЕНИЕ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100 МЛ</a:t>
            </a:r>
            <a:r>
              <a:rPr sz="2200" spc="10" dirty="0">
                <a:solidFill>
                  <a:srgbClr val="FF0000"/>
                </a:solidFill>
                <a:latin typeface="Wingdings 3"/>
                <a:cs typeface="Wingdings 3"/>
              </a:rPr>
              <a:t>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250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МЛ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256" y="2628806"/>
            <a:ext cx="6538940" cy="246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9928" y="978408"/>
            <a:ext cx="1383792" cy="130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0404" y="278687"/>
            <a:ext cx="5999519" cy="567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1891" y="2852927"/>
            <a:ext cx="1531619" cy="144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6949" y="184630"/>
            <a:ext cx="5631362" cy="6118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1555" y="2133600"/>
            <a:ext cx="1476755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0748" y="368337"/>
            <a:ext cx="4921361" cy="571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8635" y="2636520"/>
            <a:ext cx="1761743" cy="1658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8188" y="921969"/>
            <a:ext cx="5350495" cy="4211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1555" y="2133600"/>
            <a:ext cx="1476755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0069" y="422410"/>
            <a:ext cx="6431813" cy="5248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591" y="2133600"/>
            <a:ext cx="1475232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498" y="648665"/>
            <a:ext cx="10919460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z="3200" b="0" u="heavy" spc="-8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Примеры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ключевых </a:t>
            </a:r>
            <a:r>
              <a:rPr sz="3200" u="heavy" spc="-15" dirty="0">
                <a:uFill>
                  <a:solidFill>
                    <a:srgbClr val="001F5F"/>
                  </a:solidFill>
                </a:uFill>
              </a:rPr>
              <a:t>проблем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реабилитации у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пациентов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001F5F"/>
                  </a:solidFill>
                </a:uFill>
              </a:rPr>
              <a:t>с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650"/>
              </a:lnSpc>
            </a:pPr>
            <a:r>
              <a:rPr sz="3200" b="0" u="heavy" spc="-8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30" dirty="0">
                <a:uFill>
                  <a:solidFill>
                    <a:srgbClr val="001F5F"/>
                  </a:solidFill>
                </a:uFill>
              </a:rPr>
              <a:t>инсультом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в остром </a:t>
            </a:r>
            <a:r>
              <a:rPr sz="3200" u="heavy" spc="-20" dirty="0">
                <a:uFill>
                  <a:solidFill>
                    <a:srgbClr val="001F5F"/>
                  </a:solidFill>
                </a:uFill>
              </a:rPr>
              <a:t>периоде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на первом этапе</a:t>
            </a:r>
            <a:r>
              <a:rPr sz="3200" u="heavy" spc="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реабилитации: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350" y="2007870"/>
            <a:ext cx="4579620" cy="292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Неврологические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проблемы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связанные</a:t>
            </a:r>
            <a:r>
              <a:rPr sz="2000" b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инсультом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Гемипарез,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Дизартрия,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Афазия,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Ограничение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ходьбы,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Атаксия,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Неглект.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6170" y="1973773"/>
            <a:ext cx="5518150" cy="411035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u="heavy" spc="-4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Проблемы не связанные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 симптомами</a:t>
            </a:r>
            <a:r>
              <a:rPr sz="2000" b="1" u="heavy" spc="-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инсульта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Преморбидные когнитивные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нарушения,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Контрактуры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суставов,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Низкая толерантность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Алкоголизм,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Истерия,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Отрыв головки бицепса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анамнезе,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Инфаркт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миокарда,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Проблемы коммуникации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семье,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Стресс,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Гиперопека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родственников,</a:t>
            </a:r>
            <a:endParaRPr sz="20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Снижение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слуха.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053" y="523103"/>
            <a:ext cx="8185498" cy="390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3935"/>
            <a:ext cx="918972" cy="862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8345" y="422705"/>
            <a:ext cx="4718368" cy="89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9928" y="2090927"/>
            <a:ext cx="1475231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20416" y="4177665"/>
            <a:ext cx="71450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14859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ДИАГНОСТИКА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5" dirty="0">
                <a:latin typeface="Arial"/>
                <a:cs typeface="Arial"/>
              </a:rPr>
              <a:t>РЕАБИЛИТАЦИЯ </a:t>
            </a:r>
            <a:r>
              <a:rPr sz="1800" b="1" spc="-10" dirty="0">
                <a:latin typeface="Arial"/>
                <a:cs typeface="Arial"/>
              </a:rPr>
              <a:t>НАРУШЕНИЙ </a:t>
            </a:r>
            <a:r>
              <a:rPr sz="1800" b="1" spc="-15" dirty="0">
                <a:latin typeface="Arial"/>
                <a:cs typeface="Arial"/>
              </a:rPr>
              <a:t>ФУНКЦИИ  ХОДЬБЫ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25" dirty="0">
                <a:latin typeface="Arial"/>
                <a:cs typeface="Arial"/>
              </a:rPr>
              <a:t>РАВНОВЕСИЯ </a:t>
            </a: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10" dirty="0">
                <a:latin typeface="Arial"/>
                <a:cs typeface="Arial"/>
              </a:rPr>
              <a:t>СИНДРОМЕ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ЦЕНТРАЛЬНОГО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ГЕМИПАРЕЗА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20" dirty="0">
                <a:latin typeface="Arial"/>
                <a:cs typeface="Arial"/>
              </a:rPr>
              <a:t>ВОССТАНОВИТЕЛЬНОМ </a:t>
            </a:r>
            <a:r>
              <a:rPr sz="1800" b="1" spc="-5" dirty="0">
                <a:latin typeface="Arial"/>
                <a:cs typeface="Arial"/>
              </a:rPr>
              <a:t>ПЕРИОДЕ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ИНСУЛЬТА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8345" y="422705"/>
            <a:ext cx="4718368" cy="89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9928" y="2090927"/>
            <a:ext cx="1475231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6739" y="4177665"/>
            <a:ext cx="65265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ДИАГНОСТИКА </a:t>
            </a:r>
            <a:r>
              <a:rPr sz="1800" b="1" spc="-15" dirty="0">
                <a:latin typeface="Arial"/>
                <a:cs typeface="Arial"/>
              </a:rPr>
              <a:t>НАРУШЕНИЙ </a:t>
            </a:r>
            <a:r>
              <a:rPr sz="1800" b="1" spc="-20" dirty="0">
                <a:latin typeface="Arial"/>
                <a:cs typeface="Arial"/>
              </a:rPr>
              <a:t>ФУНКЦИОНИРОВАНИЯ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15" dirty="0">
                <a:latin typeface="Arial"/>
                <a:cs typeface="Arial"/>
              </a:rPr>
              <a:t>РЕАБИЛИТАЦИЯ </a:t>
            </a:r>
            <a:r>
              <a:rPr sz="1800" b="1" spc="-10" dirty="0">
                <a:latin typeface="Arial"/>
                <a:cs typeface="Arial"/>
              </a:rPr>
              <a:t>БОЛЬНЫХ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20" dirty="0">
                <a:latin typeface="Arial"/>
                <a:cs typeface="Arial"/>
              </a:rPr>
              <a:t>ЦЕНТРАЛЬНЫМ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ПАРЕЗОМ</a:t>
            </a:r>
            <a:endParaRPr sz="1800">
              <a:latin typeface="Arial"/>
              <a:cs typeface="Arial"/>
            </a:endParaRPr>
          </a:p>
          <a:p>
            <a:pPr marL="1882775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ВЕРХНЕЙ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КОНЕЧНОСТИ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КЛИНИЧЕСКИЕ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РЕКОМЕНДАЦИИ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0"/>
            <a:ext cx="11369040" cy="639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64222" y="6518859"/>
            <a:ext cx="502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https://rehabrus.ru/klinicheskie-rekomendaczii.html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78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latin typeface="Calibri Light"/>
                <a:cs typeface="Calibri Light"/>
              </a:rPr>
              <a:t>Заключение</a:t>
            </a:r>
            <a:r>
              <a:rPr b="0" spc="-35" dirty="0">
                <a:solidFill>
                  <a:srgbClr val="000000"/>
                </a:solidFill>
                <a:latin typeface="Calibri Light"/>
                <a:cs typeface="Calibri Light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21" y="1932812"/>
            <a:ext cx="10763250" cy="40328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84709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эффективной реабилитации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важно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стабильное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состояние  пациента.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Реабилитация при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инсульте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2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мультидисциплинарной.</a:t>
            </a:r>
            <a:endParaRPr sz="2800">
              <a:latin typeface="Calibri"/>
              <a:cs typeface="Calibri"/>
            </a:endParaRPr>
          </a:p>
          <a:p>
            <a:pPr marL="241300" marR="2063114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состав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включить врача ФРМ,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логопеда,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эрготерапевта,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психолога, физического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терапевта</a:t>
            </a:r>
            <a:r>
              <a:rPr sz="28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реабилитационную медицинскую</a:t>
            </a:r>
            <a:r>
              <a:rPr sz="28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сестру.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Все реабилитационные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мероприятия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быть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согласованы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  времени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целям.</a:t>
            </a:r>
            <a:endParaRPr sz="2800">
              <a:latin typeface="Calibri"/>
              <a:cs typeface="Calibri"/>
            </a:endParaRPr>
          </a:p>
          <a:p>
            <a:pPr marL="241300" marR="499745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движения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активности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нейрореабилитации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быть  целенаправленными.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425" y="0"/>
            <a:ext cx="106102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4560"/>
              </a:lnSpc>
              <a:spcBef>
                <a:spcPts val="95"/>
              </a:spcBef>
            </a:pPr>
            <a:r>
              <a:rPr sz="4000" b="0" u="heavy" spc="-10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«Анализ ключевых </a:t>
            </a:r>
            <a:r>
              <a:rPr sz="4000" u="heavy" spc="-20" dirty="0">
                <a:uFill>
                  <a:solidFill>
                    <a:srgbClr val="001F5F"/>
                  </a:solidFill>
                </a:uFill>
              </a:rPr>
              <a:t>проблем 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пациента</a:t>
            </a:r>
            <a:r>
              <a:rPr sz="4000" u="heavy" spc="2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10" dirty="0">
                <a:uFill>
                  <a:solidFill>
                    <a:srgbClr val="001F5F"/>
                  </a:solidFill>
                </a:uFill>
              </a:rPr>
              <a:t>в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560"/>
              </a:lnSpc>
            </a:pPr>
            <a:r>
              <a:rPr sz="4000" u="heavy" spc="-2155" dirty="0">
                <a:uFill>
                  <a:solidFill>
                    <a:srgbClr val="001F5F"/>
                  </a:solidFill>
                </a:uFill>
              </a:rPr>
              <a:t>р</a:t>
            </a:r>
            <a:r>
              <a:rPr sz="4000" spc="1240" dirty="0"/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еабилитационном диагнозе в остром</a:t>
            </a:r>
            <a:r>
              <a:rPr sz="4000" u="heavy" spc="2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25" dirty="0">
                <a:uFill>
                  <a:solidFill>
                    <a:srgbClr val="001F5F"/>
                  </a:solidFill>
                </a:uFill>
              </a:rPr>
              <a:t>периоде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12241" y="4569714"/>
            <a:ext cx="10949940" cy="643255"/>
          </a:xfrm>
          <a:custGeom>
            <a:avLst/>
            <a:gdLst/>
            <a:ahLst/>
            <a:cxnLst/>
            <a:rect l="l" t="t" r="r" b="b"/>
            <a:pathLst>
              <a:path w="10949940" h="643254">
                <a:moveTo>
                  <a:pt x="10949940" y="0"/>
                </a:moveTo>
                <a:lnTo>
                  <a:pt x="10948524" y="73716"/>
                </a:lnTo>
                <a:lnTo>
                  <a:pt x="10944491" y="141394"/>
                </a:lnTo>
                <a:lnTo>
                  <a:pt x="10938163" y="201101"/>
                </a:lnTo>
                <a:lnTo>
                  <a:pt x="10929862" y="250904"/>
                </a:lnTo>
                <a:lnTo>
                  <a:pt x="10919911" y="288871"/>
                </a:lnTo>
                <a:lnTo>
                  <a:pt x="10896346" y="321563"/>
                </a:lnTo>
                <a:lnTo>
                  <a:pt x="5528564" y="321563"/>
                </a:lnTo>
                <a:lnTo>
                  <a:pt x="5516277" y="330059"/>
                </a:lnTo>
                <a:lnTo>
                  <a:pt x="5495047" y="392223"/>
                </a:lnTo>
                <a:lnTo>
                  <a:pt x="5486746" y="442026"/>
                </a:lnTo>
                <a:lnTo>
                  <a:pt x="5480418" y="501733"/>
                </a:lnTo>
                <a:lnTo>
                  <a:pt x="5476385" y="569411"/>
                </a:lnTo>
                <a:lnTo>
                  <a:pt x="5474970" y="643128"/>
                </a:lnTo>
                <a:lnTo>
                  <a:pt x="5473554" y="569411"/>
                </a:lnTo>
                <a:lnTo>
                  <a:pt x="5469521" y="501733"/>
                </a:lnTo>
                <a:lnTo>
                  <a:pt x="5463193" y="442026"/>
                </a:lnTo>
                <a:lnTo>
                  <a:pt x="5454892" y="392223"/>
                </a:lnTo>
                <a:lnTo>
                  <a:pt x="5444941" y="354256"/>
                </a:lnTo>
                <a:lnTo>
                  <a:pt x="5421376" y="321563"/>
                </a:lnTo>
                <a:lnTo>
                  <a:pt x="53593" y="321563"/>
                </a:lnTo>
                <a:lnTo>
                  <a:pt x="41303" y="313068"/>
                </a:lnTo>
                <a:lnTo>
                  <a:pt x="20071" y="250904"/>
                </a:lnTo>
                <a:lnTo>
                  <a:pt x="11772" y="201101"/>
                </a:lnTo>
                <a:lnTo>
                  <a:pt x="5446" y="141394"/>
                </a:lnTo>
                <a:lnTo>
                  <a:pt x="1415" y="73716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8779" y="814083"/>
            <a:ext cx="10651490" cy="570738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536575" algn="ctr">
              <a:lnSpc>
                <a:spcPct val="100000"/>
              </a:lnSpc>
              <a:spcBef>
                <a:spcPts val="1685"/>
              </a:spcBef>
            </a:pPr>
            <a:r>
              <a:rPr sz="4000" u="heavy" spc="-10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инсульта»:</a:t>
            </a:r>
            <a:endParaRPr sz="4000">
              <a:latin typeface="Calibri"/>
              <a:cs typeface="Calibri"/>
            </a:endParaRPr>
          </a:p>
          <a:p>
            <a:pPr marL="241300" marR="305435" indent="-228600">
              <a:lnSpc>
                <a:spcPts val="3030"/>
              </a:lnSpc>
              <a:spcBef>
                <a:spcPts val="14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Выбиралась ключевая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№1 и №2, разрешение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которой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позволило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значимо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улучшить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функционирование пациентов</a:t>
            </a:r>
            <a:r>
              <a:rPr sz="2800" b="1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результате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241300" marR="28194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64% - ключевых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№1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связано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проявлениями 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инсульта,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36%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№1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связано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симптомами</a:t>
            </a:r>
            <a:r>
              <a:rPr sz="2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инсульта.</a:t>
            </a:r>
            <a:endParaRPr sz="2800">
              <a:latin typeface="Calibri"/>
              <a:cs typeface="Calibri"/>
            </a:endParaRPr>
          </a:p>
          <a:p>
            <a:pPr marL="241300" marR="404495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68% - ключевых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№2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связано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проявлениями 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инсульта,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32%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№2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связано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симптомами</a:t>
            </a:r>
            <a:r>
              <a:rPr sz="2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инсульт.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02590" marR="5080" indent="3810" algn="ctr">
              <a:lnSpc>
                <a:spcPct val="100000"/>
              </a:lnSpc>
              <a:spcBef>
                <a:spcPts val="182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инсультом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нужна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мультидисциплинарная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обязательным участием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клинического психолога,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эрготерапевт,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физического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сестры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составе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МДБ.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6857"/>
            <a:ext cx="10852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u="heavy" spc="-8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Состав </a:t>
            </a:r>
            <a:r>
              <a:rPr sz="32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мультидисциплинарной </a:t>
            </a:r>
            <a:r>
              <a:rPr sz="32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реабилитационной</a:t>
            </a:r>
            <a:r>
              <a:rPr sz="3200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бригады: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700" y="645388"/>
            <a:ext cx="6363970" cy="23056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Врач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по физической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реабилитационной</a:t>
            </a:r>
            <a:r>
              <a:rPr sz="20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медицине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Специалист по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эргореабилитации</a:t>
            </a:r>
            <a:r>
              <a:rPr sz="2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(эрготерапевт)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Специалист по физической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реабилитации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(физический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терапевт)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Клинический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Клинический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логопед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pc="-5" dirty="0"/>
              <a:t>социальный</a:t>
            </a:r>
            <a:r>
              <a:rPr spc="-50" dirty="0"/>
              <a:t> </a:t>
            </a:r>
            <a:r>
              <a:rPr dirty="0"/>
              <a:t>работник</a:t>
            </a:r>
          </a:p>
          <a:p>
            <a:pPr marL="241300" marR="5080" indent="-229235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>
                <a:solidFill>
                  <a:srgbClr val="FF0000"/>
                </a:solidFill>
              </a:rPr>
              <a:t>реабилитационная </a:t>
            </a:r>
            <a:r>
              <a:rPr spc="-10" dirty="0">
                <a:solidFill>
                  <a:srgbClr val="FF0000"/>
                </a:solidFill>
              </a:rPr>
              <a:t>медицинская </a:t>
            </a:r>
            <a:r>
              <a:rPr spc="-5" dirty="0">
                <a:solidFill>
                  <a:srgbClr val="FF0000"/>
                </a:solidFill>
              </a:rPr>
              <a:t>сестра (медицинская сестра,  инструктор по </a:t>
            </a:r>
            <a:r>
              <a:rPr dirty="0">
                <a:solidFill>
                  <a:srgbClr val="FF0000"/>
                </a:solidFill>
              </a:rPr>
              <a:t>ЛФК, </a:t>
            </a:r>
            <a:r>
              <a:rPr spc="-10" dirty="0">
                <a:solidFill>
                  <a:srgbClr val="FF0000"/>
                </a:solidFill>
              </a:rPr>
              <a:t>медсестра </a:t>
            </a:r>
            <a:r>
              <a:rPr spc="-5" dirty="0">
                <a:solidFill>
                  <a:srgbClr val="FF0000"/>
                </a:solidFill>
              </a:rPr>
              <a:t>по </a:t>
            </a:r>
            <a:r>
              <a:rPr spc="-10" dirty="0">
                <a:solidFill>
                  <a:srgbClr val="FF0000"/>
                </a:solidFill>
              </a:rPr>
              <a:t>массажу </a:t>
            </a:r>
            <a:r>
              <a:rPr dirty="0">
                <a:solidFill>
                  <a:srgbClr val="FF0000"/>
                </a:solidFill>
              </a:rPr>
              <a:t>и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физиотерапии)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pc="-5" dirty="0">
                <a:solidFill>
                  <a:srgbClr val="001F5F"/>
                </a:solidFill>
              </a:rPr>
              <a:t>Другие специалисты</a:t>
            </a:r>
          </a:p>
        </p:txBody>
      </p:sp>
      <p:sp>
        <p:nvSpPr>
          <p:cNvPr id="5" name="object 5"/>
          <p:cNvSpPr/>
          <p:nvPr/>
        </p:nvSpPr>
        <p:spPr>
          <a:xfrm>
            <a:off x="8150352" y="737616"/>
            <a:ext cx="3340607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256" y="3258311"/>
            <a:ext cx="3346704" cy="223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39885" y="2948178"/>
            <a:ext cx="225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Фото Случановского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806797"/>
            <a:ext cx="11379835" cy="19970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91821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918210" algn="l"/>
                <a:tab pos="918844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000">
              <a:latin typeface="Calibri"/>
              <a:cs typeface="Calibri"/>
            </a:endParaRPr>
          </a:p>
          <a:p>
            <a:pPr marL="91821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918210" algn="l"/>
                <a:tab pos="918844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0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spcBef>
                <a:spcPts val="810"/>
              </a:spcBef>
              <a:buAutoNum type="arabicPeriod"/>
              <a:tabLst>
                <a:tab pos="191135" algn="l"/>
              </a:tabLst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Проект порядка по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на сайте</a:t>
            </a:r>
            <a:r>
              <a:rPr sz="14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СРР: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https://rehabrus.ru/materialyi/poryadok-organizaczii-mediczinskoj-reabilitaczii-1705.html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191135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European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Medicine Bodies Alliance.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White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Book on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Medicine in Europe.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Introductions, Executive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Summary,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Methodology.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Eur J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Phys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Med. 2018</a:t>
            </a: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Apr;54(2):125-155.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 startAt="2"/>
              <a:tabLst>
                <a:tab pos="191135" algn="l"/>
              </a:tabLst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Проф. стандарты новых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реабилитационных специальностей:</a:t>
            </a:r>
            <a:r>
              <a:rPr sz="1400" b="1" spc="-14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https://rehabrus.ru/materialyi/professionalnyie-standartyi/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890" marR="5080" algn="ctr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Для </a:t>
            </a:r>
            <a:r>
              <a:rPr sz="4000" spc="-15" dirty="0"/>
              <a:t>полноценной </a:t>
            </a:r>
            <a:r>
              <a:rPr sz="4000" spc="-5" dirty="0"/>
              <a:t>реабилитации </a:t>
            </a:r>
            <a:r>
              <a:rPr sz="4000" spc="-10" dirty="0"/>
              <a:t>пациента </a:t>
            </a:r>
            <a:r>
              <a:rPr sz="4000" spc="-5" dirty="0"/>
              <a:t>в  </a:t>
            </a:r>
            <a:r>
              <a:rPr sz="4000" spc="-15" dirty="0"/>
              <a:t>процессе </a:t>
            </a:r>
            <a:r>
              <a:rPr sz="4000" spc="-5" dirty="0"/>
              <a:t>реабилитации</a:t>
            </a:r>
            <a:r>
              <a:rPr sz="4000" spc="20" dirty="0"/>
              <a:t> </a:t>
            </a:r>
            <a:r>
              <a:rPr sz="4000" spc="-30" dirty="0"/>
              <a:t>необходимо</a:t>
            </a:r>
            <a:endParaRPr sz="4000"/>
          </a:p>
          <a:p>
            <a:pPr algn="ctr">
              <a:lnSpc>
                <a:spcPts val="4260"/>
              </a:lnSpc>
            </a:pPr>
            <a:r>
              <a:rPr sz="4000" spc="-5" dirty="0"/>
              <a:t>обеспечить </a:t>
            </a:r>
            <a:r>
              <a:rPr sz="4000" spc="-20" dirty="0"/>
              <a:t>следующие</a:t>
            </a:r>
            <a:r>
              <a:rPr sz="4000" spc="20" dirty="0"/>
              <a:t> </a:t>
            </a:r>
            <a:r>
              <a:rPr sz="4000" spc="-10" dirty="0"/>
              <a:t>условия: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5383" y="2350135"/>
            <a:ext cx="10026015" cy="39344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 имеет стабильное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клиническое состояние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(АД стабильное,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нормальная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температура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тела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накормлен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 имеет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алиментарной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недостаточности,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Решены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туалетные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задачи,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одет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прикрыт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(не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голый!),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Пациенту не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больно,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страшно,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чувствует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себя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комфортно,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установлена</a:t>
            </a:r>
            <a:r>
              <a:rPr sz="2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коммуникация,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грамотно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позиционирован,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подобрана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эффективная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вторичная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профилактика,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чувствует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себя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человеком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 испытывает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стресса.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1757172"/>
            <a:ext cx="11244072" cy="44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510" y="284225"/>
            <a:ext cx="709739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18440" marR="5080" indent="-20574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Влияние информированности о  </a:t>
            </a:r>
            <a:r>
              <a:rPr sz="4000" spc="-25" dirty="0"/>
              <a:t>среде </a:t>
            </a:r>
            <a:r>
              <a:rPr sz="4000" spc="-5" dirty="0"/>
              <a:t>на </a:t>
            </a:r>
            <a:r>
              <a:rPr sz="4000" dirty="0"/>
              <a:t>тревогу </a:t>
            </a:r>
            <a:r>
              <a:rPr sz="4000" spc="-5" dirty="0"/>
              <a:t>и</a:t>
            </a:r>
            <a:r>
              <a:rPr sz="4000" spc="-30" dirty="0"/>
              <a:t> </a:t>
            </a:r>
            <a:r>
              <a:rPr sz="4000" spc="-15" dirty="0"/>
              <a:t>депрессию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784338" y="6434429"/>
            <a:ext cx="433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Мальцева М.Н.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Consilium medicum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#9,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21111" y="62484"/>
            <a:ext cx="1712976" cy="240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294" y="143967"/>
            <a:ext cx="7132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Информирование</a:t>
            </a:r>
            <a:r>
              <a:rPr spc="-40" dirty="0"/>
              <a:t> </a:t>
            </a:r>
            <a:r>
              <a:rPr spc="-10" dirty="0"/>
              <a:t>пациентов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103" y="1090116"/>
            <a:ext cx="1067879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Информирование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делать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врач,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медицинская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сестра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психолог,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включает в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себя: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зовут пациента,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он,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он</a:t>
            </a:r>
            <a:r>
              <a:rPr sz="24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находится,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произошло,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долго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пробудет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больнице,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себя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представляет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Зачем таблетки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обследования,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Объяснить симптомы (показать,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видите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симптомы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объяснить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такое)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Где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4612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Важно ответить на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вопросы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могут быть совершенно не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предсказуемы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стандартны.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1707</Words>
  <Application>Microsoft Office PowerPoint</Application>
  <PresentationFormat>Произвольный</PresentationFormat>
  <Paragraphs>302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Презентация PowerPoint</vt:lpstr>
      <vt:lpstr>Нарушение глотания</vt:lpstr>
      <vt:lpstr>Нарушения, которые являются опорными  пунктами для реабилитации</vt:lpstr>
      <vt:lpstr> Примеры ключевых проблем реабилитации у пациентов с  инсультом в остром периоде на первом этапе реабилитации:</vt:lpstr>
      <vt:lpstr> «Анализ ключевых проблем пациента в р еабилитационном диагнозе в остром периоде</vt:lpstr>
      <vt:lpstr> Состав мультидисциплинарной реабилитационной бригады:</vt:lpstr>
      <vt:lpstr>Для полноценной реабилитации пациента в  процессе реабилитации необходимо обеспечить следующие условия:</vt:lpstr>
      <vt:lpstr>Влияние информированности о  среде на тревогу и депрессию</vt:lpstr>
      <vt:lpstr>Информирование пациентов</vt:lpstr>
      <vt:lpstr> Стратегии реабилитации пациентов с ОНМК:</vt:lpstr>
      <vt:lpstr>Принципиальные отличия</vt:lpstr>
      <vt:lpstr>Стратегия реабилитации при инсульте  на основании реабилитационного  потенциала пациента</vt:lpstr>
      <vt:lpstr>Стратегию реабилитации следует рассматривать в  формате отдельных групп нарушений и ограничений:</vt:lpstr>
      <vt:lpstr>Стратегия реабилитации при  двигательных нарушениях</vt:lpstr>
      <vt:lpstr>Стратегия восстановления речи и  коммуникации</vt:lpstr>
      <vt:lpstr>Стратегия реабилитации при трудностях в  реализации бытовых навыков:</vt:lpstr>
      <vt:lpstr>Стратегия реабилитации при трудностях в  реализации бытовых самообслуживании:</vt:lpstr>
      <vt:lpstr>нейропластичность</vt:lpstr>
      <vt:lpstr>Улучшение после повреждения  головного мозга</vt:lpstr>
      <vt:lpstr>Постинсультная пластичность</vt:lpstr>
      <vt:lpstr>В основе восстановления лежит мотивированное и  осмысленное восстановление целенаправленных  активностей</vt:lpstr>
      <vt:lpstr>Что не работает в нейрореабилитации:</vt:lpstr>
      <vt:lpstr>Основой восстановления при синдроме  центрального мотонейрона (слабости)  является включение мышцы в движение,  а групп мышц в привычные двигательные паттерны</vt:lpstr>
      <vt:lpstr>Презентация PowerPoint</vt:lpstr>
      <vt:lpstr>Презентация PowerPoint</vt:lpstr>
      <vt:lpstr>На начальном этапе следует растянуть  укороченные мышцы</vt:lpstr>
      <vt:lpstr>Условия стимуляции работы мышц</vt:lpstr>
      <vt:lpstr>Техники использующиеся в концепции  нейро-мышечного переобучения:</vt:lpstr>
      <vt:lpstr>Презентация PowerPoint</vt:lpstr>
      <vt:lpstr>Концепция  восстановления двигательной функции  конечности после  повреждения головного  мозга</vt:lpstr>
      <vt:lpstr>Методы и препараты для стимуляции  нейропластичности</vt:lpstr>
      <vt:lpstr>Презентация PowerPoint</vt:lpstr>
      <vt:lpstr>НУТРИЦИОННАЯ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Реабилитации при инсульте</dc:title>
  <dc:creator>Lenovo</dc:creator>
  <cp:lastModifiedBy>Екатерина Быкова</cp:lastModifiedBy>
  <cp:revision>1</cp:revision>
  <dcterms:created xsi:type="dcterms:W3CDTF">2020-11-14T13:08:18Z</dcterms:created>
  <dcterms:modified xsi:type="dcterms:W3CDTF">2020-11-16T11:16:26Z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2020-11-14T00:00:00Z</vt:filetime>
  </property>
</Properties>
</file>