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37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21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0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77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34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1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73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01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44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A64B-0A73-4727-A0DF-ADEB3D85BC37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1291-57C1-4990-80E8-61B3CEBE7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8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116632"/>
            <a:ext cx="8062788" cy="720080"/>
          </a:xfrm>
        </p:spPr>
        <p:txBody>
          <a:bodyPr>
            <a:normAutofit fontScale="90000"/>
          </a:bodyPr>
          <a:lstStyle/>
          <a:p>
            <a:r>
              <a:rPr kumimoji="0" lang="ru-RU" sz="2400" b="1" dirty="0">
                <a:solidFill>
                  <a:srgbClr val="C00000"/>
                </a:solidFill>
              </a:rPr>
              <a:t>Новое в работе </a:t>
            </a:r>
            <a:r>
              <a:rPr kumimoji="0" lang="ru-RU" sz="2400" b="1" dirty="0" smtClean="0">
                <a:solidFill>
                  <a:srgbClr val="C00000"/>
                </a:solidFill>
              </a:rPr>
              <a:t/>
            </a:r>
            <a:br>
              <a:rPr kumimoji="0" lang="ru-RU" sz="2400" b="1" dirty="0" smtClean="0">
                <a:solidFill>
                  <a:srgbClr val="C00000"/>
                </a:solidFill>
              </a:rPr>
            </a:br>
            <a:r>
              <a:rPr kumimoji="0" lang="ru-RU" sz="2400" b="1" dirty="0" smtClean="0">
                <a:solidFill>
                  <a:srgbClr val="C00000"/>
                </a:solidFill>
              </a:rPr>
              <a:t>медико-психолого-фармацевтического </a:t>
            </a:r>
            <a:r>
              <a:rPr kumimoji="0" lang="ru-RU" sz="2400" b="1" dirty="0">
                <a:solidFill>
                  <a:srgbClr val="C00000"/>
                </a:solidFill>
              </a:rPr>
              <a:t>факультета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280" y="1052736"/>
            <a:ext cx="8221192" cy="5472607"/>
          </a:xfrm>
        </p:spPr>
        <p:txBody>
          <a:bodyPr>
            <a:normAutofit/>
          </a:bodyPr>
          <a:lstStyle/>
          <a:p>
            <a:r>
              <a:rPr kumimoji="0" lang="ru-RU" altLang="ru-RU" sz="2000" b="1" dirty="0">
                <a:solidFill>
                  <a:srgbClr val="C00000"/>
                </a:solidFill>
                <a:latin typeface="+mj-lt"/>
              </a:rPr>
              <a:t>Изменения организационной структуры </a:t>
            </a:r>
            <a:r>
              <a:rPr kumimoji="0" lang="ru-RU" altLang="ru-RU" sz="2000" dirty="0" smtClean="0"/>
              <a:t>– созданы три к</a:t>
            </a:r>
            <a:r>
              <a:rPr kumimoji="0" lang="ru-RU" altLang="ru-RU" sz="2000" dirty="0">
                <a:latin typeface="+mj-lt"/>
              </a:rPr>
              <a:t>афед</a:t>
            </a:r>
            <a:r>
              <a:rPr kumimoji="0" lang="ru-RU" altLang="ru-RU" sz="2000" dirty="0" smtClean="0"/>
              <a:t>ры:</a:t>
            </a:r>
          </a:p>
          <a:p>
            <a:pPr lvl="1"/>
            <a:r>
              <a:rPr kumimoji="0" lang="ru-RU" altLang="ru-RU" sz="1800" dirty="0" smtClean="0"/>
              <a:t>кафедра </a:t>
            </a:r>
            <a:r>
              <a:rPr kumimoji="0" lang="ru-RU" altLang="ru-RU" sz="1800" b="1" dirty="0" smtClean="0"/>
              <a:t>фармацевтической технологии и фармакогнозии с курсом ПО</a:t>
            </a:r>
            <a:r>
              <a:rPr kumimoji="0" lang="ru-RU" altLang="ru-RU" sz="1800" dirty="0" smtClean="0"/>
              <a:t> – </a:t>
            </a:r>
            <a:r>
              <a:rPr kumimoji="0" lang="ru-RU" altLang="ru-RU" sz="1800" dirty="0" err="1" smtClean="0"/>
              <a:t>и.о</a:t>
            </a:r>
            <a:r>
              <a:rPr kumimoji="0" lang="ru-RU" altLang="ru-RU" sz="1800" dirty="0" smtClean="0"/>
              <a:t>. зав. кафедрой </a:t>
            </a:r>
            <a:r>
              <a:rPr kumimoji="0" lang="ru-RU" altLang="ru-RU" sz="1800" dirty="0" err="1" smtClean="0"/>
              <a:t>к.фарм.н</a:t>
            </a:r>
            <a:r>
              <a:rPr kumimoji="0" lang="ru-RU" altLang="ru-RU" sz="1800" dirty="0" smtClean="0"/>
              <a:t>. Савельева Е.Е.;</a:t>
            </a:r>
          </a:p>
          <a:p>
            <a:pPr lvl="1"/>
            <a:r>
              <a:rPr kumimoji="0" lang="bg-BG" altLang="ru-RU" sz="1800" dirty="0" smtClean="0"/>
              <a:t>кафедра </a:t>
            </a:r>
            <a:r>
              <a:rPr kumimoji="0" lang="bg-BG" altLang="ru-RU" sz="1800" b="1" dirty="0" smtClean="0"/>
              <a:t>медицинской кибернетики и информатики </a:t>
            </a:r>
            <a:r>
              <a:rPr kumimoji="0" lang="bg-BG" altLang="ru-RU" sz="1800" dirty="0" smtClean="0"/>
              <a:t>– </a:t>
            </a:r>
            <a:r>
              <a:rPr kumimoji="0" lang="ru-RU" altLang="ru-RU" sz="1800" dirty="0" smtClean="0"/>
              <a:t>зав. кафедрой д.м.н., проф. Виноградов К.А.;</a:t>
            </a:r>
          </a:p>
          <a:p>
            <a:pPr lvl="1"/>
            <a:r>
              <a:rPr kumimoji="0" lang="ru-RU" altLang="ru-RU" sz="1800" dirty="0" smtClean="0"/>
              <a:t>базовая кафедра </a:t>
            </a:r>
            <a:r>
              <a:rPr kumimoji="0" lang="ru-RU" altLang="ru-RU" sz="1800" b="1" dirty="0" smtClean="0"/>
              <a:t>контроля качества лекарственных средств и медицинских изделий с курсом ПО </a:t>
            </a:r>
            <a:r>
              <a:rPr kumimoji="0" lang="ru-RU" altLang="ru-RU" sz="1800" dirty="0" smtClean="0"/>
              <a:t>– </a:t>
            </a:r>
            <a:r>
              <a:rPr kumimoji="0" lang="ru-RU" altLang="ru-RU" sz="1800" dirty="0" err="1" smtClean="0"/>
              <a:t>и.о</a:t>
            </a:r>
            <a:r>
              <a:rPr kumimoji="0" lang="ru-RU" altLang="ru-RU" sz="1800" dirty="0" smtClean="0"/>
              <a:t>. зав. кафедрой </a:t>
            </a:r>
            <a:r>
              <a:rPr kumimoji="0" lang="ru-RU" altLang="ru-RU" sz="1800" dirty="0" err="1" smtClean="0"/>
              <a:t>к.фарм.н</a:t>
            </a:r>
            <a:r>
              <a:rPr kumimoji="0" lang="ru-RU" altLang="ru-RU" sz="1800" dirty="0" smtClean="0"/>
              <a:t>. </a:t>
            </a:r>
            <a:r>
              <a:rPr kumimoji="0" lang="ru-RU" altLang="ru-RU" sz="1800" dirty="0" err="1" smtClean="0"/>
              <a:t>Баранкина</a:t>
            </a:r>
            <a:r>
              <a:rPr kumimoji="0" lang="ru-RU" altLang="ru-RU" sz="1800" dirty="0" smtClean="0"/>
              <a:t> Т.А. на базе </a:t>
            </a:r>
            <a:r>
              <a:rPr lang="ru-RU" sz="1800" dirty="0" smtClean="0"/>
              <a:t>ФСКНЦ </a:t>
            </a:r>
            <a:r>
              <a:rPr kumimoji="0" lang="ru-RU" altLang="ru-RU" sz="1800" dirty="0" smtClean="0"/>
              <a:t>ФМБА России.</a:t>
            </a:r>
          </a:p>
          <a:p>
            <a:r>
              <a:rPr kumimoji="0" lang="ru-RU" altLang="ru-RU" sz="2000" b="1" dirty="0">
                <a:solidFill>
                  <a:srgbClr val="C00000"/>
                </a:solidFill>
                <a:latin typeface="+mj-lt"/>
              </a:rPr>
              <a:t>Набор </a:t>
            </a:r>
            <a:r>
              <a:rPr kumimoji="0" lang="ru-RU" altLang="ru-RU" sz="2000" b="1" dirty="0" smtClean="0">
                <a:solidFill>
                  <a:srgbClr val="C00000"/>
                </a:solidFill>
                <a:latin typeface="+mj-lt"/>
              </a:rPr>
              <a:t>студентов и </a:t>
            </a:r>
            <a:r>
              <a:rPr kumimoji="0" lang="ru-RU" altLang="ru-RU" sz="2000" b="1" dirty="0" err="1" smtClean="0">
                <a:solidFill>
                  <a:srgbClr val="C00000"/>
                </a:solidFill>
                <a:latin typeface="+mj-lt"/>
              </a:rPr>
              <a:t>додипломное</a:t>
            </a:r>
            <a:r>
              <a:rPr kumimoji="0" lang="ru-RU" altLang="ru-RU" sz="2000" b="1" dirty="0" smtClean="0">
                <a:solidFill>
                  <a:srgbClr val="C00000"/>
                </a:solidFill>
                <a:latin typeface="+mj-lt"/>
              </a:rPr>
              <a:t> образование:</a:t>
            </a:r>
            <a:endParaRPr kumimoji="0" lang="ru-RU" altLang="ru-RU" sz="2000" b="1" dirty="0">
              <a:solidFill>
                <a:srgbClr val="C00000"/>
              </a:solidFill>
              <a:latin typeface="+mj-lt"/>
            </a:endParaRPr>
          </a:p>
          <a:p>
            <a:pPr lvl="1"/>
            <a:r>
              <a:rPr kumimoji="0" lang="ru-RU" altLang="ru-RU" sz="1800" dirty="0" smtClean="0"/>
              <a:t>только </a:t>
            </a:r>
            <a:r>
              <a:rPr kumimoji="0" lang="ru-RU" altLang="ru-RU" sz="1800" dirty="0"/>
              <a:t>студенты очной формы </a:t>
            </a:r>
            <a:r>
              <a:rPr kumimoji="0" lang="ru-RU" altLang="ru-RU" sz="1800" dirty="0" smtClean="0"/>
              <a:t>обучения: МК </a:t>
            </a:r>
            <a:r>
              <a:rPr kumimoji="0" lang="ru-RU" altLang="ru-RU" sz="1800" dirty="0"/>
              <a:t>– 19 чел., КП – 33 чел., </a:t>
            </a:r>
            <a:r>
              <a:rPr kumimoji="0" lang="ru-RU" altLang="ru-RU" sz="1800" dirty="0" err="1"/>
              <a:t>Фарм</a:t>
            </a:r>
            <a:r>
              <a:rPr kumimoji="0" lang="ru-RU" altLang="ru-RU" sz="1800" dirty="0"/>
              <a:t> – 57 чел</a:t>
            </a:r>
            <a:r>
              <a:rPr kumimoji="0" lang="ru-RU" altLang="ru-RU" sz="1800" dirty="0" smtClean="0"/>
              <a:t>.;</a:t>
            </a:r>
            <a:endParaRPr kumimoji="0" lang="ru-RU" altLang="ru-RU" sz="1800" dirty="0"/>
          </a:p>
          <a:p>
            <a:pPr lvl="1"/>
            <a:r>
              <a:rPr kumimoji="0" lang="ru-RU" altLang="ru-RU" sz="1800" dirty="0"/>
              <a:t>сформирована группа студентов по специальности «Фармация» с преимущественно дистанционными технологиями обучения</a:t>
            </a:r>
            <a:r>
              <a:rPr kumimoji="0" lang="ru-RU" altLang="ru-RU" sz="1800" dirty="0" smtClean="0"/>
              <a:t>.</a:t>
            </a:r>
          </a:p>
          <a:p>
            <a:r>
              <a:rPr kumimoji="0" lang="ru-RU" altLang="ru-RU" sz="2000" b="1" dirty="0">
                <a:solidFill>
                  <a:srgbClr val="C00000"/>
                </a:solidFill>
                <a:latin typeface="+mj-lt"/>
              </a:rPr>
              <a:t>Последипломное образование:</a:t>
            </a:r>
          </a:p>
          <a:p>
            <a:pPr lvl="1"/>
            <a:r>
              <a:rPr kumimoji="0" lang="ru-RU" altLang="ru-RU" sz="1800" dirty="0" smtClean="0"/>
              <a:t>открыта ординатура по </a:t>
            </a:r>
            <a:r>
              <a:rPr kumimoji="0" lang="ru-RU" altLang="ru-RU" sz="1800" dirty="0" smtClean="0"/>
              <a:t>специальностям </a:t>
            </a:r>
            <a:r>
              <a:rPr kumimoji="0" lang="ru-RU" altLang="ru-RU" sz="1800" b="1" dirty="0" smtClean="0"/>
              <a:t>«Управление и экономика фармации</a:t>
            </a:r>
            <a:r>
              <a:rPr kumimoji="0" lang="ru-RU" altLang="ru-RU" sz="1800" b="1" dirty="0" smtClean="0"/>
              <a:t>»</a:t>
            </a:r>
            <a:r>
              <a:rPr lang="ru-RU" altLang="ru-RU" sz="1800" dirty="0" smtClean="0"/>
              <a:t>, </a:t>
            </a:r>
            <a:r>
              <a:rPr kumimoji="0" lang="ru-RU" altLang="ru-RU" sz="1800" b="1" dirty="0" smtClean="0"/>
              <a:t>«</a:t>
            </a:r>
            <a:r>
              <a:rPr kumimoji="0" lang="ru-RU" altLang="ru-RU" sz="1800" b="1" dirty="0" smtClean="0"/>
              <a:t>Фармацевтическая химия и фармакогнозия</a:t>
            </a:r>
            <a:r>
              <a:rPr kumimoji="0" lang="ru-RU" altLang="ru-RU" sz="1800" b="1" dirty="0" smtClean="0"/>
              <a:t>», «Психотерапия»</a:t>
            </a:r>
            <a:r>
              <a:rPr kumimoji="0" lang="ru-RU" altLang="ru-RU" sz="1800" dirty="0" smtClean="0"/>
              <a:t>.</a:t>
            </a:r>
            <a:endParaRPr kumimoji="0" lang="ru-RU" altLang="ru-RU" sz="1800" dirty="0" smtClean="0"/>
          </a:p>
          <a:p>
            <a:endParaRPr kumimoji="0" lang="ru-RU" altLang="ru-RU" sz="2800" dirty="0" smtClean="0"/>
          </a:p>
          <a:p>
            <a:endParaRPr kumimoji="0" lang="ru-RU" altLang="ru-RU" sz="2800" dirty="0" smtClean="0"/>
          </a:p>
          <a:p>
            <a:endParaRPr kumimoji="0" lang="ru-RU" altLang="ru-RU" sz="2800" dirty="0" smtClean="0"/>
          </a:p>
          <a:p>
            <a:endParaRPr lang="ru-RU" sz="28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604837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3941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138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Новое в работе  медико-психолого-фармацевтического факультета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в работе  медико-психолого-фармацевтического факультета</dc:title>
  <dc:creator>Богданов</dc:creator>
  <cp:lastModifiedBy>Богданов</cp:lastModifiedBy>
  <cp:revision>3</cp:revision>
  <dcterms:created xsi:type="dcterms:W3CDTF">2017-08-30T09:59:05Z</dcterms:created>
  <dcterms:modified xsi:type="dcterms:W3CDTF">2017-08-30T10:25:08Z</dcterms:modified>
</cp:coreProperties>
</file>