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71"/>
  </p:notes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9" r:id="rId15"/>
    <p:sldId id="268" r:id="rId16"/>
    <p:sldId id="270" r:id="rId17"/>
    <p:sldId id="271" r:id="rId18"/>
    <p:sldId id="274" r:id="rId19"/>
    <p:sldId id="279" r:id="rId20"/>
    <p:sldId id="280" r:id="rId21"/>
    <p:sldId id="309" r:id="rId22"/>
    <p:sldId id="310" r:id="rId23"/>
    <p:sldId id="273" r:id="rId24"/>
    <p:sldId id="276" r:id="rId25"/>
    <p:sldId id="275" r:id="rId26"/>
    <p:sldId id="277" r:id="rId27"/>
    <p:sldId id="278" r:id="rId28"/>
    <p:sldId id="281" r:id="rId29"/>
    <p:sldId id="311" r:id="rId30"/>
    <p:sldId id="282" r:id="rId31"/>
    <p:sldId id="283" r:id="rId32"/>
    <p:sldId id="284" r:id="rId33"/>
    <p:sldId id="312" r:id="rId34"/>
    <p:sldId id="285" r:id="rId35"/>
    <p:sldId id="313" r:id="rId36"/>
    <p:sldId id="314" r:id="rId37"/>
    <p:sldId id="292" r:id="rId38"/>
    <p:sldId id="315" r:id="rId39"/>
    <p:sldId id="316" r:id="rId40"/>
    <p:sldId id="288" r:id="rId41"/>
    <p:sldId id="317" r:id="rId42"/>
    <p:sldId id="289" r:id="rId43"/>
    <p:sldId id="290" r:id="rId44"/>
    <p:sldId id="318" r:id="rId45"/>
    <p:sldId id="291" r:id="rId46"/>
    <p:sldId id="293" r:id="rId47"/>
    <p:sldId id="294" r:id="rId48"/>
    <p:sldId id="295" r:id="rId49"/>
    <p:sldId id="319" r:id="rId50"/>
    <p:sldId id="320" r:id="rId51"/>
    <p:sldId id="321" r:id="rId52"/>
    <p:sldId id="322" r:id="rId53"/>
    <p:sldId id="296" r:id="rId54"/>
    <p:sldId id="297" r:id="rId55"/>
    <p:sldId id="323" r:id="rId56"/>
    <p:sldId id="298" r:id="rId57"/>
    <p:sldId id="299" r:id="rId58"/>
    <p:sldId id="300" r:id="rId59"/>
    <p:sldId id="324" r:id="rId60"/>
    <p:sldId id="325" r:id="rId61"/>
    <p:sldId id="302" r:id="rId62"/>
    <p:sldId id="301" r:id="rId63"/>
    <p:sldId id="303" r:id="rId64"/>
    <p:sldId id="326" r:id="rId65"/>
    <p:sldId id="304" r:id="rId66"/>
    <p:sldId id="305" r:id="rId67"/>
    <p:sldId id="306" r:id="rId68"/>
    <p:sldId id="307" r:id="rId69"/>
    <p:sldId id="308" r:id="rId7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126" autoAdjust="0"/>
  </p:normalViewPr>
  <p:slideViewPr>
    <p:cSldViewPr snapToGrid="0">
      <p:cViewPr varScale="1">
        <p:scale>
          <a:sx n="69" d="100"/>
          <a:sy n="69" d="100"/>
        </p:scale>
        <p:origin x="-114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94C56-DB88-4FB3-B88D-5C2CA82202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7D3D4-7702-4ECE-BD47-68494EAAB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7335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D3D4-7702-4ECE-BD47-68494EAAB3D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7987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D3D4-7702-4ECE-BD47-68494EAAB3D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7866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D3D4-7702-4ECE-BD47-68494EAAB3D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2472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D3D4-7702-4ECE-BD47-68494EAAB3D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D3D4-7702-4ECE-BD47-68494EAAB3D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D3D4-7702-4ECE-BD47-68494EAAB3D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Где заголовок?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D3D4-7702-4ECE-BD47-68494EAAB3D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0050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D3D4-7702-4ECE-BD47-68494EAAB3DF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КТ изображение с усилением, показывает три многолучевых кистозных образования 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КТ-изображение с аксиальным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контрастированием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показывает паразитарную кисту, простирающуюся в левый паховый канал.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D3D4-7702-4ECE-BD47-68494EAAB3DF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D3D4-7702-4ECE-BD47-68494EAAB3DF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D3D4-7702-4ECE-BD47-68494EAAB3DF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D3D4-7702-4ECE-BD47-68494EAAB3D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56157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D3D4-7702-4ECE-BD47-68494EAAB3DF}" type="slidenum">
              <a:rPr lang="ru-RU" smtClean="0"/>
              <a:pPr/>
              <a:t>61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D3D4-7702-4ECE-BD47-68494EAAB3D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9697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D3D4-7702-4ECE-BD47-68494EAAB3D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1060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D3D4-7702-4ECE-BD47-68494EAAB3D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214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D3D4-7702-4ECE-BD47-68494EAAB3D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8221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D3D4-7702-4ECE-BD47-68494EAAB3D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845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D3D4-7702-4ECE-BD47-68494EAAB3D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4662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D3D4-7702-4ECE-BD47-68494EAAB3D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8237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EE8C-6448-40D8-BBA9-CF475535556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F1BFFF1-FDB2-4760-9958-28B5A735F7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EE8C-6448-40D8-BBA9-CF475535556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FFF1-FDB2-4760-9958-28B5A735F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EE8C-6448-40D8-BBA9-CF475535556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FFF1-FDB2-4760-9958-28B5A735F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EE8C-6448-40D8-BBA9-CF475535556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FFF1-FDB2-4760-9958-28B5A735F7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EE8C-6448-40D8-BBA9-CF475535556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FF1BFFF1-FDB2-4760-9958-28B5A735F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EE8C-6448-40D8-BBA9-CF475535556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FFF1-FDB2-4760-9958-28B5A735F7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EE8C-6448-40D8-BBA9-CF475535556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FFF1-FDB2-4760-9958-28B5A735F7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EE8C-6448-40D8-BBA9-CF475535556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FFF1-FDB2-4760-9958-28B5A735F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EE8C-6448-40D8-BBA9-CF475535556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FFF1-FDB2-4760-9958-28B5A735F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EE8C-6448-40D8-BBA9-CF475535556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FFF1-FDB2-4760-9958-28B5A735F7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EE8C-6448-40D8-BBA9-CF475535556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FF1BFFF1-FDB2-4760-9958-28B5A735F7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DDEE8C-6448-40D8-BBA9-CF475535556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F1BFFF1-FDB2-4760-9958-28B5A735F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s://pubs.rsna.org/doi/10.1148/rg.2017160172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1" y="6"/>
            <a:ext cx="2181780" cy="21744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0293" y="1475381"/>
            <a:ext cx="10381707" cy="28390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эхинококкоза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внепеченочной локализации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1446" y="370938"/>
            <a:ext cx="8467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ФГБОУ ВО </a:t>
            </a:r>
            <a:r>
              <a:rPr lang="ru-RU" dirty="0" err="1"/>
              <a:t>КрасГМУ</a:t>
            </a:r>
            <a:r>
              <a:rPr lang="ru-RU" dirty="0"/>
              <a:t> им. проф. В.Ф. </a:t>
            </a:r>
            <a:r>
              <a:rPr lang="ru-RU" dirty="0" err="1"/>
              <a:t>Войно-Ясенецкого</a:t>
            </a:r>
            <a:r>
              <a:rPr lang="ru-RU" dirty="0"/>
              <a:t> Минздрава России </a:t>
            </a:r>
            <a:endParaRPr lang="ru-RU" dirty="0" smtClean="0"/>
          </a:p>
          <a:p>
            <a:pPr algn="ctr"/>
            <a:r>
              <a:rPr lang="ru-RU" dirty="0" smtClean="0"/>
              <a:t>Кафедра </a:t>
            </a:r>
            <a:r>
              <a:rPr lang="ru-RU" dirty="0"/>
              <a:t>лучевой диагностики ИПО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29019" y="5398674"/>
            <a:ext cx="101148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/>
              <a:t>Выполнил</a:t>
            </a:r>
            <a:r>
              <a:rPr lang="ru-RU" sz="2400" dirty="0"/>
              <a:t>: </a:t>
            </a:r>
            <a:r>
              <a:rPr lang="ru-RU" sz="2400" dirty="0" smtClean="0"/>
              <a:t>ординатор 1-го года </a:t>
            </a:r>
            <a:r>
              <a:rPr lang="ru-RU" sz="2400" dirty="0" smtClean="0"/>
              <a:t>кафедры </a:t>
            </a:r>
            <a:r>
              <a:rPr lang="ru-RU" sz="2400" dirty="0"/>
              <a:t>лучевой диагностики ИПО </a:t>
            </a:r>
          </a:p>
          <a:p>
            <a:r>
              <a:rPr lang="ru-RU" sz="2400" b="1" dirty="0" err="1"/>
              <a:t>Кружаева</a:t>
            </a:r>
            <a:r>
              <a:rPr lang="ru-RU" sz="2400" b="1" dirty="0"/>
              <a:t> Марина Владимировна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74047" y="6478438"/>
            <a:ext cx="4408099" cy="37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Красноярск, 2021 г.</a:t>
            </a:r>
            <a:endParaRPr lang="ru-RU" dirty="0"/>
          </a:p>
        </p:txBody>
      </p:sp>
      <p:pic>
        <p:nvPicPr>
          <p:cNvPr id="1026" name="Picture 2" descr="C:\Users\Homer\Desktop\Марина\Ординатура\Статья перевод 3\скрин стать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8254" y="3491346"/>
            <a:ext cx="7453746" cy="1544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96337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Лечение</a:t>
            </a:r>
            <a:endParaRPr lang="ru-RU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7686" y="1737365"/>
            <a:ext cx="12104319" cy="6091407"/>
          </a:xfrm>
        </p:spPr>
        <p:txBody>
          <a:bodyPr>
            <a:normAutofit/>
          </a:bodyPr>
          <a:lstStyle/>
          <a:p>
            <a:pPr indent="-540000">
              <a:lnSpc>
                <a:spcPct val="120000"/>
              </a:lnSpc>
            </a:pP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Хирургическое лечение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(радикальное или паллиативное)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проводится когда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киста больше 5 см, и существует высокий риск разрыва. Этот метод дает возможность избежать рецидивов болезни из-за случайного обсеменения при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операции</a:t>
            </a:r>
            <a:endParaRPr lang="ru-RU" sz="24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indent="-540000">
              <a:lnSpc>
                <a:spcPct val="120000"/>
              </a:lnSpc>
            </a:pPr>
            <a:r>
              <a:rPr lang="ru-RU" sz="24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Чрескожное</a:t>
            </a: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лечение однокамерных кист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—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малоинвазивное 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вмешательство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пункции, аспирации, инъекции, повторной аспирации) с последующей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химиотерапией</a:t>
            </a:r>
            <a:endParaRPr lang="ru-RU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indent="-540000">
              <a:lnSpc>
                <a:spcPct val="120000"/>
              </a:lnSpc>
            </a:pP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Консервативная терапия химиопрепаратами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— проводится при невозможности хирургического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лечения</a:t>
            </a:r>
            <a:endParaRPr lang="ru-RU" sz="24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indent="-540000">
              <a:lnSpc>
                <a:spcPct val="120000"/>
              </a:lnSpc>
            </a:pP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Выжидательная тактика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—при невозможности провести лечение и подозрении на гибель кисты (отсутствие </a:t>
            </a:r>
            <a:r>
              <a:rPr lang="ru-RU" sz="24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эозинофилии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, низкие или отрицательные ИФА-тесты, обызвествление, отсутствие роста кисты в динамике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2871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33192" y="1245153"/>
            <a:ext cx="4088496" cy="62726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Техника </a:t>
            </a:r>
            <a:r>
              <a:rPr lang="ru-RU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PAIR </a:t>
            </a:r>
            <a:endParaRPr lang="ru-RU" sz="32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1-пункция</a:t>
            </a:r>
          </a:p>
          <a:p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2-аспирация </a:t>
            </a:r>
          </a:p>
          <a:p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3-инъекции (гипертонический 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солевой раствор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или спирт) </a:t>
            </a:r>
          </a:p>
          <a:p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4-повторная аспирация</a:t>
            </a:r>
            <a:endParaRPr lang="ru-RU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Рисунок 3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3279" y="488521"/>
            <a:ext cx="8208724" cy="58246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96890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6115152"/>
            <a:ext cx="12457245" cy="955499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SzPct val="124000"/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Ретроцекальное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кистозное образование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Рисунок 4а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121" y="1968823"/>
            <a:ext cx="5480865" cy="4174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Рисунок 4b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6945" y="1951236"/>
            <a:ext cx="5631712" cy="41907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310847" y="1155620"/>
            <a:ext cx="739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40437" y="1136073"/>
            <a:ext cx="751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spc="-1" dirty="0" smtClean="0">
                <a:solidFill>
                  <a:srgbClr val="000000"/>
                </a:solidFill>
                <a:ea typeface="Arial"/>
                <a:cs typeface="Times New Roman" pitchFamily="18" charset="0"/>
              </a:rPr>
              <a:t>Кт Органов брюшной </a:t>
            </a:r>
            <a:r>
              <a:rPr lang="ru-RU" sz="3200" b="1" cap="all" spc="-1" dirty="0" smtClean="0">
                <a:solidFill>
                  <a:srgbClr val="000000"/>
                </a:solidFill>
                <a:ea typeface="Arial"/>
                <a:cs typeface="Times New Roman" pitchFamily="18" charset="0"/>
              </a:rPr>
              <a:t>полости с усилением </a:t>
            </a:r>
            <a:r>
              <a:rPr lang="ru-RU" sz="3200" b="1" cap="all" spc="-1" dirty="0" smtClean="0">
                <a:solidFill>
                  <a:srgbClr val="000000"/>
                </a:solidFill>
                <a:ea typeface="Arial"/>
                <a:cs typeface="Times New Roman" pitchFamily="18" charset="0"/>
              </a:rPr>
              <a:t>(А) </a:t>
            </a:r>
            <a:r>
              <a:rPr lang="ru-RU" sz="3200" b="1" cap="all" spc="-1" dirty="0" smtClean="0">
                <a:solidFill>
                  <a:srgbClr val="000000"/>
                </a:solidFill>
                <a:ea typeface="Arial"/>
                <a:cs typeface="Times New Roman" pitchFamily="18" charset="0"/>
              </a:rPr>
              <a:t>и ПОСЛЕ ПРОЦЕДУРЫ</a:t>
            </a:r>
            <a:r>
              <a:rPr lang="ru-RU" sz="3200" b="1" dirty="0" smtClean="0">
                <a:cs typeface="Times New Roman" pitchFamily="18" charset="0"/>
              </a:rPr>
              <a:t> </a:t>
            </a:r>
            <a:r>
              <a:rPr lang="ru-RU" sz="3200" b="1" dirty="0" smtClean="0">
                <a:cs typeface="Times New Roman" pitchFamily="18" charset="0"/>
              </a:rPr>
              <a:t>PAIR </a:t>
            </a:r>
            <a:r>
              <a:rPr lang="ru-RU" sz="3200" b="1" cap="all" spc="-1" dirty="0" smtClean="0">
                <a:solidFill>
                  <a:srgbClr val="000000"/>
                </a:solidFill>
                <a:ea typeface="Arial"/>
                <a:cs typeface="Times New Roman" pitchFamily="18" charset="0"/>
              </a:rPr>
              <a:t>без </a:t>
            </a:r>
            <a:r>
              <a:rPr lang="ru-RU" sz="3200" b="1" cap="all" spc="-1" dirty="0" smtClean="0">
                <a:solidFill>
                  <a:srgbClr val="000000"/>
                </a:solidFill>
                <a:ea typeface="Arial"/>
                <a:cs typeface="Times New Roman" pitchFamily="18" charset="0"/>
              </a:rPr>
              <a:t>усиления</a:t>
            </a:r>
            <a:r>
              <a:rPr lang="ru-RU" sz="3200" b="1" cap="all" spc="-1" dirty="0" smtClean="0">
                <a:solidFill>
                  <a:srgbClr val="000000"/>
                </a:solidFill>
                <a:ea typeface="Arial"/>
                <a:cs typeface="Times New Roman" pitchFamily="18" charset="0"/>
              </a:rPr>
              <a:t> </a:t>
            </a:r>
            <a:r>
              <a:rPr lang="ru-RU" sz="3200" b="1" cap="all" spc="-1" dirty="0" smtClean="0">
                <a:solidFill>
                  <a:srgbClr val="000000"/>
                </a:solidFill>
                <a:ea typeface="Arial"/>
                <a:cs typeface="Times New Roman" pitchFamily="18" charset="0"/>
              </a:rPr>
              <a:t>(В</a:t>
            </a:r>
            <a:r>
              <a:rPr lang="ru-RU" sz="3200" b="1" cap="all" spc="-1" dirty="0" smtClean="0">
                <a:solidFill>
                  <a:srgbClr val="000000"/>
                </a:solidFill>
                <a:ea typeface="Arial"/>
                <a:cs typeface="Times New Roman" pitchFamily="18" charset="0"/>
              </a:rPr>
              <a:t>) </a:t>
            </a:r>
            <a:r>
              <a:rPr lang="ru-RU" sz="3200" b="1" cap="all" spc="-1" dirty="0" smtClean="0">
                <a:solidFill>
                  <a:srgbClr val="000000"/>
                </a:solidFill>
                <a:ea typeface="Arial"/>
                <a:cs typeface="Times New Roman" pitchFamily="18" charset="0"/>
              </a:rPr>
              <a:t>. </a:t>
            </a:r>
            <a:r>
              <a:rPr lang="ru-RU" sz="3200" b="1" cap="all" spc="-1" dirty="0" smtClean="0">
                <a:solidFill>
                  <a:srgbClr val="000000"/>
                </a:solidFill>
                <a:ea typeface="Arial"/>
                <a:cs typeface="Times New Roman" pitchFamily="18" charset="0"/>
              </a:rPr>
              <a:t>Аксиальная </a:t>
            </a:r>
            <a:r>
              <a:rPr lang="ru-RU" sz="3200" b="1" cap="all" spc="-1" dirty="0" smtClean="0">
                <a:solidFill>
                  <a:srgbClr val="000000"/>
                </a:solidFill>
                <a:ea typeface="Arial"/>
                <a:cs typeface="Times New Roman" pitchFamily="18" charset="0"/>
              </a:rPr>
              <a:t>плоскость. </a:t>
            </a:r>
          </a:p>
          <a:p>
            <a:r>
              <a:rPr lang="ru-RU" sz="3200" b="1" cap="all" spc="-1" dirty="0" err="1" smtClean="0">
                <a:solidFill>
                  <a:srgbClr val="000000"/>
                </a:solidFill>
                <a:ea typeface="Arial"/>
                <a:cs typeface="Times New Roman" pitchFamily="18" charset="0"/>
              </a:rPr>
              <a:t>Забрюшинная</a:t>
            </a:r>
            <a:r>
              <a:rPr lang="ru-RU" sz="3200" b="1" cap="all" spc="-1" dirty="0" smtClean="0">
                <a:solidFill>
                  <a:srgbClr val="000000"/>
                </a:solidFill>
                <a:ea typeface="Arial"/>
                <a:cs typeface="Times New Roman" pitchFamily="18" charset="0"/>
              </a:rPr>
              <a:t> эхинококковая киста.</a:t>
            </a:r>
            <a:r>
              <a:rPr lang="ru-RU" dirty="0" smtClean="0">
                <a:latin typeface="Cambria" panose="02040503050406030204" pitchFamily="18" charset="0"/>
              </a:rPr>
              <a:t/>
            </a:r>
            <a:br>
              <a:rPr lang="ru-RU" dirty="0" smtClean="0">
                <a:latin typeface="Cambria" panose="02040503050406030204" pitchFamily="18" charset="0"/>
              </a:rPr>
            </a:b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973782" y="1981201"/>
            <a:ext cx="900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46873" y="198120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806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Структура кисты</a:t>
            </a:r>
            <a:endParaRPr lang="ru-RU" sz="3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" y="1845739"/>
            <a:ext cx="4709787" cy="5106211"/>
          </a:xfrm>
        </p:spPr>
        <p:txBody>
          <a:bodyPr>
            <a:normAutofit/>
          </a:bodyPr>
          <a:lstStyle/>
          <a:p>
            <a:pPr indent="-540000">
              <a:lnSpc>
                <a:spcPct val="100000"/>
              </a:lnSpc>
            </a:pPr>
            <a:r>
              <a:rPr lang="ru-RU" sz="2400" dirty="0">
                <a:cs typeface="Times New Roman" panose="02020603050405020304" pitchFamily="18" charset="0"/>
              </a:rPr>
              <a:t>Эхинококковые кисты состоят из внутренней зародышевой оболочки и наружной кутикулы. Внутри они содержат бесцветную жидкость с плавающими в ней зрелыми зародышами — </a:t>
            </a:r>
            <a:r>
              <a:rPr lang="ru-RU" sz="2400" dirty="0" smtClean="0">
                <a:cs typeface="Times New Roman" panose="02020603050405020304" pitchFamily="18" charset="0"/>
              </a:rPr>
              <a:t>сколексами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7" name="AutoShape 2" descr="https://studfile.net/html/1540/146/html_1ShZLve2sQ.toho/img-CknEEf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s://studfile.net/html/1540/146/html_1ShZLve2sQ.toho/img-CknEEf.png"/>
          <p:cNvSpPr>
            <a:spLocks noChangeAspect="1" noChangeArrowheads="1"/>
          </p:cNvSpPr>
          <p:nvPr/>
        </p:nvSpPr>
        <p:spPr bwMode="auto">
          <a:xfrm>
            <a:off x="307975" y="7937"/>
            <a:ext cx="5566732" cy="55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studfile.net/html/1540/146/html_1ShZLve2sQ.toho/img-CknEEf.png"/>
          <p:cNvSpPr>
            <a:spLocks noChangeAspect="1" noChangeArrowheads="1"/>
          </p:cNvSpPr>
          <p:nvPr/>
        </p:nvSpPr>
        <p:spPr bwMode="auto">
          <a:xfrm>
            <a:off x="307977" y="7937"/>
            <a:ext cx="1508299" cy="150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9093" y="286609"/>
            <a:ext cx="6669387" cy="605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4953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7820" y="200637"/>
          <a:ext cx="11679382" cy="60960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8051"/>
                <a:gridCol w="9221331"/>
              </a:tblGrid>
              <a:tr h="1205283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0" dirty="0" smtClean="0"/>
                        <a:t>Классификация стадий развития эхинококковой кисты</a:t>
                      </a:r>
                      <a:endParaRPr lang="ru-RU" sz="32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635">
                <a:tc>
                  <a:txBody>
                    <a:bodyPr/>
                    <a:lstStyle/>
                    <a:p>
                      <a:pPr algn="ctr"/>
                      <a:r>
                        <a:rPr lang="ru-RU" sz="3200" b="1" u="none" dirty="0" smtClean="0">
                          <a:latin typeface="+mn-lt"/>
                          <a:cs typeface="Times New Roman" panose="02020603050405020304" pitchFamily="18" charset="0"/>
                        </a:rPr>
                        <a:t>Тип I </a:t>
                      </a:r>
                      <a:endParaRPr lang="ru-RU" sz="3200" u="none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+mn-lt"/>
                          <a:cs typeface="Times New Roman" panose="02020603050405020304" pitchFamily="18" charset="0"/>
                        </a:rPr>
                        <a:t>      простая киста</a:t>
                      </a:r>
                      <a:endParaRPr lang="ru-RU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3635">
                <a:tc>
                  <a:txBody>
                    <a:bodyPr/>
                    <a:lstStyle/>
                    <a:p>
                      <a:pPr algn="ctr"/>
                      <a:r>
                        <a:rPr lang="ru-RU" sz="3200" b="1" u="none" dirty="0" smtClean="0">
                          <a:latin typeface="+mn-lt"/>
                          <a:cs typeface="Times New Roman" panose="02020603050405020304" pitchFamily="18" charset="0"/>
                        </a:rPr>
                        <a:t>Тип II </a:t>
                      </a:r>
                      <a:endParaRPr lang="ru-RU" sz="3200" u="none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+mn-lt"/>
                          <a:cs typeface="Times New Roman" panose="02020603050405020304" pitchFamily="18" charset="0"/>
                        </a:rPr>
                        <a:t>      киста с </a:t>
                      </a:r>
                      <a:r>
                        <a:rPr lang="ru-RU" sz="2400" dirty="0" err="1" smtClean="0">
                          <a:latin typeface="+mn-lt"/>
                          <a:cs typeface="Times New Roman" panose="02020603050405020304" pitchFamily="18" charset="0"/>
                        </a:rPr>
                        <a:t>эхогенной</a:t>
                      </a:r>
                      <a:r>
                        <a:rPr lang="ru-RU" sz="2400" dirty="0" smtClean="0">
                          <a:latin typeface="+mn-lt"/>
                          <a:cs typeface="Times New Roman" panose="02020603050405020304" pitchFamily="18" charset="0"/>
                        </a:rPr>
                        <a:t> взвесью</a:t>
                      </a:r>
                      <a:endParaRPr lang="ru-RU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57159">
                <a:tc>
                  <a:txBody>
                    <a:bodyPr/>
                    <a:lstStyle/>
                    <a:p>
                      <a:pPr algn="ctr"/>
                      <a:r>
                        <a:rPr lang="ru-RU" sz="3200" b="1" u="none" dirty="0" smtClean="0">
                          <a:latin typeface="+mn-lt"/>
                          <a:cs typeface="Times New Roman" panose="02020603050405020304" pitchFamily="18" charset="0"/>
                        </a:rPr>
                        <a:t>Тип III </a:t>
                      </a:r>
                      <a:endParaRPr lang="ru-RU" sz="3200" u="none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540000" algn="l">
                        <a:lnSpc>
                          <a:spcPct val="110000"/>
                        </a:lnSpc>
                      </a:pPr>
                      <a:r>
                        <a:rPr lang="ru-RU" sz="2400" dirty="0" smtClean="0">
                          <a:latin typeface="+mn-lt"/>
                          <a:cs typeface="Times New Roman" panose="02020603050405020304" pitchFamily="18" charset="0"/>
                        </a:rPr>
                        <a:t>киста с многослойной капсулой</a:t>
                      </a:r>
                    </a:p>
                    <a:p>
                      <a:pPr indent="540000" algn="l">
                        <a:lnSpc>
                          <a:spcPct val="110000"/>
                        </a:lnSpc>
                        <a:buNone/>
                      </a:pPr>
                      <a:r>
                        <a:rPr lang="ru-RU" sz="2400" dirty="0" smtClean="0"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400" dirty="0" err="1" smtClean="0">
                          <a:latin typeface="+mn-lt"/>
                          <a:cs typeface="Times New Roman" panose="02020603050405020304" pitchFamily="18" charset="0"/>
                        </a:rPr>
                        <a:t>подвариант+эхогенная</a:t>
                      </a:r>
                      <a:r>
                        <a:rPr lang="ru-RU" sz="2400" dirty="0" smtClean="0">
                          <a:latin typeface="+mn-lt"/>
                          <a:cs typeface="Times New Roman" panose="02020603050405020304" pitchFamily="18" charset="0"/>
                        </a:rPr>
                        <a:t> взвесь)</a:t>
                      </a:r>
                    </a:p>
                    <a:p>
                      <a:pPr algn="l"/>
                      <a:endParaRPr lang="ru-RU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96240">
                <a:tc>
                  <a:txBody>
                    <a:bodyPr/>
                    <a:lstStyle/>
                    <a:p>
                      <a:pPr algn="ctr"/>
                      <a:r>
                        <a:rPr lang="ru-RU" sz="3200" b="1" u="none" dirty="0" smtClean="0">
                          <a:latin typeface="+mn-lt"/>
                          <a:cs typeface="Times New Roman" panose="02020603050405020304" pitchFamily="18" charset="0"/>
                        </a:rPr>
                        <a:t>Тип IV </a:t>
                      </a:r>
                      <a:endParaRPr lang="ru-RU" sz="3200" u="none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540000" algn="l">
                        <a:lnSpc>
                          <a:spcPct val="110000"/>
                        </a:lnSpc>
                      </a:pPr>
                      <a:r>
                        <a:rPr lang="ru-RU" sz="2400" dirty="0" smtClean="0">
                          <a:latin typeface="+mn-lt"/>
                          <a:cs typeface="Times New Roman" panose="02020603050405020304" pitchFamily="18" charset="0"/>
                        </a:rPr>
                        <a:t>киста с </a:t>
                      </a:r>
                      <a:r>
                        <a:rPr lang="ru-RU" sz="2400" dirty="0" err="1" smtClean="0">
                          <a:latin typeface="+mn-lt"/>
                          <a:cs typeface="Times New Roman" panose="02020603050405020304" pitchFamily="18" charset="0"/>
                        </a:rPr>
                        <a:t>обызвествленной</a:t>
                      </a:r>
                      <a:r>
                        <a:rPr lang="ru-RU" sz="2400" dirty="0" smtClean="0">
                          <a:latin typeface="+mn-lt"/>
                          <a:cs typeface="Times New Roman" panose="02020603050405020304" pitchFamily="18" charset="0"/>
                        </a:rPr>
                        <a:t> капсулой</a:t>
                      </a:r>
                    </a:p>
                    <a:p>
                      <a:pPr indent="540000" algn="l">
                        <a:lnSpc>
                          <a:spcPct val="110000"/>
                        </a:lnSpc>
                        <a:buNone/>
                      </a:pPr>
                      <a:r>
                        <a:rPr lang="ru-RU" sz="2400" dirty="0" smtClean="0"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400" dirty="0" err="1" smtClean="0">
                          <a:latin typeface="+mn-lt"/>
                          <a:cs typeface="Times New Roman" panose="02020603050405020304" pitchFamily="18" charset="0"/>
                        </a:rPr>
                        <a:t>подвариант+множественные</a:t>
                      </a:r>
                      <a:r>
                        <a:rPr lang="ru-RU" sz="240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+mn-lt"/>
                          <a:cs typeface="Times New Roman" panose="02020603050405020304" pitchFamily="18" charset="0"/>
                        </a:rPr>
                        <a:t>микрокальцинаты</a:t>
                      </a:r>
                      <a:r>
                        <a:rPr lang="ru-RU" sz="2400" dirty="0" smtClean="0">
                          <a:latin typeface="+mn-lt"/>
                          <a:cs typeface="Times New Roman" panose="02020603050405020304" pitchFamily="18" charset="0"/>
                        </a:rPr>
                        <a:t> в капсуле)</a:t>
                      </a:r>
                    </a:p>
                    <a:p>
                      <a:pPr algn="l"/>
                      <a:endParaRPr lang="ru-RU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3635">
                <a:tc>
                  <a:txBody>
                    <a:bodyPr/>
                    <a:lstStyle/>
                    <a:p>
                      <a:pPr algn="ctr"/>
                      <a:r>
                        <a:rPr lang="ru-RU" sz="3200" b="1" u="none" dirty="0" smtClean="0">
                          <a:latin typeface="+mn-lt"/>
                          <a:cs typeface="Times New Roman" panose="02020603050405020304" pitchFamily="18" charset="0"/>
                        </a:rPr>
                        <a:t>Тип V</a:t>
                      </a:r>
                      <a:endParaRPr lang="ru-RU" sz="3200" u="none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+mn-lt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240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+mn-lt"/>
                          <a:cs typeface="Times New Roman" panose="02020603050405020304" pitchFamily="18" charset="0"/>
                        </a:rPr>
                        <a:t>псевдосолидный</a:t>
                      </a:r>
                      <a:r>
                        <a:rPr lang="ru-RU" sz="2400" dirty="0" smtClean="0">
                          <a:latin typeface="+mn-lt"/>
                          <a:cs typeface="Times New Roman" panose="02020603050405020304" pitchFamily="18" charset="0"/>
                        </a:rPr>
                        <a:t> (погибший) эхинококк</a:t>
                      </a:r>
                      <a:endParaRPr lang="ru-RU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9676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 5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3857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УЗИ семиотика эхинококкоза </a:t>
            </a:r>
            <a:endParaRPr lang="ru-RU" sz="3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191490" y="1461653"/>
            <a:ext cx="10792691" cy="4572000"/>
          </a:xfrm>
        </p:spPr>
        <p:txBody>
          <a:bodyPr>
            <a:noAutofit/>
          </a:bodyPr>
          <a:lstStyle/>
          <a:p>
            <a:pPr indent="-540000">
              <a:lnSpc>
                <a:spcPct val="100000"/>
              </a:lnSpc>
              <a:buNone/>
            </a:pPr>
            <a:r>
              <a:rPr lang="ru-RU" sz="3000" dirty="0" smtClean="0"/>
              <a:t> 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</a:t>
            </a:r>
            <a:endParaRPr lang="ru-RU" sz="3000" b="1" dirty="0" smtClean="0"/>
          </a:p>
          <a:p>
            <a:pPr marL="0" indent="36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/>
              <a:t>Однокамерное кистозное образование с неясным однородным </a:t>
            </a:r>
            <a:r>
              <a:rPr lang="ru-RU" sz="2400" dirty="0" err="1" smtClean="0"/>
              <a:t>анэхогенным</a:t>
            </a:r>
            <a:r>
              <a:rPr lang="ru-RU" sz="2400" dirty="0" smtClean="0"/>
              <a:t> содержимым, ограничено </a:t>
            </a:r>
            <a:r>
              <a:rPr lang="ru-RU" sz="2400" dirty="0" err="1" smtClean="0"/>
              <a:t>гиперэхогенным</a:t>
            </a:r>
            <a:r>
              <a:rPr lang="ru-RU" sz="2400" dirty="0" smtClean="0"/>
              <a:t> ободком (стенки кисты не видно)</a:t>
            </a:r>
          </a:p>
          <a:p>
            <a:pPr marL="0" indent="36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/>
              <a:t>Стенка кисты не визуализируется (отсутствует четко ограниченная </a:t>
            </a:r>
            <a:r>
              <a:rPr lang="ru-RU" sz="2400" dirty="0" err="1" smtClean="0"/>
              <a:t>гиперэхогенная</a:t>
            </a:r>
            <a:r>
              <a:rPr lang="ru-RU" sz="2400" dirty="0" smtClean="0"/>
              <a:t> </a:t>
            </a:r>
            <a:r>
              <a:rPr lang="ru-RU" sz="2400" dirty="0" smtClean="0"/>
              <a:t>капсула)</a:t>
            </a:r>
          </a:p>
          <a:p>
            <a:pPr marL="0" indent="36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/>
              <a:t>Круглая </a:t>
            </a:r>
            <a:r>
              <a:rPr lang="ru-RU" sz="2400" dirty="0" smtClean="0"/>
              <a:t>или овальная </a:t>
            </a:r>
            <a:r>
              <a:rPr lang="ru-RU" sz="2400" dirty="0" smtClean="0"/>
              <a:t>форма</a:t>
            </a:r>
          </a:p>
          <a:p>
            <a:pPr indent="-540000">
              <a:lnSpc>
                <a:spcPct val="100000"/>
              </a:lnSpc>
              <a:buNone/>
            </a:pPr>
            <a:endParaRPr lang="ru-RU" sz="3000" dirty="0" smtClean="0"/>
          </a:p>
          <a:p>
            <a:pPr marL="0" indent="54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3000" dirty="0" smtClean="0"/>
          </a:p>
          <a:p>
            <a:pPr marL="0" indent="540000">
              <a:lnSpc>
                <a:spcPct val="100000"/>
              </a:lnSpc>
              <a:spcBef>
                <a:spcPts val="0"/>
              </a:spcBef>
              <a:buNone/>
            </a:pPr>
            <a:endParaRPr lang="ru-RU" sz="3000" dirty="0" smtClean="0"/>
          </a:p>
        </p:txBody>
      </p:sp>
    </p:spTree>
    <p:extLst>
      <p:ext uri="{BB962C8B-B14F-4D97-AF65-F5344CB8AC3E}">
        <p14:creationId xmlns:p14="http://schemas.microsoft.com/office/powerpoint/2010/main" xmlns="" val="275849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УЗИ семиотика эхинококкоза 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indent="-540000">
              <a:lnSpc>
                <a:spcPct val="100000"/>
              </a:lnSpc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</a:t>
            </a:r>
            <a:endParaRPr lang="ru-RU" sz="3200" b="1" dirty="0" smtClean="0"/>
          </a:p>
          <a:p>
            <a:pPr indent="-54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Однокамерное </a:t>
            </a:r>
            <a:r>
              <a:rPr lang="ru-RU" sz="2400" dirty="0" smtClean="0"/>
              <a:t>кистозное образование с однородным </a:t>
            </a:r>
            <a:r>
              <a:rPr lang="ru-RU" sz="2400" dirty="0" err="1" smtClean="0"/>
              <a:t>анэхогенным</a:t>
            </a:r>
            <a:r>
              <a:rPr lang="ru-RU" sz="2400" dirty="0" smtClean="0"/>
              <a:t> содержимым </a:t>
            </a:r>
          </a:p>
          <a:p>
            <a:pPr indent="-54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Могут </a:t>
            </a:r>
            <a:r>
              <a:rPr lang="ru-RU" sz="2400" dirty="0" smtClean="0"/>
              <a:t>определяться единичные </a:t>
            </a:r>
            <a:r>
              <a:rPr lang="ru-RU" sz="2400" dirty="0" err="1" smtClean="0"/>
              <a:t>гиперэхогенные</a:t>
            </a:r>
            <a:r>
              <a:rPr lang="ru-RU" sz="2400" dirty="0" smtClean="0"/>
              <a:t> включения – </a:t>
            </a:r>
            <a:r>
              <a:rPr lang="ru-RU" sz="2400" dirty="0" err="1" smtClean="0"/>
              <a:t>гидатидный</a:t>
            </a:r>
            <a:r>
              <a:rPr lang="ru-RU" sz="2400" dirty="0" smtClean="0"/>
              <a:t> песок («снежинки») </a:t>
            </a:r>
          </a:p>
          <a:p>
            <a:pPr indent="-54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Стенка </a:t>
            </a:r>
            <a:r>
              <a:rPr lang="ru-RU" sz="2400" dirty="0" smtClean="0"/>
              <a:t>кисты четко визуализируется (характерна </a:t>
            </a:r>
            <a:r>
              <a:rPr lang="ru-RU" sz="2400" dirty="0" err="1" smtClean="0"/>
              <a:t>двуслойная</a:t>
            </a:r>
            <a:r>
              <a:rPr lang="ru-RU" sz="2400" dirty="0" smtClean="0"/>
              <a:t> капсула кисты) </a:t>
            </a:r>
          </a:p>
          <a:p>
            <a:pPr indent="-54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Форма </a:t>
            </a:r>
            <a:r>
              <a:rPr lang="ru-RU" sz="2400" dirty="0" smtClean="0"/>
              <a:t>кисты: круглая или </a:t>
            </a:r>
            <a:r>
              <a:rPr lang="ru-RU" sz="2400" dirty="0" smtClean="0"/>
              <a:t>овальная</a:t>
            </a:r>
            <a:endParaRPr lang="ru-RU" sz="2400" dirty="0"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20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УЗИ </a:t>
            </a:r>
            <a:r>
              <a:rPr lang="ru-RU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семиотика </a:t>
            </a:r>
            <a:r>
              <a:rPr lang="ru-RU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эхинококкоза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indent="-540000">
              <a:lnSpc>
                <a:spcPct val="100000"/>
              </a:lnSpc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endParaRPr lang="ru-RU" sz="3200" b="1" dirty="0" smtClean="0"/>
          </a:p>
          <a:p>
            <a:pPr indent="-54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Однокамерная киста, может содержать дочерние кисты </a:t>
            </a:r>
          </a:p>
          <a:p>
            <a:pPr indent="-54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err="1" smtClean="0"/>
              <a:t>Анэхогенное</a:t>
            </a:r>
            <a:r>
              <a:rPr lang="ru-RU" sz="2400" dirty="0" smtClean="0"/>
              <a:t> содержимое одновременно с отслоившейся внутренней оболочкой кисты </a:t>
            </a:r>
          </a:p>
          <a:p>
            <a:pPr indent="-54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Визуализируется оболочка в виде знака «водяной лилии»</a:t>
            </a:r>
          </a:p>
          <a:p>
            <a:pPr indent="-54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Может иметь менее округлую форму за счет снижения давления жидкости внутри кисты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044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УЗИ семиотика эхинококкоза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138843" y="1432559"/>
            <a:ext cx="10058400" cy="4023360"/>
          </a:xfrm>
        </p:spPr>
        <p:txBody>
          <a:bodyPr>
            <a:noAutofit/>
          </a:bodyPr>
          <a:lstStyle/>
          <a:p>
            <a:pPr indent="-540000">
              <a:lnSpc>
                <a:spcPct val="100000"/>
              </a:lnSpc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endParaRPr lang="ru-RU" sz="3200" b="1" dirty="0" smtClean="0"/>
          </a:p>
          <a:p>
            <a:pPr indent="-54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Гетерогенное </a:t>
            </a:r>
            <a:r>
              <a:rPr lang="ru-RU" sz="2400" dirty="0" err="1" smtClean="0"/>
              <a:t>гипоэхогенное</a:t>
            </a:r>
            <a:r>
              <a:rPr lang="ru-RU" sz="2400" dirty="0" smtClean="0"/>
              <a:t> или </a:t>
            </a:r>
            <a:r>
              <a:rPr lang="ru-RU" sz="2400" dirty="0" err="1" smtClean="0"/>
              <a:t>дисгомогенное</a:t>
            </a:r>
            <a:r>
              <a:rPr lang="ru-RU" sz="2400" dirty="0" smtClean="0"/>
              <a:t> дегенеративное содержимое. Дочерние кисты </a:t>
            </a:r>
            <a:r>
              <a:rPr lang="ru-RU" sz="2400" dirty="0" smtClean="0"/>
              <a:t>отсутствуют</a:t>
            </a:r>
          </a:p>
          <a:p>
            <a:pPr indent="-54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Может </a:t>
            </a:r>
            <a:r>
              <a:rPr lang="ru-RU" sz="2400" dirty="0" smtClean="0"/>
              <a:t>выглядеть как «клубок шерсти», что свидетельствует о разрушении оболочек 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148851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План</a:t>
            </a:r>
            <a:endParaRPr lang="ru-RU" sz="3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cs typeface="Times New Roman" panose="02020603050405020304" pitchFamily="18" charset="0"/>
              </a:rPr>
              <a:t> Введение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cs typeface="Times New Roman" panose="02020603050405020304" pitchFamily="18" charset="0"/>
              </a:rPr>
              <a:t> Жизненный цикл и эпидемиологические факторы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cs typeface="Times New Roman" panose="02020603050405020304" pitchFamily="18" charset="0"/>
              </a:rPr>
              <a:t> Пути распространения эхинококка к </a:t>
            </a:r>
            <a:r>
              <a:rPr lang="ru-RU" sz="2400" dirty="0" err="1" smtClean="0">
                <a:cs typeface="Times New Roman" panose="02020603050405020304" pitchFamily="18" charset="0"/>
              </a:rPr>
              <a:t>внепечёночным</a:t>
            </a:r>
            <a:r>
              <a:rPr lang="ru-RU" sz="2400" dirty="0" smtClean="0">
                <a:cs typeface="Times New Roman" panose="02020603050405020304" pitchFamily="18" charset="0"/>
              </a:rPr>
              <a:t> участкам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cs typeface="Times New Roman" panose="02020603050405020304" pitchFamily="18" charset="0"/>
              </a:rPr>
              <a:t> Клинические проявления, диагностика и лечение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cs typeface="Times New Roman" panose="02020603050405020304" pitchFamily="18" charset="0"/>
              </a:rPr>
              <a:t> Структура кисты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cs typeface="Times New Roman" panose="02020603050405020304" pitchFamily="18" charset="0"/>
              </a:rPr>
              <a:t> Общая визуализация эхинококковых кист на УЗИ, КТ, МРТ</a:t>
            </a:r>
            <a:endParaRPr lang="ru-R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371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УЗИ семиотика эхинококкоза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302327" y="1447800"/>
            <a:ext cx="10363200" cy="4572000"/>
          </a:xfrm>
        </p:spPr>
        <p:txBody>
          <a:bodyPr>
            <a:normAutofit/>
          </a:bodyPr>
          <a:lstStyle/>
          <a:p>
            <a:pPr indent="-540000">
              <a:lnSpc>
                <a:spcPct val="100000"/>
              </a:lnSpc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</a:t>
            </a:r>
            <a:endParaRPr lang="ru-RU" sz="3200" b="1" dirty="0" smtClean="0"/>
          </a:p>
          <a:p>
            <a:pPr indent="-54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Толстая </a:t>
            </a:r>
            <a:r>
              <a:rPr lang="ru-RU" sz="2400" dirty="0" smtClean="0"/>
              <a:t>кальцинированная капсула </a:t>
            </a:r>
          </a:p>
          <a:p>
            <a:pPr indent="-54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Степень </a:t>
            </a:r>
            <a:r>
              <a:rPr lang="ru-RU" sz="2400" dirty="0" err="1" smtClean="0"/>
              <a:t>кальцификации</a:t>
            </a:r>
            <a:r>
              <a:rPr lang="ru-RU" sz="2400" dirty="0" smtClean="0"/>
              <a:t> капсулы может быть частичной или </a:t>
            </a:r>
            <a:r>
              <a:rPr lang="ru-RU" sz="2400" dirty="0" smtClean="0"/>
              <a:t>полной</a:t>
            </a:r>
          </a:p>
        </p:txBody>
      </p:sp>
    </p:spTree>
    <p:extLst>
      <p:ext uri="{BB962C8B-B14F-4D97-AF65-F5344CB8AC3E}">
        <p14:creationId xmlns:p14="http://schemas.microsoft.com/office/powerpoint/2010/main" xmlns="" val="2643461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КТ семиотика </a:t>
            </a:r>
            <a:r>
              <a:rPr lang="ru-RU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эхинококкоза</a:t>
            </a: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91491" y="1724891"/>
            <a:ext cx="10363200" cy="4572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Многослойная </a:t>
            </a:r>
            <a:r>
              <a:rPr lang="ru-RU" sz="2400" dirty="0" smtClean="0"/>
              <a:t>капсула с различной степенью развития </a:t>
            </a:r>
            <a:r>
              <a:rPr lang="ru-RU" sz="2400" dirty="0" smtClean="0"/>
              <a:t>кальцинации</a:t>
            </a:r>
          </a:p>
          <a:p>
            <a:r>
              <a:rPr lang="ru-RU" sz="2400" dirty="0" smtClean="0"/>
              <a:t>Внутренние </a:t>
            </a:r>
            <a:r>
              <a:rPr lang="ru-RU" sz="2400" dirty="0" smtClean="0"/>
              <a:t>перегородчатые структуры, отображающие внутренние дочерние </a:t>
            </a:r>
            <a:r>
              <a:rPr lang="ru-RU" sz="2400" dirty="0" smtClean="0"/>
              <a:t>кисты</a:t>
            </a:r>
          </a:p>
          <a:p>
            <a:r>
              <a:rPr lang="ru-RU" sz="2400" dirty="0" smtClean="0"/>
              <a:t>Плотность </a:t>
            </a:r>
            <a:r>
              <a:rPr lang="ru-RU" sz="2400" dirty="0" smtClean="0"/>
              <a:t>содержимого кисты – 10-42 ед. </a:t>
            </a:r>
            <a:r>
              <a:rPr lang="ru-RU" sz="2400" dirty="0" smtClean="0"/>
              <a:t>Н</a:t>
            </a:r>
          </a:p>
          <a:p>
            <a:r>
              <a:rPr lang="ru-RU" sz="2400" dirty="0" smtClean="0"/>
              <a:t>КТ с </a:t>
            </a:r>
            <a:r>
              <a:rPr lang="ru-RU" sz="2400" dirty="0" err="1" smtClean="0"/>
              <a:t>контрастированием</a:t>
            </a:r>
            <a:r>
              <a:rPr lang="ru-RU" sz="2400" dirty="0" smtClean="0"/>
              <a:t> </a:t>
            </a:r>
            <a:r>
              <a:rPr lang="ru-RU" sz="2400" dirty="0" smtClean="0"/>
              <a:t>–позволяет </a:t>
            </a:r>
            <a:r>
              <a:rPr lang="ru-RU" sz="2400" dirty="0" smtClean="0"/>
              <a:t>уточнить наличие эхинококковой кисты, их размеры и </a:t>
            </a:r>
            <a:r>
              <a:rPr lang="ru-RU" sz="2400" dirty="0" smtClean="0"/>
              <a:t>локализацию</a:t>
            </a:r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МРТ семиотика </a:t>
            </a:r>
            <a:r>
              <a:rPr lang="ru-RU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эхинококкоза</a:t>
            </a: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cs typeface="Times New Roman" panose="02020603050405020304" pitchFamily="18" charset="0"/>
              </a:rPr>
              <a:t>Т2 </a:t>
            </a:r>
            <a:r>
              <a:rPr lang="ru-RU" sz="2400" dirty="0" smtClean="0">
                <a:cs typeface="Times New Roman" panose="02020603050405020304" pitchFamily="18" charset="0"/>
              </a:rPr>
              <a:t>изо- или </a:t>
            </a:r>
            <a:r>
              <a:rPr lang="ru-RU" sz="2400" dirty="0" err="1" smtClean="0">
                <a:cs typeface="Times New Roman" panose="02020603050405020304" pitchFamily="18" charset="0"/>
              </a:rPr>
              <a:t>гипоинтенсивные</a:t>
            </a:r>
            <a:r>
              <a:rPr lang="ru-RU" sz="2400" dirty="0" smtClean="0">
                <a:cs typeface="Times New Roman" panose="02020603050405020304" pitchFamily="18" charset="0"/>
              </a:rPr>
              <a:t> кисты с гетерогенными внутренними очагами которые не усиливаются после внутривенного введения контрастного вещества </a:t>
            </a:r>
          </a:p>
          <a:p>
            <a:r>
              <a:rPr lang="ru-RU" sz="2400" dirty="0" smtClean="0">
                <a:cs typeface="Times New Roman" panose="02020603050405020304" pitchFamily="18" charset="0"/>
              </a:rPr>
              <a:t>Нет </a:t>
            </a:r>
            <a:r>
              <a:rPr lang="ru-RU" sz="2400" dirty="0" smtClean="0">
                <a:cs typeface="Times New Roman" panose="02020603050405020304" pitchFamily="18" charset="0"/>
              </a:rPr>
              <a:t>дочерних </a:t>
            </a:r>
            <a:r>
              <a:rPr lang="ru-RU" sz="2400" dirty="0" smtClean="0">
                <a:cs typeface="Times New Roman" panose="02020603050405020304" pitchFamily="18" charset="0"/>
              </a:rPr>
              <a:t>кист</a:t>
            </a:r>
          </a:p>
          <a:p>
            <a:r>
              <a:rPr lang="ru-RU" sz="2400" dirty="0" err="1" smtClean="0">
                <a:cs typeface="Times New Roman" panose="02020603050405020304" pitchFamily="18" charset="0"/>
              </a:rPr>
              <a:t>Бессосудистые</a:t>
            </a:r>
            <a:endParaRPr lang="ru-RU" sz="2400" dirty="0" smtClean="0"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cs typeface="Times New Roman" panose="02020603050405020304" pitchFamily="18" charset="0"/>
              </a:rPr>
              <a:t>Гипоинтенсивная</a:t>
            </a:r>
            <a:r>
              <a:rPr lang="ru-RU" sz="2400" dirty="0" smtClean="0"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cs typeface="Times New Roman" panose="02020603050405020304" pitchFamily="18" charset="0"/>
              </a:rPr>
              <a:t>стенка и средняя или низкая интенсивность внутреннего сигнала на Т2- взвешенных  </a:t>
            </a:r>
            <a:r>
              <a:rPr lang="ru-RU" sz="2400" dirty="0" smtClean="0">
                <a:cs typeface="Times New Roman" panose="02020603050405020304" pitchFamily="18" charset="0"/>
              </a:rPr>
              <a:t>изображениях</a:t>
            </a:r>
            <a:endParaRPr lang="ru-RU" sz="2400" dirty="0" smtClean="0"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806521" y="4308765"/>
            <a:ext cx="4930753" cy="330329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Кистозное </a:t>
            </a:r>
            <a:r>
              <a:rPr lang="ru-RU" sz="2400" dirty="0" smtClean="0"/>
              <a:t>образование </a:t>
            </a:r>
            <a:r>
              <a:rPr lang="ru-RU" sz="2400" dirty="0" smtClean="0"/>
              <a:t>с </a:t>
            </a:r>
            <a:r>
              <a:rPr lang="ru-RU" sz="2400" dirty="0" smtClean="0"/>
              <a:t>множественными дочерними </a:t>
            </a:r>
            <a:r>
              <a:rPr lang="ru-RU" sz="2400" dirty="0" smtClean="0"/>
              <a:t>пузырьками </a:t>
            </a:r>
            <a:r>
              <a:rPr lang="ru-RU" sz="2400" b="1" dirty="0" smtClean="0"/>
              <a:t>(стрелки)</a:t>
            </a:r>
          </a:p>
          <a:p>
            <a:r>
              <a:rPr lang="ru-RU" sz="2400" dirty="0" smtClean="0"/>
              <a:t>Эхинококк</a:t>
            </a:r>
            <a:r>
              <a:rPr lang="ru-RU" sz="2400" dirty="0" smtClean="0"/>
              <a:t> </a:t>
            </a:r>
            <a:r>
              <a:rPr lang="ru-RU" sz="2400" b="1" dirty="0" smtClean="0"/>
              <a:t>(S) 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Рисунок 6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110" y="1870364"/>
            <a:ext cx="4461164" cy="49876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43345" y="304800"/>
            <a:ext cx="11069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spc="-1" dirty="0" smtClean="0">
                <a:latin typeface="Cambria" panose="02040503050406030204" pitchFamily="18" charset="0"/>
                <a:ea typeface="Arial"/>
              </a:rPr>
              <a:t>Кт Органов брюшной полости. </a:t>
            </a:r>
            <a:r>
              <a:rPr lang="ru-RU" sz="3200" b="1" cap="all" spc="-1" dirty="0" smtClean="0">
                <a:latin typeface="Cambria" panose="02040503050406030204" pitchFamily="18" charset="0"/>
                <a:ea typeface="Arial"/>
              </a:rPr>
              <a:t>ФРОНТАЛЬНАЯ </a:t>
            </a:r>
            <a:r>
              <a:rPr lang="ru-RU" sz="3200" b="1" cap="all" spc="-1" dirty="0" smtClean="0">
                <a:solidFill>
                  <a:srgbClr val="000000"/>
                </a:solidFill>
                <a:latin typeface="Cambria" panose="02040503050406030204" pitchFamily="18" charset="0"/>
                <a:ea typeface="Arial"/>
              </a:rPr>
              <a:t>плоскость.</a:t>
            </a:r>
            <a:r>
              <a:rPr lang="ru-RU" sz="3200" b="1" dirty="0" smtClean="0"/>
              <a:t> </a:t>
            </a:r>
            <a:r>
              <a:rPr lang="ru-RU" sz="3200" b="1" dirty="0" smtClean="0"/>
              <a:t> </a:t>
            </a:r>
          </a:p>
          <a:p>
            <a:r>
              <a:rPr lang="ru-RU" sz="3200" b="1" dirty="0" smtClean="0"/>
              <a:t>ВНУТРИБРЮШИННАЯ ЭХИНОКОККОВАЯ КИСТА 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29746" y="2479962"/>
            <a:ext cx="47382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400" b="1" i="1" spc="-1" dirty="0" smtClean="0">
                <a:solidFill>
                  <a:srgbClr val="000000"/>
                </a:solidFill>
                <a:latin typeface="Cambria" panose="02040503050406030204" pitchFamily="18" charset="0"/>
                <a:ea typeface="Arial"/>
              </a:rPr>
              <a:t>Женщина</a:t>
            </a:r>
            <a:r>
              <a:rPr lang="ru-RU" sz="2400" b="1" i="1" spc="-1" dirty="0" smtClean="0">
                <a:solidFill>
                  <a:srgbClr val="0070C0"/>
                </a:solidFill>
                <a:latin typeface="Cambria" panose="02040503050406030204" pitchFamily="18" charset="0"/>
                <a:ea typeface="Arial"/>
              </a:rPr>
              <a:t>, </a:t>
            </a:r>
            <a:r>
              <a:rPr lang="ru-RU" sz="2400" b="1" spc="-1" dirty="0" smtClean="0">
                <a:solidFill>
                  <a:srgbClr val="0070C0"/>
                </a:solidFill>
                <a:latin typeface="Cambria" panose="02040503050406030204" pitchFamily="18" charset="0"/>
                <a:ea typeface="Arial"/>
              </a:rPr>
              <a:t>30 лет</a:t>
            </a:r>
            <a:r>
              <a:rPr lang="ru-RU" sz="2400" b="1" spc="-1" dirty="0" smtClean="0">
                <a:solidFill>
                  <a:srgbClr val="0070C0"/>
                </a:solidFill>
                <a:latin typeface="Cambria" panose="02040503050406030204" pitchFamily="18" charset="0"/>
                <a:ea typeface="Arial"/>
              </a:rPr>
              <a:t>.</a:t>
            </a:r>
            <a:endParaRPr lang="ru-RU" sz="2400" spc="-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400" b="1" i="1" spc="-1" dirty="0" smtClean="0">
                <a:solidFill>
                  <a:srgbClr val="000000"/>
                </a:solidFill>
                <a:latin typeface="Cambria" panose="02040503050406030204" pitchFamily="18" charset="0"/>
                <a:ea typeface="Arial"/>
              </a:rPr>
              <a:t>Жалобы</a:t>
            </a:r>
            <a:r>
              <a:rPr lang="ru-RU" sz="2400" b="1" i="1" spc="-1" dirty="0" smtClean="0">
                <a:solidFill>
                  <a:srgbClr val="000000"/>
                </a:solidFill>
                <a:latin typeface="Cambria" panose="02040503050406030204" pitchFamily="18" charset="0"/>
                <a:ea typeface="Arial"/>
              </a:rPr>
              <a:t>: увеличивающийся обхват живота</a:t>
            </a:r>
            <a:endParaRPr lang="ru-RU" sz="2400" b="1" i="1" spc="-1" dirty="0" smtClean="0">
              <a:latin typeface="Cambria" panose="0204050305040603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218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051958" y="4994853"/>
            <a:ext cx="4890659" cy="2223364"/>
          </a:xfrm>
        </p:spPr>
        <p:txBody>
          <a:bodyPr>
            <a:noAutofit/>
          </a:bodyPr>
          <a:lstStyle/>
          <a:p>
            <a:pPr indent="-540000"/>
            <a:r>
              <a:rPr lang="ru-RU" sz="2400" dirty="0" err="1" smtClean="0">
                <a:cs typeface="Times New Roman" panose="02020603050405020304" pitchFamily="18" charset="0"/>
              </a:rPr>
              <a:t>Г</a:t>
            </a:r>
            <a:r>
              <a:rPr lang="ru-RU" sz="2400" dirty="0" err="1" smtClean="0">
                <a:cs typeface="Times New Roman" panose="02020603050405020304" pitchFamily="18" charset="0"/>
              </a:rPr>
              <a:t>ипоэхогенные</a:t>
            </a:r>
            <a:r>
              <a:rPr lang="ru-RU" sz="2400" dirty="0" smtClean="0">
                <a:cs typeface="Times New Roman" panose="02020603050405020304" pitchFamily="18" charset="0"/>
              </a:rPr>
              <a:t> </a:t>
            </a:r>
            <a:r>
              <a:rPr lang="ru-RU" sz="2400" dirty="0">
                <a:cs typeface="Times New Roman" panose="02020603050405020304" pitchFamily="18" charset="0"/>
              </a:rPr>
              <a:t>кистозные </a:t>
            </a:r>
            <a:r>
              <a:rPr lang="ru-RU" sz="2400" dirty="0" smtClean="0">
                <a:cs typeface="Times New Roman" panose="02020603050405020304" pitchFamily="18" charset="0"/>
              </a:rPr>
              <a:t>очаги </a:t>
            </a:r>
            <a:r>
              <a:rPr lang="ru-RU" sz="2400" b="1" dirty="0" smtClean="0">
                <a:cs typeface="Times New Roman" panose="02020603050405020304" pitchFamily="18" charset="0"/>
              </a:rPr>
              <a:t>(стрелки)</a:t>
            </a:r>
          </a:p>
        </p:txBody>
      </p:sp>
      <p:pic>
        <p:nvPicPr>
          <p:cNvPr id="8" name="Рисунок 7" descr="Рисунок 7а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782" y="2230581"/>
            <a:ext cx="6511636" cy="44473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93964" y="263236"/>
            <a:ext cx="11388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ru-RU" sz="3200" b="1" dirty="0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УЗИ </a:t>
            </a:r>
            <a:r>
              <a:rPr lang="ru-RU" altLang="ru-RU" sz="3200" b="1" dirty="0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ОРГАНОВ МАЛОГО ТАЗА В </a:t>
            </a:r>
            <a:r>
              <a:rPr lang="ru-RU" altLang="ru-RU" sz="3200" b="1" dirty="0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РЕЖИМЕ СЕРОЙ </a:t>
            </a:r>
            <a:r>
              <a:rPr lang="ru-RU" altLang="ru-RU" sz="3200" b="1" dirty="0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ШКАЛЫ.</a:t>
            </a:r>
            <a:endParaRPr lang="ru-RU" altLang="ru-RU" sz="3200" b="1" dirty="0" smtClean="0">
              <a:solidFill>
                <a:srgbClr val="0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ru-RU" sz="3200" b="1" dirty="0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ВНУТРИБРЮШИННАЯ ЭХИНОКОККОВАЯ КИСТА. 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536873" y="2881745"/>
            <a:ext cx="3920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cs typeface="Times New Roman" panose="02020603050405020304" pitchFamily="18" charset="0"/>
              </a:rPr>
              <a:t>Мужчина</a:t>
            </a:r>
            <a:r>
              <a:rPr lang="ru-RU" sz="2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ru-RU" sz="2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48 лет.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616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747164" y="4738255"/>
            <a:ext cx="5112327" cy="354904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Эхинококковая киста </a:t>
            </a:r>
            <a:r>
              <a:rPr lang="ru-RU" sz="2400" b="1" dirty="0" smtClean="0"/>
              <a:t>(</a:t>
            </a:r>
            <a:r>
              <a:rPr lang="ru-RU" sz="2400" b="1" dirty="0" smtClean="0"/>
              <a:t>стрелка</a:t>
            </a:r>
            <a:r>
              <a:rPr lang="ru-RU" sz="2400" b="1" dirty="0" smtClean="0"/>
              <a:t>) </a:t>
            </a:r>
            <a:endParaRPr lang="ru-RU" sz="2400" dirty="0" smtClean="0"/>
          </a:p>
          <a:p>
            <a:r>
              <a:rPr lang="ru-RU" sz="2400" dirty="0" smtClean="0"/>
              <a:t>Мочевой </a:t>
            </a:r>
            <a:r>
              <a:rPr lang="ru-RU" sz="2400" dirty="0" smtClean="0"/>
              <a:t>пузырь </a:t>
            </a:r>
            <a:r>
              <a:rPr lang="ru-RU" sz="2400" b="1" dirty="0" smtClean="0"/>
              <a:t>(В)</a:t>
            </a:r>
            <a:endParaRPr lang="ru-RU" sz="2400" dirty="0" smtClean="0"/>
          </a:p>
          <a:p>
            <a:r>
              <a:rPr lang="ru-RU" sz="2400" dirty="0" smtClean="0"/>
              <a:t>Дочерни</a:t>
            </a:r>
            <a:r>
              <a:rPr lang="ru-RU" sz="2400" dirty="0" smtClean="0"/>
              <a:t>е</a:t>
            </a:r>
            <a:r>
              <a:rPr lang="ru-RU" sz="2400" dirty="0" smtClean="0"/>
              <a:t> кисты </a:t>
            </a:r>
            <a:r>
              <a:rPr lang="ru-RU" sz="2400" b="1" dirty="0" smtClean="0"/>
              <a:t>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/>
              <a:t>)</a:t>
            </a:r>
            <a:endParaRPr lang="ru-RU" sz="2400" b="1" dirty="0" smtClean="0"/>
          </a:p>
          <a:p>
            <a:pPr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Рисунок 7b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383" y="1870364"/>
            <a:ext cx="6040580" cy="48075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193964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ru-RU" sz="3000" b="1" dirty="0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КТ ОРГАНОВ </a:t>
            </a:r>
            <a:r>
              <a:rPr lang="ru-RU" altLang="ru-RU" sz="3000" b="1" dirty="0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МАЛОГО ТАЗА </a:t>
            </a:r>
            <a:r>
              <a:rPr lang="ru-RU" altLang="ru-RU" sz="3000" b="1" dirty="0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 УСИЛЕНИЕМ. АКСИАЛЬНАЯ ПЛОСКОСТЬ</a:t>
            </a:r>
            <a:endParaRPr lang="ru-RU" altLang="ru-RU" sz="3000" b="1" dirty="0" smtClean="0">
              <a:solidFill>
                <a:srgbClr val="0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ru-RU" sz="3000" b="1" dirty="0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ВНУТРИБРЮШИННАЯ ЭХИНОКОККОВАЯ КИСТА. ПРОДОЛЖЕНИЕ</a:t>
            </a:r>
            <a:endParaRPr lang="ru-RU" sz="3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7316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774873" y="2438401"/>
            <a:ext cx="5056909" cy="199505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 smtClean="0">
                <a:cs typeface="Times New Roman" panose="02020603050405020304" pitchFamily="18" charset="0"/>
              </a:rPr>
              <a:t>Женщина</a:t>
            </a:r>
            <a:r>
              <a:rPr lang="ru-RU" sz="2400" b="1" dirty="0" smtClean="0"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57 лет.</a:t>
            </a:r>
          </a:p>
          <a:p>
            <a:pPr>
              <a:buNone/>
            </a:pPr>
            <a:r>
              <a:rPr lang="ru-RU" sz="2400" b="1" i="1" dirty="0" smtClean="0">
                <a:cs typeface="Times New Roman" panose="02020603050405020304" pitchFamily="18" charset="0"/>
              </a:rPr>
              <a:t>Жалобы: на</a:t>
            </a:r>
            <a:r>
              <a:rPr lang="ru-RU" sz="2400" b="1" i="1" dirty="0" smtClean="0">
                <a:cs typeface="Times New Roman" panose="02020603050405020304" pitchFamily="18" charset="0"/>
              </a:rPr>
              <a:t> боли в спине, </a:t>
            </a:r>
            <a:r>
              <a:rPr lang="ru-RU" sz="2400" b="1" i="1" dirty="0" err="1" smtClean="0">
                <a:cs typeface="Times New Roman" panose="02020603050405020304" pitchFamily="18" charset="0"/>
              </a:rPr>
              <a:t>иррадиирующие</a:t>
            </a:r>
            <a:r>
              <a:rPr lang="ru-RU" sz="2400" b="1" i="1" dirty="0" smtClean="0">
                <a:cs typeface="Times New Roman" panose="02020603050405020304" pitchFamily="18" charset="0"/>
              </a:rPr>
              <a:t> в левую нижнюю конечность в течение 4 месяцев</a:t>
            </a:r>
          </a:p>
        </p:txBody>
      </p:sp>
      <p:pic>
        <p:nvPicPr>
          <p:cNvPr id="4" name="Рисунок 3" descr="Рисунок 8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527" y="2327563"/>
            <a:ext cx="6096000" cy="43641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60218" y="304800"/>
            <a:ext cx="1091738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spc="-1" dirty="0" err="1" smtClean="0">
                <a:latin typeface="Cambria" panose="02040503050406030204" pitchFamily="18" charset="0"/>
                <a:ea typeface="Arial"/>
              </a:rPr>
              <a:t>МРт</a:t>
            </a:r>
            <a:r>
              <a:rPr lang="ru-RU" sz="3200" b="1" cap="all" spc="-1" dirty="0" smtClean="0">
                <a:latin typeface="Cambria" panose="02040503050406030204" pitchFamily="18" charset="0"/>
                <a:ea typeface="Arial"/>
              </a:rPr>
              <a:t> </a:t>
            </a:r>
            <a:r>
              <a:rPr lang="ru-RU" sz="3200" b="1" cap="all" spc="-1" dirty="0" smtClean="0">
                <a:latin typeface="Cambria" panose="02040503050406030204" pitchFamily="18" charset="0"/>
                <a:ea typeface="Arial"/>
              </a:rPr>
              <a:t>Органов брюшной полости</a:t>
            </a:r>
            <a:r>
              <a:rPr lang="ru-RU" sz="3200" b="1" cap="all" spc="-1" dirty="0" smtClean="0">
                <a:latin typeface="Cambria" panose="02040503050406030204" pitchFamily="18" charset="0"/>
                <a:ea typeface="Arial"/>
              </a:rPr>
              <a:t>. Т2-ВИ</a:t>
            </a:r>
            <a:r>
              <a:rPr lang="ru-RU" sz="3200" b="1" cap="all" spc="-1" dirty="0" smtClean="0">
                <a:latin typeface="Cambria" panose="02040503050406030204" pitchFamily="18" charset="0"/>
                <a:ea typeface="Arial"/>
              </a:rPr>
              <a:t>.</a:t>
            </a:r>
            <a:r>
              <a:rPr lang="ru-RU" sz="3200" b="1" cap="all" spc="-1" dirty="0" smtClean="0">
                <a:latin typeface="Cambria" panose="02040503050406030204" pitchFamily="18" charset="0"/>
                <a:ea typeface="Arial"/>
              </a:rPr>
              <a:t> АКСИАЛЬНАЯ </a:t>
            </a:r>
            <a:r>
              <a:rPr lang="ru-RU" sz="3200" b="1" cap="all" spc="-1" dirty="0" smtClean="0">
                <a:solidFill>
                  <a:srgbClr val="000000"/>
                </a:solidFill>
                <a:latin typeface="Cambria" panose="02040503050406030204" pitchFamily="18" charset="0"/>
                <a:ea typeface="Arial"/>
              </a:rPr>
              <a:t>плоскость</a:t>
            </a:r>
            <a:r>
              <a:rPr lang="ru-RU" sz="3200" b="1" cap="all" spc="-1" dirty="0" smtClean="0">
                <a:solidFill>
                  <a:srgbClr val="000000"/>
                </a:solidFill>
                <a:latin typeface="Cambria" panose="02040503050406030204" pitchFamily="18" charset="0"/>
                <a:ea typeface="Arial"/>
              </a:rPr>
              <a:t>.</a:t>
            </a:r>
            <a:r>
              <a:rPr lang="ru-RU" sz="3200" b="1" dirty="0" smtClean="0"/>
              <a:t>  </a:t>
            </a:r>
          </a:p>
          <a:p>
            <a:r>
              <a:rPr lang="ru-RU" sz="3200" b="1" dirty="0" smtClean="0"/>
              <a:t>ЭХИНОКОККОВАЯ </a:t>
            </a:r>
            <a:r>
              <a:rPr lang="ru-RU" sz="3200" b="1" dirty="0" smtClean="0"/>
              <a:t>КИСТА </a:t>
            </a:r>
            <a:r>
              <a:rPr lang="ru-RU" sz="3200" b="1" dirty="0" smtClean="0"/>
              <a:t>В ЛЕВОЙ ПОЯСНИЧНОЙ МЫШЦЕ.</a:t>
            </a:r>
            <a:endParaRPr lang="ru-RU" sz="3200" b="1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677891" y="4696692"/>
            <a:ext cx="51954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sz="2400" dirty="0" smtClean="0"/>
              <a:t>Капсула </a:t>
            </a:r>
            <a:r>
              <a:rPr lang="ru-RU" sz="2400" dirty="0" smtClean="0"/>
              <a:t>с низкой интенсивностью сигнала </a:t>
            </a:r>
            <a:r>
              <a:rPr lang="ru-RU" sz="2400" b="1" dirty="0" smtClean="0"/>
              <a:t>(стрелки)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sz="2400" dirty="0" err="1" smtClean="0"/>
              <a:t>Гидатидный</a:t>
            </a:r>
            <a:r>
              <a:rPr lang="ru-RU" sz="2400" dirty="0" smtClean="0"/>
              <a:t> песок </a:t>
            </a:r>
            <a:r>
              <a:rPr lang="ru-RU" sz="2400" b="1" dirty="0" smtClean="0"/>
              <a:t>(S</a:t>
            </a:r>
            <a:r>
              <a:rPr lang="ru-RU" sz="2400" b="1" i="1" dirty="0" smtClean="0"/>
              <a:t>)</a:t>
            </a:r>
            <a:endParaRPr lang="ru-RU" sz="2400" b="1" dirty="0" smtClean="0"/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sz="2400" dirty="0" smtClean="0"/>
              <a:t>Маленьких дочерние кисты</a:t>
            </a:r>
            <a:endParaRPr lang="ru-RU" sz="2400" dirty="0" smtClean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2400" b="1" dirty="0" smtClean="0"/>
              <a:t>(наконечники стрелок)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156647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710533" y="5223464"/>
            <a:ext cx="5481467" cy="144057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Дочерние кисты </a:t>
            </a:r>
            <a:r>
              <a:rPr lang="ru-RU" sz="2400" b="1" dirty="0" smtClean="0"/>
              <a:t>(стрелки</a:t>
            </a:r>
            <a:r>
              <a:rPr lang="ru-RU" sz="2400" b="1" dirty="0" smtClean="0"/>
              <a:t>) </a:t>
            </a:r>
          </a:p>
          <a:p>
            <a:r>
              <a:rPr lang="ru-RU" sz="2400" dirty="0" smtClean="0"/>
              <a:t>Эхинококковый </a:t>
            </a:r>
            <a:r>
              <a:rPr lang="ru-RU" sz="2400" dirty="0" smtClean="0"/>
              <a:t>песок </a:t>
            </a:r>
            <a:r>
              <a:rPr lang="ru-RU" sz="2400" b="1" dirty="0" smtClean="0"/>
              <a:t>(S)</a:t>
            </a:r>
            <a:endParaRPr lang="ru-RU" sz="2400" dirty="0"/>
          </a:p>
        </p:txBody>
      </p:sp>
      <p:pic>
        <p:nvPicPr>
          <p:cNvPr id="4" name="Рисунок 3" descr="Рисунок 9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382" y="2161309"/>
            <a:ext cx="5985164" cy="45027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01781" y="193964"/>
            <a:ext cx="110282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ru-RU" sz="3200" b="1" dirty="0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УЗИ  ОРГАНОВ </a:t>
            </a:r>
            <a:r>
              <a:rPr lang="ru-RU" altLang="ru-RU" sz="3200" b="1" dirty="0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БРЮШНОЙ ПОЛОСТИ В </a:t>
            </a:r>
            <a:r>
              <a:rPr lang="ru-RU" altLang="ru-RU" sz="3200" b="1" dirty="0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РЕЖИМЕ СЕРОЙ ШКАЛЫ.</a:t>
            </a:r>
          </a:p>
          <a:p>
            <a:pPr>
              <a:defRPr/>
            </a:pPr>
            <a:r>
              <a:rPr lang="ru-RU" altLang="ru-RU" sz="3200" b="1" dirty="0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ЭХИНОКОККОВАЯ КИСТА ПОЧЕК. </a:t>
            </a:r>
            <a:endParaRPr lang="ru-RU" sz="3200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941128" y="2660072"/>
            <a:ext cx="38377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spc="-1" dirty="0" smtClean="0">
                <a:solidFill>
                  <a:srgbClr val="000000"/>
                </a:solidFill>
                <a:ea typeface="Arial"/>
              </a:rPr>
              <a:t>Мужчина</a:t>
            </a:r>
            <a:r>
              <a:rPr lang="ru-RU" sz="2400" b="1" spc="-1" dirty="0" smtClean="0">
                <a:solidFill>
                  <a:srgbClr val="000000"/>
                </a:solidFill>
                <a:ea typeface="Arial"/>
              </a:rPr>
              <a:t>, </a:t>
            </a:r>
            <a:r>
              <a:rPr lang="ru-RU" sz="2400" b="1" spc="-1" dirty="0" smtClean="0">
                <a:solidFill>
                  <a:srgbClr val="0070C0"/>
                </a:solidFill>
                <a:ea typeface="Arial"/>
              </a:rPr>
              <a:t>34 </a:t>
            </a:r>
            <a:r>
              <a:rPr lang="ru-RU" sz="2400" b="1" spc="-1" dirty="0" smtClean="0">
                <a:solidFill>
                  <a:srgbClr val="0070C0"/>
                </a:solidFill>
                <a:ea typeface="Arial"/>
              </a:rPr>
              <a:t>года</a:t>
            </a:r>
            <a:r>
              <a:rPr lang="ru-RU" sz="2400" b="1" spc="-1" dirty="0" smtClean="0">
                <a:solidFill>
                  <a:srgbClr val="0070C0"/>
                </a:solidFill>
                <a:ea typeface="Arial"/>
              </a:rPr>
              <a:t>.</a:t>
            </a:r>
          </a:p>
          <a:p>
            <a:r>
              <a:rPr lang="ru-RU" sz="2400" b="1" i="1" spc="-1" dirty="0" smtClean="0"/>
              <a:t>Жалобы: на боль в левом боку</a:t>
            </a:r>
            <a:endParaRPr lang="ru-RU" sz="2400" b="1" i="1" spc="-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7756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380870" y="4073237"/>
            <a:ext cx="5298511" cy="255141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Кистозная масса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(большие стрелки)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разрыва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(маленькие стрелки)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Кистозные локусы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(наконечники стрелок)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Рисунок 10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567" y="2092035"/>
            <a:ext cx="5898997" cy="45858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35527" y="249382"/>
            <a:ext cx="114715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spc="-1" dirty="0" err="1" smtClean="0">
                <a:latin typeface="Cambria" panose="02040503050406030204" pitchFamily="18" charset="0"/>
                <a:ea typeface="Arial"/>
              </a:rPr>
              <a:t>МРт</a:t>
            </a:r>
            <a:r>
              <a:rPr lang="ru-RU" sz="3200" b="1" cap="all" spc="-1" dirty="0" smtClean="0">
                <a:latin typeface="Cambria" panose="02040503050406030204" pitchFamily="18" charset="0"/>
                <a:ea typeface="Arial"/>
              </a:rPr>
              <a:t> Органов брюшной полости. Т2-ВИ. АКСИАЛЬНАЯ </a:t>
            </a:r>
            <a:r>
              <a:rPr lang="ru-RU" sz="3200" b="1" cap="all" spc="-1" dirty="0" smtClean="0">
                <a:solidFill>
                  <a:srgbClr val="000000"/>
                </a:solidFill>
                <a:latin typeface="Cambria" panose="02040503050406030204" pitchFamily="18" charset="0"/>
                <a:ea typeface="Arial"/>
              </a:rPr>
              <a:t>плоскость.</a:t>
            </a:r>
            <a:r>
              <a:rPr lang="ru-RU" sz="3200" b="1" dirty="0" smtClean="0"/>
              <a:t>  </a:t>
            </a:r>
          </a:p>
          <a:p>
            <a:r>
              <a:rPr lang="ru-RU" sz="3200" b="1" dirty="0" smtClean="0"/>
              <a:t>РАЗРЫВ  ЗАБРЮШИННОЙ ЭХИНОКОККОВОЙ КИСТЫ.</a:t>
            </a:r>
            <a:endParaRPr lang="ru-RU" sz="3200" b="1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664036" y="2258291"/>
            <a:ext cx="4655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6979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+mn-lt"/>
              </a:rPr>
              <a:t>Поражение селезенки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Встречается редко</a:t>
            </a:r>
          </a:p>
          <a:p>
            <a:r>
              <a:rPr lang="ru-RU" sz="2400" dirty="0" smtClean="0"/>
              <a:t>Больные предъявляют жалобы на чувство тяжести в левом подреберье, субфебрилитет; пальпируется увеличенная селезенка</a:t>
            </a:r>
          </a:p>
          <a:p>
            <a:r>
              <a:rPr lang="ru-RU" sz="2400" dirty="0" smtClean="0"/>
              <a:t> Визуализируется как кистозное образование с полукольцом обызвествления или </a:t>
            </a:r>
            <a:r>
              <a:rPr lang="ru-RU" sz="2400" dirty="0" smtClean="0"/>
              <a:t>многокамерная </a:t>
            </a:r>
            <a:r>
              <a:rPr lang="ru-RU" sz="2400" dirty="0" smtClean="0"/>
              <a:t>киста</a:t>
            </a:r>
          </a:p>
          <a:p>
            <a:r>
              <a:rPr lang="ru-RU" sz="2400" dirty="0" smtClean="0"/>
              <a:t>Дифференциальная диагностика проводится с </a:t>
            </a:r>
            <a:r>
              <a:rPr lang="ru-RU" sz="2400" dirty="0" err="1" smtClean="0"/>
              <a:t>эпидермальными</a:t>
            </a:r>
            <a:r>
              <a:rPr lang="ru-RU" sz="2400" dirty="0" smtClean="0"/>
              <a:t> кистами, </a:t>
            </a:r>
            <a:r>
              <a:rPr lang="ru-RU" sz="2400" dirty="0" err="1" smtClean="0"/>
              <a:t>псевдокистами</a:t>
            </a:r>
            <a:r>
              <a:rPr lang="ru-RU" sz="2400" dirty="0" smtClean="0"/>
              <a:t>, абсцессом, кистозными новообразованиями и </a:t>
            </a:r>
            <a:r>
              <a:rPr lang="ru-RU" sz="2400" dirty="0" err="1" smtClean="0"/>
              <a:t>гигромой</a:t>
            </a:r>
            <a:endParaRPr lang="ru-RU" sz="2400" dirty="0" smtClean="0"/>
          </a:p>
          <a:p>
            <a:r>
              <a:rPr lang="ru-RU" sz="2400" dirty="0" smtClean="0"/>
              <a:t>Лечение: полная или частичная </a:t>
            </a:r>
            <a:r>
              <a:rPr lang="ru-RU" sz="2400" dirty="0" err="1" smtClean="0"/>
              <a:t>спленэктомия</a:t>
            </a:r>
            <a:r>
              <a:rPr lang="ru-RU" sz="2400" dirty="0" smtClean="0"/>
              <a:t> в сочетании с противоглистной терапией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Введение</a:t>
            </a:r>
            <a:endParaRPr lang="ru-RU" sz="3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indent="540000" defTabSz="720000"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Эхинококкоз-хроническое паразитарное заболевание, поражающее животных и человека, вызываемое цепнем </a:t>
            </a:r>
            <a:r>
              <a:rPr lang="ru-RU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Echinococcus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granulosis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(эхинококк), характеризующееся поражением внутренних органов,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таких как печень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, лёгкие, головной мозг, реже сердце и другие органы.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 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образованием эхинококковых кист и развитием серьезных нарушений функций пораженных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органов</a:t>
            </a:r>
            <a:endParaRPr lang="ru-RU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179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Рисунок 12а.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1672" y="1981200"/>
            <a:ext cx="3643745" cy="46966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782100" y="5439712"/>
            <a:ext cx="6237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Гипоинтенсивное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(стрелка)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636" y="401782"/>
            <a:ext cx="1137458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spc="-1" dirty="0" err="1" smtClean="0">
                <a:ea typeface="Arial"/>
              </a:rPr>
              <a:t>МРт</a:t>
            </a:r>
            <a:r>
              <a:rPr lang="ru-RU" sz="3200" b="1" cap="all" spc="-1" dirty="0" smtClean="0">
                <a:ea typeface="Arial"/>
              </a:rPr>
              <a:t> Органов брюшной </a:t>
            </a:r>
            <a:r>
              <a:rPr lang="ru-RU" sz="3200" b="1" cap="all" spc="-1" dirty="0" smtClean="0">
                <a:ea typeface="Arial"/>
              </a:rPr>
              <a:t>полости. Т1-ВИ. </a:t>
            </a:r>
            <a:r>
              <a:rPr lang="ru-RU" sz="3200" b="1" cap="all" spc="-1" dirty="0" smtClean="0">
                <a:ea typeface="Arial"/>
              </a:rPr>
              <a:t>АКСИАЛЬНАЯ </a:t>
            </a:r>
            <a:r>
              <a:rPr lang="ru-RU" sz="3200" b="1" cap="all" spc="-1" dirty="0" smtClean="0">
                <a:solidFill>
                  <a:srgbClr val="000000"/>
                </a:solidFill>
                <a:ea typeface="Arial"/>
              </a:rPr>
              <a:t>плоскость.</a:t>
            </a:r>
            <a:r>
              <a:rPr lang="ru-RU" sz="3200" b="1" dirty="0" smtClean="0"/>
              <a:t>  </a:t>
            </a:r>
          </a:p>
          <a:p>
            <a:r>
              <a:rPr lang="ru-RU" sz="3200" b="1" dirty="0" smtClean="0"/>
              <a:t>ЭХИНОКОККОВАЯ </a:t>
            </a:r>
            <a:r>
              <a:rPr lang="ru-RU" sz="3200" b="1" dirty="0" smtClean="0"/>
              <a:t>КИСТА СЕЛЕЗЕНКИ.</a:t>
            </a:r>
            <a:endParaRPr lang="ru-RU" sz="3200" b="1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59927" y="2673928"/>
            <a:ext cx="64285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spc="-1" dirty="0" smtClean="0">
                <a:solidFill>
                  <a:srgbClr val="000000"/>
                </a:solidFill>
                <a:ea typeface="Arial"/>
              </a:rPr>
              <a:t>Мужчина</a:t>
            </a:r>
            <a:r>
              <a:rPr lang="ru-RU" sz="2400" b="1" spc="-1" dirty="0" smtClean="0">
                <a:solidFill>
                  <a:srgbClr val="000000"/>
                </a:solidFill>
                <a:ea typeface="Arial"/>
              </a:rPr>
              <a:t>, </a:t>
            </a:r>
            <a:r>
              <a:rPr lang="ru-RU" sz="2400" b="1" spc="-1" dirty="0" smtClean="0">
                <a:solidFill>
                  <a:srgbClr val="0070C0"/>
                </a:solidFill>
                <a:ea typeface="Arial"/>
              </a:rPr>
              <a:t>57 лет.</a:t>
            </a:r>
            <a:endParaRPr lang="ru-RU" sz="2400" b="1" spc="-1" dirty="0" smtClean="0">
              <a:solidFill>
                <a:srgbClr val="0070C0"/>
              </a:solidFill>
              <a:ea typeface="Arial"/>
            </a:endParaRPr>
          </a:p>
          <a:p>
            <a:r>
              <a:rPr lang="ru-RU" sz="2400" b="1" i="1" spc="-1" dirty="0" smtClean="0"/>
              <a:t>В анамнезе: перенесенный эхинококкоз печени</a:t>
            </a:r>
            <a:endParaRPr lang="ru-RU" sz="2400" b="1" i="1" spc="-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7997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488300" y="4142509"/>
            <a:ext cx="5650754" cy="38471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Внутренние </a:t>
            </a:r>
            <a:r>
              <a:rPr lang="ru-RU" sz="2400" dirty="0" err="1" smtClean="0"/>
              <a:t>локулы</a:t>
            </a:r>
            <a:r>
              <a:rPr lang="ru-RU" sz="2400" dirty="0" smtClean="0"/>
              <a:t> с высокой интенсивностью сигнала, образованные множественными соседними дочерними </a:t>
            </a:r>
            <a:r>
              <a:rPr lang="ru-RU" sz="2400" dirty="0" smtClean="0"/>
              <a:t>кистами </a:t>
            </a:r>
            <a:r>
              <a:rPr lang="ru-RU" sz="2400" b="1" dirty="0" smtClean="0"/>
              <a:t>(стрелки)</a:t>
            </a:r>
            <a:endParaRPr lang="ru-RU" sz="2400" b="1" dirty="0"/>
          </a:p>
        </p:txBody>
      </p:sp>
      <p:pic>
        <p:nvPicPr>
          <p:cNvPr id="4" name="Рисунок 3" descr="Рисунок 12b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55" y="1995054"/>
            <a:ext cx="4128654" cy="46828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54182" y="360218"/>
            <a:ext cx="1163781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spc="-1" dirty="0" err="1" smtClean="0">
                <a:ea typeface="Arial"/>
              </a:rPr>
              <a:t>МРт</a:t>
            </a:r>
            <a:r>
              <a:rPr lang="ru-RU" sz="3200" b="1" cap="all" spc="-1" dirty="0" smtClean="0">
                <a:ea typeface="Arial"/>
              </a:rPr>
              <a:t> Органов брюшной полости. </a:t>
            </a:r>
            <a:r>
              <a:rPr lang="ru-RU" sz="3200" b="1" cap="all" spc="-1" dirty="0" smtClean="0">
                <a:ea typeface="Arial"/>
              </a:rPr>
              <a:t>Т2-ВИ</a:t>
            </a:r>
            <a:r>
              <a:rPr lang="ru-RU" sz="3200" b="1" cap="all" spc="-1" dirty="0" smtClean="0">
                <a:ea typeface="Arial"/>
              </a:rPr>
              <a:t>. АКСИАЛЬНАЯ </a:t>
            </a:r>
            <a:r>
              <a:rPr lang="ru-RU" sz="3200" b="1" cap="all" spc="-1" dirty="0" smtClean="0">
                <a:solidFill>
                  <a:srgbClr val="000000"/>
                </a:solidFill>
                <a:ea typeface="Arial"/>
              </a:rPr>
              <a:t>плоскость.</a:t>
            </a:r>
            <a:r>
              <a:rPr lang="ru-RU" sz="3200" b="1" dirty="0" smtClean="0"/>
              <a:t>  </a:t>
            </a:r>
          </a:p>
          <a:p>
            <a:r>
              <a:rPr lang="ru-RU" sz="3200" b="1" dirty="0" smtClean="0"/>
              <a:t>ЭХИНОКОККОВАЯ КИСТА </a:t>
            </a:r>
            <a:r>
              <a:rPr lang="ru-RU" sz="3200" b="1" dirty="0" smtClean="0"/>
              <a:t>СЕЛЕЗЕНКИ. ПРОДОЛЖЕНИЕ.</a:t>
            </a:r>
            <a:endParaRPr lang="ru-RU" sz="32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8656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749637" y="2479963"/>
            <a:ext cx="3255819" cy="8589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/>
              <a:t>Мужчина, </a:t>
            </a:r>
            <a:r>
              <a:rPr lang="ru-RU" sz="2400" b="1" i="1" dirty="0" smtClean="0">
                <a:solidFill>
                  <a:srgbClr val="0070C0"/>
                </a:solidFill>
              </a:rPr>
              <a:t>75 лет.</a:t>
            </a:r>
            <a:endParaRPr lang="ru-RU" sz="2400" b="1" i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Рисунок 13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673" y="2092037"/>
            <a:ext cx="4279346" cy="45581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63236" y="304800"/>
            <a:ext cx="11152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ru-RU" sz="3200" b="1" dirty="0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КТ ОРГАНОВ </a:t>
            </a:r>
            <a:r>
              <a:rPr lang="ru-RU" altLang="ru-RU" sz="3200" b="1" dirty="0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БРЮШНОЙ ПОЛОСТИ БЕЗ УСИЛЕНИЯ. </a:t>
            </a:r>
            <a:r>
              <a:rPr lang="ru-RU" altLang="ru-RU" sz="3200" b="1" dirty="0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АКСИАЛЬНАЯ ПЛОСКОСТЬ</a:t>
            </a:r>
          </a:p>
          <a:p>
            <a:pPr>
              <a:defRPr/>
            </a:pPr>
            <a:r>
              <a:rPr lang="ru-RU" altLang="ru-RU" sz="3200" b="1" dirty="0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СЕЛЕЗЕНОЧНАЯ ЭХИНОКОККОВАЯ </a:t>
            </a:r>
            <a:r>
              <a:rPr lang="ru-RU" altLang="ru-RU" sz="3200" b="1" dirty="0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КИСТА</a:t>
            </a:r>
            <a:r>
              <a:rPr lang="ru-RU" altLang="ru-RU" sz="3200" b="1" dirty="0" smtClean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680364" y="5140036"/>
            <a:ext cx="54448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Многослойная капсула </a:t>
            </a:r>
            <a:r>
              <a:rPr lang="ru-RU" sz="2400" dirty="0" smtClean="0"/>
              <a:t>с </a:t>
            </a:r>
            <a:r>
              <a:rPr lang="ru-RU" sz="2400" dirty="0" err="1" smtClean="0"/>
              <a:t>кальцинацинированными</a:t>
            </a:r>
            <a:r>
              <a:rPr lang="ru-RU" sz="2400" dirty="0" smtClean="0"/>
              <a:t> стенками </a:t>
            </a:r>
            <a:r>
              <a:rPr lang="ru-RU" sz="2400" b="1" dirty="0" smtClean="0"/>
              <a:t>(стрелка)</a:t>
            </a:r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5405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+mn-lt"/>
              </a:rPr>
              <a:t>Поражение брюшной полости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Возникает в случае разрыва пораженных печени или селезёнки; вторичное поражение</a:t>
            </a:r>
          </a:p>
          <a:p>
            <a:r>
              <a:rPr lang="ru-RU" sz="2400" dirty="0" smtClean="0"/>
              <a:t>Больные предъявляют жалобы на неспецифические симптомы связанные с воздействием на внутренние органы, острый живот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Визуализируется аналогично характеристикам эхинококковой кисты внутренних органов брюшной полости</a:t>
            </a:r>
          </a:p>
          <a:p>
            <a:r>
              <a:rPr lang="ru-RU" sz="2400" dirty="0" smtClean="0"/>
              <a:t>Дифференциальная диагностика проводится с </a:t>
            </a:r>
            <a:r>
              <a:rPr lang="ru-RU" sz="2400" dirty="0" err="1" smtClean="0"/>
              <a:t>дупликационными</a:t>
            </a:r>
            <a:r>
              <a:rPr lang="ru-RU" sz="2400" dirty="0" smtClean="0"/>
              <a:t> кистами, внутрибрюшинным абсцессом, брыжеечными кистами,  саркомы, кистозные опухоли яичников</a:t>
            </a:r>
          </a:p>
          <a:p>
            <a:r>
              <a:rPr lang="ru-RU" sz="2400" dirty="0" smtClean="0"/>
              <a:t>Хирургическое лечение с противоглистной терапией</a:t>
            </a:r>
            <a:endParaRPr lang="ru-RU" sz="2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51474" y="3101141"/>
            <a:ext cx="5349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7121237" y="2556162"/>
            <a:ext cx="4585855" cy="852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/>
              <a:t>Мужчина, </a:t>
            </a:r>
            <a:r>
              <a:rPr lang="ru-RU" sz="2400" b="1" i="1" dirty="0" smtClean="0">
                <a:solidFill>
                  <a:srgbClr val="0070C0"/>
                </a:solidFill>
              </a:rPr>
              <a:t>55 лет.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655" y="374073"/>
            <a:ext cx="11388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ru-RU" sz="3200" b="1" dirty="0" smtClean="0">
                <a:cs typeface="Arial" panose="020B0604020202020204" pitchFamily="34" charset="0"/>
              </a:rPr>
              <a:t>УЗИ ОРГАНОВ МАЛОГО ТАЗА В ПРОДОЛЬНОМ СРЕЗЕ (А) И АКСИАЛЬНОМ СРЕЗЕ (В).</a:t>
            </a:r>
          </a:p>
          <a:p>
            <a:pPr>
              <a:defRPr/>
            </a:pPr>
            <a:r>
              <a:rPr lang="ru-RU" altLang="ru-RU" sz="3200" b="1" dirty="0" smtClean="0">
                <a:cs typeface="Arial" panose="020B0604020202020204" pitchFamily="34" charset="0"/>
              </a:rPr>
              <a:t>ВНУТРИБРЮШИННАЯ ЭХИНОКОККОВАЯ КИСТА.</a:t>
            </a:r>
            <a:endParaRPr lang="ru-RU" altLang="ru-RU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010401" y="4918362"/>
            <a:ext cx="4627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Гипоэхогенная</a:t>
            </a:r>
            <a:r>
              <a:rPr lang="ru-RU" sz="2400" dirty="0" smtClean="0"/>
              <a:t> структура с линейными </a:t>
            </a:r>
            <a:r>
              <a:rPr lang="ru-RU" sz="2400" dirty="0" err="1" smtClean="0"/>
              <a:t>эхогенными</a:t>
            </a:r>
            <a:r>
              <a:rPr lang="ru-RU" sz="2400" dirty="0" smtClean="0"/>
              <a:t> перегородками </a:t>
            </a:r>
            <a:r>
              <a:rPr lang="ru-RU" sz="2400" b="1" dirty="0" smtClean="0"/>
              <a:t>(стрелки)</a:t>
            </a:r>
            <a:endParaRPr lang="ru-RU" sz="2400" b="1" dirty="0"/>
          </a:p>
        </p:txBody>
      </p:sp>
      <p:pic>
        <p:nvPicPr>
          <p:cNvPr id="9" name="Объект 3" descr="Рисунок 14а.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8822" y="2105891"/>
            <a:ext cx="6426778" cy="45767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784764" y="2161309"/>
            <a:ext cx="56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2147455"/>
            <a:ext cx="706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4804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470073" y="4627418"/>
            <a:ext cx="4613564" cy="18842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Множественные дочерние кисты с высокой интенсивностью сигнала </a:t>
            </a:r>
            <a:r>
              <a:rPr lang="ru-RU" sz="2400" b="1" dirty="0" smtClean="0"/>
              <a:t>(стрелки)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0109" y="346364"/>
            <a:ext cx="120118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spc="-1" dirty="0" err="1" smtClean="0">
                <a:ea typeface="Arial"/>
              </a:rPr>
              <a:t>МРт</a:t>
            </a:r>
            <a:r>
              <a:rPr lang="ru-RU" sz="3200" b="1" cap="all" spc="-1" dirty="0" smtClean="0">
                <a:ea typeface="Arial"/>
              </a:rPr>
              <a:t> </a:t>
            </a:r>
            <a:r>
              <a:rPr lang="ru-RU" sz="3200" b="1" cap="all" spc="-1" dirty="0" smtClean="0">
                <a:ea typeface="Arial"/>
              </a:rPr>
              <a:t>Органов малого таза. </a:t>
            </a:r>
            <a:r>
              <a:rPr lang="ru-RU" sz="3200" b="1" cap="all" spc="-1" dirty="0" smtClean="0">
                <a:ea typeface="Arial"/>
              </a:rPr>
              <a:t>Т2-ВИ. АКСИАЛЬНАЯ </a:t>
            </a:r>
            <a:r>
              <a:rPr lang="ru-RU" sz="3200" b="1" cap="all" spc="-1" dirty="0" smtClean="0">
                <a:solidFill>
                  <a:srgbClr val="000000"/>
                </a:solidFill>
                <a:ea typeface="Arial"/>
              </a:rPr>
              <a:t>плоскость.</a:t>
            </a:r>
            <a:r>
              <a:rPr lang="ru-RU" sz="3200" b="1" dirty="0" smtClean="0"/>
              <a:t>  </a:t>
            </a:r>
          </a:p>
          <a:p>
            <a:r>
              <a:rPr lang="ru-RU" altLang="ru-RU" sz="3200" b="1" dirty="0" smtClean="0">
                <a:cs typeface="Arial" panose="020B0604020202020204" pitchFamily="34" charset="0"/>
              </a:rPr>
              <a:t>ВНУТРИБРЮШИННАЯ ЭХИНОКОККОВАЯ </a:t>
            </a:r>
            <a:r>
              <a:rPr lang="ru-RU" altLang="ru-RU" sz="3200" b="1" dirty="0" smtClean="0">
                <a:cs typeface="Arial" panose="020B0604020202020204" pitchFamily="34" charset="0"/>
              </a:rPr>
              <a:t>КИСТА</a:t>
            </a:r>
            <a:r>
              <a:rPr lang="ru-RU" altLang="ru-RU" sz="3200" dirty="0" smtClean="0"/>
              <a:t>. </a:t>
            </a:r>
            <a:r>
              <a:rPr lang="ru-RU" sz="3200" b="1" dirty="0" smtClean="0"/>
              <a:t>ПРОДОЛЖЕНИЕ</a:t>
            </a:r>
            <a:r>
              <a:rPr lang="ru-RU" sz="3200" b="1" dirty="0" smtClean="0"/>
              <a:t>.</a:t>
            </a:r>
            <a:endParaRPr lang="ru-RU" sz="3200" dirty="0"/>
          </a:p>
        </p:txBody>
      </p:sp>
      <p:pic>
        <p:nvPicPr>
          <p:cNvPr id="8" name="Рисунок 7" descr="Рисунок 14b.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112" y="2341419"/>
            <a:ext cx="5235287" cy="4336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3709" y="5465618"/>
            <a:ext cx="4793673" cy="6996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Капсульное усиление </a:t>
            </a:r>
            <a:r>
              <a:rPr lang="ru-RU" sz="2400" b="1" dirty="0" smtClean="0"/>
              <a:t>(стрелки)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8764" y="263236"/>
            <a:ext cx="1169323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spc="-1" dirty="0" err="1" smtClean="0">
                <a:ea typeface="Arial"/>
              </a:rPr>
              <a:t>МРт</a:t>
            </a:r>
            <a:r>
              <a:rPr lang="ru-RU" sz="3200" b="1" cap="all" spc="-1" dirty="0" smtClean="0">
                <a:ea typeface="Arial"/>
              </a:rPr>
              <a:t> Органов малого таза с аксиальным контрастом. Т1-ВИ. АКСИАЛЬНАЯ </a:t>
            </a:r>
            <a:r>
              <a:rPr lang="ru-RU" sz="3200" b="1" cap="all" spc="-1" dirty="0" smtClean="0">
                <a:solidFill>
                  <a:srgbClr val="000000"/>
                </a:solidFill>
                <a:ea typeface="Arial"/>
              </a:rPr>
              <a:t>плоскость.</a:t>
            </a:r>
            <a:r>
              <a:rPr lang="ru-RU" sz="3200" b="1" dirty="0" smtClean="0"/>
              <a:t>  </a:t>
            </a:r>
          </a:p>
          <a:p>
            <a:r>
              <a:rPr lang="ru-RU" altLang="ru-RU" sz="3200" b="1" dirty="0" smtClean="0">
                <a:cs typeface="Arial" panose="020B0604020202020204" pitchFamily="34" charset="0"/>
              </a:rPr>
              <a:t>ВНУТРИБРЮШИННАЯ ЭХИНОКОККОВАЯ КИСТА</a:t>
            </a:r>
            <a:r>
              <a:rPr lang="ru-RU" altLang="ru-RU" sz="3200" dirty="0" smtClean="0"/>
              <a:t>. </a:t>
            </a:r>
            <a:r>
              <a:rPr lang="ru-RU" sz="3200" b="1" dirty="0" smtClean="0"/>
              <a:t>ПРОДОЛЖЕНИЕ.</a:t>
            </a:r>
            <a:endParaRPr lang="ru-RU" sz="3200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215221"/>
            <a:ext cx="4849957" cy="446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 15а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381" y="2202873"/>
            <a:ext cx="6622473" cy="446685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90945" y="263236"/>
            <a:ext cx="10986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spc="-1" dirty="0" smtClean="0">
                <a:ea typeface="Arial"/>
              </a:rPr>
              <a:t>КТ Органов </a:t>
            </a:r>
            <a:r>
              <a:rPr lang="ru-RU" sz="3200" b="1" cap="all" spc="-1" dirty="0" smtClean="0">
                <a:ea typeface="Arial"/>
              </a:rPr>
              <a:t>малого таза с аксиальным контрастом. </a:t>
            </a:r>
            <a:r>
              <a:rPr lang="ru-RU" sz="3200" b="1" cap="all" spc="-1" dirty="0" smtClean="0">
                <a:ea typeface="Arial"/>
              </a:rPr>
              <a:t>АКСИАЛЬНАЯ </a:t>
            </a:r>
            <a:r>
              <a:rPr lang="ru-RU" sz="3200" b="1" cap="all" spc="-1" dirty="0" smtClean="0">
                <a:solidFill>
                  <a:srgbClr val="000000"/>
                </a:solidFill>
                <a:ea typeface="Arial"/>
              </a:rPr>
              <a:t>плоскость</a:t>
            </a:r>
            <a:r>
              <a:rPr lang="ru-RU" sz="3200" b="1" cap="all" spc="-1" dirty="0" smtClean="0">
                <a:solidFill>
                  <a:srgbClr val="000000"/>
                </a:solidFill>
                <a:ea typeface="Arial"/>
              </a:rPr>
              <a:t>.</a:t>
            </a:r>
            <a:endParaRPr lang="ru-RU" sz="3200" b="1" dirty="0" smtClean="0"/>
          </a:p>
          <a:p>
            <a:r>
              <a:rPr lang="ru-RU" sz="3200" b="1" dirty="0" smtClean="0"/>
              <a:t>МНОЖЕСТВЕННЫЕ ЭХИНОКОККОВЫЕ КИСТЫ.</a:t>
            </a:r>
            <a:endParaRPr lang="ru-RU" sz="32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536872" y="5334000"/>
            <a:ext cx="4059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Многолучевые кистозные </a:t>
            </a:r>
            <a:r>
              <a:rPr lang="ru-RU" sz="2400" dirty="0" smtClean="0"/>
              <a:t>образования </a:t>
            </a:r>
            <a:r>
              <a:rPr lang="ru-RU" sz="2400" b="1" dirty="0" smtClean="0"/>
              <a:t>(стрелки)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855526" y="3075710"/>
            <a:ext cx="3519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Мужчина, </a:t>
            </a:r>
            <a:r>
              <a:rPr lang="ru-RU" sz="2400" b="1" i="1" dirty="0" smtClean="0">
                <a:solidFill>
                  <a:srgbClr val="0070C0"/>
                </a:solidFill>
              </a:rPr>
              <a:t>55 лет.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71265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065816" y="5056909"/>
            <a:ext cx="5126184" cy="18010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Паразитарная киста </a:t>
            </a:r>
            <a:r>
              <a:rPr lang="ru-RU" sz="2400" b="1" dirty="0" smtClean="0"/>
              <a:t>(стрелка) </a:t>
            </a:r>
            <a:r>
              <a:rPr lang="ru-RU" sz="2400" dirty="0" smtClean="0"/>
              <a:t>проникающая в левый паховый канал</a:t>
            </a:r>
            <a:endParaRPr lang="ru-RU" sz="2400" b="1" dirty="0"/>
          </a:p>
        </p:txBody>
      </p:sp>
      <p:pic>
        <p:nvPicPr>
          <p:cNvPr id="4" name="Рисунок 3" descr="Рисунок 15б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818" y="2493818"/>
            <a:ext cx="6761018" cy="41759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77090" y="374073"/>
            <a:ext cx="1191490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spc="-1" dirty="0" smtClean="0">
                <a:ea typeface="Arial"/>
              </a:rPr>
              <a:t>КТ Органов малого таза с аксиальным контрастом. АКСИАЛЬНАЯ </a:t>
            </a:r>
            <a:r>
              <a:rPr lang="ru-RU" sz="3200" b="1" cap="all" spc="-1" dirty="0" smtClean="0">
                <a:solidFill>
                  <a:srgbClr val="000000"/>
                </a:solidFill>
                <a:ea typeface="Arial"/>
              </a:rPr>
              <a:t>плоскость.</a:t>
            </a:r>
            <a:endParaRPr lang="ru-RU" sz="3200" b="1" dirty="0" smtClean="0"/>
          </a:p>
          <a:p>
            <a:r>
              <a:rPr lang="ru-RU" sz="3200" b="1" dirty="0" smtClean="0"/>
              <a:t>МНОЖЕСТВЕННЫЕ ЭХИНОКОККОВЫЕ КИСТЫ</a:t>
            </a:r>
            <a:r>
              <a:rPr lang="ru-RU" sz="3200" b="1" dirty="0" smtClean="0"/>
              <a:t>. ПРОДОЛЖЕНИЕ.</a:t>
            </a:r>
            <a:endParaRPr lang="ru-RU" sz="32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Поражение мочеполовых путей</a:t>
            </a: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97527" y="1447799"/>
            <a:ext cx="10861964" cy="5008419"/>
          </a:xfrm>
        </p:spPr>
        <p:txBody>
          <a:bodyPr>
            <a:normAutofit fontScale="55000" lnSpcReduction="20000"/>
          </a:bodyPr>
          <a:lstStyle/>
          <a:p>
            <a:r>
              <a:rPr lang="ru-RU" sz="4400" dirty="0" smtClean="0"/>
              <a:t>Встречается редко</a:t>
            </a:r>
          </a:p>
          <a:p>
            <a:r>
              <a:rPr lang="ru-RU" sz="4400" dirty="0" smtClean="0"/>
              <a:t>Больные предъявляют жалобы </a:t>
            </a:r>
            <a:r>
              <a:rPr lang="ru-RU" sz="4400" dirty="0" smtClean="0"/>
              <a:t>на боли в спине, дизурию, гематурию, острая почечная колика,</a:t>
            </a:r>
            <a:r>
              <a:rPr lang="ru-RU" sz="4400" b="1" dirty="0" smtClean="0"/>
              <a:t> </a:t>
            </a:r>
            <a:r>
              <a:rPr lang="ru-RU" sz="4400" dirty="0" smtClean="0"/>
              <a:t>симптомами раздражения мочевого пузыря, рецидивирующими инфекциями мочевыводящих путей и </a:t>
            </a:r>
            <a:r>
              <a:rPr lang="ru-RU" sz="4400" dirty="0" smtClean="0"/>
              <a:t>одно- </a:t>
            </a:r>
            <a:r>
              <a:rPr lang="ru-RU" sz="4400" dirty="0" smtClean="0"/>
              <a:t>или двусторонним гидронефрозом </a:t>
            </a:r>
          </a:p>
          <a:p>
            <a:r>
              <a:rPr lang="ru-RU" sz="4400" dirty="0" smtClean="0"/>
              <a:t> </a:t>
            </a:r>
            <a:r>
              <a:rPr lang="ru-RU" sz="4400" dirty="0" smtClean="0"/>
              <a:t>Визуализируется как </a:t>
            </a:r>
            <a:r>
              <a:rPr lang="ru-RU" sz="4400" dirty="0" smtClean="0"/>
              <a:t>сложная кистозная масса с различными компонентами, включая дочерние </a:t>
            </a:r>
            <a:r>
              <a:rPr lang="ru-RU" sz="4400" dirty="0" smtClean="0"/>
              <a:t>кисты и отслоившиеся </a:t>
            </a:r>
            <a:r>
              <a:rPr lang="ru-RU" sz="4400" dirty="0" smtClean="0"/>
              <a:t>мембраны </a:t>
            </a:r>
          </a:p>
          <a:p>
            <a:r>
              <a:rPr lang="ru-RU" sz="4400" dirty="0" smtClean="0"/>
              <a:t>Дифференциальная диагностика проводится </a:t>
            </a:r>
            <a:r>
              <a:rPr lang="ru-RU" sz="4400" dirty="0" smtClean="0"/>
              <a:t>с кистозной нефромой, смешанной эпителиальной </a:t>
            </a:r>
            <a:r>
              <a:rPr lang="ru-RU" sz="4400" dirty="0" smtClean="0"/>
              <a:t>и </a:t>
            </a:r>
            <a:r>
              <a:rPr lang="ru-RU" sz="4400" dirty="0" err="1" smtClean="0"/>
              <a:t>стромальной</a:t>
            </a:r>
            <a:r>
              <a:rPr lang="ru-RU" sz="4400" dirty="0" smtClean="0"/>
              <a:t> опухолью, карциномой, ксантогранулематозным </a:t>
            </a:r>
            <a:r>
              <a:rPr lang="ru-RU" sz="4400" dirty="0" err="1" smtClean="0"/>
              <a:t>пиелонефритом</a:t>
            </a:r>
            <a:r>
              <a:rPr lang="ru-RU" sz="4400" dirty="0" smtClean="0"/>
              <a:t>, камнями </a:t>
            </a:r>
            <a:r>
              <a:rPr lang="ru-RU" sz="4400" dirty="0" smtClean="0"/>
              <a:t>почечного </a:t>
            </a:r>
            <a:r>
              <a:rPr lang="ru-RU" sz="4400" dirty="0" smtClean="0"/>
              <a:t>синуса, абсцессом, </a:t>
            </a:r>
            <a:r>
              <a:rPr lang="ru-RU" sz="4400" dirty="0" err="1" smtClean="0"/>
              <a:t>дивертикулитом</a:t>
            </a:r>
            <a:r>
              <a:rPr lang="ru-RU" sz="4400" dirty="0" smtClean="0"/>
              <a:t> </a:t>
            </a:r>
            <a:r>
              <a:rPr lang="ru-RU" sz="4400" dirty="0" smtClean="0"/>
              <a:t>мочевого </a:t>
            </a:r>
            <a:r>
              <a:rPr lang="ru-RU" sz="4400" dirty="0" smtClean="0"/>
              <a:t>пузыря, </a:t>
            </a:r>
            <a:r>
              <a:rPr lang="ru-RU" sz="4400" dirty="0" smtClean="0"/>
              <a:t>кисты ободочной или прямой </a:t>
            </a:r>
            <a:r>
              <a:rPr lang="ru-RU" sz="4400" dirty="0" smtClean="0"/>
              <a:t>кишки, </a:t>
            </a:r>
            <a:r>
              <a:rPr lang="ru-RU" sz="4400" dirty="0" smtClean="0"/>
              <a:t>кисты семенных пузырьков у </a:t>
            </a:r>
            <a:r>
              <a:rPr lang="ru-RU" sz="4400" dirty="0" smtClean="0"/>
              <a:t>мужчин, опухоли </a:t>
            </a:r>
            <a:r>
              <a:rPr lang="ru-RU" sz="4400" dirty="0" smtClean="0"/>
              <a:t>яичников, </a:t>
            </a:r>
            <a:r>
              <a:rPr lang="ru-RU" sz="4400" dirty="0" err="1" smtClean="0"/>
              <a:t>гидросальпинксом</a:t>
            </a:r>
            <a:r>
              <a:rPr lang="ru-RU" sz="4400" dirty="0" smtClean="0"/>
              <a:t> </a:t>
            </a:r>
            <a:r>
              <a:rPr lang="ru-RU" sz="4400" dirty="0" smtClean="0"/>
              <a:t>и </a:t>
            </a:r>
            <a:r>
              <a:rPr lang="ru-RU" sz="4400" dirty="0" smtClean="0"/>
              <a:t>внематочной беременностью </a:t>
            </a:r>
            <a:r>
              <a:rPr lang="ru-RU" sz="4400" dirty="0" smtClean="0"/>
              <a:t>у </a:t>
            </a:r>
            <a:r>
              <a:rPr lang="ru-RU" sz="4400" dirty="0" smtClean="0"/>
              <a:t>женщин</a:t>
            </a:r>
            <a:endParaRPr lang="ru-RU" sz="4400" dirty="0" smtClean="0"/>
          </a:p>
          <a:p>
            <a:r>
              <a:rPr lang="ru-RU" sz="4400" dirty="0" smtClean="0"/>
              <a:t>Хирургическое лечение с противоглистной терапией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Эпидемиологические факторы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indent="-5400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Распространяется 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по всему миру </a:t>
            </a:r>
            <a:endParaRPr lang="ru-RU" sz="24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indent="-5400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Встречается 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на всех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континентах</a:t>
            </a:r>
          </a:p>
          <a:p>
            <a:pPr indent="-5400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эндемичных зонах распространенность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колеблется 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от спорадической до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высокой</a:t>
            </a:r>
          </a:p>
          <a:p>
            <a:pPr indent="-5400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Большинство людей с диагноз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эхинококкоз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встречаются в 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Соединенных Штатах,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Азии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, Латинской Америки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на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островах 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Тихого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океана</a:t>
            </a:r>
            <a:endParaRPr lang="ru-RU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3483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13968" y="4779818"/>
            <a:ext cx="4879268" cy="16348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Дочерние кисты </a:t>
            </a:r>
            <a:r>
              <a:rPr lang="ru-RU" sz="2400" b="1" dirty="0" smtClean="0"/>
              <a:t>(стрелки</a:t>
            </a:r>
            <a:r>
              <a:rPr lang="ru-RU" sz="2400" b="1" dirty="0" smtClean="0"/>
              <a:t>) </a:t>
            </a:r>
            <a:r>
              <a:rPr lang="ru-RU" sz="2400" dirty="0" err="1" smtClean="0"/>
              <a:t>Э</a:t>
            </a:r>
            <a:r>
              <a:rPr lang="ru-RU" sz="2400" dirty="0" err="1" smtClean="0"/>
              <a:t>хогенный</a:t>
            </a:r>
            <a:r>
              <a:rPr lang="ru-RU" sz="2400" dirty="0" smtClean="0"/>
              <a:t> </a:t>
            </a:r>
            <a:r>
              <a:rPr lang="ru-RU" sz="2400" dirty="0" smtClean="0"/>
              <a:t>эхинококковый песок </a:t>
            </a:r>
            <a:r>
              <a:rPr lang="ru-RU" sz="2400" b="1" dirty="0" smtClean="0"/>
              <a:t>(S)</a:t>
            </a:r>
            <a:endParaRPr lang="ru-RU" sz="2400" b="1" dirty="0" smtClean="0"/>
          </a:p>
          <a:p>
            <a:pPr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Рисунок 16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673" y="2056015"/>
            <a:ext cx="6024070" cy="46080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" y="346364"/>
            <a:ext cx="1129145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ru-RU" sz="3200" b="1" dirty="0" smtClean="0">
                <a:cs typeface="Arial" panose="020B0604020202020204" pitchFamily="34" charset="0"/>
              </a:rPr>
              <a:t>УЗИ </a:t>
            </a:r>
            <a:r>
              <a:rPr lang="ru-RU" altLang="ru-RU" sz="3200" b="1" dirty="0" smtClean="0">
                <a:cs typeface="Arial" panose="020B0604020202020204" pitchFamily="34" charset="0"/>
              </a:rPr>
              <a:t>ЛЕВОЙ ПОЧКИ В ПРОДОЛЬНОМ СРЕЗЕ.</a:t>
            </a:r>
            <a:endParaRPr lang="ru-RU" altLang="ru-RU" sz="3200" b="1" dirty="0" smtClean="0"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ru-RU" sz="3200" b="1" dirty="0" smtClean="0">
                <a:cs typeface="Arial" panose="020B0604020202020204" pitchFamily="34" charset="0"/>
              </a:rPr>
              <a:t>ПОЧЕЧНАЯ ЭХИНОКОККОВАЯ </a:t>
            </a:r>
            <a:r>
              <a:rPr lang="ru-RU" altLang="ru-RU" sz="3200" b="1" dirty="0" smtClean="0">
                <a:cs typeface="Arial" panose="020B0604020202020204" pitchFamily="34" charset="0"/>
              </a:rPr>
              <a:t>КИСТА.</a:t>
            </a:r>
            <a:endParaRPr lang="ru-RU" altLang="ru-RU" sz="3200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982690" y="2743201"/>
            <a:ext cx="4793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Молодой человек из Индии (возраст не указан)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26142463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+mn-lt"/>
              </a:rPr>
              <a:t>Поражение надпочечников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Возникает очень редко</a:t>
            </a:r>
          </a:p>
          <a:p>
            <a:r>
              <a:rPr lang="ru-RU" sz="2400" dirty="0" smtClean="0"/>
              <a:t>Жалобы на боли в левом подреберье </a:t>
            </a:r>
          </a:p>
          <a:p>
            <a:r>
              <a:rPr lang="ru-RU" sz="2400" dirty="0" smtClean="0"/>
              <a:t>Визуализируется неспецифично и может имитировать врожденные постинфекционные или посттравматические кисты</a:t>
            </a:r>
          </a:p>
          <a:p>
            <a:r>
              <a:rPr lang="ru-RU" sz="2400" dirty="0" smtClean="0"/>
              <a:t>Дифференциальная диагностика проводится </a:t>
            </a:r>
            <a:r>
              <a:rPr lang="ru-RU" sz="2400" dirty="0" smtClean="0"/>
              <a:t>с постинфекционными </a:t>
            </a:r>
            <a:r>
              <a:rPr lang="ru-RU" sz="2400" dirty="0" smtClean="0"/>
              <a:t>или </a:t>
            </a:r>
            <a:r>
              <a:rPr lang="ru-RU" sz="2400" dirty="0" smtClean="0"/>
              <a:t>посттравматическими </a:t>
            </a:r>
            <a:r>
              <a:rPr lang="ru-RU" sz="2400" dirty="0" err="1" smtClean="0"/>
              <a:t>псевдокистами</a:t>
            </a:r>
            <a:r>
              <a:rPr lang="ru-RU" sz="2400" dirty="0" smtClean="0"/>
              <a:t>,  </a:t>
            </a:r>
            <a:r>
              <a:rPr lang="ru-RU" sz="2400" dirty="0" err="1" smtClean="0"/>
              <a:t>феохромоцитомой</a:t>
            </a:r>
            <a:r>
              <a:rPr lang="ru-RU" sz="2400" dirty="0" smtClean="0"/>
              <a:t> и кистозной </a:t>
            </a:r>
            <a:r>
              <a:rPr lang="ru-RU" sz="2400" dirty="0" err="1" smtClean="0"/>
              <a:t>гемангиомой</a:t>
            </a:r>
            <a:endParaRPr lang="ru-RU" sz="2400" dirty="0" smtClean="0"/>
          </a:p>
          <a:p>
            <a:r>
              <a:rPr lang="ru-RU" sz="2400" dirty="0" smtClean="0"/>
              <a:t>Хирургическое лечение с противоглистной терапией</a:t>
            </a:r>
            <a:endParaRPr lang="ru-RU" sz="2400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52155" y="4782899"/>
            <a:ext cx="5073045" cy="12022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Дочерняя </a:t>
            </a:r>
            <a:r>
              <a:rPr lang="ru-RU" sz="2400" dirty="0" smtClean="0"/>
              <a:t>киста </a:t>
            </a:r>
            <a:r>
              <a:rPr lang="ru-RU" sz="2400" b="1" dirty="0" smtClean="0"/>
              <a:t>(стрелка) </a:t>
            </a:r>
            <a:endParaRPr lang="ru-RU" sz="2400" b="1" dirty="0" smtClean="0"/>
          </a:p>
          <a:p>
            <a:pPr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Рисунок 17а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44" y="1967345"/>
            <a:ext cx="5315966" cy="46828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90945" y="360218"/>
            <a:ext cx="11443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spc="-1" dirty="0" err="1" smtClean="0">
                <a:ea typeface="Arial"/>
              </a:rPr>
              <a:t>МРт</a:t>
            </a:r>
            <a:r>
              <a:rPr lang="ru-RU" sz="3200" b="1" cap="all" spc="-1" dirty="0" smtClean="0">
                <a:ea typeface="Arial"/>
              </a:rPr>
              <a:t> Органов малого </a:t>
            </a:r>
            <a:r>
              <a:rPr lang="ru-RU" sz="3200" b="1" cap="all" spc="-1" dirty="0" smtClean="0">
                <a:ea typeface="Arial"/>
              </a:rPr>
              <a:t>таза. Т2-ВИ</a:t>
            </a:r>
            <a:r>
              <a:rPr lang="ru-RU" sz="3200" b="1" cap="all" spc="-1" dirty="0" smtClean="0">
                <a:ea typeface="Arial"/>
              </a:rPr>
              <a:t>. </a:t>
            </a:r>
            <a:r>
              <a:rPr lang="ru-RU" sz="3200" b="1" cap="all" spc="-1" dirty="0" smtClean="0">
                <a:ea typeface="Arial"/>
              </a:rPr>
              <a:t>ФРОНТАЛЬНАЯ </a:t>
            </a:r>
            <a:r>
              <a:rPr lang="ru-RU" sz="3200" b="1" cap="all" spc="-1" dirty="0" smtClean="0">
                <a:solidFill>
                  <a:srgbClr val="000000"/>
                </a:solidFill>
                <a:ea typeface="Arial"/>
              </a:rPr>
              <a:t>плоскость</a:t>
            </a:r>
            <a:r>
              <a:rPr lang="ru-RU" sz="3200" b="1" cap="all" spc="-1" dirty="0" smtClean="0">
                <a:solidFill>
                  <a:srgbClr val="000000"/>
                </a:solidFill>
                <a:ea typeface="Arial"/>
              </a:rPr>
              <a:t>.</a:t>
            </a:r>
            <a:r>
              <a:rPr lang="ru-RU" sz="3200" b="1" dirty="0" smtClean="0"/>
              <a:t>  </a:t>
            </a:r>
          </a:p>
          <a:p>
            <a:r>
              <a:rPr lang="ru-RU" sz="3200" b="1" dirty="0" smtClean="0"/>
              <a:t>ЭХИНОКОККОВАЯ КИСТА НАДПОЧЕЧНИКА.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51418" y="2299855"/>
            <a:ext cx="57357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Молодой человек </a:t>
            </a:r>
            <a:r>
              <a:rPr lang="ru-RU" sz="2400" b="1" i="1" dirty="0" smtClean="0"/>
              <a:t>(</a:t>
            </a:r>
            <a:r>
              <a:rPr lang="ru-RU" sz="2400" b="1" i="1" dirty="0" smtClean="0"/>
              <a:t>возраст не указан</a:t>
            </a:r>
            <a:r>
              <a:rPr lang="ru-RU" sz="2400" b="1" i="1" dirty="0" smtClean="0"/>
              <a:t>)</a:t>
            </a:r>
          </a:p>
          <a:p>
            <a:r>
              <a:rPr lang="ru-RU" sz="2400" b="1" i="1" dirty="0" smtClean="0"/>
              <a:t>Жалобы на боли в левом подреберье</a:t>
            </a:r>
            <a:endParaRPr lang="ru-RU" sz="2400" b="1" i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96298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303817" y="4611518"/>
            <a:ext cx="5468183" cy="19278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Умеренное </a:t>
            </a:r>
            <a:r>
              <a:rPr lang="ru-RU" sz="2400" dirty="0" smtClean="0"/>
              <a:t>увеличение капсулы и периферические области капсульного </a:t>
            </a:r>
            <a:r>
              <a:rPr lang="ru-RU" sz="2400" dirty="0" smtClean="0"/>
              <a:t>выпячивания </a:t>
            </a:r>
            <a:r>
              <a:rPr lang="ru-RU" sz="2400" b="1" dirty="0" smtClean="0"/>
              <a:t>(</a:t>
            </a:r>
            <a:r>
              <a:rPr lang="ru-RU" sz="2400" b="1" dirty="0" smtClean="0"/>
              <a:t>стрелки)</a:t>
            </a:r>
            <a:endParaRPr lang="ru-RU" sz="2400" dirty="0"/>
          </a:p>
        </p:txBody>
      </p:sp>
      <p:pic>
        <p:nvPicPr>
          <p:cNvPr id="4" name="Рисунок 3" descr="Рисунок 17b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545" y="2285999"/>
            <a:ext cx="5438382" cy="43780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63236" y="235527"/>
            <a:ext cx="1137458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spc="-1" dirty="0" err="1" smtClean="0">
                <a:ea typeface="Arial"/>
              </a:rPr>
              <a:t>МРт</a:t>
            </a:r>
            <a:r>
              <a:rPr lang="ru-RU" sz="3200" b="1" cap="all" spc="-1" dirty="0" smtClean="0">
                <a:ea typeface="Arial"/>
              </a:rPr>
              <a:t> Органов малого </a:t>
            </a:r>
            <a:r>
              <a:rPr lang="ru-RU" sz="3200" b="1" cap="all" spc="-1" dirty="0" smtClean="0">
                <a:ea typeface="Arial"/>
              </a:rPr>
              <a:t>таза с аксиальным контрастом. Т1-ВИ</a:t>
            </a:r>
            <a:r>
              <a:rPr lang="ru-RU" sz="3200" b="1" cap="all" spc="-1" dirty="0" smtClean="0">
                <a:ea typeface="Arial"/>
              </a:rPr>
              <a:t>. </a:t>
            </a:r>
            <a:r>
              <a:rPr lang="ru-RU" sz="3200" b="1" cap="all" spc="-1" dirty="0" smtClean="0">
                <a:ea typeface="Arial"/>
              </a:rPr>
              <a:t>Аксиальная </a:t>
            </a:r>
            <a:r>
              <a:rPr lang="ru-RU" sz="3200" b="1" cap="all" spc="-1" dirty="0" smtClean="0">
                <a:solidFill>
                  <a:srgbClr val="000000"/>
                </a:solidFill>
                <a:ea typeface="Arial"/>
              </a:rPr>
              <a:t>плоскость</a:t>
            </a:r>
            <a:r>
              <a:rPr lang="ru-RU" sz="3200" b="1" cap="all" spc="-1" dirty="0" smtClean="0">
                <a:solidFill>
                  <a:srgbClr val="000000"/>
                </a:solidFill>
                <a:ea typeface="Arial"/>
              </a:rPr>
              <a:t>.</a:t>
            </a:r>
            <a:r>
              <a:rPr lang="ru-RU" sz="3200" b="1" dirty="0" smtClean="0"/>
              <a:t>  </a:t>
            </a:r>
          </a:p>
          <a:p>
            <a:r>
              <a:rPr lang="ru-RU" sz="3200" b="1" dirty="0" smtClean="0"/>
              <a:t>ЭХИНОКОККОВАЯ КИСТА НАДПОЧЕЧНИКА</a:t>
            </a:r>
            <a:r>
              <a:rPr lang="ru-RU" sz="3200" b="1" dirty="0" smtClean="0"/>
              <a:t>. ПРОДОЛЖЕНИЕ.</a:t>
            </a:r>
            <a:endParaRPr lang="ru-RU" sz="32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15340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Поражение легких и плевры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Возникает часто, особенно у детей</a:t>
            </a:r>
          </a:p>
          <a:p>
            <a:r>
              <a:rPr lang="ru-RU" sz="2400" dirty="0" smtClean="0"/>
              <a:t>Жалобы на кашель, одышку, кровохарканье</a:t>
            </a:r>
          </a:p>
          <a:p>
            <a:r>
              <a:rPr lang="ru-RU" sz="2400" dirty="0" smtClean="0"/>
              <a:t>Проявляется </a:t>
            </a:r>
            <a:r>
              <a:rPr lang="ru-RU" sz="2400" dirty="0" smtClean="0"/>
              <a:t>в виде четко определенных круглых масс с однородным помутнением мягких </a:t>
            </a:r>
            <a:r>
              <a:rPr lang="ru-RU" sz="2400" dirty="0" smtClean="0"/>
              <a:t>тканей</a:t>
            </a:r>
          </a:p>
          <a:p>
            <a:r>
              <a:rPr lang="ru-RU" sz="2400" dirty="0" smtClean="0"/>
              <a:t>Дифференциальная диагностика проводится </a:t>
            </a:r>
            <a:r>
              <a:rPr lang="ru-RU" sz="2400" dirty="0" smtClean="0"/>
              <a:t>с абсцессом легкого, </a:t>
            </a:r>
            <a:r>
              <a:rPr lang="ru-RU" sz="2400" dirty="0" err="1" smtClean="0"/>
              <a:t>бронхогенной</a:t>
            </a:r>
            <a:r>
              <a:rPr lang="ru-RU" sz="2400" dirty="0" smtClean="0"/>
              <a:t> кистой, туберкулезной эмпиемой, хроническим скоплением </a:t>
            </a:r>
            <a:r>
              <a:rPr lang="ru-RU" sz="2400" dirty="0" smtClean="0"/>
              <a:t>плевральной жидкости и </a:t>
            </a:r>
            <a:r>
              <a:rPr lang="ru-RU" sz="2400" dirty="0" smtClean="0"/>
              <a:t>врожденными кистозными пороками </a:t>
            </a:r>
            <a:r>
              <a:rPr lang="ru-RU" sz="2400" dirty="0" smtClean="0"/>
              <a:t>развития </a:t>
            </a:r>
            <a:r>
              <a:rPr lang="ru-RU" sz="2400" dirty="0" smtClean="0"/>
              <a:t>легких</a:t>
            </a:r>
          </a:p>
          <a:p>
            <a:r>
              <a:rPr lang="ru-RU" sz="2400" dirty="0" smtClean="0"/>
              <a:t>Хирургическое лечение с противоглистной терапией до и после операции</a:t>
            </a:r>
            <a:endParaRPr lang="ru-RU" sz="2400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331528" y="4308765"/>
            <a:ext cx="5375564" cy="35052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Внутренние дочерние кисты </a:t>
            </a:r>
            <a:r>
              <a:rPr lang="ru-RU" sz="2400" b="1" dirty="0" smtClean="0"/>
              <a:t>(наконечники стрелок)</a:t>
            </a:r>
          </a:p>
          <a:p>
            <a:r>
              <a:rPr lang="ru-RU" sz="2400" dirty="0" smtClean="0"/>
              <a:t>Эхинококковый песок </a:t>
            </a:r>
            <a:r>
              <a:rPr lang="ru-RU" sz="2400" b="1" dirty="0" smtClean="0"/>
              <a:t>(S)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Рисунок 19а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32" y="1814945"/>
            <a:ext cx="4532524" cy="48553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04800" y="277091"/>
            <a:ext cx="1136072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spc="-1" dirty="0" smtClean="0">
                <a:ea typeface="Arial"/>
              </a:rPr>
              <a:t>КТ Органов </a:t>
            </a:r>
            <a:r>
              <a:rPr lang="ru-RU" sz="3200" b="1" cap="all" spc="-1" dirty="0" smtClean="0">
                <a:ea typeface="Arial"/>
              </a:rPr>
              <a:t>брюшной полости с </a:t>
            </a:r>
            <a:r>
              <a:rPr lang="ru-RU" sz="3200" b="1" cap="all" spc="-1" dirty="0" smtClean="0">
                <a:ea typeface="Arial"/>
              </a:rPr>
              <a:t>аксиальным контрастом. </a:t>
            </a:r>
            <a:r>
              <a:rPr lang="ru-RU" sz="3200" b="1" cap="all" spc="-1" dirty="0" smtClean="0">
                <a:ea typeface="Arial"/>
              </a:rPr>
              <a:t>КОРОНАРНАЯ </a:t>
            </a:r>
            <a:r>
              <a:rPr lang="ru-RU" sz="3200" b="1" cap="all" spc="-1" dirty="0" smtClean="0">
                <a:solidFill>
                  <a:srgbClr val="000000"/>
                </a:solidFill>
                <a:ea typeface="Arial"/>
              </a:rPr>
              <a:t>плоскость</a:t>
            </a:r>
            <a:r>
              <a:rPr lang="ru-RU" sz="3200" b="1" cap="all" spc="-1" dirty="0" smtClean="0">
                <a:solidFill>
                  <a:srgbClr val="000000"/>
                </a:solidFill>
                <a:ea typeface="Arial"/>
              </a:rPr>
              <a:t>.</a:t>
            </a:r>
            <a:endParaRPr lang="ru-RU" sz="3200" b="1" dirty="0" smtClean="0"/>
          </a:p>
          <a:p>
            <a:r>
              <a:rPr lang="ru-RU" sz="3200" b="1" dirty="0" smtClean="0"/>
              <a:t>ПЛЕВРАЛЬНАЯ ЭХИНОКОККОВАЯ КИСТА. </a:t>
            </a:r>
            <a:endParaRPr lang="ru-RU" sz="3200" b="1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051964" y="2535382"/>
            <a:ext cx="466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Мужчина, </a:t>
            </a:r>
            <a:r>
              <a:rPr lang="ru-RU" sz="2400" b="1" i="1" dirty="0" smtClean="0">
                <a:solidFill>
                  <a:srgbClr val="0070C0"/>
                </a:solidFill>
              </a:rPr>
              <a:t>42 года.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5198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2810" y="4015602"/>
            <a:ext cx="5312707" cy="4023360"/>
          </a:xfrm>
        </p:spPr>
        <p:txBody>
          <a:bodyPr/>
          <a:lstStyle/>
          <a:p>
            <a:r>
              <a:rPr lang="ru-RU" sz="2400" dirty="0" smtClean="0"/>
              <a:t>Внутренние </a:t>
            </a:r>
            <a:r>
              <a:rPr lang="ru-RU" sz="2400" dirty="0" smtClean="0"/>
              <a:t>дочерние кисты </a:t>
            </a:r>
            <a:r>
              <a:rPr lang="ru-RU" sz="2400" b="1" dirty="0" smtClean="0"/>
              <a:t>(наконечники </a:t>
            </a:r>
            <a:r>
              <a:rPr lang="ru-RU" sz="2400" b="1" dirty="0" smtClean="0"/>
              <a:t>стрелок)</a:t>
            </a:r>
          </a:p>
          <a:p>
            <a:r>
              <a:rPr lang="ru-RU" sz="2400" dirty="0" smtClean="0"/>
              <a:t>Эхинококковый песок </a:t>
            </a:r>
            <a:r>
              <a:rPr lang="ru-RU" sz="2400" b="1" dirty="0" smtClean="0"/>
              <a:t>(S)</a:t>
            </a:r>
          </a:p>
          <a:p>
            <a:r>
              <a:rPr lang="ru-RU" sz="2400" dirty="0" err="1" smtClean="0"/>
              <a:t>Кальцификация</a:t>
            </a:r>
            <a:r>
              <a:rPr lang="ru-RU" sz="2400" dirty="0" smtClean="0"/>
              <a:t> капсулы кисты </a:t>
            </a:r>
            <a:r>
              <a:rPr lang="ru-RU" sz="2400" b="1" dirty="0" smtClean="0"/>
              <a:t>(стрелки)</a:t>
            </a:r>
            <a:endParaRPr lang="ru-RU" sz="2400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Рисунок 19b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637" y="1898073"/>
            <a:ext cx="4161674" cy="47659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49382" y="332509"/>
            <a:ext cx="1151312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spc="-1" dirty="0" smtClean="0">
                <a:ea typeface="Arial"/>
              </a:rPr>
              <a:t>КТ Органов брюшной полости с аксиальным контрастом. </a:t>
            </a:r>
            <a:r>
              <a:rPr lang="ru-RU" sz="3200" b="1" cap="all" spc="-1" dirty="0" smtClean="0">
                <a:ea typeface="Arial"/>
              </a:rPr>
              <a:t>Сагиттальная </a:t>
            </a:r>
            <a:r>
              <a:rPr lang="ru-RU" sz="3200" b="1" cap="all" spc="-1" dirty="0" smtClean="0">
                <a:solidFill>
                  <a:srgbClr val="000000"/>
                </a:solidFill>
                <a:ea typeface="Arial"/>
              </a:rPr>
              <a:t>плоскость</a:t>
            </a:r>
            <a:r>
              <a:rPr lang="ru-RU" sz="3200" b="1" cap="all" spc="-1" dirty="0" smtClean="0">
                <a:solidFill>
                  <a:srgbClr val="000000"/>
                </a:solidFill>
                <a:ea typeface="Arial"/>
              </a:rPr>
              <a:t>.</a:t>
            </a:r>
            <a:endParaRPr lang="ru-RU" sz="3200" b="1" dirty="0" smtClean="0"/>
          </a:p>
          <a:p>
            <a:r>
              <a:rPr lang="ru-RU" sz="3200" b="1" dirty="0" smtClean="0"/>
              <a:t>ПЛЕВРАЛЬНАЯ ЭХИНОКОККОВАЯ КИСТА. </a:t>
            </a:r>
            <a:r>
              <a:rPr lang="ru-RU" sz="3200" b="1" dirty="0" smtClean="0"/>
              <a:t>ПРОДОЛЖЕНИЕ.</a:t>
            </a:r>
            <a:endParaRPr lang="ru-RU" sz="32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83438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774499" y="3893128"/>
            <a:ext cx="6043427" cy="272934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Удлиненная двояковыпуклая непрозрачность </a:t>
            </a:r>
            <a:r>
              <a:rPr lang="ru-RU" sz="2400" b="1" dirty="0" smtClean="0"/>
              <a:t>(наконечники </a:t>
            </a:r>
            <a:r>
              <a:rPr lang="ru-RU" sz="2400" b="1" dirty="0" smtClean="0"/>
              <a:t>стрелок)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r>
              <a:rPr lang="ru-RU" sz="2400" dirty="0" smtClean="0"/>
              <a:t>Округлые образования </a:t>
            </a:r>
            <a:r>
              <a:rPr lang="ru-RU" sz="2400" b="1" dirty="0" smtClean="0"/>
              <a:t>(стрелки</a:t>
            </a:r>
            <a:r>
              <a:rPr lang="ru-RU" sz="2400" b="1" dirty="0" smtClean="0"/>
              <a:t>) </a:t>
            </a:r>
            <a:r>
              <a:rPr lang="ru-RU" sz="2400" dirty="0" smtClean="0"/>
              <a:t>с множественными уровнями </a:t>
            </a:r>
            <a:r>
              <a:rPr lang="ru-RU" sz="2400" dirty="0" smtClean="0"/>
              <a:t>воздуха и </a:t>
            </a:r>
            <a:r>
              <a:rPr lang="ru-RU" sz="2400" dirty="0" smtClean="0"/>
              <a:t>жидкостью </a:t>
            </a:r>
            <a:r>
              <a:rPr lang="ru-RU" sz="2400" dirty="0" smtClean="0"/>
              <a:t>в обеих </a:t>
            </a:r>
            <a:r>
              <a:rPr lang="ru-RU" sz="2400" dirty="0" smtClean="0"/>
              <a:t>областях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Рисунок 21а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378" y="2258291"/>
            <a:ext cx="4122767" cy="44195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87927" y="249382"/>
            <a:ext cx="1111134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spc="-1" dirty="0" smtClean="0">
                <a:ea typeface="Arial"/>
              </a:rPr>
              <a:t>РЕНТГЕНОГРАФИЯ ГРУДНОЙ КЛЕТКИ. ПРЯМАЯ ПРОЕКЦИЯ.</a:t>
            </a:r>
            <a:endParaRPr lang="ru-RU" sz="3200" b="1" dirty="0" smtClean="0"/>
          </a:p>
          <a:p>
            <a:r>
              <a:rPr lang="ru-RU" sz="3200" b="1" dirty="0" smtClean="0"/>
              <a:t>ОБШИРНАЯ ЭХИНОКОККОВАЯ КИСТА ПЛЕВРЫ И ЛЕГКИХ.</a:t>
            </a:r>
            <a:endParaRPr lang="ru-RU" sz="3200" b="1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48401" y="2729346"/>
            <a:ext cx="4821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Мужчина</a:t>
            </a:r>
            <a:r>
              <a:rPr lang="ru-RU" sz="2400" b="1" i="1" dirty="0" smtClean="0">
                <a:solidFill>
                  <a:srgbClr val="0070C0"/>
                </a:solidFill>
              </a:rPr>
              <a:t>, 51 год.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9574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858308" y="4067694"/>
            <a:ext cx="5737945" cy="40233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Удлиненная двояковыпуклая непрозрачность </a:t>
            </a:r>
            <a:r>
              <a:rPr lang="ru-RU" sz="2400" b="1" dirty="0" smtClean="0"/>
              <a:t>(наконечники стрелок)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Округлые образования </a:t>
            </a:r>
            <a:r>
              <a:rPr lang="ru-RU" sz="2400" b="1" dirty="0" smtClean="0"/>
              <a:t>(</a:t>
            </a:r>
            <a:r>
              <a:rPr lang="ru-RU" sz="2400" b="1" dirty="0" smtClean="0"/>
              <a:t>стрелки)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Рисунок 21b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006" y="1704109"/>
            <a:ext cx="4303829" cy="49737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35526" y="193964"/>
            <a:ext cx="1195647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spc="-1" dirty="0" smtClean="0">
                <a:ea typeface="Arial"/>
              </a:rPr>
              <a:t>РЕНТГЕНОГРАФИЯ ГРУДНОЙ КЛЕТКИ. </a:t>
            </a:r>
            <a:r>
              <a:rPr lang="ru-RU" sz="3200" b="1" cap="all" spc="-1" dirty="0" smtClean="0">
                <a:ea typeface="Arial"/>
              </a:rPr>
              <a:t>БОКОВАЯ ПРОЕКЦИЯ</a:t>
            </a:r>
            <a:r>
              <a:rPr lang="ru-RU" sz="3200" b="1" cap="all" spc="-1" dirty="0" smtClean="0">
                <a:ea typeface="Arial"/>
              </a:rPr>
              <a:t>.</a:t>
            </a:r>
            <a:endParaRPr lang="ru-RU" sz="3200" b="1" dirty="0" smtClean="0"/>
          </a:p>
          <a:p>
            <a:r>
              <a:rPr lang="ru-RU" sz="3200" b="1" dirty="0" smtClean="0"/>
              <a:t>ОБШИРНАЯ ЭХИНОКОККОВАЯ КИСТА ПЛЕВРЫ И ЛЕГКИХ</a:t>
            </a:r>
            <a:r>
              <a:rPr lang="ru-RU" sz="3200" b="1" dirty="0" smtClean="0"/>
              <a:t>. ПРОДОЛЖЕНИЕ.</a:t>
            </a:r>
            <a:endParaRPr lang="ru-RU" sz="32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86250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888183" y="4204855"/>
            <a:ext cx="6040582" cy="24591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Пораженная борозда, окруженная </a:t>
            </a:r>
            <a:r>
              <a:rPr lang="ru-RU" sz="2400" dirty="0" smtClean="0"/>
              <a:t>воспаленной паренхимой легкого </a:t>
            </a:r>
            <a:r>
              <a:rPr lang="ru-RU" sz="2400" b="1" dirty="0" smtClean="0"/>
              <a:t>(стрелки)</a:t>
            </a:r>
          </a:p>
          <a:p>
            <a:r>
              <a:rPr lang="ru-RU" sz="2400" dirty="0" smtClean="0"/>
              <a:t>Эхинококковая </a:t>
            </a:r>
            <a:r>
              <a:rPr lang="ru-RU" sz="2400" dirty="0" smtClean="0"/>
              <a:t>киста </a:t>
            </a:r>
            <a:r>
              <a:rPr lang="ru-RU" sz="2400" b="1" dirty="0" smtClean="0"/>
              <a:t>(наконечники стрелок)</a:t>
            </a:r>
            <a:endParaRPr lang="ru-RU" sz="2400" b="1" dirty="0" smtClean="0"/>
          </a:p>
          <a:p>
            <a:endParaRPr lang="ru-RU" dirty="0"/>
          </a:p>
        </p:txBody>
      </p:sp>
      <p:pic>
        <p:nvPicPr>
          <p:cNvPr id="5" name="Рисунок 4" descr="Рисунок 21c.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6531" y="2202873"/>
            <a:ext cx="5332270" cy="44888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90945" y="277091"/>
            <a:ext cx="1159625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spc="-1" dirty="0" smtClean="0">
                <a:ea typeface="Arial"/>
              </a:rPr>
              <a:t>КТ </a:t>
            </a:r>
            <a:r>
              <a:rPr lang="ru-RU" sz="3200" b="1" cap="all" spc="-1" dirty="0" smtClean="0">
                <a:ea typeface="Arial"/>
              </a:rPr>
              <a:t>ОРГАНОВ ГРУДНОЙ ПОЛОСТИ с </a:t>
            </a:r>
            <a:r>
              <a:rPr lang="ru-RU" sz="3200" b="1" cap="all" spc="-1" dirty="0" smtClean="0">
                <a:ea typeface="Arial"/>
              </a:rPr>
              <a:t>аксиальным контрастом. </a:t>
            </a:r>
            <a:r>
              <a:rPr lang="ru-RU" sz="3200" b="1" cap="all" spc="-1" dirty="0" smtClean="0">
                <a:ea typeface="Arial"/>
              </a:rPr>
              <a:t>Аксиальная </a:t>
            </a:r>
            <a:r>
              <a:rPr lang="ru-RU" sz="3200" b="1" cap="all" spc="-1" dirty="0" smtClean="0">
                <a:solidFill>
                  <a:srgbClr val="000000"/>
                </a:solidFill>
                <a:ea typeface="Arial"/>
              </a:rPr>
              <a:t>плоскость</a:t>
            </a:r>
            <a:r>
              <a:rPr lang="ru-RU" sz="3200" b="1" cap="all" spc="-1" dirty="0" smtClean="0">
                <a:solidFill>
                  <a:srgbClr val="000000"/>
                </a:solidFill>
                <a:ea typeface="Arial"/>
              </a:rPr>
              <a:t>.</a:t>
            </a:r>
            <a:endParaRPr lang="ru-RU" sz="3200" b="1" dirty="0" smtClean="0"/>
          </a:p>
          <a:p>
            <a:r>
              <a:rPr lang="ru-RU" sz="3200" b="1" dirty="0" smtClean="0"/>
              <a:t>ОБШИРНАЯ ЭХИНОКОККОВАЯ КИСТА ПЛЕВРЫ И ЛЕГКИХ. ПРОДОЛЖЕНИЕ.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Фигура 1.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122204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680363" y="4987635"/>
            <a:ext cx="5652655" cy="1468583"/>
          </a:xfrm>
        </p:spPr>
        <p:txBody>
          <a:bodyPr/>
          <a:lstStyle/>
          <a:p>
            <a:r>
              <a:rPr lang="ru-RU" sz="2400" dirty="0" smtClean="0"/>
              <a:t>С</a:t>
            </a:r>
            <a:r>
              <a:rPr lang="ru-RU" sz="2400" dirty="0" smtClean="0"/>
              <a:t>копление </a:t>
            </a:r>
            <a:r>
              <a:rPr lang="ru-RU" sz="2400" dirty="0" smtClean="0"/>
              <a:t>жидкости </a:t>
            </a:r>
            <a:r>
              <a:rPr lang="ru-RU" sz="2400" dirty="0" smtClean="0"/>
              <a:t>с </a:t>
            </a:r>
            <a:r>
              <a:rPr lang="ru-RU" sz="2400" dirty="0" smtClean="0"/>
              <a:t>тонкой, слегка увеличивающейся капсулой </a:t>
            </a:r>
            <a:r>
              <a:rPr lang="ru-RU" sz="2400" b="1" dirty="0" smtClean="0"/>
              <a:t>(стрелки</a:t>
            </a:r>
            <a:r>
              <a:rPr lang="ru-RU" sz="2400" b="1" dirty="0" smtClean="0"/>
              <a:t>)</a:t>
            </a:r>
            <a:endParaRPr lang="ru-RU" sz="2400" b="1" dirty="0" smtClean="0"/>
          </a:p>
          <a:p>
            <a:endParaRPr lang="ru-RU" dirty="0"/>
          </a:p>
        </p:txBody>
      </p:sp>
      <p:pic>
        <p:nvPicPr>
          <p:cNvPr id="4" name="Рисунок 3" descr="Рисунок 22а.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35106" y="1828800"/>
            <a:ext cx="3627293" cy="48542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" y="290945"/>
            <a:ext cx="11526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spc="-1" dirty="0" smtClean="0">
                <a:ea typeface="Arial"/>
              </a:rPr>
              <a:t>КТ ОРГАНОВ </a:t>
            </a:r>
            <a:r>
              <a:rPr lang="ru-RU" sz="3200" b="1" cap="all" spc="-1" dirty="0" smtClean="0">
                <a:ea typeface="Arial"/>
              </a:rPr>
              <a:t>брюшной полости без усиления. </a:t>
            </a:r>
            <a:r>
              <a:rPr lang="ru-RU" sz="3200" b="1" cap="all" spc="-1" dirty="0" smtClean="0">
                <a:ea typeface="Arial"/>
              </a:rPr>
              <a:t>Аксиальная </a:t>
            </a:r>
            <a:r>
              <a:rPr lang="ru-RU" sz="3200" b="1" cap="all" spc="-1" dirty="0" smtClean="0">
                <a:solidFill>
                  <a:srgbClr val="000000"/>
                </a:solidFill>
                <a:ea typeface="Arial"/>
              </a:rPr>
              <a:t>плоскость</a:t>
            </a:r>
            <a:r>
              <a:rPr lang="ru-RU" sz="3200" b="1" cap="all" spc="-1" dirty="0" smtClean="0">
                <a:solidFill>
                  <a:srgbClr val="000000"/>
                </a:solidFill>
                <a:ea typeface="Arial"/>
              </a:rPr>
              <a:t>. </a:t>
            </a:r>
          </a:p>
          <a:p>
            <a:r>
              <a:rPr lang="ru-RU" sz="3200" b="1" cap="all" spc="-1" dirty="0" smtClean="0">
                <a:solidFill>
                  <a:srgbClr val="000000"/>
                </a:solidFill>
                <a:ea typeface="Arial"/>
              </a:rPr>
              <a:t>ПЛЕВРАЛЬНАЯ ЭХИНОКОККОВАЯ КИСТА.</a:t>
            </a:r>
            <a:endParaRPr lang="ru-RU" sz="32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123709" y="2064327"/>
            <a:ext cx="4918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Мужчина, 25 лет.</a:t>
            </a:r>
          </a:p>
          <a:p>
            <a:r>
              <a:rPr lang="ru-RU" sz="2400" b="1" i="1" dirty="0" smtClean="0"/>
              <a:t>Жалобы: на боли в грудной клетке справа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61708" y="4440382"/>
            <a:ext cx="6179127" cy="241761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Эхинококковая </a:t>
            </a:r>
            <a:r>
              <a:rPr lang="ru-RU" sz="2400" dirty="0" smtClean="0"/>
              <a:t>киста печени </a:t>
            </a:r>
            <a:r>
              <a:rPr lang="ru-RU" sz="2400" b="1" dirty="0" smtClean="0"/>
              <a:t>(стрелка</a:t>
            </a:r>
            <a:r>
              <a:rPr lang="ru-RU" sz="2400" b="1" dirty="0" smtClean="0"/>
              <a:t>) </a:t>
            </a:r>
            <a:r>
              <a:rPr lang="ru-RU" sz="2400" dirty="0" smtClean="0"/>
              <a:t>внешне похожая на кисту правого </a:t>
            </a:r>
            <a:r>
              <a:rPr lang="ru-RU" sz="2400" dirty="0" err="1" smtClean="0"/>
              <a:t>гемиторакса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63236" y="318655"/>
            <a:ext cx="1161010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spc="-1" dirty="0" smtClean="0">
                <a:ea typeface="Arial"/>
              </a:rPr>
              <a:t>КТ ОРГАНОВ брюшной полости без усиления. Аксиальная </a:t>
            </a:r>
            <a:r>
              <a:rPr lang="ru-RU" sz="3200" b="1" cap="all" spc="-1" dirty="0" smtClean="0">
                <a:solidFill>
                  <a:srgbClr val="000000"/>
                </a:solidFill>
                <a:ea typeface="Arial"/>
              </a:rPr>
              <a:t>плоскость. </a:t>
            </a:r>
          </a:p>
          <a:p>
            <a:r>
              <a:rPr lang="ru-RU" sz="3200" b="1" cap="all" spc="-1" dirty="0" smtClean="0">
                <a:solidFill>
                  <a:srgbClr val="000000"/>
                </a:solidFill>
                <a:ea typeface="Arial"/>
              </a:rPr>
              <a:t>ПЛЕВРАЛЬНАЯ ЭХИНОКОККОВАЯ КИСТА</a:t>
            </a:r>
            <a:r>
              <a:rPr lang="ru-RU" sz="3200" b="1" cap="all" spc="-1" dirty="0" smtClean="0">
                <a:solidFill>
                  <a:srgbClr val="000000"/>
                </a:solidFill>
                <a:ea typeface="Arial"/>
              </a:rPr>
              <a:t>. Продолжение.</a:t>
            </a:r>
            <a:endParaRPr lang="ru-RU" sz="3200" b="1" dirty="0" smtClean="0"/>
          </a:p>
          <a:p>
            <a:endParaRPr lang="ru-RU" dirty="0"/>
          </a:p>
        </p:txBody>
      </p:sp>
      <p:pic>
        <p:nvPicPr>
          <p:cNvPr id="5" name="Рисунок 4" descr="Рисунок 22b.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48095" y="1842655"/>
            <a:ext cx="3891396" cy="4821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Поражение сердца и перикарда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514696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Встречается редко</a:t>
            </a:r>
          </a:p>
          <a:p>
            <a:r>
              <a:rPr lang="ru-RU" dirty="0" smtClean="0"/>
              <a:t>Протекает бессимптомно на ранних стадиях, затем появляется боль в груди и одышка</a:t>
            </a:r>
          </a:p>
          <a:p>
            <a:r>
              <a:rPr lang="ru-RU" dirty="0" smtClean="0"/>
              <a:t>Заподозрить можно встретив аномальный контур сердца или повышенный </a:t>
            </a:r>
            <a:r>
              <a:rPr lang="ru-RU" dirty="0" err="1" smtClean="0"/>
              <a:t>кардиоторакальный</a:t>
            </a:r>
            <a:r>
              <a:rPr lang="ru-RU" dirty="0" smtClean="0"/>
              <a:t> индекс; визуализируется как кальцинированная сферическая масса деформирующая тень сердца</a:t>
            </a:r>
          </a:p>
          <a:p>
            <a:r>
              <a:rPr lang="ru-RU" dirty="0" smtClean="0"/>
              <a:t>Дифференциальная </a:t>
            </a:r>
            <a:r>
              <a:rPr lang="ru-RU" dirty="0" smtClean="0"/>
              <a:t>диагностика проводится </a:t>
            </a:r>
            <a:r>
              <a:rPr lang="ru-RU" dirty="0" smtClean="0"/>
              <a:t>с аневризмой желудочков, опухолью сердца, тромбом, кистой перикарда</a:t>
            </a:r>
          </a:p>
          <a:p>
            <a:r>
              <a:rPr lang="ru-RU" dirty="0" smtClean="0"/>
              <a:t> Лечение проводится путем хирургической </a:t>
            </a:r>
            <a:r>
              <a:rPr lang="ru-RU" dirty="0" smtClean="0"/>
              <a:t>резекции </a:t>
            </a:r>
            <a:r>
              <a:rPr lang="ru-RU" dirty="0" err="1" smtClean="0"/>
              <a:t>миокардиальной</a:t>
            </a:r>
            <a:r>
              <a:rPr lang="ru-RU" dirty="0" smtClean="0"/>
              <a:t> </a:t>
            </a:r>
            <a:r>
              <a:rPr lang="ru-RU" dirty="0" smtClean="0"/>
              <a:t>или перикардиальной </a:t>
            </a:r>
            <a:r>
              <a:rPr lang="ru-RU" dirty="0" smtClean="0"/>
              <a:t>эхинококковой кисты с </a:t>
            </a:r>
            <a:r>
              <a:rPr lang="ru-RU" dirty="0" err="1" smtClean="0"/>
              <a:t>внутрипроцедурной</a:t>
            </a:r>
            <a:r>
              <a:rPr lang="ru-RU" dirty="0" smtClean="0"/>
              <a:t> аспирацией </a:t>
            </a:r>
            <a:r>
              <a:rPr lang="ru-RU" dirty="0" smtClean="0"/>
              <a:t>и промыванием полости кисты </a:t>
            </a:r>
            <a:r>
              <a:rPr lang="ru-RU" dirty="0" smtClean="0"/>
              <a:t>гипертоническим физиологическим </a:t>
            </a:r>
            <a:r>
              <a:rPr lang="ru-RU" dirty="0" smtClean="0"/>
              <a:t>раствором в сочетании с </a:t>
            </a:r>
            <a:r>
              <a:rPr lang="ru-RU" dirty="0" smtClean="0"/>
              <a:t>введением </a:t>
            </a:r>
            <a:r>
              <a:rPr lang="ru-RU" dirty="0" err="1" smtClean="0"/>
              <a:t>альбендазола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721929" y="4391890"/>
            <a:ext cx="6248400" cy="272031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Эхинококковая киста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(стрелка)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капсульными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кальцификациями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растущими вдоль медиальной стороны свободной стенки правого желудочка в межжелудочковую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перегородку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Рисунок 23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960" y="1870363"/>
            <a:ext cx="4466276" cy="47936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483928" y="2729347"/>
            <a:ext cx="446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Мужчина</a:t>
            </a:r>
            <a:r>
              <a:rPr lang="ru-RU" sz="2400" b="1" i="1" dirty="0" smtClean="0">
                <a:solidFill>
                  <a:srgbClr val="0070C0"/>
                </a:solidFill>
              </a:rPr>
              <a:t>, 49 лет.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236" y="249382"/>
            <a:ext cx="11540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spc="-1" dirty="0" smtClean="0">
                <a:ea typeface="Arial"/>
              </a:rPr>
              <a:t>КТ ОРГАНОВ </a:t>
            </a:r>
            <a:r>
              <a:rPr lang="ru-RU" sz="3200" b="1" cap="all" spc="-1" dirty="0" err="1" smtClean="0">
                <a:ea typeface="Arial"/>
              </a:rPr>
              <a:t>гРудной</a:t>
            </a:r>
            <a:r>
              <a:rPr lang="ru-RU" sz="3200" b="1" cap="all" spc="-1" dirty="0" smtClean="0">
                <a:ea typeface="Arial"/>
              </a:rPr>
              <a:t> клетки с аксиальным усилением. </a:t>
            </a:r>
            <a:r>
              <a:rPr lang="ru-RU" sz="3200" b="1" cap="all" spc="-1" dirty="0" smtClean="0">
                <a:ea typeface="Arial"/>
              </a:rPr>
              <a:t>Аксиальная </a:t>
            </a:r>
            <a:r>
              <a:rPr lang="ru-RU" sz="3200" b="1" cap="all" spc="-1" dirty="0" smtClean="0">
                <a:solidFill>
                  <a:srgbClr val="000000"/>
                </a:solidFill>
                <a:ea typeface="Arial"/>
              </a:rPr>
              <a:t>плоскость. </a:t>
            </a:r>
          </a:p>
          <a:p>
            <a:r>
              <a:rPr lang="ru-RU" sz="3200" b="1" cap="all" spc="-1" dirty="0" smtClean="0">
                <a:solidFill>
                  <a:srgbClr val="000000"/>
                </a:solidFill>
                <a:ea typeface="Arial"/>
              </a:rPr>
              <a:t>ЭХИНОКОККОВАЯ КИСТА сердца.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3709169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237772" y="4876800"/>
            <a:ext cx="5483173" cy="1482437"/>
          </a:xfrm>
        </p:spPr>
        <p:txBody>
          <a:bodyPr>
            <a:normAutofit/>
          </a:bodyPr>
          <a:lstStyle/>
          <a:p>
            <a:r>
              <a:rPr lang="ru-RU" sz="2400" dirty="0" smtClean="0">
                <a:cs typeface="Times New Roman" panose="02020603050405020304" pitchFamily="18" charset="0"/>
              </a:rPr>
              <a:t>Круглая масса </a:t>
            </a:r>
            <a:r>
              <a:rPr lang="ru-RU" sz="2400" dirty="0" smtClean="0">
                <a:cs typeface="Times New Roman" panose="02020603050405020304" pitchFamily="18" charset="0"/>
              </a:rPr>
              <a:t>в </a:t>
            </a:r>
            <a:r>
              <a:rPr lang="ru-RU" sz="2400" dirty="0">
                <a:cs typeface="Times New Roman" panose="02020603050405020304" pitchFamily="18" charset="0"/>
              </a:rPr>
              <a:t>межжелудочковой </a:t>
            </a:r>
            <a:r>
              <a:rPr lang="ru-RU" sz="2400" dirty="0" smtClean="0">
                <a:cs typeface="Times New Roman" panose="02020603050405020304" pitchFamily="18" charset="0"/>
              </a:rPr>
              <a:t>борозде</a:t>
            </a:r>
            <a:r>
              <a:rPr lang="ru-RU" sz="2400" dirty="0" smtClean="0"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cs typeface="Times New Roman" panose="02020603050405020304" pitchFamily="18" charset="0"/>
              </a:rPr>
              <a:t>(стрелка)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Рисунок 24а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584" y="1884219"/>
            <a:ext cx="4716616" cy="47936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77091" y="290945"/>
            <a:ext cx="115962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spc="-1" dirty="0" err="1" smtClean="0">
                <a:ea typeface="Arial"/>
              </a:rPr>
              <a:t>МРт</a:t>
            </a:r>
            <a:r>
              <a:rPr lang="ru-RU" sz="3200" b="1" cap="all" spc="-1" dirty="0" smtClean="0">
                <a:ea typeface="Arial"/>
              </a:rPr>
              <a:t> </a:t>
            </a:r>
            <a:r>
              <a:rPr lang="ru-RU" sz="3200" b="1" cap="all" spc="-1" dirty="0" smtClean="0">
                <a:ea typeface="Arial"/>
              </a:rPr>
              <a:t>Органов грудной клетки. </a:t>
            </a:r>
            <a:r>
              <a:rPr lang="ru-RU" sz="3200" b="1" cap="all" spc="-1" dirty="0" smtClean="0">
                <a:ea typeface="Arial"/>
              </a:rPr>
              <a:t>Т2-ВИ. ФРОНТАЛЬНАЯ </a:t>
            </a:r>
            <a:r>
              <a:rPr lang="ru-RU" sz="3200" b="1" cap="all" spc="-1" dirty="0" smtClean="0">
                <a:solidFill>
                  <a:srgbClr val="000000"/>
                </a:solidFill>
                <a:ea typeface="Arial"/>
              </a:rPr>
              <a:t>плоскость.</a:t>
            </a:r>
            <a:r>
              <a:rPr lang="ru-RU" sz="3200" b="1" dirty="0" smtClean="0"/>
              <a:t>  </a:t>
            </a:r>
          </a:p>
          <a:p>
            <a:r>
              <a:rPr lang="ru-RU" sz="3200" b="1" cap="all" spc="-1" dirty="0" smtClean="0">
                <a:solidFill>
                  <a:srgbClr val="000000"/>
                </a:solidFill>
                <a:ea typeface="Arial"/>
              </a:rPr>
              <a:t>ЭХИНОКОККОВАЯ КИСТА сердца. </a:t>
            </a:r>
            <a:r>
              <a:rPr lang="ru-RU" sz="3200" b="1" cap="all" spc="-1" dirty="0" smtClean="0">
                <a:solidFill>
                  <a:srgbClr val="000000"/>
                </a:solidFill>
                <a:ea typeface="Arial"/>
              </a:rPr>
              <a:t> Продолжение.</a:t>
            </a:r>
            <a:endParaRPr lang="ru-RU" sz="3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99206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Поражение мягких тканей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51469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Встречается редко, часто локализуется в бедре, ягодичной области, голове и шее, подмышечной области</a:t>
            </a:r>
          </a:p>
          <a:p>
            <a:r>
              <a:rPr lang="ru-RU" sz="2400" dirty="0" smtClean="0"/>
              <a:t>Визуализируются  как большие </a:t>
            </a:r>
            <a:r>
              <a:rPr lang="ru-RU" sz="2400" dirty="0" smtClean="0"/>
              <a:t>кистозные или </a:t>
            </a:r>
            <a:r>
              <a:rPr lang="ru-RU" sz="2400" dirty="0" err="1" smtClean="0"/>
              <a:t>поликистозные</a:t>
            </a:r>
            <a:r>
              <a:rPr lang="ru-RU" sz="2400" dirty="0" smtClean="0"/>
              <a:t> образования, окруженные фиброзной капсулой</a:t>
            </a:r>
            <a:endParaRPr lang="ru-RU" sz="2400" dirty="0" smtClean="0"/>
          </a:p>
          <a:p>
            <a:r>
              <a:rPr lang="ru-RU" sz="2400" dirty="0" smtClean="0"/>
              <a:t>Дифференциальная </a:t>
            </a:r>
            <a:r>
              <a:rPr lang="ru-RU" sz="2400" dirty="0" smtClean="0"/>
              <a:t>диагностика проводится </a:t>
            </a:r>
            <a:r>
              <a:rPr lang="ru-RU" sz="2400" dirty="0" smtClean="0"/>
              <a:t>с абсцессом, </a:t>
            </a:r>
            <a:r>
              <a:rPr lang="ru-RU" sz="2400" dirty="0" err="1" smtClean="0"/>
              <a:t>туберкулезом,хроническими</a:t>
            </a:r>
            <a:r>
              <a:rPr lang="ru-RU" sz="2400" dirty="0" smtClean="0"/>
              <a:t> гематомами, некротическими или </a:t>
            </a:r>
            <a:r>
              <a:rPr lang="ru-RU" sz="2400" dirty="0" err="1" smtClean="0"/>
              <a:t>миксоидными</a:t>
            </a:r>
            <a:r>
              <a:rPr lang="ru-RU" sz="2400" dirty="0" smtClean="0"/>
              <a:t> злокачественными опухолями мягких тканей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792831" y="4488874"/>
            <a:ext cx="5554041" cy="195349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Подкожная эхинококковая киста </a:t>
            </a:r>
            <a:r>
              <a:rPr lang="ru-RU" sz="2400" b="1" dirty="0" smtClean="0"/>
              <a:t>(маленькая </a:t>
            </a:r>
            <a:r>
              <a:rPr lang="ru-RU" sz="2400" b="1" dirty="0" smtClean="0"/>
              <a:t>стрелка)</a:t>
            </a:r>
          </a:p>
          <a:p>
            <a:r>
              <a:rPr lang="ru-RU" sz="2400" dirty="0" smtClean="0"/>
              <a:t>Легочная </a:t>
            </a:r>
            <a:r>
              <a:rPr lang="ru-RU" sz="2400" dirty="0" smtClean="0"/>
              <a:t>эхинококковая киста</a:t>
            </a:r>
            <a:r>
              <a:rPr lang="ru-RU" sz="2400" dirty="0" smtClean="0"/>
              <a:t> </a:t>
            </a:r>
            <a:r>
              <a:rPr lang="ru-RU" sz="2400" b="1" dirty="0" smtClean="0"/>
              <a:t>(</a:t>
            </a:r>
            <a:r>
              <a:rPr lang="ru-RU" sz="2400" b="1" dirty="0" smtClean="0"/>
              <a:t>большая </a:t>
            </a:r>
            <a:r>
              <a:rPr lang="ru-RU" sz="2400" b="1" dirty="0" smtClean="0"/>
              <a:t>стрелка)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Рисунок 25а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089" y="1967345"/>
            <a:ext cx="4085947" cy="47105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77091" y="221673"/>
            <a:ext cx="11914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spc="-1" dirty="0" smtClean="0">
                <a:ea typeface="Arial"/>
              </a:rPr>
              <a:t>КТ ОРГАНОВ </a:t>
            </a:r>
            <a:r>
              <a:rPr lang="ru-RU" sz="3200" b="1" cap="all" spc="-1" dirty="0" smtClean="0">
                <a:ea typeface="Arial"/>
              </a:rPr>
              <a:t>грудной </a:t>
            </a:r>
            <a:r>
              <a:rPr lang="ru-RU" sz="3200" b="1" cap="all" spc="-1" dirty="0" smtClean="0">
                <a:ea typeface="Arial"/>
              </a:rPr>
              <a:t>клетки с аксиальным усилением. </a:t>
            </a:r>
            <a:r>
              <a:rPr lang="ru-RU" sz="3200" b="1" cap="all" spc="-1" dirty="0" smtClean="0">
                <a:ea typeface="Arial"/>
              </a:rPr>
              <a:t>Фронтальная </a:t>
            </a:r>
            <a:r>
              <a:rPr lang="ru-RU" sz="3200" b="1" cap="all" spc="-1" dirty="0" smtClean="0">
                <a:solidFill>
                  <a:srgbClr val="000000"/>
                </a:solidFill>
                <a:ea typeface="Arial"/>
              </a:rPr>
              <a:t>плоскость</a:t>
            </a:r>
            <a:r>
              <a:rPr lang="ru-RU" sz="3200" b="1" cap="all" spc="-1" dirty="0" smtClean="0">
                <a:solidFill>
                  <a:srgbClr val="000000"/>
                </a:solidFill>
                <a:ea typeface="Arial"/>
              </a:rPr>
              <a:t>. </a:t>
            </a:r>
          </a:p>
          <a:p>
            <a:r>
              <a:rPr lang="ru-RU" sz="3200" b="1" dirty="0" smtClean="0"/>
              <a:t>РАСПРОСТРАНЕННЫЕ ЭХИНОКОККОВЫЕ КИСТЫ.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59236" y="2424545"/>
            <a:ext cx="3713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Мужчина</a:t>
            </a:r>
            <a:r>
              <a:rPr lang="ru-RU" sz="2400" b="1" i="1" dirty="0" smtClean="0">
                <a:solidFill>
                  <a:srgbClr val="0070C0"/>
                </a:solidFill>
              </a:rPr>
              <a:t>, 50 лет.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2451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178188" y="4367413"/>
            <a:ext cx="5974722" cy="207495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Подкожное </a:t>
            </a:r>
            <a:r>
              <a:rPr lang="ru-RU" sz="2400" dirty="0" smtClean="0"/>
              <a:t>поражение </a:t>
            </a:r>
            <a:r>
              <a:rPr lang="ru-RU" sz="2400" b="1" dirty="0" smtClean="0"/>
              <a:t>(тонкая стрелка) </a:t>
            </a:r>
            <a:endParaRPr lang="ru-RU" sz="2400" b="1" dirty="0" smtClean="0"/>
          </a:p>
          <a:p>
            <a:r>
              <a:rPr lang="ru-RU" sz="2400" dirty="0" smtClean="0"/>
              <a:t>Э</a:t>
            </a:r>
            <a:r>
              <a:rPr lang="ru-RU" sz="2400" dirty="0" smtClean="0"/>
              <a:t>хинококковая </a:t>
            </a:r>
            <a:r>
              <a:rPr lang="ru-RU" sz="2400" dirty="0" smtClean="0"/>
              <a:t>киста правой печени </a:t>
            </a:r>
            <a:r>
              <a:rPr lang="ru-RU" sz="2400" b="1" dirty="0" smtClean="0"/>
              <a:t>(</a:t>
            </a:r>
            <a:r>
              <a:rPr lang="ru-RU" sz="2400" b="1" dirty="0" smtClean="0"/>
              <a:t>толстая </a:t>
            </a:r>
            <a:r>
              <a:rPr lang="ru-RU" sz="2400" b="1" dirty="0" smtClean="0"/>
              <a:t>стрелка</a:t>
            </a:r>
            <a:r>
              <a:rPr lang="ru-RU" sz="2400" b="1" dirty="0" smtClean="0"/>
              <a:t>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Рисунок 25b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246" y="2230582"/>
            <a:ext cx="3626281" cy="44334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77091" y="249382"/>
            <a:ext cx="1162396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spc="-1" dirty="0" smtClean="0">
                <a:ea typeface="Arial"/>
              </a:rPr>
              <a:t>КТ ОРГАНОВ грудной клетки с аксиальным усилением. </a:t>
            </a:r>
            <a:r>
              <a:rPr lang="ru-RU" sz="3200" b="1" cap="all" spc="-1" dirty="0" smtClean="0">
                <a:ea typeface="Arial"/>
              </a:rPr>
              <a:t>САГИТТАЛЬНАЯ </a:t>
            </a:r>
            <a:r>
              <a:rPr lang="ru-RU" sz="3200" b="1" cap="all" spc="-1" dirty="0" smtClean="0">
                <a:solidFill>
                  <a:srgbClr val="000000"/>
                </a:solidFill>
                <a:ea typeface="Arial"/>
              </a:rPr>
              <a:t>плоскость</a:t>
            </a:r>
            <a:r>
              <a:rPr lang="ru-RU" sz="3200" b="1" cap="all" spc="-1" dirty="0" smtClean="0">
                <a:solidFill>
                  <a:srgbClr val="000000"/>
                </a:solidFill>
                <a:ea typeface="Arial"/>
              </a:rPr>
              <a:t>. </a:t>
            </a:r>
          </a:p>
          <a:p>
            <a:r>
              <a:rPr lang="ru-RU" sz="3200" b="1" dirty="0" smtClean="0"/>
              <a:t>РАСПРОСТРАНЕННЫЕ ЭХИНОКОККОВЫЕ КИСТЫ</a:t>
            </a:r>
            <a:r>
              <a:rPr lang="ru-RU" sz="3200" b="1" dirty="0" smtClean="0"/>
              <a:t>.  ПРОДОЛЖЕНИЕ.</a:t>
            </a:r>
            <a:endParaRPr lang="ru-RU" sz="32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23126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Рисунок 26а."/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637" y="2299855"/>
            <a:ext cx="3976253" cy="43918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04800" y="304800"/>
            <a:ext cx="114992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КТ ОРГАНОВ БРЮШНОЙ ПОЛОСТИ  С АКСИАЛЬНЫМ КОНТРАСТИРОВАНИЕМ. САГИТАЛЬНАЯ ПЛОСКОСТЬ.</a:t>
            </a:r>
          </a:p>
          <a:p>
            <a:r>
              <a:rPr lang="ru-RU" sz="3200" b="1" dirty="0" smtClean="0"/>
              <a:t>АБРЮШИННАЯ ЭХИНОКОККОВАЯ КИСТА С РАЗРЫВОМ ПОДКОЖНОЙ КЛЕТЧАТКИ  В ЯГОДИЦУ.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2798618"/>
            <a:ext cx="4100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Женщина</a:t>
            </a:r>
            <a:r>
              <a:rPr lang="ru-RU" sz="2400" b="1" i="1" dirty="0" smtClean="0">
                <a:solidFill>
                  <a:srgbClr val="0070C0"/>
                </a:solidFill>
              </a:rPr>
              <a:t>, 67 лет.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192043" y="4145741"/>
            <a:ext cx="5974722" cy="20749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5178188" y="4367413"/>
            <a:ext cx="5974722" cy="20749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Кистозное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образование, рассекающее подвздошно-поясничную мышцу по её ходу. Усиленная капсула 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стрелка)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нижнему краю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51423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47852" y="3983182"/>
            <a:ext cx="5430984" cy="257001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Рассеянные </a:t>
            </a:r>
            <a:r>
              <a:rPr lang="ru-RU" sz="2400" dirty="0" err="1" smtClean="0"/>
              <a:t>гиперинтенсивные</a:t>
            </a:r>
            <a:r>
              <a:rPr lang="ru-RU" sz="2400" dirty="0" smtClean="0"/>
              <a:t> остаточные дочерние </a:t>
            </a:r>
            <a:r>
              <a:rPr lang="ru-RU" sz="2400" dirty="0" smtClean="0"/>
              <a:t>кисты </a:t>
            </a:r>
            <a:r>
              <a:rPr lang="ru-RU" sz="2400" b="1" dirty="0" smtClean="0"/>
              <a:t>(наконечники стрелок)</a:t>
            </a:r>
            <a:endParaRPr lang="ru-RU" sz="2400" dirty="0" smtClean="0"/>
          </a:p>
          <a:p>
            <a:r>
              <a:rPr lang="ru-RU" sz="2400" dirty="0" err="1" smtClean="0"/>
              <a:t>Гипоинтенсивные</a:t>
            </a:r>
            <a:r>
              <a:rPr lang="ru-RU" sz="2400" dirty="0" smtClean="0"/>
              <a:t> </a:t>
            </a:r>
            <a:r>
              <a:rPr lang="ru-RU" sz="2400" dirty="0" smtClean="0"/>
              <a:t>спирально изогнутые отдельные мембраны </a:t>
            </a:r>
            <a:r>
              <a:rPr lang="ru-RU" sz="2400" b="1" dirty="0" smtClean="0"/>
              <a:t>(стрелка)</a:t>
            </a:r>
            <a:endParaRPr lang="ru-RU" sz="2400" b="1" dirty="0"/>
          </a:p>
        </p:txBody>
      </p:sp>
      <p:pic>
        <p:nvPicPr>
          <p:cNvPr id="4" name="Рисунок 3" descr="Рисунок 26b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023" y="2466110"/>
            <a:ext cx="3770032" cy="41979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29491" y="415636"/>
            <a:ext cx="1123603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МРТ </a:t>
            </a:r>
            <a:r>
              <a:rPr lang="ru-RU" sz="3200" b="1" dirty="0" smtClean="0"/>
              <a:t>ОРГАНОВ БРЮШНОЙ </a:t>
            </a:r>
            <a:r>
              <a:rPr lang="ru-RU" sz="3200" b="1" dirty="0" smtClean="0"/>
              <a:t>ПОЛОСТИ.  Т2-ВИ. САГИТТАЛЬНАЯ </a:t>
            </a:r>
            <a:r>
              <a:rPr lang="ru-RU" sz="3200" b="1" dirty="0" smtClean="0"/>
              <a:t>ПЛОСКОСТЬ.</a:t>
            </a:r>
          </a:p>
          <a:p>
            <a:r>
              <a:rPr lang="ru-RU" sz="3200" b="1" dirty="0" smtClean="0"/>
              <a:t>З</a:t>
            </a:r>
            <a:r>
              <a:rPr lang="ru-RU" sz="3200" b="1" dirty="0" smtClean="0"/>
              <a:t>АБРЮШИННАЯ </a:t>
            </a:r>
            <a:r>
              <a:rPr lang="ru-RU" sz="3200" b="1" dirty="0" smtClean="0"/>
              <a:t>ЭХИНОКОККОВАЯ КИСТА С РАЗРЫВОМ ПОДКОЖНОЙ КЛЕТЧАТКИ  В ЯГОДИЦУ</a:t>
            </a:r>
            <a:r>
              <a:rPr lang="ru-RU" sz="3200" b="1" dirty="0" smtClean="0"/>
              <a:t>. ПРОДОЛЖЕНИЕ.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Жизненный цикл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852" y="1385915"/>
            <a:ext cx="4450915" cy="6930651"/>
          </a:xfrm>
        </p:spPr>
        <p:txBody>
          <a:bodyPr>
            <a:noAutofit/>
          </a:bodyPr>
          <a:lstStyle/>
          <a:p>
            <a:pPr marL="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Два хозяина: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собаки и овцы </a:t>
            </a:r>
            <a:endParaRPr lang="ru-RU" sz="24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Яйца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паразитов выделяются с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фекалиями или могут находиться на шерсти, рассеиваться в помещении, попадать на овощи, в воду,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продукты питания</a:t>
            </a:r>
          </a:p>
          <a:p>
            <a:pPr marL="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Человек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является промежуточным хозяином заражаясь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фекально-оральным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путем</a:t>
            </a:r>
            <a:endParaRPr lang="ru-RU" sz="24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вца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глотает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фекалии с яйцами</a:t>
            </a:r>
          </a:p>
          <a:p>
            <a:pPr indent="-36000">
              <a:lnSpc>
                <a:spcPct val="100000"/>
              </a:lnSpc>
              <a:buFont typeface="Arial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Фигура 2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8909" y="1737360"/>
            <a:ext cx="7503091" cy="4600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410301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Поражение скелетной ткани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51469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Считается необычным проявлением, встречается крайне редко</a:t>
            </a:r>
          </a:p>
          <a:p>
            <a:r>
              <a:rPr lang="ru-RU" sz="2400" dirty="0" smtClean="0"/>
              <a:t>Поражает кости с большим количеством сосудов (позвоночник, таз, эпифизы длинных костей)</a:t>
            </a:r>
          </a:p>
          <a:p>
            <a:r>
              <a:rPr lang="ru-RU" sz="2400" dirty="0" smtClean="0"/>
              <a:t>Протекает бессимптомно в течение длительного времени, при возникновении осложнений проявляются симптомы</a:t>
            </a:r>
          </a:p>
          <a:p>
            <a:r>
              <a:rPr lang="ru-RU" sz="2400" dirty="0" smtClean="0"/>
              <a:t>Визуализируются  как </a:t>
            </a:r>
            <a:r>
              <a:rPr lang="ru-RU" sz="2400" dirty="0" err="1" smtClean="0"/>
              <a:t>литические</a:t>
            </a:r>
            <a:r>
              <a:rPr lang="ru-RU" sz="2400" dirty="0" smtClean="0"/>
              <a:t> поражения, которые </a:t>
            </a:r>
            <a:r>
              <a:rPr lang="ru-RU" sz="2400" dirty="0" smtClean="0"/>
              <a:t>обычно многочисленны и имеют </a:t>
            </a:r>
            <a:r>
              <a:rPr lang="ru-RU" sz="2400" dirty="0" smtClean="0"/>
              <a:t>неправильную форму, можно </a:t>
            </a:r>
            <a:r>
              <a:rPr lang="ru-RU" sz="2400" dirty="0" smtClean="0"/>
              <a:t>увидеть гребешок внутри </a:t>
            </a:r>
            <a:r>
              <a:rPr lang="ru-RU" sz="2400" dirty="0" smtClean="0"/>
              <a:t>кости</a:t>
            </a:r>
          </a:p>
          <a:p>
            <a:r>
              <a:rPr lang="ru-RU" sz="2400" dirty="0" smtClean="0"/>
              <a:t>Дифференциальная </a:t>
            </a:r>
            <a:r>
              <a:rPr lang="ru-RU" sz="2400" dirty="0" smtClean="0"/>
              <a:t>диагностика проводится </a:t>
            </a:r>
            <a:r>
              <a:rPr lang="ru-RU" sz="2400" dirty="0" smtClean="0"/>
              <a:t>с опухолями</a:t>
            </a:r>
          </a:p>
          <a:p>
            <a:r>
              <a:rPr lang="ru-RU" sz="2400" dirty="0" smtClean="0"/>
              <a:t>Удаление хирургическим путем, </a:t>
            </a:r>
            <a:r>
              <a:rPr lang="ru-RU" sz="2400" dirty="0" smtClean="0"/>
              <a:t>обычно </a:t>
            </a:r>
            <a:r>
              <a:rPr lang="ru-RU" sz="2400" dirty="0" smtClean="0"/>
              <a:t>в сочетании </a:t>
            </a:r>
            <a:r>
              <a:rPr lang="ru-RU" sz="2400" dirty="0" smtClean="0"/>
              <a:t>с </a:t>
            </a:r>
            <a:r>
              <a:rPr lang="ru-RU" sz="2400" dirty="0" err="1" smtClean="0"/>
              <a:t>адъювантной</a:t>
            </a:r>
            <a:r>
              <a:rPr lang="ru-RU" sz="2400" dirty="0" smtClean="0"/>
              <a:t> противогельминтной терапией</a:t>
            </a: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Рисунок 29а."/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6476" y="1759527"/>
            <a:ext cx="4160105" cy="49114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77091" y="235527"/>
            <a:ext cx="11388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КТ </a:t>
            </a:r>
            <a:r>
              <a:rPr lang="ru-RU" sz="3200" b="1" dirty="0" smtClean="0"/>
              <a:t>ОРГАНОВ МАЛОГО ТАЗА. АКСИАЛЬНАЯ ПЛОСКОСТЬ</a:t>
            </a:r>
            <a:r>
              <a:rPr lang="ru-RU" sz="3200" b="1" dirty="0" smtClean="0"/>
              <a:t>.</a:t>
            </a:r>
          </a:p>
          <a:p>
            <a:r>
              <a:rPr lang="ru-RU" sz="3200" b="1" dirty="0" smtClean="0"/>
              <a:t>ТАЗОВАЯ СКЕЛЕТНО-МЫШЕЧНАЯ ЭХИНОКОККОВАЯ КИСТА.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82145" y="2535382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Мужчина</a:t>
            </a:r>
            <a:r>
              <a:rPr lang="ru-RU" sz="2400" b="1" i="1" dirty="0" smtClean="0">
                <a:solidFill>
                  <a:srgbClr val="0070C0"/>
                </a:solidFill>
              </a:rPr>
              <a:t>, 41 год.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5333998" y="4343400"/>
            <a:ext cx="6234548" cy="21128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ru-RU" sz="2400" dirty="0" smtClean="0"/>
              <a:t>Разветвленное интрамедуллярное </a:t>
            </a:r>
            <a:r>
              <a:rPr lang="ru-RU" sz="2400" dirty="0" err="1" smtClean="0"/>
              <a:t>литическое</a:t>
            </a:r>
            <a:r>
              <a:rPr lang="ru-RU" sz="2400" dirty="0" smtClean="0"/>
              <a:t> поражение в левой подвздошной кости с зубчатостью </a:t>
            </a:r>
            <a:r>
              <a:rPr lang="ru-RU" sz="2400" dirty="0" err="1" smtClean="0"/>
              <a:t>эндоста</a:t>
            </a:r>
            <a:r>
              <a:rPr lang="ru-RU" sz="2400" dirty="0" smtClean="0"/>
              <a:t> </a:t>
            </a:r>
            <a:r>
              <a:rPr lang="ru-RU" sz="2400" b="1" dirty="0" smtClean="0"/>
              <a:t>(стрелки) </a:t>
            </a:r>
            <a:r>
              <a:rPr lang="ru-RU" sz="2400" dirty="0" smtClean="0"/>
              <a:t>и отсутствием </a:t>
            </a:r>
            <a:r>
              <a:rPr lang="ru-RU" sz="2400" dirty="0" err="1" smtClean="0"/>
              <a:t>периостальной</a:t>
            </a:r>
            <a:r>
              <a:rPr lang="ru-RU" sz="2400" dirty="0" smtClean="0"/>
              <a:t> </a:t>
            </a:r>
            <a:r>
              <a:rPr lang="ru-RU" sz="2400" dirty="0" smtClean="0"/>
              <a:t>реакции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47580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223164" y="3602182"/>
            <a:ext cx="6220690" cy="307570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истозные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поражения с высокой интенсивностью сигнала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левой подвздошной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(наконечники стрелок)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Эхинококковые кисты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(стрелки)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распространились 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мягкие ткани, окружающие левый тазобедренный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сустав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Рисунок 29b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248" y="2230581"/>
            <a:ext cx="4081208" cy="44473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49382" y="249381"/>
            <a:ext cx="117348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МРТ </a:t>
            </a:r>
            <a:r>
              <a:rPr lang="ru-RU" sz="3200" b="1" dirty="0" smtClean="0"/>
              <a:t>ОРГАНОВ МАЛОГО ТАЗА</a:t>
            </a:r>
            <a:r>
              <a:rPr lang="ru-RU" sz="3200" b="1" dirty="0" smtClean="0"/>
              <a:t>. Т2-ВИ. ФРОНТАЛЬНАЯ ПЛОСКОСТЬ</a:t>
            </a:r>
            <a:r>
              <a:rPr lang="ru-RU" sz="3200" b="1" dirty="0" smtClean="0"/>
              <a:t>.</a:t>
            </a:r>
          </a:p>
          <a:p>
            <a:r>
              <a:rPr lang="ru-RU" sz="3200" b="1" dirty="0" smtClean="0"/>
              <a:t>ТАЗОВАЯ СКЕЛЕТНО-МЫШЕЧНАЯ ЭХИНОКОККОВАЯ КИСТА</a:t>
            </a:r>
            <a:r>
              <a:rPr lang="ru-RU" sz="3200" b="1" dirty="0" smtClean="0"/>
              <a:t>. ПРОДОЛЖЕНИЕ.</a:t>
            </a:r>
            <a:endParaRPr lang="ru-RU" sz="32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97314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29584" y="4226842"/>
            <a:ext cx="6040200" cy="239563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оспалительные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вертельной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сумке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(стрелки)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Межмышечная эхинококковая киста с внутренними дочерними кистами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(наконечники стрелок)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Рисунок 29c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218" y="2175165"/>
            <a:ext cx="3891418" cy="45165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63236" y="207818"/>
            <a:ext cx="1192876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МРТ ОРГАНОВ МАЛОГО </a:t>
            </a:r>
            <a:r>
              <a:rPr lang="ru-RU" sz="3200" b="1" dirty="0" smtClean="0"/>
              <a:t>ТАЗА С УСИЛЕНИЕМ. Т1-ВИ. АКСИАЛЬНАЯ ПЛОСКОСТЬ</a:t>
            </a:r>
            <a:r>
              <a:rPr lang="ru-RU" sz="3200" b="1" dirty="0" smtClean="0"/>
              <a:t>.</a:t>
            </a:r>
          </a:p>
          <a:p>
            <a:r>
              <a:rPr lang="ru-RU" sz="3200" b="1" dirty="0" smtClean="0"/>
              <a:t>ТАЗОВАЯ СКЕЛЕТНО-МЫШЕЧНАЯ ЭХИНОКОККОВАЯ КИСТА. ПРОДОЛЖЕНИЕ.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72142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Поражение центральной нервной системы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51469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Встречается редко</a:t>
            </a:r>
          </a:p>
          <a:p>
            <a:r>
              <a:rPr lang="ru-RU" sz="2400" dirty="0" smtClean="0"/>
              <a:t>Обычно единичные и располагаются в теменных долях, </a:t>
            </a:r>
            <a:r>
              <a:rPr lang="ru-RU" sz="2400" dirty="0" err="1" smtClean="0"/>
              <a:t>внутрижелудочковых</a:t>
            </a:r>
            <a:r>
              <a:rPr lang="ru-RU" sz="2400" dirty="0" smtClean="0"/>
              <a:t> областях</a:t>
            </a:r>
          </a:p>
          <a:p>
            <a:r>
              <a:rPr lang="ru-RU" sz="2400" dirty="0" smtClean="0"/>
              <a:t>Больные предъявляют жалобы на неспецифические симптомы (головную боль, рвоту, судороги)</a:t>
            </a:r>
          </a:p>
          <a:p>
            <a:r>
              <a:rPr lang="ru-RU" sz="2400" dirty="0" smtClean="0"/>
              <a:t>Визуализируются  как </a:t>
            </a:r>
            <a:r>
              <a:rPr lang="ru-RU" sz="2400" dirty="0" smtClean="0"/>
              <a:t>круглое, четко очерченное </a:t>
            </a:r>
            <a:r>
              <a:rPr lang="ru-RU" sz="2400" dirty="0" smtClean="0"/>
              <a:t>поражение с </a:t>
            </a:r>
            <a:r>
              <a:rPr lang="ru-RU" sz="2400" dirty="0" err="1" smtClean="0"/>
              <a:t>гипоинтенсивным</a:t>
            </a:r>
            <a:r>
              <a:rPr lang="ru-RU" sz="2400" dirty="0" smtClean="0"/>
              <a:t> ободком</a:t>
            </a:r>
          </a:p>
          <a:p>
            <a:r>
              <a:rPr lang="ru-RU" sz="2400" dirty="0" smtClean="0"/>
              <a:t>Дифференциальная </a:t>
            </a:r>
            <a:r>
              <a:rPr lang="ru-RU" sz="2400" dirty="0" smtClean="0"/>
              <a:t>диагностика проводится </a:t>
            </a:r>
            <a:r>
              <a:rPr lang="ru-RU" sz="2400" dirty="0" smtClean="0"/>
              <a:t>с гнойным абсцессом</a:t>
            </a:r>
            <a:r>
              <a:rPr lang="ru-RU" sz="2400" dirty="0" smtClean="0"/>
              <a:t>, </a:t>
            </a:r>
            <a:r>
              <a:rPr lang="ru-RU" sz="2400" dirty="0" err="1" smtClean="0"/>
              <a:t>нейроцистицеркозом</a:t>
            </a:r>
            <a:r>
              <a:rPr lang="ru-RU" sz="2400" dirty="0" smtClean="0"/>
              <a:t>, кистозными или некротическими опухолями</a:t>
            </a:r>
          </a:p>
          <a:p>
            <a:r>
              <a:rPr lang="ru-RU" sz="2400" dirty="0" smtClean="0"/>
              <a:t>Полное хирургическое удаление </a:t>
            </a:r>
            <a:r>
              <a:rPr lang="ru-RU" sz="2400" dirty="0" err="1" smtClean="0"/>
              <a:t>интрацеребральной</a:t>
            </a:r>
            <a:r>
              <a:rPr lang="ru-RU" sz="2400" dirty="0" smtClean="0"/>
              <a:t> эхинококковой кисты - основная цель </a:t>
            </a:r>
            <a:r>
              <a:rPr lang="ru-RU" sz="2400" dirty="0" smtClean="0"/>
              <a:t>лечения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408362" y="4227579"/>
            <a:ext cx="6229456" cy="2450313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Дольчатая кистозная масса </a:t>
            </a:r>
            <a:r>
              <a:rPr lang="ru-RU" sz="2400" b="1" dirty="0" smtClean="0"/>
              <a:t>(стрелка</a:t>
            </a:r>
            <a:r>
              <a:rPr lang="ru-RU" sz="2400" b="1" dirty="0" smtClean="0"/>
              <a:t>) </a:t>
            </a:r>
            <a:r>
              <a:rPr lang="ru-RU" sz="2400" dirty="0" smtClean="0"/>
              <a:t>в белом </a:t>
            </a:r>
            <a:r>
              <a:rPr lang="ru-RU" sz="2400" dirty="0" smtClean="0"/>
              <a:t>веществе </a:t>
            </a:r>
            <a:r>
              <a:rPr lang="ru-RU" sz="2400" dirty="0" smtClean="0"/>
              <a:t>левой теменной </a:t>
            </a:r>
            <a:r>
              <a:rPr lang="ru-RU" sz="2400" dirty="0" smtClean="0"/>
              <a:t>доли 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 smtClean="0"/>
              <a:t>Тонкая </a:t>
            </a:r>
            <a:r>
              <a:rPr lang="ru-RU" sz="2400" dirty="0" smtClean="0"/>
              <a:t>перегородка </a:t>
            </a:r>
            <a:r>
              <a:rPr lang="ru-RU" sz="2400" b="1" dirty="0" smtClean="0"/>
              <a:t>(наконечник стрелки)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Рисунок 30а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662" y="1814945"/>
            <a:ext cx="4354883" cy="48629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77091" y="277091"/>
            <a:ext cx="1158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МРТ </a:t>
            </a:r>
            <a:r>
              <a:rPr lang="ru-RU" sz="3200" b="1" dirty="0" smtClean="0"/>
              <a:t>ГОЛОВНОГО МОЗГА. Т2-ВИ</a:t>
            </a:r>
            <a:r>
              <a:rPr lang="ru-RU" sz="3200" b="1" dirty="0" smtClean="0"/>
              <a:t>. АКСИАЛЬНАЯ ПЛОСКОСТЬ.</a:t>
            </a:r>
          </a:p>
          <a:p>
            <a:r>
              <a:rPr lang="ru-RU" sz="3200" b="1" dirty="0" smtClean="0"/>
              <a:t>ЦЕРЕБРАЛЬНЫЙ ЭХИНОКОККОЗ.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92981" y="2382982"/>
            <a:ext cx="5999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Молодой мужчина </a:t>
            </a:r>
          </a:p>
          <a:p>
            <a:r>
              <a:rPr lang="ru-RU" sz="2400" b="1" i="1" dirty="0" smtClean="0"/>
              <a:t>(возраст не указан)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14142410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884578" y="4878171"/>
            <a:ext cx="5323561" cy="24632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Дольчатая кистозная масса </a:t>
            </a:r>
            <a:r>
              <a:rPr lang="ru-RU" sz="2400" b="1" dirty="0" smtClean="0"/>
              <a:t>(стрелка) </a:t>
            </a:r>
            <a:r>
              <a:rPr lang="ru-RU" sz="2400" dirty="0" smtClean="0"/>
              <a:t>в белом веществе левой теменной доли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Рисунок 30b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802" y="1787236"/>
            <a:ext cx="4587562" cy="49045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8655" y="235527"/>
            <a:ext cx="1151312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МРТ ГОЛОВНОГО </a:t>
            </a:r>
            <a:r>
              <a:rPr lang="ru-RU" sz="3200" b="1" dirty="0" smtClean="0"/>
              <a:t>МОЗГА С ОСЛАБЛЕНИЕМ . Т1-ВИ</a:t>
            </a:r>
            <a:r>
              <a:rPr lang="ru-RU" sz="3200" b="1" dirty="0" smtClean="0"/>
              <a:t>. АКСИАЛЬНАЯ ПЛОСКОСТЬ.</a:t>
            </a:r>
          </a:p>
          <a:p>
            <a:r>
              <a:rPr lang="ru-RU" sz="3200" b="1" dirty="0" smtClean="0"/>
              <a:t>ЦЕРЕБРАЛЬНЫЙ ЭХИНОКОККОЗ</a:t>
            </a:r>
            <a:r>
              <a:rPr lang="ru-RU" sz="3200" b="1" dirty="0" smtClean="0"/>
              <a:t>. ПРОДОЛЖЕНИЕ.</a:t>
            </a:r>
            <a:endParaRPr lang="ru-RU" sz="32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36522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540000">
              <a:lnSpc>
                <a:spcPct val="100000"/>
              </a:lnSpc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Эхинококкоз является эндемическим заболеванием в нескольких частях мира. Основным вовлечённым органом является печень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почти любой орган в организме может быть местом хозяина для этого паразита. </a:t>
            </a:r>
          </a:p>
          <a:p>
            <a:pPr marL="0" indent="540000">
              <a:lnSpc>
                <a:spcPct val="100000"/>
              </a:lnSpc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Эхиннококкоз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имеет типичные модели изображений УЗИ, КТ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обычно наблюдаются во внепеченочных местах. Это заболевание может имитировать другие кистозные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2047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pubs.rsna.org/doi/10.1148/rg.2017160172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2685" y="2464626"/>
            <a:ext cx="7832199" cy="439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26330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2228" y="2904546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+mn-lt"/>
                <a:cs typeface="Times New Roman" panose="02020603050405020304" pitchFamily="18" charset="0"/>
              </a:rPr>
              <a:t>Благодарю за внимание!</a:t>
            </a:r>
            <a:endParaRPr lang="ru-RU" sz="5400" b="1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292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Пути </a:t>
            </a:r>
            <a:r>
              <a:rPr lang="ru-RU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распространения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97281" y="1845734"/>
            <a:ext cx="10777395" cy="4605170"/>
          </a:xfrm>
        </p:spPr>
        <p:txBody>
          <a:bodyPr>
            <a:noAutofit/>
          </a:bodyPr>
          <a:lstStyle/>
          <a:p>
            <a:pPr indent="-5400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Яйца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перевариваются 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в двенадцатиперстной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кишке </a:t>
            </a:r>
            <a:endParaRPr lang="ru-RU" sz="24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indent="-5400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Личинки 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проходят через стенку кишечника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 систему воротной вены и гематогенным путём распространяется по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организму</a:t>
            </a:r>
          </a:p>
          <a:p>
            <a:pPr indent="-5400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Первой 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поражается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печень</a:t>
            </a:r>
          </a:p>
          <a:p>
            <a:pPr indent="-5400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Может поражать 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селезенку, брюшину, мочеполовые пути, надпочечники, легкие, плевру, сердце, перикард, мягкие ткани, кости, центральную нервную систему, поджелудочную железу, мошонку, яички и щитовидную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железу</a:t>
            </a:r>
            <a:endParaRPr lang="ru-RU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933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950488"/>
            <a:ext cx="10058400" cy="145075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Клинические </a:t>
            </a:r>
            <a:r>
              <a:rPr lang="ru-RU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проявления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66800" y="1849582"/>
            <a:ext cx="10363200" cy="4572000"/>
          </a:xfrm>
        </p:spPr>
        <p:txBody>
          <a:bodyPr>
            <a:normAutofit/>
          </a:bodyPr>
          <a:lstStyle/>
          <a:p>
            <a:pPr indent="-5400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Может 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оставаться бессимптомным в течение многих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лет</a:t>
            </a:r>
          </a:p>
          <a:p>
            <a:pPr indent="-5400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Клинические 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проявления зависят от пораженного анатомического участка, размера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кист и 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любых других осложнений, таких как бактериальная инфекция или разрыв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кисты</a:t>
            </a:r>
            <a:endParaRPr lang="ru-RU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377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Диагностика</a:t>
            </a:r>
            <a:endParaRPr lang="ru-RU" sz="3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4048" y="1665624"/>
            <a:ext cx="10526873" cy="4023360"/>
          </a:xfrm>
        </p:spPr>
        <p:txBody>
          <a:bodyPr/>
          <a:lstStyle/>
          <a:p>
            <a:pPr indent="-54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Общеклинический анализ крови,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би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охимический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анализ крови;</a:t>
            </a:r>
          </a:p>
          <a:p>
            <a:pPr indent="-54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Иммуноферментный анализ</a:t>
            </a:r>
          </a:p>
          <a:p>
            <a:pPr indent="-54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Ультразвуковая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диагностика</a:t>
            </a:r>
            <a:endParaRPr lang="ru-RU" sz="24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indent="-54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Флюорография</a:t>
            </a:r>
            <a:endParaRPr lang="ru-RU" sz="24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indent="-54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КТ и МРТ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7338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5658</TotalTime>
  <Words>2526</Words>
  <Application>Microsoft Office PowerPoint</Application>
  <PresentationFormat>Произвольный</PresentationFormat>
  <Paragraphs>348</Paragraphs>
  <Slides>69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0" baseType="lpstr">
      <vt:lpstr>Справедливость</vt:lpstr>
      <vt:lpstr>Визуализация эхинококкоза внепеченочной локализации</vt:lpstr>
      <vt:lpstr>План</vt:lpstr>
      <vt:lpstr>Введение</vt:lpstr>
      <vt:lpstr>Эпидемиологические факторы</vt:lpstr>
      <vt:lpstr>Слайд 5</vt:lpstr>
      <vt:lpstr>Жизненный цикл</vt:lpstr>
      <vt:lpstr>Пути распространения</vt:lpstr>
      <vt:lpstr>Клинические проявления </vt:lpstr>
      <vt:lpstr>Диагностика</vt:lpstr>
      <vt:lpstr>Лечение</vt:lpstr>
      <vt:lpstr>Слайд 11</vt:lpstr>
      <vt:lpstr>Слайд 12</vt:lpstr>
      <vt:lpstr>Структура кисты</vt:lpstr>
      <vt:lpstr>Слайд 14</vt:lpstr>
      <vt:lpstr>Слайд 15</vt:lpstr>
      <vt:lpstr>УЗИ семиотика эхинококкоза </vt:lpstr>
      <vt:lpstr>УЗИ семиотика эхинококкоза </vt:lpstr>
      <vt:lpstr>УЗИ семиотика эхинококкоза</vt:lpstr>
      <vt:lpstr>УЗИ семиотика эхинококкоза</vt:lpstr>
      <vt:lpstr>УЗИ семиотика эхинококкоза</vt:lpstr>
      <vt:lpstr>КТ семиотика эхинококкоза</vt:lpstr>
      <vt:lpstr>МРТ семиотика эхинококкоза</vt:lpstr>
      <vt:lpstr>Слайд 23</vt:lpstr>
      <vt:lpstr>Слайд 24</vt:lpstr>
      <vt:lpstr>Слайд 25</vt:lpstr>
      <vt:lpstr>Слайд 26</vt:lpstr>
      <vt:lpstr>Слайд 27</vt:lpstr>
      <vt:lpstr>Слайд 28</vt:lpstr>
      <vt:lpstr>Поражение селезенки</vt:lpstr>
      <vt:lpstr>Слайд 30</vt:lpstr>
      <vt:lpstr>Слайд 31</vt:lpstr>
      <vt:lpstr>Слайд 32</vt:lpstr>
      <vt:lpstr>Поражение брюшной полости</vt:lpstr>
      <vt:lpstr>Слайд 34</vt:lpstr>
      <vt:lpstr>Слайд 35</vt:lpstr>
      <vt:lpstr>Слайд 36</vt:lpstr>
      <vt:lpstr>Слайд 37</vt:lpstr>
      <vt:lpstr>Слайд 38</vt:lpstr>
      <vt:lpstr>Поражение мочеполовых путей</vt:lpstr>
      <vt:lpstr>Слайд 40</vt:lpstr>
      <vt:lpstr>Поражение надпочечников</vt:lpstr>
      <vt:lpstr>Слайд 42</vt:lpstr>
      <vt:lpstr>Слайд 43</vt:lpstr>
      <vt:lpstr>Поражение легких и плевры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Поражение сердца и перикарда</vt:lpstr>
      <vt:lpstr>Слайд 53</vt:lpstr>
      <vt:lpstr>Слайд 54</vt:lpstr>
      <vt:lpstr>Поражение мягких тканей</vt:lpstr>
      <vt:lpstr>Слайд 56</vt:lpstr>
      <vt:lpstr>Слайд 57</vt:lpstr>
      <vt:lpstr>Слайд 58</vt:lpstr>
      <vt:lpstr>Слайд 59</vt:lpstr>
      <vt:lpstr>Поражение скелетной ткани</vt:lpstr>
      <vt:lpstr>Слайд 61</vt:lpstr>
      <vt:lpstr>Слайд 62</vt:lpstr>
      <vt:lpstr>Слайд 63</vt:lpstr>
      <vt:lpstr>Поражение центральной нервной системы</vt:lpstr>
      <vt:lpstr>Слайд 65</vt:lpstr>
      <vt:lpstr>Слайд 66</vt:lpstr>
      <vt:lpstr>Заключение</vt:lpstr>
      <vt:lpstr>Статья</vt:lpstr>
      <vt:lpstr>Благодарю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SIMPSON</dc:creator>
  <cp:lastModifiedBy>Homer</cp:lastModifiedBy>
  <cp:revision>297</cp:revision>
  <dcterms:created xsi:type="dcterms:W3CDTF">2021-05-05T08:01:18Z</dcterms:created>
  <dcterms:modified xsi:type="dcterms:W3CDTF">2021-05-20T12:42:51Z</dcterms:modified>
</cp:coreProperties>
</file>