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orto-info.ru/sistemyi-vyiravnivaniya-zubov/lechebno-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l-dent.ru/potential/ortodontia/broshura_krz/anomalies_in_milk_occlusion.php" TargetMode="External"/><Relationship Id="rId2" Type="http://schemas.openxmlformats.org/officeDocument/2006/relationships/hyperlink" Target="http://www.orthodent.ru/history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rto-info.Ru/sistemyi-vyiravnivaniya-zubov/lechebno-profilakticheskie-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9450" y="2578989"/>
            <a:ext cx="55410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СЪЕМНЫЕ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ОРТОДОНТИЧЕСКИЕ</a:t>
            </a:r>
            <a:r>
              <a:rPr sz="2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АППАРАТЫ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89505" y="314300"/>
            <a:ext cx="8586470" cy="20099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Федеральное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государственное бюджетное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образовательное учреждение высшего образования </a:t>
            </a: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«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Красноярский 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государственный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медицинский университет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имени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профессора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400" spc="-1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Войно</a:t>
            </a: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Ясенецкого</a:t>
            </a: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»</a:t>
            </a:r>
            <a:endParaRPr sz="1400" dirty="0">
              <a:latin typeface="Tw Cen MT"/>
              <a:cs typeface="Tw Cen MT"/>
            </a:endParaRPr>
          </a:p>
          <a:p>
            <a:pPr marL="2143125" marR="2132965" algn="ctr">
              <a:lnSpc>
                <a:spcPct val="2093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Министерства здравоохранения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Российской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Федерации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sz="14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Кафедра</a:t>
            </a:r>
            <a:r>
              <a:rPr sz="1400" spc="-5" dirty="0" err="1" smtClean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400" spc="-5" dirty="0" err="1" smtClean="0">
                <a:solidFill>
                  <a:srgbClr val="FFFFFF"/>
                </a:solidFill>
                <a:latin typeface="Calibri"/>
                <a:cs typeface="Calibri"/>
              </a:rPr>
              <a:t>клиника</a:t>
            </a:r>
            <a:r>
              <a:rPr lang="ru-RU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 err="1" smtClean="0">
                <a:solidFill>
                  <a:srgbClr val="FFFFFF"/>
                </a:solidFill>
                <a:latin typeface="Calibri"/>
                <a:cs typeface="Calibri"/>
              </a:rPr>
              <a:t>стоматологии</a:t>
            </a:r>
            <a:r>
              <a:rPr sz="1400" spc="-1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spc="-175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Calibri"/>
                <a:cs typeface="Calibri"/>
              </a:rPr>
              <a:t> детского возраста и ортодонтии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10709" y="3856482"/>
            <a:ext cx="5298440" cy="26576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767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Выполнил</a:t>
            </a:r>
            <a:r>
              <a:rPr sz="1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ординатор</a:t>
            </a:r>
            <a:endParaRPr sz="1400" dirty="0">
              <a:latin typeface="Calibri"/>
              <a:cs typeface="Calibri"/>
            </a:endParaRPr>
          </a:p>
          <a:p>
            <a:pPr marL="2176780" marR="258445">
              <a:lnSpc>
                <a:spcPct val="159300"/>
              </a:lnSpc>
              <a:spcBef>
                <a:spcPts val="1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кафедры</a:t>
            </a: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клиники </a:t>
            </a:r>
            <a:r>
              <a:rPr sz="1400" spc="-10" dirty="0" err="1">
                <a:solidFill>
                  <a:srgbClr val="FFFFFF"/>
                </a:solidFill>
                <a:latin typeface="Calibri"/>
                <a:cs typeface="Calibri"/>
              </a:rPr>
              <a:t>стоматологии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dirty="0" smtClean="0">
                <a:solidFill>
                  <a:srgbClr val="FFFFFF"/>
                </a:solidFill>
                <a:latin typeface="Calibri"/>
                <a:cs typeface="Calibri"/>
              </a:rPr>
              <a:t>детского возраста и ортодонтии</a:t>
            </a:r>
            <a:r>
              <a:rPr sz="1400" dirty="0" smtClean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специальности</a:t>
            </a:r>
            <a:r>
              <a:rPr sz="1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w Cen MT"/>
                <a:cs typeface="Tw Cen MT"/>
              </a:rPr>
              <a:t>«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Ортодонтия</a:t>
            </a:r>
            <a:r>
              <a:rPr sz="1400" spc="-10" dirty="0">
                <a:solidFill>
                  <a:srgbClr val="FFFFFF"/>
                </a:solidFill>
                <a:latin typeface="Tw Cen MT"/>
                <a:cs typeface="Tw Cen MT"/>
              </a:rPr>
              <a:t>»</a:t>
            </a:r>
            <a:endParaRPr sz="1400" dirty="0">
              <a:latin typeface="Tw Cen MT"/>
              <a:cs typeface="Tw Cen MT"/>
            </a:endParaRPr>
          </a:p>
          <a:p>
            <a:pPr marL="2176780">
              <a:lnSpc>
                <a:spcPct val="100000"/>
              </a:lnSpc>
              <a:spcBef>
                <a:spcPts val="994"/>
              </a:spcBef>
            </a:pPr>
            <a:r>
              <a:rPr lang="ru-RU" sz="1400" spc="-5" dirty="0" smtClean="0">
                <a:solidFill>
                  <a:srgbClr val="FFFFFF"/>
                </a:solidFill>
                <a:latin typeface="Calibri"/>
                <a:cs typeface="Calibri"/>
              </a:rPr>
              <a:t>Макарова Юлия Александровна</a:t>
            </a:r>
            <a:endParaRPr sz="1400" dirty="0">
              <a:latin typeface="Calibri"/>
              <a:cs typeface="Calibri"/>
            </a:endParaRPr>
          </a:p>
          <a:p>
            <a:pPr marL="2176780" marR="5080">
              <a:lnSpc>
                <a:spcPct val="159300"/>
              </a:lnSpc>
              <a:spcBef>
                <a:spcPts val="15"/>
              </a:spcBef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рецензенты</a:t>
            </a: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lang="ru-RU" sz="1400" dirty="0" smtClean="0">
                <a:solidFill>
                  <a:srgbClr val="FFFFFF"/>
                </a:solidFill>
                <a:latin typeface="Calibri"/>
                <a:cs typeface="Calibri"/>
              </a:rPr>
              <a:t>д.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400" dirty="0" err="1" smtClean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400" dirty="0" err="1" smtClean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400" dirty="0">
                <a:solidFill>
                  <a:srgbClr val="FFFFFF"/>
                </a:solidFill>
                <a:latin typeface="Tw Cen MT"/>
                <a:cs typeface="Tw Cen MT"/>
              </a:rPr>
              <a:t>., </a:t>
            </a:r>
            <a:r>
              <a:rPr sz="1400" spc="-5" dirty="0" err="1">
                <a:solidFill>
                  <a:srgbClr val="FFFFFF"/>
                </a:solidFill>
                <a:latin typeface="Calibri"/>
                <a:cs typeface="Calibri"/>
              </a:rPr>
              <a:t>доцент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ru-RU" sz="1400" spc="-15" dirty="0" smtClean="0">
                <a:solidFill>
                  <a:srgbClr val="FFFFFF"/>
                </a:solidFill>
                <a:latin typeface="Calibri"/>
                <a:cs typeface="Calibri"/>
              </a:rPr>
              <a:t>Бриль Е.А</a:t>
            </a:r>
            <a:endParaRPr sz="1400" dirty="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Красноярск</a:t>
            </a:r>
            <a:r>
              <a:rPr sz="1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400" dirty="0" smtClean="0">
                <a:solidFill>
                  <a:srgbClr val="FFFFFF"/>
                </a:solidFill>
                <a:latin typeface="Tw Cen MT"/>
                <a:cs typeface="Tw Cen MT"/>
              </a:rPr>
              <a:t>20</a:t>
            </a:r>
            <a:r>
              <a:rPr lang="ru-RU" sz="1400" dirty="0" smtClean="0">
                <a:solidFill>
                  <a:srgbClr val="FFFFFF"/>
                </a:solidFill>
                <a:latin typeface="Tw Cen MT"/>
                <a:cs typeface="Tw Cen MT"/>
              </a:rPr>
              <a:t>20</a:t>
            </a:r>
            <a:endParaRPr sz="14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92427" y="341503"/>
            <a:ext cx="7847965" cy="414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стандартным профилактическим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аппаратам</a:t>
            </a:r>
            <a:r>
              <a:rPr sz="18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относят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Вестибулярную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пластинку 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вестибулярный</a:t>
            </a:r>
            <a:r>
              <a:rPr sz="18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щит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Эквилибратор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Вертушку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Эспандер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челюстной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Шпатель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рожок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Накусочные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полоски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кольцо</a:t>
            </a:r>
            <a:r>
              <a:rPr sz="1800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настольный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лопастной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Активатор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Роджерса</a:t>
            </a:r>
            <a:r>
              <a:rPr sz="1800" spc="-1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профилактическим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аппаратам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которые изготовляют</a:t>
            </a:r>
            <a:r>
              <a:rPr sz="18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относят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Вестибулярную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пластинку 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вестибулярный</a:t>
            </a:r>
            <a:r>
              <a:rPr sz="18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щит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Вестибулооральную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пластинку 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вестибулооральный</a:t>
            </a:r>
            <a:r>
              <a:rPr sz="18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щит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Пластинку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петлями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Рудольфа</a:t>
            </a:r>
            <a:r>
              <a:rPr sz="1800" spc="-1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2095" indent="-240029">
              <a:lnSpc>
                <a:spcPct val="100000"/>
              </a:lnSpc>
              <a:buFont typeface="Tw Cen MT"/>
              <a:buAutoNum type="arabicPeriod"/>
              <a:tabLst>
                <a:tab pos="252729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Активатор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Дасса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9944" y="1961388"/>
            <a:ext cx="7431024" cy="464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0216" y="1014729"/>
            <a:ext cx="57727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ВЕСТИБУЛЯРНАЯ</a:t>
            </a:r>
            <a:r>
              <a:rPr spc="180" dirty="0"/>
              <a:t> </a:t>
            </a:r>
            <a:r>
              <a:rPr spc="-15" dirty="0"/>
              <a:t>ПЛАСТИНКА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5805" y="921258"/>
            <a:ext cx="9392285" cy="441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98195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Предназначена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развития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круговой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мышцы рта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устранения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вредных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привычек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ротового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дыхания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сосания пальцев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губ 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других</a:t>
            </a:r>
            <a:r>
              <a:rPr sz="1800" spc="2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предметов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 marR="11176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Она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изготовляется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виде щита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который расположен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преддверии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полости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рта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повторяет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форму альвеолярных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отростков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выемками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области уздечек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губ 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тяжей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тренировки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круговой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мышцы рта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вестибулярной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поверхности щита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имеется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кольцо</a:t>
            </a:r>
            <a:r>
              <a:rPr sz="1800" spc="-1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от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наличия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той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иной вредной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привычки в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конструкцию аппарата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вводят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язычный 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колокольчик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язычную заслонку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Вестибулярная пластинка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согласно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размеров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анатомии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полости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рта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изготовляется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3</a:t>
            </a:r>
            <a:r>
              <a:rPr sz="1800" spc="-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размеров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Показаниями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применению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служат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ротовой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тип дыхания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;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нарушение функции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смыкания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губ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;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 развития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открытого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обусловленный вредными привычками сосания пальцев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других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предметов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;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 развития прогнатического прикуса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протрузии фронтальных зубов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вследствие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вредной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привычки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сосания нижней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губы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;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риск развития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прогенического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прикуса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вследствие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сосания пальцев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верхней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губы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 marR="6604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Применение стандартной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вестибулярной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пластинки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Шонхера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противопоказано при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глубоком 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резцовом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перекрытии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унаследованной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форме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дистального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вредных привычках  сосания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 прокладывания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языка между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зубными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рядами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6" y="1014729"/>
            <a:ext cx="96926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ВЕСТИБУЛЯРНАЯ </a:t>
            </a:r>
            <a:r>
              <a:rPr spc="-15" dirty="0"/>
              <a:t>ПЛАСТИНКА</a:t>
            </a:r>
            <a:r>
              <a:rPr spc="-375" dirty="0"/>
              <a:t> </a:t>
            </a:r>
            <a:r>
              <a:rPr spc="-25" dirty="0"/>
              <a:t>ИНДИВИДУАЛЬНАЯ</a:t>
            </a:r>
          </a:p>
        </p:txBody>
      </p:sp>
      <p:sp>
        <p:nvSpPr>
          <p:cNvPr id="3" name="object 3"/>
          <p:cNvSpPr/>
          <p:nvPr/>
        </p:nvSpPr>
        <p:spPr>
          <a:xfrm>
            <a:off x="2167127" y="2004060"/>
            <a:ext cx="7854696" cy="4126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1410462"/>
            <a:ext cx="9728200" cy="417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93725" indent="-228600">
              <a:lnSpc>
                <a:spcPct val="11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  <a:tab pos="630428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Вестибулярную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пластинку</a:t>
            </a:r>
            <a:r>
              <a:rPr sz="2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индивидуальную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)	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изготовляют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таким  образом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чтобы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она прилегала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вестибулярным поверхностям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фронтальных зубов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 в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боковых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участках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отстояла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1,5-2,5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мм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от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альвеолярных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отростков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боковых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зубов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стимуляции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роста  апикального</a:t>
            </a:r>
            <a:r>
              <a:rPr sz="2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базиса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Детям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длительно действующей вредной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привычкой</a:t>
            </a:r>
            <a:r>
              <a:rPr sz="24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ротового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110000"/>
              </a:lnSpc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дыхания в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центре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пластинки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делают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отверстие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диаметром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7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мм для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прохождения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воздуха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 мере привыкания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аппарату размеры  отверстия уменьшают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потом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совсем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закрывают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его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Показания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применению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такие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же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как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стандартных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пластинок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3541" y="1014729"/>
            <a:ext cx="7340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ВЕСТИБУЛЯРНАЯ </a:t>
            </a:r>
            <a:r>
              <a:rPr spc="-15" dirty="0"/>
              <a:t>ПЛАСТИНКА</a:t>
            </a:r>
            <a:r>
              <a:rPr spc="-375" dirty="0"/>
              <a:t> </a:t>
            </a:r>
            <a:r>
              <a:rPr spc="-80" dirty="0"/>
              <a:t>КРАУСА</a:t>
            </a:r>
          </a:p>
        </p:txBody>
      </p:sp>
      <p:sp>
        <p:nvSpPr>
          <p:cNvPr id="3" name="object 3"/>
          <p:cNvSpPr/>
          <p:nvPr/>
        </p:nvSpPr>
        <p:spPr>
          <a:xfrm>
            <a:off x="963167" y="2211323"/>
            <a:ext cx="8098535" cy="354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61704" y="2354579"/>
            <a:ext cx="2426207" cy="30053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579856"/>
            <a:ext cx="9653270" cy="484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1275" indent="-228600">
              <a:lnSpc>
                <a:spcPct val="11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Состоит из двух частей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вестибулярной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оральной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части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соединены отрезками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проволоки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расположенными между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резцами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клыками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первыми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временными 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молярами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огибающими дистальные поверхности последних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моляров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ретромолярной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Аппарат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применяют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вредных привычках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сосания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языка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прокладывания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языка между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зубами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инфантильном типе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глотания</a:t>
            </a:r>
            <a:r>
              <a:rPr sz="2000" spc="-1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целью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предотвращения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развития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открытого</a:t>
            </a:r>
            <a:r>
              <a:rPr sz="20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  <a:p>
            <a:pPr marL="241300" marR="5080" indent="-228600">
              <a:lnSpc>
                <a:spcPct val="11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Границы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вестибулярной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части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такие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же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у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вестибулярной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пластинки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щита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),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  язычную часть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располагают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позади фронтальных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зубов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скату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альвеолярного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отростка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неба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Язычная часть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должна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быть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достаточно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большой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чтобы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служить  упором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языка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но не очень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толстой</a:t>
            </a:r>
            <a:r>
              <a:rPr sz="2000" spc="-1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чтобы не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смещать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язык дистально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Язычная  часть в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вестибуло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оральной пластинке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может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быть заменена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проволочной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решеткой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Язычную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проволочную решетку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изготовляют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ортодонтической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проволоки  диаметром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1,0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мм 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виде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четырех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выступов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сверху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пяти снизу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Выступы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решетки  располагают</a:t>
            </a:r>
            <a:r>
              <a:rPr sz="20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возле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шеек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верхних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нижних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резцов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оральной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стороны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3748" y="839546"/>
            <a:ext cx="70612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ПЛАСТИНКА </a:t>
            </a:r>
            <a:r>
              <a:rPr dirty="0"/>
              <a:t>С </a:t>
            </a:r>
            <a:r>
              <a:rPr spc="-35" dirty="0"/>
              <a:t>ПЕРЛЯМИ</a:t>
            </a:r>
            <a:r>
              <a:rPr spc="484" dirty="0"/>
              <a:t> </a:t>
            </a:r>
            <a:r>
              <a:rPr spc="-75" dirty="0"/>
              <a:t>РУДОЛЬФА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16" y="1662430"/>
            <a:ext cx="9560560" cy="1342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 algn="just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Представляет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собой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пластиночный аппарат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проволочной решеткой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виде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выступов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Показана для устранения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вредных языковых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привычек  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инфантильного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типа</a:t>
            </a:r>
            <a:r>
              <a:rPr sz="24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глотания</a:t>
            </a:r>
            <a:r>
              <a:rPr sz="2400" spc="-2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2028" y="3227832"/>
            <a:ext cx="5644896" cy="3425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43578" y="1014729"/>
            <a:ext cx="37026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АКТИВАТОР</a:t>
            </a:r>
            <a:r>
              <a:rPr spc="135" dirty="0"/>
              <a:t> </a:t>
            </a:r>
            <a:r>
              <a:rPr spc="-30" dirty="0"/>
              <a:t>ДАССА</a:t>
            </a:r>
          </a:p>
        </p:txBody>
      </p:sp>
      <p:sp>
        <p:nvSpPr>
          <p:cNvPr id="3" name="object 3"/>
          <p:cNvSpPr/>
          <p:nvPr/>
        </p:nvSpPr>
        <p:spPr>
          <a:xfrm>
            <a:off x="3302508" y="2097023"/>
            <a:ext cx="5583936" cy="431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322" y="1632863"/>
            <a:ext cx="9664700" cy="324485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240665" indent="-228600">
              <a:lnSpc>
                <a:spcPct val="100000"/>
              </a:lnSpc>
              <a:spcBef>
                <a:spcPts val="62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Показан для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тренировки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круговой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мышцы рта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изготовляют</a:t>
            </a:r>
            <a:r>
              <a:rPr sz="2200" spc="4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из</a:t>
            </a:r>
            <a:endParaRPr sz="2200">
              <a:latin typeface="Calibri"/>
              <a:cs typeface="Calibri"/>
            </a:endParaRPr>
          </a:p>
          <a:p>
            <a:pPr marL="240665" marR="208279">
              <a:lnSpc>
                <a:spcPct val="12000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ортодонтической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проволоки диаметром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1,0-1,2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мм в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виде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петли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кольцом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посредине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по типу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английской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булавки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).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Концы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проволоки загибают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виде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треугольника перпендикулярного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плоскости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кольца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треугольниках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формируют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самотвердеющей пластмассы площадки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форме</a:t>
            </a:r>
            <a:r>
              <a:rPr sz="2200" spc="4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губ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0665" marR="183515">
              <a:lnSpc>
                <a:spcPct val="12000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Ребенок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помещает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площадки активатора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между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губами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удерживая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большим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пальцем введенным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кольцо</a:t>
            </a:r>
            <a:r>
              <a:rPr sz="2200" spc="-2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При сжимании губ</a:t>
            </a:r>
            <a:r>
              <a:rPr sz="22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происходит</a:t>
            </a:r>
            <a:endParaRPr sz="2200">
              <a:latin typeface="Calibri"/>
              <a:cs typeface="Calibri"/>
            </a:endParaRPr>
          </a:p>
          <a:p>
            <a:pPr marL="240665">
              <a:lnSpc>
                <a:spcPct val="100000"/>
              </a:lnSpc>
              <a:spcBef>
                <a:spcPts val="530"/>
              </a:spcBef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сближение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площадок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активатора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Сила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упругости проволоки разжимает</a:t>
            </a:r>
            <a:r>
              <a:rPr sz="2200" spc="-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губы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6" y="961390"/>
            <a:ext cx="959612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ЦЕЛЬ</a:t>
            </a:r>
            <a:r>
              <a:rPr sz="2400" spc="-5" dirty="0">
                <a:latin typeface="Tw Cen MT"/>
                <a:cs typeface="Tw Cen MT"/>
              </a:rPr>
              <a:t>: </a:t>
            </a:r>
            <a:r>
              <a:rPr sz="2400" spc="-15" dirty="0"/>
              <a:t>ОЗНАКОМИТЬ </a:t>
            </a:r>
            <a:r>
              <a:rPr sz="2400" dirty="0"/>
              <a:t>С </a:t>
            </a:r>
            <a:r>
              <a:rPr sz="2400" spc="-15" dirty="0"/>
              <a:t>НАИБОЛЕЕ </a:t>
            </a:r>
            <a:r>
              <a:rPr sz="2400" spc="-30" dirty="0"/>
              <a:t>ЧАСТО </a:t>
            </a:r>
            <a:r>
              <a:rPr sz="2400" spc="-5" dirty="0"/>
              <a:t>ПРИМЕНЯЕМЫМИ СЪЕМНЫМИ  </a:t>
            </a:r>
            <a:r>
              <a:rPr sz="2400" spc="-20" dirty="0"/>
              <a:t>ОРТОДОНТИЧЕСКИМИ</a:t>
            </a:r>
            <a:r>
              <a:rPr sz="2400" spc="145" dirty="0"/>
              <a:t> </a:t>
            </a:r>
            <a:r>
              <a:rPr sz="2400" spc="-45" dirty="0"/>
              <a:t>АППАРАТАМИ</a:t>
            </a:r>
            <a:r>
              <a:rPr sz="2400" spc="-45" dirty="0"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0216" y="2209030"/>
            <a:ext cx="8602980" cy="306641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ЗАДАЧИ</a:t>
            </a:r>
            <a:r>
              <a:rPr sz="2400" spc="-30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ОЗНАКОМИТЬ</a:t>
            </a:r>
            <a:r>
              <a:rPr sz="2400" spc="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24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КЛАССИФИКАЦИЕЙ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СЪЕМНЫХ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ОРТОДОНТИЧЕСКИХ</a:t>
            </a:r>
            <a:r>
              <a:rPr sz="2400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АППАРАТОВ</a:t>
            </a:r>
            <a:r>
              <a:rPr sz="2400" spc="-40" dirty="0">
                <a:solidFill>
                  <a:srgbClr val="FFFFFF"/>
                </a:solidFill>
                <a:latin typeface="Tw Cen MT"/>
                <a:cs typeface="Tw Cen MT"/>
              </a:rPr>
              <a:t>;</a:t>
            </a:r>
            <a:endParaRPr sz="2400">
              <a:latin typeface="Tw Cen MT"/>
              <a:cs typeface="Tw Cen MT"/>
            </a:endParaRPr>
          </a:p>
          <a:p>
            <a:pPr marL="241300" marR="1447800" indent="-228600">
              <a:lnSpc>
                <a:spcPct val="12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КОНСТРУКЦИОННЫМИ ОСОБЕННОСТЯМИ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СЪЕМНЫХ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ОРТОДОНТИЧЕСКИХ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АППАРАТОВ</a:t>
            </a:r>
            <a:r>
              <a:rPr sz="2400" spc="-40" dirty="0">
                <a:solidFill>
                  <a:srgbClr val="FFFFFF"/>
                </a:solidFill>
                <a:latin typeface="Tw Cen MT"/>
                <a:cs typeface="Tw Cen MT"/>
              </a:rPr>
              <a:t>;</a:t>
            </a:r>
            <a:endParaRPr sz="2400">
              <a:latin typeface="Tw Cen MT"/>
              <a:cs typeface="Tw Cen MT"/>
            </a:endParaRPr>
          </a:p>
          <a:p>
            <a:pPr marL="241300" marR="911225" indent="-228600">
              <a:lnSpc>
                <a:spcPct val="1201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ПОКАЗАНИЯМИ К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ПРИМЕНЕНИЮ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РАЗЛИЧНЫХ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СЪЕМНЫХ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ОРТОДОНТИЧЕСКИХ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АППАРАТОВ</a:t>
            </a:r>
            <a:r>
              <a:rPr sz="2400" spc="-4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1804" y="1014729"/>
            <a:ext cx="616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ФУНКЦИОНАЛЬНЫЕ</a:t>
            </a:r>
            <a:r>
              <a:rPr spc="130" dirty="0"/>
              <a:t> </a:t>
            </a:r>
            <a:r>
              <a:rPr spc="-60" dirty="0"/>
              <a:t>АППАРАТЫ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16" y="2243455"/>
            <a:ext cx="9739630" cy="3244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Основная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задача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лечения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регуляторами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функций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состоит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воздействии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нейромышечные функции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Давление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околоротовых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внутри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ротовых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мышц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передается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через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регулятор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функций на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зубные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ряды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альвеолярные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отростки челюстей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таким образом</a:t>
            </a:r>
            <a:r>
              <a:rPr sz="2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оказывает</a:t>
            </a:r>
            <a:endParaRPr sz="2400">
              <a:latin typeface="Calibri"/>
              <a:cs typeface="Calibri"/>
            </a:endParaRPr>
          </a:p>
          <a:p>
            <a:pPr marL="241300" marR="303530">
              <a:lnSpc>
                <a:spcPct val="11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содействие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исправлению прикуса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сагиттальном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трансверзальном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вертикальном направлениях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этом происходит</a:t>
            </a:r>
            <a:r>
              <a:rPr sz="2400" spc="4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приспособление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новой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формы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новому</a:t>
            </a:r>
            <a:r>
              <a:rPr sz="2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функциональному</a:t>
            </a:r>
            <a:r>
              <a:rPr sz="2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состоянию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рост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отстоящих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развитии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участков</a:t>
            </a:r>
            <a:r>
              <a:rPr sz="2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челюстей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8548" y="1014729"/>
            <a:ext cx="6452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/>
              <a:t>РЕГУЛЯТОР </a:t>
            </a:r>
            <a:r>
              <a:rPr spc="-15" dirty="0"/>
              <a:t>ФУНКЦИИ</a:t>
            </a:r>
            <a:r>
              <a:rPr spc="335" dirty="0"/>
              <a:t> </a:t>
            </a:r>
            <a:r>
              <a:rPr spc="-10" dirty="0"/>
              <a:t>ФРЕНКЕЛЯ</a:t>
            </a:r>
          </a:p>
        </p:txBody>
      </p:sp>
      <p:sp>
        <p:nvSpPr>
          <p:cNvPr id="3" name="object 3"/>
          <p:cNvSpPr/>
          <p:nvPr/>
        </p:nvSpPr>
        <p:spPr>
          <a:xfrm>
            <a:off x="957072" y="1933955"/>
            <a:ext cx="10347959" cy="35524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258" y="1102614"/>
            <a:ext cx="9750425" cy="43427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385"/>
              </a:spcBef>
              <a:tabLst>
                <a:tab pos="9062720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Данный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аппарат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представляет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собой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двухчелюстное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съемное устройство, 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которое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состоит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из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сложного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металлического каркаса, щечных щитов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губных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пелотов.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Анатомический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каркас  изготавливают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из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тонкой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медицинской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проволоки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повышенной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прочности,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формируемой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  специ</a:t>
            </a:r>
            <a:r>
              <a:rPr sz="2400" spc="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льн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ые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 marR="5080" algn="just">
              <a:lnSpc>
                <a:spcPct val="90000"/>
              </a:lnSpc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Ортодонтустройство позволяет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устранить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излишнее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давление губ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щек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проблемные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участки,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нормализовать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функцию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носового дыхания,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правильного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смыкания губ,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сформировать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нужное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расположения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языка.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счет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широких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возможностей,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данный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аппарат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был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назван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регулятором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функций.</a:t>
            </a:r>
            <a:r>
              <a:rPr sz="2400" spc="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Основное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значение</a:t>
            </a:r>
            <a:r>
              <a:rPr sz="2400" spc="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в данной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конструкции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имеют</a:t>
            </a:r>
            <a:r>
              <a:rPr sz="2400" spc="5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щиты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пелоты, 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которые 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стимулируют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расширение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апикального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базиса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во всех  направлениях     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и      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формируют      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правильную        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работу     </a:t>
            </a:r>
            <a:r>
              <a:rPr sz="2400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мышц.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1599692"/>
            <a:ext cx="9638030" cy="39687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411480" indent="-228600">
              <a:lnSpc>
                <a:spcPct val="1000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зависимости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особенностей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конструкции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выделяют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несколько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типов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аппарата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Френкеля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Каждый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из них имеет свое назначение 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особенность  воздействия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 marR="699135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FR-I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Первый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тип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регулятора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Френкеля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предназначен для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формирования  конструктивного прикуса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суженного зубного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ряда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используют</a:t>
            </a:r>
            <a:r>
              <a:rPr sz="22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устранения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неправильного</a:t>
            </a:r>
            <a:r>
              <a:rPr sz="22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положения</a:t>
            </a:r>
            <a:r>
              <a:rPr sz="22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резцов</a:t>
            </a:r>
            <a:r>
              <a:rPr sz="22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2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клыков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200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дистального</a:t>
            </a:r>
            <a:r>
              <a:rPr sz="22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 протрузией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верхних</a:t>
            </a:r>
            <a:r>
              <a:rPr sz="22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зубов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 marR="52069" indent="-228600">
              <a:lnSpc>
                <a:spcPct val="10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основе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конструкции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1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типа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лежат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небная 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лингвальная дуги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скрепленные  пелотами для верхней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 нижней губы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Обязательны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боковые щиты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2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скоба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соединяющая нижние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пелоты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Конструкцию устанавливают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таким</a:t>
            </a:r>
            <a:r>
              <a:rPr sz="2200" spc="1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образом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200">
              <a:latin typeface="Tw Cen MT"/>
              <a:cs typeface="Tw Cen MT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чтобы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боковые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пластины не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касались альвеолярного</a:t>
            </a:r>
            <a:r>
              <a:rPr sz="2200" spc="3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гребня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6976" y="1799843"/>
            <a:ext cx="5715000" cy="43235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95853" y="1014729"/>
            <a:ext cx="5397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АППАРАТ </a:t>
            </a:r>
            <a:r>
              <a:rPr spc="-10" dirty="0"/>
              <a:t>ФРЕНКЕЛЯ </a:t>
            </a:r>
            <a:r>
              <a:rPr dirty="0">
                <a:latin typeface="Tw Cen MT"/>
                <a:cs typeface="Tw Cen MT"/>
              </a:rPr>
              <a:t>I</a:t>
            </a:r>
            <a:r>
              <a:rPr spc="-375" dirty="0">
                <a:latin typeface="Tw Cen MT"/>
                <a:cs typeface="Tw Cen MT"/>
              </a:rPr>
              <a:t> </a:t>
            </a:r>
            <a:r>
              <a:rPr spc="-10" dirty="0"/>
              <a:t>ТИПА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4813" y="770001"/>
            <a:ext cx="9657080" cy="4813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403225" indent="-229235">
              <a:lnSpc>
                <a:spcPct val="100000"/>
              </a:lnSpc>
              <a:spcBef>
                <a:spcPts val="105"/>
              </a:spcBef>
              <a:buSzPct val="123529"/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Данный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тип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устройства имеет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некоторые отличительные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характеристики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которым выделяют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разновидности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700">
              <a:latin typeface="Tw Cen MT"/>
              <a:cs typeface="Tw Cen MT"/>
            </a:endParaRPr>
          </a:p>
          <a:p>
            <a:pPr marL="302260" indent="-290195">
              <a:lnSpc>
                <a:spcPct val="100000"/>
              </a:lnSpc>
              <a:spcBef>
                <a:spcPts val="994"/>
              </a:spcBef>
              <a:buSzPct val="123529"/>
              <a:buFont typeface="Arial"/>
              <a:buChar char="•"/>
              <a:tabLst>
                <a:tab pos="301625" algn="l"/>
                <a:tab pos="302895" algn="l"/>
              </a:tabLst>
            </a:pP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FR-Ia.</a:t>
            </a:r>
            <a:r>
              <a:rPr sz="170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Предназначен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исправления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нейтрального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типа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выраженным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глубоким</a:t>
            </a:r>
            <a:endParaRPr sz="1700">
              <a:latin typeface="Calibri"/>
              <a:cs typeface="Calibri"/>
            </a:endParaRPr>
          </a:p>
          <a:p>
            <a:pPr marL="241300" marR="26289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перекрытием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рядов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1700" spc="-2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назначают при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ретрузии дуги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подвижной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челюсти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протрузии  переднего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Calibri"/>
                <a:cs typeface="Calibri"/>
              </a:rPr>
              <a:t>отдела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верхней</a:t>
            </a:r>
            <a:r>
              <a:rPr sz="17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смещении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смыкания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½</a:t>
            </a:r>
            <a:r>
              <a:rPr sz="170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ширины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моляров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700">
              <a:latin typeface="Tw Cen MT"/>
              <a:cs typeface="Tw Cen MT"/>
            </a:endParaRPr>
          </a:p>
          <a:p>
            <a:pPr marL="241300" marR="342900" indent="-229235">
              <a:lnSpc>
                <a:spcPct val="100000"/>
              </a:lnSpc>
              <a:spcBef>
                <a:spcPts val="994"/>
              </a:spcBef>
              <a:buSzPct val="123529"/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FR-Ib.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Устройство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показано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 выраженной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протрузии дистального прикуса переднего </a:t>
            </a:r>
            <a:r>
              <a:rPr sz="1700" spc="-20" dirty="0">
                <a:solidFill>
                  <a:srgbClr val="FFFFFF"/>
                </a:solidFill>
                <a:latin typeface="Calibri"/>
                <a:cs typeface="Calibri"/>
              </a:rPr>
              <a:t>отдела</a:t>
            </a:r>
            <a:r>
              <a:rPr sz="1700" spc="-2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  случае если сагиттальная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щель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достигает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7</a:t>
            </a:r>
            <a:r>
              <a:rPr sz="1700" spc="3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но не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более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Основное воздействие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здесь</a:t>
            </a:r>
            <a:endParaRPr sz="1700">
              <a:latin typeface="Calibri"/>
              <a:cs typeface="Calibri"/>
            </a:endParaRPr>
          </a:p>
          <a:p>
            <a:pPr marL="241300" marR="508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достигается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за счет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лингвального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щита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который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располагают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под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языком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 занимает площадь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между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премолярами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35" dirty="0">
                <a:solidFill>
                  <a:srgbClr val="FFFFFF"/>
                </a:solidFill>
                <a:latin typeface="Calibri"/>
                <a:cs typeface="Calibri"/>
              </a:rPr>
              <a:t>где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фиксируют проволочными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элементами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щечным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щитам так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чтобы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он  не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касался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поверхности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зубов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70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их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вестибулярном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отклонении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щиту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припасовывают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специальные пружины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700" spc="1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которые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оказывают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дополнительное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давление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зубной ряд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700">
              <a:latin typeface="Tw Cen MT"/>
              <a:cs typeface="Tw Cen MT"/>
            </a:endParaRPr>
          </a:p>
          <a:p>
            <a:pPr marL="241300" marR="115570" indent="-229235">
              <a:lnSpc>
                <a:spcPct val="100099"/>
              </a:lnSpc>
              <a:spcBef>
                <a:spcPts val="1005"/>
              </a:spcBef>
              <a:buSzPct val="123529"/>
              <a:buFont typeface="Arial"/>
              <a:buChar char="•"/>
              <a:tabLst>
                <a:tab pos="240665" algn="l"/>
                <a:tab pos="241935" algn="l"/>
              </a:tabLst>
            </a:pP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FR-Ic.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Используется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коррекции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резко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выраженной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протрузии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прикуса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дистального типа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котором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соотношение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моляров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премоляров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превышает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половину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ширины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зуба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своей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конструкции данная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разновидность аппарата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полностью копирует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модель </a:t>
            </a:r>
            <a:r>
              <a:rPr sz="1700" spc="-15" dirty="0">
                <a:solidFill>
                  <a:srgbClr val="FFFFFF"/>
                </a:solidFill>
                <a:latin typeface="Tw Cen MT"/>
                <a:cs typeface="Tw Cen MT"/>
              </a:rPr>
              <a:t>FR-Ib,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но с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дополнением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специальными винтами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зафиксированными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щечных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щитах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Кроме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того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все сегменты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устройства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выполнены секторально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что позволяет перемещать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их с помощью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винтов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 заданном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положении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.  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FR-II</a:t>
            </a:r>
            <a:endParaRPr sz="17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29" y="654176"/>
            <a:ext cx="8360409" cy="2266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35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  <a:latin typeface="Tw Cen MT"/>
                <a:cs typeface="Tw Cen MT"/>
              </a:rPr>
              <a:t>FR-II</a:t>
            </a:r>
            <a:endParaRPr sz="3200">
              <a:latin typeface="Tw Cen MT"/>
              <a:cs typeface="Tw Cen MT"/>
            </a:endParaRPr>
          </a:p>
          <a:p>
            <a:pPr marL="12700" marR="1129030" indent="112395">
              <a:lnSpc>
                <a:spcPts val="3460"/>
              </a:lnSpc>
              <a:spcBef>
                <a:spcPts val="225"/>
              </a:spcBef>
            </a:pPr>
            <a:r>
              <a:rPr sz="3200" spc="-5" dirty="0">
                <a:solidFill>
                  <a:srgbClr val="FFFFFF"/>
                </a:solidFill>
                <a:latin typeface="Calibri"/>
                <a:cs typeface="Calibri"/>
              </a:rPr>
              <a:t>ДАННЫЙ ТИП </a:t>
            </a:r>
            <a:r>
              <a:rPr sz="3200" spc="-80" dirty="0">
                <a:solidFill>
                  <a:srgbClr val="FFFFFF"/>
                </a:solidFill>
                <a:latin typeface="Calibri"/>
                <a:cs typeface="Calibri"/>
              </a:rPr>
              <a:t>АППАРАТА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ПОЗВОЛЯЕТ  </a:t>
            </a:r>
            <a:r>
              <a:rPr sz="3200" spc="-30" dirty="0">
                <a:solidFill>
                  <a:srgbClr val="FFFFFF"/>
                </a:solidFill>
                <a:latin typeface="Calibri"/>
                <a:cs typeface="Calibri"/>
              </a:rPr>
              <a:t>КОРРЕКТИРОВАТЬ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ДИСТАЛЬНЫЙ</a:t>
            </a:r>
            <a:r>
              <a:rPr sz="32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5" dirty="0">
                <a:solidFill>
                  <a:srgbClr val="FFFFFF"/>
                </a:solidFill>
                <a:latin typeface="Calibri"/>
                <a:cs typeface="Calibri"/>
              </a:rPr>
              <a:t>ПРИКУС</a:t>
            </a:r>
            <a:r>
              <a:rPr sz="3200" spc="-1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3200">
              <a:latin typeface="Tw Cen MT"/>
              <a:cs typeface="Tw Cen MT"/>
            </a:endParaRPr>
          </a:p>
          <a:p>
            <a:pPr marL="12700">
              <a:lnSpc>
                <a:spcPts val="3210"/>
              </a:lnSpc>
            </a:pP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СОЧЕТАЮЩИЙСЯ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ОГРАНИЧЕННОЙ</a:t>
            </a:r>
            <a:r>
              <a:rPr sz="3200" spc="5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РЕТРУЗИЕЙ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ts val="3650"/>
              </a:lnSpc>
            </a:pP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РЕЗЦОВ </a:t>
            </a:r>
            <a:r>
              <a:rPr sz="3200" spc="-25" dirty="0">
                <a:solidFill>
                  <a:srgbClr val="FFFFFF"/>
                </a:solidFill>
                <a:latin typeface="Calibri"/>
                <a:cs typeface="Calibri"/>
              </a:rPr>
              <a:t>ВЕРХНЕГО </a:t>
            </a: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ЗУБНОГО</a:t>
            </a:r>
            <a:r>
              <a:rPr sz="3200" spc="5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РЯДА</a:t>
            </a:r>
            <a:r>
              <a:rPr sz="32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428232" y="2938272"/>
            <a:ext cx="4736592" cy="3781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3932" y="1728622"/>
            <a:ext cx="9426575" cy="3472179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36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первого типа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он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отличается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наличием небной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дуги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другой</a:t>
            </a:r>
            <a:r>
              <a:rPr sz="22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формой</a:t>
            </a:r>
            <a:endParaRPr sz="2200">
              <a:latin typeface="Calibri"/>
              <a:cs typeface="Calibri"/>
            </a:endParaRPr>
          </a:p>
          <a:p>
            <a:pPr marL="241300" marR="222250">
              <a:lnSpc>
                <a:spcPct val="110000"/>
              </a:lnSpc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петель</a:t>
            </a:r>
            <a:r>
              <a:rPr sz="2200" spc="-2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охватывающих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клыки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позволяет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осуществить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одномоментное  проведение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концов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дуги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между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премолярами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клыками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Кроме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того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,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2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типа оснащен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двойными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пелотами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Один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фиксируют</a:t>
            </a:r>
            <a:r>
              <a:rPr sz="22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endParaRPr sz="2200">
              <a:latin typeface="Calibri"/>
              <a:cs typeface="Calibri"/>
            </a:endParaRPr>
          </a:p>
          <a:p>
            <a:pPr marL="241300" marR="5080" algn="just">
              <a:lnSpc>
                <a:spcPct val="11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нижней губы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второй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—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области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верхней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что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стимулирует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сагиттальный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рост челюсти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Устройство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устанавливается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так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чтобы боковые щиты плотно  прилегали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альвеолярному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гребню 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зубному</a:t>
            </a:r>
            <a:r>
              <a:rPr sz="2200" spc="3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ряду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 marR="1250950" indent="-228600">
              <a:lnSpc>
                <a:spcPct val="11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Источник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  <a:hlinkClick r:id="rId2"/>
              </a:rPr>
              <a:t>http://orto-info.ru/sistemyi-vyiravnivaniya-zubov/lechebno-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 profilakticheskie-apparatyi/frenkelya.html ©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Журнал</a:t>
            </a:r>
            <a:r>
              <a:rPr sz="22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Ортодонт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7647" y="623443"/>
            <a:ext cx="9112885" cy="1818639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ct val="89200"/>
              </a:lnSpc>
              <a:spcBef>
                <a:spcPts val="515"/>
              </a:spcBef>
            </a:pPr>
            <a:r>
              <a:rPr sz="3200" spc="-5" dirty="0">
                <a:latin typeface="Times New Roman"/>
                <a:cs typeface="Times New Roman"/>
              </a:rPr>
              <a:t>FR-III </a:t>
            </a:r>
            <a:r>
              <a:rPr sz="3200" spc="5" dirty="0">
                <a:latin typeface="Times New Roman"/>
                <a:cs typeface="Times New Roman"/>
              </a:rPr>
              <a:t>ОСНОВНОЕ </a:t>
            </a:r>
            <a:r>
              <a:rPr sz="3200" spc="-55" dirty="0">
                <a:latin typeface="Times New Roman"/>
                <a:cs typeface="Times New Roman"/>
              </a:rPr>
              <a:t>НАЗНАЧЕНИЕ  </a:t>
            </a:r>
            <a:r>
              <a:rPr sz="3200" spc="-25" dirty="0">
                <a:latin typeface="Times New Roman"/>
                <a:cs typeface="Times New Roman"/>
              </a:rPr>
              <a:t>ОРТОДОНТИЧЕСКОГО </a:t>
            </a:r>
            <a:r>
              <a:rPr sz="3200" spc="-105" dirty="0">
                <a:latin typeface="Times New Roman"/>
                <a:cs typeface="Times New Roman"/>
              </a:rPr>
              <a:t>АППАРАТА </a:t>
            </a:r>
            <a:r>
              <a:rPr sz="3200" spc="-10" dirty="0">
                <a:latin typeface="Times New Roman"/>
                <a:cs typeface="Times New Roman"/>
              </a:rPr>
              <a:t>ФРЕНКЕЛЯ </a:t>
            </a:r>
            <a:r>
              <a:rPr sz="3200" dirty="0">
                <a:latin typeface="Times New Roman"/>
                <a:cs typeface="Times New Roman"/>
              </a:rPr>
              <a:t>3  ТИПА – </a:t>
            </a:r>
            <a:r>
              <a:rPr sz="3200" spc="-10" dirty="0">
                <a:latin typeface="Times New Roman"/>
                <a:cs typeface="Times New Roman"/>
              </a:rPr>
              <a:t>КОРРЕКЦИЯ</a:t>
            </a:r>
            <a:r>
              <a:rPr sz="3200" spc="-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ПРОГЕНИИ</a:t>
            </a:r>
            <a:r>
              <a:rPr sz="3200" dirty="0">
                <a:latin typeface="Tw Cen MT"/>
                <a:cs typeface="Tw Cen MT"/>
              </a:rPr>
              <a:t>.</a:t>
            </a:r>
            <a:endParaRPr sz="3200">
              <a:latin typeface="Tw Cen MT"/>
              <a:cs typeface="Tw Cen MT"/>
            </a:endParaRPr>
          </a:p>
          <a:p>
            <a:pPr marL="12700">
              <a:lnSpc>
                <a:spcPts val="3420"/>
              </a:lnSpc>
            </a:pPr>
            <a:r>
              <a:rPr sz="3200" dirty="0">
                <a:latin typeface="Tw Cen MT"/>
                <a:cs typeface="Tw Cen MT"/>
              </a:rPr>
              <a:t>© </a:t>
            </a:r>
            <a:r>
              <a:rPr sz="3200" dirty="0"/>
              <a:t>ЖУРНАЛ</a:t>
            </a:r>
            <a:r>
              <a:rPr sz="3200" spc="145" dirty="0"/>
              <a:t> </a:t>
            </a:r>
            <a:r>
              <a:rPr sz="3200" spc="-30" dirty="0"/>
              <a:t>ОРТОДОНТ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62755" y="2473451"/>
            <a:ext cx="5504688" cy="43845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38529" y="1725001"/>
            <a:ext cx="9588500" cy="32448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5080" indent="-229235">
              <a:lnSpc>
                <a:spcPct val="1100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отличие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других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типов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регуляторов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он имеет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значительно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отличающуюся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конструкцию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Здесь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губные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пелоты фиксируют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только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районе верхней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губы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Вестибулярная дуга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оказывает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давление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резцы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нижней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челюсти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небная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зубной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ряд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верхней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r>
              <a:rPr sz="2400" spc="-3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400">
              <a:latin typeface="Tw Cen MT"/>
              <a:cs typeface="Tw Cen MT"/>
            </a:endParaRPr>
          </a:p>
          <a:p>
            <a:pPr marL="241300" marR="96520">
              <a:lnSpc>
                <a:spcPct val="11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фиксируют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накладки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оклюзионного типа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дугах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боковых областях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 установке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необходимо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следить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чтобы пелоты</a:t>
            </a:r>
            <a:r>
              <a:rPr sz="2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производили</a:t>
            </a:r>
            <a:endParaRPr sz="2400">
              <a:latin typeface="Calibri"/>
              <a:cs typeface="Calibri"/>
            </a:endParaRPr>
          </a:p>
          <a:p>
            <a:pPr marL="241300" marR="988060">
              <a:lnSpc>
                <a:spcPct val="110000"/>
              </a:lnSpc>
              <a:spcBef>
                <a:spcPts val="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давление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альвеолярный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гребень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 пластины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находились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небольшом расстоянии от</a:t>
            </a:r>
            <a:r>
              <a:rPr sz="24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него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1996" y="926591"/>
            <a:ext cx="8334756" cy="1170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0216" y="2238273"/>
            <a:ext cx="9347200" cy="3371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55270" indent="-228600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специальные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приспособления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 помощью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которых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производят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аппаратурное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лечение зубочелюстных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аномалий и деформаций</a:t>
            </a:r>
            <a:r>
              <a:rPr sz="2200" spc="-1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dirty="0"/>
              <a:t>	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Аппаратурное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лечение состоит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двух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периодов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периода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активного 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ортодонтического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лечения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ретенционного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периода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первом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периоде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лечения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происходит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перестройка зубочелюстной системы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при активации  механически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действующих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воздействии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функциональных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элементов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 ретенционном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периоде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происходит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закрепление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достигнутых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результатов</a:t>
            </a:r>
            <a:r>
              <a:rPr sz="2200" spc="-25" dirty="0">
                <a:solidFill>
                  <a:srgbClr val="FFFFFF"/>
                </a:solidFill>
                <a:latin typeface="Tw Cen MT"/>
                <a:cs typeface="Tw Cen MT"/>
              </a:rPr>
              <a:t>, 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действует</a:t>
            </a:r>
            <a:r>
              <a:rPr sz="2200" spc="2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пассивно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0245" y="392379"/>
            <a:ext cx="8270240" cy="139255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 marR="5080" algn="ctr">
              <a:lnSpc>
                <a:spcPct val="90000"/>
              </a:lnSpc>
              <a:spcBef>
                <a:spcPts val="490"/>
              </a:spcBef>
            </a:pPr>
            <a:r>
              <a:rPr sz="3200" dirty="0">
                <a:latin typeface="Tw Cen MT"/>
                <a:cs typeface="Tw Cen MT"/>
              </a:rPr>
              <a:t>FR-IV </a:t>
            </a:r>
            <a:r>
              <a:rPr sz="3200" spc="-5" dirty="0"/>
              <a:t>ПОКАЗАНИЕМ </a:t>
            </a:r>
            <a:r>
              <a:rPr sz="3200" dirty="0"/>
              <a:t>ДЛЯ </a:t>
            </a:r>
            <a:r>
              <a:rPr sz="3200" spc="-5" dirty="0"/>
              <a:t>ПРИМЕНЕНИЯ </a:t>
            </a:r>
            <a:r>
              <a:rPr sz="3200" dirty="0">
                <a:latin typeface="Tw Cen MT"/>
                <a:cs typeface="Tw Cen MT"/>
              </a:rPr>
              <a:t>4 </a:t>
            </a:r>
            <a:r>
              <a:rPr sz="3200" spc="-5" dirty="0"/>
              <a:t>ТИПА  СЛУЖИТ ЛЮБАЯ АНОМАЛИЯ </a:t>
            </a:r>
            <a:r>
              <a:rPr sz="3200" spc="-20" dirty="0"/>
              <a:t>ЗУБНОГО </a:t>
            </a:r>
            <a:r>
              <a:rPr sz="3200" spc="-10" dirty="0"/>
              <a:t>РЯДА</a:t>
            </a:r>
            <a:r>
              <a:rPr sz="3200" spc="-10" dirty="0">
                <a:latin typeface="Tw Cen MT"/>
                <a:cs typeface="Tw Cen MT"/>
              </a:rPr>
              <a:t>,  </a:t>
            </a:r>
            <a:r>
              <a:rPr sz="3200" spc="-5" dirty="0"/>
              <a:t>СОВМЕЩЕННАЯ </a:t>
            </a:r>
            <a:r>
              <a:rPr sz="3200" dirty="0"/>
              <a:t>С </a:t>
            </a:r>
            <a:r>
              <a:rPr sz="3200" spc="-15" dirty="0"/>
              <a:t>ОТКРЫТЫМ</a:t>
            </a:r>
            <a:r>
              <a:rPr sz="3200" spc="509" dirty="0"/>
              <a:t> </a:t>
            </a:r>
            <a:r>
              <a:rPr sz="3200" spc="-10" dirty="0"/>
              <a:t>ПРИКУСОМ</a:t>
            </a:r>
            <a:r>
              <a:rPr sz="3200" spc="-10" dirty="0">
                <a:latin typeface="Tw Cen MT"/>
                <a:cs typeface="Tw Cen MT"/>
              </a:rPr>
              <a:t>.</a:t>
            </a:r>
            <a:endParaRPr sz="32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27376" y="2097023"/>
            <a:ext cx="6585204" cy="4642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1104645"/>
            <a:ext cx="9722485" cy="353758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6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Конструкция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отличается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других аппаратов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тем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что</a:t>
            </a:r>
            <a:r>
              <a:rPr sz="2400" spc="1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пелоты</a:t>
            </a:r>
            <a:endParaRPr sz="2400">
              <a:latin typeface="Calibri"/>
              <a:cs typeface="Calibri"/>
            </a:endParaRPr>
          </a:p>
          <a:p>
            <a:pPr marL="241300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устанавливают для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нижней губы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вестибулярную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дугу 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—</a:t>
            </a:r>
            <a:r>
              <a:rPr sz="2400" spc="1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верхнего</a:t>
            </a:r>
            <a:endParaRPr sz="2400">
              <a:latin typeface="Calibri"/>
              <a:cs typeface="Calibri"/>
            </a:endParaRPr>
          </a:p>
          <a:p>
            <a:pPr marL="241300" marR="789305" algn="just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зубного ряда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Небную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дугу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формируют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таким образом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чтобы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она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влияла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ретрузию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верхних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зубов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переднем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отделе</a:t>
            </a:r>
            <a:r>
              <a:rPr sz="2400" spc="-3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боковых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участках устанавливают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накладки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выполненные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металла</a:t>
            </a:r>
            <a:r>
              <a:rPr sz="2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endParaRPr sz="2400">
              <a:latin typeface="Calibri"/>
              <a:cs typeface="Calibri"/>
            </a:endParaRPr>
          </a:p>
          <a:p>
            <a:pPr marL="241300" marR="357505">
              <a:lnSpc>
                <a:spcPct val="12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позволяющие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осуществить зубо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альвеолярное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укорочение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Во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время  установки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боковые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накладки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должны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плотно прилегать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зубному  ряду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 небная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дуга оказывать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максимальное</a:t>
            </a:r>
            <a:r>
              <a:rPr sz="24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давление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9864" y="1014729"/>
            <a:ext cx="6727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АКТИВАТОР</a:t>
            </a:r>
            <a:r>
              <a:rPr spc="125" dirty="0"/>
              <a:t> </a:t>
            </a:r>
            <a:r>
              <a:rPr spc="-10" dirty="0"/>
              <a:t>АНДРЕЙЗЕНА</a:t>
            </a:r>
            <a:r>
              <a:rPr spc="-10" dirty="0">
                <a:latin typeface="Tw Cen MT"/>
                <a:cs typeface="Tw Cen MT"/>
              </a:rPr>
              <a:t>-</a:t>
            </a:r>
            <a:r>
              <a:rPr spc="-10" dirty="0"/>
              <a:t>ГОППЛЯ</a:t>
            </a:r>
          </a:p>
        </p:txBody>
      </p:sp>
      <p:sp>
        <p:nvSpPr>
          <p:cNvPr id="3" name="object 3"/>
          <p:cNvSpPr/>
          <p:nvPr/>
        </p:nvSpPr>
        <p:spPr>
          <a:xfrm>
            <a:off x="3438144" y="2249423"/>
            <a:ext cx="5312663" cy="3541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885189"/>
            <a:ext cx="9746615" cy="449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196850" indent="-228600">
              <a:lnSpc>
                <a:spcPct val="100000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съемный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комбинированный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аппарат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состоящий из двух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базисов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верхняя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 нижняя часть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соединяются между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собой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образуя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единый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блок</a:t>
            </a:r>
            <a:r>
              <a:rPr sz="2000" spc="-1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Положение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которое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придается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аппарату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Андрезена</a:t>
            </a:r>
            <a:r>
              <a:rPr sz="2000" spc="-1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Гойпля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время соединения</a:t>
            </a:r>
            <a:r>
              <a:rPr sz="20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окклюзионным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поверхностям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определяется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врачом в зависимости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 имеющейся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патологии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241300" marR="5080" indent="-228600" algn="just">
              <a:lnSpc>
                <a:spcPct val="100000"/>
              </a:lnSpc>
              <a:spcBef>
                <a:spcPts val="18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Верхняя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часть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представляет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собой пластинку с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двумя крыльями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прилегающую к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небу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Она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оснащена проволочной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дугой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петлями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области клыков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первых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премоляров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Располагается дуга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между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клыками верхней</a:t>
            </a:r>
            <a:r>
              <a:rPr sz="2000" spc="4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челюсти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2200">
              <a:latin typeface="Times New Roman"/>
              <a:cs typeface="Times New Roman"/>
            </a:endParaRPr>
          </a:p>
          <a:p>
            <a:pPr marL="241300" marR="258445" indent="-228600">
              <a:lnSpc>
                <a:spcPct val="100000"/>
              </a:lnSpc>
              <a:spcBef>
                <a:spcPts val="18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Верхняя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часть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отстает от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дистальных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краев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соприкасаясь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мезиальными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Нижняя  выполнена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прямо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противоположно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Перед использованием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пластинки пластмассу в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области прилегания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перемещаемым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зубам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выскабливают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000" spc="16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фото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вы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можете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увидеть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что представляет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собой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данный</a:t>
            </a:r>
            <a:r>
              <a:rPr sz="20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аппарат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38778" y="1014729"/>
            <a:ext cx="4314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БИОНАТОР</a:t>
            </a:r>
            <a:r>
              <a:rPr spc="120" dirty="0"/>
              <a:t> </a:t>
            </a:r>
            <a:r>
              <a:rPr spc="-5" dirty="0"/>
              <a:t>БАЛДЕРСА</a:t>
            </a:r>
          </a:p>
        </p:txBody>
      </p:sp>
      <p:sp>
        <p:nvSpPr>
          <p:cNvPr id="3" name="object 3"/>
          <p:cNvSpPr/>
          <p:nvPr/>
        </p:nvSpPr>
        <p:spPr>
          <a:xfrm>
            <a:off x="3029711" y="3316222"/>
            <a:ext cx="6129528" cy="3541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82467" y="1950720"/>
            <a:ext cx="6224015" cy="1286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2045640"/>
            <a:ext cx="9469120" cy="2642235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Применяют для</a:t>
            </a:r>
            <a:r>
              <a:rPr sz="2400" spc="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2400">
              <a:latin typeface="Tw Cen MT"/>
              <a:cs typeface="Tw Cen MT"/>
            </a:endParaRPr>
          </a:p>
          <a:p>
            <a:pPr marL="241300" marR="5080" indent="-228600">
              <a:lnSpc>
                <a:spcPct val="12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  <a:tab pos="744220" algn="l"/>
              </a:tabLst>
            </a:pP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1)	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сужения зубных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рядов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протрузии фронтальных зубов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глубокого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4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90"/>
              </a:spcBef>
              <a:buSzPct val="125000"/>
              <a:buFont typeface="Arial"/>
              <a:buChar char="•"/>
              <a:tabLst>
                <a:tab pos="241300" algn="l"/>
                <a:tab pos="744220" algn="l"/>
              </a:tabLst>
            </a:pP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2)	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открытого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4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SzPct val="125000"/>
              <a:buFont typeface="Arial"/>
              <a:buChar char="•"/>
              <a:tabLst>
                <a:tab pos="241300" algn="l"/>
                <a:tab pos="744220" algn="l"/>
              </a:tabLst>
            </a:pP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3)	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мезиального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2688335"/>
            <a:ext cx="9906000" cy="14813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578579"/>
            <a:ext cx="9727565" cy="577469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560"/>
              </a:spcBef>
              <a:buSzPct val="123529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Основные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детали</a:t>
            </a:r>
            <a:r>
              <a:rPr sz="17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бионатора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700">
              <a:latin typeface="Tw Cen MT"/>
              <a:cs typeface="Tw Cen MT"/>
            </a:endParaRPr>
          </a:p>
          <a:p>
            <a:pPr marL="241300" marR="5080" indent="-228600">
              <a:lnSpc>
                <a:spcPct val="100000"/>
              </a:lnSpc>
              <a:spcBef>
                <a:spcPts val="994"/>
              </a:spcBef>
              <a:buSzPct val="123529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-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боковые пластмассовые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щиты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покрывающие язычные и небные поверхности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боковых зубов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обеих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челюстей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дистальных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поверхностей первых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постоянных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моляров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которые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соединены во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фронтальном</a:t>
            </a:r>
            <a:r>
              <a:rPr sz="17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участке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нижней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челюсти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язычной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стороны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увеличения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опоры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аппарата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Щиты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препятствуют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прокладыванию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языка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межокклюзионное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пространство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боковых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участков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челюстей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7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SzPct val="123529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700" spc="4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небный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бюгель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изогнутый кзади в первых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двух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видах аппарата 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вперед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третьем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700">
              <a:latin typeface="Tw Cen MT"/>
              <a:cs typeface="Tw Cen MT"/>
            </a:endParaRPr>
          </a:p>
          <a:p>
            <a:pPr marL="241300" marR="44450" indent="-228600">
              <a:lnSpc>
                <a:spcPct val="100000"/>
              </a:lnSpc>
              <a:spcBef>
                <a:spcPts val="1010"/>
              </a:spcBef>
              <a:buSzPct val="123529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-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опорой в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бионаторе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1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2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вида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служат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окклюзионные накладки на верхние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молочные моляры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или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премоляры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которые </a:t>
            </a:r>
            <a:r>
              <a:rPr sz="1700" spc="-15" dirty="0">
                <a:solidFill>
                  <a:srgbClr val="FFFFFF"/>
                </a:solidFill>
                <a:latin typeface="Calibri"/>
                <a:cs typeface="Calibri"/>
              </a:rPr>
              <a:t>отходят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боковых пластмассовых щитов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бионаторе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3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вида окклюзионные  накладки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изготавливают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 нижние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молочные</a:t>
            </a:r>
            <a:r>
              <a:rPr sz="17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моляры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700">
              <a:latin typeface="Tw Cen MT"/>
              <a:cs typeface="Tw Cen MT"/>
            </a:endParaRPr>
          </a:p>
          <a:p>
            <a:pPr marL="241300" marR="121920" indent="-228600">
              <a:lnSpc>
                <a:spcPct val="100000"/>
              </a:lnSpc>
              <a:spcBef>
                <a:spcPts val="994"/>
              </a:spcBef>
              <a:buSzPct val="123529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-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вестибулярные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назубные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дуги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петлевидными отростками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боковых участках для отведения щек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предотвращения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втягивания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слизистой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оболочки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щек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межокклюзионное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пространство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Они 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должны отстоять от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альвеолярных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отростков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r>
              <a:rPr sz="1700" spc="4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устранения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дистального прикуса</a:t>
            </a:r>
            <a:endParaRPr sz="1700">
              <a:latin typeface="Calibri"/>
              <a:cs typeface="Calibri"/>
            </a:endParaRPr>
          </a:p>
          <a:p>
            <a:pPr marL="241300" marR="766445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вестибулярная дуга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изготавливается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 верхний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зубной ряд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для лечения мезиального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на  нижний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700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бионаторе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2</a:t>
            </a:r>
            <a:r>
              <a:rPr sz="1700" spc="1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вида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во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фронтальном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участке</a:t>
            </a:r>
            <a:r>
              <a:rPr sz="17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изготавливают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язычный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700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который</a:t>
            </a:r>
            <a:endParaRPr sz="17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отодвигает</a:t>
            </a:r>
            <a:r>
              <a:rPr sz="17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язык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от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зубных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рядов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17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вредных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языковых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привычках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700" spc="-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показаниям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7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конструкцию</a:t>
            </a:r>
            <a:endParaRPr sz="1700">
              <a:latin typeface="Calibri"/>
              <a:cs typeface="Calibri"/>
            </a:endParaRPr>
          </a:p>
          <a:p>
            <a:pPr marL="241300" marR="380365">
              <a:lnSpc>
                <a:spcPct val="100000"/>
              </a:lnSpc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бионатора могут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быть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введены пластмассовые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щиты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для отведения щек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пелоты 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для  отведения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губ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съемный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щит в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виде вестибулярной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пластинки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препятствует ротовому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дыханию и 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вредным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привычкам сосания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пальцев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посторонних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предметов</a:t>
            </a:r>
            <a:r>
              <a:rPr sz="17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Бионатор предупреждает 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втягивание</a:t>
            </a:r>
            <a:r>
              <a:rPr sz="170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щек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губ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между</a:t>
            </a:r>
            <a:r>
              <a:rPr sz="17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зубными</a:t>
            </a:r>
            <a:r>
              <a:rPr sz="17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рядами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способствует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правильному</a:t>
            </a:r>
            <a:r>
              <a:rPr sz="17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смыканию</a:t>
            </a:r>
            <a:r>
              <a:rPr sz="17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губ</a:t>
            </a:r>
            <a:r>
              <a:rPr sz="170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700">
              <a:latin typeface="Tw Cen MT"/>
              <a:cs typeface="Tw Cen MT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нормализует </a:t>
            </a:r>
            <a:r>
              <a:rPr sz="1700" spc="-10" dirty="0">
                <a:solidFill>
                  <a:srgbClr val="FFFFFF"/>
                </a:solidFill>
                <a:latin typeface="Calibri"/>
                <a:cs typeface="Calibri"/>
              </a:rPr>
              <a:t>положение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языка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зубов </a:t>
            </a:r>
            <a:r>
              <a:rPr sz="1700" dirty="0">
                <a:solidFill>
                  <a:srgbClr val="FFFFFF"/>
                </a:solidFill>
                <a:latin typeface="Calibri"/>
                <a:cs typeface="Calibri"/>
              </a:rPr>
              <a:t>и нижней</a:t>
            </a:r>
            <a:r>
              <a:rPr sz="17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alibri"/>
                <a:cs typeface="Calibri"/>
              </a:rPr>
              <a:t>челюсти</a:t>
            </a:r>
            <a:r>
              <a:rPr sz="17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7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216" y="1014729"/>
            <a:ext cx="7046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КАППЫ</a:t>
            </a:r>
            <a:r>
              <a:rPr dirty="0">
                <a:latin typeface="Tw Cen MT"/>
                <a:cs typeface="Tw Cen MT"/>
              </a:rPr>
              <a:t>, </a:t>
            </a:r>
            <a:r>
              <a:rPr spc="-10" dirty="0"/>
              <a:t>ПОЗИЦИОНЕРЫ</a:t>
            </a:r>
            <a:r>
              <a:rPr spc="-10" dirty="0">
                <a:latin typeface="Tw Cen MT"/>
                <a:cs typeface="Tw Cen MT"/>
              </a:rPr>
              <a:t>,</a:t>
            </a:r>
            <a:r>
              <a:rPr spc="-60" dirty="0">
                <a:latin typeface="Tw Cen MT"/>
                <a:cs typeface="Tw Cen MT"/>
              </a:rPr>
              <a:t> </a:t>
            </a:r>
            <a:r>
              <a:rPr spc="-5" dirty="0"/>
              <a:t>ТРЕЙНЕРЫ</a:t>
            </a:r>
          </a:p>
        </p:txBody>
      </p:sp>
      <p:sp>
        <p:nvSpPr>
          <p:cNvPr id="3" name="object 3"/>
          <p:cNvSpPr/>
          <p:nvPr/>
        </p:nvSpPr>
        <p:spPr>
          <a:xfrm>
            <a:off x="1141475" y="2506979"/>
            <a:ext cx="4431792" cy="2980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3267" y="2506979"/>
            <a:ext cx="3285743" cy="29992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404571"/>
            <a:ext cx="9669780" cy="5285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5"/>
              </a:spcBef>
              <a:buSzPct val="125000"/>
              <a:buFont typeface="Arial"/>
              <a:buChar char="•"/>
              <a:tabLst>
                <a:tab pos="241300" algn="l"/>
                <a:tab pos="128079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Каппы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позиционеры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съемные ретенционные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аппараты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служащие</a:t>
            </a:r>
            <a:r>
              <a:rPr sz="2000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удержания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исправленного прикуса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после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лечения брекетами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Дело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том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000" spc="19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что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endParaRPr sz="2000">
              <a:latin typeface="Calibri"/>
              <a:cs typeface="Calibri"/>
            </a:endParaRPr>
          </a:p>
          <a:p>
            <a:pPr marL="241300" marR="26034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помощью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брекетов достигается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перемещение зубов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правильное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положение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Чтобы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удержать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зубы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этом положении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необходимо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изменить нагрузки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височный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нижнечелюстной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сустав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зубочелюстные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мышцы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000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которых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процессы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адаптации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новым условиям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происходят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значительно медленнее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Отсюда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возникает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потребность в применении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специальных аппаратов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капп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позиционеров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  <a:p>
            <a:pPr marL="241300" marR="111125" indent="-228600">
              <a:lnSpc>
                <a:spcPct val="10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Каппа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пластина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изготовленная таким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образом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что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она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точно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повторяет форму  челюсти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плотно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прилегает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0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ней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000" spc="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тем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самым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позволяя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зубам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вернуться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свое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первоначальное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положение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  <a:p>
            <a:pPr marL="241300" marR="146685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Позиционер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съемный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аппарат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состоящий из двух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капп 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для верхней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нижней  челюсти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),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жестко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соединенных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между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собой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Позиционер не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только</a:t>
            </a:r>
            <a:r>
              <a:rPr sz="20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сохраняет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исправленный прикус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удерживает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челюсть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правильном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положении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  <a:p>
            <a:pPr marL="311150" indent="-299085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311150" algn="l"/>
                <a:tab pos="311785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Позиционер обычно надевают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ночное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время суток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000" spc="25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поскольку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ношении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tabLst>
                <a:tab pos="1754505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невозможно	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говорить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принимать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пищу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Однако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рекомендуется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носить</a:t>
            </a:r>
            <a:r>
              <a:rPr sz="20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позиционер</a:t>
            </a:r>
            <a:endParaRPr sz="20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5"/>
              </a:spcBef>
              <a:tabLst>
                <a:tab pos="1210310" algn="l"/>
              </a:tabLst>
            </a:pP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хотя</a:t>
            </a:r>
            <a:r>
              <a:rPr sz="20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бы	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1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час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днем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чтобы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привыкнуть к</a:t>
            </a:r>
            <a:r>
              <a:rPr sz="20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нему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4800" y="381000"/>
            <a:ext cx="3024505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ТРЕЙНЕРЫ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16" y="1463735"/>
            <a:ext cx="9720580" cy="38404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marR="182880" indent="-228600">
              <a:lnSpc>
                <a:spcPct val="110100"/>
              </a:lnSpc>
              <a:spcBef>
                <a:spcPts val="9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Преортодонтические трейнеры для зубов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детские изготовляют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заводских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условиях 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одного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размера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дентального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позиционирования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учетом компьютерного  моделирования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Они не требуют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снятия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оттисков для</a:t>
            </a: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припасовки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000" dirty="0">
              <a:latin typeface="Tw Cen MT"/>
              <a:cs typeface="Tw Cen MT"/>
            </a:endParaRPr>
          </a:p>
          <a:p>
            <a:pPr marL="241300" marR="378460" indent="-228600" algn="just">
              <a:lnSpc>
                <a:spcPct val="11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Применяют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преортодонтический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трейнер для зубов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6-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летнего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возраста 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период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смены зубов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активного роста ребенка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Его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использование значительно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улучшает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лицевые</a:t>
            </a:r>
            <a:r>
              <a:rPr sz="20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признаки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счет</a:t>
            </a:r>
            <a:r>
              <a:rPr sz="20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улучшения</a:t>
            </a:r>
            <a:r>
              <a:rPr sz="20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профиля</a:t>
            </a:r>
            <a:r>
              <a:rPr sz="20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лица</a:t>
            </a:r>
            <a:r>
              <a:rPr sz="20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20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восстановлении</a:t>
            </a:r>
            <a:endParaRPr sz="2000" dirty="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нормального стереотипа дыхания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происходит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пассивное расширение</a:t>
            </a:r>
            <a:r>
              <a:rPr sz="2000" spc="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верхней</a:t>
            </a:r>
            <a:endParaRPr sz="2000" dirty="0">
              <a:latin typeface="Calibri"/>
              <a:cs typeface="Calibri"/>
            </a:endParaRPr>
          </a:p>
          <a:p>
            <a:pPr marL="241300" marR="5080">
              <a:lnSpc>
                <a:spcPct val="110000"/>
              </a:lnSpc>
            </a:pP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челюсти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счет изменения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положения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языка</a:t>
            </a:r>
            <a:r>
              <a:rPr sz="20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отмечается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удлинение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зубной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дуги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за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счет уменьшения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активности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подбородочной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мышцы</a:t>
            </a:r>
            <a:r>
              <a:rPr sz="20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способствует смыканию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зубных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рядов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по І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классу 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Энгля</a:t>
            </a:r>
            <a:r>
              <a:rPr sz="2000" spc="-2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000" spc="-50" dirty="0">
                <a:solidFill>
                  <a:srgbClr val="FFFFFF"/>
                </a:solidFill>
                <a:latin typeface="Calibri"/>
                <a:cs typeface="Calibri"/>
              </a:rPr>
              <a:t>Так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же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существуют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специальные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трейнеры для зубов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детей  </a:t>
            </a:r>
            <a:r>
              <a:rPr sz="2000" spc="-5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2 </a:t>
            </a:r>
            <a:r>
              <a:rPr sz="2000" spc="-15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2000" dirty="0">
                <a:solidFill>
                  <a:srgbClr val="FFFFFF"/>
                </a:solidFill>
                <a:latin typeface="Tw Cen MT"/>
                <a:cs typeface="Tw Cen MT"/>
              </a:rPr>
              <a:t>5</a:t>
            </a:r>
            <a:r>
              <a:rPr sz="2000" spc="1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лет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87651" y="321563"/>
            <a:ext cx="8613648" cy="144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0216" y="1641094"/>
            <a:ext cx="9423400" cy="4737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0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Ф.Я.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Хорошилкина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Ю.М. Малыгин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(1977)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классифицируют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основные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конструкции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ортодонтических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аппаратов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с </a:t>
            </a: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учетом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биомеханических  принципов действия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конструктивных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особенностей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следующим</a:t>
            </a:r>
            <a:r>
              <a:rPr sz="1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образом: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5" dirty="0">
                <a:solidFill>
                  <a:srgbClr val="FFFFFF"/>
                </a:solidFill>
                <a:latin typeface="Times New Roman"/>
                <a:cs typeface="Times New Roman"/>
              </a:rPr>
              <a:t>І.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принципу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действия: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-механического</a:t>
            </a:r>
            <a:r>
              <a:rPr sz="1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действия,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-функционально-действующие,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-функционально-направляющие,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-комбинированного</a:t>
            </a:r>
            <a:r>
              <a:rPr sz="12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действия.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5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ІІ.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способу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и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месту</a:t>
            </a:r>
            <a:r>
              <a:rPr sz="1200" spc="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действия: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-одночелюстные,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-одночелюстные межчелюстного</a:t>
            </a:r>
            <a:r>
              <a:rPr sz="1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действия,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-двучелюстные,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-внеротовые,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-комбинированные.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spc="-20" dirty="0">
                <a:solidFill>
                  <a:srgbClr val="FFFFFF"/>
                </a:solidFill>
                <a:latin typeface="Times New Roman"/>
                <a:cs typeface="Times New Roman"/>
              </a:rPr>
              <a:t>ІІІ. </a:t>
            </a:r>
            <a:r>
              <a:rPr sz="1200" spc="-5" dirty="0">
                <a:solidFill>
                  <a:srgbClr val="FFFFFF"/>
                </a:solidFill>
                <a:latin typeface="Times New Roman"/>
                <a:cs typeface="Times New Roman"/>
              </a:rPr>
              <a:t>По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виду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опоры: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-реципрокная или</a:t>
            </a:r>
            <a:r>
              <a:rPr sz="12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Times New Roman"/>
                <a:cs typeface="Times New Roman"/>
              </a:rPr>
              <a:t>взаимодействующая,</a:t>
            </a:r>
            <a:endParaRPr sz="120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SzPct val="125000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200" dirty="0">
                <a:solidFill>
                  <a:srgbClr val="FFFFFF"/>
                </a:solidFill>
                <a:latin typeface="Times New Roman"/>
                <a:cs typeface="Times New Roman"/>
              </a:rPr>
              <a:t>-стационарная.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9925" y="1014729"/>
            <a:ext cx="57696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РЕТЕНЦИОННЫЕ</a:t>
            </a:r>
            <a:r>
              <a:rPr spc="140" dirty="0"/>
              <a:t> </a:t>
            </a:r>
            <a:r>
              <a:rPr spc="-15" dirty="0"/>
              <a:t>ПЛАСТИНКИ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16" y="1799970"/>
            <a:ext cx="9224645" cy="1781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Ретенционная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пластинка 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ретейнер 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это ортодонтический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аппарат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призванный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закрепить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удержать результат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активного 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ортодонтического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Ретейнер состоит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нёбной акриловой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пластины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опорных</a:t>
            </a:r>
            <a:r>
              <a:rPr sz="2400" spc="3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элементов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33059" y="4162044"/>
            <a:ext cx="4571999" cy="2420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ГУБНОЙ</a:t>
            </a:r>
            <a:r>
              <a:rPr spc="80" dirty="0"/>
              <a:t> </a:t>
            </a:r>
            <a:r>
              <a:rPr spc="-5" dirty="0"/>
              <a:t>БАМПЕР</a:t>
            </a:r>
          </a:p>
        </p:txBody>
      </p:sp>
      <p:sp>
        <p:nvSpPr>
          <p:cNvPr id="3" name="object 3"/>
          <p:cNvSpPr/>
          <p:nvPr/>
        </p:nvSpPr>
        <p:spPr>
          <a:xfrm>
            <a:off x="3075432" y="2097023"/>
            <a:ext cx="6038088" cy="42245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454812"/>
            <a:ext cx="9698990" cy="5189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225425" indent="-228600">
              <a:lnSpc>
                <a:spcPct val="11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Губной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бампер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специальный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ортодонтический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действительно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выполняющий функцию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гашения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внешнего воздействия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на зубной</a:t>
            </a:r>
            <a:r>
              <a:rPr sz="2200" spc="4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ряд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200">
              <a:latin typeface="Tw Cen MT"/>
              <a:cs typeface="Tw Cen MT"/>
            </a:endParaRPr>
          </a:p>
          <a:p>
            <a:pPr marL="241300" marR="5080">
              <a:lnSpc>
                <a:spcPct val="11000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подобно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бамперу автомобиля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Он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представляет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собой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тонкую металлическую  дугу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идущую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вдоль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нижнего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зубного ряда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расположен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за нижней</a:t>
            </a:r>
            <a:r>
              <a:rPr sz="2200" spc="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губой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Губной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бампер не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касается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зубов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расположенных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фронтально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2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241300" marR="502284">
              <a:lnSpc>
                <a:spcPct val="11000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передней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части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зубного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ряда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же </a:t>
            </a:r>
            <a:r>
              <a:rPr sz="2200" dirty="0">
                <a:solidFill>
                  <a:srgbClr val="FFFFFF"/>
                </a:solidFill>
                <a:latin typeface="Calibri"/>
                <a:cs typeface="Calibri"/>
              </a:rPr>
              <a:t>он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крепиться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?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качестве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крепления  защитной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дуги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используются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стандартные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металлические</a:t>
            </a:r>
            <a:r>
              <a:rPr sz="22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кольца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200">
              <a:latin typeface="Tw Cen MT"/>
              <a:cs typeface="Tw Cen MT"/>
            </a:endParaRPr>
          </a:p>
          <a:p>
            <a:pPr marL="241300" marR="303530">
              <a:lnSpc>
                <a:spcPct val="11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надеваемые на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коренные зубы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35" dirty="0">
                <a:solidFill>
                  <a:srgbClr val="FFFFFF"/>
                </a:solidFill>
                <a:latin typeface="Calibri"/>
                <a:cs typeface="Calibri"/>
              </a:rPr>
              <a:t>Такие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кольца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широко применяются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ортодонтической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практике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5" dirty="0">
                <a:solidFill>
                  <a:srgbClr val="FFFFFF"/>
                </a:solidFill>
                <a:latin typeface="Calibri"/>
                <a:cs typeface="Calibri"/>
              </a:rPr>
              <a:t>Так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вот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эти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кольца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обычно имеют специальные  крепления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для тонких металлических проволочных конструкций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которые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также широко применяются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ортодонтии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Другим вариантом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крепления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является также</a:t>
            </a:r>
            <a:r>
              <a:rPr sz="2200" spc="2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весьма распространенная контактная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пайка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Выбор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метода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крепления зависит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многих параметров и учитывается</a:t>
            </a:r>
            <a:r>
              <a:rPr sz="2200" spc="3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врачом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ортодонтом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при назначении</a:t>
            </a:r>
            <a:r>
              <a:rPr sz="2200" spc="2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4208" y="1014729"/>
            <a:ext cx="73215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ЛИЦЕВЫЕ </a:t>
            </a:r>
            <a:r>
              <a:rPr spc="-15" dirty="0"/>
              <a:t>ДУГИ</a:t>
            </a:r>
            <a:r>
              <a:rPr spc="-15" dirty="0">
                <a:latin typeface="Tw Cen MT"/>
                <a:cs typeface="Tw Cen MT"/>
              </a:rPr>
              <a:t>, </a:t>
            </a:r>
            <a:r>
              <a:rPr spc="-20" dirty="0"/>
              <a:t>МАСКИ </a:t>
            </a:r>
            <a:r>
              <a:rPr dirty="0"/>
              <a:t>И</a:t>
            </a:r>
            <a:r>
              <a:rPr spc="545" dirty="0"/>
              <a:t> </a:t>
            </a:r>
            <a:r>
              <a:rPr spc="-10" dirty="0"/>
              <a:t>ШАПОЧКИ</a:t>
            </a:r>
          </a:p>
        </p:txBody>
      </p:sp>
      <p:sp>
        <p:nvSpPr>
          <p:cNvPr id="3" name="object 3"/>
          <p:cNvSpPr/>
          <p:nvPr/>
        </p:nvSpPr>
        <p:spPr>
          <a:xfrm>
            <a:off x="7245095" y="2782823"/>
            <a:ext cx="30480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8011" y="2452154"/>
            <a:ext cx="6453505" cy="36638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542289"/>
            <a:ext cx="9657715" cy="551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413384" indent="-228600">
              <a:lnSpc>
                <a:spcPct val="11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 наличии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показаний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оральному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наклону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резцов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дистальному  перемещению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опорных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зубов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изменению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осей их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наклона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2400" spc="2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также</a:t>
            </a:r>
            <a:endParaRPr sz="2400">
              <a:latin typeface="Calibri"/>
              <a:cs typeface="Calibri"/>
            </a:endParaRPr>
          </a:p>
          <a:p>
            <a:pPr marL="241300" marR="164465">
              <a:lnSpc>
                <a:spcPct val="110000"/>
              </a:lnSpc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зубоальвеолярному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удлинению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укорочению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области последних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применяют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лицевые дуги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внеротовой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тягой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241300" marR="5080" indent="-228600">
              <a:lnSpc>
                <a:spcPct val="110000"/>
              </a:lnSpc>
              <a:spcBef>
                <a:spcPts val="10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зависимости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от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целей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лечения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назубную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дугу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располагают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  отношению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фронтальным зубам по разному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 наличии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показаний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оральному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наклону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зубная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дуга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должна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быть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скользящей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под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воздействием</a:t>
            </a:r>
            <a:r>
              <a:rPr sz="24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внеротовой</a:t>
            </a:r>
            <a:r>
              <a:rPr sz="24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тяги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она</a:t>
            </a:r>
            <a:r>
              <a:rPr sz="2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должна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скользить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дистально</a:t>
            </a:r>
            <a:r>
              <a:rPr sz="24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трубках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опорных</a:t>
            </a:r>
            <a:r>
              <a:rPr sz="2400" spc="3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молярах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241300" marR="1045210" indent="-228600">
              <a:lnSpc>
                <a:spcPct val="110000"/>
              </a:lnSpc>
              <a:spcBef>
                <a:spcPts val="100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 наличии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показаний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дистальному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перемещению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моляров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назубная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должна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прилегать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передним зубам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400" spc="1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Место</a:t>
            </a:r>
            <a:endParaRPr sz="2400">
              <a:latin typeface="Calibri"/>
              <a:cs typeface="Calibri"/>
            </a:endParaRPr>
          </a:p>
          <a:p>
            <a:pPr marL="241300" marR="133985">
              <a:lnSpc>
                <a:spcPct val="11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соединения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назубной и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лицевой дуг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обычно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располагают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вне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полости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рта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межгубной</a:t>
            </a:r>
            <a:r>
              <a:rPr sz="2400" spc="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борозде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427989"/>
            <a:ext cx="9714230" cy="5235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75895" indent="-228600">
              <a:lnSpc>
                <a:spcPct val="11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Лицевая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дуга 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это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универсальный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ортодонтический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аппарат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который  необходим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получения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максимального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результата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после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Использовать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ее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необходимо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течение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нескольких</a:t>
            </a:r>
            <a:r>
              <a:rPr sz="24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месяцев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2400">
              <a:latin typeface="Tw Cen MT"/>
              <a:cs typeface="Tw Cen MT"/>
            </a:endParaRPr>
          </a:p>
          <a:p>
            <a:pPr marL="241300">
              <a:lnSpc>
                <a:spcPct val="100000"/>
              </a:lnSpc>
              <a:spcBef>
                <a:spcPts val="285"/>
              </a:spcBef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одновременно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брекетами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Естественно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лицевые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дуги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не</a:t>
            </a:r>
            <a:r>
              <a:rPr sz="24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очень</a:t>
            </a:r>
            <a:endParaRPr sz="2400">
              <a:latin typeface="Calibri"/>
              <a:cs typeface="Calibri"/>
            </a:endParaRPr>
          </a:p>
          <a:p>
            <a:pPr marL="241300" marR="902969">
              <a:lnSpc>
                <a:spcPct val="11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эстетичны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но 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носить их днем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практически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нет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необходимости</a:t>
            </a:r>
            <a:r>
              <a:rPr sz="2400" spc="-15" dirty="0">
                <a:solidFill>
                  <a:srgbClr val="FFFFFF"/>
                </a:solidFill>
                <a:latin typeface="Tw Cen MT"/>
                <a:cs typeface="Tw Cen MT"/>
              </a:rPr>
              <a:t>,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достаточно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лишь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ночью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надевать эту</a:t>
            </a:r>
            <a:r>
              <a:rPr sz="2400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конструкцию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241300" marR="5080" indent="-228600">
              <a:lnSpc>
                <a:spcPct val="11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Лицевая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дуга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изготовлена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из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нержавеющей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стали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которая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не вызывает 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аллергии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пациентов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Состоит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она из двух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дуг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400" spc="18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сваренных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между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собой</a:t>
            </a:r>
            <a:r>
              <a:rPr sz="24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лазером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29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внутренней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которая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крепится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24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зубам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28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внешней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которая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помощи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специальных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подушек</a:t>
            </a:r>
            <a:r>
              <a:rPr sz="2400" spc="1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фиксируется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endParaRPr sz="24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9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шеей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743458"/>
            <a:ext cx="9705340" cy="515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90805" indent="-228600" algn="just">
              <a:lnSpc>
                <a:spcPct val="100000"/>
              </a:lnSpc>
              <a:spcBef>
                <a:spcPts val="100"/>
              </a:spcBef>
              <a:buSzPct val="123333"/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типу конструкции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маски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относятся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внеротовым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ортодонтическим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аппаратам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Среди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многообразия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подобных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изделий можно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выделить несколько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распространенных аппаратов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500" spc="7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используемых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коррекции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5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маска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Диляра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;</a:t>
            </a:r>
            <a:endParaRPr sz="15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маска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Петита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;</a:t>
            </a:r>
            <a:endParaRPr sz="15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12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маска</a:t>
            </a:r>
            <a:r>
              <a:rPr sz="15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Тубунгера</a:t>
            </a:r>
            <a:r>
              <a:rPr sz="1500" spc="-1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500">
              <a:latin typeface="Tw Cen MT"/>
              <a:cs typeface="Tw Cen MT"/>
            </a:endParaRPr>
          </a:p>
          <a:p>
            <a:pPr marL="241300" marR="153035" indent="-228600" algn="just">
              <a:lnSpc>
                <a:spcPct val="100000"/>
              </a:lnSpc>
              <a:spcBef>
                <a:spcPts val="994"/>
              </a:spcBef>
              <a:buSzPct val="123333"/>
              <a:buFont typeface="Arial"/>
              <a:buChar char="•"/>
              <a:tabLst>
                <a:tab pos="2413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каждой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лицевой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маски в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ортодонтии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можно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выделить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свои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особенности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но в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целом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они основаны на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едином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принципе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создания мезиальной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горизонтальной тяги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Аппарат Диляра 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–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незаменимое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устройство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лечения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мезиального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прикуса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Но при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этом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показаниях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использованию указывается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500" spc="1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что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при обратном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резцовом</a:t>
            </a:r>
            <a:endParaRPr sz="1500">
              <a:latin typeface="Calibri"/>
              <a:cs typeface="Calibri"/>
            </a:endParaRPr>
          </a:p>
          <a:p>
            <a:pPr marL="241300" marR="5080" algn="just">
              <a:lnSpc>
                <a:spcPct val="100000"/>
              </a:lnSpc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перекрытии ширина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сагиттальной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щели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должна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превышать 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2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мм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А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допустимое мезиальное смещение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нижних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моляров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должно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быть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более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15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1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бугорок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5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241300" marR="285115" indent="-228600">
              <a:lnSpc>
                <a:spcPct val="100000"/>
              </a:lnSpc>
              <a:buSzPct val="12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Перед принятием решения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об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использовании аппарата учитываются физиологические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особенности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пациента 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– 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профиль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должен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быть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вогнутым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500" spc="-25" dirty="0">
                <a:solidFill>
                  <a:srgbClr val="FFFFFF"/>
                </a:solidFill>
                <a:latin typeface="Calibri"/>
                <a:cs typeface="Calibri"/>
              </a:rPr>
              <a:t>Также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принимается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в расчет возраст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так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самая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высокая эффективность  отмечается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при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молочном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и сменном</a:t>
            </a:r>
            <a:r>
              <a:rPr sz="15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прикусе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5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FFFF"/>
              </a:buClr>
              <a:buFont typeface="Arial"/>
              <a:buChar char="•"/>
            </a:pPr>
            <a:endParaRPr sz="1650">
              <a:latin typeface="Times New Roman"/>
              <a:cs typeface="Times New Roman"/>
            </a:endParaRPr>
          </a:p>
          <a:p>
            <a:pPr marL="241300" marR="79375" indent="-228600">
              <a:lnSpc>
                <a:spcPct val="100000"/>
              </a:lnSpc>
              <a:buSzPct val="123333"/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Ношение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лицевой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маски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Диляра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не вызывает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трудностей</a:t>
            </a:r>
            <a:r>
              <a:rPr sz="15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чем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объясняется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популярность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ее использования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для  исправления прикуса</a:t>
            </a:r>
            <a:r>
              <a:rPr sz="15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Для пациентов ее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ношение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также связано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определенным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комфортом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отсутствие 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внутриротовых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ортодонтических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конструкций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500" spc="-10" dirty="0">
                <a:solidFill>
                  <a:srgbClr val="FFFFFF"/>
                </a:solidFill>
                <a:latin typeface="Calibri"/>
                <a:cs typeface="Calibri"/>
              </a:rPr>
              <a:t>легкость </a:t>
            </a:r>
            <a:r>
              <a:rPr sz="1500" spc="-15" dirty="0">
                <a:solidFill>
                  <a:srgbClr val="FFFFFF"/>
                </a:solidFill>
                <a:latin typeface="Calibri"/>
                <a:cs typeface="Calibri"/>
              </a:rPr>
              <a:t>ухода </a:t>
            </a:r>
            <a:r>
              <a:rPr sz="1500" dirty="0">
                <a:solidFill>
                  <a:srgbClr val="FFFFFF"/>
                </a:solidFill>
                <a:latin typeface="Calibri"/>
                <a:cs typeface="Calibri"/>
              </a:rPr>
              <a:t>за</a:t>
            </a:r>
            <a:r>
              <a:rPr sz="15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00" spc="-5" dirty="0">
                <a:solidFill>
                  <a:srgbClr val="FFFFFF"/>
                </a:solidFill>
                <a:latin typeface="Calibri"/>
                <a:cs typeface="Calibri"/>
              </a:rPr>
              <a:t>аппаратом</a:t>
            </a:r>
            <a:r>
              <a:rPr sz="15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5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987925"/>
            <a:ext cx="9742805" cy="4213860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87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Преимущества</a:t>
            </a:r>
            <a:endParaRPr sz="24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157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Лицевая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маска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имеет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немало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преимуществ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объясняется</a:t>
            </a:r>
            <a:r>
              <a:rPr sz="24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частое</a:t>
            </a:r>
            <a:endParaRPr sz="2400">
              <a:latin typeface="Calibri"/>
              <a:cs typeface="Calibri"/>
            </a:endParaRPr>
          </a:p>
          <a:p>
            <a:pPr marL="241300" marR="5080">
              <a:lnSpc>
                <a:spcPct val="120000"/>
              </a:lnSpc>
              <a:spcBef>
                <a:spcPts val="5"/>
              </a:spcBef>
            </a:pP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использование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подобных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аппаратов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ортодонтии</a:t>
            </a:r>
            <a:r>
              <a:rPr sz="2400" spc="-2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Давайте рассмотрим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их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положительные</a:t>
            </a:r>
            <a:r>
              <a:rPr sz="24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качества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2400">
              <a:latin typeface="Tw Cen MT"/>
              <a:cs typeface="Tw Cen MT"/>
            </a:endParaRPr>
          </a:p>
          <a:p>
            <a:pPr marL="469900" indent="-457834">
              <a:lnSpc>
                <a:spcPct val="100000"/>
              </a:lnSpc>
              <a:spcBef>
                <a:spcPts val="985"/>
              </a:spcBef>
              <a:buSzPct val="125000"/>
              <a:buFont typeface="Tw Cen MT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ротовой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полости</a:t>
            </a:r>
            <a:r>
              <a:rPr sz="2400" spc="1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находится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только</a:t>
            </a:r>
            <a:r>
              <a:rPr sz="24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легко</a:t>
            </a:r>
            <a:r>
              <a:rPr sz="24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снимаемая</a:t>
            </a:r>
            <a:r>
              <a:rPr sz="24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нить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469900" indent="-457834">
              <a:lnSpc>
                <a:spcPct val="100000"/>
              </a:lnSpc>
              <a:spcBef>
                <a:spcPts val="850"/>
              </a:spcBef>
              <a:buSzPct val="125000"/>
              <a:buFont typeface="Tw Cen MT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Внешняя часть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легко</a:t>
            </a:r>
            <a:r>
              <a:rPr sz="24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снимается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469900" indent="-457834">
              <a:lnSpc>
                <a:spcPct val="100000"/>
              </a:lnSpc>
              <a:spcBef>
                <a:spcPts val="855"/>
              </a:spcBef>
              <a:buSzPct val="125000"/>
              <a:buFont typeface="Tw Cen MT"/>
              <a:buAutoNum type="arabicPeriod"/>
              <a:tabLst>
                <a:tab pos="469900" algn="l"/>
                <a:tab pos="470534" algn="l"/>
              </a:tabLst>
            </a:pP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Конструкция ощущается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пациентом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не сильнее</a:t>
            </a:r>
            <a:r>
              <a:rPr sz="24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чем</a:t>
            </a:r>
            <a:r>
              <a:rPr sz="2400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очки</a:t>
            </a:r>
            <a:r>
              <a:rPr sz="24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  <a:p>
            <a:pPr marL="469900" indent="-457834">
              <a:lnSpc>
                <a:spcPct val="100000"/>
              </a:lnSpc>
              <a:spcBef>
                <a:spcPts val="865"/>
              </a:spcBef>
              <a:buSzPct val="125000"/>
              <a:buFont typeface="Tw Cen MT"/>
              <a:buAutoNum type="arabicPeriod"/>
              <a:tabLst>
                <a:tab pos="469900" algn="l"/>
                <a:tab pos="470534" algn="l"/>
              </a:tabLst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Лечение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дает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хорошие</a:t>
            </a:r>
            <a:r>
              <a:rPr sz="24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результаты</a:t>
            </a:r>
            <a:r>
              <a:rPr sz="2400" spc="-2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0216" y="542461"/>
            <a:ext cx="9338945" cy="51923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55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Различия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масок по</a:t>
            </a:r>
            <a:r>
              <a:rPr sz="2200" spc="3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назначению</a:t>
            </a:r>
            <a:endParaRPr sz="22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Маски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относятся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 активным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механическим лечебным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аппаратам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1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классифицируются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по назначению 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конструктивным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особенностям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2200" spc="-25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таким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как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размер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точки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крепления на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лице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 внешний вид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Можно</a:t>
            </a:r>
            <a:r>
              <a:rPr sz="2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выделить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несколько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самых распространенных</a:t>
            </a:r>
            <a:r>
              <a:rPr sz="2200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масок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универсального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назначения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;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 опорой на</a:t>
            </a:r>
            <a:r>
              <a:rPr sz="2200" spc="3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щеках</a:t>
            </a:r>
            <a:r>
              <a:rPr sz="2200" spc="-20" dirty="0">
                <a:solidFill>
                  <a:srgbClr val="FFFFFF"/>
                </a:solidFill>
                <a:latin typeface="Tw Cen MT"/>
                <a:cs typeface="Tw Cen MT"/>
              </a:rPr>
              <a:t>;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малая и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большая</a:t>
            </a:r>
            <a:r>
              <a:rPr sz="2200" spc="3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вертикальная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;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малая и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большая</a:t>
            </a:r>
            <a:r>
              <a:rPr sz="2200" spc="3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горизонтальная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0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Все они имеют свои особенности применения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но в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целом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они</a:t>
            </a:r>
            <a:r>
              <a:rPr sz="22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чаще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назначаются</a:t>
            </a:r>
            <a:r>
              <a:rPr sz="22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при</a:t>
            </a:r>
            <a:r>
              <a:rPr sz="22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молочном</a:t>
            </a:r>
            <a:r>
              <a:rPr sz="2200" spc="1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или</a:t>
            </a:r>
            <a:r>
              <a:rPr sz="2200" spc="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же</a:t>
            </a:r>
            <a:r>
              <a:rPr sz="2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раннем</a:t>
            </a:r>
            <a:r>
              <a:rPr sz="2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сменном</a:t>
            </a:r>
            <a:r>
              <a:rPr sz="22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прикусе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3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200" spc="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последнее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время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ортодонты</a:t>
            </a:r>
            <a:r>
              <a:rPr sz="2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достаточно</a:t>
            </a:r>
            <a:r>
              <a:rPr sz="2200" spc="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часто</a:t>
            </a:r>
            <a:r>
              <a:rPr sz="2200" spc="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отдают</a:t>
            </a:r>
            <a:r>
              <a:rPr sz="22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предпочтение</a:t>
            </a:r>
            <a:r>
              <a:rPr sz="2200" spc="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именно</a:t>
            </a:r>
            <a:r>
              <a:rPr sz="2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этому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способу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детского</a:t>
            </a:r>
            <a:r>
              <a:rPr sz="2200" spc="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лечения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38600" y="838200"/>
            <a:ext cx="3885184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З</a:t>
            </a:r>
            <a:r>
              <a:rPr dirty="0"/>
              <a:t>АКЛ</a:t>
            </a:r>
            <a:r>
              <a:rPr spc="-20" dirty="0"/>
              <a:t>Ю</a:t>
            </a:r>
            <a:r>
              <a:rPr dirty="0"/>
              <a:t>ЧЕНИЕ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16" y="2234311"/>
            <a:ext cx="9307195" cy="2659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2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НЕСМОТРЯ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ОГРОМНЫЙ </a:t>
            </a:r>
            <a:r>
              <a:rPr sz="2400" spc="-30" dirty="0">
                <a:solidFill>
                  <a:srgbClr val="FFFFFF"/>
                </a:solidFill>
                <a:latin typeface="Calibri"/>
                <a:cs typeface="Calibri"/>
              </a:rPr>
              <a:t>СКАЧОК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РАЗВИТИИ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СТОМАТОЛОГИИ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ОРТОДОНТИИ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ЧАСТНОСТИ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СЕГОДНЯ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НЕ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ТЕРЯЮТ АКТУАЛЬНОСТИ 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СЪЕМНЫЕ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ОРТОДОНТИЧЕСКИЕ </a:t>
            </a:r>
            <a:r>
              <a:rPr sz="2400" spc="-35" dirty="0">
                <a:solidFill>
                  <a:srgbClr val="FFFFFF"/>
                </a:solidFill>
                <a:latin typeface="Calibri"/>
                <a:cs typeface="Calibri"/>
              </a:rPr>
              <a:t>АППАРАТЫ</a:t>
            </a:r>
            <a:r>
              <a:rPr sz="2400" spc="-3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ПРИДУМАННЫЕ ЕЩЕ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ЕЕ 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ОСНОВОПОЛОЖНИКАМИ</a:t>
            </a:r>
            <a:r>
              <a:rPr sz="2400" spc="-1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400" spc="-25" dirty="0">
                <a:solidFill>
                  <a:srgbClr val="FFFFFF"/>
                </a:solidFill>
                <a:latin typeface="Calibri"/>
                <a:cs typeface="Calibri"/>
              </a:rPr>
              <a:t>ЧТО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ГОВОРИТ 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ОБ ИХ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ВЫСОКОЙ  ЭФФЕКТИВНОСТИ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2400" spc="-15" dirty="0">
                <a:solidFill>
                  <a:srgbClr val="FFFFFF"/>
                </a:solidFill>
                <a:latin typeface="Calibri"/>
                <a:cs typeface="Calibri"/>
              </a:rPr>
              <a:t>ПОЛУЧЕНИИ ЖЕЛАЕМОГО </a:t>
            </a:r>
            <a:r>
              <a:rPr sz="2400" spc="-85" dirty="0">
                <a:solidFill>
                  <a:srgbClr val="FFFFFF"/>
                </a:solidFill>
                <a:latin typeface="Calibri"/>
                <a:cs typeface="Calibri"/>
              </a:rPr>
              <a:t>РЕЗУЛЬТАТА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У </a:t>
            </a:r>
            <a:r>
              <a:rPr sz="2400" spc="-60" dirty="0">
                <a:solidFill>
                  <a:srgbClr val="FFFFFF"/>
                </a:solidFill>
                <a:latin typeface="Calibri"/>
                <a:cs typeface="Calibri"/>
              </a:rPr>
              <a:t>ВРАЧА </a:t>
            </a: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ПАЦИЕНТА</a:t>
            </a:r>
            <a:r>
              <a:rPr sz="2400" spc="-2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400" dirty="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37894" y="199771"/>
            <a:ext cx="7707630" cy="606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800" spc="-60" dirty="0">
                <a:solidFill>
                  <a:srgbClr val="FFFFFF"/>
                </a:solidFill>
                <a:latin typeface="Tw Cen MT"/>
                <a:cs typeface="Tw Cen MT"/>
              </a:rPr>
              <a:t>V.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месту</a:t>
            </a:r>
            <a:r>
              <a:rPr sz="1800" spc="2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расположения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251460" indent="-239395">
              <a:lnSpc>
                <a:spcPct val="100000"/>
              </a:lnSpc>
              <a:buFont typeface="Tw Cen MT"/>
              <a:buAutoNum type="arabicPeriod"/>
              <a:tabLst>
                <a:tab pos="25209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Внеротовые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головные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лобно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затылочные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теменно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затылочные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800" spc="14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комбинированные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шейные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 marR="508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челюстные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верхнегубные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нижнегубные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подбородочные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подчелюстные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углы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нижней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челюсти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комбинированные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1460" indent="-239395">
              <a:lnSpc>
                <a:spcPct val="100000"/>
              </a:lnSpc>
              <a:buFont typeface="Tw Cen MT"/>
              <a:buAutoNum type="arabicPeriod" startAt="2"/>
              <a:tabLst>
                <a:tab pos="25209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Внутриротовые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оральные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небные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800" spc="10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язычные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вестибулярные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назубные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42570" indent="-230504">
              <a:lnSpc>
                <a:spcPct val="100000"/>
              </a:lnSpc>
              <a:buFont typeface="Tw Cen MT"/>
              <a:buAutoNum type="romanUcPeriod" startAt="5"/>
              <a:tabLst>
                <a:tab pos="243204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способу</a:t>
            </a:r>
            <a:r>
              <a:rPr sz="1800" spc="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фиксации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несъемные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съемные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комбинированные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316230" indent="-304165">
              <a:lnSpc>
                <a:spcPct val="100000"/>
              </a:lnSpc>
              <a:buFont typeface="Tw Cen MT"/>
              <a:buAutoNum type="romanUcPeriod" startAt="6"/>
              <a:tabLst>
                <a:tab pos="31686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виду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конструкции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дуговые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капповые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пластиночные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блочные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каркасные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эластичные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67200" y="533400"/>
            <a:ext cx="3502916" cy="6437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Л</a:t>
            </a:r>
            <a:r>
              <a:rPr spc="-15" dirty="0"/>
              <a:t>И</a:t>
            </a:r>
            <a:r>
              <a:rPr spc="-5" dirty="0"/>
              <a:t>ТЕ</a:t>
            </a:r>
            <a:r>
              <a:rPr spc="-215" dirty="0"/>
              <a:t>Р</a:t>
            </a:r>
            <a:r>
              <a:rPr spc="-225" dirty="0"/>
              <a:t>А</a:t>
            </a:r>
            <a:r>
              <a:rPr spc="30" dirty="0"/>
              <a:t>Т</a:t>
            </a:r>
            <a:r>
              <a:rPr spc="-5" dirty="0"/>
              <a:t>У</a:t>
            </a:r>
            <a:r>
              <a:rPr spc="-210" dirty="0"/>
              <a:t>Р</a:t>
            </a:r>
            <a:r>
              <a:rPr dirty="0"/>
              <a:t>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20216" y="1974621"/>
            <a:ext cx="9704070" cy="4348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8600">
              <a:lnSpc>
                <a:spcPct val="110000"/>
              </a:lnSpc>
              <a:spcBef>
                <a:spcPts val="10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Персин Л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Елизарова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.,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Дьякова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« 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Стоматология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детского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возраста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».- 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.:</a:t>
            </a:r>
            <a:r>
              <a:rPr sz="2200" spc="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Медицина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,2008.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26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Хорошилкина Ф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Я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«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Ортодонтия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» 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.: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ООО 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«</a:t>
            </a: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Медицинское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информационное</a:t>
            </a:r>
            <a:endParaRPr sz="2200">
              <a:latin typeface="Calibri"/>
              <a:cs typeface="Calibri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solidFill>
                  <a:srgbClr val="FFFFFF"/>
                </a:solidFill>
                <a:latin typeface="Calibri"/>
                <a:cs typeface="Calibri"/>
              </a:rPr>
              <a:t>агентство</a:t>
            </a: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»,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2006</a:t>
            </a:r>
            <a:r>
              <a:rPr sz="2200" spc="2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26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  <a:hlinkClick r:id="rId2"/>
              </a:rPr>
              <a:t>http://www.orthodent.ru/history.html</a:t>
            </a:r>
            <a:endParaRPr sz="2200">
              <a:latin typeface="Tw Cen MT"/>
              <a:cs typeface="Tw Cen MT"/>
            </a:endParaRPr>
          </a:p>
          <a:p>
            <a:pPr marL="241300" indent="-228600">
              <a:lnSpc>
                <a:spcPct val="100000"/>
              </a:lnSpc>
              <a:spcBef>
                <a:spcPts val="1270"/>
              </a:spcBef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2200" spc="-3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200" spc="-3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2200" spc="-30" dirty="0">
                <a:solidFill>
                  <a:srgbClr val="FFFFFF"/>
                </a:solidFill>
                <a:latin typeface="Calibri"/>
                <a:cs typeface="Calibri"/>
              </a:rPr>
              <a:t>Головко</a:t>
            </a:r>
            <a:r>
              <a:rPr sz="2200" spc="-3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2200" spc="-15" dirty="0">
                <a:solidFill>
                  <a:srgbClr val="FFFFFF"/>
                </a:solidFill>
                <a:latin typeface="Tw Cen MT"/>
                <a:cs typeface="Tw Cen MT"/>
              </a:rPr>
              <a:t>«</a:t>
            </a:r>
            <a:r>
              <a:rPr sz="22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Ортодонтические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аппараты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», 2002</a:t>
            </a:r>
            <a:r>
              <a:rPr sz="2200" spc="-24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Calibri"/>
                <a:cs typeface="Calibri"/>
              </a:rPr>
              <a:t>год</a:t>
            </a:r>
            <a:r>
              <a:rPr sz="2200" spc="-2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2200">
              <a:latin typeface="Tw Cen MT"/>
              <a:cs typeface="Tw Cen MT"/>
            </a:endParaRPr>
          </a:p>
          <a:p>
            <a:pPr marL="241300" marR="928369" indent="-228600">
              <a:lnSpc>
                <a:spcPct val="110000"/>
              </a:lnSpc>
              <a:spcBef>
                <a:spcPts val="1000"/>
              </a:spcBef>
              <a:buClr>
                <a:srgbClr val="FFFFFF"/>
              </a:buClr>
              <a:buSzPct val="125000"/>
              <a:buFont typeface="Arial"/>
              <a:buChar char="•"/>
              <a:tabLst>
                <a:tab pos="241300" algn="l"/>
              </a:tabLst>
            </a:pPr>
            <a:r>
              <a:rPr sz="2200" u="heavy" spc="-1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http://www.dial-  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d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e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n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t</a:t>
            </a:r>
            <a:r>
              <a:rPr sz="2200" u="heavy" spc="-1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.</a:t>
            </a:r>
            <a:r>
              <a:rPr sz="2200" u="heavy" spc="4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r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u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/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p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o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t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e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n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t</a:t>
            </a:r>
            <a:r>
              <a:rPr sz="2200" u="heavy" spc="-1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ial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/o</a:t>
            </a:r>
            <a:r>
              <a:rPr sz="2200" u="heavy" spc="4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r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t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o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d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o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n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t</a:t>
            </a:r>
            <a:r>
              <a:rPr sz="2200" u="heavy" spc="-1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ia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/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b</a:t>
            </a:r>
            <a:r>
              <a:rPr sz="2200" u="heavy" spc="-5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r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o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shu</a:t>
            </a:r>
            <a:r>
              <a:rPr sz="2200" u="heavy" spc="-2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r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a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_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krz</a:t>
            </a:r>
            <a:r>
              <a:rPr sz="2200" u="heavy" spc="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/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an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o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mali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e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s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_</a:t>
            </a:r>
            <a:r>
              <a:rPr sz="2200" u="heavy" spc="-1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in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_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m</a:t>
            </a:r>
            <a:r>
              <a:rPr sz="2200" u="heavy" spc="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i</a:t>
            </a:r>
            <a:r>
              <a:rPr sz="2200" u="heavy" spc="-1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lk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_oc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c</a:t>
            </a:r>
            <a:r>
              <a:rPr sz="2200" u="heavy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l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u</a:t>
            </a:r>
            <a:r>
              <a:rPr sz="2200" u="heavy" spc="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s</a:t>
            </a:r>
            <a:r>
              <a:rPr sz="2200" u="heavy" spc="-10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i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on.p</a:t>
            </a:r>
            <a:r>
              <a:rPr sz="2200" u="heavy" spc="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h</a:t>
            </a:r>
            <a:r>
              <a:rPr sz="2200" u="heavy" spc="-5" dirty="0">
                <a:solidFill>
                  <a:srgbClr val="B8F955"/>
                </a:solidFill>
                <a:uFill>
                  <a:solidFill>
                    <a:srgbClr val="B8F955"/>
                  </a:solidFill>
                </a:uFill>
                <a:latin typeface="Tw Cen MT"/>
                <a:cs typeface="Tw Cen MT"/>
                <a:hlinkClick r:id="rId3"/>
              </a:rPr>
              <a:t>p</a:t>
            </a:r>
            <a:endParaRPr sz="2200">
              <a:latin typeface="Tw Cen MT"/>
              <a:cs typeface="Tw Cen MT"/>
            </a:endParaRPr>
          </a:p>
          <a:p>
            <a:pPr marL="318770" indent="-306705">
              <a:lnSpc>
                <a:spcPct val="100000"/>
              </a:lnSpc>
              <a:spcBef>
                <a:spcPts val="1260"/>
              </a:spcBef>
              <a:buSzPct val="125000"/>
              <a:buFont typeface="Arial"/>
              <a:buChar char="•"/>
              <a:tabLst>
                <a:tab pos="318770" algn="l"/>
                <a:tab pos="319405" algn="l"/>
              </a:tabLst>
            </a:pP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  <a:hlinkClick r:id="rId4"/>
              </a:rPr>
              <a:t>http://orto-info.Ru/sistemyi-vyiravnivaniya-zubov/lechebno-profilakticheskie-</a:t>
            </a:r>
            <a:endParaRPr sz="2200">
              <a:latin typeface="Tw Cen MT"/>
              <a:cs typeface="Tw Cen MT"/>
            </a:endParaRPr>
          </a:p>
          <a:p>
            <a:pPr marL="241300">
              <a:lnSpc>
                <a:spcPct val="100000"/>
              </a:lnSpc>
              <a:spcBef>
                <a:spcPts val="265"/>
              </a:spcBef>
            </a:pPr>
            <a:r>
              <a:rPr sz="2200" spc="-10" dirty="0">
                <a:solidFill>
                  <a:srgbClr val="FFFFFF"/>
                </a:solidFill>
                <a:latin typeface="Tw Cen MT"/>
                <a:cs typeface="Tw Cen MT"/>
              </a:rPr>
              <a:t>apparatyi/frenkelya.Html </a:t>
            </a:r>
            <a:r>
              <a:rPr sz="2200" spc="-5" dirty="0">
                <a:solidFill>
                  <a:srgbClr val="FFFFFF"/>
                </a:solidFill>
                <a:latin typeface="Tw Cen MT"/>
                <a:cs typeface="Tw Cen MT"/>
              </a:rPr>
              <a:t>© </a:t>
            </a:r>
            <a:r>
              <a:rPr sz="2200" spc="-5" dirty="0">
                <a:solidFill>
                  <a:srgbClr val="FFFFFF"/>
                </a:solidFill>
                <a:latin typeface="Calibri"/>
                <a:cs typeface="Calibri"/>
              </a:rPr>
              <a:t>журнал</a:t>
            </a:r>
            <a:r>
              <a:rPr sz="2200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Calibri"/>
                <a:cs typeface="Calibri"/>
              </a:rPr>
              <a:t>ортодонт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4653" y="2761869"/>
            <a:ext cx="50063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СПАСИБО </a:t>
            </a:r>
            <a:r>
              <a:rPr spc="-15" dirty="0"/>
              <a:t>ЗА</a:t>
            </a:r>
            <a:r>
              <a:rPr spc="340" dirty="0"/>
              <a:t> </a:t>
            </a:r>
            <a:r>
              <a:rPr spc="-5" dirty="0"/>
              <a:t>ВНИМАНИЕ</a:t>
            </a:r>
            <a:r>
              <a:rPr spc="-5" dirty="0">
                <a:latin typeface="Tw Cen MT"/>
                <a:cs typeface="Tw Cen MT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2511" y="492963"/>
            <a:ext cx="3980815" cy="35928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VI.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характеру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силы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251460" indent="-239395">
              <a:lnSpc>
                <a:spcPct val="100000"/>
              </a:lnSpc>
              <a:spcBef>
                <a:spcPts val="5"/>
              </a:spcBef>
              <a:buFont typeface="Tw Cen MT"/>
              <a:buAutoNum type="arabicPeriod"/>
              <a:tabLst>
                <a:tab pos="25209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Длительно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действующая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сила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основе упругих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свойств</a:t>
            </a:r>
            <a:r>
              <a:rPr sz="1800" spc="3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материалов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основе сверх</a:t>
            </a:r>
            <a:r>
              <a:rPr sz="1800" spc="2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эластичности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основе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эффекта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памяти</a:t>
            </a:r>
            <a:r>
              <a:rPr sz="18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формы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51460" indent="-239395">
              <a:lnSpc>
                <a:spcPct val="100000"/>
              </a:lnSpc>
              <a:buFont typeface="Tw Cen MT"/>
              <a:buAutoNum type="arabicPeriod" startAt="2"/>
              <a:tabLst>
                <a:tab pos="252095" algn="l"/>
              </a:tabLst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Кратковременно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действующая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сила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основе</a:t>
            </a:r>
            <a:r>
              <a:rPr sz="1800" spc="1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винта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основе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эффекта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памяти</a:t>
            </a:r>
            <a:r>
              <a:rPr sz="1800" spc="3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формы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VII.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величине</a:t>
            </a:r>
            <a:r>
              <a:rPr sz="1800" spc="20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силы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маленькая</a:t>
            </a:r>
            <a:r>
              <a:rPr sz="1800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сила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большая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сила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3135" y="928878"/>
            <a:ext cx="6479540" cy="3866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VIII.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конструктивному выполнению</a:t>
            </a:r>
            <a:r>
              <a:rPr sz="1800" spc="3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аппарата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несъемный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коронки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800" spc="114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капы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съемный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металлическим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пластмассовым</a:t>
            </a:r>
            <a:r>
              <a:rPr sz="1800" spc="1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базисом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).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ІХ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локализации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опоры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полости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рта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(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зубы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зубной ряд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альвеолярные отростки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800" spc="1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небо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вне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полости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рта 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голова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шея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800" spc="32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туловище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комбинированная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конструкции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соединительных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элементов</a:t>
            </a:r>
            <a:r>
              <a:rPr sz="18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аппарата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разъемное соединение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винтовое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800" spc="2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замковое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неразъемное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ХІ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способу</a:t>
            </a:r>
            <a:r>
              <a:rPr sz="1800" spc="2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активации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активируемые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врачом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через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3-4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дня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через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1-2</a:t>
            </a:r>
            <a:r>
              <a:rPr sz="1800" spc="390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недели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самоактивируемые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основе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эффекта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памяти</a:t>
            </a:r>
            <a:r>
              <a:rPr sz="1800" spc="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формы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активируемые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автоматически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40866" y="0"/>
            <a:ext cx="8622030" cy="6336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Миргазизов 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(1991)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предложил такую классификацию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ортодонтических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аппаратов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І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</a:t>
            </a:r>
            <a:r>
              <a:rPr sz="1800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назначению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перемещение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зубов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изменения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соотношение зубных</a:t>
            </a:r>
            <a:r>
              <a:rPr sz="1800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рядов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перемещение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челюстей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преобразование</a:t>
            </a:r>
            <a:r>
              <a:rPr sz="1800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неба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изменения</a:t>
            </a:r>
            <a:r>
              <a:rPr sz="1800" spc="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функций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ІІ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степени</a:t>
            </a:r>
            <a:r>
              <a:rPr sz="1800" spc="1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специализации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одноцелевой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двуцелевой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многоцелевой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ІІІ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применения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ортодонтия</a:t>
            </a:r>
            <a:r>
              <a:rPr sz="1800" spc="-1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протезирование зубов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предпротетическая</a:t>
            </a:r>
            <a:r>
              <a:rPr sz="1800" spc="2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подготовка</a:t>
            </a:r>
            <a:r>
              <a:rPr sz="1800" spc="-15" dirty="0">
                <a:solidFill>
                  <a:srgbClr val="FFFFFF"/>
                </a:solidFill>
                <a:latin typeface="Tw Cen MT"/>
                <a:cs typeface="Tw Cen MT"/>
              </a:rPr>
              <a:t>),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реконструктивно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восстановительная хирургия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до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после хирургическое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ортодонтическое</a:t>
            </a:r>
            <a:r>
              <a:rPr sz="1800" spc="3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лечение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).</a:t>
            </a:r>
            <a:endParaRPr sz="1800">
              <a:latin typeface="Tw Cen MT"/>
              <a:cs typeface="Tw Cen MT"/>
            </a:endParaRPr>
          </a:p>
          <a:p>
            <a:pPr marL="293370" indent="-281305">
              <a:lnSpc>
                <a:spcPct val="100000"/>
              </a:lnSpc>
              <a:spcBef>
                <a:spcPts val="5"/>
              </a:spcBef>
              <a:buFont typeface="Tw Cen MT"/>
              <a:buAutoNum type="romanUcPeriod" startAt="4"/>
              <a:tabLst>
                <a:tab pos="294005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основным направлениям</a:t>
            </a:r>
            <a:r>
              <a:rPr sz="1800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перемещения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сагиттальное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вертикальное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трансверзальное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243204" indent="-230504">
              <a:lnSpc>
                <a:spcPct val="100000"/>
              </a:lnSpc>
              <a:buFont typeface="Tw Cen MT"/>
              <a:buAutoNum type="romanUcPeriod" startAt="5"/>
              <a:tabLst>
                <a:tab pos="243204" algn="l"/>
              </a:tabLst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источнику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силы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механический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endParaRPr sz="18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биологический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5104" y="324611"/>
            <a:ext cx="8241792" cy="144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28827" y="1685671"/>
            <a:ext cx="106991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Профилактические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ортодонтические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аппараты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предназначены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для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предупреждения</a:t>
            </a:r>
            <a:r>
              <a:rPr sz="1800" spc="2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развития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зубочелюстных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аномалий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деформаций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Их действие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направлено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устранение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факторов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</a:t>
            </a:r>
            <a:r>
              <a:rPr sz="1800" spc="65" dirty="0">
                <a:solidFill>
                  <a:srgbClr val="FFFFFF"/>
                </a:solidFill>
                <a:latin typeface="Tw Cen MT"/>
                <a:cs typeface="Tw Cen MT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которые</a:t>
            </a:r>
            <a:endParaRPr sz="1800">
              <a:latin typeface="Calibri"/>
              <a:cs typeface="Calibri"/>
            </a:endParaRPr>
          </a:p>
          <a:p>
            <a:pPr marL="12700" marR="38036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приводят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развитию аномалий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деформаций прикуса 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(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вредные привычки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неправильно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протекающие  функции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.)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нормализацию развития зубо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челюстно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-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лицевой</a:t>
            </a:r>
            <a:r>
              <a:rPr sz="1800" spc="1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области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  <a:p>
            <a:pPr marL="12700" marR="5080" indent="635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месту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расположения различают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вне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-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внутриротовые профилактические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аппараты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По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способу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месту 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действия их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подразделяют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: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одночелюстные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двучелюстные</a:t>
            </a:r>
            <a:r>
              <a:rPr sz="1800" spc="-5" dirty="0">
                <a:solidFill>
                  <a:srgbClr val="FFFFFF"/>
                </a:solidFill>
                <a:latin typeface="Tw Cen MT"/>
                <a:cs typeface="Tw Cen MT"/>
              </a:rPr>
              <a:t>.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профилактическим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ортодонтическим 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аппаратам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относят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стандартные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аппараты</a:t>
            </a:r>
            <a:r>
              <a:rPr sz="1800" dirty="0">
                <a:solidFill>
                  <a:srgbClr val="FFFFFF"/>
                </a:solidFill>
                <a:latin typeface="Tw Cen MT"/>
                <a:cs typeface="Tw Cen MT"/>
              </a:rPr>
              <a:t>,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которые изготовляются</a:t>
            </a:r>
            <a:r>
              <a:rPr sz="180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заводским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путем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изготовленные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индивидуально по рабочим 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моделям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челюстей </a:t>
            </a: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зубным</a:t>
            </a:r>
            <a:r>
              <a:rPr sz="1800" spc="1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техником</a:t>
            </a:r>
            <a:r>
              <a:rPr sz="1800" spc="-10" dirty="0">
                <a:solidFill>
                  <a:srgbClr val="FFFFFF"/>
                </a:solidFill>
                <a:latin typeface="Tw Cen MT"/>
                <a:cs typeface="Tw Cen MT"/>
              </a:rPr>
              <a:t>.</a:t>
            </a:r>
            <a:endParaRPr sz="1800">
              <a:latin typeface="Tw Cen MT"/>
              <a:cs typeface="Tw Cen MT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</TotalTime>
  <Words>3117</Words>
  <Application>Microsoft Office PowerPoint</Application>
  <PresentationFormat>Произвольный</PresentationFormat>
  <Paragraphs>296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Апекс</vt:lpstr>
      <vt:lpstr>Слайд 1</vt:lpstr>
      <vt:lpstr>ЦЕЛЬ: ОЗНАКОМИТЬ С НАИБОЛЕЕ ЧАСТО ПРИМЕНЯЕМЫМИ СЪЕМНЫМИ  ОРТОДОНТИЧЕСКИМИ АППАРАТАМИ.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ВЕСТИБУЛЯРНАЯ ПЛАСТИНКА</vt:lpstr>
      <vt:lpstr>Слайд 12</vt:lpstr>
      <vt:lpstr>ВЕСТИБУЛЯРНАЯ ПЛАСТИНКА ИНДИВИДУАЛЬНАЯ</vt:lpstr>
      <vt:lpstr>Слайд 14</vt:lpstr>
      <vt:lpstr>ВЕСТИБУЛЯРНАЯ ПЛАСТИНКА КРАУСА</vt:lpstr>
      <vt:lpstr>Слайд 16</vt:lpstr>
      <vt:lpstr>ПЛАСТИНКА С ПЕРЛЯМИ РУДОЛЬФА</vt:lpstr>
      <vt:lpstr>АКТИВАТОР ДАССА</vt:lpstr>
      <vt:lpstr>Слайд 19</vt:lpstr>
      <vt:lpstr>ФУНКЦИОНАЛЬНЫЕ АППАРАТЫ</vt:lpstr>
      <vt:lpstr>РЕГУЛЯТОР ФУНКЦИИ ФРЕНКЕЛЯ</vt:lpstr>
      <vt:lpstr>Слайд 22</vt:lpstr>
      <vt:lpstr>Слайд 23</vt:lpstr>
      <vt:lpstr>АППАРАТ ФРЕНКЕЛЯ I ТИПА</vt:lpstr>
      <vt:lpstr>Слайд 25</vt:lpstr>
      <vt:lpstr>Слайд 26</vt:lpstr>
      <vt:lpstr>Слайд 27</vt:lpstr>
      <vt:lpstr>FR-III ОСНОВНОЕ НАЗНАЧЕНИЕ  ОРТОДОНТИЧЕСКОГО АППАРАТА ФРЕНКЕЛЯ 3  ТИПА – КОРРЕКЦИЯ ПРОГЕНИИ. © ЖУРНАЛ ОРТОДОНТ</vt:lpstr>
      <vt:lpstr>Слайд 29</vt:lpstr>
      <vt:lpstr>FR-IV ПОКАЗАНИЕМ ДЛЯ ПРИМЕНЕНИЯ 4 ТИПА  СЛУЖИТ ЛЮБАЯ АНОМАЛИЯ ЗУБНОГО РЯДА,  СОВМЕЩЕННАЯ С ОТКРЫТЫМ ПРИКУСОМ.</vt:lpstr>
      <vt:lpstr>Слайд 31</vt:lpstr>
      <vt:lpstr>АКТИВАТОР АНДРЕЙЗЕНА-ГОППЛЯ</vt:lpstr>
      <vt:lpstr>Слайд 33</vt:lpstr>
      <vt:lpstr>БИОНАТОР БАЛДЕРСА</vt:lpstr>
      <vt:lpstr>Слайд 35</vt:lpstr>
      <vt:lpstr>Слайд 36</vt:lpstr>
      <vt:lpstr>КАППЫ, ПОЗИЦИОНЕРЫ, ТРЕЙНЕРЫ</vt:lpstr>
      <vt:lpstr>Слайд 38</vt:lpstr>
      <vt:lpstr>ТРЕЙНЕРЫ</vt:lpstr>
      <vt:lpstr>РЕТЕНЦИОННЫЕ ПЛАСТИНКИ</vt:lpstr>
      <vt:lpstr>ГУБНОЙ БАМПЕР</vt:lpstr>
      <vt:lpstr>Слайд 42</vt:lpstr>
      <vt:lpstr>ЛИЦЕВЫЕ ДУГИ, МАСКИ И ШАПОЧКИ</vt:lpstr>
      <vt:lpstr>Слайд 44</vt:lpstr>
      <vt:lpstr>Слайд 45</vt:lpstr>
      <vt:lpstr>Слайд 46</vt:lpstr>
      <vt:lpstr>Слайд 47</vt:lpstr>
      <vt:lpstr>Слайд 48</vt:lpstr>
      <vt:lpstr>ЗАКЛЮЧЕНИЕ</vt:lpstr>
      <vt:lpstr>ЛИТЕРАТУРА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Съемные ортодонтические аппараты</dc:title>
  <dc:creator>User</dc:creator>
  <cp:lastModifiedBy>user</cp:lastModifiedBy>
  <cp:revision>1</cp:revision>
  <dcterms:created xsi:type="dcterms:W3CDTF">2020-05-05T07:27:49Z</dcterms:created>
  <dcterms:modified xsi:type="dcterms:W3CDTF">2020-05-05T07:34:08Z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2019-01-18T00:00:00Z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2020-05-05T00:00:00Z</vt:filetime>
  </property>
</Properties>
</file>