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85" r:id="rId4"/>
    <p:sldId id="279" r:id="rId5"/>
    <p:sldId id="280" r:id="rId6"/>
    <p:sldId id="266" r:id="rId7"/>
    <p:sldId id="281" r:id="rId8"/>
    <p:sldId id="282" r:id="rId9"/>
    <p:sldId id="283" r:id="rId10"/>
    <p:sldId id="284" r:id="rId11"/>
    <p:sldId id="294" r:id="rId12"/>
    <p:sldId id="293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1" autoAdjust="0"/>
  </p:normalViewPr>
  <p:slideViewPr>
    <p:cSldViewPr>
      <p:cViewPr varScale="1">
        <p:scale>
          <a:sx n="83" d="100"/>
          <a:sy n="83" d="100"/>
        </p:scale>
        <p:origin x="102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196B8-46C6-45B6-B2C9-33FF3F5C645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B3DDD-982B-4FB0-ABCC-95B25736E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62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Упс</a:t>
            </a:r>
            <a:r>
              <a:rPr lang="ru-RU" dirty="0"/>
              <a:t> -  эмотивное междометие, заимствованное из английского языка (англ. </a:t>
            </a:r>
            <a:r>
              <a:rPr lang="ru-RU" dirty="0" err="1"/>
              <a:t>oops</a:t>
            </a:r>
            <a:r>
              <a:rPr lang="ru-RU" dirty="0"/>
              <a:t>); произносят обычно при ошибочном действии или оговорке, примерно соответствует русскому Ой!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3DDD-982B-4FB0-ABCC-95B25736E97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6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3DDD-982B-4FB0-ABCC-95B25736E97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5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3DDD-982B-4FB0-ABCC-95B25736E97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1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3DDD-982B-4FB0-ABCC-95B25736E9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2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Технический перевод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3DDD-982B-4FB0-ABCC-95B25736E9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0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1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9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2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0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9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4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351A-3985-45FC-95B8-73470E678D13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0A93-67E9-4D45-B1AB-CA2C77936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2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05357"/>
            <a:ext cx="7918648" cy="1338401"/>
          </a:xfrm>
        </p:spPr>
        <p:txBody>
          <a:bodyPr>
            <a:normAutofit fontScale="90000"/>
          </a:bodyPr>
          <a:lstStyle/>
          <a:p>
            <a:r>
              <a:rPr lang="ru-RU" dirty="0"/>
              <a:t>Ультразвуковое исследование «ой, образований» мягких тканей </a:t>
            </a:r>
            <a:r>
              <a:rPr lang="ru-RU" sz="3100" dirty="0" smtClean="0"/>
              <a:t>(часть 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407954"/>
            <a:ext cx="4312568" cy="61237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/>
              <a:t>Выполнил ординатор 1-го года: </a:t>
            </a:r>
          </a:p>
          <a:p>
            <a:pPr algn="r"/>
            <a:r>
              <a:rPr lang="ru-RU" sz="2400" dirty="0" err="1"/>
              <a:t>Топоев</a:t>
            </a:r>
            <a:r>
              <a:rPr lang="ru-RU" sz="2400" dirty="0"/>
              <a:t> Алексей Сергеевич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3798"/>
            <a:ext cx="563233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Logo of ultra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260"/>
            <a:ext cx="427355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75A2C0-0794-4976-B514-CA07038C460B}"/>
              </a:ext>
            </a:extLst>
          </p:cNvPr>
          <p:cNvSpPr txBox="1"/>
          <p:nvPr/>
        </p:nvSpPr>
        <p:spPr>
          <a:xfrm>
            <a:off x="107504" y="5549"/>
            <a:ext cx="8928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  <a:br>
              <a:rPr lang="ru-RU" sz="1600" dirty="0"/>
            </a:br>
            <a:r>
              <a:rPr lang="ru-RU" sz="1600" dirty="0"/>
              <a:t>Кафедра лучевой диагностики ИПО </a:t>
            </a:r>
          </a:p>
        </p:txBody>
      </p:sp>
    </p:spTree>
    <p:extLst>
      <p:ext uri="{BB962C8B-B14F-4D97-AF65-F5344CB8AC3E}">
        <p14:creationId xmlns:p14="http://schemas.microsoft.com/office/powerpoint/2010/main" val="33966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064B5-0039-4F55-83D5-CCCC46E5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7011A2-D92E-400B-A55B-DE554D9E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3944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Д</a:t>
            </a:r>
            <a:r>
              <a:rPr lang="ru-RU" sz="2400" b="0" i="0" dirty="0" smtClean="0">
                <a:effectLst/>
              </a:rPr>
              <a:t>ифференциальная диагностика </a:t>
            </a:r>
            <a:r>
              <a:rPr lang="ru-RU" sz="2400" b="0" i="0" dirty="0">
                <a:effectLst/>
              </a:rPr>
              <a:t>новообразований мягких тканей </a:t>
            </a:r>
            <a:r>
              <a:rPr lang="ru-RU" sz="2400" dirty="0" smtClean="0"/>
              <a:t>треб</a:t>
            </a:r>
            <a:r>
              <a:rPr lang="ru-RU" sz="2400" b="0" i="0" dirty="0" smtClean="0">
                <a:effectLst/>
              </a:rPr>
              <a:t>ует учитывать </a:t>
            </a:r>
            <a:r>
              <a:rPr lang="ru-RU" sz="2400" b="0" i="0" dirty="0">
                <a:effectLst/>
              </a:rPr>
              <a:t>всю доступную </a:t>
            </a:r>
            <a:r>
              <a:rPr lang="ru-RU" sz="2400" b="0" i="0" dirty="0" smtClean="0">
                <a:effectLst/>
              </a:rPr>
              <a:t>информацию данных МСКТ,  МРТ, ПЭТ-КТ, УЗИ, а также данных анамнеза и клиническую картину проявлений опухолей мягких тканей.</a:t>
            </a:r>
            <a:r>
              <a:rPr lang="ru-RU" sz="2400" b="0" i="0" dirty="0">
                <a:effectLst/>
              </a:rPr>
              <a:t> </a:t>
            </a:r>
            <a:endParaRPr lang="ru-RU" sz="2400" b="0" i="0" dirty="0" smtClean="0">
              <a:effectLst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b="0" i="0" dirty="0" smtClean="0">
                <a:effectLst/>
              </a:rPr>
              <a:t>В основе </a:t>
            </a:r>
            <a:r>
              <a:rPr lang="ru-RU" sz="2400" dirty="0" smtClean="0"/>
              <a:t>работы практикующего врача УЗД для выявления «ой, образование…» необходимо знать лучевую семиотику (УЗИ, КТ и т.д.) для правильного формирования и интерпретации  заключения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49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9E2D4-BCF3-4027-A988-E1848C57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8D98C9-6E7B-456B-ABBF-1CAD53B8D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Ultrasonography of soft tissue “oops lesions”</a:t>
            </a:r>
            <a:r>
              <a:rPr lang="ru-RU" dirty="0"/>
              <a:t>»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Hye Won Chung and </a:t>
            </a:r>
            <a:r>
              <a:rPr lang="en-US" dirty="0" err="1"/>
              <a:t>Kil</a:t>
            </a:r>
            <a:r>
              <a:rPr lang="en-US" dirty="0"/>
              <a:t>-Ho Cho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2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50E93-1B53-4D4F-A094-1081CABCD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25"/>
            <a:ext cx="8229600" cy="857250"/>
          </a:xfrm>
        </p:spPr>
        <p:txBody>
          <a:bodyPr/>
          <a:lstStyle/>
          <a:p>
            <a:r>
              <a:rPr lang="ru-RU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6767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1D327-2540-443F-999D-BAA9FB9F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«Неправильная идентификация эпидермальных кист»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CAF7B3-BF38-4AFC-AC2D-785EAC394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b="0" i="0" dirty="0">
                <a:effectLst/>
              </a:rPr>
              <a:t>Эпидермальная киста визуализируется как небольшое</a:t>
            </a:r>
            <a:r>
              <a:rPr lang="ru-RU" sz="2400" b="0" i="0" dirty="0" smtClean="0">
                <a:effectLst/>
              </a:rPr>
              <a:t>, </a:t>
            </a:r>
            <a:r>
              <a:rPr lang="ru-RU" sz="2400" b="0" i="0" dirty="0">
                <a:effectLst/>
              </a:rPr>
              <a:t>подкожное или кожное </a:t>
            </a:r>
            <a:r>
              <a:rPr lang="ru-RU" sz="2400" b="0" i="0" dirty="0" smtClean="0">
                <a:effectLst/>
              </a:rPr>
              <a:t>образование с четкими контурами.</a:t>
            </a:r>
            <a:r>
              <a:rPr lang="ru-RU" sz="2400" b="0" i="0" dirty="0">
                <a:effectLst/>
              </a:rPr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</a:t>
            </a:r>
            <a:r>
              <a:rPr lang="ru-RU" sz="2400" b="0" i="0" dirty="0" smtClean="0">
                <a:effectLst/>
              </a:rPr>
              <a:t>ни </a:t>
            </a:r>
            <a:r>
              <a:rPr lang="ru-RU" sz="2400" b="0" i="0" dirty="0">
                <a:effectLst/>
              </a:rPr>
              <a:t>различаются в зависимости от содержимого кисты: от </a:t>
            </a:r>
            <a:r>
              <a:rPr lang="ru-RU" sz="2400" b="0" i="0" dirty="0" err="1">
                <a:effectLst/>
              </a:rPr>
              <a:t>анэхогенного</a:t>
            </a:r>
            <a:r>
              <a:rPr lang="ru-RU" sz="2400" b="0" i="0" dirty="0">
                <a:effectLst/>
              </a:rPr>
              <a:t> </a:t>
            </a:r>
            <a:r>
              <a:rPr lang="ru-RU" sz="2400" dirty="0" smtClean="0"/>
              <a:t>до </a:t>
            </a:r>
            <a:r>
              <a:rPr lang="ru-RU" sz="2400" b="0" i="0" dirty="0" smtClean="0">
                <a:effectLst/>
              </a:rPr>
              <a:t>образования повышенной </a:t>
            </a:r>
            <a:r>
              <a:rPr lang="ru-RU" sz="2400" b="0" i="0" dirty="0" err="1" smtClean="0">
                <a:effectLst/>
              </a:rPr>
              <a:t>эхогенности</a:t>
            </a:r>
            <a:r>
              <a:rPr lang="ru-RU" sz="2400" b="0" i="0" dirty="0" smtClean="0">
                <a:effectLst/>
              </a:rPr>
              <a:t>.</a:t>
            </a:r>
            <a:r>
              <a:rPr lang="ru-RU" sz="2400" b="0" i="0" dirty="0">
                <a:effectLst/>
              </a:rPr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0" i="0" dirty="0">
                <a:effectLst/>
              </a:rPr>
              <a:t>Вероятность наличия кисты следует учитывать, когда у пациента наблюдается образование, расположенное в эпидермисе и подкожной клетчатке и имеющее гетерогенную эхо-картину</a:t>
            </a:r>
          </a:p>
        </p:txBody>
      </p:sp>
    </p:spTree>
    <p:extLst>
      <p:ext uri="{BB962C8B-B14F-4D97-AF65-F5344CB8AC3E}">
        <p14:creationId xmlns:p14="http://schemas.microsoft.com/office/powerpoint/2010/main" val="3085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E2E1E-39A3-4F82-AAE1-26FDBB42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«Неправильная идентификация </a:t>
            </a:r>
            <a:r>
              <a:rPr lang="ru-RU" sz="3200" dirty="0" err="1" smtClean="0"/>
              <a:t>эпидермальных</a:t>
            </a:r>
            <a:r>
              <a:rPr lang="ru-RU" sz="3200" dirty="0" smtClean="0"/>
              <a:t> </a:t>
            </a:r>
            <a:r>
              <a:rPr lang="ru-RU" sz="3200" dirty="0"/>
              <a:t>кист»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01289B-FC02-4748-B63E-2C774501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b="0" i="0" dirty="0">
                <a:effectLst/>
              </a:rPr>
              <a:t>изуализация эпидермальной кисты аналогична другим подкожным кистозным образованиям, некоторым солидным опухолям и сосудистым поражениям. 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b="0" i="0" dirty="0">
                <a:effectLst/>
              </a:rPr>
              <a:t>ифференциальный диагноз: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0" i="0" dirty="0" err="1">
                <a:effectLst/>
              </a:rPr>
              <a:t>Ганглион</a:t>
            </a:r>
            <a:endParaRPr lang="ru-RU" b="0" i="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Б</a:t>
            </a:r>
            <a:r>
              <a:rPr lang="ru-RU" b="0" i="0" dirty="0">
                <a:effectLst/>
              </a:rPr>
              <a:t>урсит с внутренним кровоизлиянием,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0" i="0" dirty="0">
                <a:effectLst/>
              </a:rPr>
              <a:t>Нейрогенные опухоли,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</a:t>
            </a:r>
            <a:r>
              <a:rPr lang="ru-RU" b="0" i="0" dirty="0">
                <a:effectLst/>
              </a:rPr>
              <a:t>зловой </a:t>
            </a:r>
            <a:r>
              <a:rPr lang="ru-RU" b="0" i="0" dirty="0" err="1">
                <a:effectLst/>
              </a:rPr>
              <a:t>фасциит</a:t>
            </a:r>
            <a:r>
              <a:rPr lang="ru-RU" b="0" i="0" dirty="0">
                <a:effectLst/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/>
              <a:t>М</a:t>
            </a:r>
            <a:r>
              <a:rPr lang="ru-RU" b="0" i="0" dirty="0" err="1">
                <a:effectLst/>
              </a:rPr>
              <a:t>иксоидные</a:t>
            </a:r>
            <a:r>
              <a:rPr lang="ru-RU" b="0" i="0" dirty="0">
                <a:effectLst/>
              </a:rPr>
              <a:t> опухоли,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0" i="0" dirty="0" err="1">
                <a:effectLst/>
              </a:rPr>
              <a:t>Дерматофибросаркома</a:t>
            </a:r>
            <a:r>
              <a:rPr lang="ru-RU" dirty="0"/>
              <a:t>,</a:t>
            </a:r>
            <a:r>
              <a:rPr lang="ru-RU" b="0" i="0" dirty="0">
                <a:effectLst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Г</a:t>
            </a:r>
            <a:r>
              <a:rPr lang="ru-RU" b="0" i="0" dirty="0">
                <a:effectLst/>
              </a:rPr>
              <a:t>емангиома,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/>
              <a:t>П</a:t>
            </a:r>
            <a:r>
              <a:rPr lang="ru-RU" b="0" i="0" dirty="0" err="1">
                <a:effectLst/>
              </a:rPr>
              <a:t>ериневрома</a:t>
            </a:r>
            <a:r>
              <a:rPr lang="ru-RU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0" i="0" dirty="0" err="1">
                <a:effectLst/>
              </a:rPr>
              <a:t>Шваннома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B9FC2-AFCF-461A-8BBE-38C8FDE5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Клинический случай № 9. УЗИ мягких тканей. В-режим. </a:t>
            </a:r>
            <a:r>
              <a:rPr lang="ru-RU" sz="3200" dirty="0" err="1"/>
              <a:t>Шваннома</a:t>
            </a:r>
            <a:r>
              <a:rPr lang="ru-RU" sz="3200" dirty="0"/>
              <a:t> кожи и подкожной клетчатки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B24D46-1D4D-47F2-8778-3C7059BDC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3178696" cy="3394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600" b="0" i="0" dirty="0">
                <a:effectLst/>
              </a:rPr>
              <a:t>Мальчик, 15 лет.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0" i="0" dirty="0">
                <a:effectLst/>
              </a:rPr>
              <a:t>Поперечное сканирование. </a:t>
            </a:r>
            <a:r>
              <a:rPr lang="ru-RU" sz="1600" b="0" i="0" dirty="0" err="1">
                <a:effectLst/>
              </a:rPr>
              <a:t>Внутрикожно</a:t>
            </a:r>
            <a:r>
              <a:rPr lang="ru-RU" sz="1600" b="0" i="0" dirty="0">
                <a:effectLst/>
              </a:rPr>
              <a:t> и в подкожно-жировой клетчатке образование овальной формы гетерогенной структуры с </a:t>
            </a:r>
            <a:r>
              <a:rPr lang="ru-RU" sz="1600" b="0" i="0" dirty="0" err="1">
                <a:effectLst/>
              </a:rPr>
              <a:t>гипоэхогенным</a:t>
            </a:r>
            <a:r>
              <a:rPr lang="ru-RU" sz="1600" b="0" i="0" dirty="0">
                <a:effectLst/>
              </a:rPr>
              <a:t> ободком, с четким ровным контуром и эффекто</a:t>
            </a:r>
            <a:r>
              <a:rPr lang="ru-RU" sz="1600" dirty="0"/>
              <a:t>м </a:t>
            </a:r>
            <a:r>
              <a:rPr lang="ru-RU" sz="1600" b="0" i="0" dirty="0">
                <a:effectLst/>
              </a:rPr>
              <a:t>дистального </a:t>
            </a:r>
            <a:r>
              <a:rPr lang="ru-RU" sz="1600" b="0" i="0" dirty="0" err="1" smtClean="0">
                <a:effectLst/>
              </a:rPr>
              <a:t>псевдоусиления</a:t>
            </a:r>
            <a:r>
              <a:rPr lang="ru-RU" sz="1600" b="0" i="0" dirty="0">
                <a:effectLst/>
              </a:rPr>
              <a:t> 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14C78E-B092-4F7D-8244-DE708F2D9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09030"/>
            <a:ext cx="4485365" cy="355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3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712AC-E2B1-482D-9746-BA7C78C8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sz="3200" dirty="0"/>
              <a:t>Клинический случай № 10. УЗИ мягких тканей. В-режим. Фибросаркома, возникающая из </a:t>
            </a:r>
            <a:r>
              <a:rPr lang="ru-RU" sz="3200" dirty="0" err="1"/>
              <a:t>выбухающей</a:t>
            </a:r>
            <a:r>
              <a:rPr lang="ru-RU" sz="3200" dirty="0"/>
              <a:t> </a:t>
            </a:r>
            <a:r>
              <a:rPr lang="ru-RU" sz="3200" dirty="0" err="1"/>
              <a:t>дерматофибросаркомы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E7B85-8483-4033-8413-8359FB6C7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" y="4063721"/>
            <a:ext cx="4131571" cy="10902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600" b="0" i="0" dirty="0">
                <a:effectLst/>
              </a:rPr>
              <a:t>Поперечное сканирование. В мягких тканях поясничной области жидкостное образование неоднородной структуры с ровным четким </a:t>
            </a:r>
            <a:r>
              <a:rPr lang="ru-RU" sz="1600" b="0" i="0" dirty="0" smtClean="0">
                <a:effectLst/>
              </a:rPr>
              <a:t>контуром</a:t>
            </a:r>
            <a:endParaRPr lang="ru-RU" sz="1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51FF293-D1B1-46AB-A2F6-27C9BD465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6" r="3760" b="51743"/>
          <a:stretch/>
        </p:blipFill>
        <p:spPr bwMode="auto">
          <a:xfrm>
            <a:off x="-9228" y="1398765"/>
            <a:ext cx="4635627" cy="250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51FF293-D1B1-46AB-A2F6-27C9BD465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" t="55460" r="6011" b="3869"/>
          <a:stretch/>
        </p:blipFill>
        <p:spPr bwMode="auto">
          <a:xfrm>
            <a:off x="4572000" y="1429720"/>
            <a:ext cx="4392487" cy="243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02933" y="406372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/>
              <a:t>Макропрепарат </a:t>
            </a:r>
            <a:r>
              <a:rPr lang="ru-RU" sz="1600" dirty="0" smtClean="0"/>
              <a:t>представлен опухолью </a:t>
            </a:r>
            <a:r>
              <a:rPr lang="ru-RU" sz="1600" smtClean="0"/>
              <a:t>плотной </a:t>
            </a:r>
            <a:r>
              <a:rPr lang="ru-RU" sz="1600" smtClean="0"/>
              <a:t>консистенции</a:t>
            </a:r>
            <a:r>
              <a:rPr lang="ru-RU" sz="1600" dirty="0" smtClean="0"/>
              <a:t>, </a:t>
            </a:r>
            <a:r>
              <a:rPr lang="ru-RU" sz="1600" dirty="0"/>
              <a:t>отличающуюся от кисты </a:t>
            </a:r>
            <a:r>
              <a:rPr lang="ru-RU" sz="1600" dirty="0" err="1"/>
              <a:t>эпидермального</a:t>
            </a:r>
            <a:r>
              <a:rPr lang="ru-RU" sz="1600" dirty="0"/>
              <a:t> </a:t>
            </a:r>
            <a:r>
              <a:rPr lang="ru-RU" sz="1600" dirty="0" smtClean="0"/>
              <a:t>включения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21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57570-903D-48F8-87F2-26737753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</a:t>
            </a:r>
            <a:r>
              <a:rPr lang="ru-RU" sz="3200" dirty="0" err="1"/>
              <a:t>Псевдоопухоли</a:t>
            </a:r>
            <a:r>
              <a:rPr lang="ru-RU" sz="3200" dirty="0"/>
              <a:t> мягких тканей»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057B11-8FC5-4FE2-802A-77F5D966D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7574"/>
            <a:ext cx="842493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dirty="0" err="1">
                <a:effectLst/>
              </a:rPr>
              <a:t>Псевдоопухоли</a:t>
            </a:r>
            <a:r>
              <a:rPr lang="ru-RU" sz="1800" b="0" i="0" dirty="0">
                <a:effectLst/>
              </a:rPr>
              <a:t> мягких тканей включают неопухолевые поражения, которые по результатам </a:t>
            </a:r>
            <a:r>
              <a:rPr lang="ru-RU" sz="1800" b="0" i="0" dirty="0" err="1">
                <a:effectLst/>
              </a:rPr>
              <a:t>визуализационных</a:t>
            </a:r>
            <a:r>
              <a:rPr lang="ru-RU" sz="1800" b="0" i="0" dirty="0">
                <a:effectLst/>
              </a:rPr>
              <a:t> исследований или клинического обследования ошибочно принимаются за неопластические поражения. </a:t>
            </a:r>
          </a:p>
          <a:p>
            <a:pPr marL="0" indent="0">
              <a:buNone/>
            </a:pPr>
            <a:r>
              <a:rPr lang="ru-RU" sz="1800" dirty="0" smtClean="0"/>
              <a:t>Так называемые</a:t>
            </a:r>
            <a:r>
              <a:rPr lang="ru-RU" sz="1800" b="0" i="0" dirty="0" smtClean="0">
                <a:effectLst/>
              </a:rPr>
              <a:t> </a:t>
            </a:r>
            <a:r>
              <a:rPr lang="ru-RU" sz="1800" b="0" i="0" dirty="0" err="1" smtClean="0">
                <a:effectLst/>
              </a:rPr>
              <a:t>псевдоопухоли</a:t>
            </a:r>
            <a:r>
              <a:rPr lang="ru-RU" sz="1800" b="0" i="0" dirty="0" smtClean="0">
                <a:effectLst/>
              </a:rPr>
              <a:t>: </a:t>
            </a:r>
            <a:endParaRPr lang="ru-RU" sz="1800" b="0" i="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0" i="0" dirty="0">
                <a:effectLst/>
              </a:rPr>
              <a:t>воспалительные </a:t>
            </a:r>
            <a:r>
              <a:rPr lang="ru-RU" sz="1800" b="0" i="0" dirty="0" smtClean="0">
                <a:effectLst/>
              </a:rPr>
              <a:t>процессы </a:t>
            </a:r>
            <a:r>
              <a:rPr lang="ru-RU" sz="1800" b="0" i="0" dirty="0">
                <a:effectLst/>
              </a:rPr>
              <a:t>(абсцесс, подкожная кольцевидная гранулема, паразитарная инвазия);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0" i="0" dirty="0">
                <a:effectLst/>
              </a:rPr>
              <a:t>сосудисто-лимфатические поражения (аневризма, тромб, лимфаденит);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0" i="0" dirty="0">
                <a:effectLst/>
              </a:rPr>
              <a:t>посттравматические повреждения (разрывы мышц, мышечная грыжа, гематома, жировой некроз, </a:t>
            </a:r>
            <a:r>
              <a:rPr lang="ru-RU" sz="1800" b="0" i="0" dirty="0" err="1">
                <a:effectLst/>
              </a:rPr>
              <a:t>оссифицирующий</a:t>
            </a:r>
            <a:r>
              <a:rPr lang="ru-RU" sz="1800" b="0" i="0" dirty="0">
                <a:effectLst/>
              </a:rPr>
              <a:t> миозит);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0" i="0" dirty="0">
                <a:effectLst/>
              </a:rPr>
              <a:t>реакция на инородное тело (гранулема инородного тела);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0" i="0" dirty="0">
                <a:effectLst/>
              </a:rPr>
              <a:t>нормальные вариации (добавочная мышца, </a:t>
            </a:r>
            <a:r>
              <a:rPr lang="ru-RU" sz="1800" b="0" i="0" dirty="0" err="1">
                <a:effectLst/>
              </a:rPr>
              <a:t>сесамовидная</a:t>
            </a:r>
            <a:r>
              <a:rPr lang="ru-RU" sz="1800" b="0" i="0" dirty="0">
                <a:effectLst/>
              </a:rPr>
              <a:t> кость, запястный </a:t>
            </a:r>
            <a:r>
              <a:rPr lang="ru-RU" sz="1800" b="0" i="0" dirty="0" smtClean="0">
                <a:effectLst/>
              </a:rPr>
              <a:t>выступ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447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FD3E4-B3A1-4589-97E2-79ECE565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00" y="483518"/>
            <a:ext cx="9001000" cy="857250"/>
          </a:xfrm>
        </p:spPr>
        <p:txBody>
          <a:bodyPr>
            <a:noAutofit/>
          </a:bodyPr>
          <a:lstStyle/>
          <a:p>
            <a:r>
              <a:rPr lang="ru-RU" sz="3200" dirty="0"/>
              <a:t>Клинический случай №11. УЗИ мягких тканей. В-режим. Хронический разрыв мышцы и </a:t>
            </a:r>
            <a:r>
              <a:rPr lang="ru-RU" sz="3200" dirty="0" err="1"/>
              <a:t>псевдоопухоль</a:t>
            </a:r>
            <a:r>
              <a:rPr lang="ru-RU" sz="3200" dirty="0"/>
              <a:t> в правом плече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0E2D82-6858-45DD-AE74-ED060302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1670"/>
            <a:ext cx="4114800" cy="3394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600" b="0" i="0" dirty="0">
                <a:effectLst/>
              </a:rPr>
              <a:t>Мужчина, 41 год.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b="0" i="0" dirty="0" smtClean="0">
                <a:effectLst/>
              </a:rPr>
              <a:t>В мышечно-сухожильном соединении двуглавой мышцы плечевого сустава образование </a:t>
            </a:r>
            <a:r>
              <a:rPr lang="ru-RU" sz="1600" b="0" i="0" dirty="0" err="1" smtClean="0">
                <a:effectLst/>
              </a:rPr>
              <a:t>изоэхогенной</a:t>
            </a:r>
            <a:r>
              <a:rPr lang="ru-RU" sz="1600" b="0" i="0" dirty="0" smtClean="0">
                <a:effectLst/>
              </a:rPr>
              <a:t> структуры, деформирующее контуры, и с участком повышенной </a:t>
            </a:r>
            <a:r>
              <a:rPr lang="ru-RU" sz="1600" b="0" i="0" dirty="0" err="1" smtClean="0">
                <a:effectLst/>
              </a:rPr>
              <a:t>эхогенности</a:t>
            </a:r>
            <a:r>
              <a:rPr lang="ru-RU" sz="1600" b="0" i="0" dirty="0" smtClean="0">
                <a:effectLst/>
              </a:rPr>
              <a:t> с неровными контурами</a:t>
            </a:r>
            <a:endParaRPr lang="ru-RU" sz="1600" b="0" i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BCF77A-7A88-46E8-9A85-AB2C3ECF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63638"/>
            <a:ext cx="4464496" cy="355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1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2002A-0D90-40B1-BA57-32EB0E11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Клинический случай №12. </a:t>
            </a:r>
            <a:r>
              <a:rPr lang="ru-RU" sz="3200" dirty="0" smtClean="0"/>
              <a:t>Гранулема </a:t>
            </a:r>
            <a:r>
              <a:rPr lang="ru-RU" sz="3200" dirty="0"/>
              <a:t>инородного тела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B61A3-2F41-475B-9484-C0073FC6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994" y="3041936"/>
            <a:ext cx="3394720" cy="2141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400" b="0" i="0" dirty="0" smtClean="0">
                <a:effectLst/>
              </a:rPr>
              <a:t>МРТ аксиальная плоскость.</a:t>
            </a:r>
            <a:r>
              <a:rPr lang="ru-RU" sz="1400" dirty="0"/>
              <a:t> Т1-ВИ с контрастным усилением</a:t>
            </a:r>
            <a:endParaRPr lang="ru-RU" sz="1400" b="0" i="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b="0" i="0" dirty="0" smtClean="0">
                <a:effectLst/>
              </a:rPr>
              <a:t>Мужчина</a:t>
            </a:r>
            <a:r>
              <a:rPr lang="ru-RU" sz="1400" b="0" i="0" dirty="0">
                <a:effectLst/>
              </a:rPr>
              <a:t>, 67 лет.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На уровне </a:t>
            </a:r>
            <a:r>
              <a:rPr lang="ru-RU" sz="1400" b="0" i="0" dirty="0" smtClean="0">
                <a:effectLst/>
              </a:rPr>
              <a:t>крестца</a:t>
            </a:r>
            <a:r>
              <a:rPr lang="ru-RU" sz="1400" dirty="0"/>
              <a:t> </a:t>
            </a:r>
            <a:r>
              <a:rPr lang="ru-RU" sz="1400" dirty="0" smtClean="0"/>
              <a:t>кистозное образование с </a:t>
            </a:r>
            <a:r>
              <a:rPr lang="ru-RU" sz="1400" dirty="0" err="1" smtClean="0"/>
              <a:t>мягкотканным</a:t>
            </a:r>
            <a:r>
              <a:rPr lang="ru-RU" sz="1400" dirty="0" smtClean="0"/>
              <a:t> компонентом</a:t>
            </a:r>
            <a:endParaRPr lang="ru-RU" sz="1400" b="0" i="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 smtClean="0"/>
              <a:t>An</a:t>
            </a:r>
            <a:r>
              <a:rPr lang="ru-RU" sz="1400" b="0" i="0" dirty="0" smtClean="0">
                <a:effectLst/>
              </a:rPr>
              <a:t>: 18 месяцев назад проведена фиксационная операция поясничного отдела позвоночника</a:t>
            </a:r>
            <a:endParaRPr lang="ru-RU" sz="1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9577257-EA04-4085-82BB-B7962B4C92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2229" b="54491"/>
          <a:stretch/>
        </p:blipFill>
        <p:spPr bwMode="auto">
          <a:xfrm>
            <a:off x="-108519" y="991221"/>
            <a:ext cx="3240359" cy="20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025E30B-422C-4B28-B31E-3811A2ADB8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8" t="1960" r="3678" b="53206"/>
          <a:stretch/>
        </p:blipFill>
        <p:spPr bwMode="auto">
          <a:xfrm>
            <a:off x="3059832" y="1077047"/>
            <a:ext cx="3642560" cy="197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9577257-EA04-4085-82BB-B7962B4C92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t="53122" r="52853" b="5406"/>
          <a:stretch/>
        </p:blipFill>
        <p:spPr bwMode="auto">
          <a:xfrm>
            <a:off x="6519506" y="1106166"/>
            <a:ext cx="2599454" cy="19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29081" y="3041936"/>
            <a:ext cx="34904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УЗИ.</a:t>
            </a:r>
            <a:r>
              <a:rPr lang="en-US" sz="1400" dirty="0" smtClean="0"/>
              <a:t>B</a:t>
            </a:r>
            <a:r>
              <a:rPr lang="ru-RU" sz="1400" dirty="0" smtClean="0"/>
              <a:t>-режим.</a:t>
            </a:r>
            <a:r>
              <a:rPr lang="ru-RU" sz="1400" dirty="0"/>
              <a:t> Поперечное сканирование.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В </a:t>
            </a:r>
            <a:r>
              <a:rPr lang="ru-RU" sz="1400" dirty="0"/>
              <a:t>крестцовой области жидкостное образование неоднородной структуры с включениями повышенной </a:t>
            </a:r>
            <a:r>
              <a:rPr lang="ru-RU" sz="1400" dirty="0" err="1"/>
              <a:t>эхогенности</a:t>
            </a:r>
            <a:r>
              <a:rPr lang="ru-RU" sz="1400" dirty="0"/>
              <a:t> с неровным нечетким контуром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03803" y="3098692"/>
            <a:ext cx="2291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/>
              <a:t>Макропрепарат представляет марлевую салфетку, обнаруженную во время последующей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41712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6D53-B8B7-47E6-9870-430FE351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</a:t>
            </a:r>
            <a:r>
              <a:rPr lang="ru-RU" sz="3200" dirty="0" err="1"/>
              <a:t>Псевдоопухоли</a:t>
            </a:r>
            <a:r>
              <a:rPr lang="ru-RU" sz="3200" dirty="0"/>
              <a:t> мягких тканей»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DB6754-1629-413A-A042-F57075DE6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0" i="0" dirty="0">
                <a:effectLst/>
              </a:rPr>
              <a:t>Во многих случаях </a:t>
            </a:r>
            <a:r>
              <a:rPr lang="ru-RU" sz="2400" b="0" i="0" dirty="0" err="1">
                <a:effectLst/>
              </a:rPr>
              <a:t>псевдоопухоли</a:t>
            </a:r>
            <a:r>
              <a:rPr lang="ru-RU" sz="2400" b="0" i="0" dirty="0">
                <a:effectLst/>
              </a:rPr>
              <a:t> мягких тканей </a:t>
            </a:r>
            <a:r>
              <a:rPr lang="ru-RU" sz="2400" b="0" i="0" dirty="0" smtClean="0">
                <a:effectLst/>
              </a:rPr>
              <a:t>имеют: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0" i="0" dirty="0" smtClean="0">
                <a:effectLst/>
              </a:rPr>
              <a:t>кистозный характер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0" i="0" dirty="0" smtClean="0">
                <a:effectLst/>
              </a:rPr>
              <a:t>гомо- </a:t>
            </a:r>
            <a:r>
              <a:rPr lang="ru-RU" sz="2400" b="0" i="0" dirty="0">
                <a:effectLst/>
              </a:rPr>
              <a:t>или </a:t>
            </a:r>
            <a:r>
              <a:rPr lang="ru-RU" sz="2400" b="0" i="0" dirty="0" smtClean="0">
                <a:effectLst/>
              </a:rPr>
              <a:t>гетерогенная структура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а</a:t>
            </a:r>
            <a:r>
              <a:rPr lang="ru-RU" sz="2400" dirty="0" smtClean="0"/>
              <a:t>типичное расположение</a:t>
            </a:r>
            <a:endParaRPr lang="ru-RU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5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425</Words>
  <Application>Microsoft Office PowerPoint</Application>
  <PresentationFormat>Экран (16:9)</PresentationFormat>
  <Paragraphs>64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Ультразвуковое исследование «ой, образований» мягких тканей (часть 2)</vt:lpstr>
      <vt:lpstr>«Неправильная идентификация эпидермальных кист»</vt:lpstr>
      <vt:lpstr>«Неправильная идентификация эпидермальных кист»</vt:lpstr>
      <vt:lpstr>Клинический случай № 9. УЗИ мягких тканей. В-режим. Шваннома кожи и подкожной клетчатки</vt:lpstr>
      <vt:lpstr>Клинический случай № 10. УЗИ мягких тканей. В-режим. Фибросаркома, возникающая из выбухающей дерматофибросаркомы.</vt:lpstr>
      <vt:lpstr>«Псевдоопухоли мягких тканей»</vt:lpstr>
      <vt:lpstr>Клинический случай №11. УЗИ мягких тканей. В-режим. Хронический разрыв мышцы и псевдоопухоль в правом плече</vt:lpstr>
      <vt:lpstr>Клинический случай №12. Гранулема инородного тела</vt:lpstr>
      <vt:lpstr>«Псевдоопухоли мягких тканей»</vt:lpstr>
      <vt:lpstr>Вывод</vt:lpstr>
      <vt:lpstr>Список литературы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Ультразвуковое исследование «ОЙ!-образований» мягких тканей</dc:title>
  <dc:creator>Александр Кудро</dc:creator>
  <cp:lastModifiedBy>Пользователь</cp:lastModifiedBy>
  <cp:revision>56</cp:revision>
  <dcterms:created xsi:type="dcterms:W3CDTF">2024-01-11T17:07:21Z</dcterms:created>
  <dcterms:modified xsi:type="dcterms:W3CDTF">2024-02-28T06:43:51Z</dcterms:modified>
</cp:coreProperties>
</file>