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3" r:id="rId3"/>
    <p:sldId id="4445" r:id="rId4"/>
    <p:sldId id="4446" r:id="rId5"/>
    <p:sldId id="4444" r:id="rId6"/>
    <p:sldId id="4448" r:id="rId7"/>
    <p:sldId id="4458" r:id="rId8"/>
    <p:sldId id="4460" r:id="rId9"/>
    <p:sldId id="4459" r:id="rId10"/>
    <p:sldId id="4450" r:id="rId11"/>
    <p:sldId id="4451" r:id="rId12"/>
    <p:sldId id="4447" r:id="rId13"/>
    <p:sldId id="4461" r:id="rId14"/>
    <p:sldId id="4462" r:id="rId15"/>
    <p:sldId id="4456" r:id="rId16"/>
    <p:sldId id="4452" r:id="rId17"/>
    <p:sldId id="4453" r:id="rId18"/>
    <p:sldId id="4463" r:id="rId19"/>
    <p:sldId id="4454" r:id="rId20"/>
    <p:sldId id="4457" r:id="rId21"/>
    <p:sldId id="4455" r:id="rId22"/>
    <p:sldId id="4438" r:id="rId23"/>
    <p:sldId id="4464" r:id="rId24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-96" y="-1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16323-CA27-4E66-B5AA-B7A291333B80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87F4A-EF7D-47C1-A475-D56EB73642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3982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</a:defRPr>
            </a:lvl9pPr>
          </a:lstStyle>
          <a:p>
            <a:fld id="{B10E75A7-B0F9-5642-96AB-06237E68FE07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099" name="Text Box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6484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DEA3DF-1836-463B-97C6-19032D5742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E1F3150-A569-42FA-BB4C-6E5E309D5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9DB23BF-2E77-4127-9286-E0282C7F2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D5DD-2FFA-4C08-BB20-EBC3F6132C19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43DD13D-9FA5-4169-8D2D-BCB74B08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854F1B4-2BDA-44D0-8B16-F1DAC5429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8482-5001-48F3-B141-41E11D334E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3632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0B1ACC-6656-4083-99DA-672A6DE52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EBAE1CE-F888-41CA-A081-299FF426A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61D1028-889A-4B2D-A102-B56B970EB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D5DD-2FFA-4C08-BB20-EBC3F6132C19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494693F-7547-4DC8-920D-8C6418620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5DD7EF1-F67A-45EA-9892-3EAA463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8482-5001-48F3-B141-41E11D334E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9527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EF0ED48-6BD6-4B5A-BE9A-6061CA9C96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F034D35-E7A0-441D-B300-9B12A372B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69A0472-48A2-4395-BA20-1D122F8E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D5DD-2FFA-4C08-BB20-EBC3F6132C19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70FF73A-6747-4F76-8EC9-56007F604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B278A1E-83BE-4AF3-AB20-144D5007B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8482-5001-48F3-B141-41E11D334E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4716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13319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57318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9868705D-D306-3044-AB3E-9550C37B4F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9727" y="2888457"/>
            <a:ext cx="345371" cy="323056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600" b="0" i="0">
                <a:latin typeface="Lato Light" panose="020F0302020204030203" pitchFamily="34" charset="77"/>
              </a:defRPr>
            </a:lvl1pPr>
          </a:lstStyle>
          <a:p>
            <a:endParaRPr lang="x-none"/>
          </a:p>
        </p:txBody>
      </p:sp>
      <p:sp>
        <p:nvSpPr>
          <p:cNvPr id="8" name="Picture Placeholder 6">
            <a:extLst>
              <a:ext uri="{FF2B5EF4-FFF2-40B4-BE49-F238E27FC236}">
                <a16:creationId xmlns="" xmlns:a16="http://schemas.microsoft.com/office/drawing/2014/main" id="{592C6AA0-D312-F948-810E-C69B2B694E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59792" y="3713647"/>
            <a:ext cx="345371" cy="323056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600" b="0" i="0">
                <a:latin typeface="Lato Light" panose="020F0302020204030203" pitchFamily="34" charset="77"/>
              </a:defRPr>
            </a:lvl1pPr>
          </a:lstStyle>
          <a:p>
            <a:endParaRPr lang="x-none"/>
          </a:p>
        </p:txBody>
      </p:sp>
      <p:sp>
        <p:nvSpPr>
          <p:cNvPr id="9" name="Picture Placeholder 6">
            <a:extLst>
              <a:ext uri="{FF2B5EF4-FFF2-40B4-BE49-F238E27FC236}">
                <a16:creationId xmlns="" xmlns:a16="http://schemas.microsoft.com/office/drawing/2014/main" id="{88A7E03B-C183-C14E-B0EC-E46E29C5945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20208" y="4594594"/>
            <a:ext cx="345371" cy="323056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600" b="0" i="0">
                <a:latin typeface="Lato Light" panose="020F0302020204030203" pitchFamily="34" charset="77"/>
              </a:defRPr>
            </a:lvl1pPr>
          </a:lstStyle>
          <a:p>
            <a:endParaRPr lang="x-none"/>
          </a:p>
        </p:txBody>
      </p:sp>
      <p:sp>
        <p:nvSpPr>
          <p:cNvPr id="10" name="Picture Placeholder 6">
            <a:extLst>
              <a:ext uri="{FF2B5EF4-FFF2-40B4-BE49-F238E27FC236}">
                <a16:creationId xmlns="" xmlns:a16="http://schemas.microsoft.com/office/drawing/2014/main" id="{58901E7A-AF26-CA4A-A3BC-A89E9216B3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4488" y="5453237"/>
            <a:ext cx="345371" cy="323056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600" b="0" i="0">
                <a:latin typeface="Lato Light" panose="020F0302020204030203" pitchFamily="34" charset="77"/>
              </a:defRPr>
            </a:lvl1pPr>
          </a:lstStyle>
          <a:p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347672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7C32C8-7C4E-4678-9167-604125813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B9A06A7-F1C3-42C6-B9DC-F6C3F05BC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2CEC02F-31C6-4413-A3BE-21D448168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D5DD-2FFA-4C08-BB20-EBC3F6132C19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6D44CE8-6E71-4024-9699-E2398833C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5DBD8AA-4BBF-4BC1-91F2-EA193086F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8482-5001-48F3-B141-41E11D334E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7008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0F6EA8-3650-429D-8470-A95D0A260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7D2A221-BD02-4A65-961A-5BAF280D4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3234B04-35C5-4BC5-B16F-1D807B03E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D5DD-2FFA-4C08-BB20-EBC3F6132C19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6881470-2D13-4085-9EDE-4689C366F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FC7BD01-4156-43AD-BF34-60963EB50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8482-5001-48F3-B141-41E11D334E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588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0B5CC3-9B98-4965-B277-17E26ADF9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FEAC9BC-2B12-498A-AB19-2407473EDE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4FE3B9A-B272-4250-A1E8-3BCD88E07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7183872-1601-452C-82C6-4DAAA4E8A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D5DD-2FFA-4C08-BB20-EBC3F6132C19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70558F4-82A5-4CDE-9C17-7F31A53B1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79FD4CB-B994-44C1-97BD-23A6D3895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8482-5001-48F3-B141-41E11D334E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3757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A6B47C-14A8-4F63-AFE7-F1E321AED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020A5A6-BA6B-4C4B-8CAF-1B5605A21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5C9216A-6053-4A62-8EF0-52A714A0C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29F2B8D-F193-42EC-A89A-184AD4FBDC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5B04DFF-012A-4AE9-9D8D-1393D63A7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19DC40B5-1577-4B06-8DA0-68BFE9224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D5DD-2FFA-4C08-BB20-EBC3F6132C19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7D934ED-A3B4-49F4-87FC-FFD0AF7E7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D712B73A-20CE-4401-AEAF-3F7859336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8482-5001-48F3-B141-41E11D334E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6712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125D42-9FCD-454D-AC97-EBA84DAB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6EE55C7-C80F-4945-9E18-7F7D5F334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D5DD-2FFA-4C08-BB20-EBC3F6132C19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EA33E38-88D3-4CA8-AAC6-AA5FC5A05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C76DE68-322A-4F9F-B5F5-036BF96A7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8482-5001-48F3-B141-41E11D334E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9135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FC3E057-389B-43B6-AA9C-3C0191A33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D5DD-2FFA-4C08-BB20-EBC3F6132C19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A61704C-957F-453B-8FFB-FD2D6B60A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322C2E3-3806-4ADC-B48E-59B929AEE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8482-5001-48F3-B141-41E11D334E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1393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68C636-863C-47F9-90A2-0411686CD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561E2CD-DC22-4264-A51E-B0F33CA4F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503B947-1EF7-447C-A8E0-3FA2388F9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1CBFDB4-86F7-42BA-82F7-4D66C04B0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D5DD-2FFA-4C08-BB20-EBC3F6132C19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1E7A96C-2A03-4F7C-B62E-396EA841E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E43E34B-FF9E-49F2-A0CB-9939020D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8482-5001-48F3-B141-41E11D334E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3004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74DB61-682A-43B2-87E4-0BAD73A22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3DA0979-69D4-4E14-A616-05EC17DFE8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21AC209-A94A-4673-B85F-A0C61E280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CAF5B80-9AF5-4E01-8587-6844F020A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D5DD-2FFA-4C08-BB20-EBC3F6132C19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9069358-15A3-477F-94E8-6622C0E8E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F062359-0184-487F-B5A2-BE67CE657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8482-5001-48F3-B141-41E11D334E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139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4F4B13-BEBA-4981-BD8C-4A5DFA17C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79EF484-FA9C-4BF4-BA52-09A4BC0F5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AA90A39-5BF5-406B-87D1-462A2A2839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3D5DD-2FFA-4C08-BB20-EBC3F6132C19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5C8F155-966C-41A0-B7FE-F1A651A8E0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A34746D-8EDE-41F6-8313-E0CD18197B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E8482-5001-48F3-B141-41E11D334E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483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C9886F-5512-40E4-95CF-1AF310C1D3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6941" y="1122363"/>
            <a:ext cx="10367889" cy="23876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вузов в проекте Ассоциации медицинских библиотек «Большая медицинская библиотека»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0AF40F9-8DA2-4AE7-8BCF-B234B18291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Calibri" panose="020F0502020204030204" pitchFamily="34" charset="0"/>
                <a:cs typeface="Times New Roman" panose="02020603050405020304" pitchFamily="18" charset="0"/>
              </a:rPr>
              <a:t>Шамардина Любовь Александровна</a:t>
            </a:r>
          </a:p>
          <a:p>
            <a:r>
              <a:rPr lang="ru-RU" dirty="0">
                <a:latin typeface="Calibri" panose="020F0502020204030204" pitchFamily="34" charset="0"/>
                <a:cs typeface="Times New Roman" panose="02020603050405020304" pitchFamily="18" charset="0"/>
              </a:rPr>
              <a:t>Вице-президент АМБ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0990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1525" y="28081"/>
            <a:ext cx="8229600" cy="96571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/>
                </a:solidFill>
                <a:latin typeface="+mn-lt"/>
              </a:rPr>
              <a:t>Подборка книг по дисциплине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30170" y="1196028"/>
            <a:ext cx="878198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7536160" y="2708920"/>
            <a:ext cx="864096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536160" y="2420888"/>
            <a:ext cx="864096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472264" y="2420888"/>
            <a:ext cx="864096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472264" y="2708920"/>
            <a:ext cx="864096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69" y="101232"/>
            <a:ext cx="3240360" cy="3542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7" y="2691052"/>
            <a:ext cx="1254600" cy="145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Объект 7">
            <a:extLst>
              <a:ext uri="{FF2B5EF4-FFF2-40B4-BE49-F238E27FC236}">
                <a16:creationId xmlns:a16="http://schemas.microsoft.com/office/drawing/2014/main" xmlns="" id="{5FC37A67-8B77-4FEC-B1CC-FCFCC691977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1906" y="889415"/>
            <a:ext cx="11332699" cy="52678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206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5675" y="339461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+mn-lt"/>
              </a:rPr>
              <a:t>Электронные полки БМБ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03119"/>
            <a:ext cx="10515600" cy="4073843"/>
          </a:xfrm>
        </p:spPr>
        <p:txBody>
          <a:bodyPr>
            <a:normAutofit/>
          </a:bodyPr>
          <a:lstStyle/>
          <a:p>
            <a:r>
              <a:rPr lang="ru-RU" sz="3600" dirty="0"/>
              <a:t>Универсальный классификатор дисциплин (УКД)</a:t>
            </a:r>
          </a:p>
          <a:p>
            <a:r>
              <a:rPr lang="ru-RU" sz="3600" dirty="0"/>
              <a:t>Экспертная систематизация, с использованием рабочих программ вузов-участников</a:t>
            </a:r>
          </a:p>
          <a:p>
            <a:r>
              <a:rPr lang="ru-RU" sz="3600" dirty="0"/>
              <a:t>Сервис поиска литературы по дисциплине</a:t>
            </a:r>
          </a:p>
          <a:p>
            <a:r>
              <a:rPr lang="ru-RU" sz="3600" dirty="0" err="1"/>
              <a:t>Виджет</a:t>
            </a:r>
            <a:r>
              <a:rPr lang="ru-RU" sz="3600" dirty="0"/>
              <a:t> Электронной полки для вуза-участника</a:t>
            </a:r>
          </a:p>
          <a:p>
            <a:pPr marL="0" indent="0">
              <a:buNone/>
            </a:pPr>
            <a:endParaRPr lang="ru-RU" sz="3600" dirty="0"/>
          </a:p>
          <a:p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72" y="162353"/>
            <a:ext cx="3240360" cy="3542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42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64080" y="839578"/>
            <a:ext cx="10515600" cy="436215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Мы помогаем улучшить </a:t>
            </a:r>
            <a:r>
              <a:rPr lang="ru-RU" sz="6000" dirty="0" err="1" smtClean="0"/>
              <a:t>контент</a:t>
            </a:r>
            <a:endParaRPr lang="ru-RU" sz="6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9" y="127847"/>
            <a:ext cx="3240360" cy="35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2052" y="158091"/>
            <a:ext cx="7929113" cy="721803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Дополнительные материалы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146" y="817942"/>
            <a:ext cx="10875753" cy="546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9" y="127847"/>
            <a:ext cx="3240360" cy="354216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9273396" y="5486400"/>
            <a:ext cx="612476" cy="7850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2436" y="175345"/>
            <a:ext cx="7799717" cy="782188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Добавление материалов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025" y="1198352"/>
            <a:ext cx="100774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9" y="127847"/>
            <a:ext cx="3240360" cy="35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8151" y="175344"/>
            <a:ext cx="8223849" cy="54927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Книги с интерактивными тестами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417" y="770208"/>
            <a:ext cx="11506200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9" y="127847"/>
            <a:ext cx="3240360" cy="35421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88188" y="2915728"/>
            <a:ext cx="2380891" cy="4830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7608" y="244077"/>
            <a:ext cx="8624111" cy="61005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Интерактивные обучающие тесты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03712" y="364502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Результаты поиска</a:t>
            </a: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09" y="1036837"/>
            <a:ext cx="8255421" cy="372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060" y="4739901"/>
            <a:ext cx="8640960" cy="186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74035" y="4483895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В результатах поиска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5560" y="100823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В карточке книги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19536" y="4379080"/>
            <a:ext cx="1296144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329044" y="6248170"/>
            <a:ext cx="360040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126712" y="6214908"/>
            <a:ext cx="360040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586212" y="6105699"/>
            <a:ext cx="360040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8040216" y="6070892"/>
            <a:ext cx="360040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9837884" y="6087444"/>
            <a:ext cx="360040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1230041" y="6104154"/>
            <a:ext cx="360040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6" y="32278"/>
            <a:ext cx="3240360" cy="3542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345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0407" y="242319"/>
            <a:ext cx="7079102" cy="6695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Сервис тестирования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2" y="97375"/>
            <a:ext cx="3240360" cy="354216"/>
          </a:xfrm>
          <a:prstGeom prst="rect">
            <a:avLst/>
          </a:prstGeom>
        </p:spPr>
      </p:pic>
      <p:sp>
        <p:nvSpPr>
          <p:cNvPr id="11" name="Нижний колонтитул 5"/>
          <p:cNvSpPr txBox="1">
            <a:spLocks/>
          </p:cNvSpPr>
          <p:nvPr/>
        </p:nvSpPr>
        <p:spPr>
          <a:xfrm rot="16200000">
            <a:off x="8935219" y="31820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27 октября 2020 г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103" y="1146733"/>
            <a:ext cx="10084278" cy="520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836762" y="5070998"/>
            <a:ext cx="6961517" cy="125216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67634" y="5872846"/>
            <a:ext cx="4708547" cy="1743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2774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6174" y="365125"/>
            <a:ext cx="7247626" cy="1015101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Результаты тестирования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240" y="1708030"/>
            <a:ext cx="11018700" cy="446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2" y="97375"/>
            <a:ext cx="3240360" cy="35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1283" y="113160"/>
            <a:ext cx="7647934" cy="59969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Обучающий материал по тесту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01951" y="6180594"/>
            <a:ext cx="1440160" cy="4068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53"/>
            <a:ext cx="3240360" cy="354216"/>
          </a:xfrm>
          <a:prstGeom prst="rect">
            <a:avLst/>
          </a:prstGeom>
        </p:spPr>
      </p:pic>
      <p:sp>
        <p:nvSpPr>
          <p:cNvPr id="13" name="Нижний колонтитул 5"/>
          <p:cNvSpPr txBox="1">
            <a:spLocks/>
          </p:cNvSpPr>
          <p:nvPr/>
        </p:nvSpPr>
        <p:spPr>
          <a:xfrm rot="16200000">
            <a:off x="8935219" y="31820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27 октября 2020 г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7770" y="1091301"/>
            <a:ext cx="9074150" cy="56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6091301" y="6280389"/>
            <a:ext cx="936104" cy="4046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061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99">
            <a:extLst>
              <a:ext uri="{FF2B5EF4-FFF2-40B4-BE49-F238E27FC236}">
                <a16:creationId xmlns="" xmlns:a16="http://schemas.microsoft.com/office/drawing/2014/main" id="{F651C19B-9976-46A6-8219-18B285697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3554" y="54073"/>
            <a:ext cx="2288359" cy="2337434"/>
          </a:xfrm>
          <a:custGeom>
            <a:avLst/>
            <a:gdLst>
              <a:gd name="T0" fmla="*/ 3740 w 3741"/>
              <a:gd name="T1" fmla="*/ 1869 h 3741"/>
              <a:gd name="T2" fmla="*/ 3740 w 3741"/>
              <a:gd name="T3" fmla="*/ 1869 h 3741"/>
              <a:gd name="T4" fmla="*/ 1871 w 3741"/>
              <a:gd name="T5" fmla="*/ 3740 h 3741"/>
              <a:gd name="T6" fmla="*/ 1871 w 3741"/>
              <a:gd name="T7" fmla="*/ 3740 h 3741"/>
              <a:gd name="T8" fmla="*/ 0 w 3741"/>
              <a:gd name="T9" fmla="*/ 1869 h 3741"/>
              <a:gd name="T10" fmla="*/ 0 w 3741"/>
              <a:gd name="T11" fmla="*/ 1869 h 3741"/>
              <a:gd name="T12" fmla="*/ 1871 w 3741"/>
              <a:gd name="T13" fmla="*/ 0 h 3741"/>
              <a:gd name="T14" fmla="*/ 1871 w 3741"/>
              <a:gd name="T15" fmla="*/ 0 h 3741"/>
              <a:gd name="T16" fmla="*/ 3740 w 3741"/>
              <a:gd name="T17" fmla="*/ 1869 h 3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41" h="3741">
                <a:moveTo>
                  <a:pt x="3740" y="1869"/>
                </a:moveTo>
                <a:lnTo>
                  <a:pt x="3740" y="1869"/>
                </a:lnTo>
                <a:cubicBezTo>
                  <a:pt x="3740" y="2902"/>
                  <a:pt x="2903" y="3740"/>
                  <a:pt x="1871" y="3740"/>
                </a:cubicBezTo>
                <a:lnTo>
                  <a:pt x="1871" y="3740"/>
                </a:lnTo>
                <a:cubicBezTo>
                  <a:pt x="838" y="3740"/>
                  <a:pt x="0" y="2902"/>
                  <a:pt x="0" y="1869"/>
                </a:cubicBezTo>
                <a:lnTo>
                  <a:pt x="0" y="1869"/>
                </a:lnTo>
                <a:cubicBezTo>
                  <a:pt x="0" y="837"/>
                  <a:pt x="838" y="0"/>
                  <a:pt x="1871" y="0"/>
                </a:cubicBezTo>
                <a:lnTo>
                  <a:pt x="1871" y="0"/>
                </a:lnTo>
                <a:cubicBezTo>
                  <a:pt x="2903" y="0"/>
                  <a:pt x="3740" y="837"/>
                  <a:pt x="3740" y="1869"/>
                </a:cubicBezTo>
              </a:path>
            </a:pathLst>
          </a:custGeom>
          <a:solidFill>
            <a:srgbClr val="FFFFFF"/>
          </a:solidFill>
          <a:ln w="9525" cap="flat">
            <a:solidFill>
              <a:srgbClr val="0007A1"/>
            </a:solidFill>
            <a:bevel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80" name="Freeform 1"/>
          <p:cNvSpPr>
            <a:spLocks noChangeArrowheads="1"/>
          </p:cNvSpPr>
          <p:nvPr/>
        </p:nvSpPr>
        <p:spPr bwMode="auto">
          <a:xfrm>
            <a:off x="5308330" y="4381404"/>
            <a:ext cx="2134184" cy="2134184"/>
          </a:xfrm>
          <a:custGeom>
            <a:avLst/>
            <a:gdLst>
              <a:gd name="T0" fmla="*/ 3740 w 3741"/>
              <a:gd name="T1" fmla="*/ 1870 h 3741"/>
              <a:gd name="T2" fmla="*/ 3740 w 3741"/>
              <a:gd name="T3" fmla="*/ 1870 h 3741"/>
              <a:gd name="T4" fmla="*/ 1869 w 3741"/>
              <a:gd name="T5" fmla="*/ 3740 h 3741"/>
              <a:gd name="T6" fmla="*/ 1869 w 3741"/>
              <a:gd name="T7" fmla="*/ 3740 h 3741"/>
              <a:gd name="T8" fmla="*/ 0 w 3741"/>
              <a:gd name="T9" fmla="*/ 1870 h 3741"/>
              <a:gd name="T10" fmla="*/ 0 w 3741"/>
              <a:gd name="T11" fmla="*/ 1870 h 3741"/>
              <a:gd name="T12" fmla="*/ 1869 w 3741"/>
              <a:gd name="T13" fmla="*/ 0 h 3741"/>
              <a:gd name="T14" fmla="*/ 1869 w 3741"/>
              <a:gd name="T15" fmla="*/ 0 h 3741"/>
              <a:gd name="T16" fmla="*/ 3740 w 3741"/>
              <a:gd name="T17" fmla="*/ 1870 h 3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41" h="3741">
                <a:moveTo>
                  <a:pt x="3740" y="1870"/>
                </a:moveTo>
                <a:lnTo>
                  <a:pt x="3740" y="1870"/>
                </a:lnTo>
                <a:cubicBezTo>
                  <a:pt x="3740" y="2903"/>
                  <a:pt x="2902" y="3740"/>
                  <a:pt x="1869" y="3740"/>
                </a:cubicBezTo>
                <a:lnTo>
                  <a:pt x="1869" y="3740"/>
                </a:lnTo>
                <a:cubicBezTo>
                  <a:pt x="838" y="3740"/>
                  <a:pt x="0" y="2903"/>
                  <a:pt x="0" y="1870"/>
                </a:cubicBezTo>
                <a:lnTo>
                  <a:pt x="0" y="1870"/>
                </a:lnTo>
                <a:cubicBezTo>
                  <a:pt x="0" y="837"/>
                  <a:pt x="838" y="0"/>
                  <a:pt x="1869" y="0"/>
                </a:cubicBezTo>
                <a:lnTo>
                  <a:pt x="1869" y="0"/>
                </a:lnTo>
                <a:cubicBezTo>
                  <a:pt x="2902" y="0"/>
                  <a:pt x="3740" y="837"/>
                  <a:pt x="3740" y="1870"/>
                </a:cubicBezTo>
              </a:path>
            </a:pathLst>
          </a:custGeom>
          <a:noFill/>
          <a:ln w="11160" cap="flat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26" name="Freeform 47"/>
          <p:cNvSpPr>
            <a:spLocks noChangeArrowheads="1"/>
          </p:cNvSpPr>
          <p:nvPr/>
        </p:nvSpPr>
        <p:spPr bwMode="auto">
          <a:xfrm>
            <a:off x="8032621" y="4223027"/>
            <a:ext cx="2136701" cy="2134184"/>
          </a:xfrm>
          <a:custGeom>
            <a:avLst/>
            <a:gdLst>
              <a:gd name="T0" fmla="*/ 3741 w 3742"/>
              <a:gd name="T1" fmla="*/ 1870 h 3741"/>
              <a:gd name="T2" fmla="*/ 3741 w 3742"/>
              <a:gd name="T3" fmla="*/ 1870 h 3741"/>
              <a:gd name="T4" fmla="*/ 1870 w 3742"/>
              <a:gd name="T5" fmla="*/ 3740 h 3741"/>
              <a:gd name="T6" fmla="*/ 1870 w 3742"/>
              <a:gd name="T7" fmla="*/ 3740 h 3741"/>
              <a:gd name="T8" fmla="*/ 0 w 3742"/>
              <a:gd name="T9" fmla="*/ 1870 h 3741"/>
              <a:gd name="T10" fmla="*/ 0 w 3742"/>
              <a:gd name="T11" fmla="*/ 1870 h 3741"/>
              <a:gd name="T12" fmla="*/ 1870 w 3742"/>
              <a:gd name="T13" fmla="*/ 0 h 3741"/>
              <a:gd name="T14" fmla="*/ 1870 w 3742"/>
              <a:gd name="T15" fmla="*/ 0 h 3741"/>
              <a:gd name="T16" fmla="*/ 3741 w 3742"/>
              <a:gd name="T17" fmla="*/ 1870 h 3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42" h="3741">
                <a:moveTo>
                  <a:pt x="3741" y="1870"/>
                </a:moveTo>
                <a:lnTo>
                  <a:pt x="3741" y="1870"/>
                </a:lnTo>
                <a:cubicBezTo>
                  <a:pt x="3741" y="2903"/>
                  <a:pt x="2903" y="3740"/>
                  <a:pt x="1870" y="3740"/>
                </a:cubicBezTo>
                <a:lnTo>
                  <a:pt x="1870" y="3740"/>
                </a:lnTo>
                <a:cubicBezTo>
                  <a:pt x="837" y="3740"/>
                  <a:pt x="0" y="2903"/>
                  <a:pt x="0" y="1870"/>
                </a:cubicBezTo>
                <a:lnTo>
                  <a:pt x="0" y="1870"/>
                </a:lnTo>
                <a:cubicBezTo>
                  <a:pt x="0" y="837"/>
                  <a:pt x="837" y="0"/>
                  <a:pt x="1870" y="0"/>
                </a:cubicBezTo>
                <a:lnTo>
                  <a:pt x="1870" y="0"/>
                </a:lnTo>
                <a:cubicBezTo>
                  <a:pt x="2903" y="0"/>
                  <a:pt x="3741" y="837"/>
                  <a:pt x="3741" y="1870"/>
                </a:cubicBezTo>
              </a:path>
            </a:pathLst>
          </a:custGeom>
          <a:noFill/>
          <a:ln w="11160" cap="flat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77" name="Freeform 98"/>
          <p:cNvSpPr>
            <a:spLocks noChangeArrowheads="1"/>
          </p:cNvSpPr>
          <p:nvPr/>
        </p:nvSpPr>
        <p:spPr bwMode="auto">
          <a:xfrm>
            <a:off x="9009109" y="2207747"/>
            <a:ext cx="2270087" cy="2285900"/>
          </a:xfrm>
          <a:custGeom>
            <a:avLst/>
            <a:gdLst>
              <a:gd name="T0" fmla="*/ 3544 w 3545"/>
              <a:gd name="T1" fmla="*/ 1771 h 3545"/>
              <a:gd name="T2" fmla="*/ 3544 w 3545"/>
              <a:gd name="T3" fmla="*/ 1771 h 3545"/>
              <a:gd name="T4" fmla="*/ 1772 w 3545"/>
              <a:gd name="T5" fmla="*/ 3544 h 3545"/>
              <a:gd name="T6" fmla="*/ 1772 w 3545"/>
              <a:gd name="T7" fmla="*/ 3544 h 3545"/>
              <a:gd name="T8" fmla="*/ 0 w 3545"/>
              <a:gd name="T9" fmla="*/ 1771 h 3545"/>
              <a:gd name="T10" fmla="*/ 0 w 3545"/>
              <a:gd name="T11" fmla="*/ 1771 h 3545"/>
              <a:gd name="T12" fmla="*/ 1772 w 3545"/>
              <a:gd name="T13" fmla="*/ 0 h 3545"/>
              <a:gd name="T14" fmla="*/ 1772 w 3545"/>
              <a:gd name="T15" fmla="*/ 0 h 3545"/>
              <a:gd name="T16" fmla="*/ 3544 w 3545"/>
              <a:gd name="T17" fmla="*/ 1771 h 3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45" h="3545">
                <a:moveTo>
                  <a:pt x="3544" y="1771"/>
                </a:moveTo>
                <a:lnTo>
                  <a:pt x="3544" y="1771"/>
                </a:lnTo>
                <a:cubicBezTo>
                  <a:pt x="3544" y="2751"/>
                  <a:pt x="2751" y="3544"/>
                  <a:pt x="1772" y="3544"/>
                </a:cubicBezTo>
                <a:lnTo>
                  <a:pt x="1772" y="3544"/>
                </a:lnTo>
                <a:cubicBezTo>
                  <a:pt x="794" y="3544"/>
                  <a:pt x="0" y="2751"/>
                  <a:pt x="0" y="1771"/>
                </a:cubicBezTo>
                <a:lnTo>
                  <a:pt x="0" y="1771"/>
                </a:lnTo>
                <a:cubicBezTo>
                  <a:pt x="0" y="794"/>
                  <a:pt x="794" y="0"/>
                  <a:pt x="1772" y="0"/>
                </a:cubicBezTo>
                <a:lnTo>
                  <a:pt x="1772" y="0"/>
                </a:lnTo>
                <a:cubicBezTo>
                  <a:pt x="2751" y="0"/>
                  <a:pt x="3544" y="794"/>
                  <a:pt x="3544" y="1771"/>
                </a:cubicBezTo>
              </a:path>
            </a:pathLst>
          </a:custGeom>
          <a:noFill/>
          <a:ln w="11160" cap="flat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79" name="Freeform 100"/>
          <p:cNvSpPr>
            <a:spLocks noChangeArrowheads="1"/>
          </p:cNvSpPr>
          <p:nvPr/>
        </p:nvSpPr>
        <p:spPr bwMode="auto">
          <a:xfrm>
            <a:off x="4634205" y="2418158"/>
            <a:ext cx="2134184" cy="2134184"/>
          </a:xfrm>
          <a:custGeom>
            <a:avLst/>
            <a:gdLst>
              <a:gd name="T0" fmla="*/ 3740 w 3741"/>
              <a:gd name="T1" fmla="*/ 1869 h 3741"/>
              <a:gd name="T2" fmla="*/ 3740 w 3741"/>
              <a:gd name="T3" fmla="*/ 1869 h 3741"/>
              <a:gd name="T4" fmla="*/ 1871 w 3741"/>
              <a:gd name="T5" fmla="*/ 3740 h 3741"/>
              <a:gd name="T6" fmla="*/ 1871 w 3741"/>
              <a:gd name="T7" fmla="*/ 3740 h 3741"/>
              <a:gd name="T8" fmla="*/ 0 w 3741"/>
              <a:gd name="T9" fmla="*/ 1869 h 3741"/>
              <a:gd name="T10" fmla="*/ 0 w 3741"/>
              <a:gd name="T11" fmla="*/ 1869 h 3741"/>
              <a:gd name="T12" fmla="*/ 1871 w 3741"/>
              <a:gd name="T13" fmla="*/ 0 h 3741"/>
              <a:gd name="T14" fmla="*/ 1871 w 3741"/>
              <a:gd name="T15" fmla="*/ 0 h 3741"/>
              <a:gd name="T16" fmla="*/ 3740 w 3741"/>
              <a:gd name="T17" fmla="*/ 1869 h 3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41" h="3741">
                <a:moveTo>
                  <a:pt x="3740" y="1869"/>
                </a:moveTo>
                <a:lnTo>
                  <a:pt x="3740" y="1869"/>
                </a:lnTo>
                <a:cubicBezTo>
                  <a:pt x="3740" y="2902"/>
                  <a:pt x="2903" y="3740"/>
                  <a:pt x="1871" y="3740"/>
                </a:cubicBezTo>
                <a:lnTo>
                  <a:pt x="1871" y="3740"/>
                </a:lnTo>
                <a:cubicBezTo>
                  <a:pt x="838" y="3740"/>
                  <a:pt x="0" y="2902"/>
                  <a:pt x="0" y="1869"/>
                </a:cubicBezTo>
                <a:lnTo>
                  <a:pt x="0" y="1869"/>
                </a:lnTo>
                <a:cubicBezTo>
                  <a:pt x="0" y="837"/>
                  <a:pt x="838" y="0"/>
                  <a:pt x="1871" y="0"/>
                </a:cubicBezTo>
                <a:lnTo>
                  <a:pt x="1871" y="0"/>
                </a:lnTo>
                <a:cubicBezTo>
                  <a:pt x="2903" y="0"/>
                  <a:pt x="3740" y="837"/>
                  <a:pt x="3740" y="1869"/>
                </a:cubicBezTo>
              </a:path>
            </a:pathLst>
          </a:custGeom>
          <a:noFill/>
          <a:ln w="11160" cap="flat">
            <a:solidFill>
              <a:srgbClr val="009B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83" name="Freeform 104"/>
          <p:cNvSpPr>
            <a:spLocks noChangeArrowheads="1"/>
          </p:cNvSpPr>
          <p:nvPr/>
        </p:nvSpPr>
        <p:spPr bwMode="auto">
          <a:xfrm>
            <a:off x="7680279" y="500790"/>
            <a:ext cx="2270087" cy="1751641"/>
          </a:xfrm>
          <a:custGeom>
            <a:avLst/>
            <a:gdLst>
              <a:gd name="T0" fmla="*/ 3377 w 3978"/>
              <a:gd name="T1" fmla="*/ 2401 h 3068"/>
              <a:gd name="T2" fmla="*/ 3377 w 3978"/>
              <a:gd name="T3" fmla="*/ 1867 h 3068"/>
              <a:gd name="T4" fmla="*/ 3021 w 3978"/>
              <a:gd name="T5" fmla="*/ 1356 h 3068"/>
              <a:gd name="T6" fmla="*/ 2457 w 3978"/>
              <a:gd name="T7" fmla="*/ 1731 h 3068"/>
              <a:gd name="T8" fmla="*/ 2199 w 3978"/>
              <a:gd name="T9" fmla="*/ 1489 h 3068"/>
              <a:gd name="T10" fmla="*/ 1887 w 3978"/>
              <a:gd name="T11" fmla="*/ 1178 h 3068"/>
              <a:gd name="T12" fmla="*/ 1709 w 3978"/>
              <a:gd name="T13" fmla="*/ 844 h 3068"/>
              <a:gd name="T14" fmla="*/ 1176 w 3978"/>
              <a:gd name="T15" fmla="*/ 756 h 3068"/>
              <a:gd name="T16" fmla="*/ 1176 w 3978"/>
              <a:gd name="T17" fmla="*/ 400 h 3068"/>
              <a:gd name="T18" fmla="*/ 687 w 3978"/>
              <a:gd name="T19" fmla="*/ 245 h 3068"/>
              <a:gd name="T20" fmla="*/ 264 w 3978"/>
              <a:gd name="T21" fmla="*/ 0 h 3068"/>
              <a:gd name="T22" fmla="*/ 354 w 3978"/>
              <a:gd name="T23" fmla="*/ 359 h 3068"/>
              <a:gd name="T24" fmla="*/ 156 w 3978"/>
              <a:gd name="T25" fmla="*/ 895 h 3068"/>
              <a:gd name="T26" fmla="*/ 0 w 3978"/>
              <a:gd name="T27" fmla="*/ 1033 h 3068"/>
              <a:gd name="T28" fmla="*/ 354 w 3978"/>
              <a:gd name="T29" fmla="*/ 1362 h 3068"/>
              <a:gd name="T30" fmla="*/ 484 w 3978"/>
              <a:gd name="T31" fmla="*/ 1673 h 3068"/>
              <a:gd name="T32" fmla="*/ 761 w 3978"/>
              <a:gd name="T33" fmla="*/ 1881 h 3068"/>
              <a:gd name="T34" fmla="*/ 1072 w 3978"/>
              <a:gd name="T35" fmla="*/ 2192 h 3068"/>
              <a:gd name="T36" fmla="*/ 1072 w 3978"/>
              <a:gd name="T37" fmla="*/ 2589 h 3068"/>
              <a:gd name="T38" fmla="*/ 1072 w 3978"/>
              <a:gd name="T39" fmla="*/ 2866 h 3068"/>
              <a:gd name="T40" fmla="*/ 934 w 3978"/>
              <a:gd name="T41" fmla="*/ 3067 h 3068"/>
              <a:gd name="T42" fmla="*/ 3977 w 3978"/>
              <a:gd name="T43" fmla="*/ 3067 h 3068"/>
              <a:gd name="T44" fmla="*/ 3377 w 3978"/>
              <a:gd name="T45" fmla="*/ 2401 h 3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978" h="3068">
                <a:moveTo>
                  <a:pt x="3377" y="2401"/>
                </a:moveTo>
                <a:lnTo>
                  <a:pt x="3377" y="1867"/>
                </a:lnTo>
                <a:lnTo>
                  <a:pt x="3021" y="1356"/>
                </a:lnTo>
                <a:lnTo>
                  <a:pt x="2457" y="1731"/>
                </a:lnTo>
                <a:lnTo>
                  <a:pt x="2199" y="1489"/>
                </a:lnTo>
                <a:lnTo>
                  <a:pt x="1887" y="1178"/>
                </a:lnTo>
                <a:lnTo>
                  <a:pt x="1709" y="844"/>
                </a:lnTo>
                <a:lnTo>
                  <a:pt x="1176" y="756"/>
                </a:lnTo>
                <a:lnTo>
                  <a:pt x="1176" y="400"/>
                </a:lnTo>
                <a:lnTo>
                  <a:pt x="687" y="245"/>
                </a:lnTo>
                <a:lnTo>
                  <a:pt x="264" y="0"/>
                </a:lnTo>
                <a:lnTo>
                  <a:pt x="354" y="359"/>
                </a:lnTo>
                <a:lnTo>
                  <a:pt x="156" y="895"/>
                </a:lnTo>
                <a:lnTo>
                  <a:pt x="0" y="1033"/>
                </a:lnTo>
                <a:lnTo>
                  <a:pt x="354" y="1362"/>
                </a:lnTo>
                <a:lnTo>
                  <a:pt x="484" y="1673"/>
                </a:lnTo>
                <a:lnTo>
                  <a:pt x="761" y="1881"/>
                </a:lnTo>
                <a:lnTo>
                  <a:pt x="1072" y="2192"/>
                </a:lnTo>
                <a:lnTo>
                  <a:pt x="1072" y="2589"/>
                </a:lnTo>
                <a:lnTo>
                  <a:pt x="1072" y="2866"/>
                </a:lnTo>
                <a:lnTo>
                  <a:pt x="934" y="3067"/>
                </a:lnTo>
                <a:lnTo>
                  <a:pt x="3977" y="3067"/>
                </a:lnTo>
                <a:lnTo>
                  <a:pt x="3377" y="2401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84" name="Freeform 105"/>
          <p:cNvSpPr>
            <a:spLocks noChangeArrowheads="1"/>
          </p:cNvSpPr>
          <p:nvPr/>
        </p:nvSpPr>
        <p:spPr bwMode="auto">
          <a:xfrm>
            <a:off x="5815386" y="500790"/>
            <a:ext cx="2478974" cy="1751641"/>
          </a:xfrm>
          <a:custGeom>
            <a:avLst/>
            <a:gdLst>
              <a:gd name="T0" fmla="*/ 4341 w 4342"/>
              <a:gd name="T1" fmla="*/ 2589 h 3068"/>
              <a:gd name="T2" fmla="*/ 4341 w 4342"/>
              <a:gd name="T3" fmla="*/ 2192 h 3068"/>
              <a:gd name="T4" fmla="*/ 4030 w 4342"/>
              <a:gd name="T5" fmla="*/ 1881 h 3068"/>
              <a:gd name="T6" fmla="*/ 3753 w 4342"/>
              <a:gd name="T7" fmla="*/ 1673 h 3068"/>
              <a:gd name="T8" fmla="*/ 3623 w 4342"/>
              <a:gd name="T9" fmla="*/ 1362 h 3068"/>
              <a:gd name="T10" fmla="*/ 3269 w 4342"/>
              <a:gd name="T11" fmla="*/ 1033 h 3068"/>
              <a:gd name="T12" fmla="*/ 3425 w 4342"/>
              <a:gd name="T13" fmla="*/ 895 h 3068"/>
              <a:gd name="T14" fmla="*/ 3623 w 4342"/>
              <a:gd name="T15" fmla="*/ 359 h 3068"/>
              <a:gd name="T16" fmla="*/ 3533 w 4342"/>
              <a:gd name="T17" fmla="*/ 0 h 3068"/>
              <a:gd name="T18" fmla="*/ 3045 w 4342"/>
              <a:gd name="T19" fmla="*/ 400 h 3068"/>
              <a:gd name="T20" fmla="*/ 2448 w 4342"/>
              <a:gd name="T21" fmla="*/ 790 h 3068"/>
              <a:gd name="T22" fmla="*/ 2133 w 4342"/>
              <a:gd name="T23" fmla="*/ 756 h 3068"/>
              <a:gd name="T24" fmla="*/ 1711 w 4342"/>
              <a:gd name="T25" fmla="*/ 756 h 3068"/>
              <a:gd name="T26" fmla="*/ 1466 w 4342"/>
              <a:gd name="T27" fmla="*/ 1489 h 3068"/>
              <a:gd name="T28" fmla="*/ 1424 w 4342"/>
              <a:gd name="T29" fmla="*/ 1660 h 3068"/>
              <a:gd name="T30" fmla="*/ 1246 w 4342"/>
              <a:gd name="T31" fmla="*/ 1926 h 3068"/>
              <a:gd name="T32" fmla="*/ 999 w 4342"/>
              <a:gd name="T33" fmla="*/ 2000 h 3068"/>
              <a:gd name="T34" fmla="*/ 555 w 4342"/>
              <a:gd name="T35" fmla="*/ 2712 h 3068"/>
              <a:gd name="T36" fmla="*/ 0 w 4342"/>
              <a:gd name="T37" fmla="*/ 3067 h 3068"/>
              <a:gd name="T38" fmla="*/ 4203 w 4342"/>
              <a:gd name="T39" fmla="*/ 3067 h 3068"/>
              <a:gd name="T40" fmla="*/ 4341 w 4342"/>
              <a:gd name="T41" fmla="*/ 2866 h 3068"/>
              <a:gd name="T42" fmla="*/ 4341 w 4342"/>
              <a:gd name="T43" fmla="*/ 2589 h 3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342" h="3068">
                <a:moveTo>
                  <a:pt x="4341" y="2589"/>
                </a:moveTo>
                <a:lnTo>
                  <a:pt x="4341" y="2192"/>
                </a:lnTo>
                <a:lnTo>
                  <a:pt x="4030" y="1881"/>
                </a:lnTo>
                <a:lnTo>
                  <a:pt x="3753" y="1673"/>
                </a:lnTo>
                <a:lnTo>
                  <a:pt x="3623" y="1362"/>
                </a:lnTo>
                <a:lnTo>
                  <a:pt x="3269" y="1033"/>
                </a:lnTo>
                <a:lnTo>
                  <a:pt x="3425" y="895"/>
                </a:lnTo>
                <a:lnTo>
                  <a:pt x="3623" y="359"/>
                </a:lnTo>
                <a:lnTo>
                  <a:pt x="3533" y="0"/>
                </a:lnTo>
                <a:lnTo>
                  <a:pt x="3045" y="400"/>
                </a:lnTo>
                <a:lnTo>
                  <a:pt x="2448" y="790"/>
                </a:lnTo>
                <a:lnTo>
                  <a:pt x="2133" y="756"/>
                </a:lnTo>
                <a:lnTo>
                  <a:pt x="1711" y="756"/>
                </a:lnTo>
                <a:lnTo>
                  <a:pt x="1466" y="1489"/>
                </a:lnTo>
                <a:lnTo>
                  <a:pt x="1424" y="1660"/>
                </a:lnTo>
                <a:lnTo>
                  <a:pt x="1246" y="1926"/>
                </a:lnTo>
                <a:lnTo>
                  <a:pt x="999" y="2000"/>
                </a:lnTo>
                <a:lnTo>
                  <a:pt x="555" y="2712"/>
                </a:lnTo>
                <a:lnTo>
                  <a:pt x="0" y="3067"/>
                </a:lnTo>
                <a:lnTo>
                  <a:pt x="4203" y="3067"/>
                </a:lnTo>
                <a:lnTo>
                  <a:pt x="4341" y="2866"/>
                </a:lnTo>
                <a:lnTo>
                  <a:pt x="4341" y="2589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85" name="Freeform 106"/>
          <p:cNvSpPr>
            <a:spLocks noChangeArrowheads="1"/>
          </p:cNvSpPr>
          <p:nvPr/>
        </p:nvSpPr>
        <p:spPr bwMode="auto">
          <a:xfrm>
            <a:off x="6318731" y="1140039"/>
            <a:ext cx="1520103" cy="1112393"/>
          </a:xfrm>
          <a:custGeom>
            <a:avLst/>
            <a:gdLst>
              <a:gd name="T0" fmla="*/ 0 w 2664"/>
              <a:gd name="T1" fmla="*/ 1947 h 1948"/>
              <a:gd name="T2" fmla="*/ 519 w 2664"/>
              <a:gd name="T3" fmla="*/ 1607 h 1948"/>
              <a:gd name="T4" fmla="*/ 519 w 2664"/>
              <a:gd name="T5" fmla="*/ 1210 h 1948"/>
              <a:gd name="T6" fmla="*/ 865 w 2664"/>
              <a:gd name="T7" fmla="*/ 1002 h 1948"/>
              <a:gd name="T8" fmla="*/ 865 w 2664"/>
              <a:gd name="T9" fmla="*/ 847 h 1948"/>
              <a:gd name="T10" fmla="*/ 969 w 2664"/>
              <a:gd name="T11" fmla="*/ 414 h 1948"/>
              <a:gd name="T12" fmla="*/ 1142 w 2664"/>
              <a:gd name="T13" fmla="*/ 414 h 1948"/>
              <a:gd name="T14" fmla="*/ 1384 w 2664"/>
              <a:gd name="T15" fmla="*/ 224 h 1948"/>
              <a:gd name="T16" fmla="*/ 1597 w 2664"/>
              <a:gd name="T17" fmla="*/ 0 h 1948"/>
              <a:gd name="T18" fmla="*/ 1712 w 2664"/>
              <a:gd name="T19" fmla="*/ 207 h 1948"/>
              <a:gd name="T20" fmla="*/ 1885 w 2664"/>
              <a:gd name="T21" fmla="*/ 311 h 1948"/>
              <a:gd name="T22" fmla="*/ 1885 w 2664"/>
              <a:gd name="T23" fmla="*/ 657 h 1948"/>
              <a:gd name="T24" fmla="*/ 1658 w 2664"/>
              <a:gd name="T25" fmla="*/ 974 h 1948"/>
              <a:gd name="T26" fmla="*/ 1989 w 2664"/>
              <a:gd name="T27" fmla="*/ 1158 h 1948"/>
              <a:gd name="T28" fmla="*/ 1742 w 2664"/>
              <a:gd name="T29" fmla="*/ 1486 h 1948"/>
              <a:gd name="T30" fmla="*/ 2313 w 2664"/>
              <a:gd name="T31" fmla="*/ 1599 h 1948"/>
              <a:gd name="T32" fmla="*/ 2386 w 2664"/>
              <a:gd name="T33" fmla="*/ 1867 h 1948"/>
              <a:gd name="T34" fmla="*/ 2663 w 2664"/>
              <a:gd name="T35" fmla="*/ 1947 h 1948"/>
              <a:gd name="T36" fmla="*/ 0 w 2664"/>
              <a:gd name="T37" fmla="*/ 1947 h 1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64" h="1948">
                <a:moveTo>
                  <a:pt x="0" y="1947"/>
                </a:moveTo>
                <a:lnTo>
                  <a:pt x="519" y="1607"/>
                </a:lnTo>
                <a:lnTo>
                  <a:pt x="519" y="1210"/>
                </a:lnTo>
                <a:lnTo>
                  <a:pt x="865" y="1002"/>
                </a:lnTo>
                <a:lnTo>
                  <a:pt x="865" y="847"/>
                </a:lnTo>
                <a:lnTo>
                  <a:pt x="969" y="414"/>
                </a:lnTo>
                <a:lnTo>
                  <a:pt x="1142" y="414"/>
                </a:lnTo>
                <a:lnTo>
                  <a:pt x="1384" y="224"/>
                </a:lnTo>
                <a:lnTo>
                  <a:pt x="1597" y="0"/>
                </a:lnTo>
                <a:lnTo>
                  <a:pt x="1712" y="207"/>
                </a:lnTo>
                <a:lnTo>
                  <a:pt x="1885" y="311"/>
                </a:lnTo>
                <a:lnTo>
                  <a:pt x="1885" y="657"/>
                </a:lnTo>
                <a:lnTo>
                  <a:pt x="1658" y="974"/>
                </a:lnTo>
                <a:lnTo>
                  <a:pt x="1989" y="1158"/>
                </a:lnTo>
                <a:lnTo>
                  <a:pt x="1742" y="1486"/>
                </a:lnTo>
                <a:lnTo>
                  <a:pt x="2313" y="1599"/>
                </a:lnTo>
                <a:lnTo>
                  <a:pt x="2386" y="1867"/>
                </a:lnTo>
                <a:lnTo>
                  <a:pt x="2663" y="1947"/>
                </a:lnTo>
                <a:lnTo>
                  <a:pt x="0" y="1947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86" name="Freeform 107"/>
          <p:cNvSpPr>
            <a:spLocks noChangeArrowheads="1"/>
          </p:cNvSpPr>
          <p:nvPr/>
        </p:nvSpPr>
        <p:spPr bwMode="auto">
          <a:xfrm>
            <a:off x="8226409" y="1064537"/>
            <a:ext cx="422810" cy="395125"/>
          </a:xfrm>
          <a:custGeom>
            <a:avLst/>
            <a:gdLst>
              <a:gd name="T0" fmla="*/ 533 w 740"/>
              <a:gd name="T1" fmla="*/ 692 h 693"/>
              <a:gd name="T2" fmla="*/ 665 w 740"/>
              <a:gd name="T3" fmla="*/ 650 h 693"/>
              <a:gd name="T4" fmla="*/ 665 w 740"/>
              <a:gd name="T5" fmla="*/ 546 h 693"/>
              <a:gd name="T6" fmla="*/ 739 w 740"/>
              <a:gd name="T7" fmla="*/ 439 h 693"/>
              <a:gd name="T8" fmla="*/ 693 w 740"/>
              <a:gd name="T9" fmla="*/ 327 h 693"/>
              <a:gd name="T10" fmla="*/ 580 w 740"/>
              <a:gd name="T11" fmla="*/ 233 h 693"/>
              <a:gd name="T12" fmla="*/ 637 w 740"/>
              <a:gd name="T13" fmla="*/ 84 h 693"/>
              <a:gd name="T14" fmla="*/ 337 w 740"/>
              <a:gd name="T15" fmla="*/ 84 h 693"/>
              <a:gd name="T16" fmla="*/ 187 w 740"/>
              <a:gd name="T17" fmla="*/ 0 h 693"/>
              <a:gd name="T18" fmla="*/ 187 w 740"/>
              <a:gd name="T19" fmla="*/ 206 h 693"/>
              <a:gd name="T20" fmla="*/ 0 w 740"/>
              <a:gd name="T21" fmla="*/ 206 h 693"/>
              <a:gd name="T22" fmla="*/ 56 w 740"/>
              <a:gd name="T23" fmla="*/ 383 h 693"/>
              <a:gd name="T24" fmla="*/ 533 w 740"/>
              <a:gd name="T25" fmla="*/ 692 h 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40" h="693">
                <a:moveTo>
                  <a:pt x="533" y="692"/>
                </a:moveTo>
                <a:lnTo>
                  <a:pt x="665" y="650"/>
                </a:lnTo>
                <a:lnTo>
                  <a:pt x="665" y="546"/>
                </a:lnTo>
                <a:lnTo>
                  <a:pt x="739" y="439"/>
                </a:lnTo>
                <a:lnTo>
                  <a:pt x="693" y="327"/>
                </a:lnTo>
                <a:lnTo>
                  <a:pt x="580" y="233"/>
                </a:lnTo>
                <a:lnTo>
                  <a:pt x="637" y="84"/>
                </a:lnTo>
                <a:lnTo>
                  <a:pt x="337" y="84"/>
                </a:lnTo>
                <a:lnTo>
                  <a:pt x="187" y="0"/>
                </a:lnTo>
                <a:lnTo>
                  <a:pt x="187" y="206"/>
                </a:lnTo>
                <a:lnTo>
                  <a:pt x="0" y="206"/>
                </a:lnTo>
                <a:lnTo>
                  <a:pt x="56" y="383"/>
                </a:lnTo>
                <a:lnTo>
                  <a:pt x="533" y="692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87" name="Freeform 108"/>
          <p:cNvSpPr>
            <a:spLocks noChangeArrowheads="1"/>
          </p:cNvSpPr>
          <p:nvPr/>
        </p:nvSpPr>
        <p:spPr bwMode="auto">
          <a:xfrm>
            <a:off x="9263300" y="1459662"/>
            <a:ext cx="458044" cy="792770"/>
          </a:xfrm>
          <a:custGeom>
            <a:avLst/>
            <a:gdLst>
              <a:gd name="T0" fmla="*/ 236 w 801"/>
              <a:gd name="T1" fmla="*/ 158 h 1388"/>
              <a:gd name="T2" fmla="*/ 262 w 801"/>
              <a:gd name="T3" fmla="*/ 0 h 1388"/>
              <a:gd name="T4" fmla="*/ 346 w 801"/>
              <a:gd name="T5" fmla="*/ 112 h 1388"/>
              <a:gd name="T6" fmla="*/ 346 w 801"/>
              <a:gd name="T7" fmla="*/ 518 h 1388"/>
              <a:gd name="T8" fmla="*/ 454 w 801"/>
              <a:gd name="T9" fmla="*/ 698 h 1388"/>
              <a:gd name="T10" fmla="*/ 609 w 801"/>
              <a:gd name="T11" fmla="*/ 853 h 1388"/>
              <a:gd name="T12" fmla="*/ 609 w 801"/>
              <a:gd name="T13" fmla="*/ 1056 h 1388"/>
              <a:gd name="T14" fmla="*/ 800 w 801"/>
              <a:gd name="T15" fmla="*/ 1235 h 1388"/>
              <a:gd name="T16" fmla="*/ 800 w 801"/>
              <a:gd name="T17" fmla="*/ 1387 h 1388"/>
              <a:gd name="T18" fmla="*/ 119 w 801"/>
              <a:gd name="T19" fmla="*/ 1387 h 1388"/>
              <a:gd name="T20" fmla="*/ 95 w 801"/>
              <a:gd name="T21" fmla="*/ 1008 h 1388"/>
              <a:gd name="T22" fmla="*/ 0 w 801"/>
              <a:gd name="T23" fmla="*/ 889 h 1388"/>
              <a:gd name="T24" fmla="*/ 155 w 801"/>
              <a:gd name="T25" fmla="*/ 745 h 1388"/>
              <a:gd name="T26" fmla="*/ 143 w 801"/>
              <a:gd name="T27" fmla="*/ 566 h 1388"/>
              <a:gd name="T28" fmla="*/ 0 w 801"/>
              <a:gd name="T29" fmla="*/ 414 h 1388"/>
              <a:gd name="T30" fmla="*/ 188 w 801"/>
              <a:gd name="T31" fmla="*/ 277 h 1388"/>
              <a:gd name="T32" fmla="*/ 236 w 801"/>
              <a:gd name="T33" fmla="*/ 158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01" h="1388">
                <a:moveTo>
                  <a:pt x="236" y="158"/>
                </a:moveTo>
                <a:lnTo>
                  <a:pt x="262" y="0"/>
                </a:lnTo>
                <a:lnTo>
                  <a:pt x="346" y="112"/>
                </a:lnTo>
                <a:lnTo>
                  <a:pt x="346" y="518"/>
                </a:lnTo>
                <a:lnTo>
                  <a:pt x="454" y="698"/>
                </a:lnTo>
                <a:lnTo>
                  <a:pt x="609" y="853"/>
                </a:lnTo>
                <a:lnTo>
                  <a:pt x="609" y="1056"/>
                </a:lnTo>
                <a:lnTo>
                  <a:pt x="800" y="1235"/>
                </a:lnTo>
                <a:lnTo>
                  <a:pt x="800" y="1387"/>
                </a:lnTo>
                <a:lnTo>
                  <a:pt x="119" y="1387"/>
                </a:lnTo>
                <a:lnTo>
                  <a:pt x="95" y="1008"/>
                </a:lnTo>
                <a:lnTo>
                  <a:pt x="0" y="889"/>
                </a:lnTo>
                <a:lnTo>
                  <a:pt x="155" y="745"/>
                </a:lnTo>
                <a:lnTo>
                  <a:pt x="143" y="566"/>
                </a:lnTo>
                <a:lnTo>
                  <a:pt x="0" y="414"/>
                </a:lnTo>
                <a:lnTo>
                  <a:pt x="188" y="277"/>
                </a:lnTo>
                <a:lnTo>
                  <a:pt x="236" y="158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88" name="Freeform 109"/>
          <p:cNvSpPr>
            <a:spLocks noChangeArrowheads="1"/>
          </p:cNvSpPr>
          <p:nvPr/>
        </p:nvSpPr>
        <p:spPr bwMode="auto">
          <a:xfrm>
            <a:off x="7292703" y="2249914"/>
            <a:ext cx="2657663" cy="3825423"/>
          </a:xfrm>
          <a:custGeom>
            <a:avLst/>
            <a:gdLst>
              <a:gd name="T0" fmla="*/ 1612 w 4656"/>
              <a:gd name="T1" fmla="*/ 0 h 6703"/>
              <a:gd name="T2" fmla="*/ 1161 w 4656"/>
              <a:gd name="T3" fmla="*/ 529 h 6703"/>
              <a:gd name="T4" fmla="*/ 678 w 4656"/>
              <a:gd name="T5" fmla="*/ 646 h 6703"/>
              <a:gd name="T6" fmla="*/ 747 w 4656"/>
              <a:gd name="T7" fmla="*/ 994 h 6703"/>
              <a:gd name="T8" fmla="*/ 531 w 4656"/>
              <a:gd name="T9" fmla="*/ 994 h 6703"/>
              <a:gd name="T10" fmla="*/ 0 w 4656"/>
              <a:gd name="T11" fmla="*/ 994 h 6703"/>
              <a:gd name="T12" fmla="*/ 100 w 4656"/>
              <a:gd name="T13" fmla="*/ 1542 h 6703"/>
              <a:gd name="T14" fmla="*/ 0 w 4656"/>
              <a:gd name="T15" fmla="*/ 2238 h 6703"/>
              <a:gd name="T16" fmla="*/ 116 w 4656"/>
              <a:gd name="T17" fmla="*/ 2437 h 6703"/>
              <a:gd name="T18" fmla="*/ 382 w 4656"/>
              <a:gd name="T19" fmla="*/ 2636 h 6703"/>
              <a:gd name="T20" fmla="*/ 514 w 4656"/>
              <a:gd name="T21" fmla="*/ 2453 h 6703"/>
              <a:gd name="T22" fmla="*/ 678 w 4656"/>
              <a:gd name="T23" fmla="*/ 1940 h 6703"/>
              <a:gd name="T24" fmla="*/ 955 w 4656"/>
              <a:gd name="T25" fmla="*/ 1857 h 6703"/>
              <a:gd name="T26" fmla="*/ 896 w 4656"/>
              <a:gd name="T27" fmla="*/ 1342 h 6703"/>
              <a:gd name="T28" fmla="*/ 1327 w 4656"/>
              <a:gd name="T29" fmla="*/ 1542 h 6703"/>
              <a:gd name="T30" fmla="*/ 1361 w 4656"/>
              <a:gd name="T31" fmla="*/ 1940 h 6703"/>
              <a:gd name="T32" fmla="*/ 1427 w 4656"/>
              <a:gd name="T33" fmla="*/ 2090 h 6703"/>
              <a:gd name="T34" fmla="*/ 1294 w 4656"/>
              <a:gd name="T35" fmla="*/ 2453 h 6703"/>
              <a:gd name="T36" fmla="*/ 1294 w 4656"/>
              <a:gd name="T37" fmla="*/ 2636 h 6703"/>
              <a:gd name="T38" fmla="*/ 879 w 4656"/>
              <a:gd name="T39" fmla="*/ 2818 h 6703"/>
              <a:gd name="T40" fmla="*/ 879 w 4656"/>
              <a:gd name="T41" fmla="*/ 3233 h 6703"/>
              <a:gd name="T42" fmla="*/ 879 w 4656"/>
              <a:gd name="T43" fmla="*/ 3615 h 6703"/>
              <a:gd name="T44" fmla="*/ 564 w 4656"/>
              <a:gd name="T45" fmla="*/ 4279 h 6703"/>
              <a:gd name="T46" fmla="*/ 448 w 4656"/>
              <a:gd name="T47" fmla="*/ 4893 h 6703"/>
              <a:gd name="T48" fmla="*/ 448 w 4656"/>
              <a:gd name="T49" fmla="*/ 5208 h 6703"/>
              <a:gd name="T50" fmla="*/ 431 w 4656"/>
              <a:gd name="T51" fmla="*/ 5540 h 6703"/>
              <a:gd name="T52" fmla="*/ 298 w 4656"/>
              <a:gd name="T53" fmla="*/ 5871 h 6703"/>
              <a:gd name="T54" fmla="*/ 298 w 4656"/>
              <a:gd name="T55" fmla="*/ 6104 h 6703"/>
              <a:gd name="T56" fmla="*/ 422 w 4656"/>
              <a:gd name="T57" fmla="*/ 6702 h 6703"/>
              <a:gd name="T58" fmla="*/ 693 w 4656"/>
              <a:gd name="T59" fmla="*/ 5767 h 6703"/>
              <a:gd name="T60" fmla="*/ 1407 w 4656"/>
              <a:gd name="T61" fmla="*/ 5546 h 6703"/>
              <a:gd name="T62" fmla="*/ 1923 w 4656"/>
              <a:gd name="T63" fmla="*/ 4636 h 6703"/>
              <a:gd name="T64" fmla="*/ 1923 w 4656"/>
              <a:gd name="T65" fmla="*/ 3947 h 6703"/>
              <a:gd name="T66" fmla="*/ 2391 w 4656"/>
              <a:gd name="T67" fmla="*/ 3775 h 6703"/>
              <a:gd name="T68" fmla="*/ 3128 w 4656"/>
              <a:gd name="T69" fmla="*/ 3529 h 6703"/>
              <a:gd name="T70" fmla="*/ 3128 w 4656"/>
              <a:gd name="T71" fmla="*/ 2668 h 6703"/>
              <a:gd name="T72" fmla="*/ 3743 w 4656"/>
              <a:gd name="T73" fmla="*/ 2176 h 6703"/>
              <a:gd name="T74" fmla="*/ 3743 w 4656"/>
              <a:gd name="T75" fmla="*/ 1586 h 6703"/>
              <a:gd name="T76" fmla="*/ 4186 w 4656"/>
              <a:gd name="T77" fmla="*/ 1342 h 6703"/>
              <a:gd name="T78" fmla="*/ 4555 w 4656"/>
              <a:gd name="T79" fmla="*/ 824 h 6703"/>
              <a:gd name="T80" fmla="*/ 4568 w 4656"/>
              <a:gd name="T81" fmla="*/ 369 h 6703"/>
              <a:gd name="T82" fmla="*/ 4655 w 4656"/>
              <a:gd name="T83" fmla="*/ 0 h 6703"/>
              <a:gd name="T84" fmla="*/ 1612 w 4656"/>
              <a:gd name="T85" fmla="*/ 0 h 6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656" h="6703">
                <a:moveTo>
                  <a:pt x="1612" y="0"/>
                </a:moveTo>
                <a:lnTo>
                  <a:pt x="1161" y="529"/>
                </a:lnTo>
                <a:lnTo>
                  <a:pt x="678" y="646"/>
                </a:lnTo>
                <a:lnTo>
                  <a:pt x="747" y="994"/>
                </a:lnTo>
                <a:lnTo>
                  <a:pt x="531" y="994"/>
                </a:lnTo>
                <a:lnTo>
                  <a:pt x="0" y="994"/>
                </a:lnTo>
                <a:lnTo>
                  <a:pt x="100" y="1542"/>
                </a:lnTo>
                <a:lnTo>
                  <a:pt x="0" y="2238"/>
                </a:lnTo>
                <a:lnTo>
                  <a:pt x="116" y="2437"/>
                </a:lnTo>
                <a:lnTo>
                  <a:pt x="382" y="2636"/>
                </a:lnTo>
                <a:lnTo>
                  <a:pt x="514" y="2453"/>
                </a:lnTo>
                <a:lnTo>
                  <a:pt x="678" y="1940"/>
                </a:lnTo>
                <a:lnTo>
                  <a:pt x="955" y="1857"/>
                </a:lnTo>
                <a:lnTo>
                  <a:pt x="896" y="1342"/>
                </a:lnTo>
                <a:lnTo>
                  <a:pt x="1327" y="1542"/>
                </a:lnTo>
                <a:lnTo>
                  <a:pt x="1361" y="1940"/>
                </a:lnTo>
                <a:lnTo>
                  <a:pt x="1427" y="2090"/>
                </a:lnTo>
                <a:lnTo>
                  <a:pt x="1294" y="2453"/>
                </a:lnTo>
                <a:lnTo>
                  <a:pt x="1294" y="2636"/>
                </a:lnTo>
                <a:lnTo>
                  <a:pt x="879" y="2818"/>
                </a:lnTo>
                <a:lnTo>
                  <a:pt x="879" y="3233"/>
                </a:lnTo>
                <a:lnTo>
                  <a:pt x="879" y="3615"/>
                </a:lnTo>
                <a:lnTo>
                  <a:pt x="564" y="4279"/>
                </a:lnTo>
                <a:lnTo>
                  <a:pt x="448" y="4893"/>
                </a:lnTo>
                <a:lnTo>
                  <a:pt x="448" y="5208"/>
                </a:lnTo>
                <a:lnTo>
                  <a:pt x="431" y="5540"/>
                </a:lnTo>
                <a:lnTo>
                  <a:pt x="298" y="5871"/>
                </a:lnTo>
                <a:lnTo>
                  <a:pt x="298" y="6104"/>
                </a:lnTo>
                <a:lnTo>
                  <a:pt x="422" y="6702"/>
                </a:lnTo>
                <a:lnTo>
                  <a:pt x="693" y="5767"/>
                </a:lnTo>
                <a:lnTo>
                  <a:pt x="1407" y="5546"/>
                </a:lnTo>
                <a:lnTo>
                  <a:pt x="1923" y="4636"/>
                </a:lnTo>
                <a:lnTo>
                  <a:pt x="1923" y="3947"/>
                </a:lnTo>
                <a:lnTo>
                  <a:pt x="2391" y="3775"/>
                </a:lnTo>
                <a:lnTo>
                  <a:pt x="3128" y="3529"/>
                </a:lnTo>
                <a:lnTo>
                  <a:pt x="3128" y="2668"/>
                </a:lnTo>
                <a:lnTo>
                  <a:pt x="3743" y="2176"/>
                </a:lnTo>
                <a:lnTo>
                  <a:pt x="3743" y="1586"/>
                </a:lnTo>
                <a:lnTo>
                  <a:pt x="4186" y="1342"/>
                </a:lnTo>
                <a:lnTo>
                  <a:pt x="4555" y="824"/>
                </a:lnTo>
                <a:lnTo>
                  <a:pt x="4568" y="369"/>
                </a:lnTo>
                <a:lnTo>
                  <a:pt x="4655" y="0"/>
                </a:lnTo>
                <a:lnTo>
                  <a:pt x="1612" y="0"/>
                </a:ln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89" name="Freeform 110"/>
          <p:cNvSpPr>
            <a:spLocks noChangeArrowheads="1"/>
          </p:cNvSpPr>
          <p:nvPr/>
        </p:nvSpPr>
        <p:spPr bwMode="auto">
          <a:xfrm>
            <a:off x="5858174" y="2225400"/>
            <a:ext cx="2398439" cy="3825423"/>
          </a:xfrm>
          <a:custGeom>
            <a:avLst/>
            <a:gdLst>
              <a:gd name="T0" fmla="*/ 2889 w 4204"/>
              <a:gd name="T1" fmla="*/ 5871 h 6703"/>
              <a:gd name="T2" fmla="*/ 3022 w 4204"/>
              <a:gd name="T3" fmla="*/ 5540 h 6703"/>
              <a:gd name="T4" fmla="*/ 3039 w 4204"/>
              <a:gd name="T5" fmla="*/ 5208 h 6703"/>
              <a:gd name="T6" fmla="*/ 3039 w 4204"/>
              <a:gd name="T7" fmla="*/ 4893 h 6703"/>
              <a:gd name="T8" fmla="*/ 3155 w 4204"/>
              <a:gd name="T9" fmla="*/ 4279 h 6703"/>
              <a:gd name="T10" fmla="*/ 3470 w 4204"/>
              <a:gd name="T11" fmla="*/ 3615 h 6703"/>
              <a:gd name="T12" fmla="*/ 3470 w 4204"/>
              <a:gd name="T13" fmla="*/ 3233 h 6703"/>
              <a:gd name="T14" fmla="*/ 3470 w 4204"/>
              <a:gd name="T15" fmla="*/ 2818 h 6703"/>
              <a:gd name="T16" fmla="*/ 3885 w 4204"/>
              <a:gd name="T17" fmla="*/ 2636 h 6703"/>
              <a:gd name="T18" fmla="*/ 3885 w 4204"/>
              <a:gd name="T19" fmla="*/ 2453 h 6703"/>
              <a:gd name="T20" fmla="*/ 4018 w 4204"/>
              <a:gd name="T21" fmla="*/ 2090 h 6703"/>
              <a:gd name="T22" fmla="*/ 3952 w 4204"/>
              <a:gd name="T23" fmla="*/ 1940 h 6703"/>
              <a:gd name="T24" fmla="*/ 3918 w 4204"/>
              <a:gd name="T25" fmla="*/ 1542 h 6703"/>
              <a:gd name="T26" fmla="*/ 3487 w 4204"/>
              <a:gd name="T27" fmla="*/ 1342 h 6703"/>
              <a:gd name="T28" fmla="*/ 3546 w 4204"/>
              <a:gd name="T29" fmla="*/ 1857 h 6703"/>
              <a:gd name="T30" fmla="*/ 3269 w 4204"/>
              <a:gd name="T31" fmla="*/ 1940 h 6703"/>
              <a:gd name="T32" fmla="*/ 3105 w 4204"/>
              <a:gd name="T33" fmla="*/ 2453 h 6703"/>
              <a:gd name="T34" fmla="*/ 2973 w 4204"/>
              <a:gd name="T35" fmla="*/ 2636 h 6703"/>
              <a:gd name="T36" fmla="*/ 2707 w 4204"/>
              <a:gd name="T37" fmla="*/ 2437 h 6703"/>
              <a:gd name="T38" fmla="*/ 2591 w 4204"/>
              <a:gd name="T39" fmla="*/ 2238 h 6703"/>
              <a:gd name="T40" fmla="*/ 2691 w 4204"/>
              <a:gd name="T41" fmla="*/ 1542 h 6703"/>
              <a:gd name="T42" fmla="*/ 2591 w 4204"/>
              <a:gd name="T43" fmla="*/ 994 h 6703"/>
              <a:gd name="T44" fmla="*/ 3122 w 4204"/>
              <a:gd name="T45" fmla="*/ 994 h 6703"/>
              <a:gd name="T46" fmla="*/ 3338 w 4204"/>
              <a:gd name="T47" fmla="*/ 994 h 6703"/>
              <a:gd name="T48" fmla="*/ 3269 w 4204"/>
              <a:gd name="T49" fmla="*/ 646 h 6703"/>
              <a:gd name="T50" fmla="*/ 3752 w 4204"/>
              <a:gd name="T51" fmla="*/ 529 h 6703"/>
              <a:gd name="T52" fmla="*/ 4203 w 4204"/>
              <a:gd name="T53" fmla="*/ 0 h 6703"/>
              <a:gd name="T54" fmla="*/ 0 w 4204"/>
              <a:gd name="T55" fmla="*/ 0 h 6703"/>
              <a:gd name="T56" fmla="*/ 849 w 4204"/>
              <a:gd name="T57" fmla="*/ 1833 h 6703"/>
              <a:gd name="T58" fmla="*/ 1365 w 4204"/>
              <a:gd name="T59" fmla="*/ 1710 h 6703"/>
              <a:gd name="T60" fmla="*/ 1365 w 4204"/>
              <a:gd name="T61" fmla="*/ 2274 h 6703"/>
              <a:gd name="T62" fmla="*/ 1841 w 4204"/>
              <a:gd name="T63" fmla="*/ 3819 h 6703"/>
              <a:gd name="T64" fmla="*/ 1867 w 4204"/>
              <a:gd name="T65" fmla="*/ 4452 h 6703"/>
              <a:gd name="T66" fmla="*/ 2262 w 4204"/>
              <a:gd name="T67" fmla="*/ 4636 h 6703"/>
              <a:gd name="T68" fmla="*/ 2325 w 4204"/>
              <a:gd name="T69" fmla="*/ 5423 h 6703"/>
              <a:gd name="T70" fmla="*/ 2480 w 4204"/>
              <a:gd name="T71" fmla="*/ 6013 h 6703"/>
              <a:gd name="T72" fmla="*/ 3013 w 4204"/>
              <a:gd name="T73" fmla="*/ 6702 h 6703"/>
              <a:gd name="T74" fmla="*/ 2889 w 4204"/>
              <a:gd name="T75" fmla="*/ 6104 h 6703"/>
              <a:gd name="T76" fmla="*/ 2889 w 4204"/>
              <a:gd name="T77" fmla="*/ 5871 h 6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204" h="6703">
                <a:moveTo>
                  <a:pt x="2889" y="5871"/>
                </a:moveTo>
                <a:lnTo>
                  <a:pt x="3022" y="5540"/>
                </a:lnTo>
                <a:lnTo>
                  <a:pt x="3039" y="5208"/>
                </a:lnTo>
                <a:lnTo>
                  <a:pt x="3039" y="4893"/>
                </a:lnTo>
                <a:lnTo>
                  <a:pt x="3155" y="4279"/>
                </a:lnTo>
                <a:lnTo>
                  <a:pt x="3470" y="3615"/>
                </a:lnTo>
                <a:lnTo>
                  <a:pt x="3470" y="3233"/>
                </a:lnTo>
                <a:lnTo>
                  <a:pt x="3470" y="2818"/>
                </a:lnTo>
                <a:lnTo>
                  <a:pt x="3885" y="2636"/>
                </a:lnTo>
                <a:lnTo>
                  <a:pt x="3885" y="2453"/>
                </a:lnTo>
                <a:lnTo>
                  <a:pt x="4018" y="2090"/>
                </a:lnTo>
                <a:lnTo>
                  <a:pt x="3952" y="1940"/>
                </a:lnTo>
                <a:lnTo>
                  <a:pt x="3918" y="1542"/>
                </a:lnTo>
                <a:lnTo>
                  <a:pt x="3487" y="1342"/>
                </a:lnTo>
                <a:lnTo>
                  <a:pt x="3546" y="1857"/>
                </a:lnTo>
                <a:lnTo>
                  <a:pt x="3269" y="1940"/>
                </a:lnTo>
                <a:lnTo>
                  <a:pt x="3105" y="2453"/>
                </a:lnTo>
                <a:lnTo>
                  <a:pt x="2973" y="2636"/>
                </a:lnTo>
                <a:lnTo>
                  <a:pt x="2707" y="2437"/>
                </a:lnTo>
                <a:lnTo>
                  <a:pt x="2591" y="2238"/>
                </a:lnTo>
                <a:lnTo>
                  <a:pt x="2691" y="1542"/>
                </a:lnTo>
                <a:lnTo>
                  <a:pt x="2591" y="994"/>
                </a:lnTo>
                <a:lnTo>
                  <a:pt x="3122" y="994"/>
                </a:lnTo>
                <a:lnTo>
                  <a:pt x="3338" y="994"/>
                </a:lnTo>
                <a:lnTo>
                  <a:pt x="3269" y="646"/>
                </a:lnTo>
                <a:lnTo>
                  <a:pt x="3752" y="529"/>
                </a:lnTo>
                <a:lnTo>
                  <a:pt x="4203" y="0"/>
                </a:lnTo>
                <a:lnTo>
                  <a:pt x="0" y="0"/>
                </a:lnTo>
                <a:lnTo>
                  <a:pt x="849" y="1833"/>
                </a:lnTo>
                <a:lnTo>
                  <a:pt x="1365" y="1710"/>
                </a:lnTo>
                <a:lnTo>
                  <a:pt x="1365" y="2274"/>
                </a:lnTo>
                <a:lnTo>
                  <a:pt x="1841" y="3819"/>
                </a:lnTo>
                <a:lnTo>
                  <a:pt x="1867" y="4452"/>
                </a:lnTo>
                <a:lnTo>
                  <a:pt x="2262" y="4636"/>
                </a:lnTo>
                <a:lnTo>
                  <a:pt x="2325" y="5423"/>
                </a:lnTo>
                <a:lnTo>
                  <a:pt x="2480" y="6013"/>
                </a:lnTo>
                <a:lnTo>
                  <a:pt x="3013" y="6702"/>
                </a:lnTo>
                <a:lnTo>
                  <a:pt x="2889" y="6104"/>
                </a:lnTo>
                <a:lnTo>
                  <a:pt x="2889" y="5871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90" name="Freeform 111"/>
          <p:cNvSpPr>
            <a:spLocks noChangeArrowheads="1"/>
          </p:cNvSpPr>
          <p:nvPr/>
        </p:nvSpPr>
        <p:spPr bwMode="auto">
          <a:xfrm>
            <a:off x="6318731" y="2249914"/>
            <a:ext cx="1520103" cy="2199619"/>
          </a:xfrm>
          <a:custGeom>
            <a:avLst/>
            <a:gdLst>
              <a:gd name="T0" fmla="*/ 0 w 2664"/>
              <a:gd name="T1" fmla="*/ 0 h 3852"/>
              <a:gd name="T2" fmla="*/ 779 w 2664"/>
              <a:gd name="T3" fmla="*/ 480 h 3852"/>
              <a:gd name="T4" fmla="*/ 546 w 2664"/>
              <a:gd name="T5" fmla="*/ 480 h 3852"/>
              <a:gd name="T6" fmla="*/ 546 w 2664"/>
              <a:gd name="T7" fmla="*/ 1011 h 3852"/>
              <a:gd name="T8" fmla="*/ 546 w 2664"/>
              <a:gd name="T9" fmla="*/ 1160 h 3852"/>
              <a:gd name="T10" fmla="*/ 762 w 2664"/>
              <a:gd name="T11" fmla="*/ 1525 h 3852"/>
              <a:gd name="T12" fmla="*/ 762 w 2664"/>
              <a:gd name="T13" fmla="*/ 1957 h 3852"/>
              <a:gd name="T14" fmla="*/ 1218 w 2664"/>
              <a:gd name="T15" fmla="*/ 2652 h 3852"/>
              <a:gd name="T16" fmla="*/ 1332 w 2664"/>
              <a:gd name="T17" fmla="*/ 2934 h 3852"/>
              <a:gd name="T18" fmla="*/ 1111 w 2664"/>
              <a:gd name="T19" fmla="*/ 3351 h 3852"/>
              <a:gd name="T20" fmla="*/ 1218 w 2664"/>
              <a:gd name="T21" fmla="*/ 3714 h 3852"/>
              <a:gd name="T22" fmla="*/ 1597 w 2664"/>
              <a:gd name="T23" fmla="*/ 3851 h 3852"/>
              <a:gd name="T24" fmla="*/ 1597 w 2664"/>
              <a:gd name="T25" fmla="*/ 3233 h 3852"/>
              <a:gd name="T26" fmla="*/ 1708 w 2664"/>
              <a:gd name="T27" fmla="*/ 2785 h 3852"/>
              <a:gd name="T28" fmla="*/ 1459 w 2664"/>
              <a:gd name="T29" fmla="*/ 2205 h 3852"/>
              <a:gd name="T30" fmla="*/ 1597 w 2664"/>
              <a:gd name="T31" fmla="*/ 1595 h 3852"/>
              <a:gd name="T32" fmla="*/ 1332 w 2664"/>
              <a:gd name="T33" fmla="*/ 1044 h 3852"/>
              <a:gd name="T34" fmla="*/ 1597 w 2664"/>
              <a:gd name="T35" fmla="*/ 779 h 3852"/>
              <a:gd name="T36" fmla="*/ 2078 w 2664"/>
              <a:gd name="T37" fmla="*/ 676 h 3852"/>
              <a:gd name="T38" fmla="*/ 2255 w 2664"/>
              <a:gd name="T39" fmla="*/ 264 h 3852"/>
              <a:gd name="T40" fmla="*/ 2663 w 2664"/>
              <a:gd name="T41" fmla="*/ 0 h 3852"/>
              <a:gd name="T42" fmla="*/ 0 w 2664"/>
              <a:gd name="T43" fmla="*/ 0 h 38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64" h="3852">
                <a:moveTo>
                  <a:pt x="0" y="0"/>
                </a:moveTo>
                <a:lnTo>
                  <a:pt x="779" y="480"/>
                </a:lnTo>
                <a:lnTo>
                  <a:pt x="546" y="480"/>
                </a:lnTo>
                <a:lnTo>
                  <a:pt x="546" y="1011"/>
                </a:lnTo>
                <a:lnTo>
                  <a:pt x="546" y="1160"/>
                </a:lnTo>
                <a:lnTo>
                  <a:pt x="762" y="1525"/>
                </a:lnTo>
                <a:lnTo>
                  <a:pt x="762" y="1957"/>
                </a:lnTo>
                <a:lnTo>
                  <a:pt x="1218" y="2652"/>
                </a:lnTo>
                <a:lnTo>
                  <a:pt x="1332" y="2934"/>
                </a:lnTo>
                <a:lnTo>
                  <a:pt x="1111" y="3351"/>
                </a:lnTo>
                <a:lnTo>
                  <a:pt x="1218" y="3714"/>
                </a:lnTo>
                <a:lnTo>
                  <a:pt x="1597" y="3851"/>
                </a:lnTo>
                <a:lnTo>
                  <a:pt x="1597" y="3233"/>
                </a:lnTo>
                <a:lnTo>
                  <a:pt x="1708" y="2785"/>
                </a:lnTo>
                <a:lnTo>
                  <a:pt x="1459" y="2205"/>
                </a:lnTo>
                <a:lnTo>
                  <a:pt x="1597" y="1595"/>
                </a:lnTo>
                <a:lnTo>
                  <a:pt x="1332" y="1044"/>
                </a:lnTo>
                <a:lnTo>
                  <a:pt x="1597" y="779"/>
                </a:lnTo>
                <a:lnTo>
                  <a:pt x="2078" y="676"/>
                </a:lnTo>
                <a:lnTo>
                  <a:pt x="2255" y="264"/>
                </a:lnTo>
                <a:lnTo>
                  <a:pt x="2663" y="0"/>
                </a:lnTo>
                <a:lnTo>
                  <a:pt x="0" y="0"/>
                </a:ln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91" name="Freeform 112"/>
          <p:cNvSpPr>
            <a:spLocks noChangeArrowheads="1"/>
          </p:cNvSpPr>
          <p:nvPr/>
        </p:nvSpPr>
        <p:spPr bwMode="auto">
          <a:xfrm>
            <a:off x="8291844" y="2675241"/>
            <a:ext cx="848136" cy="1228162"/>
          </a:xfrm>
          <a:custGeom>
            <a:avLst/>
            <a:gdLst>
              <a:gd name="T0" fmla="*/ 842 w 1488"/>
              <a:gd name="T1" fmla="*/ 1051 h 2153"/>
              <a:gd name="T2" fmla="*/ 917 w 1488"/>
              <a:gd name="T3" fmla="*/ 1440 h 2153"/>
              <a:gd name="T4" fmla="*/ 384 w 1488"/>
              <a:gd name="T5" fmla="*/ 1694 h 2153"/>
              <a:gd name="T6" fmla="*/ 384 w 1488"/>
              <a:gd name="T7" fmla="*/ 1949 h 2153"/>
              <a:gd name="T8" fmla="*/ 384 w 1488"/>
              <a:gd name="T9" fmla="*/ 2152 h 2153"/>
              <a:gd name="T10" fmla="*/ 164 w 1488"/>
              <a:gd name="T11" fmla="*/ 2152 h 2153"/>
              <a:gd name="T12" fmla="*/ 96 w 1488"/>
              <a:gd name="T13" fmla="*/ 1762 h 2153"/>
              <a:gd name="T14" fmla="*/ 96 w 1488"/>
              <a:gd name="T15" fmla="*/ 1601 h 2153"/>
              <a:gd name="T16" fmla="*/ 0 w 1488"/>
              <a:gd name="T17" fmla="*/ 1204 h 2153"/>
              <a:gd name="T18" fmla="*/ 0 w 1488"/>
              <a:gd name="T19" fmla="*/ 933 h 2153"/>
              <a:gd name="T20" fmla="*/ 130 w 1488"/>
              <a:gd name="T21" fmla="*/ 525 h 2153"/>
              <a:gd name="T22" fmla="*/ 0 w 1488"/>
              <a:gd name="T23" fmla="*/ 356 h 2153"/>
              <a:gd name="T24" fmla="*/ 113 w 1488"/>
              <a:gd name="T25" fmla="*/ 203 h 2153"/>
              <a:gd name="T26" fmla="*/ 351 w 1488"/>
              <a:gd name="T27" fmla="*/ 356 h 2153"/>
              <a:gd name="T28" fmla="*/ 623 w 1488"/>
              <a:gd name="T29" fmla="*/ 288 h 2153"/>
              <a:gd name="T30" fmla="*/ 842 w 1488"/>
              <a:gd name="T31" fmla="*/ 322 h 2153"/>
              <a:gd name="T32" fmla="*/ 1130 w 1488"/>
              <a:gd name="T33" fmla="*/ 0 h 2153"/>
              <a:gd name="T34" fmla="*/ 1215 w 1488"/>
              <a:gd name="T35" fmla="*/ 288 h 2153"/>
              <a:gd name="T36" fmla="*/ 1385 w 1488"/>
              <a:gd name="T37" fmla="*/ 407 h 2153"/>
              <a:gd name="T38" fmla="*/ 1300 w 1488"/>
              <a:gd name="T39" fmla="*/ 780 h 2153"/>
              <a:gd name="T40" fmla="*/ 1487 w 1488"/>
              <a:gd name="T41" fmla="*/ 933 h 2153"/>
              <a:gd name="T42" fmla="*/ 1351 w 1488"/>
              <a:gd name="T43" fmla="*/ 1288 h 2153"/>
              <a:gd name="T44" fmla="*/ 842 w 1488"/>
              <a:gd name="T45" fmla="*/ 1051 h 2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488" h="2153">
                <a:moveTo>
                  <a:pt x="842" y="1051"/>
                </a:moveTo>
                <a:lnTo>
                  <a:pt x="917" y="1440"/>
                </a:lnTo>
                <a:lnTo>
                  <a:pt x="384" y="1694"/>
                </a:lnTo>
                <a:lnTo>
                  <a:pt x="384" y="1949"/>
                </a:lnTo>
                <a:lnTo>
                  <a:pt x="384" y="2152"/>
                </a:lnTo>
                <a:lnTo>
                  <a:pt x="164" y="2152"/>
                </a:lnTo>
                <a:lnTo>
                  <a:pt x="96" y="1762"/>
                </a:lnTo>
                <a:lnTo>
                  <a:pt x="96" y="1601"/>
                </a:lnTo>
                <a:lnTo>
                  <a:pt x="0" y="1204"/>
                </a:lnTo>
                <a:lnTo>
                  <a:pt x="0" y="933"/>
                </a:lnTo>
                <a:lnTo>
                  <a:pt x="130" y="525"/>
                </a:lnTo>
                <a:lnTo>
                  <a:pt x="0" y="356"/>
                </a:lnTo>
                <a:lnTo>
                  <a:pt x="113" y="203"/>
                </a:lnTo>
                <a:lnTo>
                  <a:pt x="351" y="356"/>
                </a:lnTo>
                <a:lnTo>
                  <a:pt x="623" y="288"/>
                </a:lnTo>
                <a:lnTo>
                  <a:pt x="842" y="322"/>
                </a:lnTo>
                <a:lnTo>
                  <a:pt x="1130" y="0"/>
                </a:lnTo>
                <a:lnTo>
                  <a:pt x="1215" y="288"/>
                </a:lnTo>
                <a:lnTo>
                  <a:pt x="1385" y="407"/>
                </a:lnTo>
                <a:lnTo>
                  <a:pt x="1300" y="780"/>
                </a:lnTo>
                <a:lnTo>
                  <a:pt x="1487" y="933"/>
                </a:lnTo>
                <a:lnTo>
                  <a:pt x="1351" y="1288"/>
                </a:lnTo>
                <a:lnTo>
                  <a:pt x="842" y="1051"/>
                </a:ln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445" name="CuadroTexto 444"/>
          <p:cNvSpPr txBox="1"/>
          <p:nvPr/>
        </p:nvSpPr>
        <p:spPr>
          <a:xfrm>
            <a:off x="289906" y="1287266"/>
            <a:ext cx="42396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1"/>
                </a:solidFill>
                <a:latin typeface="+mj-lt"/>
                <a:ea typeface="Lato Heavy" charset="0"/>
                <a:cs typeface="Lato Heavy" charset="0"/>
              </a:rPr>
              <a:t>Использование электронного образовательного контента</a:t>
            </a:r>
            <a:endParaRPr lang="en-US" sz="4000" b="1" dirty="0">
              <a:solidFill>
                <a:schemeClr val="accent1"/>
              </a:solidFill>
              <a:latin typeface="+mj-lt"/>
              <a:ea typeface="Lato Heavy" charset="0"/>
              <a:cs typeface="Lato Heavy" charset="0"/>
            </a:endParaRPr>
          </a:p>
        </p:txBody>
      </p:sp>
      <p:sp>
        <p:nvSpPr>
          <p:cNvPr id="447" name="CuadroTexto 446"/>
          <p:cNvSpPr txBox="1"/>
          <p:nvPr/>
        </p:nvSpPr>
        <p:spPr>
          <a:xfrm>
            <a:off x="4986902" y="3348115"/>
            <a:ext cx="1412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Lato" charset="0"/>
                <a:ea typeface="Lato" charset="0"/>
                <a:cs typeface="Lato" charset="0"/>
              </a:rPr>
              <a:t>Бренд вуза</a:t>
            </a:r>
            <a:endParaRPr lang="en-US" sz="1600" b="1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448" name="Rectángulo 447"/>
          <p:cNvSpPr/>
          <p:nvPr/>
        </p:nvSpPr>
        <p:spPr>
          <a:xfrm>
            <a:off x="4982004" y="3699415"/>
            <a:ext cx="1507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latin typeface="Lato" charset="0"/>
                <a:ea typeface="Lato" charset="0"/>
                <a:cs typeface="Lato" charset="0"/>
              </a:rPr>
              <a:t>Youtube</a:t>
            </a:r>
            <a:endParaRPr lang="en-US" sz="1200" dirty="0">
              <a:latin typeface="Lato" charset="0"/>
              <a:ea typeface="Lato" charset="0"/>
              <a:cs typeface="Lato" charset="0"/>
            </a:endParaRPr>
          </a:p>
          <a:p>
            <a:pPr algn="ctr"/>
            <a:r>
              <a:rPr lang="ru-RU" sz="1200" dirty="0">
                <a:latin typeface="Lato" charset="0"/>
                <a:ea typeface="Lato" charset="0"/>
                <a:cs typeface="Lato" charset="0"/>
              </a:rPr>
              <a:t>Сайт вуза</a:t>
            </a:r>
          </a:p>
          <a:p>
            <a:pPr algn="ctr"/>
            <a:r>
              <a:rPr lang="ru-RU" sz="1200" dirty="0">
                <a:latin typeface="Lato" charset="0"/>
                <a:ea typeface="Lato" charset="0"/>
                <a:cs typeface="Lato" charset="0"/>
              </a:rPr>
              <a:t>проекты онлайн-обучения</a:t>
            </a:r>
            <a:endParaRPr lang="en-US" sz="1200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449" name="CuadroTexto 448"/>
          <p:cNvSpPr txBox="1"/>
          <p:nvPr/>
        </p:nvSpPr>
        <p:spPr>
          <a:xfrm>
            <a:off x="5452824" y="5149688"/>
            <a:ext cx="1802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Lato" charset="0"/>
                <a:ea typeface="Lato" charset="0"/>
                <a:cs typeface="Lato" charset="0"/>
              </a:rPr>
              <a:t>Право на использование</a:t>
            </a:r>
            <a:endParaRPr lang="en-US" sz="1600" b="1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450" name="Rectángulo 449"/>
          <p:cNvSpPr/>
          <p:nvPr/>
        </p:nvSpPr>
        <p:spPr>
          <a:xfrm>
            <a:off x="5650710" y="5672783"/>
            <a:ext cx="14747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Lato" charset="0"/>
                <a:ea typeface="Lato" charset="0"/>
                <a:cs typeface="Lato" charset="0"/>
              </a:rPr>
              <a:t>Сетевые проекты</a:t>
            </a:r>
          </a:p>
          <a:p>
            <a:pPr algn="ctr"/>
            <a:r>
              <a:rPr lang="ru-RU" sz="1200" dirty="0">
                <a:latin typeface="Lato" charset="0"/>
                <a:ea typeface="Lato" charset="0"/>
                <a:cs typeface="Lato" charset="0"/>
              </a:rPr>
              <a:t>ЭБС</a:t>
            </a:r>
          </a:p>
          <a:p>
            <a:pPr algn="ctr"/>
            <a:r>
              <a:rPr lang="ru-RU" sz="1200" dirty="0">
                <a:latin typeface="Lato" charset="0"/>
                <a:ea typeface="Lato" charset="0"/>
                <a:cs typeface="Lato" charset="0"/>
              </a:rPr>
              <a:t>Издательства</a:t>
            </a:r>
            <a:endParaRPr lang="en-US" sz="1200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453" name="CuadroTexto 452"/>
          <p:cNvSpPr txBox="1"/>
          <p:nvPr/>
        </p:nvSpPr>
        <p:spPr>
          <a:xfrm>
            <a:off x="9406284" y="3289322"/>
            <a:ext cx="1480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Lato" charset="0"/>
                <a:ea typeface="Lato" charset="0"/>
                <a:cs typeface="Lato" charset="0"/>
              </a:rPr>
              <a:t>Нацпроекты</a:t>
            </a:r>
            <a:endParaRPr lang="en-US" sz="1600" b="1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454" name="Rectángulo 453"/>
          <p:cNvSpPr/>
          <p:nvPr/>
        </p:nvSpPr>
        <p:spPr>
          <a:xfrm>
            <a:off x="9325563" y="3637775"/>
            <a:ext cx="1530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Lato" charset="0"/>
                <a:ea typeface="Lato" charset="0"/>
                <a:cs typeface="Lato" charset="0"/>
              </a:rPr>
              <a:t>ФП «Интеграция»</a:t>
            </a:r>
          </a:p>
          <a:p>
            <a:pPr algn="ctr"/>
            <a:r>
              <a:rPr lang="ru-RU" sz="1200" dirty="0">
                <a:latin typeface="Lato" charset="0"/>
                <a:ea typeface="Lato" charset="0"/>
                <a:cs typeface="Lato" charset="0"/>
              </a:rPr>
              <a:t>ПСАЛ</a:t>
            </a:r>
          </a:p>
          <a:p>
            <a:pPr algn="ctr"/>
            <a:endParaRPr lang="en-US" sz="1200" dirty="0"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35" name="Объект 14">
            <a:extLst>
              <a:ext uri="{FF2B5EF4-FFF2-40B4-BE49-F238E27FC236}">
                <a16:creationId xmlns="" xmlns:a16="http://schemas.microsoft.com/office/drawing/2014/main" id="{059E88B5-59AA-4E29-87F0-125314CE6C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9708692" y="191757"/>
            <a:ext cx="779705" cy="651026"/>
          </a:xfrm>
          <a:prstGeom prst="hexagon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6" name="CuadroTexto 446">
            <a:extLst>
              <a:ext uri="{FF2B5EF4-FFF2-40B4-BE49-F238E27FC236}">
                <a16:creationId xmlns="" xmlns:a16="http://schemas.microsoft.com/office/drawing/2014/main" id="{B8952B77-BEAE-4272-9141-871AAD0A3024}"/>
              </a:ext>
            </a:extLst>
          </p:cNvPr>
          <p:cNvSpPr txBox="1"/>
          <p:nvPr/>
        </p:nvSpPr>
        <p:spPr>
          <a:xfrm>
            <a:off x="9163616" y="935732"/>
            <a:ext cx="1905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Lato" charset="0"/>
                <a:ea typeface="Lato" charset="0"/>
                <a:cs typeface="Lato" charset="0"/>
              </a:rPr>
              <a:t>Обеспечение учебного процесса</a:t>
            </a:r>
            <a:endParaRPr lang="en-US" sz="1400" b="1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7" name="Rectángulo 447">
            <a:extLst>
              <a:ext uri="{FF2B5EF4-FFF2-40B4-BE49-F238E27FC236}">
                <a16:creationId xmlns="" xmlns:a16="http://schemas.microsoft.com/office/drawing/2014/main" id="{C481AF33-B46C-489B-8420-E8A5CB40B6CF}"/>
              </a:ext>
            </a:extLst>
          </p:cNvPr>
          <p:cNvSpPr/>
          <p:nvPr/>
        </p:nvSpPr>
        <p:spPr>
          <a:xfrm>
            <a:off x="9644049" y="1430172"/>
            <a:ext cx="1047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Lato" charset="0"/>
                <a:ea typeface="Lato" charset="0"/>
                <a:cs typeface="Lato" charset="0"/>
              </a:rPr>
              <a:t>ЭБС</a:t>
            </a:r>
          </a:p>
          <a:p>
            <a:pPr algn="ctr"/>
            <a:r>
              <a:rPr lang="ru-RU" sz="1200" dirty="0">
                <a:latin typeface="Lato" charset="0"/>
                <a:ea typeface="Lato" charset="0"/>
                <a:cs typeface="Lato" charset="0"/>
              </a:rPr>
              <a:t>ЭИОС</a:t>
            </a:r>
            <a:endParaRPr lang="en-US" sz="1200" dirty="0"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38" name="Объект 14">
            <a:extLst>
              <a:ext uri="{FF2B5EF4-FFF2-40B4-BE49-F238E27FC236}">
                <a16:creationId xmlns="" xmlns:a16="http://schemas.microsoft.com/office/drawing/2014/main" id="{0C060DDE-E5F1-4A07-B485-54AC937314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344122" y="2628458"/>
            <a:ext cx="730487" cy="66086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39" name="Объект 14">
            <a:extLst>
              <a:ext uri="{FF2B5EF4-FFF2-40B4-BE49-F238E27FC236}">
                <a16:creationId xmlns="" xmlns:a16="http://schemas.microsoft.com/office/drawing/2014/main" id="{514F9563-B215-4D6F-BBE9-2179345362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9758482" y="2764960"/>
            <a:ext cx="680127" cy="554801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40" name="Объект 14">
            <a:extLst>
              <a:ext uri="{FF2B5EF4-FFF2-40B4-BE49-F238E27FC236}">
                <a16:creationId xmlns="" xmlns:a16="http://schemas.microsoft.com/office/drawing/2014/main" id="{919CE112-7354-4020-9A92-DAC74F534B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964602" y="4513392"/>
            <a:ext cx="679089" cy="60644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ED02CFC9-C44F-4DBC-8D84-BA2B5DE1CE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08"/>
            <a:ext cx="3240360" cy="3542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1015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126" grpId="0" animBg="1"/>
      <p:bldP spid="177" grpId="0" animBg="1"/>
      <p:bldP spid="179" grpId="0" animBg="1"/>
      <p:bldP spid="447" grpId="0"/>
      <p:bldP spid="448" grpId="0"/>
      <p:bldP spid="449" grpId="0"/>
      <p:bldP spid="450" grpId="0"/>
      <p:bldP spid="453" grpId="0"/>
      <p:bldP spid="4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03694" y="2099034"/>
            <a:ext cx="11040373" cy="2153789"/>
          </a:xfrm>
        </p:spPr>
        <p:txBody>
          <a:bodyPr/>
          <a:lstStyle/>
          <a:p>
            <a:r>
              <a:rPr lang="ru-RU" dirty="0" smtClean="0"/>
              <a:t>Мы анализируем использование изданий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9" y="127847"/>
            <a:ext cx="3240360" cy="35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04EBD5-C95E-48E6-8808-24692E816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Рейтинг учебных пособий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D007FB82-E976-4970-A90F-F24E0B7F1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6280" y="1690688"/>
            <a:ext cx="5676822" cy="4351338"/>
          </a:xfrm>
          <a:ln>
            <a:solidFill>
              <a:schemeClr val="accent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AE77BC0-D4C9-4AAB-A669-BC70D57F9D3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1814" y="2141537"/>
            <a:ext cx="5993504" cy="45573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613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adroTexto 350">
            <a:extLst>
              <a:ext uri="{FF2B5EF4-FFF2-40B4-BE49-F238E27FC236}">
                <a16:creationId xmlns=""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3216223" y="249638"/>
            <a:ext cx="88076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accent1"/>
                </a:solidFill>
                <a:ea typeface="Lato Heavy" charset="0"/>
                <a:cs typeface="Poppins" pitchFamily="2" charset="77"/>
              </a:rPr>
              <a:t>Большая медицинская библиотека</a:t>
            </a:r>
            <a:endParaRPr lang="en-US" sz="4400" b="1" dirty="0">
              <a:solidFill>
                <a:schemeClr val="accent1"/>
              </a:solidFill>
              <a:ea typeface="Lato Heavy" charset="0"/>
              <a:cs typeface="Poppins" pitchFamily="2" charset="77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768D3C8-873D-9E41-8A38-1978FD9880A0}"/>
              </a:ext>
            </a:extLst>
          </p:cNvPr>
          <p:cNvGrpSpPr/>
          <p:nvPr/>
        </p:nvGrpSpPr>
        <p:grpSpPr>
          <a:xfrm>
            <a:off x="145256" y="1685925"/>
            <a:ext cx="11901488" cy="4859928"/>
            <a:chOff x="2445460" y="4628593"/>
            <a:chExt cx="19486726" cy="7746869"/>
          </a:xfrm>
        </p:grpSpPr>
        <p:sp>
          <p:nvSpPr>
            <p:cNvPr id="64" name="Rectangle 63">
              <a:extLst>
                <a:ext uri="{FF2B5EF4-FFF2-40B4-BE49-F238E27FC236}">
                  <a16:creationId xmlns="" xmlns:a16="http://schemas.microsoft.com/office/drawing/2014/main" id="{5B9CFA43-74BF-814E-A90F-CD2D4F34E156}"/>
                </a:ext>
              </a:extLst>
            </p:cNvPr>
            <p:cNvSpPr/>
            <p:nvPr/>
          </p:nvSpPr>
          <p:spPr>
            <a:xfrm>
              <a:off x="16010886" y="6218898"/>
              <a:ext cx="5921300" cy="6056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="" xmlns:a16="http://schemas.microsoft.com/office/drawing/2014/main" id="{41AE5860-4DB3-4F43-9973-E2EF439A29B2}"/>
                </a:ext>
              </a:extLst>
            </p:cNvPr>
            <p:cNvSpPr/>
            <p:nvPr/>
          </p:nvSpPr>
          <p:spPr>
            <a:xfrm>
              <a:off x="9228173" y="6218898"/>
              <a:ext cx="5921300" cy="6056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6586B1CB-E4B9-3841-A96C-7D96ADF7DD19}"/>
                </a:ext>
              </a:extLst>
            </p:cNvPr>
            <p:cNvSpPr/>
            <p:nvPr/>
          </p:nvSpPr>
          <p:spPr>
            <a:xfrm>
              <a:off x="2445460" y="6218898"/>
              <a:ext cx="5921300" cy="60562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BEB35E20-77E9-C449-A9B9-41467E219288}"/>
                </a:ext>
              </a:extLst>
            </p:cNvPr>
            <p:cNvSpPr/>
            <p:nvPr/>
          </p:nvSpPr>
          <p:spPr>
            <a:xfrm>
              <a:off x="3825148" y="4628593"/>
              <a:ext cx="3161926" cy="31619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4" name="CuadroTexto 395">
              <a:extLst>
                <a:ext uri="{FF2B5EF4-FFF2-40B4-BE49-F238E27FC236}">
                  <a16:creationId xmlns="" xmlns:a16="http://schemas.microsoft.com/office/drawing/2014/main" id="{11BB8586-0B80-4544-AFB8-72FBE7FB582C}"/>
                </a:ext>
              </a:extLst>
            </p:cNvPr>
            <p:cNvSpPr txBox="1"/>
            <p:nvPr/>
          </p:nvSpPr>
          <p:spPr>
            <a:xfrm>
              <a:off x="3681170" y="5886391"/>
              <a:ext cx="3449882" cy="735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+mj-lt"/>
                  <a:ea typeface="Roboto Medium" panose="02000000000000000000" pitchFamily="2" charset="0"/>
                  <a:cs typeface="Poppins Medium" pitchFamily="2" charset="77"/>
                </a:rPr>
                <a:t>Контент</a:t>
              </a:r>
              <a:endParaRPr lang="en-US" sz="2400" b="1" dirty="0">
                <a:solidFill>
                  <a:schemeClr val="bg1"/>
                </a:solidFill>
                <a:latin typeface="+mj-lt"/>
                <a:ea typeface="Roboto Medium" panose="02000000000000000000" pitchFamily="2" charset="0"/>
                <a:cs typeface="Poppins Medium" pitchFamily="2" charset="77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386F3A94-8923-C247-B9B9-D0C4BDCA47C0}"/>
                </a:ext>
              </a:extLst>
            </p:cNvPr>
            <p:cNvSpPr/>
            <p:nvPr/>
          </p:nvSpPr>
          <p:spPr>
            <a:xfrm>
              <a:off x="10607862" y="4628593"/>
              <a:ext cx="3161926" cy="31619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0" name="Oval 39">
              <a:extLst>
                <a:ext uri="{FF2B5EF4-FFF2-40B4-BE49-F238E27FC236}">
                  <a16:creationId xmlns="" xmlns:a16="http://schemas.microsoft.com/office/drawing/2014/main" id="{B545D475-7341-8547-A21B-7206C72B451C}"/>
                </a:ext>
              </a:extLst>
            </p:cNvPr>
            <p:cNvSpPr/>
            <p:nvPr/>
          </p:nvSpPr>
          <p:spPr>
            <a:xfrm>
              <a:off x="17390572" y="4628593"/>
              <a:ext cx="3161926" cy="31619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F1F40CAC-0FDE-FD42-BAF5-F859340616B6}"/>
                </a:ext>
              </a:extLst>
            </p:cNvPr>
            <p:cNvSpPr txBox="1"/>
            <p:nvPr/>
          </p:nvSpPr>
          <p:spPr>
            <a:xfrm>
              <a:off x="2692472" y="8058138"/>
              <a:ext cx="5427275" cy="4317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ru-RU" sz="2400" dirty="0" smtClean="0">
                  <a:latin typeface="+mj-lt"/>
                  <a:ea typeface="Lato Light" panose="020F0502020204030203" pitchFamily="34" charset="0"/>
                  <a:cs typeface="Lato Light" panose="020F0502020204030203" pitchFamily="34" charset="0"/>
                </a:rPr>
                <a:t>17 участников</a:t>
              </a:r>
              <a:endParaRPr lang="ru-RU" sz="2400" dirty="0">
                <a:latin typeface="+mj-lt"/>
                <a:ea typeface="Lato Light" panose="020F0502020204030203" pitchFamily="34" charset="0"/>
                <a:cs typeface="Lato Light" panose="020F0502020204030203" pitchFamily="34" charset="0"/>
              </a:endParaRPr>
            </a:p>
            <a:p>
              <a:pPr>
                <a:spcAft>
                  <a:spcPts val="1200"/>
                </a:spcAft>
              </a:pPr>
              <a:r>
                <a:rPr lang="en-US" sz="2400" dirty="0">
                  <a:latin typeface="+mj-lt"/>
                  <a:ea typeface="Lato Light" panose="020F0502020204030203" pitchFamily="34" charset="0"/>
                  <a:cs typeface="Lato Light" panose="020F0502020204030203" pitchFamily="34" charset="0"/>
                </a:rPr>
                <a:t>&gt;</a:t>
              </a:r>
              <a:r>
                <a:rPr lang="ru-RU" sz="2400" dirty="0">
                  <a:latin typeface="+mj-lt"/>
                  <a:ea typeface="Lato Light" panose="020F0502020204030203" pitchFamily="34" charset="0"/>
                  <a:cs typeface="Lato Light" panose="020F0502020204030203" pitchFamily="34" charset="0"/>
                </a:rPr>
                <a:t> </a:t>
              </a:r>
              <a:r>
                <a:rPr lang="ru-RU" sz="2400" dirty="0" smtClean="0">
                  <a:latin typeface="+mj-lt"/>
                  <a:ea typeface="Lato Light" panose="020F0502020204030203" pitchFamily="34" charset="0"/>
                  <a:cs typeface="Lato Light" panose="020F0502020204030203" pitchFamily="34" charset="0"/>
                </a:rPr>
                <a:t>2000 </a:t>
              </a:r>
              <a:r>
                <a:rPr lang="ru-RU" sz="2400" dirty="0">
                  <a:latin typeface="+mj-lt"/>
                  <a:ea typeface="Lato Light" panose="020F0502020204030203" pitchFamily="34" charset="0"/>
                  <a:cs typeface="Lato Light" panose="020F0502020204030203" pitchFamily="34" charset="0"/>
                </a:rPr>
                <a:t>учебных пособий</a:t>
              </a:r>
            </a:p>
            <a:p>
              <a:pPr>
                <a:spcAft>
                  <a:spcPts val="1200"/>
                </a:spcAft>
              </a:pPr>
              <a:r>
                <a:rPr lang="en-US" sz="2400" dirty="0">
                  <a:latin typeface="+mj-lt"/>
                  <a:ea typeface="Lato Light" panose="020F0502020204030203" pitchFamily="34" charset="0"/>
                  <a:cs typeface="Lato Light" panose="020F0502020204030203" pitchFamily="34" charset="0"/>
                </a:rPr>
                <a:t>&gt;</a:t>
              </a:r>
              <a:r>
                <a:rPr lang="ru-RU" sz="2400" dirty="0">
                  <a:latin typeface="+mj-lt"/>
                  <a:ea typeface="Lato Light" panose="020F0502020204030203" pitchFamily="34" charset="0"/>
                  <a:cs typeface="Lato Light" panose="020F0502020204030203" pitchFamily="34" charset="0"/>
                </a:rPr>
                <a:t> 80 пособий на иностранных языках</a:t>
              </a:r>
            </a:p>
            <a:p>
              <a:pPr algn="ctr">
                <a:spcAft>
                  <a:spcPts val="1200"/>
                </a:spcAft>
              </a:pPr>
              <a:endParaRPr lang="en-US" sz="2000" dirty="0">
                <a:latin typeface="+mj-lt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sp>
        <p:nvSpPr>
          <p:cNvPr id="22" name="CuadroTexto 395">
            <a:extLst>
              <a:ext uri="{FF2B5EF4-FFF2-40B4-BE49-F238E27FC236}">
                <a16:creationId xmlns="" xmlns:a16="http://schemas.microsoft.com/office/drawing/2014/main" id="{16284D08-0262-4A33-8D2F-645A3256D829}"/>
              </a:ext>
            </a:extLst>
          </p:cNvPr>
          <p:cNvSpPr txBox="1"/>
          <p:nvPr/>
        </p:nvSpPr>
        <p:spPr>
          <a:xfrm>
            <a:off x="5007285" y="2474992"/>
            <a:ext cx="2107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+mj-lt"/>
                <a:ea typeface="Roboto Medium" panose="02000000000000000000" pitchFamily="2" charset="0"/>
                <a:cs typeface="Poppins Medium" pitchFamily="2" charset="77"/>
              </a:rPr>
              <a:t>Технологии</a:t>
            </a:r>
            <a:endParaRPr lang="en-US" sz="2400" b="1" dirty="0">
              <a:solidFill>
                <a:schemeClr val="bg1"/>
              </a:solidFill>
              <a:latin typeface="+mj-lt"/>
              <a:ea typeface="Roboto Medium" panose="02000000000000000000" pitchFamily="2" charset="0"/>
              <a:cs typeface="Poppins Medium" pitchFamily="2" charset="77"/>
            </a:endParaRPr>
          </a:p>
        </p:txBody>
      </p:sp>
      <p:sp>
        <p:nvSpPr>
          <p:cNvPr id="23" name="CuadroTexto 395">
            <a:extLst>
              <a:ext uri="{FF2B5EF4-FFF2-40B4-BE49-F238E27FC236}">
                <a16:creationId xmlns="" xmlns:a16="http://schemas.microsoft.com/office/drawing/2014/main" id="{52E3A3A6-D3AB-43F1-8156-087CC21C1B34}"/>
              </a:ext>
            </a:extLst>
          </p:cNvPr>
          <p:cNvSpPr txBox="1"/>
          <p:nvPr/>
        </p:nvSpPr>
        <p:spPr>
          <a:xfrm>
            <a:off x="9202541" y="2420151"/>
            <a:ext cx="2107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+mj-lt"/>
                <a:ea typeface="Roboto Medium" panose="02000000000000000000" pitchFamily="2" charset="0"/>
                <a:cs typeface="Poppins Medium" pitchFamily="2" charset="77"/>
              </a:rPr>
              <a:t>Качество</a:t>
            </a:r>
            <a:endParaRPr lang="en-US" sz="2400" b="1" dirty="0">
              <a:solidFill>
                <a:schemeClr val="bg1"/>
              </a:solidFill>
              <a:latin typeface="+mj-lt"/>
              <a:ea typeface="Roboto Medium" panose="02000000000000000000" pitchFamily="2" charset="0"/>
              <a:cs typeface="Poppins Medium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5A466FB-618C-4717-B3FA-2CCC0DA3C1F4}"/>
              </a:ext>
            </a:extLst>
          </p:cNvPr>
          <p:cNvSpPr txBox="1"/>
          <p:nvPr/>
        </p:nvSpPr>
        <p:spPr>
          <a:xfrm>
            <a:off x="4514081" y="3896674"/>
            <a:ext cx="33147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Электронные полки</a:t>
            </a:r>
          </a:p>
          <a:p>
            <a:pPr>
              <a:spcAft>
                <a:spcPts val="1200"/>
              </a:spcAft>
            </a:pPr>
            <a:r>
              <a:rPr lang="ru-RU" sz="2400" dirty="0"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Сервис тестирования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ru-RU" sz="2400" dirty="0" smtClean="0"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1</a:t>
            </a:r>
            <a:r>
              <a:rPr lang="en-US" sz="2400" dirty="0" smtClean="0"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10</a:t>
            </a:r>
            <a:r>
              <a:rPr lang="ru-RU" sz="2400" dirty="0" smtClean="0"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0 </a:t>
            </a:r>
            <a:r>
              <a:rPr lang="ru-RU" sz="2400" dirty="0"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тестов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ru-RU" sz="2400" dirty="0"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30000 вопросов</a:t>
            </a:r>
          </a:p>
          <a:p>
            <a:pPr>
              <a:spcAft>
                <a:spcPts val="1200"/>
              </a:spcAft>
            </a:pPr>
            <a:endParaRPr lang="ru-RU" sz="2400" dirty="0"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ctr">
              <a:spcAft>
                <a:spcPts val="1200"/>
              </a:spcAft>
            </a:pPr>
            <a:endParaRPr lang="en-US" sz="2000" dirty="0"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09D50CB-1BA8-49AC-B9B3-C05E19465F39}"/>
              </a:ext>
            </a:extLst>
          </p:cNvPr>
          <p:cNvSpPr txBox="1"/>
          <p:nvPr/>
        </p:nvSpPr>
        <p:spPr>
          <a:xfrm>
            <a:off x="8581180" y="3950560"/>
            <a:ext cx="3314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Рейтинг по чтению общий</a:t>
            </a:r>
          </a:p>
          <a:p>
            <a:pPr>
              <a:spcAft>
                <a:spcPts val="1200"/>
              </a:spcAft>
            </a:pPr>
            <a:r>
              <a:rPr lang="ru-RU" sz="2400" dirty="0"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Рейтинг по чтению пользователями других вузов</a:t>
            </a:r>
          </a:p>
          <a:p>
            <a:pPr algn="ctr">
              <a:spcAft>
                <a:spcPts val="1200"/>
              </a:spcAft>
            </a:pPr>
            <a:endParaRPr lang="en-US" sz="2000" dirty="0"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FF2A3440-34E0-41CA-942B-BEA61FC0C5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08"/>
            <a:ext cx="3240360" cy="3542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090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804" y="1322657"/>
            <a:ext cx="11100758" cy="4017094"/>
          </a:xfrm>
        </p:spPr>
        <p:txBody>
          <a:bodyPr>
            <a:normAutofit/>
          </a:bodyPr>
          <a:lstStyle/>
          <a:p>
            <a:r>
              <a:rPr lang="ru-RU" dirty="0" smtClean="0"/>
              <a:t>Все книги и сервисы БМБ доступны Вашему университету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Мы готовы рассматривать пожелания преподавателей </a:t>
            </a:r>
            <a:r>
              <a:rPr lang="ru-RU" dirty="0" smtClean="0"/>
              <a:t>по </a:t>
            </a:r>
            <a:r>
              <a:rPr lang="ru-RU" dirty="0" smtClean="0"/>
              <a:t>развитию проекта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F2A3440-34E0-41CA-942B-BEA61FC0C5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08"/>
            <a:ext cx="3240360" cy="3542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60" y="675556"/>
            <a:ext cx="10834050" cy="556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D02CFC9-C44F-4DBC-8D84-BA2B5DE1CE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08"/>
            <a:ext cx="3240360" cy="35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67382"/>
            <a:ext cx="10515600" cy="3637532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Только профильный </a:t>
            </a:r>
            <a:r>
              <a:rPr lang="ru-RU" sz="6600" dirty="0" err="1" smtClean="0"/>
              <a:t>контент</a:t>
            </a:r>
            <a:r>
              <a:rPr lang="ru-RU" sz="6600" dirty="0" smtClean="0"/>
              <a:t> </a:t>
            </a:r>
            <a:endParaRPr lang="ru-RU" sz="6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D02CFC9-C44F-4DBC-8D84-BA2B5DE1CE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08"/>
            <a:ext cx="3240360" cy="35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99103E-5CD7-4140-97B6-46B60DCC9D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08"/>
            <a:ext cx="3240360" cy="35421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513"/>
            <a:ext cx="7131050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7AC31654-D21F-46E3-A221-06DABF424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385449" y="1759519"/>
            <a:ext cx="5326105" cy="4871682"/>
          </a:xfrm>
          <a:ln>
            <a:solidFill>
              <a:srgbClr val="0007A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14018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297" y="1512438"/>
            <a:ext cx="11611155" cy="363753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Мы </a:t>
            </a:r>
            <a:r>
              <a:rPr lang="ru-RU" sz="5400" smtClean="0"/>
              <a:t>занимаемся продвижением</a:t>
            </a:r>
            <a:br>
              <a:rPr lang="ru-RU" sz="5400" smtClean="0"/>
            </a:br>
            <a:r>
              <a:rPr lang="ru-RU" sz="5400" smtClean="0"/>
              <a:t>ваших изданий</a:t>
            </a:r>
            <a:endParaRPr lang="ru-RU" sz="5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D02CFC9-C44F-4DBC-8D84-BA2B5DE1CE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08"/>
            <a:ext cx="3240360" cy="35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015" y="397560"/>
            <a:ext cx="10436825" cy="587030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2622429" y="1173193"/>
            <a:ext cx="1975449" cy="491705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1727" y="0"/>
            <a:ext cx="6406801" cy="868958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Книга-Дисциплина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10" y="1031935"/>
            <a:ext cx="10739835" cy="512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367808" y="2708920"/>
            <a:ext cx="6912768" cy="57606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367808" y="3068960"/>
            <a:ext cx="432048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116633"/>
            <a:ext cx="4320480" cy="35421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76" y="1980214"/>
            <a:ext cx="3226279" cy="3643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55" y="1499040"/>
            <a:ext cx="10662249" cy="39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2069936"/>
            <a:ext cx="6477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3433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328" y="1119037"/>
            <a:ext cx="9906000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30127" y="114959"/>
            <a:ext cx="8127521" cy="963343"/>
          </a:xfrm>
        </p:spPr>
        <p:txBody>
          <a:bodyPr/>
          <a:lstStyle/>
          <a:p>
            <a:r>
              <a:rPr lang="ru-RU" dirty="0" smtClean="0"/>
              <a:t>Выгрузка списка изданий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10963</TotalTime>
  <Words>180</Words>
  <Application>Microsoft Office PowerPoint</Application>
  <PresentationFormat>Произвольный</PresentationFormat>
  <Paragraphs>58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Участие вузов в проекте Ассоциации медицинских библиотек «Большая медицинская библиотека» </vt:lpstr>
      <vt:lpstr>Слайд 2</vt:lpstr>
      <vt:lpstr>Слайд 3</vt:lpstr>
      <vt:lpstr>Только профильный контент </vt:lpstr>
      <vt:lpstr>Слайд 5</vt:lpstr>
      <vt:lpstr>Мы занимаемся продвижением ваших изданий</vt:lpstr>
      <vt:lpstr>Слайд 7</vt:lpstr>
      <vt:lpstr>Книга-Дисциплина</vt:lpstr>
      <vt:lpstr>Выгрузка списка изданий</vt:lpstr>
      <vt:lpstr>Подборка книг по дисциплине</vt:lpstr>
      <vt:lpstr>Электронные полки БМБ</vt:lpstr>
      <vt:lpstr>Мы помогаем улучшить контент</vt:lpstr>
      <vt:lpstr>Дополнительные материалы</vt:lpstr>
      <vt:lpstr>Добавление материалов</vt:lpstr>
      <vt:lpstr>Книги с интерактивными тестами</vt:lpstr>
      <vt:lpstr>Интерактивные обучающие тесты</vt:lpstr>
      <vt:lpstr>Сервис тестирования</vt:lpstr>
      <vt:lpstr>Результаты тестирования</vt:lpstr>
      <vt:lpstr>Обучающий материал по тесту</vt:lpstr>
      <vt:lpstr>Мы анализируем использование изданий  </vt:lpstr>
      <vt:lpstr>Рейтинг учебных пособий</vt:lpstr>
      <vt:lpstr>Слайд 22</vt:lpstr>
      <vt:lpstr>Все книги и сервисы БМБ доступны Вашему университету  Мы готовы рассматривать пожелания преподавателей по развитию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Участие вузов в проекте Ассоциации медицинских библиотек «Большая медицинская библиотека»</dc:title>
  <dc:creator>Любовь Шамардина</dc:creator>
  <cp:lastModifiedBy>Windows 用户</cp:lastModifiedBy>
  <cp:revision>198</cp:revision>
  <cp:lastPrinted>2021-02-03T08:45:05Z</cp:lastPrinted>
  <dcterms:created xsi:type="dcterms:W3CDTF">2021-01-29T06:49:48Z</dcterms:created>
  <dcterms:modified xsi:type="dcterms:W3CDTF">2021-04-06T03:45:26Z</dcterms:modified>
</cp:coreProperties>
</file>