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70" r:id="rId9"/>
    <p:sldId id="267" r:id="rId10"/>
    <p:sldId id="269" r:id="rId11"/>
    <p:sldId id="268" r:id="rId12"/>
    <p:sldId id="271" r:id="rId13"/>
    <p:sldId id="272" r:id="rId14"/>
    <p:sldId id="273" r:id="rId15"/>
    <p:sldId id="274" r:id="rId16"/>
    <p:sldId id="275" r:id="rId17"/>
    <p:sldId id="282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0" r:id="rId33"/>
    <p:sldId id="292" r:id="rId34"/>
    <p:sldId id="293" r:id="rId35"/>
    <p:sldId id="294" r:id="rId36"/>
    <p:sldId id="295" r:id="rId37"/>
    <p:sldId id="301" r:id="rId38"/>
    <p:sldId id="296" r:id="rId39"/>
    <p:sldId id="297" r:id="rId40"/>
    <p:sldId id="298" r:id="rId41"/>
    <p:sldId id="303" r:id="rId42"/>
    <p:sldId id="299" r:id="rId43"/>
    <p:sldId id="300" r:id="rId44"/>
    <p:sldId id="302" r:id="rId45"/>
    <p:sldId id="304" r:id="rId46"/>
    <p:sldId id="306" r:id="rId47"/>
    <p:sldId id="305" r:id="rId48"/>
    <p:sldId id="260" r:id="rId49"/>
    <p:sldId id="261" r:id="rId50"/>
    <p:sldId id="262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21455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Хейлиты</a:t>
            </a:r>
            <a:r>
              <a:rPr lang="ru-RU" dirty="0" smtClean="0"/>
              <a:t>. Этиология. Патогенез, классификация, клиника, диагностика, лечение.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4143380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altLang="ru-RU" b="0" dirty="0">
                <a:solidFill>
                  <a:schemeClr val="tx1"/>
                </a:solidFill>
                <a:latin typeface="Calibri" pitchFamily="34" charset="0"/>
              </a:rPr>
              <a:t>Выполнил ординатор </a:t>
            </a:r>
          </a:p>
          <a:p>
            <a:pPr algn="l"/>
            <a:r>
              <a:rPr lang="ru-RU" altLang="ru-RU" b="0" dirty="0">
                <a:solidFill>
                  <a:schemeClr val="tx1"/>
                </a:solidFill>
                <a:latin typeface="Calibri" pitchFamily="34" charset="0"/>
              </a:rPr>
              <a:t>кафедры стоматологии ИПО</a:t>
            </a:r>
          </a:p>
          <a:p>
            <a:pPr algn="l"/>
            <a:r>
              <a:rPr lang="ru-RU" b="0" dirty="0">
                <a:solidFill>
                  <a:schemeClr val="tx1"/>
                </a:solidFill>
              </a:rPr>
              <a:t>по специальности «Стоматология детская»</a:t>
            </a:r>
          </a:p>
          <a:p>
            <a:pPr algn="l"/>
            <a:r>
              <a:rPr lang="ru-RU" b="0" dirty="0">
                <a:solidFill>
                  <a:schemeClr val="tx1"/>
                </a:solidFill>
              </a:rPr>
              <a:t>Бутова Анастасия Олеговна</a:t>
            </a:r>
          </a:p>
          <a:p>
            <a:pPr algn="l"/>
            <a:r>
              <a:rPr lang="ru-RU" b="0" dirty="0">
                <a:solidFill>
                  <a:schemeClr val="tx1"/>
                </a:solidFill>
              </a:rPr>
              <a:t>рецензент  к.м.н.,  доцент </a:t>
            </a:r>
            <a:r>
              <a:rPr lang="ru-RU" b="0" dirty="0" err="1">
                <a:solidFill>
                  <a:schemeClr val="tx1"/>
                </a:solidFill>
              </a:rPr>
              <a:t>Буянкина</a:t>
            </a:r>
            <a:r>
              <a:rPr lang="ru-RU" b="0" dirty="0">
                <a:solidFill>
                  <a:schemeClr val="tx1"/>
                </a:solidFill>
              </a:rPr>
              <a:t> Римма Геннадьевна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54" y="142852"/>
            <a:ext cx="83582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altLang="ru-RU" dirty="0" err="1"/>
              <a:t>Войно-Ясенецкого</a:t>
            </a:r>
            <a:r>
              <a:rPr lang="ru-RU" altLang="ru-RU" dirty="0"/>
              <a:t>» </a:t>
            </a:r>
            <a:br>
              <a:rPr lang="ru-RU" altLang="ru-RU" dirty="0"/>
            </a:br>
            <a:r>
              <a:rPr lang="ru-RU" altLang="ru-RU" dirty="0"/>
              <a:t>Министерства здравоохранения Российской Федерации</a:t>
            </a:r>
            <a:br>
              <a:rPr lang="ru-RU" altLang="ru-RU" dirty="0"/>
            </a:br>
            <a:r>
              <a:rPr lang="ru-RU" altLang="ru-RU" dirty="0"/>
              <a:t>Кафедра стоматологии ИПО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6072206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latin typeface="Calibri" pitchFamily="34" charset="0"/>
              </a:rPr>
              <a:t>Красноярск 2023</a:t>
            </a:r>
            <a:endParaRPr lang="ru-RU" altLang="ru-RU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Экссудативная форма </a:t>
            </a:r>
            <a:r>
              <a:rPr lang="ru-RU" b="1" dirty="0" err="1" smtClean="0"/>
              <a:t>эксфолиативного</a:t>
            </a:r>
            <a:r>
              <a:rPr lang="ru-RU" b="1" dirty="0" smtClean="0"/>
              <a:t> </a:t>
            </a:r>
            <a:r>
              <a:rPr lang="ru-RU" b="1" dirty="0" err="1" smtClean="0"/>
              <a:t>хейлита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характеризуется отеком губы, гиперемией, образованием чешуек и корок серовато-желтого и желто-коричневого цвета, которые покрывают пластом зону поражения. Иногда корки достигают значительных размеров и свисают с губы в виде фартука, создавая видимость поражения всей красной каймы. После снятия корок обнажается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ярко-гиперемированная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поверхность губы без эрозий, что является отличительной чертой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эксфолиативного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хейлита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Больных детей с экссудативной формой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эксфолиативного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хейлита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беспокоит чувство жжения, болезненность губ, особенно при смыкании, что затрудняет прием пищи, речь, поэтому рот у них часто приоткрыт.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Экссудативная форма </a:t>
            </a:r>
            <a:r>
              <a:rPr lang="ru-RU" dirty="0" err="1" smtClean="0"/>
              <a:t>эксфолиативного</a:t>
            </a:r>
            <a:r>
              <a:rPr lang="ru-RU" dirty="0" smtClean="0"/>
              <a:t> </a:t>
            </a:r>
            <a:r>
              <a:rPr lang="ru-RU" dirty="0" err="1" smtClean="0"/>
              <a:t>хейлита</a:t>
            </a:r>
            <a:endParaRPr lang="ru-RU" dirty="0"/>
          </a:p>
        </p:txBody>
      </p:sp>
      <p:pic>
        <p:nvPicPr>
          <p:cNvPr id="24578" name="Picture 2" descr="ЗАБОЛЕВАНИЯ ГУБ И ЯЗЫКА У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240"/>
            <a:ext cx="6072230" cy="4040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Обезболивающие (по показаниям)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коррекция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психоэмоциональной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сферы седативные средства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-препараты Валерианы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травы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устырника-по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 капель 3 раза в день;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антидепрессанты-Флуоксетин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Амитриптилин-1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капсула 20мг утром после еды в течение 3-4 мес.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Глюкокортикостероиды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(по показаниям)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Повышение иммунной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резистентности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организма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поливитамины,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иммуномодуляторы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Местное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Обезболивание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апликационное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идоксор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гель 15%;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идокаин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10%)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Протеолитические ферменты ( 0,1%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р-ор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Трипсина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Химотрипсина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аппликация салфетки, смоченной ферментом на 5-10 мин.)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Антисептическая обработка ( теплый 1%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р-ор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перекиси водорода – тампоном очищать красную кайму губ.)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Глюкокортикостероидные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мази (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оринден-С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целестодерм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втирание в красную кайму 2 раза в день после еды. 7-10дн.)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Актинический </a:t>
            </a:r>
            <a:r>
              <a:rPr lang="ru-RU" dirty="0" err="1" smtClean="0"/>
              <a:t>хейлит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воспалительное заболевание губ, причиной которого является наличие повышенной чувствительности к ультрафиолетовым лучам. У детей заболевание встречается довольно часто, что связано с длительным пребыванием их на солнце.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Этиология и патогенез.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причиной возникновения является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аллергической реакции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замедленного типа к ультрафиолетовым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Клиника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00200"/>
            <a:ext cx="7786742" cy="218598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Существует сухая и экссудативная формы актинического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Сухая форма актинического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проявляется сухостью нижней губы, верхняя губа и кожа поражается редко. Поражение захватывает всю поверхность красной каймы, она становится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яркокрасной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покрывается мелкими, сухими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серебристобелыми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чешуйками. В последующем возможно появление ссадин, эрозий.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Хейлит - что такое, симптомы, диагнос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786190"/>
            <a:ext cx="3357586" cy="2243215"/>
          </a:xfrm>
          <a:prstGeom prst="rect">
            <a:avLst/>
          </a:prstGeom>
          <a:noFill/>
        </p:spPr>
      </p:pic>
      <p:pic>
        <p:nvPicPr>
          <p:cNvPr id="11266" name="Picture 2" descr="http://player.myshared.ru/95/1398048/slides/slide_20.jpg"/>
          <p:cNvPicPr>
            <a:picLocks noChangeAspect="1" noChangeArrowheads="1"/>
          </p:cNvPicPr>
          <p:nvPr/>
        </p:nvPicPr>
        <p:blipFill>
          <a:blip r:embed="rId3" cstate="print"/>
          <a:srcRect l="54375" t="22500" r="2499" b="45000"/>
          <a:stretch>
            <a:fillRect/>
          </a:stretch>
        </p:blipFill>
        <p:spPr bwMode="auto">
          <a:xfrm>
            <a:off x="5214942" y="4000504"/>
            <a:ext cx="3286148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142984"/>
            <a:ext cx="4357718" cy="54292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Клиническая картина экссудативной формы актинического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характеризуется появлением на отечной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гиперемированной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поверхности красной каймы нижней губы ярко-красных эритем, мелких пузырьков, мокнущих эрозий, покрывающихся корками. Детей беспокоят зуд, жжение, болезненность губ. Характерна сезонность течения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актинического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обострение заболевания в весенне-летний период и ремиссия в осенне-зимний.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6" name="AutoShape 2" descr="Актинический хейл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Актинический хейл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Актинический хейл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Актинический хейл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2" name="AutoShape 2" descr="Актинический хейл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Актинический хейл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6" name="AutoShape 6" descr="Актинический хейл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8" name="Picture 8" descr="Хейлит: виды, симптомы, лечение. Фото"/>
          <p:cNvPicPr>
            <a:picLocks noChangeAspect="1" noChangeArrowheads="1"/>
          </p:cNvPicPr>
          <p:nvPr/>
        </p:nvPicPr>
        <p:blipFill>
          <a:blip r:embed="rId2" cstate="print"/>
          <a:srcRect l="50455"/>
          <a:stretch>
            <a:fillRect/>
          </a:stretch>
        </p:blipFill>
        <p:spPr bwMode="auto">
          <a:xfrm>
            <a:off x="5500694" y="2000240"/>
            <a:ext cx="2949502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Дифференциальная диагностика актинического </a:t>
            </a:r>
            <a:r>
              <a:rPr lang="ru-RU" dirty="0" err="1" smtClean="0"/>
              <a:t>хейлита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Дифференциальную диагностику экссудативной формы актинического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следует проводить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атопическим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контактным аллергическим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Сухую форму актинического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следует отличать от сухой формы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эксфолиативного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типичной формой красной волчанки без выраженной атрофии и гиперкератоза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избегать инсоляции.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Внутрь – фото десенсибилизирующие средства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Делагил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Плаквенил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Хингамин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Антигистаминные препараты («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Зиртек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Лоратодин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Витамины группы В (В2, В6);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Кортикостероидные гормоны (только при тяжелом течении);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Наружно – кортикостероидные мази («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Фторокорт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Локакортен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др.);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Фотозащитный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крем («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Антгелиос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»), аэрозоль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Фенкортозоль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Метеорологический </a:t>
            </a:r>
            <a:r>
              <a:rPr lang="ru-RU" dirty="0" err="1" smtClean="0"/>
              <a:t>хейлит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заболевание относят к группе воспалительных изменений губ, в основе которых лежит повышенная чувствительность к метеорологическим факторам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Ознакомиться с клиникой и диагностикой заболеваний красной каймы губ.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 и патогенез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причиной развития заболевания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являются метеорологические факторы, запыленность помещения и др. Однако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нельзя исключить и другие факторы, это прежде всего длительность пребывания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больных в данных неблагоприятных условиях и конституционные особенности их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кожи. У детей метеорологический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возникает чаще, чем у взрослых, что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связано с более длительным пребыванием их на улице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Клиника: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28736"/>
            <a:ext cx="7972452" cy="314327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Поражается красная кайма губы, обычно нижней на всем ее протяжении. Красная кайма губы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гиперемирована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инфильтрирована, сухая, часто покрыта мелкими чешуйками.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Больных беспокоит сухость губ, чувство стягивания губ,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шелушение. Длительное воздействие неблагоприятных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метеорологических факторов способствует появлению эрозий и трещин.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146" name="AutoShape 2" descr="Хейлит-Лечение И Симпто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8" name="Picture 4" descr="Хейлит - что это такое, симптомы, виды и лечение у детей и взрослы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714752"/>
            <a:ext cx="5572164" cy="2881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максимально ослабить или устранить действие неблагоприятных факторов.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Устранение сухости красной каймы, чешуек, корок ( гигиенические помады, жирный крем)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Фотозащитный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крем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Внутрь назначают витамины группы В, РР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Гландулярный</a:t>
            </a:r>
            <a:r>
              <a:rPr lang="ru-RU" dirty="0" smtClean="0"/>
              <a:t> </a:t>
            </a:r>
            <a:r>
              <a:rPr lang="ru-RU" dirty="0" err="1" smtClean="0"/>
              <a:t>хейлит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заболевание губ, обусловленное либо врожденной, либо приобретенной гипертрофией, гетеротопией малых слюнных желез и их инфицированием.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Первичный- не связанный с другими заболеваниями губ.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Вторичный - на фоне различных заболеваний с локализацией на губах (КПЛ, лейкоплакия и др.)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Гнойный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гландулярный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Простой </a:t>
            </a:r>
            <a:r>
              <a:rPr lang="ru-RU" dirty="0" err="1" smtClean="0"/>
              <a:t>гландулярный</a:t>
            </a:r>
            <a:r>
              <a:rPr lang="ru-RU" dirty="0" smtClean="0"/>
              <a:t> </a:t>
            </a:r>
            <a:r>
              <a:rPr lang="ru-RU" dirty="0" err="1" smtClean="0"/>
              <a:t>хейлит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3829048" cy="440056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Расширены устья, гипертрофированны слюнные железы, величиной до булавочной головки, из которых выделяется капельки слюны (Симптом «Росы»). Локализация – зона Клейна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9938" name="AutoShape 2" descr="Заболевания губ – хейли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Заболевания губ – хейли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2" name="Picture 6" descr="Глава 9.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000240"/>
            <a:ext cx="4511270" cy="314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Вторичный </a:t>
            </a:r>
            <a:r>
              <a:rPr lang="ru-RU" dirty="0" err="1" smtClean="0"/>
              <a:t>гландулярный</a:t>
            </a:r>
            <a:r>
              <a:rPr lang="ru-RU" dirty="0" smtClean="0"/>
              <a:t> </a:t>
            </a:r>
            <a:r>
              <a:rPr lang="ru-RU" dirty="0" err="1" smtClean="0"/>
              <a:t>хейлит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00200"/>
            <a:ext cx="425767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развивается на фоне хронических воспалительных заболеваний губ (красная волчанка, плоский лишай и др.). Сухость и мацерация приводят к образованию хронических трещин, последующему ороговению слизистой оболочки губы и красной каймы. Клинические проявления уменьшаются при излечении основного заболевания.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Гландулярный хейлит - причины, симптомы, диагностика и леч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357430"/>
            <a:ext cx="339705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Гнойный </a:t>
            </a:r>
            <a:r>
              <a:rPr lang="ru-RU" dirty="0" err="1" smtClean="0"/>
              <a:t>гландулярный</a:t>
            </a:r>
            <a:r>
              <a:rPr lang="ru-RU" dirty="0" smtClean="0"/>
              <a:t> </a:t>
            </a:r>
            <a:r>
              <a:rPr lang="ru-RU" dirty="0" err="1" smtClean="0"/>
              <a:t>хейлит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встречается редко и развивается вследствие инфицирования расширенных протоков слюнных желез. Губа отечна, из протоков выделяется слюна с примесью гноя. Возможна малигнизация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Лечение </a:t>
            </a:r>
            <a:r>
              <a:rPr lang="ru-RU" dirty="0" err="1" smtClean="0"/>
              <a:t>гландулярного</a:t>
            </a:r>
            <a:r>
              <a:rPr lang="ru-RU" dirty="0" smtClean="0"/>
              <a:t> </a:t>
            </a:r>
            <a:r>
              <a:rPr lang="ru-RU" dirty="0" err="1" smtClean="0"/>
              <a:t>хейлита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Первичный простой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гландулярный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отсутствии жалоб и воспаления специального лечения не требует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ЛЕЧЕНИЕ ГНОЙНОГО ГЛАНДУЛЯРНОГО ХЕЙЛИТА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Противовосполительная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терапия (мази,  содержащие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глюкокортикостероиды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антибиотики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окакортен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ридерм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аппликации на участки поражения.)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Устранение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гиперплазированных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слюнных желез (диатермокоагуляция, лазер.)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Хирургическое иссечение гипертрофированных слюнных желез.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Атопический</a:t>
            </a:r>
            <a:r>
              <a:rPr lang="ru-RU" b="1" dirty="0" smtClean="0"/>
              <a:t> </a:t>
            </a:r>
            <a:r>
              <a:rPr lang="ru-RU" b="1" dirty="0" err="1" smtClean="0"/>
              <a:t>хейлит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одним из симптомов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атопического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дерматита или нейродермита. Заболевание чаще встречается у детей и подростков обоего пола в возрасте от 7 до 17 лет.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Этиология и патогенез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развитии заболевания несомненная роль принадлежит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генетическим факторам создающим предрасположенность к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атопической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аллергии.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Аллергенами могут быть пищевые продукты, медикаменты,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бытовая пыль, пыльца растений, микроорганизмы и др. Более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редкими аллергенами являются физические и бактериальные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факторы, а также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аутоаллергены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Клинической реализации атонической аллергии способствуют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нарушения деятельности центральной и вегетативной нервной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Научиться диагностировать и дифференцировать различные формы </a:t>
            </a:r>
            <a:r>
              <a:rPr lang="ru-RU" dirty="0" err="1" smtClean="0"/>
              <a:t>хейлитов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Научиться следовать</a:t>
            </a:r>
            <a:r>
              <a:rPr lang="ru-RU" dirty="0" smtClean="0"/>
              <a:t> правильной тактики лечения.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Клиника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атопическом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поражается красная кайма губ с вовлечением в патологический процесс прилегающих участков кожи, причем в области углов рта поражение проявляется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 интенсивно. Красная кайма губ инфильтрируется,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шелушится мелкими чешуйками. Инфильтрация и сухость губ со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временем приводят к образованию трещин и борозд. Процесс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никогда не переходит на СОПР.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Изменения губ часто сочетаются с сухостью, шелушением кожи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лица. Дети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атопическим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предъявляют жалобы 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зуд, жжение, шелушение красной каймы губ.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Атопический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протекает длительно, обострения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заболевания возникают преимущественно в осенне-зимний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период, летом обычно наступает ремиссия. К окончанию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периода полового созревания (к 19-20 годам) у большинства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больных наблюдается самоизлечение, однако и у них 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дальнейшем могут наблюдаться незначительные периодические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обострения, особенно в углах рта.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Атопический хейлит | Хорошая Стомат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857628"/>
            <a:ext cx="4572000" cy="2571751"/>
          </a:xfrm>
          <a:prstGeom prst="rect">
            <a:avLst/>
          </a:prstGeom>
          <a:noFill/>
        </p:spPr>
      </p:pic>
      <p:pic>
        <p:nvPicPr>
          <p:cNvPr id="40964" name="Picture 4" descr="поис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553346"/>
            <a:ext cx="3857652" cy="2878403"/>
          </a:xfrm>
          <a:prstGeom prst="rect">
            <a:avLst/>
          </a:prstGeom>
          <a:noFill/>
        </p:spPr>
      </p:pic>
      <p:pic>
        <p:nvPicPr>
          <p:cNvPr id="20482" name="Picture 2" descr="Заболевания губ и языка у детей | Наде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71480"/>
            <a:ext cx="3536533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Дифференциальная 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Эксофолиативный</a:t>
            </a:r>
            <a:r>
              <a:rPr lang="ru-RU" dirty="0" smtClean="0"/>
              <a:t> </a:t>
            </a:r>
            <a:r>
              <a:rPr lang="ru-RU" dirty="0" err="1" smtClean="0"/>
              <a:t>хейлит</a:t>
            </a:r>
            <a:endParaRPr lang="ru-RU" dirty="0" smtClean="0"/>
          </a:p>
          <a:p>
            <a:r>
              <a:rPr lang="ru-RU" dirty="0" smtClean="0"/>
              <a:t>Актинический </a:t>
            </a:r>
            <a:r>
              <a:rPr lang="ru-RU" dirty="0" err="1" smtClean="0"/>
              <a:t>хейлит</a:t>
            </a:r>
            <a:endParaRPr lang="ru-RU" dirty="0" smtClean="0"/>
          </a:p>
          <a:p>
            <a:r>
              <a:rPr lang="ru-RU" dirty="0" smtClean="0"/>
              <a:t>Экзематозный </a:t>
            </a:r>
            <a:r>
              <a:rPr lang="ru-RU" dirty="0" err="1" smtClean="0"/>
              <a:t>хейлит</a:t>
            </a:r>
            <a:endParaRPr lang="ru-RU" dirty="0" smtClean="0"/>
          </a:p>
          <a:p>
            <a:r>
              <a:rPr lang="ru-RU" dirty="0" smtClean="0"/>
              <a:t>Контактный аллергический </a:t>
            </a:r>
            <a:r>
              <a:rPr lang="ru-RU" dirty="0" err="1" smtClean="0"/>
              <a:t>хейлит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ЛЕЧЕНИЕ АТОПИЧЕСКОГО ХЕЙЛИТА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447800"/>
            <a:ext cx="7790712" cy="4800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Исключение выявленных аллергенов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Неспецифическая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дессенсебилизирующая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терапия: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Эриус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1 раз в день, 7-10 дней)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Тавегил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2 раз в день, 7-10 дней)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Кортикостероиды внутрь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тяжелое течение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Седативные препараты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Витаминные комплексы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Местное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Протеолитические ферменты ( 0,1%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р-ор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Трипсина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Химотрипсина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аппликация салфетки, смоченной ферментом на 5-10 мин.)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Антисептическая обработка ( теплый 1%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р-р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перекиси водорода – тампоном очищать красную кайму губ.)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глюкокортикостероидные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мази (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оринден-С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елестодерм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– втирание в красную кайму 2 раза в день после еды. 7-10дн.);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Гомеопатические средства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раумель-С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Экзематозный </a:t>
            </a:r>
            <a:r>
              <a:rPr lang="ru-RU" b="1" dirty="0" err="1" smtClean="0"/>
              <a:t>хейлит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Экзематозный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также относится к симптоматическим заболеваниям губ, поскольку он проявляется как симптом общего экзематозного процесса, в основе которого лежит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воспаление поверхностных слоев кожи нейроаллергической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природы.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Этиология и патогенез.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Экзема губ является проявлением общего экзематозного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процесса, т.е. заболевания, которое Л.Н.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Машкиллейсон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определил как воспаление поверхностных слоев кожи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нервноаллергической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природы, возникающее в результате действия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внешних и внутренних раздражителей и клинически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проявляющихся краснотой и пузырьками, сопровождающимся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зудом,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гистологически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спонгиозом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 образованием пузырьков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шиповатом слое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эпидермиса.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Клиника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Экзематозный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может протекать остро,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подостро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хронически. Поражение красной каймы губ может сочетаться с поражением кожи лица или быть изолированным.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Острая стадия заболевания характеризуется полиморфизмом: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везикулы,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мокнутия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корочки, чешуйки. Процесс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сопровождается значительным отеком губ. В этой стадии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заболевания дети жалуются на зуд, жжение в губах, отек 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гиперемию. Характерно распространение процесса на кожу,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прилегающую к красной кайме губ.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 заболевания в хроническую форму характеризуется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уменьшением воспалительных явлений (отек, гиперемия и др.).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Красная кайма губ и участки пораженной кожи вокруг рта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уплотняются за счет воспалительной инфильтрации, появляются узелки, чешуйки. Высыпания везикул прекращаются, и возникает шелушение. В таком состоянии процесс может продолжаться длительное время.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Экзематозный хейлит - лечение экзематозного хейли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785794"/>
            <a:ext cx="6942034" cy="4802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Назначают десенсибилизирующие и седативные препараты. Местное лечение заключается в назначении мазей, содержащих кортикостероиды. При микробной экземе назначают мази и аэрозоли с кортикостероидами и противомикробные препараты(«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Лоринден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Синалар-Н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аэрозоли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Дексон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Дексокорт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др.).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Макрохейлит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Макрохейлит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ведущим симптомом синдрома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Мелькерсона-Розенталя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характеризующегося также односторонним параличом лицевого нерва и симптомом складчатого языка.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Этиология и патогенез.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 возникновения окончательно не выяснены. Ряд авторов считают заболевание конституциональным, наследственным.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Большинство же авторов склонны рассматривать его как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ангионевроз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нейродистрофия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По данным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Misher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(1954),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Schuermann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др., развитие гранулемы вокруг измененных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сосудов указывает на гематогенно-инфекционную природу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макрохейлита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Имеет сторонников и инфекционно-аллергическая теория возникновения заболевания. Высказывается точка зрения 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полиэтиологическом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характере заболевания.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Хейлит</a:t>
            </a:r>
            <a:r>
              <a:rPr lang="ru-RU" dirty="0" smtClean="0"/>
              <a:t> – это изолированный воспалительный процесс в области слизистой оболочки, кожи и красной каймы губ. 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Клиника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отмечают зуд губы, увеличение ее размеров, иногда появление отеков других отделов лица. Отмечается бесформенное вздутие губы, она лоснится, в цвете не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изменена, в некоторых случаях приобретает синюшный оттенок.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Иногда отек так велик, что губы утолщаются в 3-4 раза по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сравнению с нормальными размерами. Утолщение губ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неравномерное, одна сторона губы более отечна, чем другая.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пальпации ощущается равномерно мягкая или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плотноэластическая консистенция ткани губ. Вдавления после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пальпации не остается. Такие отеки у ряда больных детей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существуют постоянно, временами то нарастая, то ослабевая.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некоторых больных отеки спонтанно исчезают, но 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дальнейшем рецидивируют с различной частотой, а затем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становятся постоянными. Интенсивность отека может меняться в течение дня. Отек локализуется чаще всего на губах, щеке, веках и других отделах лица.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Россолимо-Мелькерссона-Розенталя синдром: симптомы, леч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00042"/>
            <a:ext cx="3618288" cy="2786082"/>
          </a:xfrm>
          <a:prstGeom prst="rect">
            <a:avLst/>
          </a:prstGeom>
          <a:noFill/>
        </p:spPr>
      </p:pic>
      <p:pic>
        <p:nvPicPr>
          <p:cNvPr id="59396" name="Picture 4" descr="Синдром Мелькерссона-Розентал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929066"/>
            <a:ext cx="6667500" cy="2124075"/>
          </a:xfrm>
          <a:prstGeom prst="rect">
            <a:avLst/>
          </a:prstGeom>
          <a:noFill/>
        </p:spPr>
      </p:pic>
      <p:sp>
        <p:nvSpPr>
          <p:cNvPr id="59398" name="AutoShape 6" descr="Синдром Россолимо–Мелькерссона–Розенталя как проявление саркоидо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400" name="AutoShape 8" descr="Синдром Россолимо–Мелькерссона–Розенталя как проявление саркоидо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9402" name="Picture 10" descr="Болезнь Шегрена, болезнь Россолимо-Мелькерссона-Розенталя - презентация  онлай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2881" y="500042"/>
            <a:ext cx="4101119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Дифференциальная диагностика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Квинке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Лимфангиома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Гемангиома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Абсцесс губы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Иммунокоррекция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Лазеротерапия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Кортикостероиды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Гипосенсебилизирующая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терапия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Санация полости рта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ЛОР-органов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Хирургическое лечение. С косметической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целью иссекают ткань губы. Однако хирургическое лечение не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предотвращает рецидивов заболевания.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785794"/>
            <a:ext cx="7504960" cy="546260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аппликации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епариновой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мази, в сочетании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имексидом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20 мин, 3-4 раза в день в течение 3-4 недель;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электрофорез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Гепарином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губу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ежедневно или через день, №15 на курс лечения;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физиолечение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токи Бернара, ультразвук, гелиево-неоновый лазер;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аппликации кортикостероидных мазей, либо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етилурациловой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наличии воспалительных явлений, 20 минут, 2-3 раза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Хроническая трещина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Хроническая трещина губы у детей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чаще всего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возникает как следствие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метеорологического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хейлита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вредной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привычки грызть ручку или карандаш.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Микрофлора поддерживает воспаление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трещины. Трещина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обычно располагается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центре красной каймы губ, вокруг нее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отмечается воспаление.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Хроническая трещина губы: онлайн-диагностика, признаки, лечение —  Онлайн-диагнос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571480"/>
            <a:ext cx="3929090" cy="2357454"/>
          </a:xfrm>
          <a:prstGeom prst="rect">
            <a:avLst/>
          </a:prstGeom>
          <a:noFill/>
        </p:spPr>
      </p:pic>
      <p:pic>
        <p:nvPicPr>
          <p:cNvPr id="61446" name="Picture 6" descr="Хронические трещины губ / Статья на сайте Волынской больницы от 29 января  2019 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000848"/>
            <a:ext cx="3633773" cy="3639839"/>
          </a:xfrm>
          <a:prstGeom prst="rect">
            <a:avLst/>
          </a:prstGeom>
          <a:noFill/>
        </p:spPr>
      </p:pic>
      <p:sp>
        <p:nvSpPr>
          <p:cNvPr id="61448" name="AutoShape 8" descr="Заболевания губ в эстетической стоматолог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50" name="AutoShape 10" descr="Заболевания губ в эстетической стоматолог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52" name="AutoShape 12" descr="Заболевания губ в эстетической стоматолог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54" name="AutoShape 14" descr="Танзила Хаутиева on Instagram: &quot;Хроническая трещина губы 👄 Судя из  названия патрологии, вы конечно догадываетесь о чем сегодня пойдёт речь🙌 В  возникновении данной патологии большое значение имеет индивидуальное  строение и хроническая травматизация (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Местное лечение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Глюкокортикостероидные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мази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Лоринден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Целестодерм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Втирание в красную кайму тонким слоем 2 раза в день после еды. Курс 7 – 10 дней.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Протеолитические ферменты – 0,1 % раствор протеолитических ферментов. Трипсин,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Химотрипсин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аппликация салфетки, смоченной ферментом, на 20 минут.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Антисептики – 1% раствор перекиси водорода. Тампоном очищаем красную кайму губ и кожу.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Аппликационное обезболивание перед блокадой – 10% раствор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идокаина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– Аппликация в течение 5 минут слизистой оболочки губы в точке введения.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Блокада губы – 1% тёплый раствор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идокаина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вазоконстриктора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двухмиллилитровый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шприц с тонкой иглой.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/>
              <a:t>Хейлиты</a:t>
            </a:r>
            <a:r>
              <a:rPr lang="ru-RU" dirty="0" smtClean="0"/>
              <a:t> у </a:t>
            </a:r>
            <a:r>
              <a:rPr lang="ru-RU" dirty="0" smtClean="0"/>
              <a:t>детей  </a:t>
            </a:r>
            <a:r>
              <a:rPr lang="ru-RU" dirty="0" smtClean="0"/>
              <a:t>возникают </a:t>
            </a:r>
            <a:r>
              <a:rPr lang="ru-RU" dirty="0" smtClean="0"/>
              <a:t>по различным </a:t>
            </a:r>
            <a:r>
              <a:rPr lang="ru-RU" dirty="0" smtClean="0"/>
              <a:t>причинам. </a:t>
            </a:r>
            <a:r>
              <a:rPr lang="ru-RU" dirty="0" smtClean="0"/>
              <a:t>Поэтому особое внимание  следует уделить диагностике, а именно тщательному сбору анамнеза. Опрос родителей, по возможности опрос ребенка. Правильная диагностика, ведет к правильному </a:t>
            </a:r>
            <a:r>
              <a:rPr lang="ru-RU" dirty="0" smtClean="0"/>
              <a:t>лечению. Профилактика </a:t>
            </a:r>
            <a:r>
              <a:rPr lang="ru-RU" dirty="0" err="1" smtClean="0"/>
              <a:t>хейлита</a:t>
            </a:r>
            <a:r>
              <a:rPr lang="ru-RU" dirty="0" smtClean="0"/>
              <a:t> не требует огромных усилий, но положительно сказывается на состоянии ротовой полости и всего организма.</a:t>
            </a:r>
            <a:endParaRPr lang="ru-RU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Зыкеева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С.К.,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Билисбаева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М.О. Заболевания языка и губ у детей и подростков //Вестник КАЗНМУ- 2018. - С.148-152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Терапевтическая стоматология 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нац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рук. / гл. ред. Л. А. Дмитриева, Ю. М.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Максимовский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- 2-е изд.,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и доп. - Москва 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2021. - 888 с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Борк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Бургдорф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Хеде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Болезни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слизистой оболочки полости рта и губ. Клиника, диагностика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лечение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Атлас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руководство-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2020-C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448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Аксамит Л.А., Цветкова А.А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Заболевания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слизистой оболочки рта. Связь с общей патологией. Диагностика. Лечение. Четвертое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издание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МЕДпресс-информ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2022 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-C. 288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Голоусенко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И.Ю.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Дерматостоматология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Заболевания слизистой оболочки рта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губ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2022 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С. 224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Стоматология детского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возраста. Под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ред.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Ад.А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Мамедова, Н.А.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Геппе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ГЭОТАР-Медиа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2020 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-C. 184</a:t>
            </a:r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1. Первичные (самостоятельные) </a:t>
            </a:r>
            <a:r>
              <a:rPr lang="ru-RU" dirty="0" err="1" smtClean="0"/>
              <a:t>хейлиты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Эксфолиативный</a:t>
            </a:r>
            <a:r>
              <a:rPr lang="ru-RU" dirty="0" smtClean="0"/>
              <a:t> </a:t>
            </a:r>
            <a:r>
              <a:rPr lang="ru-RU" dirty="0" err="1" smtClean="0"/>
              <a:t>хейлит</a:t>
            </a:r>
            <a:endParaRPr lang="ru-RU" dirty="0" smtClean="0"/>
          </a:p>
          <a:p>
            <a:r>
              <a:rPr lang="ru-RU" dirty="0" smtClean="0"/>
              <a:t>Актинический </a:t>
            </a:r>
            <a:r>
              <a:rPr lang="ru-RU" dirty="0" err="1" smtClean="0"/>
              <a:t>хейлит</a:t>
            </a:r>
            <a:endParaRPr lang="ru-RU" dirty="0" smtClean="0"/>
          </a:p>
          <a:p>
            <a:r>
              <a:rPr lang="ru-RU" dirty="0" smtClean="0"/>
              <a:t>Метеорологический </a:t>
            </a:r>
            <a:r>
              <a:rPr lang="ru-RU" dirty="0" err="1" smtClean="0"/>
              <a:t>хейлит</a:t>
            </a:r>
            <a:endParaRPr lang="ru-RU" dirty="0" smtClean="0"/>
          </a:p>
          <a:p>
            <a:r>
              <a:rPr lang="ru-RU" dirty="0" err="1" smtClean="0"/>
              <a:t>Гландулярный</a:t>
            </a:r>
            <a:r>
              <a:rPr lang="ru-RU" dirty="0" smtClean="0"/>
              <a:t> </a:t>
            </a:r>
            <a:r>
              <a:rPr lang="ru-RU" dirty="0" err="1" smtClean="0"/>
              <a:t>хейлит</a:t>
            </a:r>
            <a:endParaRPr lang="ru-RU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«Спасибо за внимание» для презентаций (145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117" y="-89337"/>
            <a:ext cx="9263117" cy="6947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2. Вторичные (симптоматические) </a:t>
            </a:r>
            <a:r>
              <a:rPr lang="ru-RU" dirty="0" err="1" smtClean="0"/>
              <a:t>хейлиты</a:t>
            </a:r>
            <a:r>
              <a:rPr lang="ru-RU" dirty="0" smtClean="0"/>
              <a:t> 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Атопический</a:t>
            </a:r>
            <a:r>
              <a:rPr lang="ru-RU" dirty="0" smtClean="0"/>
              <a:t> (сочетание </a:t>
            </a:r>
            <a:r>
              <a:rPr lang="ru-RU" dirty="0" err="1" smtClean="0"/>
              <a:t>хейлита</a:t>
            </a:r>
            <a:r>
              <a:rPr lang="ru-RU" dirty="0" smtClean="0"/>
              <a:t> с </a:t>
            </a:r>
            <a:r>
              <a:rPr lang="ru-RU" dirty="0" err="1" smtClean="0"/>
              <a:t>атопическим</a:t>
            </a:r>
            <a:r>
              <a:rPr lang="ru-RU" dirty="0" smtClean="0"/>
              <a:t> дерматитом или нейродермитом)</a:t>
            </a:r>
          </a:p>
          <a:p>
            <a:r>
              <a:rPr lang="ru-RU" dirty="0" smtClean="0"/>
              <a:t>  Экзематозный (сочетание </a:t>
            </a:r>
            <a:r>
              <a:rPr lang="ru-RU" dirty="0" err="1" smtClean="0"/>
              <a:t>хейлита</a:t>
            </a:r>
            <a:r>
              <a:rPr lang="ru-RU" dirty="0" smtClean="0"/>
              <a:t> с экземой)</a:t>
            </a:r>
          </a:p>
          <a:p>
            <a:r>
              <a:rPr lang="ru-RU" dirty="0" smtClean="0"/>
              <a:t>  </a:t>
            </a:r>
            <a:r>
              <a:rPr lang="ru-RU" dirty="0" err="1" smtClean="0"/>
              <a:t>Макрохейлит</a:t>
            </a:r>
            <a:r>
              <a:rPr lang="ru-RU" dirty="0" smtClean="0"/>
              <a:t> (сочетание </a:t>
            </a:r>
            <a:r>
              <a:rPr lang="ru-RU" dirty="0" err="1" smtClean="0"/>
              <a:t>макрохейлита</a:t>
            </a:r>
            <a:r>
              <a:rPr lang="ru-RU" dirty="0" smtClean="0"/>
              <a:t> с невритом лицевого нерва и складчатым языком). </a:t>
            </a:r>
          </a:p>
          <a:p>
            <a:pPr>
              <a:buNone/>
            </a:pPr>
            <a:r>
              <a:rPr lang="ru-RU" dirty="0" smtClean="0"/>
              <a:t>3. хронические рецидивирующие трещины губ.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Эксфолиативный</a:t>
            </a:r>
            <a:r>
              <a:rPr lang="ru-RU" b="1" dirty="0" smtClean="0"/>
              <a:t> </a:t>
            </a:r>
            <a:r>
              <a:rPr lang="ru-RU" b="1" dirty="0" err="1" smtClean="0"/>
              <a:t>хейлит</a:t>
            </a:r>
            <a:r>
              <a:rPr lang="ru-RU" b="1" dirty="0" smtClean="0"/>
              <a:t>.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это хроническое заболевание, при котором поражается только красная кайма губ. Болеют дети от 3 лет и старше.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Этиология и патогенез.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Большинство исследователей считают, что в основе</a:t>
            </a:r>
            <a:br>
              <a:rPr lang="ru-RU" dirty="0" smtClean="0"/>
            </a:br>
            <a:r>
              <a:rPr lang="ru-RU" dirty="0" smtClean="0"/>
              <a:t>заболевания лежат нейрогенные механизмы.</a:t>
            </a:r>
            <a:br>
              <a:rPr lang="ru-RU" dirty="0" smtClean="0"/>
            </a:br>
            <a:r>
              <a:rPr lang="ru-RU" dirty="0" smtClean="0"/>
              <a:t>Имеется предположение о роли щитовидной железы в</a:t>
            </a:r>
            <a:br>
              <a:rPr lang="ru-RU" dirty="0" smtClean="0"/>
            </a:br>
            <a:r>
              <a:rPr lang="ru-RU" dirty="0" smtClean="0"/>
              <a:t>развитии </a:t>
            </a:r>
            <a:r>
              <a:rPr lang="ru-RU" dirty="0" err="1" smtClean="0"/>
              <a:t>эксфолиативного</a:t>
            </a:r>
            <a:r>
              <a:rPr lang="ru-RU" dirty="0" smtClean="0"/>
              <a:t> </a:t>
            </a:r>
            <a:r>
              <a:rPr lang="ru-RU" dirty="0" err="1" smtClean="0"/>
              <a:t>хейлита</a:t>
            </a:r>
            <a:r>
              <a:rPr lang="ru-RU" dirty="0" smtClean="0"/>
              <a:t>. Возможной роли</a:t>
            </a:r>
            <a:br>
              <a:rPr lang="ru-RU" dirty="0" smtClean="0"/>
            </a:br>
            <a:r>
              <a:rPr lang="ru-RU" dirty="0" smtClean="0"/>
              <a:t>иммуноаллергических, воспалительных,</a:t>
            </a:r>
            <a:br>
              <a:rPr lang="ru-RU" dirty="0" smtClean="0"/>
            </a:br>
            <a:r>
              <a:rPr lang="ru-RU" dirty="0" smtClean="0"/>
              <a:t>метаболических, генетических факторов в</a:t>
            </a:r>
            <a:br>
              <a:rPr lang="ru-RU" dirty="0" smtClean="0"/>
            </a:br>
            <a:r>
              <a:rPr lang="ru-RU" dirty="0" smtClean="0"/>
              <a:t>патогенезе заболевания.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     Клинически выделяют: </a:t>
            </a:r>
            <a:r>
              <a:rPr lang="ru-RU" dirty="0" smtClean="0"/>
              <a:t>сухую и экссудативную формы заболевания.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Сухая форма </a:t>
            </a:r>
            <a:br>
              <a:rPr lang="ru-RU" b="1" dirty="0" smtClean="0"/>
            </a:br>
            <a:r>
              <a:rPr lang="ru-RU" b="1" dirty="0" err="1" smtClean="0"/>
              <a:t>эксфолиативного</a:t>
            </a:r>
            <a:r>
              <a:rPr lang="ru-RU" b="1" dirty="0" smtClean="0"/>
              <a:t> </a:t>
            </a:r>
            <a:r>
              <a:rPr lang="ru-RU" b="1" dirty="0" err="1" smtClean="0"/>
              <a:t>хейлита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характеризуется появлением застойной гиперемии на поверхности красной каймы губ, на которой в зоне поражения образуются сухие полупрозрачные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слюдоообразные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чешуйки серого или серовато-коричневого цвета,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прикрепленные своим центром к красной кайме и несколько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отстающие по краям. Чешуйки довольно легко снимаются, и под ними обнажается застойно-красная поверхность, но без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образования эрозий. Через 5-7 дней чешуйки образуются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вновь. Дети отмечают сухость губ и привычку постоянно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скусывать чешуйки.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Течение заболевания длительное, без склонности к ремиссии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или самоизлечению. Сухая форма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эксфолиативного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хейлита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трансформироваться в экссудативную.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Сухая форма </a:t>
            </a:r>
            <a:br>
              <a:rPr lang="ru-RU" dirty="0" smtClean="0"/>
            </a:br>
            <a:r>
              <a:rPr lang="ru-RU" dirty="0" err="1" smtClean="0"/>
              <a:t>эксфолиативного</a:t>
            </a:r>
            <a:r>
              <a:rPr lang="ru-RU" dirty="0" smtClean="0"/>
              <a:t> </a:t>
            </a:r>
            <a:r>
              <a:rPr lang="ru-RU" dirty="0" err="1" smtClean="0"/>
              <a:t>хейлита</a:t>
            </a:r>
            <a:endParaRPr lang="ru-RU" dirty="0"/>
          </a:p>
        </p:txBody>
      </p:sp>
      <p:sp>
        <p:nvSpPr>
          <p:cNvPr id="1026" name="AutoShape 2" descr="Хейлит-Лечение И Симпто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Хейлит-Лечение И Симпто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Эксфолиативный хейлит - причины, симптомы, диагностика и леч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40893"/>
            <a:ext cx="3429024" cy="2777511"/>
          </a:xfrm>
          <a:prstGeom prst="rect">
            <a:avLst/>
          </a:prstGeom>
          <a:noFill/>
        </p:spPr>
      </p:pic>
      <p:sp>
        <p:nvSpPr>
          <p:cNvPr id="1032" name="AutoShape 8" descr="Хейлит-Лечение И Симптом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Хейлит: причины, симптомы и лечение в статье стоматолога Куфтарев В. А."/>
          <p:cNvPicPr>
            <a:picLocks noChangeAspect="1" noChangeArrowheads="1"/>
          </p:cNvPicPr>
          <p:nvPr/>
        </p:nvPicPr>
        <p:blipFill>
          <a:blip r:embed="rId3" cstate="print"/>
          <a:srcRect r="51250"/>
          <a:stretch>
            <a:fillRect/>
          </a:stretch>
        </p:blipFill>
        <p:spPr bwMode="auto">
          <a:xfrm>
            <a:off x="4572000" y="3500438"/>
            <a:ext cx="3429024" cy="2450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326</TotalTime>
  <Words>1580</Words>
  <Application>Microsoft Office PowerPoint</Application>
  <PresentationFormat>Экран (4:3)</PresentationFormat>
  <Paragraphs>166</Paragraphs>
  <Slides>50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Солнцестояние</vt:lpstr>
      <vt:lpstr>Хейлиты. Этиология. Патогенез, классификация, клиника, диагностика, лечение.</vt:lpstr>
      <vt:lpstr>Цель</vt:lpstr>
      <vt:lpstr>Задачи</vt:lpstr>
      <vt:lpstr>Слайд 4</vt:lpstr>
      <vt:lpstr>Классификация:</vt:lpstr>
      <vt:lpstr>Слайд 6</vt:lpstr>
      <vt:lpstr>Эксфолиативный хейлит. </vt:lpstr>
      <vt:lpstr>Сухая форма  эксфолиативного хейлита</vt:lpstr>
      <vt:lpstr>Сухая форма  эксфолиативного хейлита</vt:lpstr>
      <vt:lpstr>Экссудативная форма эксфолиативного хейлита</vt:lpstr>
      <vt:lpstr>Экссудативная форма эксфолиативного хейлита</vt:lpstr>
      <vt:lpstr>Общее лечение</vt:lpstr>
      <vt:lpstr>Местное лечение</vt:lpstr>
      <vt:lpstr>Актинический хейлит</vt:lpstr>
      <vt:lpstr>Клиника</vt:lpstr>
      <vt:lpstr>Слайд 16</vt:lpstr>
      <vt:lpstr>Дифференциальная диагностика актинического хейлита.</vt:lpstr>
      <vt:lpstr>Лечение</vt:lpstr>
      <vt:lpstr>Метеорологический хейлит</vt:lpstr>
      <vt:lpstr>Этиология и патогенез</vt:lpstr>
      <vt:lpstr>Клиника:</vt:lpstr>
      <vt:lpstr>Лечение</vt:lpstr>
      <vt:lpstr>Гландулярный хейлит</vt:lpstr>
      <vt:lpstr>Простой гландулярный хейлит</vt:lpstr>
      <vt:lpstr>Вторичный гландулярный хейлит</vt:lpstr>
      <vt:lpstr>Гнойный гландулярный хейлит</vt:lpstr>
      <vt:lpstr>Лечение гландулярного хейлита</vt:lpstr>
      <vt:lpstr>ЛЕЧЕНИЕ ГНОЙНОГО ГЛАНДУЛЯРНОГО ХЕЙЛИТА</vt:lpstr>
      <vt:lpstr>Атопический хейлит.</vt:lpstr>
      <vt:lpstr>Клиника</vt:lpstr>
      <vt:lpstr>Слайд 31</vt:lpstr>
      <vt:lpstr>Дифференциальная диагностика</vt:lpstr>
      <vt:lpstr>ЛЕЧЕНИЕ АТОПИЧЕСКОГО ХЕЙЛИТА</vt:lpstr>
      <vt:lpstr>Местное лечение</vt:lpstr>
      <vt:lpstr>Экзематозный хейлит</vt:lpstr>
      <vt:lpstr>Клиника</vt:lpstr>
      <vt:lpstr>Слайд 37</vt:lpstr>
      <vt:lpstr>Лечение</vt:lpstr>
      <vt:lpstr>Макрохейлит</vt:lpstr>
      <vt:lpstr>Клиника</vt:lpstr>
      <vt:lpstr>Слайд 41</vt:lpstr>
      <vt:lpstr>Дифференциальная диагностика</vt:lpstr>
      <vt:lpstr>Лечение</vt:lpstr>
      <vt:lpstr>Слайд 44</vt:lpstr>
      <vt:lpstr>Хроническая трещина</vt:lpstr>
      <vt:lpstr>Слайд 46</vt:lpstr>
      <vt:lpstr>Местное лечение</vt:lpstr>
      <vt:lpstr>Заключение</vt:lpstr>
      <vt:lpstr>Список литературы:</vt:lpstr>
      <vt:lpstr>Слайд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Хейлиты. Этиология. Патогенез, классификация, клиника, диагностика, лечение.</dc:title>
  <dc:creator>Глеб</dc:creator>
  <cp:lastModifiedBy>Глеб</cp:lastModifiedBy>
  <cp:revision>12</cp:revision>
  <dcterms:created xsi:type="dcterms:W3CDTF">2023-12-27T05:55:39Z</dcterms:created>
  <dcterms:modified xsi:type="dcterms:W3CDTF">2024-01-09T07:30:13Z</dcterms:modified>
</cp:coreProperties>
</file>