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496E-CCE7-4BC5-9B7F-EC72C13627FE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D590172-8F25-44E0-BED5-CC38B0926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46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496E-CCE7-4BC5-9B7F-EC72C13627FE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D590172-8F25-44E0-BED5-CC38B0926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605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496E-CCE7-4BC5-9B7F-EC72C13627FE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D590172-8F25-44E0-BED5-CC38B09266F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492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496E-CCE7-4BC5-9B7F-EC72C13627FE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D590172-8F25-44E0-BED5-CC38B0926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451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496E-CCE7-4BC5-9B7F-EC72C13627FE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D590172-8F25-44E0-BED5-CC38B09266F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8730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496E-CCE7-4BC5-9B7F-EC72C13627FE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D590172-8F25-44E0-BED5-CC38B0926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470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496E-CCE7-4BC5-9B7F-EC72C13627FE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90172-8F25-44E0-BED5-CC38B0926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17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496E-CCE7-4BC5-9B7F-EC72C13627FE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90172-8F25-44E0-BED5-CC38B0926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63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496E-CCE7-4BC5-9B7F-EC72C13627FE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90172-8F25-44E0-BED5-CC38B0926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664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496E-CCE7-4BC5-9B7F-EC72C13627FE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D590172-8F25-44E0-BED5-CC38B0926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216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496E-CCE7-4BC5-9B7F-EC72C13627FE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D590172-8F25-44E0-BED5-CC38B0926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309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496E-CCE7-4BC5-9B7F-EC72C13627FE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D590172-8F25-44E0-BED5-CC38B0926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39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496E-CCE7-4BC5-9B7F-EC72C13627FE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90172-8F25-44E0-BED5-CC38B0926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755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496E-CCE7-4BC5-9B7F-EC72C13627FE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90172-8F25-44E0-BED5-CC38B0926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194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496E-CCE7-4BC5-9B7F-EC72C13627FE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90172-8F25-44E0-BED5-CC38B0926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7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496E-CCE7-4BC5-9B7F-EC72C13627FE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D590172-8F25-44E0-BED5-CC38B0926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809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0496E-CCE7-4BC5-9B7F-EC72C13627FE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D590172-8F25-44E0-BED5-CC38B0926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983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99656" y="5376174"/>
            <a:ext cx="7344816" cy="1129680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Ординатор кафедры</a:t>
            </a:r>
          </a:p>
          <a:p>
            <a:pPr algn="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Цюпко Максим Дмитриевич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23592" y="188641"/>
            <a:ext cx="7920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Федеральное государственное бюджетное образовательное учреждение высшего образования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«Красноярский государственный медицинский университет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 им. профессора В.Ф. Войно-Ясенецкого» Минздрава России</a:t>
            </a:r>
          </a:p>
          <a:p>
            <a:pPr algn="ctr">
              <a:defRPr/>
            </a:pPr>
            <a:endParaRPr lang="ru-RU" sz="1600" b="1" dirty="0">
              <a:solidFill>
                <a:schemeClr val="accent2">
                  <a:lumMod val="50000"/>
                </a:schemeClr>
              </a:solidFill>
              <a:latin typeface="Bahnschrift SemiLight SemiConde" pitchFamily="34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accent2">
                  <a:lumMod val="50000"/>
                </a:schemeClr>
              </a:solidFill>
              <a:latin typeface="Bahnschrift SemiLight SemiConde" pitchFamily="34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accent2">
                  <a:lumMod val="50000"/>
                </a:schemeClr>
              </a:solidFill>
              <a:latin typeface="Bahnschrift SemiLight SemiConde" pitchFamily="34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accent2">
                  <a:lumMod val="50000"/>
                </a:schemeClr>
              </a:solidFill>
              <a:latin typeface="Bahnschrift SemiLight SemiConde" pitchFamily="34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accent2">
                  <a:lumMod val="50000"/>
                </a:schemeClr>
              </a:solidFill>
              <a:latin typeface="Bahnschrift SemiLight SemiConde" pitchFamily="34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Кафедра поликлинической терапии и семейной медицины с курсом ПО</a:t>
            </a:r>
          </a:p>
        </p:txBody>
      </p:sp>
      <p:pic>
        <p:nvPicPr>
          <p:cNvPr id="5" name="Рисунок 4" descr="Без-названия-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1706" y="97761"/>
            <a:ext cx="2004588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524000" y="640281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Bahnschrift SemiLight SemiConde" pitchFamily="34" charset="0"/>
              </a:rPr>
              <a:t>Красноярск, 2023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24000" y="421733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hnschrift SemiLight SemiConde" pitchFamily="34" charset="0"/>
              </a:rPr>
              <a:t>Принципы лечения ХСН</a:t>
            </a:r>
          </a:p>
        </p:txBody>
      </p:sp>
    </p:spTree>
    <p:extLst>
      <p:ext uri="{BB962C8B-B14F-4D97-AF65-F5344CB8AC3E}">
        <p14:creationId xmlns:p14="http://schemas.microsoft.com/office/powerpoint/2010/main" val="220575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66B330-BE43-4F0A-859B-7B4E0004C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306333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b="1" dirty="0"/>
              <a:t>Антагонисты </a:t>
            </a:r>
            <a:r>
              <a:rPr lang="ru-RU" b="1" dirty="0" err="1"/>
              <a:t>минералокортикостероидных</a:t>
            </a:r>
            <a:r>
              <a:rPr lang="ru-RU" b="1" dirty="0"/>
              <a:t> рецепторов (АМКР) в терапии </a:t>
            </a:r>
            <a:r>
              <a:rPr lang="ru-RU" b="1" dirty="0" err="1"/>
              <a:t>ХСНнФВ</a:t>
            </a:r>
            <a:r>
              <a:rPr lang="ru-RU" dirty="0"/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B94DC3-B4E0-4AC1-BB54-D61EA5B9C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Поскольку альдостерон может синтезироваться независимо от ренин-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ангиотензиновой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системы, его негативные эффекты не ликвидируются полностью даже при максимальных дозах ингибиторов АПФ и БРА II.</a:t>
            </a:r>
          </a:p>
          <a:p>
            <a:r>
              <a:rPr lang="ru-RU" dirty="0"/>
              <a:t>В</a:t>
            </a:r>
            <a:r>
              <a:rPr lang="en-US" dirty="0"/>
              <a:t>a</a:t>
            </a:r>
            <a:r>
              <a:rPr lang="ru-RU" dirty="0" err="1"/>
              <a:t>жными</a:t>
            </a:r>
            <a:r>
              <a:rPr lang="ru-RU" dirty="0"/>
              <a:t> </a:t>
            </a:r>
            <a:r>
              <a:rPr lang="ru-RU" dirty="0" err="1"/>
              <a:t>св</a:t>
            </a:r>
            <a:r>
              <a:rPr lang="en-US" dirty="0"/>
              <a:t>o</a:t>
            </a:r>
            <a:r>
              <a:rPr lang="ru-RU" dirty="0" err="1"/>
              <a:t>йств</a:t>
            </a:r>
            <a:r>
              <a:rPr lang="en-US" dirty="0"/>
              <a:t>a</a:t>
            </a:r>
            <a:r>
              <a:rPr lang="ru-RU" dirty="0"/>
              <a:t>ми </a:t>
            </a:r>
            <a:r>
              <a:rPr lang="en-US" dirty="0"/>
              <a:t>A</a:t>
            </a:r>
            <a:r>
              <a:rPr lang="ru-RU" dirty="0"/>
              <a:t>МКР является </a:t>
            </a:r>
            <a:r>
              <a:rPr lang="ru-RU" dirty="0" err="1"/>
              <a:t>сп</a:t>
            </a:r>
            <a:r>
              <a:rPr lang="en-US" dirty="0"/>
              <a:t>o</a:t>
            </a:r>
            <a:r>
              <a:rPr lang="ru-RU" dirty="0"/>
              <a:t>с</a:t>
            </a:r>
            <a:r>
              <a:rPr lang="en-US" dirty="0"/>
              <a:t>o</a:t>
            </a:r>
            <a:r>
              <a:rPr lang="ru-RU" dirty="0" err="1"/>
              <a:t>бн</a:t>
            </a:r>
            <a:r>
              <a:rPr lang="en-US" dirty="0"/>
              <a:t>o</a:t>
            </a:r>
            <a:r>
              <a:rPr lang="ru-RU" dirty="0" err="1"/>
              <a:t>сть</a:t>
            </a:r>
            <a:r>
              <a:rPr lang="ru-RU" dirty="0"/>
              <a:t> </a:t>
            </a:r>
            <a:r>
              <a:rPr lang="ru-RU" dirty="0" err="1"/>
              <a:t>уменьш</a:t>
            </a:r>
            <a:r>
              <a:rPr lang="en-US" dirty="0"/>
              <a:t>a</a:t>
            </a:r>
            <a:r>
              <a:rPr lang="ru-RU" dirty="0" err="1"/>
              <a:t>ть</a:t>
            </a:r>
            <a:r>
              <a:rPr lang="ru-RU" dirty="0"/>
              <a:t> </a:t>
            </a:r>
            <a:r>
              <a:rPr lang="ru-RU" dirty="0" err="1"/>
              <a:t>выр</a:t>
            </a:r>
            <a:r>
              <a:rPr lang="en-US" dirty="0"/>
              <a:t>a</a:t>
            </a:r>
            <a:r>
              <a:rPr lang="ru-RU" dirty="0" err="1"/>
              <a:t>женн</a:t>
            </a:r>
            <a:r>
              <a:rPr lang="en-US" dirty="0"/>
              <a:t>o</a:t>
            </a:r>
            <a:r>
              <a:rPr lang="ru-RU" dirty="0" err="1"/>
              <a:t>сть</a:t>
            </a:r>
            <a:r>
              <a:rPr lang="ru-RU" dirty="0"/>
              <a:t> фибр</a:t>
            </a:r>
            <a:r>
              <a:rPr lang="en-US" dirty="0"/>
              <a:t>o</a:t>
            </a:r>
            <a:r>
              <a:rPr lang="ru-RU" dirty="0"/>
              <a:t>з</a:t>
            </a:r>
            <a:r>
              <a:rPr lang="en-US" dirty="0"/>
              <a:t>a </a:t>
            </a:r>
            <a:r>
              <a:rPr lang="ru-RU" dirty="0"/>
              <a:t>ми</a:t>
            </a:r>
            <a:r>
              <a:rPr lang="en-US" dirty="0"/>
              <a:t>o</a:t>
            </a:r>
            <a:r>
              <a:rPr lang="ru-RU" dirty="0"/>
              <a:t>к</a:t>
            </a:r>
            <a:r>
              <a:rPr lang="en-US" dirty="0"/>
              <a:t>a</a:t>
            </a:r>
            <a:r>
              <a:rPr lang="ru-RU" dirty="0" err="1"/>
              <a:t>рд</a:t>
            </a:r>
            <a:r>
              <a:rPr lang="en-US" dirty="0"/>
              <a:t>a, </a:t>
            </a:r>
            <a:r>
              <a:rPr lang="ru-RU" dirty="0" err="1"/>
              <a:t>чт</a:t>
            </a:r>
            <a:r>
              <a:rPr lang="en-US" dirty="0"/>
              <a:t>o </a:t>
            </a:r>
            <a:r>
              <a:rPr lang="ru-RU" dirty="0"/>
              <a:t>с</a:t>
            </a:r>
            <a:r>
              <a:rPr lang="en-US" dirty="0"/>
              <a:t>o</a:t>
            </a:r>
            <a:r>
              <a:rPr lang="ru-RU" dirty="0" err="1"/>
              <a:t>пр</a:t>
            </a:r>
            <a:r>
              <a:rPr lang="en-US" dirty="0"/>
              <a:t>o</a:t>
            </a:r>
            <a:r>
              <a:rPr lang="ru-RU" dirty="0"/>
              <a:t>в</a:t>
            </a:r>
            <a:r>
              <a:rPr lang="en-US" dirty="0"/>
              <a:t>o</a:t>
            </a:r>
            <a:r>
              <a:rPr lang="ru-RU" dirty="0" err="1"/>
              <a:t>жд</a:t>
            </a:r>
            <a:r>
              <a:rPr lang="en-US" dirty="0"/>
              <a:t>a</a:t>
            </a:r>
            <a:r>
              <a:rPr lang="ru-RU" dirty="0" err="1"/>
              <a:t>ется</a:t>
            </a:r>
            <a:r>
              <a:rPr lang="ru-RU" dirty="0"/>
              <a:t> </a:t>
            </a:r>
            <a:r>
              <a:rPr lang="ru-RU" dirty="0" err="1"/>
              <a:t>бл</a:t>
            </a:r>
            <a:r>
              <a:rPr lang="en-US" dirty="0"/>
              <a:t>o</a:t>
            </a:r>
            <a:r>
              <a:rPr lang="ru-RU" dirty="0"/>
              <a:t>к</a:t>
            </a:r>
            <a:r>
              <a:rPr lang="en-US" dirty="0"/>
              <a:t>a</a:t>
            </a:r>
            <a:r>
              <a:rPr lang="ru-RU" dirty="0"/>
              <a:t>д</a:t>
            </a:r>
            <a:r>
              <a:rPr lang="en-US" dirty="0"/>
              <a:t>o</a:t>
            </a:r>
            <a:r>
              <a:rPr lang="ru-RU" dirty="0"/>
              <a:t>й рем</a:t>
            </a:r>
            <a:r>
              <a:rPr lang="en-US" dirty="0"/>
              <a:t>o</a:t>
            </a:r>
            <a:r>
              <a:rPr lang="ru-RU" dirty="0" err="1"/>
              <a:t>делир</a:t>
            </a:r>
            <a:r>
              <a:rPr lang="en-US" dirty="0"/>
              <a:t>o</a:t>
            </a:r>
            <a:r>
              <a:rPr lang="ru-RU" dirty="0"/>
              <a:t>в</a:t>
            </a:r>
            <a:r>
              <a:rPr lang="en-US" dirty="0"/>
              <a:t>a</a:t>
            </a:r>
            <a:r>
              <a:rPr lang="ru-RU" dirty="0" err="1"/>
              <a:t>ния</a:t>
            </a:r>
            <a:r>
              <a:rPr lang="ru-RU" dirty="0"/>
              <a:t> сердца</a:t>
            </a:r>
            <a:r>
              <a:rPr lang="en-US" dirty="0"/>
              <a:t>a. 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58583D-D60D-4612-84F0-D4A70E2DF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381" y="5362575"/>
            <a:ext cx="9679619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8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B84C3D-90AE-4144-9EC6-5E2DE4C49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Ингибиторы натрий-глюкозного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котранспортера</a:t>
            </a:r>
            <a:r>
              <a:rPr lang="ru-RU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2 типа (ИНГК-2)</a:t>
            </a:r>
            <a:br>
              <a:rPr lang="ru-RU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0CC205-00A2-4A50-8B35-5B272A934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0" i="0" dirty="0">
                <a:solidFill>
                  <a:schemeClr val="tx1"/>
                </a:solidFill>
                <a:effectLst/>
                <a:latin typeface="Montserrat" panose="00000500000000000000" pitchFamily="2" charset="-52"/>
              </a:rPr>
              <a:t>Эффективность применения у пациентов с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Montserrat" panose="00000500000000000000" pitchFamily="2" charset="-52"/>
              </a:rPr>
              <a:t>ХСНсФВ</a:t>
            </a:r>
            <a:r>
              <a:rPr lang="ru-RU" b="0" i="0" dirty="0">
                <a:solidFill>
                  <a:schemeClr val="tx1"/>
                </a:solidFill>
                <a:effectLst/>
                <a:latin typeface="Montserrat" panose="00000500000000000000" pitchFamily="2" charset="-52"/>
              </a:rPr>
              <a:t> продемонстрировал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Montserrat" panose="00000500000000000000" pitchFamily="2" charset="-52"/>
              </a:rPr>
              <a:t>эмпаглифлозин</a:t>
            </a:r>
            <a:r>
              <a:rPr lang="ru-RU" b="0" i="0" dirty="0">
                <a:solidFill>
                  <a:schemeClr val="tx1"/>
                </a:solidFill>
                <a:effectLst/>
                <a:latin typeface="Montserrat" panose="00000500000000000000" pitchFamily="2" charset="-52"/>
              </a:rPr>
              <a:t> в исследовании EMPEROR-</a:t>
            </a:r>
            <a:r>
              <a:rPr lang="ru-RU" b="0" i="0" dirty="0" err="1">
                <a:solidFill>
                  <a:schemeClr val="tx1"/>
                </a:solidFill>
                <a:effectLst/>
                <a:latin typeface="Montserrat" panose="00000500000000000000" pitchFamily="2" charset="-52"/>
              </a:rPr>
              <a:t>Preserved</a:t>
            </a:r>
            <a:r>
              <a:rPr lang="ru-RU" b="0" i="0" dirty="0">
                <a:solidFill>
                  <a:schemeClr val="tx1"/>
                </a:solidFill>
                <a:effectLst/>
                <a:latin typeface="Montserrat" panose="00000500000000000000" pitchFamily="2" charset="-52"/>
              </a:rPr>
              <a:t>. В группе терапии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Montserrat" panose="00000500000000000000" pitchFamily="2" charset="-52"/>
              </a:rPr>
              <a:t>эмпаглифлозином</a:t>
            </a:r>
            <a:r>
              <a:rPr lang="ru-RU" b="0" i="0" dirty="0">
                <a:solidFill>
                  <a:schemeClr val="tx1"/>
                </a:solidFill>
                <a:effectLst/>
                <a:latin typeface="Montserrat" panose="00000500000000000000" pitchFamily="2" charset="-52"/>
              </a:rPr>
              <a:t> отмечалось снижение сердечно-сосудистой смерти и частоты госпитализаций по поводу сердечной недостаточности </a:t>
            </a:r>
            <a:r>
              <a:rPr lang="ru-RU" b="1" i="0" dirty="0">
                <a:solidFill>
                  <a:schemeClr val="tx1"/>
                </a:solidFill>
                <a:effectLst/>
                <a:latin typeface="Montserrat" panose="00000500000000000000" pitchFamily="2" charset="-52"/>
              </a:rPr>
              <a:t>на 21%.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Дапаглифлозин 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эмпаглифлозин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может назначаться в дозе 10 мг перорально 1 раз в день. При лечении наблюдается умеренное (на 10–15%) не прогрессирующее снижение расчетной скорости клубочковой фильтрации (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рСКФ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), глюкозурия и небольшое снижение массы тела. </a:t>
            </a:r>
            <a:endParaRPr lang="ru-RU" b="1" dirty="0">
              <a:solidFill>
                <a:srgbClr val="666666"/>
              </a:solidFill>
              <a:latin typeface="Montserrat" panose="00000500000000000000" pitchFamily="2" charset="-52"/>
            </a:endParaRP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Использование других ингибиторов ИНГК-2 (например,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канаглифлозина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эртуглифлозина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) непосредственно при СН не изучалось, но вторичный анализ исследований их применения при сахарном диабете предполагает, что они также могут быть эффективны.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94552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57AB60A-B2D8-4B48-B2C2-2C6912080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4521" y="6146307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050" b="0" i="1" dirty="0">
                <a:solidFill>
                  <a:srgbClr val="666666"/>
                </a:solidFill>
                <a:effectLst/>
                <a:latin typeface="Montserrat" panose="00000500000000000000" pitchFamily="2" charset="-52"/>
              </a:rPr>
              <a:t>Источник: </a:t>
            </a:r>
            <a:r>
              <a:rPr lang="en-US" sz="1050" b="0" i="1" dirty="0">
                <a:solidFill>
                  <a:srgbClr val="666666"/>
                </a:solidFill>
                <a:effectLst/>
                <a:latin typeface="Montserrat" panose="00000500000000000000" pitchFamily="2" charset="-52"/>
              </a:rPr>
              <a:t>Mullens W. et al. The use of diuretics in heart failure with congestion – a position statement from the Heart Failure Association of the European Society of Cardiology. Eur J Heart Fail. 2019. </a:t>
            </a:r>
            <a:r>
              <a:rPr lang="ru-RU" sz="1050" b="0" i="1" dirty="0">
                <a:solidFill>
                  <a:srgbClr val="666666"/>
                </a:solidFill>
                <a:effectLst/>
                <a:latin typeface="Montserrat" panose="00000500000000000000" pitchFamily="2" charset="-52"/>
              </a:rPr>
              <a:t>Примечание к таблице: 6МХТ – тест 6-минутной ходьбы; </a:t>
            </a:r>
            <a:r>
              <a:rPr lang="en-US" sz="1050" b="0" i="1" dirty="0">
                <a:solidFill>
                  <a:srgbClr val="666666"/>
                </a:solidFill>
                <a:effectLst/>
                <a:latin typeface="Montserrat" panose="00000500000000000000" pitchFamily="2" charset="-52"/>
              </a:rPr>
              <a:t>BNP – </a:t>
            </a:r>
            <a:r>
              <a:rPr lang="ru-RU" sz="1050" b="0" i="1" dirty="0">
                <a:solidFill>
                  <a:srgbClr val="666666"/>
                </a:solidFill>
                <a:effectLst/>
                <a:latin typeface="Montserrat" panose="00000500000000000000" pitchFamily="2" charset="-52"/>
              </a:rPr>
              <a:t>мозговой натрийуретический пептид, МНУП; ЧСС – частота сердечных сокращений; ЯВП – яремная венозная пульсация; НУП – натрийуретический пептид; </a:t>
            </a:r>
            <a:r>
              <a:rPr lang="en-US" sz="1050" b="0" i="1" dirty="0">
                <a:solidFill>
                  <a:srgbClr val="666666"/>
                </a:solidFill>
                <a:effectLst/>
                <a:latin typeface="Montserrat" panose="00000500000000000000" pitchFamily="2" charset="-52"/>
              </a:rPr>
              <a:t>NT-</a:t>
            </a:r>
            <a:r>
              <a:rPr lang="en-US" sz="1050" b="0" i="1" dirty="0" err="1">
                <a:solidFill>
                  <a:srgbClr val="666666"/>
                </a:solidFill>
                <a:effectLst/>
                <a:latin typeface="Montserrat" panose="00000500000000000000" pitchFamily="2" charset="-52"/>
              </a:rPr>
              <a:t>proBNP</a:t>
            </a:r>
            <a:r>
              <a:rPr lang="en-US" sz="1050" b="0" i="1" dirty="0">
                <a:solidFill>
                  <a:srgbClr val="666666"/>
                </a:solidFill>
                <a:effectLst/>
                <a:latin typeface="Montserrat" panose="00000500000000000000" pitchFamily="2" charset="-52"/>
              </a:rPr>
              <a:t> - N-</a:t>
            </a:r>
            <a:r>
              <a:rPr lang="ru-RU" sz="1050" b="0" i="1" dirty="0">
                <a:solidFill>
                  <a:srgbClr val="666666"/>
                </a:solidFill>
                <a:effectLst/>
                <a:latin typeface="Montserrat" panose="00000500000000000000" pitchFamily="2" charset="-52"/>
              </a:rPr>
              <a:t>концевой НУП; ОГП – органы грудной полости; ЭХОКГ – эхокардиография.</a:t>
            </a:r>
            <a:endParaRPr lang="ru-RU" sz="1050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21197B71-935B-42FE-9DCF-E84A5630B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521" y="301842"/>
            <a:ext cx="8385700" cy="584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7C950E-D56C-438E-A645-7E688F36F1F2}"/>
              </a:ext>
            </a:extLst>
          </p:cNvPr>
          <p:cNvSpPr txBox="1"/>
          <p:nvPr/>
        </p:nvSpPr>
        <p:spPr>
          <a:xfrm>
            <a:off x="2284521" y="301841"/>
            <a:ext cx="4563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666666"/>
                </a:solidFill>
                <a:effectLst/>
                <a:latin typeface="Montserrat" panose="00000500000000000000" pitchFamily="2" charset="-52"/>
              </a:rPr>
              <a:t>Диагностические критерии для оценки </a:t>
            </a:r>
            <a:r>
              <a:rPr lang="ru-RU" sz="2400" b="1" i="1" dirty="0" err="1">
                <a:solidFill>
                  <a:srgbClr val="666666"/>
                </a:solidFill>
                <a:effectLst/>
                <a:latin typeface="Montserrat" panose="00000500000000000000" pitchFamily="2" charset="-52"/>
              </a:rPr>
              <a:t>эуволемии</a:t>
            </a:r>
            <a:r>
              <a:rPr lang="ru-RU" sz="2400" b="1" i="1" dirty="0">
                <a:solidFill>
                  <a:srgbClr val="666666"/>
                </a:solidFill>
                <a:effectLst/>
                <a:latin typeface="Montserrat" panose="00000500000000000000" pitchFamily="2" charset="-52"/>
              </a:rPr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847744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4E0BB4-F2D5-4973-B3E3-848FB8CB9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408526"/>
            <a:ext cx="8911687" cy="1280890"/>
          </a:xfrm>
        </p:spPr>
        <p:txBody>
          <a:bodyPr/>
          <a:lstStyle/>
          <a:p>
            <a:r>
              <a:rPr lang="ru-RU" b="1" dirty="0"/>
              <a:t>Диуретики, применяемые для лечения </a:t>
            </a:r>
            <a:r>
              <a:rPr lang="ru-RU" b="1" dirty="0" err="1"/>
              <a:t>ХСНнФВ</a:t>
            </a:r>
            <a:r>
              <a:rPr lang="ru-RU" b="1" dirty="0"/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719C31-C50D-41FF-9EA2-DFA718300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89416"/>
            <a:ext cx="9602788" cy="91174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chemeClr val="accent1"/>
                </a:solidFill>
                <a:effectLst/>
                <a:latin typeface="Montserrat" panose="00000500000000000000" pitchFamily="2" charset="-52"/>
              </a:rPr>
              <a:t>Важным аспектом при использовании диуретиков является их ежедневный прием. Назначение мочегонных препаратов несколько раз в неделю приводит к рикошетной задержке жидкости и может способствовать декомпенсации ХСН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75FA1E-F4C9-4C57-B80E-728A0AB27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3" y="2526122"/>
            <a:ext cx="9602788" cy="433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8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4B3CA6-E98E-4D55-B29B-164400259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rgbClr val="666666"/>
                </a:solidFill>
                <a:effectLst/>
                <a:latin typeface="Montserrat" panose="00000500000000000000" pitchFamily="2" charset="-52"/>
              </a:rPr>
              <a:t>Алгоритм назначения диуретиков при ХСН.</a:t>
            </a:r>
            <a:endParaRPr lang="ru-RU" b="1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D7767BE-8E47-4B2F-809D-2887653B47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409" y="1905000"/>
            <a:ext cx="7225312" cy="454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099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88FCE-E1AA-4EE8-B57C-AE2A574DD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Эффекты физических тренировок на сердечно-сосудистую систему.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484139F-1883-4CE7-B2E5-4CF99BCDCF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721" y="1913423"/>
            <a:ext cx="10104436" cy="451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389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F55300-A364-411C-9E34-50DC5907A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Диспансерное наблюдение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9FA09F-1831-4135-87ED-9FF1F40AE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1258" y="1322773"/>
            <a:ext cx="9670742" cy="553522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666666"/>
                </a:solidFill>
                <a:effectLst/>
                <a:latin typeface="Montserrat" panose="00000500000000000000" pitchFamily="2" charset="-52"/>
              </a:rPr>
              <a:t>Проводится терапевтом при ХСН со сниженной фракцией выброса I-IIA стадии I–II ФК. Наблюдение кардиологом показано в случаях ХСН со сниженной фракцией выброса IIБ-III стадии и/или ФК III – IV; ХСН с сохраненной фракцией выброса I-IIA стадии I–II ФК в сочетании с сахарным диабетом и/или хронической болезнью почек 4 и 5 стадии </a:t>
            </a:r>
          </a:p>
          <a:p>
            <a:r>
              <a:rPr lang="ru-RU" dirty="0"/>
              <a:t>Во время визита пациента с ХСН необходимо:</a:t>
            </a:r>
          </a:p>
          <a:p>
            <a:pPr marL="0" indent="0">
              <a:buNone/>
            </a:pPr>
            <a:r>
              <a:rPr lang="ru-RU" dirty="0"/>
              <a:t>Оценить тяжесть и динамику состояния пациента;</a:t>
            </a:r>
          </a:p>
          <a:p>
            <a:pPr marL="0" indent="0">
              <a:buNone/>
            </a:pPr>
            <a:r>
              <a:rPr lang="ru-RU" dirty="0"/>
              <a:t>Измерить:</a:t>
            </a:r>
          </a:p>
          <a:p>
            <a:pPr marL="0" indent="0">
              <a:buNone/>
            </a:pPr>
            <a:r>
              <a:rPr lang="ru-RU" dirty="0"/>
              <a:t>Массу тела и рассчитать ИМТ;</a:t>
            </a:r>
          </a:p>
          <a:p>
            <a:pPr marL="0" indent="0">
              <a:buNone/>
            </a:pPr>
            <a:r>
              <a:rPr lang="ru-RU" dirty="0"/>
              <a:t>ЧСС и ритм сердца;</a:t>
            </a:r>
          </a:p>
          <a:p>
            <a:pPr marL="0" indent="0">
              <a:buNone/>
            </a:pPr>
            <a:r>
              <a:rPr lang="ru-RU" dirty="0"/>
              <a:t>Артериальное давление;</a:t>
            </a:r>
          </a:p>
          <a:p>
            <a:pPr marL="0" indent="0">
              <a:buNone/>
            </a:pPr>
            <a:r>
              <a:rPr lang="ru-RU" dirty="0"/>
              <a:t>Частоту дыхательных движений.</a:t>
            </a:r>
          </a:p>
          <a:p>
            <a:pPr marL="0" indent="0">
              <a:buNone/>
            </a:pPr>
            <a:r>
              <a:rPr lang="ru-RU" dirty="0"/>
              <a:t>Уточнить статус курения;</a:t>
            </a:r>
          </a:p>
          <a:p>
            <a:r>
              <a:rPr lang="ru-RU" dirty="0"/>
              <a:t>Оценить клинические признаки сердечной недостаточности:</a:t>
            </a:r>
          </a:p>
          <a:p>
            <a:pPr marL="0" indent="0">
              <a:buNone/>
            </a:pPr>
            <a:r>
              <a:rPr lang="ru-RU" dirty="0"/>
              <a:t>Положение пациента;</a:t>
            </a:r>
          </a:p>
          <a:p>
            <a:pPr marL="0" indent="0">
              <a:buNone/>
            </a:pPr>
            <a:r>
              <a:rPr lang="ru-RU" dirty="0"/>
              <a:t>Наличие набухания шейных вен;</a:t>
            </a:r>
          </a:p>
          <a:p>
            <a:pPr marL="0" indent="0">
              <a:buNone/>
            </a:pPr>
            <a:r>
              <a:rPr lang="ru-RU" dirty="0"/>
              <a:t>Цианоз;</a:t>
            </a:r>
          </a:p>
          <a:p>
            <a:pPr marL="0" indent="0">
              <a:buNone/>
            </a:pPr>
            <a:r>
              <a:rPr lang="ru-RU" dirty="0"/>
              <a:t>Признаки застоя в легких;</a:t>
            </a:r>
          </a:p>
          <a:p>
            <a:pPr marL="0" indent="0">
              <a:buNone/>
            </a:pPr>
            <a:r>
              <a:rPr lang="ru-RU" dirty="0"/>
              <a:t>Периферические отеки;</a:t>
            </a:r>
          </a:p>
          <a:p>
            <a:pPr marL="0" indent="0">
              <a:buNone/>
            </a:pPr>
            <a:r>
              <a:rPr lang="ru-RU" dirty="0"/>
              <a:t>Размеры печени.</a:t>
            </a:r>
          </a:p>
          <a:p>
            <a:pPr marL="0" indent="0">
              <a:buNone/>
            </a:pPr>
            <a:r>
              <a:rPr lang="ru-RU" dirty="0"/>
              <a:t>Зарегистрировать ЭКГ;</a:t>
            </a:r>
          </a:p>
          <a:p>
            <a:r>
              <a:rPr lang="ru-RU" dirty="0"/>
              <a:t>При необходимости назначить лабораторные и инструментальные исследования (биохимический анализ крови с расчетом; общий анализ крови; МНО при терапии варфарином; уровень NT-</a:t>
            </a:r>
            <a:r>
              <a:rPr lang="ru-RU" dirty="0" err="1"/>
              <a:t>pro</a:t>
            </a:r>
            <a:r>
              <a:rPr lang="ru-RU" dirty="0"/>
              <a:t> BNP 1 раз в год; ЭКГ и рентгенографию органов грудной клетки; </a:t>
            </a:r>
            <a:r>
              <a:rPr lang="ru-RU" dirty="0" err="1"/>
              <a:t>ЭхоКГ</a:t>
            </a:r>
            <a:r>
              <a:rPr lang="ru-RU" dirty="0"/>
              <a:t>; </a:t>
            </a:r>
            <a:r>
              <a:rPr lang="ru-RU" dirty="0" err="1"/>
              <a:t>холтеровское</a:t>
            </a:r>
            <a:r>
              <a:rPr lang="ru-RU" dirty="0"/>
              <a:t> мониторирование ЭКГ) </a:t>
            </a:r>
          </a:p>
        </p:txBody>
      </p:sp>
    </p:spTree>
    <p:extLst>
      <p:ext uri="{BB962C8B-B14F-4D97-AF65-F5344CB8AC3E}">
        <p14:creationId xmlns:p14="http://schemas.microsoft.com/office/powerpoint/2010/main" val="735774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0" y="908721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SemiConde" pitchFamily="34" charset="0"/>
              </a:rPr>
              <a:t>БЛАГОДАРЮ</a:t>
            </a:r>
          </a:p>
          <a:p>
            <a:pPr algn="ctr"/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SemiConde" pitchFamily="34" charset="0"/>
              </a:rPr>
              <a:t>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467621-297D-40D4-97B0-B120C6106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0" i="0" dirty="0">
                <a:solidFill>
                  <a:srgbClr val="666666"/>
                </a:solidFill>
                <a:effectLst/>
                <a:latin typeface="Montserrat" panose="00000500000000000000" pitchFamily="2" charset="-52"/>
              </a:rPr>
              <a:t>Хроническая сердечная недостаточность (ХСН)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FFEAA8-E314-4A2E-844A-847E0B7E9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/>
            <a:r>
              <a:rPr lang="ru-RU" b="0" i="0" dirty="0">
                <a:solidFill>
                  <a:srgbClr val="666666"/>
                </a:solidFill>
                <a:effectLst/>
                <a:latin typeface="Montserrat" panose="00000500000000000000" pitchFamily="2" charset="-52"/>
              </a:rPr>
              <a:t>Сложный клинический синдром, обусловленный структурными и/или функциональными изменениями в сердце, которые приводят к нарушению наполнения или опорожнения левого желудочка. Эти изменения сопровождаются недостаточной перфузией внутренних органов и клинически проявляются одышкой, слабостью, утомляемостью, сердцебиением.</a:t>
            </a:r>
          </a:p>
          <a:p>
            <a:pPr algn="l"/>
            <a:r>
              <a:rPr lang="ru-RU" b="0" i="0" dirty="0">
                <a:solidFill>
                  <a:srgbClr val="666666"/>
                </a:solidFill>
                <a:effectLst/>
                <a:latin typeface="Montserrat" panose="00000500000000000000" pitchFamily="2" charset="-52"/>
              </a:rPr>
              <a:t>Распространенность ХСН в мире составляет 1–2% и увеличивается по мере старения населения: частота ХСН у лиц в возрасте 55 лет составляет 1%, а у лиц старше 80 достигает уже 10%. Около 50% пациентов с ХСН погибает в течение 5 лет после установления диагноза. В России ХСН встречается у 7–10% взрослого населения и является одной из основных причин госпитализаций и смертности.</a:t>
            </a:r>
          </a:p>
          <a:p>
            <a:pPr algn="l"/>
            <a:r>
              <a:rPr lang="ru-RU" b="0" i="0" dirty="0">
                <a:solidFill>
                  <a:srgbClr val="666666"/>
                </a:solidFill>
                <a:effectLst/>
                <a:latin typeface="Montserrat" panose="00000500000000000000" pitchFamily="2" charset="-52"/>
              </a:rPr>
              <a:t>В зависимости от фракции выброса (ФВ) выделяют ХСН со сниженной фракцией выброса (ФВ ≤40%), умеренно сниженной фракцией выброса (ФВ 41-49%) и с сохраненной фракцией выброса (ФВ ≥50%). ХСН с сохраненной ФВ (</a:t>
            </a:r>
            <a:r>
              <a:rPr lang="ru-RU" b="0" i="0" dirty="0" err="1">
                <a:solidFill>
                  <a:srgbClr val="666666"/>
                </a:solidFill>
                <a:effectLst/>
                <a:latin typeface="Montserrat" panose="00000500000000000000" pitchFamily="2" charset="-52"/>
              </a:rPr>
              <a:t>ХСНсФВ</a:t>
            </a:r>
            <a:r>
              <a:rPr lang="ru-RU" b="0" i="0" dirty="0">
                <a:solidFill>
                  <a:srgbClr val="666666"/>
                </a:solidFill>
                <a:effectLst/>
                <a:latin typeface="Montserrat" panose="00000500000000000000" pitchFamily="2" charset="-52"/>
              </a:rPr>
              <a:t>) составляет около половины всех пациентов с ХСН и ее распространенность растет ежегодно на 1%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475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D134-5A00-40E8-B1EC-6C37478B7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Классификация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8D7DDA-FF87-4E11-8F03-A6427CC9D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69002"/>
            <a:ext cx="8915400" cy="424222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/>
              <a:t>1. По Василенко-</a:t>
            </a:r>
            <a:r>
              <a:rPr lang="ru-RU" b="1" dirty="0" err="1"/>
              <a:t>Стражеско</a:t>
            </a:r>
            <a:r>
              <a:rPr lang="ru-RU" b="1" dirty="0"/>
              <a:t>:</a:t>
            </a:r>
          </a:p>
          <a:p>
            <a:r>
              <a:rPr lang="ru-RU" dirty="0"/>
              <a:t>I стадия (начальная) – скрытая СН, проявляющаяся только при физической нагрузке (одышкой, тахикардией, быстрой утомляемостью).</a:t>
            </a:r>
          </a:p>
          <a:p>
            <a:r>
              <a:rPr lang="ru-RU" dirty="0"/>
              <a:t>II стадия (выраженная) – выраженные нарушения гемодинамики, функции органов и обмена веществ</a:t>
            </a:r>
          </a:p>
          <a:p>
            <a:r>
              <a:rPr lang="ru-RU" dirty="0"/>
              <a:t>IIА – умеренно выраженные признаки СН с нарушением гемодинамики только по одному кругу</a:t>
            </a:r>
          </a:p>
          <a:p>
            <a:r>
              <a:rPr lang="ru-RU" dirty="0"/>
              <a:t>IIB – сильно выраженные признаки СН с нарушением гемодинамики по большому и малому кругу</a:t>
            </a:r>
          </a:p>
          <a:p>
            <a:r>
              <a:rPr lang="ru-RU" dirty="0"/>
              <a:t>III стадия (конечная, дистрофическая) – тяжёлые нарушения гемодинамики, стойкие изменения обмена веществ и функций всех органов, необратимые изменения структуры тканей и органов, полная утрата трудоспособности.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348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75FCB45-3987-4B9B-8C7A-2654AC53C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8594" y="508987"/>
            <a:ext cx="8915400" cy="377762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/>
              <a:t>2. По </a:t>
            </a:r>
            <a:r>
              <a:rPr lang="en-US" b="1" dirty="0"/>
              <a:t>NYHA</a:t>
            </a:r>
            <a:r>
              <a:rPr lang="ru-RU" b="1" dirty="0"/>
              <a:t>:</a:t>
            </a:r>
          </a:p>
          <a:p>
            <a:r>
              <a:rPr lang="ru-RU" dirty="0"/>
              <a:t>I класс (отсутствие ограничений физической активности) - обычная (привычная) физическая нагрузка не вызывает выраженной утомляемости, одышки или сердцебиения (но есть заболевание сердца!); дистанция 6-и минутной ходьбы 426-550 м.</a:t>
            </a:r>
          </a:p>
          <a:p>
            <a:r>
              <a:rPr lang="ru-RU" dirty="0"/>
              <a:t>II класс (легкое, незначительное ограничение физической активности) - удовлетворительное самочувствие в покое, но привычная физическая нагрузка вызывает утомление, сердцебиение, одышку или боли; дистанция 6-и минутной ходьбы 301-425 м.</a:t>
            </a:r>
          </a:p>
          <a:p>
            <a:r>
              <a:rPr lang="ru-RU" dirty="0"/>
              <a:t>III класс (выраженное, заметное ограничение физической активности) - удовлетворительное самочувствие в покое, но нагрузка менее, чем обычно приводит к появлению симптоматики; дистанция 6-и минутной ходьбы 151-300 м.</a:t>
            </a:r>
          </a:p>
          <a:p>
            <a:r>
              <a:rPr lang="ru-RU" dirty="0"/>
              <a:t>IV класс (полное ограничение физической активности) - невозможность выполнения какой-либо физической нагрузки без ухудшения самочувствия; симптомы СН имеются даже в покое и усиливаются при любой физической нагрузке; дистанция 6-и минутной ходьбы менее 150 м.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387A5E-9173-4225-A6B6-53BB88276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967" y="3968319"/>
            <a:ext cx="5584054" cy="288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5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8D822B-EF67-4052-9E80-0E0A98275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ХСН со сниженной ФВ (</a:t>
            </a:r>
            <a:r>
              <a:rPr lang="ru-RU" dirty="0" err="1"/>
              <a:t>ХСНнФВ</a:t>
            </a:r>
            <a:r>
              <a:rPr lang="ru-RU" dirty="0"/>
              <a:t>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67A390-E210-41D3-80A3-995E3983E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666666"/>
                </a:solidFill>
                <a:effectLst/>
                <a:latin typeface="Montserrat" panose="00000500000000000000" pitchFamily="2" charset="-52"/>
              </a:rPr>
              <a:t>Ингибиторов </a:t>
            </a:r>
            <a:r>
              <a:rPr lang="ru-RU" b="0" i="0" dirty="0" err="1">
                <a:solidFill>
                  <a:srgbClr val="666666"/>
                </a:solidFill>
                <a:effectLst/>
                <a:latin typeface="Montserrat" panose="00000500000000000000" pitchFamily="2" charset="-52"/>
              </a:rPr>
              <a:t>ангиотензинпревращающего</a:t>
            </a:r>
            <a:r>
              <a:rPr lang="ru-RU" b="0" i="0" dirty="0">
                <a:solidFill>
                  <a:srgbClr val="666666"/>
                </a:solidFill>
                <a:effectLst/>
                <a:latin typeface="Montserrat" panose="00000500000000000000" pitchFamily="2" charset="-52"/>
              </a:rPr>
              <a:t> фермента (ИАПФ)/ антагонистов рецепторов ангиотензина II типа (АРА II)/ ангиотензина рецепторов и </a:t>
            </a:r>
            <a:r>
              <a:rPr lang="ru-RU" b="0" i="0" dirty="0" err="1">
                <a:solidFill>
                  <a:srgbClr val="666666"/>
                </a:solidFill>
                <a:effectLst/>
                <a:latin typeface="Montserrat" panose="00000500000000000000" pitchFamily="2" charset="-52"/>
              </a:rPr>
              <a:t>неприлиза</a:t>
            </a:r>
            <a:r>
              <a:rPr lang="ru-RU" b="0" i="0" dirty="0">
                <a:solidFill>
                  <a:srgbClr val="666666"/>
                </a:solidFill>
                <a:effectLst/>
                <a:latin typeface="Montserrat" panose="00000500000000000000" pitchFamily="2" charset="-52"/>
              </a:rPr>
              <a:t> ингибитора (АРНИ);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666666"/>
                </a:solidFill>
                <a:effectLst/>
                <a:latin typeface="Montserrat" panose="00000500000000000000" pitchFamily="2" charset="-52"/>
              </a:rPr>
              <a:t>Бета-блокаторов;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666666"/>
                </a:solidFill>
                <a:effectLst/>
                <a:latin typeface="Montserrat" panose="00000500000000000000" pitchFamily="2" charset="-52"/>
              </a:rPr>
              <a:t>Антагонистов </a:t>
            </a:r>
            <a:r>
              <a:rPr lang="ru-RU" b="0" i="0" dirty="0" err="1">
                <a:solidFill>
                  <a:srgbClr val="666666"/>
                </a:solidFill>
                <a:effectLst/>
                <a:latin typeface="Montserrat" panose="00000500000000000000" pitchFamily="2" charset="-52"/>
              </a:rPr>
              <a:t>минералокортикостероидных</a:t>
            </a:r>
            <a:r>
              <a:rPr lang="ru-RU" b="0" i="0" dirty="0">
                <a:solidFill>
                  <a:srgbClr val="666666"/>
                </a:solidFill>
                <a:effectLst/>
                <a:latin typeface="Montserrat" panose="00000500000000000000" pitchFamily="2" charset="-52"/>
              </a:rPr>
              <a:t> рецепторов (АМКР);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666666"/>
                </a:solidFill>
                <a:effectLst/>
                <a:latin typeface="Montserrat" panose="00000500000000000000" pitchFamily="2" charset="-52"/>
              </a:rPr>
              <a:t>Ингибиторов натрий-глюкозного </a:t>
            </a:r>
            <a:r>
              <a:rPr lang="ru-RU" b="0" i="0" dirty="0" err="1">
                <a:solidFill>
                  <a:srgbClr val="666666"/>
                </a:solidFill>
                <a:effectLst/>
                <a:latin typeface="Montserrat" panose="00000500000000000000" pitchFamily="2" charset="-52"/>
              </a:rPr>
              <a:t>котранспортера</a:t>
            </a:r>
            <a:r>
              <a:rPr lang="ru-RU" b="0" i="0" dirty="0">
                <a:solidFill>
                  <a:srgbClr val="666666"/>
                </a:solidFill>
                <a:effectLst/>
                <a:latin typeface="Montserrat" panose="00000500000000000000" pitchFamily="2" charset="-52"/>
              </a:rPr>
              <a:t> 2-го типа (иНГЛТ2).</a:t>
            </a:r>
          </a:p>
          <a:p>
            <a:pPr marL="0" indent="0">
              <a:buNone/>
            </a:pPr>
            <a:r>
              <a:rPr lang="ru-RU" b="1" i="0" dirty="0">
                <a:solidFill>
                  <a:srgbClr val="666666"/>
                </a:solidFill>
                <a:effectLst/>
                <a:latin typeface="Montserrat" panose="00000500000000000000" pitchFamily="2" charset="-52"/>
              </a:rPr>
              <a:t>Комбинация этих групп препаратов получила название </a:t>
            </a:r>
            <a:r>
              <a:rPr lang="ru-RU" b="1" i="0" dirty="0" err="1">
                <a:solidFill>
                  <a:srgbClr val="666666"/>
                </a:solidFill>
                <a:effectLst/>
                <a:latin typeface="Montserrat" panose="00000500000000000000" pitchFamily="2" charset="-52"/>
              </a:rPr>
              <a:t>квадротерапия</a:t>
            </a:r>
            <a:r>
              <a:rPr lang="ru-RU" b="1" i="0" dirty="0">
                <a:solidFill>
                  <a:srgbClr val="666666"/>
                </a:solidFill>
                <a:effectLst/>
                <a:latin typeface="Montserrat" panose="00000500000000000000" pitchFamily="2" charset="-52"/>
              </a:rPr>
              <a:t> и успешно применяется в лечении ХСН, поскольку влияет на ключевые звенья патогенеза болезни.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09297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F76D92-9920-4F3F-97D6-550D0FE69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ИАПФ для лечения </a:t>
            </a:r>
            <a:r>
              <a:rPr lang="ru-RU" dirty="0" err="1"/>
              <a:t>ХСНнФВ</a:t>
            </a:r>
            <a:r>
              <a:rPr lang="ru-RU" dirty="0"/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50CBD0-FBC0-4514-852E-ED29258CE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1068" y="1264555"/>
            <a:ext cx="8915400" cy="3609286"/>
          </a:xfrm>
        </p:spPr>
        <p:txBody>
          <a:bodyPr/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Тормозя активность AПФ и, таким образом, влияя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нa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функциональную активность РAAС и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кaллекреин-киннинoвoй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системы, ингибиторы AПФ уменьшают образование ангиотензина II и, в конечном счете, ослабляют основные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сердечнo-сoсудистые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эффекты активации РAAС, в том числе артериальную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вaзoкoнстрикцию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секрецию альдостерона . Вызывая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вaзoдилaтaцию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системных артерий и уменьшая общее периферическое сопротивление, ингибиторы AПФ снижают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пoстнaгрузку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ЛЖ и тем самым улучшают его насосную функцию и улучшают прогноз больных с ХСН. 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CB3DEE-2CE2-48EC-988E-95584D56B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5" y="3429000"/>
            <a:ext cx="9599075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97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C01B54-11D4-45AF-B9FB-9C5930F01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АРА II для лечения </a:t>
            </a:r>
            <a:r>
              <a:rPr lang="ru-RU" dirty="0" err="1"/>
              <a:t>ХСНнФВ</a:t>
            </a:r>
            <a:r>
              <a:rPr lang="ru-RU" dirty="0"/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262702-4126-49F5-8918-9D6B0CD75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8315" y="1356353"/>
            <a:ext cx="8915400" cy="3777622"/>
          </a:xfrm>
        </p:spPr>
        <p:txBody>
          <a:bodyPr/>
          <a:lstStyle/>
          <a:p>
            <a:r>
              <a:rPr lang="ru-RU" b="0" i="0" dirty="0">
                <a:solidFill>
                  <a:srgbClr val="666666"/>
                </a:solidFill>
                <a:effectLst/>
                <a:latin typeface="Montserrat" panose="00000500000000000000" pitchFamily="2" charset="-52"/>
              </a:rPr>
              <a:t>Антагонисты рецепторов ангиотензина II могут служить альтернативой ИАПФ только в случае их непереносимости для пациентов с ХСН. В клинических исследования они не показали снижения общей смертности, но положительно влияли на комбинированную конечную точку и снижали частоту госпитализаций (CHARM-</a:t>
            </a:r>
            <a:r>
              <a:rPr lang="ru-RU" b="0" i="0" dirty="0" err="1">
                <a:solidFill>
                  <a:srgbClr val="666666"/>
                </a:solidFill>
                <a:effectLst/>
                <a:latin typeface="Montserrat" panose="00000500000000000000" pitchFamily="2" charset="-52"/>
              </a:rPr>
              <a:t>Alternative</a:t>
            </a:r>
            <a:r>
              <a:rPr lang="ru-RU" b="0" i="0" dirty="0">
                <a:solidFill>
                  <a:srgbClr val="666666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b="0" i="0" dirty="0" err="1">
                <a:solidFill>
                  <a:srgbClr val="666666"/>
                </a:solidFill>
                <a:effectLst/>
                <a:latin typeface="Montserrat" panose="00000500000000000000" pitchFamily="2" charset="-52"/>
              </a:rPr>
              <a:t>study</a:t>
            </a:r>
            <a:r>
              <a:rPr lang="ru-RU" b="0" i="0" dirty="0">
                <a:solidFill>
                  <a:srgbClr val="666666"/>
                </a:solidFill>
                <a:effectLst/>
                <a:latin typeface="Montserrat" panose="00000500000000000000" pitchFamily="2" charset="-52"/>
              </a:rPr>
              <a:t>, </a:t>
            </a:r>
            <a:r>
              <a:rPr lang="ru-RU" b="0" i="0" dirty="0" err="1">
                <a:solidFill>
                  <a:srgbClr val="666666"/>
                </a:solidFill>
                <a:effectLst/>
                <a:latin typeface="Montserrat" panose="00000500000000000000" pitchFamily="2" charset="-52"/>
              </a:rPr>
              <a:t>Val-HeFT</a:t>
            </a:r>
            <a:r>
              <a:rPr lang="ru-RU" b="0" i="0" dirty="0">
                <a:solidFill>
                  <a:srgbClr val="666666"/>
                </a:solidFill>
                <a:effectLst/>
                <a:latin typeface="Montserrat" panose="00000500000000000000" pitchFamily="2" charset="-52"/>
              </a:rPr>
              <a:t>, ELITE II)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B02590-CBAE-45B3-881D-FAB9A5743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315" y="5133975"/>
            <a:ext cx="972368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171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0A972A-3A06-4B93-8E41-C5E15C429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402168"/>
            <a:ext cx="8911687" cy="1280890"/>
          </a:xfrm>
        </p:spPr>
        <p:txBody>
          <a:bodyPr/>
          <a:lstStyle/>
          <a:p>
            <a:pPr algn="ctr"/>
            <a:r>
              <a:rPr lang="ru-RU" dirty="0" err="1"/>
              <a:t>Валсартан</a:t>
            </a:r>
            <a:r>
              <a:rPr lang="ru-RU" dirty="0"/>
              <a:t> /</a:t>
            </a:r>
            <a:r>
              <a:rPr lang="ru-RU" dirty="0" err="1"/>
              <a:t>Сакубитрил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43EA7-3834-46C5-AA9B-7FAA065BC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042613"/>
            <a:ext cx="9599075" cy="3777622"/>
          </a:xfrm>
        </p:spPr>
        <p:txBody>
          <a:bodyPr>
            <a:normAutofit fontScale="85000" lnSpcReduction="20000"/>
          </a:bodyPr>
          <a:lstStyle/>
          <a:p>
            <a:r>
              <a:rPr lang="ru-RU" b="0" i="0" dirty="0">
                <a:solidFill>
                  <a:srgbClr val="666666"/>
                </a:solidFill>
                <a:effectLst/>
                <a:latin typeface="Montserrat" panose="00000500000000000000" pitchFamily="2" charset="-52"/>
              </a:rPr>
              <a:t> В исследовании PARADIGM-HF в сравнении с золотым стандартом терапии ХСН </a:t>
            </a:r>
            <a:r>
              <a:rPr lang="ru-RU" b="0" i="0" dirty="0" err="1">
                <a:solidFill>
                  <a:srgbClr val="666666"/>
                </a:solidFill>
                <a:effectLst/>
                <a:latin typeface="Montserrat" panose="00000500000000000000" pitchFamily="2" charset="-52"/>
              </a:rPr>
              <a:t>эналаприлом</a:t>
            </a:r>
            <a:r>
              <a:rPr lang="ru-RU" b="0" i="0" dirty="0">
                <a:solidFill>
                  <a:srgbClr val="666666"/>
                </a:solidFill>
                <a:effectLst/>
                <a:latin typeface="Montserrat" panose="00000500000000000000" pitchFamily="2" charset="-52"/>
              </a:rPr>
              <a:t> препарат продемонстрировал более значимое снижение частоты сердечно-сосудистой смерти и госпитализаций по поводу сердечной недостаточности на </a:t>
            </a:r>
            <a:r>
              <a:rPr lang="ru-RU" b="1" i="0" dirty="0">
                <a:solidFill>
                  <a:srgbClr val="666666"/>
                </a:solidFill>
                <a:effectLst/>
                <a:latin typeface="Montserrat" panose="00000500000000000000" pitchFamily="2" charset="-52"/>
              </a:rPr>
              <a:t>20% (р=0,0000002</a:t>
            </a:r>
            <a:r>
              <a:rPr lang="ru-RU" b="0" i="0" dirty="0">
                <a:solidFill>
                  <a:srgbClr val="666666"/>
                </a:solidFill>
                <a:effectLst/>
                <a:latin typeface="Montserrat" panose="00000500000000000000" pitchFamily="2" charset="-52"/>
              </a:rPr>
              <a:t>) у пациентов с </a:t>
            </a:r>
            <a:r>
              <a:rPr lang="ru-RU" b="0" i="0" dirty="0" err="1">
                <a:solidFill>
                  <a:srgbClr val="666666"/>
                </a:solidFill>
                <a:effectLst/>
                <a:latin typeface="Montserrat" panose="00000500000000000000" pitchFamily="2" charset="-52"/>
              </a:rPr>
              <a:t>ХСНнФВ</a:t>
            </a:r>
            <a:r>
              <a:rPr lang="ru-RU" b="0" i="0" dirty="0">
                <a:solidFill>
                  <a:srgbClr val="666666"/>
                </a:solidFill>
                <a:effectLst/>
                <a:latin typeface="Montserrat" panose="00000500000000000000" pitchFamily="2" charset="-52"/>
              </a:rPr>
              <a:t> . При этом безопасность и переносимость были сопоставимы с применением </a:t>
            </a:r>
            <a:r>
              <a:rPr lang="ru-RU" b="0" i="0" dirty="0" err="1">
                <a:solidFill>
                  <a:srgbClr val="666666"/>
                </a:solidFill>
                <a:effectLst/>
                <a:latin typeface="Montserrat" panose="00000500000000000000" pitchFamily="2" charset="-52"/>
              </a:rPr>
              <a:t>эналаприла</a:t>
            </a:r>
            <a:r>
              <a:rPr lang="ru-RU" b="0" i="0" dirty="0">
                <a:solidFill>
                  <a:srgbClr val="666666"/>
                </a:solidFill>
                <a:effectLst/>
                <a:latin typeface="Montserrat" panose="00000500000000000000" pitchFamily="2" charset="-52"/>
              </a:rPr>
              <a:t>. В настоящее время рекомендуется перевод пациентов на терапию АРНИ, несмотря на оптимальную терапию </a:t>
            </a:r>
            <a:r>
              <a:rPr lang="ru-RU" b="0" i="0" dirty="0" err="1">
                <a:solidFill>
                  <a:srgbClr val="666666"/>
                </a:solidFill>
                <a:effectLst/>
                <a:latin typeface="Montserrat" panose="00000500000000000000" pitchFamily="2" charset="-52"/>
              </a:rPr>
              <a:t>иАПФ</a:t>
            </a:r>
            <a:r>
              <a:rPr lang="ru-RU" b="0" i="0" dirty="0">
                <a:solidFill>
                  <a:srgbClr val="666666"/>
                </a:solidFill>
                <a:effectLst/>
                <a:latin typeface="Montserrat" panose="00000500000000000000" pitchFamily="2" charset="-52"/>
              </a:rPr>
              <a:t>, бета-блокаторами и АМКР, при сохранении симптомов ХСН</a:t>
            </a:r>
          </a:p>
          <a:p>
            <a:r>
              <a:rPr lang="ru-RU" dirty="0"/>
              <a:t>Рекомендуемая стартовая доза </a:t>
            </a:r>
            <a:r>
              <a:rPr lang="ru-RU" dirty="0" err="1"/>
              <a:t>валсартана</a:t>
            </a:r>
            <a:r>
              <a:rPr lang="ru-RU" dirty="0"/>
              <a:t>/</a:t>
            </a:r>
            <a:r>
              <a:rPr lang="ru-RU" dirty="0" err="1"/>
              <a:t>сакубитрила</a:t>
            </a:r>
            <a:r>
              <a:rPr lang="ru-RU" dirty="0"/>
              <a:t> при стабильной ХСН для пациентов, получавших ранее </a:t>
            </a:r>
            <a:r>
              <a:rPr lang="ru-RU" dirty="0" err="1"/>
              <a:t>иАПФ</a:t>
            </a:r>
            <a:r>
              <a:rPr lang="ru-RU" dirty="0"/>
              <a:t>/АРА в целевой дозе, составляет </a:t>
            </a:r>
            <a:r>
              <a:rPr lang="ru-RU" b="1" dirty="0"/>
              <a:t>49/51 мг 2 раза в день </a:t>
            </a:r>
            <a:r>
              <a:rPr lang="ru-RU" dirty="0"/>
              <a:t>с титрацией до целевой дозы </a:t>
            </a:r>
            <a:r>
              <a:rPr lang="ru-RU" b="1" dirty="0"/>
              <a:t>97/103 мг 2 раза в день</a:t>
            </a:r>
            <a:r>
              <a:rPr lang="ru-RU" dirty="0"/>
              <a:t>. У пациентов, ранее не получавших терапию </a:t>
            </a:r>
            <a:r>
              <a:rPr lang="ru-RU" dirty="0" err="1"/>
              <a:t>иАПФ</a:t>
            </a:r>
            <a:r>
              <a:rPr lang="ru-RU" dirty="0"/>
              <a:t>/АРА II, или получавших эти препараты в низких дозах, начинать терапию препаратом </a:t>
            </a:r>
            <a:r>
              <a:rPr lang="ru-RU" dirty="0" err="1"/>
              <a:t>валсартан</a:t>
            </a:r>
            <a:r>
              <a:rPr lang="ru-RU" dirty="0"/>
              <a:t>/</a:t>
            </a:r>
            <a:r>
              <a:rPr lang="ru-RU" dirty="0" err="1"/>
              <a:t>сакубитрил</a:t>
            </a:r>
            <a:r>
              <a:rPr lang="ru-RU" dirty="0"/>
              <a:t> следует с дозы </a:t>
            </a:r>
            <a:r>
              <a:rPr lang="ru-RU" b="1" dirty="0"/>
              <a:t>25,7/24,3 мг 2 раза в сутки с последующим повышением дозы.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При инициации терапии после острой декомпенсации ХСН начальная доза </a:t>
            </a:r>
            <a:r>
              <a:rPr lang="ru-RU" dirty="0" err="1"/>
              <a:t>валсартан</a:t>
            </a:r>
            <a:r>
              <a:rPr lang="ru-RU" dirty="0"/>
              <a:t>/</a:t>
            </a:r>
            <a:r>
              <a:rPr lang="ru-RU" dirty="0" err="1"/>
              <a:t>сакубитрил</a:t>
            </a:r>
            <a:r>
              <a:rPr lang="ru-RU" dirty="0"/>
              <a:t> составляет 25,7/24,3 мг 2 раза в день. </a:t>
            </a:r>
            <a:r>
              <a:rPr lang="ru-RU" b="1" dirty="0"/>
              <a:t>Во избежание ангионевротического отека и других побочных эффектов применение </a:t>
            </a:r>
            <a:r>
              <a:rPr lang="ru-RU" b="1" dirty="0" err="1"/>
              <a:t>валсартана</a:t>
            </a:r>
            <a:r>
              <a:rPr lang="ru-RU" b="1" dirty="0"/>
              <a:t>/</a:t>
            </a:r>
            <a:r>
              <a:rPr lang="ru-RU" b="1" dirty="0" err="1"/>
              <a:t>сакубитрила</a:t>
            </a:r>
            <a:r>
              <a:rPr lang="ru-RU" b="1" dirty="0"/>
              <a:t> возможно не ранее, чем через 36 часов после отмены </a:t>
            </a:r>
            <a:r>
              <a:rPr lang="ru-RU" b="1" dirty="0" err="1"/>
              <a:t>иАПФ</a:t>
            </a:r>
            <a:endParaRPr lang="ru-RU" b="1" dirty="0"/>
          </a:p>
        </p:txBody>
      </p:sp>
      <p:pic>
        <p:nvPicPr>
          <p:cNvPr id="1026" name="Picture 2" descr="Купить Юперио таб п/об пленочной 50мг (25.7+24.3) 28 шт (валсартан+ сакубитрил) по выгодной цене в ближайшей аптеке. Цена, инструкция на  лекарство, препарат">
            <a:extLst>
              <a:ext uri="{FF2B5EF4-FFF2-40B4-BE49-F238E27FC236}">
                <a16:creationId xmlns:a16="http://schemas.microsoft.com/office/drawing/2014/main" id="{96575EB7-8F94-4A01-9891-E52CF280E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4219934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862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705D3C-D885-42A8-B757-1489C1D8A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702" y="286759"/>
            <a:ext cx="8911687" cy="1280890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666666"/>
                </a:solidFill>
                <a:effectLst/>
                <a:latin typeface="Montserrat" panose="00000500000000000000" pitchFamily="2" charset="-52"/>
              </a:rPr>
              <a:t>Бета-блокаторы для лечения </a:t>
            </a:r>
            <a:r>
              <a:rPr lang="ru-RU" b="1" i="1" dirty="0" err="1">
                <a:solidFill>
                  <a:srgbClr val="666666"/>
                </a:solidFill>
                <a:effectLst/>
                <a:latin typeface="Montserrat" panose="00000500000000000000" pitchFamily="2" charset="-52"/>
              </a:rPr>
              <a:t>ХСНнФВ</a:t>
            </a:r>
            <a:r>
              <a:rPr lang="ru-RU" b="1" i="1" dirty="0">
                <a:solidFill>
                  <a:srgbClr val="666666"/>
                </a:solidFill>
                <a:effectLst/>
                <a:latin typeface="Montserrat" panose="00000500000000000000" pitchFamily="2" charset="-52"/>
              </a:rPr>
              <a:t>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67A9A7-8219-4161-8CD1-898E72E70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6555" y="1396754"/>
            <a:ext cx="10271464" cy="3777622"/>
          </a:xfrm>
        </p:spPr>
        <p:txBody>
          <a:bodyPr>
            <a:normAutofit/>
          </a:bodyPr>
          <a:lstStyle/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При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СНСнФВ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после начала лечения происходит уменьшение частоты сердечных сокращений и потребности миокарда в кислороде, а ударный объем и давление наполнения остаются прежними. При более низкой частоте сердечных сокращений улучшается диастолическая функция. Наполнение желудочков нормализуется (увеличивается в раннюю диастолу). Улучшение функции миокарда можно увидеть у некоторых пациентов уже через 6-12 месяцев, однако иногда и через более длительное время; фракция выброса (ФВ) и сердечный выброс (СО) увеличиваются, а давление наполнения ЛЖ снижается. Толерантность к физической нагрузке возрастает .</a:t>
            </a:r>
            <a:r>
              <a:rPr lang="ru-RU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Снижения заболеваемости и смертности от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ХСНнФВ</a:t>
            </a:r>
            <a:r>
              <a:rPr lang="ru-RU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на 35%</a:t>
            </a:r>
          </a:p>
          <a:p>
            <a:pPr algn="l"/>
            <a:r>
              <a:rPr lang="ru-RU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Положительные эффекты терапии бета-блокаторами не получили подтверждения в клинических исследованиях в популяции ХСН с сохраненной фракцией выброса</a:t>
            </a:r>
            <a:endParaRPr lang="ru-RU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48DE97-0723-4204-9FAE-1B0388522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540" y="5048250"/>
            <a:ext cx="998146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5548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92</TotalTime>
  <Words>1533</Words>
  <Application>Microsoft Office PowerPoint</Application>
  <PresentationFormat>Широкоэкранный</PresentationFormat>
  <Paragraphs>81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Bahnschrift SemiLight SemiConde</vt:lpstr>
      <vt:lpstr>Calibri</vt:lpstr>
      <vt:lpstr>Century Gothic</vt:lpstr>
      <vt:lpstr>Montserrat</vt:lpstr>
      <vt:lpstr>Open Sans</vt:lpstr>
      <vt:lpstr>Wingdings 3</vt:lpstr>
      <vt:lpstr>Легкий дым</vt:lpstr>
      <vt:lpstr>Презентация PowerPoint</vt:lpstr>
      <vt:lpstr>Хроническая сердечная недостаточность (ХСН)</vt:lpstr>
      <vt:lpstr>Классификация</vt:lpstr>
      <vt:lpstr>Презентация PowerPoint</vt:lpstr>
      <vt:lpstr>ХСН со сниженной ФВ (ХСНнФВ)</vt:lpstr>
      <vt:lpstr>ИАПФ для лечения ХСНнФВ.</vt:lpstr>
      <vt:lpstr>АРА II для лечения ХСНнФВ.</vt:lpstr>
      <vt:lpstr>Валсартан /Сакубитрил</vt:lpstr>
      <vt:lpstr>Бета-блокаторы для лечения ХСНнФВ.</vt:lpstr>
      <vt:lpstr> Антагонисты минералокортикостероидных рецепторов (АМКР) в терапии ХСНнФВ.</vt:lpstr>
      <vt:lpstr>Ингибиторы натрий-глюкозного котранспортера 2 типа (ИНГК-2) </vt:lpstr>
      <vt:lpstr>Презентация PowerPoint</vt:lpstr>
      <vt:lpstr>Диуретики, применяемые для лечения ХСНнФВ.</vt:lpstr>
      <vt:lpstr>Алгоритм назначения диуретиков при ХСН.</vt:lpstr>
      <vt:lpstr>Эффекты физических тренировок на сердечно-сосудистую систему.</vt:lpstr>
      <vt:lpstr>Диспансерное наблюдение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Max</dc:creator>
  <cp:lastModifiedBy>Max</cp:lastModifiedBy>
  <cp:revision>9</cp:revision>
  <dcterms:created xsi:type="dcterms:W3CDTF">2023-09-03T09:48:35Z</dcterms:created>
  <dcterms:modified xsi:type="dcterms:W3CDTF">2023-09-03T11:20:36Z</dcterms:modified>
</cp:coreProperties>
</file>