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5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8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37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1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8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3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2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7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4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6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1BA9DE-1DBE-4930-BDD8-951C44B565BC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652E-C217-4C40-9D26-5082B3823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70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Mazzariol,+Fernanda+S" TargetMode="External"/><Relationship Id="rId7" Type="http://schemas.openxmlformats.org/officeDocument/2006/relationships/hyperlink" Target="https://pubs.rsna.org/author/Yee,+Judy" TargetMode="External"/><Relationship Id="rId2" Type="http://schemas.openxmlformats.org/officeDocument/2006/relationships/hyperlink" Target="https://pubs.rsna.org/author/Ricci,+Zina+J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s.rsna.org/author/Moses,+Melanie" TargetMode="External"/><Relationship Id="rId5" Type="http://schemas.openxmlformats.org/officeDocument/2006/relationships/hyperlink" Target="https://pubs.rsna.org/author/Flusberg,+Milana" TargetMode="External"/><Relationship Id="rId4" Type="http://schemas.openxmlformats.org/officeDocument/2006/relationships/hyperlink" Target="https://pubs.rsna.org/author/Kobi,+Mariy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Mazzariol,+Fernanda+S" TargetMode="External"/><Relationship Id="rId7" Type="http://schemas.openxmlformats.org/officeDocument/2006/relationships/hyperlink" Target="https://pubs.rsna.org/author/Yee,+Judy" TargetMode="External"/><Relationship Id="rId2" Type="http://schemas.openxmlformats.org/officeDocument/2006/relationships/hyperlink" Target="https://pubs.rsna.org/author/Ricci,+Zina+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rsna.org/author/Moses,+Melanie" TargetMode="External"/><Relationship Id="rId5" Type="http://schemas.openxmlformats.org/officeDocument/2006/relationships/hyperlink" Target="https://pubs.rsna.org/author/Flusberg,+Milana" TargetMode="External"/><Relationship Id="rId4" Type="http://schemas.openxmlformats.org/officeDocument/2006/relationships/hyperlink" Target="https://pubs.rsna.org/author/Kobi,+Mariy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208F-3421-472B-932E-474588FBE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415829"/>
            <a:ext cx="8825658" cy="2349405"/>
          </a:xfrm>
        </p:spPr>
        <p:txBody>
          <a:bodyPr/>
          <a:lstStyle/>
          <a:p>
            <a:pPr algn="ctr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Ф. Войно-Ясенецкого» 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br>
              <a:rPr lang="ru-RU" altLang="ru-RU" sz="7200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6BCBFF-C5C8-42D4-B7F7-6CF9447A4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2858685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altLang="ru-RU" sz="40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колонография</a:t>
            </a:r>
            <a:r>
              <a:rPr lang="ru-RU" altLang="ru-RU" sz="4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квалификации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altLang="ru-RU" sz="4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FC90A-06B5-405F-BAA5-5C1ED39FEFCB}"/>
              </a:ext>
            </a:extLst>
          </p:cNvPr>
          <p:cNvSpPr txBox="1"/>
          <p:nvPr/>
        </p:nvSpPr>
        <p:spPr>
          <a:xfrm>
            <a:off x="9055865" y="5703507"/>
            <a:ext cx="386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2 года обучения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лучевой диагностики и ПО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Витальевич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C2B2C-1CB6-423C-9DA4-6471CC224756}"/>
              </a:ext>
            </a:extLst>
          </p:cNvPr>
          <p:cNvSpPr txBox="1"/>
          <p:nvPr/>
        </p:nvSpPr>
        <p:spPr>
          <a:xfrm>
            <a:off x="52675" y="4595512"/>
            <a:ext cx="2633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Colonography: Improving Interpretive Skill by Avoiding Pitfalls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Zina J. Ric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Zina J. Ricci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ernanda S. Mazzari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 S. Mazzariol</a:t>
            </a:r>
            <a:r>
              <a:rPr lang="it-IT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Mariya Kob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 Kobi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solidFill>
                  <a:srgbClr val="58C1B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Milana</a:t>
            </a:r>
            <a:r>
              <a:rPr lang="en-US" altLang="ru-RU" sz="1800" dirty="0">
                <a:solidFill>
                  <a:srgbClr val="58C1B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Flusberg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Melanie Mo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Melanie Moses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Judy Y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Judy Yee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1BD6-BBC3-433A-B00F-B31FC81E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Аппендицитное отверстие</a:t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DB250-3222-44B7-9407-9CCD40DF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160" y="2769015"/>
            <a:ext cx="9869488" cy="4195481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Аппендицитное отверстие имитирует дивертикул слепой кишки на 3D-изображениях, проявляясь в виде четко очерченного полного или частичного круглого темного кольца, V-образного темного кольца или иногда щелевидного неполного темного кольца у основания слепой кишки.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9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37138-B435-4135-AAC7-5993C28F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B8900-5ABC-4CE8-B643-059B10DF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176639"/>
            <a:ext cx="5663133" cy="4195481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кольцеобразный дефект (стрелка).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E2251-81A0-409E-A5D3-374C9BA1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69" y="2052918"/>
            <a:ext cx="5663132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4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738E-A1E5-41F2-A578-290AA64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Аксиальное 2</a:t>
            </a:r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70004-4E27-4BFC-87BB-1CA721A1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17" y="3429000"/>
            <a:ext cx="5099183" cy="2772470"/>
          </a:xfrm>
        </p:spPr>
        <p:txBody>
          <a:bodyPr/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 выпуклость (стрелка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D0FA8-E1A1-4379-982A-CA58CF38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16" y="1896287"/>
            <a:ext cx="4931884" cy="49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7F57A-CA8E-4D18-A648-72241236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209AE-2A56-40FD-A0BF-F7DEB354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71559"/>
            <a:ext cx="10441384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компьютерной томографии в качестве метода скрининга и диагностики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колоректального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рака, вероятно, увеличится в ближайшем будущем. Умение интерпретировать изображения компьютерной томографии требует быстрой идентификации артефактов и псевдо повреждений, имитирующих или скрывающих истинные патологические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57774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5CB81-FD47-4F24-8F1C-8BCE5C1C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EBE71-82CA-4ECF-BF03-B6F8B2D5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Zina J. Ric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Zina J. Ricci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ernanda S. Mazzari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 S. Mazzariol</a:t>
            </a:r>
            <a:r>
              <a:rPr lang="it-IT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Mariya Kob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 Kobi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dirty="0">
                <a:solidFill>
                  <a:srgbClr val="58C1B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altLang="ru-RU" sz="2000" dirty="0">
              <a:solidFill>
                <a:srgbClr val="58C1BA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 tooltip="Milana Flusber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Milana</a:t>
            </a:r>
            <a:r>
              <a:rPr lang="en-US" altLang="ru-RU" sz="2000" dirty="0">
                <a:solidFill>
                  <a:srgbClr val="58C1B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Milana Flus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Flusberg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Melanie Mo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6" tooltip="Melanie Mose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Melanie Mo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Melanie Moses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Judy Y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Judy Yee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https://pubs.rsna.org/doi/10.1148/rg.2020190078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A0B9C-F463-4443-8265-673C4E05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4" y="2644047"/>
            <a:ext cx="9404723" cy="3371161"/>
          </a:xfrm>
        </p:spPr>
        <p:txBody>
          <a:bodyPr/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112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DCC0-16D6-4E92-AC67-AD45013A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 толстой кишки</a:t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C28EA-4F2F-49CD-95F6-360C02F8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45" y="2791048"/>
            <a:ext cx="9825421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Пораженный или перевернутый дивертикул толстой кишки может вызвать псевдо повреждения на 3D-изображениях, имитирующих полипы. Пораженные дивертикулы встречаются чрезвычайно часто и обычно множественны. Они задерживают стул, который затвердевает и превращается в каловые камни ,которые периодически выпячиваются в просвет толстой кишки. </a:t>
            </a:r>
          </a:p>
        </p:txBody>
      </p:sp>
    </p:spTree>
    <p:extLst>
      <p:ext uri="{BB962C8B-B14F-4D97-AF65-F5344CB8AC3E}">
        <p14:creationId xmlns:p14="http://schemas.microsoft.com/office/powerpoint/2010/main" val="8334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12BFF3-69E7-4EF6-816D-1BF378E41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171" y="2643482"/>
            <a:ext cx="5548829" cy="42145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52BE9-F793-4916-AADA-CD190677EDB2}"/>
              </a:ext>
            </a:extLst>
          </p:cNvPr>
          <p:cNvSpPr txBox="1"/>
          <p:nvPr/>
        </p:nvSpPr>
        <p:spPr>
          <a:xfrm>
            <a:off x="2324560" y="341524"/>
            <a:ext cx="5860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7687-463E-4B6D-87A8-AF5C3506BF9D}"/>
              </a:ext>
            </a:extLst>
          </p:cNvPr>
          <p:cNvSpPr txBox="1"/>
          <p:nvPr/>
        </p:nvSpPr>
        <p:spPr>
          <a:xfrm>
            <a:off x="143220" y="2938187"/>
            <a:ext cx="569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остроконечная широкая полиповидная структура (стрелка) с типичным близлежащим дивертикулом (наконечник стрелы). </a:t>
            </a:r>
          </a:p>
        </p:txBody>
      </p:sp>
    </p:spTree>
    <p:extLst>
      <p:ext uri="{BB962C8B-B14F-4D97-AF65-F5344CB8AC3E}">
        <p14:creationId xmlns:p14="http://schemas.microsoft.com/office/powerpoint/2010/main" val="215054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D809-67E6-46D0-8CCF-F02F8A81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Аксиальное </a:t>
            </a:r>
            <a:r>
              <a:rPr lang="en-US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2D-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95212A-5684-4975-9758-8474A4857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884" y="1967447"/>
            <a:ext cx="5736116" cy="48905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074B8-CC03-436D-9896-7159D4BB0458}"/>
              </a:ext>
            </a:extLst>
          </p:cNvPr>
          <p:cNvSpPr txBox="1"/>
          <p:nvPr/>
        </p:nvSpPr>
        <p:spPr>
          <a:xfrm>
            <a:off x="275422" y="3429000"/>
            <a:ext cx="582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гранула кала (стрелка), частично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выпячившуюся</a:t>
            </a:r>
            <a:r>
              <a:rPr lang="ru-RU" sz="2400" b="0" i="0" dirty="0">
                <a:effectLst/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 в просвет и вне стенки толстой кишки в пораженном дивертикуле.</a:t>
            </a:r>
            <a:endParaRPr lang="ru-RU" sz="2400" dirty="0"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5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74A43-D502-4144-8892-DC2FC343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гипертрофия</a:t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7194A-DDD7-40E3-8CA9-65FAD51A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гипертрофия, является распространенной причиной псевдо повреждений у пациентов с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 наблюдается гипертрофия миоцитов в круговом и продольном мышечных слоях толстой кишки с отложением соединительной ткани.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1BDA4-8744-4459-842A-F5A282E0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Аксиальное 2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C0310-2F52-484C-824D-B5CD9A27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967319"/>
            <a:ext cx="6612591" cy="2541116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плохо растянутая толстая кишка с дивертикулом и несколькими короткими трубчатыми полиповидными образованиями (стрелки).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D79DB-BC3A-4E8B-A653-95735233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095500"/>
            <a:ext cx="4600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C8A51-314D-446E-AD25-04988BCD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49" y="408650"/>
            <a:ext cx="8090265" cy="1400530"/>
          </a:xfrm>
        </p:spPr>
        <p:txBody>
          <a:bodyPr/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пузырь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5353F29-2755-40F4-89B0-A7C0327A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0" y="2526643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 пузырьки встречаются относительно часто и имитируют полиповидное поражение. Наиболее часто появляющиеся на поверхности жидкости вблизи складок или углов, пузырьки могут быть одиночными или множественными. Они наиболее заметны, когда плавают на уровне помеченной жидкости</a:t>
            </a:r>
          </a:p>
        </p:txBody>
      </p:sp>
    </p:spTree>
    <p:extLst>
      <p:ext uri="{BB962C8B-B14F-4D97-AF65-F5344CB8AC3E}">
        <p14:creationId xmlns:p14="http://schemas.microsoft.com/office/powerpoint/2010/main" val="60640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011C-A1E4-405E-8CFA-0C93079F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20698D-A408-4194-91F6-2C2C66715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493" y="1941787"/>
            <a:ext cx="5339508" cy="49162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F7526-1AAA-4A24-8C4E-DE2ED71A6B1C}"/>
              </a:ext>
            </a:extLst>
          </p:cNvPr>
          <p:cNvSpPr txBox="1"/>
          <p:nvPr/>
        </p:nvSpPr>
        <p:spPr>
          <a:xfrm>
            <a:off x="646111" y="3429000"/>
            <a:ext cx="5449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полиповидное поражение (стрелка) с частично темным кольцевидным дефектом.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1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4AC79-AA5C-444C-A5D5-9880648D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Аксиальное 2</a:t>
            </a:r>
            <a:r>
              <a:rPr lang="en-US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КТ-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колонографическое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167498-306E-4F12-99E2-4401994CA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813" y="2093205"/>
            <a:ext cx="5601188" cy="47647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24139-3495-4439-86AA-9F94D241FBC3}"/>
              </a:ext>
            </a:extLst>
          </p:cNvPr>
          <p:cNvSpPr txBox="1"/>
          <p:nvPr/>
        </p:nvSpPr>
        <p:spPr>
          <a:xfrm>
            <a:off x="1305282" y="3644605"/>
            <a:ext cx="40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вдавленный дефект (стрелка)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5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436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Open Sans</vt:lpstr>
      <vt:lpstr>Times New Roman</vt:lpstr>
      <vt:lpstr>Wingdings 3</vt:lpstr>
      <vt:lpstr>Ион</vt:lpstr>
      <vt:lpstr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vt:lpstr>
      <vt:lpstr>Дивертикул толстой кишки </vt:lpstr>
      <vt:lpstr>Презентация PowerPoint</vt:lpstr>
      <vt:lpstr>Аксиальное 2D-КТ колонографическое изображение</vt:lpstr>
      <vt:lpstr>Мышечная гипертрофия </vt:lpstr>
      <vt:lpstr>Аксиальное 2D-КТ-колонографическое изображение</vt:lpstr>
      <vt:lpstr>Газовый пузырь </vt:lpstr>
      <vt:lpstr>3D-КТ-колонографическое изображение</vt:lpstr>
      <vt:lpstr>Аксиальное 2D-КТ-колонографическое изображение</vt:lpstr>
      <vt:lpstr>Аппендицитное отверстие </vt:lpstr>
      <vt:lpstr>3D-КТ-колонографическое изображение</vt:lpstr>
      <vt:lpstr>Аксиальное 2D-КТ-колонографическое изображение</vt:lpstr>
      <vt:lpstr>Вывод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dc:title>
  <dc:creator>Маргарита Стрижнева</dc:creator>
  <cp:lastModifiedBy>Маргарита Стрижнева</cp:lastModifiedBy>
  <cp:revision>16</cp:revision>
  <dcterms:created xsi:type="dcterms:W3CDTF">2021-05-20T15:49:06Z</dcterms:created>
  <dcterms:modified xsi:type="dcterms:W3CDTF">2021-05-20T17:58:33Z</dcterms:modified>
</cp:coreProperties>
</file>