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352" r:id="rId3"/>
    <p:sldId id="257" r:id="rId4"/>
    <p:sldId id="258" r:id="rId5"/>
    <p:sldId id="265" r:id="rId6"/>
    <p:sldId id="266" r:id="rId7"/>
    <p:sldId id="259" r:id="rId8"/>
    <p:sldId id="261" r:id="rId9"/>
    <p:sldId id="262" r:id="rId10"/>
    <p:sldId id="260" r:id="rId11"/>
    <p:sldId id="268" r:id="rId12"/>
    <p:sldId id="263" r:id="rId13"/>
    <p:sldId id="267" r:id="rId14"/>
    <p:sldId id="351" r:id="rId15"/>
    <p:sldId id="350" r:id="rId16"/>
    <p:sldId id="264" r:id="rId17"/>
    <p:sldId id="276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284" r:id="rId31"/>
    <p:sldId id="285" r:id="rId32"/>
    <p:sldId id="282" r:id="rId33"/>
    <p:sldId id="283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302" r:id="rId42"/>
    <p:sldId id="303" r:id="rId43"/>
    <p:sldId id="304" r:id="rId44"/>
    <p:sldId id="305" r:id="rId45"/>
    <p:sldId id="315" r:id="rId46"/>
    <p:sldId id="306" r:id="rId47"/>
    <p:sldId id="314" r:id="rId48"/>
    <p:sldId id="307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5" r:id="rId58"/>
    <p:sldId id="339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40" r:id="rId73"/>
    <p:sldId id="341" r:id="rId74"/>
    <p:sldId id="342" r:id="rId75"/>
    <p:sldId id="308" r:id="rId76"/>
    <p:sldId id="309" r:id="rId77"/>
    <p:sldId id="312" r:id="rId78"/>
    <p:sldId id="310" r:id="rId79"/>
    <p:sldId id="311" r:id="rId80"/>
    <p:sldId id="313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296" r:id="rId89"/>
    <p:sldId id="297" r:id="rId9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353" autoAdjust="0"/>
  </p:normalViewPr>
  <p:slideViewPr>
    <p:cSldViewPr snapToGrid="0">
      <p:cViewPr varScale="1">
        <p:scale>
          <a:sx n="65" d="100"/>
          <a:sy n="65" d="100"/>
        </p:scale>
        <p:origin x="66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6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24CA3-14ED-4163-BFC1-AA17F75FE4DB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00DAE-911C-4395-8BDC-DD8CE9E35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43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0DAE-911C-4395-8BDC-DD8CE9E3589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45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5F452-C47D-48A4-844E-1AA3C54CC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256E7F-7F4E-41E2-BF62-5BFDB0798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31C4B6-3BA9-4D95-A626-6440255F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6BB936-2B72-4CFB-A810-64DA42B7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2B2EA6-C6B2-48B1-897C-2B6AA15C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5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D6D9A-21AD-4F9E-82EC-A4F1394B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75D6DC-B72F-438A-B592-CF354A373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76056-C6FB-4B80-BFEA-D1EB9B82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752BE8-475C-407B-BAF0-1D99389CB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B96A0-7C1A-4F97-9BDC-23D7EC06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295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2B7499-8253-4BA9-9C7B-17993396A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1F8C1C-F53D-4BE7-9DB3-6FA02661A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DC9DCD-6DCC-4637-9E50-E43165C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070ABB-0E89-41BD-9D66-7438284CB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9D79B-711D-4656-A1D0-D257FCAA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396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F4041-35B9-487A-9E17-7DF73ABF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56596C-BAB2-4E1A-BADD-366D09480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88A71-545D-41C2-9DA7-0A0E3199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78666F-60FA-4BC0-B6EC-6C829C165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5C37F-6943-4DB3-A7C0-40A03784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20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08812-811E-45CC-9DC3-F86D52BF0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8ECEB7-A545-4EBC-A521-BC363E3A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6E9DCD-8539-4263-B29A-DF783BDE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69289-6DEF-4341-9421-C66CA64ED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8064A8-C1FD-4E05-8EAF-E0DAC2A3D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94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1C34A-10B5-4391-B033-AC00C991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68C80-9397-4828-B0AE-D4B901730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552A3C-5977-4E60-A465-61E77FFA9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2E3C2B-DE7E-4FEF-9FF7-558F43671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ABBABE-D504-47FA-B443-3DC64359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0D220-3964-4DC5-9328-31A1FDCD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72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23031-6004-4D2B-B561-24C2C612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885A9C-2A24-4EAE-ABB8-1A9CC909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826547-9348-4FC7-961A-5EC1C8DBE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EBF82C-8D86-4943-A342-B6F981B4AE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0D19B8-042B-4A98-945C-7C1E4C1D4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010563-85E1-43B1-B377-8F42F5C0C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5DA4D9-85A9-44E3-8374-5587A96D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268679-CB9A-4998-8DB0-C78A3BF1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67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962C5-BBDB-4F60-B168-628DF241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02E8F2-10EB-44EF-A547-4FFC5213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101F7A-0988-40D7-8FC1-103AD6DE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C33F8F-37FB-47FE-9BAA-B59A197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61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216A19-6CC2-49D8-90FF-E3A0AA0B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1D1E7C-743C-4810-9342-677643F0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B60CF8-F194-40B3-8B4C-66572325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07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62863-EA75-4151-897A-E3C57649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5E0BA-0F23-48B4-AA46-351E7927F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D8BCB7-4BA3-47C3-B20B-A13D82706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7B6E52-3EC6-476B-A2A1-53EDCD7F0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B55A09-CE03-4F56-A331-58F7F046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4B1CFC-537C-463B-9A75-40E58E4F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2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11D7A9-4A7F-491D-A677-107D2803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D93D66-4544-4E88-A7B5-DB1509FC5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CBC3E4-CC26-4076-9722-C58FC0AA8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4DFCE1-497A-457B-A233-8EA0EE4D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80A148-F897-4D1A-9C95-1AC069682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93175D-0D4C-426C-A3E9-2C2EE3C0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43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55C0F-87A8-4B3F-8161-FE3B7A50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765394-F728-4193-BB34-A132088AC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A99998-8019-41BA-A15D-8DE54E5C55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0B5E9-59F4-40C1-8EE6-0065F7A7736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452679-AFF2-404C-A076-5A30ED8F1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29642B-C8F8-4F01-9A5D-784880AB7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371E8-BC8C-4335-AC94-BFE143B84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32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324D7D-75E6-4C3E-A874-E2423D5B3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280" y="470263"/>
            <a:ext cx="10596154" cy="1655762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им. проф. В. Ф. Войно-Ясенецкого» Министерства Здравоохранения Российской Федерации</a:t>
            </a:r>
            <a:br>
              <a:rPr lang="ru-RU" sz="1800" dirty="0">
                <a:latin typeface="+mn-lt"/>
                <a:cs typeface="Times New Roman" panose="02020603050405020304" pitchFamily="18" charset="0"/>
              </a:rPr>
            </a:br>
            <a:br>
              <a:rPr lang="ru-RU" sz="1800" dirty="0">
                <a:latin typeface="+mn-lt"/>
                <a:cs typeface="Times New Roman" panose="02020603050405020304" pitchFamily="18" charset="0"/>
              </a:rPr>
            </a:br>
            <a:r>
              <a:rPr lang="ru-RU" sz="1800" dirty="0">
                <a:latin typeface="+mn-lt"/>
                <a:cs typeface="Times New Roman" panose="02020603050405020304" pitchFamily="18" charset="0"/>
              </a:rPr>
              <a:t>Кафедра дерматовенерологии имени профессора </a:t>
            </a:r>
            <a:r>
              <a:rPr lang="ru-RU" sz="1800" dirty="0" err="1">
                <a:latin typeface="+mn-lt"/>
                <a:cs typeface="Times New Roman" panose="02020603050405020304" pitchFamily="18" charset="0"/>
              </a:rPr>
              <a:t>В.И.Прохоренкова</a:t>
            </a:r>
            <a:r>
              <a:rPr lang="ru-RU" sz="1800" dirty="0">
                <a:latin typeface="+mn-lt"/>
                <a:cs typeface="Times New Roman" panose="02020603050405020304" pitchFamily="18" charset="0"/>
              </a:rPr>
              <a:t> с курсом косметологии и ПО</a:t>
            </a:r>
            <a:br>
              <a:rPr lang="ru-RU" sz="1800" dirty="0">
                <a:latin typeface="+mn-lt"/>
                <a:cs typeface="Times New Roman" panose="02020603050405020304" pitchFamily="18" charset="0"/>
              </a:rPr>
            </a:br>
            <a:endParaRPr lang="ru-RU" sz="1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3F0955-F1F5-4E13-9E82-F88820AAB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b="0" dirty="0"/>
              <a:t>Сифилис. Этиология. Патогенез. Клинические проявления заразных форм сифилиса.</a:t>
            </a:r>
            <a:endParaRPr lang="ru-RU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E0E77-0421-4C2C-B04D-4FA1A486DAB3}"/>
              </a:ext>
            </a:extLst>
          </p:cNvPr>
          <p:cNvSpPr txBox="1"/>
          <p:nvPr/>
        </p:nvSpPr>
        <p:spPr>
          <a:xfrm>
            <a:off x="6014357" y="4467486"/>
            <a:ext cx="5531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Клинический аспирант кафедры</a:t>
            </a:r>
          </a:p>
          <a:p>
            <a:r>
              <a:rPr lang="ru-RU" sz="2800" dirty="0" err="1"/>
              <a:t>Здзитовецкая</a:t>
            </a:r>
            <a:r>
              <a:rPr lang="ru-RU" sz="2800" dirty="0"/>
              <a:t> Наталья Дмитриевна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D6E3C-BCB8-44FC-BA3A-D4A7A65CBF7C}"/>
              </a:ext>
            </a:extLst>
          </p:cNvPr>
          <p:cNvSpPr txBox="1"/>
          <p:nvPr/>
        </p:nvSpPr>
        <p:spPr>
          <a:xfrm>
            <a:off x="4685211" y="5956663"/>
            <a:ext cx="282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Красноярск 2022</a:t>
            </a:r>
          </a:p>
        </p:txBody>
      </p:sp>
    </p:spTree>
    <p:extLst>
      <p:ext uri="{BB962C8B-B14F-4D97-AF65-F5344CB8AC3E}">
        <p14:creationId xmlns:p14="http://schemas.microsoft.com/office/powerpoint/2010/main" val="2341999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4886F-BB00-4626-9DF7-427FB40B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910"/>
            <a:ext cx="10515600" cy="1325563"/>
          </a:xfrm>
        </p:spPr>
        <p:txBody>
          <a:bodyPr/>
          <a:lstStyle/>
          <a:p>
            <a:r>
              <a:rPr lang="ru-RU" b="1" dirty="0"/>
              <a:t>Патогенез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400826-E1E7-4A5F-A974-49E9D5813A26}"/>
              </a:ext>
            </a:extLst>
          </p:cNvPr>
          <p:cNvSpPr/>
          <p:nvPr/>
        </p:nvSpPr>
        <p:spPr>
          <a:xfrm>
            <a:off x="1125582" y="1690688"/>
            <a:ext cx="3984172" cy="6270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dirty="0"/>
              <a:t>Инкубационный период</a:t>
            </a:r>
            <a:r>
              <a:rPr lang="ru-RU" sz="2000" dirty="0"/>
              <a:t>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A89D25-9A41-4866-8E48-7DC5C251A1B2}"/>
              </a:ext>
            </a:extLst>
          </p:cNvPr>
          <p:cNvSpPr/>
          <p:nvPr/>
        </p:nvSpPr>
        <p:spPr>
          <a:xfrm>
            <a:off x="1125582" y="2317706"/>
            <a:ext cx="2050869" cy="14535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222222"/>
                </a:solidFill>
                <a:effectLst/>
              </a:rPr>
              <a:t>начинается с внедрения возбудителя сифилиса через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b="0" i="0" dirty="0">
                <a:solidFill>
                  <a:srgbClr val="222222"/>
                </a:solidFill>
                <a:effectLst/>
              </a:rPr>
              <a:t>кожу / СО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74C884-8568-4ED0-8E6D-1EF244F3E693}"/>
              </a:ext>
            </a:extLst>
          </p:cNvPr>
          <p:cNvSpPr/>
          <p:nvPr/>
        </p:nvSpPr>
        <p:spPr>
          <a:xfrm>
            <a:off x="3459479" y="2317706"/>
            <a:ext cx="1650275" cy="30539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222222"/>
                </a:solidFill>
                <a:effectLst/>
              </a:rPr>
              <a:t>заканчивается появлением первичного аффекта – </a:t>
            </a:r>
            <a:r>
              <a:rPr lang="ru-RU" b="1" i="0" dirty="0">
                <a:solidFill>
                  <a:srgbClr val="222222"/>
                </a:solidFill>
                <a:effectLst/>
              </a:rPr>
              <a:t>твердого шанкра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835F1AA-BCAB-40D3-BFEE-56D4FD701909}"/>
              </a:ext>
            </a:extLst>
          </p:cNvPr>
          <p:cNvSpPr/>
          <p:nvPr/>
        </p:nvSpPr>
        <p:spPr>
          <a:xfrm>
            <a:off x="1125582" y="5365290"/>
            <a:ext cx="3984172" cy="8450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Продолжительность</a:t>
            </a:r>
          </a:p>
          <a:p>
            <a:pPr algn="ctr"/>
            <a:r>
              <a:rPr lang="ru-RU" sz="1400" dirty="0"/>
              <a:t>от 2 недель до 2 месяцев </a:t>
            </a:r>
            <a:br>
              <a:rPr lang="ru-RU" sz="1400" dirty="0"/>
            </a:br>
            <a:r>
              <a:rPr lang="ru-RU" sz="1400" dirty="0"/>
              <a:t>(от 8 до 190 дней)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83FD3EC0-C3B2-4170-9CDA-4D5457E5AE8B}"/>
              </a:ext>
            </a:extLst>
          </p:cNvPr>
          <p:cNvSpPr/>
          <p:nvPr/>
        </p:nvSpPr>
        <p:spPr>
          <a:xfrm>
            <a:off x="3184345" y="3859845"/>
            <a:ext cx="283028" cy="26277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FB1B12-6E51-4FD9-9CF9-F514F64FD8F7}"/>
              </a:ext>
            </a:extLst>
          </p:cNvPr>
          <p:cNvSpPr/>
          <p:nvPr/>
        </p:nvSpPr>
        <p:spPr>
          <a:xfrm>
            <a:off x="1125582" y="3916440"/>
            <a:ext cx="2050869" cy="14488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22222"/>
                </a:solidFill>
              </a:rPr>
              <a:t>В месте инокуляции начинается интенсивное размножение T. </a:t>
            </a:r>
            <a:r>
              <a:rPr lang="ru-RU" sz="1600" dirty="0" err="1">
                <a:solidFill>
                  <a:srgbClr val="222222"/>
                </a:solidFill>
              </a:rPr>
              <a:t>pallidum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br>
              <a:rPr lang="ru-RU" sz="1200" dirty="0">
                <a:solidFill>
                  <a:srgbClr val="222222"/>
                </a:solidFill>
              </a:rPr>
            </a:br>
            <a:endParaRPr lang="ru-RU" sz="1200" dirty="0">
              <a:solidFill>
                <a:srgbClr val="222222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E2659D2-709A-41AA-A965-F4B633D165CA}"/>
              </a:ext>
            </a:extLst>
          </p:cNvPr>
          <p:cNvSpPr/>
          <p:nvPr/>
        </p:nvSpPr>
        <p:spPr>
          <a:xfrm>
            <a:off x="5633356" y="1690688"/>
            <a:ext cx="1644833" cy="45196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1" dirty="0">
                <a:solidFill>
                  <a:srgbClr val="333333"/>
                </a:solidFill>
                <a:effectLst/>
              </a:rPr>
              <a:t>T. </a:t>
            </a:r>
            <a:r>
              <a:rPr lang="ru-RU" b="0" i="1" dirty="0" err="1">
                <a:solidFill>
                  <a:srgbClr val="333333"/>
                </a:solidFill>
                <a:effectLst/>
              </a:rPr>
              <a:t>pallidum</a:t>
            </a:r>
            <a:r>
              <a:rPr lang="ru-RU" b="0" i="1" dirty="0">
                <a:solidFill>
                  <a:srgbClr val="333333"/>
                </a:solidFill>
                <a:effectLst/>
              </a:rPr>
              <a:t>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внедряется в кровоток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4E4E384E-3464-433A-B786-B00C46AF0A81}"/>
              </a:ext>
            </a:extLst>
          </p:cNvPr>
          <p:cNvSpPr/>
          <p:nvPr/>
        </p:nvSpPr>
        <p:spPr>
          <a:xfrm>
            <a:off x="5109754" y="3759685"/>
            <a:ext cx="523602" cy="3135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4A0A9CB3-6D75-4BF2-A452-0D712C0C36B0}"/>
              </a:ext>
            </a:extLst>
          </p:cNvPr>
          <p:cNvSpPr/>
          <p:nvPr/>
        </p:nvSpPr>
        <p:spPr>
          <a:xfrm>
            <a:off x="1933304" y="3759685"/>
            <a:ext cx="431074" cy="15208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5D4B78C-3081-4DAE-A97D-C0F90D83BA0D}"/>
              </a:ext>
            </a:extLst>
          </p:cNvPr>
          <p:cNvSpPr/>
          <p:nvPr/>
        </p:nvSpPr>
        <p:spPr>
          <a:xfrm>
            <a:off x="7905206" y="3802107"/>
            <a:ext cx="3161212" cy="8957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  <a:t>прикрепляется</a:t>
            </a:r>
            <a:b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</a:br>
            <a: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  <a:t>к клеткам хозяина, в т. ч. эпителиальным, </a:t>
            </a:r>
            <a:r>
              <a:rPr lang="ru-RU" sz="1200" b="0" i="0" dirty="0" err="1">
                <a:solidFill>
                  <a:srgbClr val="222222"/>
                </a:solidFill>
                <a:effectLst/>
                <a:latin typeface="PTSerif-Regular"/>
              </a:rPr>
              <a:t>фибробластным</a:t>
            </a:r>
            <a: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  <a:t> и эндотелиальным.</a:t>
            </a:r>
            <a:endParaRPr lang="ru-RU" sz="12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41B73C0-CF68-45A9-8C4A-2B88DB7B58B6}"/>
              </a:ext>
            </a:extLst>
          </p:cNvPr>
          <p:cNvSpPr/>
          <p:nvPr/>
        </p:nvSpPr>
        <p:spPr>
          <a:xfrm>
            <a:off x="7909015" y="1699049"/>
            <a:ext cx="3161212" cy="10951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  <a:t>быстрое распространение по </a:t>
            </a:r>
            <a:r>
              <a:rPr lang="ru-RU" sz="1200" b="0" i="0" dirty="0" err="1">
                <a:solidFill>
                  <a:srgbClr val="222222"/>
                </a:solidFill>
                <a:effectLst/>
                <a:latin typeface="PTSerif-Regular"/>
              </a:rPr>
              <a:t>лифматическим</a:t>
            </a:r>
            <a: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  <a:t> и кровеносным сосудам,</a:t>
            </a:r>
            <a:b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</a:br>
            <a: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  <a:t>проникновение через гематоэнцефалический и плацентарный барьеры,</a:t>
            </a:r>
            <a:endParaRPr lang="ru-RU" sz="12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A7A8E41-5233-49AC-BBFA-D0E9F80653C0}"/>
              </a:ext>
            </a:extLst>
          </p:cNvPr>
          <p:cNvSpPr/>
          <p:nvPr/>
        </p:nvSpPr>
        <p:spPr>
          <a:xfrm>
            <a:off x="7909015" y="3096178"/>
            <a:ext cx="3161212" cy="4276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  <a:t>Диссеминация </a:t>
            </a:r>
            <a:r>
              <a:rPr lang="ru-RU" sz="1200" b="0" i="1" dirty="0">
                <a:solidFill>
                  <a:srgbClr val="222222"/>
                </a:solidFill>
                <a:effectLst/>
                <a:latin typeface="PTSerif-Regular"/>
              </a:rPr>
              <a:t>Т</a:t>
            </a:r>
            <a:r>
              <a:rPr lang="ru-RU" sz="1200" b="0" i="1" dirty="0">
                <a:solidFill>
                  <a:srgbClr val="333333"/>
                </a:solidFill>
                <a:effectLst/>
                <a:latin typeface="PTSerif-Italic"/>
              </a:rPr>
              <a:t>. </a:t>
            </a:r>
            <a:r>
              <a:rPr lang="ru-RU" sz="1200" b="0" i="1" dirty="0" err="1">
                <a:solidFill>
                  <a:srgbClr val="333333"/>
                </a:solidFill>
                <a:effectLst/>
                <a:latin typeface="PTSerif-Italic"/>
              </a:rPr>
              <a:t>pallidum</a:t>
            </a:r>
            <a:r>
              <a:rPr lang="ru-RU" sz="1200" b="0" i="1" dirty="0">
                <a:solidFill>
                  <a:srgbClr val="333333"/>
                </a:solidFill>
                <a:effectLst/>
                <a:latin typeface="PTSerif-Italic"/>
              </a:rPr>
              <a:t> </a:t>
            </a:r>
            <a:endParaRPr lang="ru-RU" sz="12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8893A04-A3A8-4675-903A-ADA74D8277ED}"/>
              </a:ext>
            </a:extLst>
          </p:cNvPr>
          <p:cNvSpPr/>
          <p:nvPr/>
        </p:nvSpPr>
        <p:spPr>
          <a:xfrm>
            <a:off x="7909015" y="5115196"/>
            <a:ext cx="3161212" cy="10951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  <a:t>распространение инфекции в</a:t>
            </a:r>
            <a:b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</a:br>
            <a:r>
              <a:rPr lang="ru-RU" sz="1200" b="0" i="0" dirty="0">
                <a:solidFill>
                  <a:srgbClr val="222222"/>
                </a:solidFill>
                <a:effectLst/>
                <a:latin typeface="PTSerif-Regular"/>
              </a:rPr>
              <a:t>различные ткани и органы человека - отдаленным от первичного аффекта</a:t>
            </a:r>
            <a:endParaRPr lang="ru-RU" sz="1200" dirty="0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D5A0881D-6D48-4B2C-AB2B-723C11BBB5D1}"/>
              </a:ext>
            </a:extLst>
          </p:cNvPr>
          <p:cNvSpPr/>
          <p:nvPr/>
        </p:nvSpPr>
        <p:spPr>
          <a:xfrm>
            <a:off x="7278189" y="1981812"/>
            <a:ext cx="630826" cy="3135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AC4227C5-A52C-4306-8DD4-851F6B03B2BE}"/>
              </a:ext>
            </a:extLst>
          </p:cNvPr>
          <p:cNvSpPr/>
          <p:nvPr/>
        </p:nvSpPr>
        <p:spPr>
          <a:xfrm>
            <a:off x="9276802" y="2806095"/>
            <a:ext cx="425631" cy="2591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5394EF7D-7E8C-48B1-9E30-6CAB959928F2}"/>
              </a:ext>
            </a:extLst>
          </p:cNvPr>
          <p:cNvSpPr/>
          <p:nvPr/>
        </p:nvSpPr>
        <p:spPr>
          <a:xfrm>
            <a:off x="9276802" y="3523874"/>
            <a:ext cx="425631" cy="29378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44BC2AB1-59EB-448F-AB96-624EB825C6DA}"/>
              </a:ext>
            </a:extLst>
          </p:cNvPr>
          <p:cNvSpPr/>
          <p:nvPr/>
        </p:nvSpPr>
        <p:spPr>
          <a:xfrm>
            <a:off x="9276803" y="4697865"/>
            <a:ext cx="425631" cy="42769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5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сканирование0006">
            <a:extLst>
              <a:ext uri="{FF2B5EF4-FFF2-40B4-BE49-F238E27FC236}">
                <a16:creationId xmlns:a16="http://schemas.microsoft.com/office/drawing/2014/main" id="{71AC490F-CC46-45C7-9A2F-1BE04F725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/>
          <a:stretch>
            <a:fillRect/>
          </a:stretch>
        </p:blipFill>
        <p:spPr bwMode="auto">
          <a:xfrm>
            <a:off x="838200" y="330508"/>
            <a:ext cx="10515600" cy="616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208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6FE65-E88C-442C-A485-5BA756AA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Классификация по МКБ-10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77DE41-F0A4-46E2-A6DA-DCE04E217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457200">
              <a:lnSpc>
                <a:spcPct val="150000"/>
              </a:lnSpc>
              <a:buNone/>
            </a:pPr>
            <a:r>
              <a:rPr lang="ru-RU" altLang="ru-RU" sz="2000" b="1" dirty="0">
                <a:latin typeface="Arial" panose="020B0604020202020204" pitchFamily="34" charset="0"/>
              </a:rPr>
              <a:t>А.51.Ранний сифилис</a:t>
            </a:r>
            <a:endParaRPr lang="ru-RU" sz="2000" dirty="0"/>
          </a:p>
          <a:p>
            <a:pPr eaLnBrk="1" hangingPunct="1">
              <a:lnSpc>
                <a:spcPct val="150000"/>
              </a:lnSpc>
            </a:pPr>
            <a:r>
              <a:rPr lang="ru-RU" altLang="ru-RU" sz="2000" dirty="0">
                <a:latin typeface="Arial" panose="020B0604020202020204" pitchFamily="34" charset="0"/>
              </a:rPr>
              <a:t>А.51.0. Первичный сифилис половых органов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dirty="0">
                <a:latin typeface="Arial" panose="020B0604020202020204" pitchFamily="34" charset="0"/>
              </a:rPr>
              <a:t>А.51.1. Первичный сифилис анальной области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dirty="0">
                <a:latin typeface="Arial" panose="020B0604020202020204" pitchFamily="34" charset="0"/>
              </a:rPr>
              <a:t>А.51.2. Первичный сифилис других локализаций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dirty="0">
                <a:latin typeface="Arial" panose="020B0604020202020204" pitchFamily="34" charset="0"/>
              </a:rPr>
              <a:t>А.51.3. Вторичный сифилис кожи и слизистых оболочек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dirty="0">
                <a:latin typeface="Arial" panose="020B0604020202020204" pitchFamily="34" charset="0"/>
              </a:rPr>
              <a:t>А.51.4. Другие формы вторичного сифилиса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dirty="0">
                <a:latin typeface="Arial" panose="020B0604020202020204" pitchFamily="34" charset="0"/>
              </a:rPr>
              <a:t>А.51.5. Ранний сифилис скрытый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dirty="0">
                <a:latin typeface="Arial" panose="020B0604020202020204" pitchFamily="34" charset="0"/>
              </a:rPr>
              <a:t>А.51.6.9.Ранний сифилис неуточненный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998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CA55C-00F9-4BE7-9B7B-F10BCDCB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Классификация по МКБ-10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10AA65-6A00-44E1-BA2C-F1AA0891E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457200">
              <a:buNone/>
            </a:pPr>
            <a:r>
              <a:rPr lang="ru-RU" altLang="ru-RU" sz="2000" b="1" dirty="0">
                <a:latin typeface="Arial" panose="020B0604020202020204" pitchFamily="34" charset="0"/>
              </a:rPr>
              <a:t>А.52. Поздний сифилис</a:t>
            </a:r>
            <a:endParaRPr lang="ru-RU" altLang="ru-RU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</a:rPr>
              <a:t>А.52.0. Сифилис сердечно-сосудистой системы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</a:rPr>
              <a:t>А.52.1. Нейросифилис с симптомами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</a:rPr>
              <a:t>А.52.2. </a:t>
            </a:r>
            <a:r>
              <a:rPr lang="ru-RU" altLang="ru-RU" sz="2000" dirty="0" err="1">
                <a:latin typeface="Arial" panose="020B0604020202020204" pitchFamily="34" charset="0"/>
              </a:rPr>
              <a:t>Асимптомный</a:t>
            </a:r>
            <a:r>
              <a:rPr lang="ru-RU" altLang="ru-RU" sz="2000" dirty="0">
                <a:latin typeface="Arial" panose="020B0604020202020204" pitchFamily="34" charset="0"/>
              </a:rPr>
              <a:t> нейросифилис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</a:rPr>
              <a:t>А.52.3. Нейросифилис неуточненный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</a:rPr>
              <a:t>А.52.7. Другие симптомы позднего сифилиса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</a:rPr>
              <a:t>А.52.8. Поздний сифилис скрытый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</a:rPr>
              <a:t>А.52.9. Поздний сифилис неуточненный</a:t>
            </a:r>
          </a:p>
          <a:p>
            <a:pPr marL="0" indent="457200">
              <a:buNone/>
            </a:pPr>
            <a:r>
              <a:rPr lang="ru-RU" altLang="ru-RU" sz="2000" b="1" dirty="0">
                <a:latin typeface="Arial" panose="020B0604020202020204" pitchFamily="34" charset="0"/>
              </a:rPr>
              <a:t>А.53. Другие и неуточненные формы сифилиса</a:t>
            </a:r>
            <a:endParaRPr lang="ru-RU" altLang="ru-RU" sz="2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2000" dirty="0">
                <a:latin typeface="Arial" panose="020B0604020202020204" pitchFamily="34" charset="0"/>
              </a:rPr>
              <a:t>А.53.0. Скрытый сифилис, неуточненный как ранний или поздний</a:t>
            </a:r>
          </a:p>
          <a:p>
            <a:pPr>
              <a:lnSpc>
                <a:spcPct val="100000"/>
              </a:lnSpc>
            </a:pPr>
            <a:r>
              <a:rPr lang="ru-RU" altLang="ru-RU" sz="2000" dirty="0">
                <a:latin typeface="Arial" panose="020B0604020202020204" pitchFamily="34" charset="0"/>
              </a:rPr>
              <a:t>А.53.9. Сифилис неуточненный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809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5608C-E40B-4ACB-B6C0-161BA85AB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Особенности постановки диагноза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4FEDB-09DD-4661-A41E-4DDBFDB0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75903" cy="4351338"/>
          </a:xfrm>
        </p:spPr>
        <p:txBody>
          <a:bodyPr>
            <a:normAutofit/>
          </a:bodyPr>
          <a:lstStyle/>
          <a:p>
            <a:r>
              <a:rPr lang="en-US" sz="2000" i="1" dirty="0"/>
              <a:t>Lues (L) </a:t>
            </a:r>
            <a:r>
              <a:rPr lang="ru-RU" sz="2000" dirty="0"/>
              <a:t>= сифилис;</a:t>
            </a:r>
            <a:endParaRPr lang="en-US" sz="2000" dirty="0"/>
          </a:p>
          <a:p>
            <a:r>
              <a:rPr lang="en-US" sz="2000" i="1" dirty="0"/>
              <a:t>Primaria</a:t>
            </a:r>
            <a:r>
              <a:rPr lang="ru-RU" sz="2000" dirty="0"/>
              <a:t> – первичный;</a:t>
            </a:r>
            <a:endParaRPr lang="en-US" sz="2000" dirty="0"/>
          </a:p>
          <a:p>
            <a:r>
              <a:rPr lang="en-US" sz="2000" i="1" dirty="0" err="1"/>
              <a:t>Secundaria</a:t>
            </a:r>
            <a:r>
              <a:rPr lang="ru-RU" sz="2000" dirty="0"/>
              <a:t> – вторичный;</a:t>
            </a:r>
            <a:endParaRPr lang="en-US" sz="2000" dirty="0"/>
          </a:p>
          <a:p>
            <a:r>
              <a:rPr lang="en-US" sz="2000" b="0" i="1" dirty="0" err="1">
                <a:effectLst/>
              </a:rPr>
              <a:t>Tertiaria</a:t>
            </a:r>
            <a:r>
              <a:rPr lang="ru-RU" sz="2000" b="0" i="0" dirty="0">
                <a:effectLst/>
              </a:rPr>
              <a:t> – третичный;</a:t>
            </a:r>
            <a:endParaRPr lang="en-US" sz="2000" b="0" i="0" dirty="0">
              <a:effectLst/>
            </a:endParaRPr>
          </a:p>
          <a:p>
            <a:r>
              <a:rPr lang="en-US" sz="2000" i="1" dirty="0" err="1"/>
              <a:t>Seropositiva</a:t>
            </a:r>
            <a:r>
              <a:rPr lang="ru-RU" sz="2000" dirty="0"/>
              <a:t> – </a:t>
            </a:r>
            <a:r>
              <a:rPr lang="ru-RU" sz="2000" dirty="0" err="1"/>
              <a:t>серопозитивный</a:t>
            </a:r>
            <a:r>
              <a:rPr lang="ru-RU" sz="2000" dirty="0"/>
              <a:t> (сер. реакции +);</a:t>
            </a:r>
            <a:endParaRPr lang="en-US" sz="2000" dirty="0"/>
          </a:p>
          <a:p>
            <a:r>
              <a:rPr lang="en-US" sz="2000" i="1" dirty="0" err="1"/>
              <a:t>Seronegativa</a:t>
            </a:r>
            <a:r>
              <a:rPr lang="en-US" sz="2000" dirty="0"/>
              <a:t> - </a:t>
            </a:r>
            <a:r>
              <a:rPr lang="ru-RU" sz="2000" dirty="0" err="1"/>
              <a:t>серонегативный</a:t>
            </a:r>
            <a:r>
              <a:rPr lang="ru-RU" sz="2000" dirty="0"/>
              <a:t> (сер. реакции -);</a:t>
            </a:r>
            <a:endParaRPr lang="en-US" sz="2000" dirty="0"/>
          </a:p>
          <a:p>
            <a:r>
              <a:rPr lang="en-US" sz="2000" i="1" dirty="0" err="1"/>
              <a:t>Activa</a:t>
            </a:r>
            <a:r>
              <a:rPr lang="ru-RU" sz="2000" dirty="0"/>
              <a:t> – активный (есть клин. проявления);</a:t>
            </a:r>
            <a:endParaRPr lang="en-US" sz="2000" dirty="0"/>
          </a:p>
          <a:p>
            <a:r>
              <a:rPr lang="en-US" sz="2000" i="1" dirty="0"/>
              <a:t>Latens</a:t>
            </a:r>
            <a:r>
              <a:rPr lang="ru-RU" sz="2000" dirty="0"/>
              <a:t> – скрытый (нет клин. проявлений);</a:t>
            </a:r>
            <a:endParaRPr lang="en-US" sz="20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CBF76E5-8A58-4DB8-8E10-C6EE51CEC6AB}"/>
              </a:ext>
            </a:extLst>
          </p:cNvPr>
          <p:cNvSpPr txBox="1">
            <a:spLocks/>
          </p:cNvSpPr>
          <p:nvPr/>
        </p:nvSpPr>
        <p:spPr>
          <a:xfrm>
            <a:off x="5914103" y="1825625"/>
            <a:ext cx="50759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1" dirty="0" err="1">
                <a:solidFill>
                  <a:srgbClr val="222222"/>
                </a:solidFill>
                <a:effectLst/>
              </a:rPr>
              <a:t>Recens</a:t>
            </a:r>
            <a:r>
              <a:rPr lang="ru-RU" sz="2000" b="0" i="0" dirty="0">
                <a:solidFill>
                  <a:srgbClr val="222222"/>
                </a:solidFill>
                <a:effectLst/>
              </a:rPr>
              <a:t> – свежий (проявился впервые);</a:t>
            </a:r>
          </a:p>
          <a:p>
            <a:r>
              <a:rPr lang="en-US" sz="2000" b="0" i="1" dirty="0" err="1">
                <a:solidFill>
                  <a:srgbClr val="222222"/>
                </a:solidFill>
                <a:effectLst/>
              </a:rPr>
              <a:t>Recidiva</a:t>
            </a:r>
            <a:r>
              <a:rPr lang="ru-RU" sz="2000" b="0" i="0" dirty="0">
                <a:solidFill>
                  <a:srgbClr val="222222"/>
                </a:solidFill>
                <a:effectLst/>
              </a:rPr>
              <a:t> – рецидивный;</a:t>
            </a:r>
            <a:endParaRPr lang="ru-RU" sz="2000" dirty="0">
              <a:solidFill>
                <a:srgbClr val="222222"/>
              </a:solidFill>
            </a:endParaRPr>
          </a:p>
          <a:p>
            <a:r>
              <a:rPr lang="en-US" sz="2000" i="1" dirty="0">
                <a:solidFill>
                  <a:srgbClr val="222222"/>
                </a:solidFill>
              </a:rPr>
              <a:t>Praecox</a:t>
            </a:r>
            <a:r>
              <a:rPr lang="en-US" sz="2000" dirty="0">
                <a:solidFill>
                  <a:srgbClr val="222222"/>
                </a:solidFill>
              </a:rPr>
              <a:t> – </a:t>
            </a:r>
            <a:r>
              <a:rPr lang="ru-RU" sz="2000" dirty="0">
                <a:solidFill>
                  <a:srgbClr val="222222"/>
                </a:solidFill>
              </a:rPr>
              <a:t>ранний (до 2 лет; нейросифилис – до 5 лет);</a:t>
            </a:r>
          </a:p>
          <a:p>
            <a:r>
              <a:rPr lang="en-US" sz="2000" i="1" dirty="0" err="1">
                <a:solidFill>
                  <a:srgbClr val="222222"/>
                </a:solidFill>
              </a:rPr>
              <a:t>Tarda</a:t>
            </a:r>
            <a:r>
              <a:rPr lang="ru-RU" sz="2000" dirty="0">
                <a:solidFill>
                  <a:srgbClr val="222222"/>
                </a:solidFill>
              </a:rPr>
              <a:t> – поздний (более 2 лет, нейросифилис – более 5 лет);</a:t>
            </a:r>
          </a:p>
          <a:p>
            <a:r>
              <a:rPr lang="en-US" sz="2000" i="1" dirty="0" err="1">
                <a:solidFill>
                  <a:srgbClr val="222222"/>
                </a:solidFill>
              </a:rPr>
              <a:t>Ignorata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ru-RU" sz="2000" dirty="0">
                <a:solidFill>
                  <a:srgbClr val="222222"/>
                </a:solidFill>
              </a:rPr>
              <a:t>– неуточненный (длительность заболевания установить невозможно);</a:t>
            </a:r>
          </a:p>
          <a:p>
            <a:r>
              <a:rPr lang="en-US" sz="2000" i="1" dirty="0">
                <a:solidFill>
                  <a:srgbClr val="222222"/>
                </a:solidFill>
              </a:rPr>
              <a:t>Congenita</a:t>
            </a:r>
            <a:r>
              <a:rPr lang="ru-RU" sz="2000" dirty="0">
                <a:solidFill>
                  <a:srgbClr val="222222"/>
                </a:solidFill>
              </a:rPr>
              <a:t> – врожденный;</a:t>
            </a:r>
            <a:endParaRPr lang="en-US" sz="2000" dirty="0">
              <a:solidFill>
                <a:srgbClr val="222222"/>
              </a:solidFill>
            </a:endParaRPr>
          </a:p>
          <a:p>
            <a:r>
              <a:rPr lang="en-US" sz="2000" i="1" dirty="0">
                <a:solidFill>
                  <a:srgbClr val="222222"/>
                </a:solidFill>
              </a:rPr>
              <a:t>Neurosyphilis = </a:t>
            </a:r>
            <a:r>
              <a:rPr lang="en-US" sz="2000" i="1" dirty="0" err="1">
                <a:solidFill>
                  <a:srgbClr val="222222"/>
                </a:solidFill>
              </a:rPr>
              <a:t>Neurolues</a:t>
            </a:r>
            <a:r>
              <a:rPr lang="ru-RU" sz="2000" i="1" dirty="0">
                <a:solidFill>
                  <a:srgbClr val="222222"/>
                </a:solidFill>
              </a:rPr>
              <a:t> </a:t>
            </a:r>
            <a:r>
              <a:rPr lang="ru-RU" sz="2000" dirty="0">
                <a:solidFill>
                  <a:srgbClr val="222222"/>
                </a:solidFill>
              </a:rPr>
              <a:t>– нейросифилис; </a:t>
            </a:r>
            <a:endParaRPr lang="en-US" sz="2000" dirty="0">
              <a:solidFill>
                <a:srgbClr val="222222"/>
              </a:solidFill>
            </a:endParaRPr>
          </a:p>
          <a:p>
            <a:r>
              <a:rPr lang="en-US" sz="2000" i="1" dirty="0" err="1">
                <a:solidFill>
                  <a:srgbClr val="222222"/>
                </a:solidFill>
              </a:rPr>
              <a:t>Visceralis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ru-RU" sz="2000" dirty="0">
                <a:solidFill>
                  <a:srgbClr val="222222"/>
                </a:solidFill>
              </a:rPr>
              <a:t>– висцеральный (внутренних органов)</a:t>
            </a:r>
          </a:p>
        </p:txBody>
      </p:sp>
    </p:spTree>
    <p:extLst>
      <p:ext uri="{BB962C8B-B14F-4D97-AF65-F5344CB8AC3E}">
        <p14:creationId xmlns:p14="http://schemas.microsoft.com/office/powerpoint/2010/main" val="4238830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1DC3E-E53A-4276-9195-52E9A55A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Особенности постановки диагноза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AA3529-4819-4BAC-B640-558684F97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6158"/>
            <a:ext cx="485921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Первичный сифилис:</a:t>
            </a:r>
          </a:p>
          <a:p>
            <a:pPr>
              <a:lnSpc>
                <a:spcPct val="100000"/>
              </a:lnSpc>
            </a:pPr>
            <a:r>
              <a:rPr lang="en-US" sz="1800" b="0" i="0" dirty="0">
                <a:solidFill>
                  <a:srgbClr val="222222"/>
                </a:solidFill>
                <a:effectLst/>
              </a:rPr>
              <a:t>syphilis (lues/L)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primaria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222222"/>
                </a:solidFill>
              </a:rPr>
              <a:t>seronegativa</a:t>
            </a:r>
            <a:r>
              <a:rPr lang="en-US" sz="1800" dirty="0">
                <a:solidFill>
                  <a:srgbClr val="222222"/>
                </a:solidFill>
              </a:rPr>
              <a:t> </a:t>
            </a:r>
            <a:r>
              <a:rPr lang="ru-RU" sz="1800" dirty="0">
                <a:solidFill>
                  <a:srgbClr val="222222"/>
                </a:solidFill>
              </a:rPr>
              <a:t>/ </a:t>
            </a:r>
            <a:r>
              <a:rPr lang="en-US" sz="1800" dirty="0" err="1">
                <a:solidFill>
                  <a:srgbClr val="222222"/>
                </a:solidFill>
              </a:rPr>
              <a:t>seropositiva</a:t>
            </a:r>
            <a:r>
              <a:rPr lang="en-US" sz="1800" dirty="0">
                <a:solidFill>
                  <a:srgbClr val="222222"/>
                </a:solidFill>
              </a:rPr>
              <a:t> </a:t>
            </a:r>
            <a:endParaRPr lang="ru-RU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Вторичный сифилис:</a:t>
            </a:r>
          </a:p>
          <a:p>
            <a:pPr>
              <a:lnSpc>
                <a:spcPct val="100000"/>
              </a:lnSpc>
            </a:pPr>
            <a:r>
              <a:rPr lang="en-US" sz="1800" b="0" i="0" dirty="0">
                <a:solidFill>
                  <a:srgbClr val="222222"/>
                </a:solidFill>
                <a:effectLst/>
              </a:rPr>
              <a:t>syphilis (lues/L)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secundaria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recens</a:t>
            </a:r>
            <a:r>
              <a:rPr lang="ru-RU" sz="1800" b="0" i="0" dirty="0">
                <a:solidFill>
                  <a:srgbClr val="222222"/>
                </a:solidFill>
                <a:effectLst/>
              </a:rPr>
              <a:t> /</a:t>
            </a:r>
            <a:r>
              <a:rPr lang="en-US" dirty="0"/>
              <a:t>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recidiva</a:t>
            </a:r>
            <a:r>
              <a:rPr lang="en-US" dirty="0"/>
              <a:t> </a:t>
            </a:r>
            <a:endParaRPr lang="ru-RU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Третичный сифилис: </a:t>
            </a:r>
          </a:p>
          <a:p>
            <a:pPr>
              <a:lnSpc>
                <a:spcPct val="100000"/>
              </a:lnSpc>
            </a:pPr>
            <a:r>
              <a:rPr lang="en-US" sz="1800" b="0" i="0" dirty="0">
                <a:solidFill>
                  <a:srgbClr val="222222"/>
                </a:solidFill>
                <a:effectLst/>
              </a:rPr>
              <a:t>syphilis (lues/L)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tertiaria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1800" dirty="0" err="1">
                <a:solidFill>
                  <a:srgbClr val="222222"/>
                </a:solidFill>
              </a:rPr>
              <a:t>activa</a:t>
            </a:r>
            <a:r>
              <a:rPr lang="en-US" sz="1800" dirty="0">
                <a:solidFill>
                  <a:srgbClr val="222222"/>
                </a:solidFill>
              </a:rPr>
              <a:t> </a:t>
            </a:r>
            <a:r>
              <a:rPr lang="ru-RU" sz="1800" dirty="0">
                <a:solidFill>
                  <a:srgbClr val="222222"/>
                </a:solidFill>
              </a:rPr>
              <a:t>/ </a:t>
            </a:r>
            <a:r>
              <a:rPr lang="en-US" sz="1800" dirty="0">
                <a:solidFill>
                  <a:srgbClr val="222222"/>
                </a:solidFill>
              </a:rPr>
              <a:t>latens </a:t>
            </a:r>
            <a:endParaRPr lang="ru-RU" sz="1800" dirty="0">
              <a:solidFill>
                <a:srgbClr val="222222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D1DE0849-139F-41DB-A56B-20BF7764272D}"/>
              </a:ext>
            </a:extLst>
          </p:cNvPr>
          <p:cNvSpPr txBox="1">
            <a:spLocks/>
          </p:cNvSpPr>
          <p:nvPr/>
        </p:nvSpPr>
        <p:spPr>
          <a:xfrm>
            <a:off x="5697415" y="1825625"/>
            <a:ext cx="48592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600" dirty="0"/>
              <a:t>Скрытый сифилис:</a:t>
            </a:r>
          </a:p>
          <a:p>
            <a:pPr>
              <a:lnSpc>
                <a:spcPct val="110000"/>
              </a:lnSpc>
            </a:pPr>
            <a:r>
              <a:rPr lang="en-US" sz="1800" b="0" i="0" dirty="0">
                <a:solidFill>
                  <a:srgbClr val="222222"/>
                </a:solidFill>
                <a:effectLst/>
              </a:rPr>
              <a:t>syphilis (lues/L) latens </a:t>
            </a:r>
            <a:r>
              <a:rPr lang="en-US" sz="1800" dirty="0">
                <a:solidFill>
                  <a:srgbClr val="222222"/>
                </a:solidFill>
              </a:rPr>
              <a:t>praecox </a:t>
            </a:r>
            <a:r>
              <a:rPr lang="ru-RU" sz="1800" dirty="0">
                <a:solidFill>
                  <a:srgbClr val="222222"/>
                </a:solidFill>
              </a:rPr>
              <a:t>/ </a:t>
            </a:r>
            <a:r>
              <a:rPr lang="en-US" sz="1800" dirty="0" err="1">
                <a:solidFill>
                  <a:srgbClr val="222222"/>
                </a:solidFill>
              </a:rPr>
              <a:t>tarda</a:t>
            </a:r>
            <a:r>
              <a:rPr lang="en-US" sz="1800" dirty="0">
                <a:solidFill>
                  <a:srgbClr val="222222"/>
                </a:solidFill>
              </a:rPr>
              <a:t> </a:t>
            </a:r>
            <a:r>
              <a:rPr lang="ru-RU" sz="1800" dirty="0">
                <a:solidFill>
                  <a:srgbClr val="222222"/>
                </a:solidFill>
              </a:rPr>
              <a:t>/ </a:t>
            </a:r>
            <a:r>
              <a:rPr lang="en-US" sz="1800" dirty="0" err="1">
                <a:solidFill>
                  <a:srgbClr val="222222"/>
                </a:solidFill>
              </a:rPr>
              <a:t>ignorata</a:t>
            </a:r>
            <a:r>
              <a:rPr lang="en-US" sz="1800" dirty="0">
                <a:solidFill>
                  <a:srgbClr val="222222"/>
                </a:solidFill>
              </a:rPr>
              <a:t> </a:t>
            </a:r>
            <a:endParaRPr lang="ru-RU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600" dirty="0"/>
              <a:t>Врожденный сифилис:</a:t>
            </a:r>
          </a:p>
          <a:p>
            <a:pPr>
              <a:lnSpc>
                <a:spcPct val="110000"/>
              </a:lnSpc>
            </a:pPr>
            <a:r>
              <a:rPr lang="en-US" sz="1800" b="0" i="0" dirty="0">
                <a:solidFill>
                  <a:srgbClr val="222222"/>
                </a:solidFill>
                <a:effectLst/>
              </a:rPr>
              <a:t>syphilis (lues/L) congenita praecox</a:t>
            </a:r>
            <a:r>
              <a:rPr lang="en-US" dirty="0"/>
              <a:t> </a:t>
            </a:r>
            <a:endParaRPr lang="ru-RU" dirty="0"/>
          </a:p>
          <a:p>
            <a:pPr>
              <a:lnSpc>
                <a:spcPct val="110000"/>
              </a:lnSpc>
            </a:pPr>
            <a:r>
              <a:rPr lang="en-US" sz="1800" b="0" i="0" dirty="0">
                <a:solidFill>
                  <a:srgbClr val="222222"/>
                </a:solidFill>
                <a:effectLst/>
              </a:rPr>
              <a:t>syphilis (lues/L) </a:t>
            </a:r>
            <a:r>
              <a:rPr lang="ru-RU" sz="1800" b="0" i="0" dirty="0">
                <a:solidFill>
                  <a:srgbClr val="222222"/>
                </a:solidFill>
                <a:effectLst/>
              </a:rPr>
              <a:t>с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ongenita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tarda</a:t>
            </a:r>
            <a:r>
              <a:rPr lang="en-US" dirty="0"/>
              <a:t> </a:t>
            </a:r>
            <a:r>
              <a:rPr lang="ru-RU" sz="1800" dirty="0">
                <a:solidFill>
                  <a:srgbClr val="222222"/>
                </a:solidFill>
              </a:rPr>
              <a:t>(</a:t>
            </a:r>
            <a:r>
              <a:rPr lang="en-US" sz="1800" dirty="0" err="1">
                <a:solidFill>
                  <a:srgbClr val="222222"/>
                </a:solidFill>
              </a:rPr>
              <a:t>activa</a:t>
            </a:r>
            <a:r>
              <a:rPr lang="en-US" sz="1800" dirty="0">
                <a:solidFill>
                  <a:srgbClr val="222222"/>
                </a:solidFill>
              </a:rPr>
              <a:t> / latens</a:t>
            </a:r>
            <a:r>
              <a:rPr lang="ru-RU" sz="1800" dirty="0">
                <a:solidFill>
                  <a:srgbClr val="222222"/>
                </a:solidFill>
              </a:rPr>
              <a:t>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600" dirty="0"/>
              <a:t>Нейросифилис и сифилис внутренних органов: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222222"/>
                </a:solidFill>
              </a:rPr>
              <a:t>neurosyphilis 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(lues/L) </a:t>
            </a:r>
            <a:r>
              <a:rPr lang="en-US" sz="1800" dirty="0">
                <a:solidFill>
                  <a:srgbClr val="222222"/>
                </a:solidFill>
              </a:rPr>
              <a:t>praecox </a:t>
            </a:r>
            <a:r>
              <a:rPr lang="ru-RU" sz="1800" dirty="0">
                <a:solidFill>
                  <a:srgbClr val="222222"/>
                </a:solidFill>
              </a:rPr>
              <a:t> /  </a:t>
            </a:r>
            <a:r>
              <a:rPr lang="en-US" sz="1800" dirty="0" err="1">
                <a:solidFill>
                  <a:srgbClr val="222222"/>
                </a:solidFill>
              </a:rPr>
              <a:t>tarda</a:t>
            </a:r>
            <a:r>
              <a:rPr lang="en-US" sz="1800" dirty="0">
                <a:solidFill>
                  <a:srgbClr val="222222"/>
                </a:solidFill>
              </a:rPr>
              <a:t> </a:t>
            </a:r>
            <a:endParaRPr lang="ru-RU" sz="1800" dirty="0">
              <a:solidFill>
                <a:srgbClr val="222222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222222"/>
                </a:solidFill>
              </a:rPr>
              <a:t>syphilis 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(lues/L) </a:t>
            </a:r>
            <a:r>
              <a:rPr lang="en-US" sz="1800" dirty="0" err="1">
                <a:solidFill>
                  <a:srgbClr val="222222"/>
                </a:solidFill>
              </a:rPr>
              <a:t>visceralis</a:t>
            </a:r>
            <a:r>
              <a:rPr lang="en-US" sz="1800" dirty="0">
                <a:solidFill>
                  <a:srgbClr val="222222"/>
                </a:solidFill>
              </a:rPr>
              <a:t> praecox </a:t>
            </a:r>
            <a:r>
              <a:rPr lang="ru-RU" sz="1800" dirty="0">
                <a:solidFill>
                  <a:srgbClr val="222222"/>
                </a:solidFill>
              </a:rPr>
              <a:t>/  </a:t>
            </a:r>
            <a:r>
              <a:rPr lang="en-US" sz="1800" dirty="0" err="1">
                <a:solidFill>
                  <a:srgbClr val="222222"/>
                </a:solidFill>
              </a:rPr>
              <a:t>tarda</a:t>
            </a:r>
            <a:r>
              <a:rPr lang="en-US" sz="1800" dirty="0">
                <a:solidFill>
                  <a:srgbClr val="222222"/>
                </a:solidFill>
              </a:rPr>
              <a:t> </a:t>
            </a:r>
            <a:br>
              <a:rPr lang="en-US" sz="1200" dirty="0"/>
            </a:br>
            <a:endParaRPr lang="ru-RU" sz="1800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85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B7D7D-FBC1-4E5F-B28C-45FFE176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Первичный период сифилиса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015D4-6A00-4527-B815-A746DBD53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98325" cy="4351338"/>
          </a:xfrm>
        </p:spPr>
        <p:txBody>
          <a:bodyPr>
            <a:normAutofit/>
          </a:bodyPr>
          <a:lstStyle/>
          <a:p>
            <a:pPr indent="2286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Клинический признак – </a:t>
            </a:r>
            <a:r>
              <a:rPr lang="ru-RU" sz="2400" i="1" dirty="0"/>
              <a:t>твердый шанкр </a:t>
            </a:r>
            <a:r>
              <a:rPr lang="ru-RU" sz="2400" dirty="0"/>
              <a:t>в месте внедрения </a:t>
            </a:r>
            <a:r>
              <a:rPr lang="ru-RU" sz="2400" b="0" i="1" dirty="0">
                <a:effectLst/>
              </a:rPr>
              <a:t>T. </a:t>
            </a:r>
            <a:r>
              <a:rPr lang="en-US" sz="2400" b="0" i="1" dirty="0">
                <a:effectLst/>
              </a:rPr>
              <a:t>P</a:t>
            </a:r>
            <a:r>
              <a:rPr lang="ru-RU" sz="2400" b="0" i="1" dirty="0" err="1">
                <a:effectLst/>
              </a:rPr>
              <a:t>allidum</a:t>
            </a:r>
            <a:r>
              <a:rPr lang="ru-RU" sz="2400" b="0" i="1" dirty="0">
                <a:effectLst/>
              </a:rPr>
              <a:t>;</a:t>
            </a:r>
          </a:p>
          <a:p>
            <a:pPr indent="2286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Локализация: 			</a:t>
            </a:r>
          </a:p>
          <a:p>
            <a:pPr marL="627063" indent="0">
              <a:lnSpc>
                <a:spcPct val="110000"/>
              </a:lnSpc>
            </a:pPr>
            <a:r>
              <a:rPr lang="ru-RU" sz="2400" dirty="0"/>
              <a:t>Генитальная</a:t>
            </a:r>
          </a:p>
          <a:p>
            <a:pPr marL="627063" indent="0">
              <a:lnSpc>
                <a:spcPct val="110000"/>
              </a:lnSpc>
            </a:pPr>
            <a:r>
              <a:rPr lang="ru-RU" sz="2400" dirty="0" err="1"/>
              <a:t>Перигенитальная</a:t>
            </a:r>
            <a:endParaRPr lang="ru-RU" sz="2400" dirty="0"/>
          </a:p>
          <a:p>
            <a:pPr marL="627063" indent="0">
              <a:lnSpc>
                <a:spcPct val="110000"/>
              </a:lnSpc>
            </a:pPr>
            <a:r>
              <a:rPr lang="ru-RU" sz="2400" dirty="0" err="1"/>
              <a:t>Экстрагенитальная</a:t>
            </a:r>
            <a:endParaRPr lang="ru-RU" sz="24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FF5A1CD-76EA-41D2-BCB0-CA51B2F2ADAD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47983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286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Размеры:</a:t>
            </a:r>
          </a:p>
          <a:p>
            <a:pPr marL="571500" indent="55563">
              <a:lnSpc>
                <a:spcPct val="110000"/>
              </a:lnSpc>
            </a:pPr>
            <a:r>
              <a:rPr lang="ru-RU" sz="2400" dirty="0"/>
              <a:t>Карликовый ТШ (2-3 мм);</a:t>
            </a:r>
          </a:p>
          <a:p>
            <a:pPr marL="571500" indent="55563">
              <a:lnSpc>
                <a:spcPct val="110000"/>
              </a:lnSpc>
            </a:pPr>
            <a:r>
              <a:rPr lang="ru-RU" sz="2400" dirty="0" err="1"/>
              <a:t>Гиганский</a:t>
            </a:r>
            <a:r>
              <a:rPr lang="ru-RU" sz="2400" dirty="0"/>
              <a:t> ТШ (1,5-2см </a:t>
            </a:r>
            <a:r>
              <a:rPr lang="en-US" sz="2400" dirty="0"/>
              <a:t>&lt;</a:t>
            </a:r>
            <a:r>
              <a:rPr lang="ru-RU" sz="2400" dirty="0"/>
              <a:t>)</a:t>
            </a:r>
          </a:p>
          <a:p>
            <a:pPr marL="5715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Количество:</a:t>
            </a:r>
          </a:p>
          <a:p>
            <a:pPr marL="571500" indent="55563">
              <a:lnSpc>
                <a:spcPct val="110000"/>
              </a:lnSpc>
            </a:pPr>
            <a:r>
              <a:rPr lang="ru-RU" sz="2400" dirty="0"/>
              <a:t>Единичный ТШ;</a:t>
            </a:r>
          </a:p>
          <a:p>
            <a:pPr marL="571500" indent="55563">
              <a:lnSpc>
                <a:spcPct val="110000"/>
              </a:lnSpc>
            </a:pPr>
            <a:r>
              <a:rPr lang="ru-RU" sz="2400" dirty="0"/>
              <a:t>Множественные ТШ</a:t>
            </a:r>
          </a:p>
        </p:txBody>
      </p:sp>
    </p:spTree>
    <p:extLst>
      <p:ext uri="{BB962C8B-B14F-4D97-AF65-F5344CB8AC3E}">
        <p14:creationId xmlns:p14="http://schemas.microsoft.com/office/powerpoint/2010/main" val="2565398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F867F-F119-49D3-AF3D-43BFC001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Типичный твердый шанкр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13DEDC-C073-47D7-BE6F-79BF953BD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400" dirty="0"/>
              <a:t>МЭ – язва / эрозия;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2400" dirty="0"/>
              <a:t>Правильная геометрическая форма (округлая / овальная);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2400" dirty="0"/>
              <a:t>Уплотнение в основании;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2400" dirty="0"/>
              <a:t>Края возвышаются над уровнем окружающей кожи (форма кратера / блюдца);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2400" dirty="0"/>
              <a:t>Цвет сырого мяса (насыщенный багрово-красный цвет);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2400" dirty="0"/>
              <a:t>Безболезненность;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2400" dirty="0"/>
              <a:t>Расположен на видимо неизмененной коже;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2400" dirty="0"/>
              <a:t>Сопровождается региональным лимфангитом / лимфаденитом</a:t>
            </a:r>
          </a:p>
        </p:txBody>
      </p:sp>
    </p:spTree>
    <p:extLst>
      <p:ext uri="{BB962C8B-B14F-4D97-AF65-F5344CB8AC3E}">
        <p14:creationId xmlns:p14="http://schemas.microsoft.com/office/powerpoint/2010/main" val="634606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ифилис первичный">
            <a:extLst>
              <a:ext uri="{FF2B5EF4-FFF2-40B4-BE49-F238E27FC236}">
                <a16:creationId xmlns:a16="http://schemas.microsoft.com/office/drawing/2014/main" id="{0053D6B0-86C8-47E6-8D76-D01FAD7BB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7" y="591344"/>
            <a:ext cx="7566025" cy="567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091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ТВЕРДЫ~1">
            <a:extLst>
              <a:ext uri="{FF2B5EF4-FFF2-40B4-BE49-F238E27FC236}">
                <a16:creationId xmlns:a16="http://schemas.microsoft.com/office/drawing/2014/main" id="{E48A796D-2C7F-46DB-BC90-E0917E6466F9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" r="29543"/>
          <a:stretch>
            <a:fillRect/>
          </a:stretch>
        </p:blipFill>
        <p:spPr bwMode="auto">
          <a:xfrm>
            <a:off x="3048793" y="700881"/>
            <a:ext cx="6094413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6940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BA530-36B8-0A05-BC03-9E4CE07D7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Собрание СНО по дерматовенерологии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7794CF-0AFA-F300-7486-80FBACADF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ru-RU" dirty="0"/>
              <a:t>Состоится </a:t>
            </a:r>
            <a:r>
              <a:rPr lang="ru-RU" b="1" dirty="0"/>
              <a:t>11 октября 2022г (вторник) в 16:00 </a:t>
            </a:r>
            <a:r>
              <a:rPr lang="ru-RU" dirty="0"/>
              <a:t>на кафедре</a:t>
            </a:r>
            <a:r>
              <a:rPr lang="ru-RU" sz="2800" dirty="0">
                <a:latin typeface="+mn-lt"/>
                <a:cs typeface="Times New Roman" panose="02020603050405020304" pitchFamily="18" charset="0"/>
              </a:rPr>
              <a:t> дерматовенерологии на базе КГБУЗ КККВД №1, ул. Брянская д.79,  2 этаж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ru-RU" dirty="0">
                <a:cs typeface="Times New Roman" panose="02020603050405020304" pitchFamily="18" charset="0"/>
              </a:rPr>
              <a:t>Ответственный за проведение СНО ассистент кафедры, к.м.н. Максименко Вячеслав Геннадьевич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642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Эрозивный твердый шанкр, левосторонний паховый склераденит у мальчика 11 лет">
            <a:extLst>
              <a:ext uri="{FF2B5EF4-FFF2-40B4-BE49-F238E27FC236}">
                <a16:creationId xmlns:a16="http://schemas.microsoft.com/office/drawing/2014/main" id="{074B0414-0D32-40F9-9F26-0F46C45CB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2" y="959643"/>
            <a:ext cx="7343775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874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AFFFE2-DDE4-4372-8413-41CE8FC135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3568" y="867569"/>
            <a:ext cx="8424863" cy="5122862"/>
            <a:chOff x="2241" y="1494"/>
            <a:chExt cx="7461" cy="4536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DF9435B6-300B-4ED1-9490-E90FDDB14F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41" y="1494"/>
              <a:ext cx="7461" cy="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EAA576-1BF3-4493-BFD4-949C0D716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" y="1494"/>
              <a:ext cx="7461" cy="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1124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Эрозивный твердый шанкр в области половых губ и ануса">
            <a:extLst>
              <a:ext uri="{FF2B5EF4-FFF2-40B4-BE49-F238E27FC236}">
                <a16:creationId xmlns:a16="http://schemas.microsoft.com/office/drawing/2014/main" id="{EDDA9F00-ACA1-4200-BC61-59B3DED82B7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016794"/>
            <a:ext cx="72009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84950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B4F92-9332-421E-9CE0-78A8A6FD8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1" y="791369"/>
            <a:ext cx="7920038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634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Остатки твердого шанкра при вторичном сифилисе">
            <a:extLst>
              <a:ext uri="{FF2B5EF4-FFF2-40B4-BE49-F238E27FC236}">
                <a16:creationId xmlns:a16="http://schemas.microsoft.com/office/drawing/2014/main" id="{CAE9B9E6-1A7B-4D12-8F66-84FD5C44E6F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4163"/>
          <a:stretch>
            <a:fillRect/>
          </a:stretch>
        </p:blipFill>
        <p:spPr bwMode="auto">
          <a:xfrm>
            <a:off x="2441575" y="1057275"/>
            <a:ext cx="73088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6687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сканирование0020">
            <a:extLst>
              <a:ext uri="{FF2B5EF4-FFF2-40B4-BE49-F238E27FC236}">
                <a16:creationId xmlns:a16="http://schemas.microsoft.com/office/drawing/2014/main" id="{D92F9055-9C22-4E79-890E-DD7EE6972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39848" r="35429" b="43881"/>
          <a:stretch>
            <a:fillRect/>
          </a:stretch>
        </p:blipFill>
        <p:spPr bwMode="auto">
          <a:xfrm>
            <a:off x="2603500" y="1160462"/>
            <a:ext cx="69850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65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Интрамаммарный твердый шанкр">
            <a:extLst>
              <a:ext uri="{FF2B5EF4-FFF2-40B4-BE49-F238E27FC236}">
                <a16:creationId xmlns:a16="http://schemas.microsoft.com/office/drawing/2014/main" id="{D6CF75B0-DBC8-475E-8851-A445CECC29D4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2" y="862013"/>
            <a:ext cx="79914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0700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">
            <a:extLst>
              <a:ext uri="{FF2B5EF4-FFF2-40B4-BE49-F238E27FC236}">
                <a16:creationId xmlns:a16="http://schemas.microsoft.com/office/drawing/2014/main" id="{329893AA-9B12-4A5B-A0E4-E5E2BB035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281" y="166687"/>
            <a:ext cx="4389437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57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">
            <a:extLst>
              <a:ext uri="{FF2B5EF4-FFF2-40B4-BE49-F238E27FC236}">
                <a16:creationId xmlns:a16="http://schemas.microsoft.com/office/drawing/2014/main" id="{F528E379-F67D-434C-A512-E612659F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681037"/>
            <a:ext cx="82804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3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FFB4-1A90-4EDC-8741-64A8820EB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Атипичные формы ТШ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62735-B478-40B3-B603-037D60D62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u-RU" sz="2400" i="1" dirty="0"/>
              <a:t>Шанкр – </a:t>
            </a:r>
            <a:r>
              <a:rPr lang="ru-RU" sz="2400" i="1" dirty="0" err="1"/>
              <a:t>амигдалит</a:t>
            </a:r>
            <a:r>
              <a:rPr lang="ru-RU" sz="2400" i="1" dirty="0"/>
              <a:t> </a:t>
            </a:r>
            <a:r>
              <a:rPr lang="ru-RU" sz="2400" dirty="0"/>
              <a:t>(</a:t>
            </a:r>
            <a:r>
              <a:rPr lang="ru-RU" sz="2400" b="0" i="0" dirty="0">
                <a:effectLst/>
              </a:rPr>
              <a:t>одностороннее увеличение и уплотнение небной миндалины</a:t>
            </a:r>
            <a:r>
              <a:rPr lang="ru-RU" sz="2400" dirty="0"/>
              <a:t>);</a:t>
            </a:r>
          </a:p>
          <a:p>
            <a:pPr>
              <a:lnSpc>
                <a:spcPct val="150000"/>
              </a:lnSpc>
            </a:pPr>
            <a:r>
              <a:rPr lang="ru-RU" sz="2400" i="1" dirty="0"/>
              <a:t>Шанкр – панариций </a:t>
            </a:r>
            <a:r>
              <a:rPr lang="ru-RU" sz="2400" b="0" i="0" dirty="0">
                <a:effectLst/>
              </a:rPr>
              <a:t>(болезненная язва на отечной концевой фаланге пальца);</a:t>
            </a:r>
          </a:p>
          <a:p>
            <a:pPr>
              <a:lnSpc>
                <a:spcPct val="150000"/>
              </a:lnSpc>
            </a:pPr>
            <a:r>
              <a:rPr lang="ru-RU" sz="2400" i="1" dirty="0" err="1"/>
              <a:t>Индуративный</a:t>
            </a:r>
            <a:r>
              <a:rPr lang="ru-RU" sz="2400" i="1" dirty="0"/>
              <a:t> отек </a:t>
            </a:r>
            <a:r>
              <a:rPr lang="ru-RU" sz="2400" b="0" i="0" dirty="0">
                <a:effectLst/>
              </a:rPr>
              <a:t>(одностороннее увеличение половой губы у женщин или отечность крайней плоти у мужчин)</a:t>
            </a:r>
            <a:r>
              <a:rPr lang="ru-RU" sz="2400" dirty="0"/>
              <a:t> 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577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4F2BC-1131-4461-AF51-AC63CEA31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Определение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7E67F6-2FE4-4306-8B0C-66F745541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457200">
              <a:lnSpc>
                <a:spcPct val="150000"/>
              </a:lnSpc>
              <a:buNone/>
            </a:pPr>
            <a:r>
              <a:rPr lang="ru-RU" b="0" i="1" dirty="0">
                <a:effectLst/>
                <a:latin typeface="PTSerif-Regular"/>
              </a:rPr>
              <a:t>Сифилис</a:t>
            </a:r>
            <a:r>
              <a:rPr lang="ru-RU" b="0" i="0" dirty="0">
                <a:effectLst/>
                <a:latin typeface="PTSerif-Regular"/>
              </a:rPr>
              <a:t> – инфекционное заболевание, вызываемое бледной трепонемой (</a:t>
            </a:r>
            <a:r>
              <a:rPr lang="ru-RU" b="0" i="1" dirty="0" err="1">
                <a:effectLst/>
                <a:latin typeface="PTSerif-Italic"/>
              </a:rPr>
              <a:t>Treponema</a:t>
            </a:r>
            <a:r>
              <a:rPr lang="ru-RU" b="0" i="1" dirty="0">
                <a:effectLst/>
                <a:latin typeface="PTSerif-Italic"/>
              </a:rPr>
              <a:t> </a:t>
            </a:r>
            <a:r>
              <a:rPr lang="ru-RU" b="0" i="1" dirty="0" err="1">
                <a:effectLst/>
                <a:latin typeface="PTSerif-Italic"/>
              </a:rPr>
              <a:t>pallidum</a:t>
            </a:r>
            <a:r>
              <a:rPr lang="ru-RU" b="0" i="0" dirty="0">
                <a:effectLst/>
                <a:latin typeface="PTSerif-Regular"/>
              </a:rPr>
              <a:t>), передающееся преимущественно половым путем, характеризующееся поражением кожи, слизистых оболочек, нервной системы, внутренних органов и опорно- двигательного аппарата и отличающееся стадийным, рецидивирующим, прогрессирующим течением.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8692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3A55A8-BEEF-4D57-A33D-B72523724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8" y="1030637"/>
            <a:ext cx="4977734" cy="47967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F1801D-F95C-4C92-8CB6-C0D1EB8AE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864" y="1030637"/>
            <a:ext cx="5741806" cy="479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72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3F313C-CDA1-401C-88A3-3729CDA85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60" y="518571"/>
            <a:ext cx="7430880" cy="582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021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Индуративный отек больших половых губ">
            <a:extLst>
              <a:ext uri="{FF2B5EF4-FFF2-40B4-BE49-F238E27FC236}">
                <a16:creationId xmlns:a16="http://schemas.microsoft.com/office/drawing/2014/main" id="{14D66A66-0722-4823-AF67-3B84DF48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19" y="202406"/>
            <a:ext cx="4322762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56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арафимоз как следствие индуратвного отека">
            <a:extLst>
              <a:ext uri="{FF2B5EF4-FFF2-40B4-BE49-F238E27FC236}">
                <a16:creationId xmlns:a16="http://schemas.microsoft.com/office/drawing/2014/main" id="{9DC877E3-05E7-49A1-AC65-EFBE2D9C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169" y="169862"/>
            <a:ext cx="4411662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654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894E0-785F-4B4C-9591-E9D6419B2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Осложнения ТШ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A6D32-C49C-4B75-AFA3-8BAEFEEF2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i="1" dirty="0"/>
              <a:t>Баланит – </a:t>
            </a:r>
            <a:r>
              <a:rPr lang="ru-RU" dirty="0"/>
              <a:t>воспаление головки полового члена;</a:t>
            </a:r>
            <a:endParaRPr lang="ru-RU" i="1" dirty="0"/>
          </a:p>
          <a:p>
            <a:r>
              <a:rPr lang="ru-RU" i="1" dirty="0" err="1"/>
              <a:t>Баланопостит</a:t>
            </a:r>
            <a:r>
              <a:rPr lang="ru-RU" i="1" dirty="0"/>
              <a:t> – </a:t>
            </a:r>
            <a:r>
              <a:rPr lang="ru-RU" dirty="0"/>
              <a:t>воспаление г</a:t>
            </a:r>
            <a:r>
              <a:rPr lang="ru-RU" b="0" dirty="0">
                <a:effectLst/>
              </a:rPr>
              <a:t>оловки полового члена и внутреннего листка крайней плоти;</a:t>
            </a:r>
            <a:endParaRPr lang="ru-RU" dirty="0"/>
          </a:p>
          <a:p>
            <a:r>
              <a:rPr lang="ru-RU" i="1" dirty="0"/>
              <a:t>Фимоз - </a:t>
            </a:r>
            <a:r>
              <a:rPr lang="ru-RU" dirty="0"/>
              <a:t>сужение наружного кольца крайней плоти;</a:t>
            </a:r>
          </a:p>
          <a:p>
            <a:r>
              <a:rPr lang="ru-RU" i="1" dirty="0"/>
              <a:t>Парафимоз - </a:t>
            </a:r>
            <a:r>
              <a:rPr lang="ru-RU" dirty="0"/>
              <a:t>ущемление головки полового члена крайней плотью;</a:t>
            </a:r>
          </a:p>
          <a:p>
            <a:r>
              <a:rPr lang="ru-RU" i="1" dirty="0" err="1"/>
              <a:t>Фагеденизм</a:t>
            </a:r>
            <a:r>
              <a:rPr lang="ru-RU" i="1" dirty="0"/>
              <a:t> (= </a:t>
            </a:r>
            <a:r>
              <a:rPr lang="ru-RU" i="1" dirty="0" err="1"/>
              <a:t>Гангренизация</a:t>
            </a:r>
            <a:r>
              <a:rPr lang="ru-RU" i="1" dirty="0"/>
              <a:t>) </a:t>
            </a:r>
            <a:r>
              <a:rPr lang="ru-RU" dirty="0"/>
              <a:t>- язвенно-некротический процесс в мягких тканях</a:t>
            </a:r>
          </a:p>
        </p:txBody>
      </p:sp>
    </p:spTree>
    <p:extLst>
      <p:ext uri="{BB962C8B-B14F-4D97-AF65-F5344CB8AC3E}">
        <p14:creationId xmlns:p14="http://schemas.microsoft.com/office/powerpoint/2010/main" val="1146448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">
            <a:extLst>
              <a:ext uri="{FF2B5EF4-FFF2-40B4-BE49-F238E27FC236}">
                <a16:creationId xmlns:a16="http://schemas.microsoft.com/office/drawing/2014/main" id="{943CC8DF-66AF-4E1B-9E11-250FE2006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7" y="130175"/>
            <a:ext cx="4276725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529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8">
            <a:extLst>
              <a:ext uri="{FF2B5EF4-FFF2-40B4-BE49-F238E27FC236}">
                <a16:creationId xmlns:a16="http://schemas.microsoft.com/office/drawing/2014/main" id="{E5EE6346-5EE7-4332-B026-EC465DB2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2" y="661194"/>
            <a:ext cx="8207375" cy="5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69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">
            <a:extLst>
              <a:ext uri="{FF2B5EF4-FFF2-40B4-BE49-F238E27FC236}">
                <a16:creationId xmlns:a16="http://schemas.microsoft.com/office/drawing/2014/main" id="{68F02CD7-DBC3-4226-AFD8-71BCE1F4E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658812"/>
            <a:ext cx="828040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08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Фагеденический твердый шанкр">
            <a:extLst>
              <a:ext uri="{FF2B5EF4-FFF2-40B4-BE49-F238E27FC236}">
                <a16:creationId xmlns:a16="http://schemas.microsoft.com/office/drawing/2014/main" id="{0206F1A1-230C-444D-9697-278D298F57F2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1032669"/>
            <a:ext cx="7345362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5322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Фагеденический твердый шанкр">
            <a:extLst>
              <a:ext uri="{FF2B5EF4-FFF2-40B4-BE49-F238E27FC236}">
                <a16:creationId xmlns:a16="http://schemas.microsoft.com/office/drawing/2014/main" id="{FBAB08D7-0681-42D8-84E0-CC1ED01A1C6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69" y="858838"/>
            <a:ext cx="7561262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88420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36F99-E0CA-407B-9E3F-6C6B54D09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Этиология заболевания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680795-0280-43E7-B1FB-4075DFD08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97137" cy="4351338"/>
          </a:xfrm>
        </p:spPr>
        <p:txBody>
          <a:bodyPr>
            <a:normAutofit/>
          </a:bodyPr>
          <a:lstStyle/>
          <a:p>
            <a:pPr marL="0" indent="457200">
              <a:lnSpc>
                <a:spcPct val="150000"/>
              </a:lnSpc>
              <a:buNone/>
            </a:pPr>
            <a:r>
              <a:rPr lang="ru-RU" altLang="ru-RU" sz="2200" i="1" dirty="0">
                <a:latin typeface="Arial" panose="020B0604020202020204" pitchFamily="34" charset="0"/>
              </a:rPr>
              <a:t>Возбудитель сифилиса относится к: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ru-RU" sz="2200" dirty="0">
                <a:latin typeface="Arial" panose="020B0604020202020204" pitchFamily="34" charset="0"/>
              </a:rPr>
              <a:t>порядку </a:t>
            </a:r>
            <a:r>
              <a:rPr lang="ru-RU" altLang="ru-RU" sz="2200" i="1" dirty="0" err="1">
                <a:latin typeface="Arial" panose="020B0604020202020204" pitchFamily="34" charset="0"/>
              </a:rPr>
              <a:t>Spirochaetales</a:t>
            </a:r>
            <a:r>
              <a:rPr lang="ru-RU" altLang="ru-RU" sz="2200" i="1" dirty="0">
                <a:latin typeface="Arial" panose="020B0604020202020204" pitchFamily="34" charset="0"/>
              </a:rPr>
              <a:t>;</a:t>
            </a:r>
            <a:endParaRPr lang="ru-RU" altLang="ru-RU" sz="22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ru-RU" sz="2200" dirty="0">
                <a:latin typeface="Arial" panose="020B0604020202020204" pitchFamily="34" charset="0"/>
              </a:rPr>
              <a:t>семейству </a:t>
            </a:r>
            <a:r>
              <a:rPr lang="ru-RU" altLang="ru-RU" sz="2200" i="1" dirty="0" err="1">
                <a:latin typeface="Arial" panose="020B0604020202020204" pitchFamily="34" charset="0"/>
              </a:rPr>
              <a:t>Spirochaetaeceae</a:t>
            </a:r>
            <a:r>
              <a:rPr lang="ru-RU" altLang="ru-RU" sz="2200" dirty="0">
                <a:latin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ru-RU" sz="2200" dirty="0">
                <a:latin typeface="Arial" panose="020B0604020202020204" pitchFamily="34" charset="0"/>
              </a:rPr>
              <a:t>роду </a:t>
            </a:r>
            <a:r>
              <a:rPr lang="ru-RU" altLang="ru-RU" sz="2200" i="1" dirty="0" err="1">
                <a:latin typeface="Arial" panose="020B0604020202020204" pitchFamily="34" charset="0"/>
              </a:rPr>
              <a:t>Treponema</a:t>
            </a:r>
            <a:r>
              <a:rPr lang="ru-RU" altLang="ru-RU" sz="2200" dirty="0">
                <a:latin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ru-RU" sz="2200" dirty="0">
                <a:latin typeface="Arial" panose="020B0604020202020204" pitchFamily="34" charset="0"/>
              </a:rPr>
              <a:t>виду </a:t>
            </a:r>
            <a:r>
              <a:rPr lang="ru-RU" altLang="ru-RU" sz="2200" i="1" dirty="0" err="1">
                <a:latin typeface="Arial" panose="020B0604020202020204" pitchFamily="34" charset="0"/>
              </a:rPr>
              <a:t>Treponema</a:t>
            </a:r>
            <a:r>
              <a:rPr lang="ru-RU" altLang="ru-RU" sz="2200" i="1" dirty="0">
                <a:latin typeface="Arial" panose="020B0604020202020204" pitchFamily="34" charset="0"/>
              </a:rPr>
              <a:t> </a:t>
            </a:r>
            <a:r>
              <a:rPr lang="ru-RU" altLang="ru-RU" sz="2200" i="1" dirty="0" err="1">
                <a:latin typeface="Arial" panose="020B0604020202020204" pitchFamily="34" charset="0"/>
              </a:rPr>
              <a:t>pallidum</a:t>
            </a:r>
            <a:r>
              <a:rPr lang="ru-RU" altLang="ru-RU" sz="2200" i="1" dirty="0">
                <a:latin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ru-RU" sz="2200" i="1" dirty="0">
                <a:latin typeface="Arial" panose="020B0604020202020204" pitchFamily="34" charset="0"/>
              </a:rPr>
              <a:t>подвиду </a:t>
            </a:r>
            <a:r>
              <a:rPr lang="ru-RU" altLang="ru-RU" sz="2200" i="1" dirty="0" err="1">
                <a:latin typeface="Arial" panose="020B0604020202020204" pitchFamily="34" charset="0"/>
              </a:rPr>
              <a:t>pallidum</a:t>
            </a:r>
            <a:r>
              <a:rPr lang="ru-RU" altLang="ru-RU" sz="2200" i="1" dirty="0">
                <a:latin typeface="Arial" panose="020B0604020202020204" pitchFamily="34" charset="0"/>
              </a:rPr>
              <a:t> </a:t>
            </a:r>
            <a:r>
              <a:rPr lang="ru-RU" altLang="ru-RU" sz="2200" dirty="0">
                <a:latin typeface="Arial" panose="020B0604020202020204" pitchFamily="34" charset="0"/>
              </a:rPr>
              <a:t>(</a:t>
            </a:r>
            <a:r>
              <a:rPr lang="ru-RU" altLang="ru-RU" sz="2200" dirty="0" err="1">
                <a:latin typeface="Arial" panose="020B0604020202020204" pitchFamily="34" charset="0"/>
              </a:rPr>
              <a:t>син</a:t>
            </a:r>
            <a:r>
              <a:rPr lang="ru-RU" altLang="ru-RU" sz="2200" dirty="0">
                <a:latin typeface="Arial" panose="020B0604020202020204" pitchFamily="34" charset="0"/>
              </a:rPr>
              <a:t>. </a:t>
            </a:r>
            <a:r>
              <a:rPr lang="ru-RU" altLang="ru-RU" sz="2200" i="1" dirty="0" err="1">
                <a:latin typeface="Arial" panose="020B0604020202020204" pitchFamily="34" charset="0"/>
              </a:rPr>
              <a:t>Spirochaeta</a:t>
            </a:r>
            <a:r>
              <a:rPr lang="ru-RU" altLang="ru-RU" sz="2200" i="1" dirty="0">
                <a:latin typeface="Arial" panose="020B0604020202020204" pitchFamily="34" charset="0"/>
              </a:rPr>
              <a:t> </a:t>
            </a:r>
            <a:r>
              <a:rPr lang="ru-RU" altLang="ru-RU" sz="2200" i="1" dirty="0" err="1">
                <a:latin typeface="Arial" panose="020B0604020202020204" pitchFamily="34" charset="0"/>
              </a:rPr>
              <a:t>pallidum</a:t>
            </a:r>
            <a:r>
              <a:rPr lang="ru-RU" altLang="ru-RU" sz="2200" dirty="0">
                <a:latin typeface="Arial" panose="020B0604020202020204" pitchFamily="34" charset="0"/>
              </a:rPr>
              <a:t>). </a:t>
            </a:r>
            <a:endParaRPr lang="ru-RU" sz="2200" dirty="0"/>
          </a:p>
        </p:txBody>
      </p:sp>
      <p:pic>
        <p:nvPicPr>
          <p:cNvPr id="4" name="Picture 3" descr="сканирование0011">
            <a:extLst>
              <a:ext uri="{FF2B5EF4-FFF2-40B4-BE49-F238E27FC236}">
                <a16:creationId xmlns:a16="http://schemas.microsoft.com/office/drawing/2014/main" id="{EE38A8A1-1A2A-4709-9431-B18C871C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4861" r="11598" b="19560"/>
          <a:stretch>
            <a:fillRect/>
          </a:stretch>
        </p:blipFill>
        <p:spPr bwMode="auto">
          <a:xfrm>
            <a:off x="6913562" y="0"/>
            <a:ext cx="5278438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46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Фагеденический твердый шанкр">
            <a:extLst>
              <a:ext uri="{FF2B5EF4-FFF2-40B4-BE49-F238E27FC236}">
                <a16:creationId xmlns:a16="http://schemas.microsoft.com/office/drawing/2014/main" id="{D0F5CEB3-8AE2-40C6-96FB-1775BEC67FF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" t="958"/>
          <a:stretch>
            <a:fillRect/>
          </a:stretch>
        </p:blipFill>
        <p:spPr bwMode="auto">
          <a:xfrm>
            <a:off x="2567781" y="1051719"/>
            <a:ext cx="7056437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2091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ACC91-996D-445E-8BF0-307D1483E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Вторичный сифилис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8BE3A9-D54A-44C5-BBF3-35D21BA47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0" i="0" dirty="0">
                <a:effectLst/>
                <a:latin typeface="PTSerif-Regular"/>
              </a:rPr>
              <a:t>наступает в среднем через 2-3 месяца;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0" i="0" dirty="0">
                <a:effectLst/>
                <a:latin typeface="PTSerif-Regular"/>
              </a:rPr>
              <a:t>обусловлен гематогенной диссеминацией;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0" i="0" dirty="0">
                <a:effectLst/>
                <a:latin typeface="PTSerif-Regular"/>
              </a:rPr>
              <a:t>проявляется высыпаниями на любых участках кожного покрова и/или СО;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0" i="0" dirty="0">
                <a:effectLst/>
                <a:latin typeface="PTSerif-Regular"/>
              </a:rPr>
              <a:t>Наиболее часто встречающиеся МЭ:</a:t>
            </a:r>
          </a:p>
          <a:p>
            <a:pPr marL="265113" indent="368300">
              <a:lnSpc>
                <a:spcPct val="150000"/>
              </a:lnSpc>
            </a:pPr>
            <a:r>
              <a:rPr lang="ru-RU" sz="2000" b="0" i="0" dirty="0" err="1">
                <a:effectLst/>
                <a:latin typeface="PTSerif-Regular"/>
              </a:rPr>
              <a:t>розеолезные</a:t>
            </a:r>
            <a:r>
              <a:rPr lang="ru-RU" sz="2000" b="0" i="0" dirty="0">
                <a:effectLst/>
                <a:latin typeface="PTSerif-Regular"/>
              </a:rPr>
              <a:t> (</a:t>
            </a:r>
            <a:r>
              <a:rPr lang="ru-RU" sz="2000" b="0" dirty="0">
                <a:effectLst/>
                <a:latin typeface="PTSerif-Regular"/>
              </a:rPr>
              <a:t>пятнистые</a:t>
            </a:r>
            <a:r>
              <a:rPr lang="ru-RU" sz="2000" b="0" i="0" dirty="0">
                <a:effectLst/>
                <a:latin typeface="PTSerif-Regular"/>
              </a:rPr>
              <a:t>) высыпания;</a:t>
            </a:r>
          </a:p>
          <a:p>
            <a:pPr marL="265113" indent="368300">
              <a:lnSpc>
                <a:spcPct val="150000"/>
              </a:lnSpc>
            </a:pPr>
            <a:r>
              <a:rPr lang="ru-RU" sz="2000" b="0" i="0" dirty="0">
                <a:effectLst/>
                <a:latin typeface="PTSerif-Regular"/>
              </a:rPr>
              <a:t>папулезные (узелковые);</a:t>
            </a:r>
          </a:p>
          <a:p>
            <a:pPr marL="265113" indent="368300">
              <a:lnSpc>
                <a:spcPct val="150000"/>
              </a:lnSpc>
            </a:pPr>
            <a:r>
              <a:rPr lang="ru-RU" sz="2000" b="0" i="0" dirty="0">
                <a:effectLst/>
                <a:latin typeface="PTSerif-Regular"/>
              </a:rPr>
              <a:t>реже </a:t>
            </a:r>
            <a:r>
              <a:rPr lang="ru-RU" sz="2000" b="0" i="0" dirty="0" err="1">
                <a:effectLst/>
                <a:latin typeface="PTSerif-Regular"/>
              </a:rPr>
              <a:t>папулопустулезные</a:t>
            </a:r>
            <a:r>
              <a:rPr lang="ru-RU" sz="2000" b="0" i="0" dirty="0">
                <a:effectLst/>
                <a:latin typeface="PTSerif-Regular"/>
              </a:rPr>
              <a:t> (гнойничковые);</a:t>
            </a:r>
          </a:p>
          <a:p>
            <a:pPr marL="265113" indent="368300">
              <a:lnSpc>
                <a:spcPct val="150000"/>
              </a:lnSpc>
            </a:pPr>
            <a:r>
              <a:rPr lang="ru-RU" sz="2000" b="0" i="0" dirty="0">
                <a:effectLst/>
                <a:latin typeface="PTSerif-Regular"/>
              </a:rPr>
              <a:t>очень редко </a:t>
            </a:r>
            <a:r>
              <a:rPr lang="ru-RU" sz="2000" b="0" i="0" dirty="0" err="1">
                <a:effectLst/>
                <a:latin typeface="PTSerif-Regular"/>
              </a:rPr>
              <a:t>везикулезные</a:t>
            </a:r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8755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2B640-DBC3-428E-A0BC-61CAF6C8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Вторичный сифилис 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27452037-5504-44F4-9634-CEE6BF41D2FF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556545"/>
            <a:ext cx="10515599" cy="3725140"/>
            <a:chOff x="113" y="663"/>
            <a:chExt cx="5579" cy="3447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AAE71458-26BD-4ED7-B324-F4C3A0438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663"/>
              <a:ext cx="1618" cy="344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altLang="ru-RU" sz="2400" b="1" u="sng" dirty="0">
                  <a:latin typeface="Arial" panose="020B0604020202020204" pitchFamily="34" charset="0"/>
                </a:rPr>
                <a:t>ПЯТНИСТЫЕ</a:t>
              </a:r>
            </a:p>
            <a:p>
              <a:pPr algn="ctr" eaLnBrk="1" hangingPunct="1"/>
              <a:r>
                <a:rPr lang="ru-RU" altLang="ru-RU" sz="2400" dirty="0">
                  <a:latin typeface="Arial" panose="020B0604020202020204" pitchFamily="34" charset="0"/>
                </a:rPr>
                <a:t>(РОЗЕОЛЫ)</a:t>
              </a:r>
            </a:p>
            <a:p>
              <a:pPr algn="ctr" eaLnBrk="1" hangingPunct="1"/>
              <a:endParaRPr lang="ru-RU" altLang="ru-RU" sz="2400" dirty="0">
                <a:latin typeface="Arial" panose="020B0604020202020204" pitchFamily="34" charset="0"/>
              </a:endParaRPr>
            </a:p>
            <a:p>
              <a:pPr eaLnBrk="1" hangingPunct="1">
                <a:buFontTx/>
                <a:buChar char="•"/>
              </a:pPr>
              <a:r>
                <a:rPr lang="ru-RU" altLang="ru-RU" sz="2000" dirty="0">
                  <a:latin typeface="Arial" panose="020B0604020202020204" pitchFamily="34" charset="0"/>
                </a:rPr>
                <a:t>Сливная</a:t>
              </a:r>
            </a:p>
            <a:p>
              <a:pPr eaLnBrk="1" hangingPunct="1">
                <a:buFontTx/>
                <a:buChar char="•"/>
              </a:pPr>
              <a:r>
                <a:rPr lang="ru-RU" altLang="ru-RU" sz="2000" dirty="0">
                  <a:latin typeface="Arial" panose="020B0604020202020204" pitchFamily="34" charset="0"/>
                </a:rPr>
                <a:t>Шелушащаяся</a:t>
              </a:r>
            </a:p>
            <a:p>
              <a:pPr eaLnBrk="1" hangingPunct="1">
                <a:buFontTx/>
                <a:buChar char="•"/>
              </a:pPr>
              <a:r>
                <a:rPr lang="ru-RU" altLang="ru-RU" sz="2000" dirty="0">
                  <a:latin typeface="Arial" panose="020B0604020202020204" pitchFamily="34" charset="0"/>
                </a:rPr>
                <a:t>Возвышающаяся</a:t>
              </a:r>
            </a:p>
            <a:p>
              <a:pPr eaLnBrk="1" hangingPunct="1">
                <a:buFontTx/>
                <a:buChar char="•"/>
              </a:pPr>
              <a:r>
                <a:rPr lang="ru-RU" altLang="ru-RU" sz="2000" dirty="0">
                  <a:latin typeface="Arial" panose="020B0604020202020204" pitchFamily="34" charset="0"/>
                </a:rPr>
                <a:t>Зернистая</a:t>
              </a:r>
            </a:p>
            <a:p>
              <a:pPr eaLnBrk="1" hangingPunct="1"/>
              <a:endParaRPr lang="ru-RU" altLang="ru-RU" sz="2000" dirty="0">
                <a:latin typeface="Arial" panose="020B0604020202020204" pitchFamily="34" charset="0"/>
              </a:endParaRPr>
            </a:p>
            <a:p>
              <a:pPr eaLnBrk="1" hangingPunct="1"/>
              <a:endParaRPr lang="ru-RU" altLang="ru-RU" sz="2000" dirty="0">
                <a:latin typeface="Arial" panose="020B0604020202020204" pitchFamily="34" charset="0"/>
              </a:endParaRPr>
            </a:p>
            <a:p>
              <a:pPr eaLnBrk="1" hangingPunct="1"/>
              <a:endParaRPr lang="ru-RU" altLang="ru-RU" dirty="0">
                <a:latin typeface="Arial" panose="020B0604020202020204" pitchFamily="34" charset="0"/>
              </a:endParaRPr>
            </a:p>
          </p:txBody>
        </p: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CD2CBC01-E9DE-4D4A-89E9-93B17B6D2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" y="663"/>
              <a:ext cx="1951" cy="344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altLang="ru-RU" sz="2400" b="1" u="sng" dirty="0">
                  <a:latin typeface="Arial" panose="020B0604020202020204" pitchFamily="34" charset="0"/>
                </a:rPr>
                <a:t>ПАПУЛЕЗНЫЕ</a:t>
              </a:r>
            </a:p>
            <a:p>
              <a:pPr algn="ctr" eaLnBrk="1" hangingPunct="1"/>
              <a:r>
                <a:rPr lang="ru-RU" altLang="ru-RU" sz="2400" dirty="0">
                  <a:latin typeface="Arial" panose="020B0604020202020204" pitchFamily="34" charset="0"/>
                </a:rPr>
                <a:t>(ПАПУЛЫ)</a:t>
              </a:r>
            </a:p>
            <a:p>
              <a:pPr algn="ctr" eaLnBrk="1" hangingPunct="1"/>
              <a:endParaRPr lang="ru-RU" altLang="ru-RU" sz="2400" dirty="0">
                <a:latin typeface="Arial" panose="020B0604020202020204" pitchFamily="34" charset="0"/>
              </a:endParaRPr>
            </a:p>
            <a:p>
              <a:pPr eaLnBrk="1" hangingPunct="1">
                <a:buFontTx/>
                <a:buChar char="•"/>
              </a:pPr>
              <a:r>
                <a:rPr lang="ru-RU" altLang="ru-RU" sz="2000" dirty="0">
                  <a:latin typeface="Arial" panose="020B0604020202020204" pitchFamily="34" charset="0"/>
                </a:rPr>
                <a:t>Ладонно-подошвенные</a:t>
              </a:r>
            </a:p>
            <a:p>
              <a:pPr eaLnBrk="1" hangingPunct="1">
                <a:buFontTx/>
                <a:buChar char="•"/>
              </a:pPr>
              <a:r>
                <a:rPr lang="ru-RU" altLang="ru-RU" sz="2000" dirty="0">
                  <a:latin typeface="Arial" panose="020B0604020202020204" pitchFamily="34" charset="0"/>
                </a:rPr>
                <a:t>Себорейные</a:t>
              </a:r>
            </a:p>
            <a:p>
              <a:pPr eaLnBrk="1" hangingPunct="1">
                <a:buFontTx/>
                <a:buChar char="•"/>
              </a:pPr>
              <a:r>
                <a:rPr lang="ru-RU" altLang="ru-RU" sz="2000" dirty="0" err="1">
                  <a:latin typeface="Arial" panose="020B0604020202020204" pitchFamily="34" charset="0"/>
                </a:rPr>
                <a:t>Псориазиформный</a:t>
              </a:r>
              <a:endParaRPr lang="ru-RU" altLang="ru-RU" sz="2000" dirty="0">
                <a:latin typeface="Arial" panose="020B0604020202020204" pitchFamily="34" charset="0"/>
              </a:endParaRPr>
            </a:p>
            <a:p>
              <a:pPr eaLnBrk="1" hangingPunct="1">
                <a:buFontTx/>
                <a:buChar char="•"/>
              </a:pPr>
              <a:r>
                <a:rPr lang="ru-RU" altLang="ru-RU" sz="2000" dirty="0">
                  <a:latin typeface="Arial" panose="020B0604020202020204" pitchFamily="34" charset="0"/>
                </a:rPr>
                <a:t>Широкие кондиломы</a:t>
              </a:r>
            </a:p>
            <a:p>
              <a:pPr eaLnBrk="1" hangingPunct="1">
                <a:buFontTx/>
                <a:buChar char="•"/>
              </a:pPr>
              <a:r>
                <a:rPr lang="ru-RU" altLang="ru-RU" sz="2000" dirty="0">
                  <a:latin typeface="Arial" panose="020B0604020202020204" pitchFamily="34" charset="0"/>
                </a:rPr>
                <a:t>Эрозивные (мокнущие)</a:t>
              </a:r>
            </a:p>
            <a:p>
              <a:pPr eaLnBrk="1" hangingPunct="1"/>
              <a:endParaRPr lang="ru-RU" altLang="ru-RU" sz="1400" dirty="0">
                <a:latin typeface="Arial" panose="020B0604020202020204" pitchFamily="34" charset="0"/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96B0F01B-8853-46CB-AA5E-A6A95FCAB1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2" y="663"/>
              <a:ext cx="1890" cy="344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altLang="ru-RU" sz="2400" b="1" u="sng">
                  <a:latin typeface="Arial" panose="020B0604020202020204" pitchFamily="34" charset="0"/>
                </a:rPr>
                <a:t>ПУСТУЛЕЗНЫЕ</a:t>
              </a:r>
            </a:p>
            <a:p>
              <a:pPr algn="ctr" eaLnBrk="1" hangingPunct="1"/>
              <a:r>
                <a:rPr lang="ru-RU" altLang="ru-RU" sz="2400">
                  <a:latin typeface="Arial" panose="020B0604020202020204" pitchFamily="34" charset="0"/>
                </a:rPr>
                <a:t>(ПУСТУЛЫ)</a:t>
              </a:r>
            </a:p>
            <a:p>
              <a:pPr algn="ctr" eaLnBrk="1" hangingPunct="1"/>
              <a:endParaRPr lang="ru-RU" altLang="ru-RU" sz="2400">
                <a:latin typeface="Arial" panose="020B0604020202020204" pitchFamily="34" charset="0"/>
              </a:endParaRPr>
            </a:p>
            <a:p>
              <a:pPr eaLnBrk="1" hangingPunct="1">
                <a:buFontTx/>
                <a:buChar char="•"/>
              </a:pPr>
              <a:r>
                <a:rPr lang="ru-RU" altLang="ru-RU" sz="2000">
                  <a:latin typeface="Arial" panose="020B0604020202020204" pitchFamily="34" charset="0"/>
                </a:rPr>
                <a:t>Угревидный</a:t>
              </a:r>
            </a:p>
            <a:p>
              <a:pPr eaLnBrk="1" hangingPunct="1">
                <a:buFontTx/>
                <a:buChar char="•"/>
              </a:pPr>
              <a:r>
                <a:rPr lang="ru-RU" altLang="ru-RU" sz="2000">
                  <a:latin typeface="Arial" panose="020B0604020202020204" pitchFamily="34" charset="0"/>
                </a:rPr>
                <a:t>Оспенновидный</a:t>
              </a:r>
            </a:p>
            <a:p>
              <a:pPr eaLnBrk="1" hangingPunct="1">
                <a:buFontTx/>
                <a:buChar char="•"/>
              </a:pPr>
              <a:r>
                <a:rPr lang="ru-RU" altLang="ru-RU" sz="2000">
                  <a:latin typeface="Arial" panose="020B0604020202020204" pitchFamily="34" charset="0"/>
                </a:rPr>
                <a:t>Сифилитическое импетиго</a:t>
              </a:r>
            </a:p>
            <a:p>
              <a:pPr eaLnBrk="1" hangingPunct="1">
                <a:buFontTx/>
                <a:buChar char="•"/>
              </a:pPr>
              <a:r>
                <a:rPr lang="ru-RU" altLang="ru-RU" sz="2000">
                  <a:latin typeface="Arial" panose="020B0604020202020204" pitchFamily="34" charset="0"/>
                </a:rPr>
                <a:t>Сифилитическая рупия</a:t>
              </a:r>
            </a:p>
            <a:p>
              <a:pPr eaLnBrk="1" hangingPunct="1">
                <a:buFontTx/>
                <a:buChar char="•"/>
              </a:pPr>
              <a:r>
                <a:rPr lang="ru-RU" altLang="ru-RU" sz="2000">
                  <a:latin typeface="Arial" panose="020B0604020202020204" pitchFamily="34" charset="0"/>
                </a:rPr>
                <a:t>Сифилитическая эктима</a:t>
              </a:r>
            </a:p>
            <a:p>
              <a:pPr eaLnBrk="1" hangingPunct="1"/>
              <a:r>
                <a:rPr lang="ru-RU" altLang="ru-RU" sz="1200">
                  <a:latin typeface="Arial" panose="020B0604020202020204" pitchFamily="34" charset="0"/>
                </a:rPr>
                <a:t> </a:t>
              </a:r>
              <a:endParaRPr lang="ru-RU" altLang="ru-RU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129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308E4-582F-4642-A16A-1554ACCC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Вторичный сифилис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42E44E7-E91B-4521-9142-6559045E7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7235"/>
            <a:ext cx="3406254" cy="30177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000" b="1" u="sng">
                <a:latin typeface="Arial" panose="020B0604020202020204" pitchFamily="34" charset="0"/>
              </a:rPr>
              <a:t>ВЕЗИКУЛЕЗНЫЕ</a:t>
            </a:r>
          </a:p>
          <a:p>
            <a:pPr algn="ctr" eaLnBrk="1" hangingPunct="1"/>
            <a:r>
              <a:rPr lang="ru-RU" altLang="ru-RU" sz="2000">
                <a:latin typeface="Arial" panose="020B0604020202020204" pitchFamily="34" charset="0"/>
              </a:rPr>
              <a:t>(ВЕЗИКУЛЫ)</a:t>
            </a:r>
          </a:p>
          <a:p>
            <a:pPr algn="ctr" eaLnBrk="1" hangingPunct="1"/>
            <a:r>
              <a:rPr lang="ru-RU" altLang="ru-RU" sz="2000">
                <a:latin typeface="Arial" panose="020B0604020202020204" pitchFamily="34" charset="0"/>
              </a:rPr>
              <a:t>встречаются очень редко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40B6821-8AC2-4CC2-9DC8-F12208FE3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557" y="1827234"/>
            <a:ext cx="3406254" cy="301771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000" b="1" u="sng">
                <a:latin typeface="Arial" panose="020B0604020202020204" pitchFamily="34" charset="0"/>
              </a:rPr>
              <a:t>СИФИЛИТИЧЕСКАЯ </a:t>
            </a:r>
          </a:p>
          <a:p>
            <a:pPr algn="ctr" eaLnBrk="1" hangingPunct="1"/>
            <a:r>
              <a:rPr lang="ru-RU" altLang="ru-RU" sz="2000" b="1" u="sng">
                <a:latin typeface="Arial" panose="020B0604020202020204" pitchFamily="34" charset="0"/>
              </a:rPr>
              <a:t>ЛЕЙКОДЕРМА</a:t>
            </a:r>
          </a:p>
          <a:p>
            <a:pPr algn="ctr" eaLnBrk="1" hangingPunct="1"/>
            <a:endParaRPr lang="ru-RU" altLang="ru-RU" sz="2000">
              <a:latin typeface="Arial" panose="020B0604020202020204" pitchFamily="34" charset="0"/>
            </a:endParaRPr>
          </a:p>
          <a:p>
            <a:pPr lvl="1" eaLnBrk="1" hangingPunct="1">
              <a:buFont typeface="Symbol" panose="05050102010706020507" pitchFamily="18" charset="2"/>
              <a:buChar char="·"/>
            </a:pPr>
            <a:r>
              <a:rPr lang="ru-RU" altLang="ru-RU" sz="2000">
                <a:latin typeface="Arial" panose="020B0604020202020204" pitchFamily="34" charset="0"/>
              </a:rPr>
              <a:t>Пятнистая</a:t>
            </a:r>
          </a:p>
          <a:p>
            <a:pPr lvl="1" eaLnBrk="1" hangingPunct="1">
              <a:buFont typeface="Symbol" panose="05050102010706020507" pitchFamily="18" charset="2"/>
              <a:buChar char="·"/>
            </a:pPr>
            <a:r>
              <a:rPr lang="ru-RU" altLang="ru-RU" sz="2000">
                <a:latin typeface="Arial" panose="020B0604020202020204" pitchFamily="34" charset="0"/>
              </a:rPr>
              <a:t>Сетчатая (кружевная)</a:t>
            </a:r>
          </a:p>
          <a:p>
            <a:pPr lvl="1" eaLnBrk="1" hangingPunct="1">
              <a:buFont typeface="Symbol" panose="05050102010706020507" pitchFamily="18" charset="2"/>
              <a:buChar char="·"/>
            </a:pPr>
            <a:r>
              <a:rPr lang="ru-RU" altLang="ru-RU" sz="2000">
                <a:latin typeface="Arial" panose="020B0604020202020204" pitchFamily="34" charset="0"/>
              </a:rPr>
              <a:t>Мраморная</a:t>
            </a:r>
          </a:p>
          <a:p>
            <a:pPr algn="ctr" eaLnBrk="1" hangingPunct="1"/>
            <a:endParaRPr lang="ru-RU" altLang="ru-RU" sz="2000">
              <a:latin typeface="Arial" panose="020B0604020202020204" pitchFamily="34" charset="0"/>
            </a:endParaRPr>
          </a:p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4119BE1-5CA0-49EA-BA91-E537648AC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1265" y="1827235"/>
            <a:ext cx="3181481" cy="30177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000" b="1" u="sng">
                <a:latin typeface="Arial" panose="020B0604020202020204" pitchFamily="34" charset="0"/>
              </a:rPr>
              <a:t>СИФИЛИТИЧЕСКАЯ</a:t>
            </a:r>
          </a:p>
          <a:p>
            <a:pPr algn="ctr" eaLnBrk="1" hangingPunct="1"/>
            <a:r>
              <a:rPr lang="ru-RU" altLang="ru-RU" sz="2000" b="1" u="sng">
                <a:latin typeface="Arial" panose="020B0604020202020204" pitchFamily="34" charset="0"/>
              </a:rPr>
              <a:t>АЛОПЕЦИЯ</a:t>
            </a:r>
          </a:p>
          <a:p>
            <a:pPr eaLnBrk="1" hangingPunct="1"/>
            <a:endParaRPr lang="ru-RU" altLang="ru-RU" sz="2000">
              <a:latin typeface="Arial" panose="020B0604020202020204" pitchFamily="34" charset="0"/>
            </a:endParaRPr>
          </a:p>
          <a:p>
            <a:pPr lvl="1" eaLnBrk="1" hangingPunct="1">
              <a:buFont typeface="Symbol" panose="05050102010706020507" pitchFamily="18" charset="2"/>
              <a:buChar char="·"/>
            </a:pPr>
            <a:r>
              <a:rPr lang="ru-RU" altLang="ru-RU" sz="2000">
                <a:latin typeface="Arial" panose="020B0604020202020204" pitchFamily="34" charset="0"/>
              </a:rPr>
              <a:t>Мелкоочаговая</a:t>
            </a:r>
          </a:p>
          <a:p>
            <a:pPr lvl="1" eaLnBrk="1" hangingPunct="1">
              <a:buFont typeface="Symbol" panose="05050102010706020507" pitchFamily="18" charset="2"/>
              <a:buChar char="·"/>
            </a:pPr>
            <a:r>
              <a:rPr lang="ru-RU" altLang="ru-RU" sz="2000">
                <a:latin typeface="Arial" panose="020B0604020202020204" pitchFamily="34" charset="0"/>
              </a:rPr>
              <a:t>Диффузная</a:t>
            </a:r>
          </a:p>
          <a:p>
            <a:pPr lvl="1" eaLnBrk="1" hangingPunct="1">
              <a:buFont typeface="Symbol" panose="05050102010706020507" pitchFamily="18" charset="2"/>
              <a:buChar char="·"/>
            </a:pPr>
            <a:r>
              <a:rPr lang="ru-RU" altLang="ru-RU" sz="2000">
                <a:latin typeface="Arial" panose="020B0604020202020204" pitchFamily="34" charset="0"/>
              </a:rPr>
              <a:t>Смешанная</a:t>
            </a:r>
          </a:p>
        </p:txBody>
      </p:sp>
    </p:spTree>
    <p:extLst>
      <p:ext uri="{BB962C8B-B14F-4D97-AF65-F5344CB8AC3E}">
        <p14:creationId xmlns:p14="http://schemas.microsoft.com/office/powerpoint/2010/main" val="2151727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AE3B2-D799-431E-BF58-6AC900ED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Особенности вторичный </a:t>
            </a:r>
            <a:r>
              <a:rPr lang="ru-RU" b="1" dirty="0" err="1"/>
              <a:t>сифилидов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679C7-DC07-41B4-B832-FEE8AB413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355600" lvl="1" indent="-177800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Высыпаниям не свойственны признаки острого воспаления;</a:t>
            </a:r>
          </a:p>
          <a:p>
            <a:pPr marL="355600" lvl="1" indent="-177800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Отсутствие периферического роста;</a:t>
            </a:r>
          </a:p>
          <a:p>
            <a:pPr marL="355600" lvl="1" indent="-177800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Отсутствие субъективных ощущений;</a:t>
            </a:r>
          </a:p>
          <a:p>
            <a:pPr marL="355600" lvl="1" indent="-177800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Доброкачественность;</a:t>
            </a:r>
          </a:p>
          <a:p>
            <a:pPr marL="355600" lvl="1" indent="-177800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Заразительность;</a:t>
            </a:r>
          </a:p>
          <a:p>
            <a:pPr marL="355600" lvl="1" indent="-177800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Полиморфизм элементов (пятна, папулы, пустулы);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8626E7A8-8B07-4867-828F-0F01B5659887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-258763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Самопроизвольное разрешение;</a:t>
            </a:r>
          </a:p>
          <a:p>
            <a:pPr marL="446088" lvl="1" indent="-258763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Тенденция к группировке (дуги, кольца, гирлянды)</a:t>
            </a:r>
          </a:p>
          <a:p>
            <a:pPr marL="446088" lvl="1" indent="-258763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+ серологические реакции;</a:t>
            </a:r>
          </a:p>
          <a:p>
            <a:pPr marL="446088" lvl="1" indent="-258763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Четкие правильные очертания;</a:t>
            </a:r>
          </a:p>
          <a:p>
            <a:pPr marL="446088" lvl="1" indent="-258763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Хорошо поддаются специфической АБТ;</a:t>
            </a:r>
          </a:p>
          <a:p>
            <a:pPr marL="446088" lvl="1" indent="-258763" eaLnBrk="1" hangingPunct="1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ru-RU" altLang="ru-RU" sz="2000" dirty="0"/>
              <a:t>Волнообразное течение</a:t>
            </a:r>
          </a:p>
        </p:txBody>
      </p:sp>
    </p:spTree>
    <p:extLst>
      <p:ext uri="{BB962C8B-B14F-4D97-AF65-F5344CB8AC3E}">
        <p14:creationId xmlns:p14="http://schemas.microsoft.com/office/powerpoint/2010/main" val="2357544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1FBFB-61AE-47A3-9DD9-B72BFD85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Сифилитическая розеола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9EDC3C-90D7-4A25-BC19-0A5288E46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altLang="ru-RU" sz="2800" dirty="0"/>
              <a:t>возникает как первое проявление свежего </a:t>
            </a:r>
            <a:r>
              <a:rPr lang="ru-RU" altLang="ru-RU" dirty="0"/>
              <a:t>вторичного сифилиса</a:t>
            </a:r>
            <a:r>
              <a:rPr lang="ru-RU" altLang="ru-RU" sz="2800" dirty="0"/>
              <a:t>;</a:t>
            </a:r>
          </a:p>
          <a:p>
            <a:pPr>
              <a:lnSpc>
                <a:spcPct val="150000"/>
              </a:lnSpc>
            </a:pPr>
            <a:r>
              <a:rPr lang="ru-RU" altLang="ru-RU" sz="2800" dirty="0"/>
              <a:t>розовые, с нерезкими очертаниями, округлые пятна величиной с ноготь мизинца;</a:t>
            </a:r>
          </a:p>
          <a:p>
            <a:pPr>
              <a:lnSpc>
                <a:spcPct val="150000"/>
              </a:lnSpc>
            </a:pPr>
            <a:r>
              <a:rPr lang="ru-RU" altLang="ru-RU" dirty="0"/>
              <a:t>и</a:t>
            </a:r>
            <a:r>
              <a:rPr lang="ru-RU" altLang="ru-RU" sz="2800" dirty="0"/>
              <a:t>злюбленная локализация: боковые поверхности туловища, живот, затем поражаются кожа лица, кистей и стоп;</a:t>
            </a:r>
          </a:p>
          <a:p>
            <a:pPr>
              <a:lnSpc>
                <a:spcPct val="150000"/>
              </a:lnSpc>
            </a:pPr>
            <a:r>
              <a:rPr lang="ru-RU" altLang="ru-RU" sz="2800" dirty="0"/>
              <a:t>не сопровождается субъективными ощущениями, не шелушится, не сливается, исчезает бесследно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585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ифилитическая розеола">
            <a:extLst>
              <a:ext uri="{FF2B5EF4-FFF2-40B4-BE49-F238E27FC236}">
                <a16:creationId xmlns:a16="http://schemas.microsoft.com/office/drawing/2014/main" id="{F3448BC4-1652-469F-87B8-F940A8492C7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2" y="454819"/>
            <a:ext cx="3902075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1468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торичный рецидивный сифилис (розеола, ладонные и подошвенные сифилиды, диффузная алопеция)">
            <a:extLst>
              <a:ext uri="{FF2B5EF4-FFF2-40B4-BE49-F238E27FC236}">
                <a16:creationId xmlns:a16="http://schemas.microsoft.com/office/drawing/2014/main" id="{C234645A-0AE0-433E-B1EA-2B9DCA37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67494"/>
            <a:ext cx="4743450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818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торичный рецидивный сифилис">
            <a:extLst>
              <a:ext uri="{FF2B5EF4-FFF2-40B4-BE49-F238E27FC236}">
                <a16:creationId xmlns:a16="http://schemas.microsoft.com/office/drawing/2014/main" id="{098B651B-0E5C-40E8-A325-C75B7463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21456"/>
            <a:ext cx="4813300" cy="641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722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424AC-9B9F-47A7-BDE5-4AFFD3B0F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Папулезный сифилид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EC283B-940C-4FD2-8AFF-5D92C1ACF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ru-RU" altLang="ru-RU" sz="2800" dirty="0"/>
              <a:t>проявление вторичного рецидивного сифилиса;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altLang="ru-RU" sz="2800" dirty="0"/>
              <a:t>локализация: передняя и боковая поверхности туловища, кожа лба на границе с волосистой частью головы (</a:t>
            </a:r>
            <a:r>
              <a:rPr lang="en-US" altLang="ru-RU" sz="2800" dirty="0"/>
              <a:t>corona veneris</a:t>
            </a:r>
            <a:r>
              <a:rPr lang="ru-RU" altLang="ru-RU" sz="2800" dirty="0"/>
              <a:t>), затылочная область, </a:t>
            </a:r>
            <a:r>
              <a:rPr lang="ru-RU" altLang="ru-RU" sz="2800" dirty="0" err="1"/>
              <a:t>сгибательные</a:t>
            </a:r>
            <a:r>
              <a:rPr lang="ru-RU" altLang="ru-RU" sz="2800" dirty="0"/>
              <a:t> поверхности конечностей и крупные складки кожи;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altLang="ru-RU" sz="2800" dirty="0"/>
              <a:t>папулы </a:t>
            </a:r>
            <a:r>
              <a:rPr lang="ru-RU" altLang="ru-RU" sz="2800" dirty="0" err="1"/>
              <a:t>лентикулярные</a:t>
            </a:r>
            <a:r>
              <a:rPr lang="ru-RU" altLang="ru-RU" sz="2800" dirty="0"/>
              <a:t> (размером до чечевицы), округлые, имеют четко ограниченные очертания, плотно-эластическую консистенцию, медно-красный цвет, поверхность гладкая, блестящая;</a:t>
            </a:r>
          </a:p>
          <a:p>
            <a:pPr>
              <a:buFontTx/>
              <a:buChar char="•"/>
            </a:pPr>
            <a:endParaRPr lang="ru-RU" altLang="ru-RU" sz="2800" dirty="0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endParaRPr lang="ru-RU" altLang="ru-RU" sz="2800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554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C6C93-B95D-4131-A754-47B52CAB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Характеристика возбудителя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B5251C-6418-4F0D-9CFA-0B10C6EF5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0" i="0" dirty="0">
                <a:effectLst/>
                <a:latin typeface="PTSerif-Regular"/>
              </a:rPr>
              <a:t>Плохо окрашивается анилиновыми красителями из-за большого количества гидрофобных компонентов в цитоплазме.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0" i="0" dirty="0">
                <a:effectLst/>
                <a:latin typeface="PTSerif-Regular"/>
              </a:rPr>
              <a:t>Не культивируется на искусственных питательных средах.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0" i="0" dirty="0">
                <a:effectLst/>
                <a:latin typeface="PTSerif-Regular"/>
              </a:rPr>
              <a:t>Вне организма неустойчива, гибнет при нагревании, высушивании, под влиянием большинства антисептиков, в кислой и щелочной среде.</a:t>
            </a:r>
            <a:endParaRPr lang="ru-RU" sz="2400" dirty="0">
              <a:latin typeface="PTSerif-Regular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0" i="0" dirty="0">
                <a:effectLst/>
                <a:latin typeface="PTSerif-Regular"/>
              </a:rPr>
              <a:t>Устойчива при низких температурах, во влажной среде.</a:t>
            </a:r>
            <a:r>
              <a:rPr lang="ru-RU" sz="2400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9638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EC71E-D069-456D-9397-B09FC4AD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Папулезный сифилид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2F3D64-758A-46F9-869C-B30ACB517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altLang="ru-RU" sz="2800" dirty="0"/>
              <a:t>Папулы не склонны к периферическому росту и слиянию;</a:t>
            </a:r>
          </a:p>
          <a:p>
            <a:pPr>
              <a:lnSpc>
                <a:spcPct val="150000"/>
              </a:lnSpc>
            </a:pPr>
            <a:r>
              <a:rPr lang="ru-RU" altLang="ru-RU" sz="2800" dirty="0"/>
              <a:t>Возможно шелушение по типу «воротничка </a:t>
            </a:r>
            <a:r>
              <a:rPr lang="ru-RU" altLang="ru-RU" sz="2800" dirty="0" err="1"/>
              <a:t>Биетта</a:t>
            </a:r>
            <a:r>
              <a:rPr lang="ru-RU" altLang="ru-RU" sz="2800" dirty="0"/>
              <a:t>»;</a:t>
            </a:r>
          </a:p>
          <a:p>
            <a:pPr>
              <a:lnSpc>
                <a:spcPct val="150000"/>
              </a:lnSpc>
            </a:pPr>
            <a:r>
              <a:rPr lang="ru-RU" altLang="ru-RU" sz="2800" dirty="0"/>
              <a:t>Давление на папулу тупым зондом вызывает резкую болезненность (симптом </a:t>
            </a:r>
            <a:r>
              <a:rPr lang="ru-RU" altLang="ru-RU" sz="2800" dirty="0" err="1"/>
              <a:t>Ядассона</a:t>
            </a:r>
            <a:r>
              <a:rPr lang="ru-RU" altLang="ru-RU" sz="2800" dirty="0"/>
              <a:t>)</a:t>
            </a:r>
          </a:p>
          <a:p>
            <a:endParaRPr lang="ru-RU" altLang="ru-RU" sz="2800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950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Ладонные сифилиды">
            <a:extLst>
              <a:ext uri="{FF2B5EF4-FFF2-40B4-BE49-F238E27FC236}">
                <a16:creationId xmlns:a16="http://schemas.microsoft.com/office/drawing/2014/main" id="{EB0429E2-FA8A-4C75-B7A7-0F0A05E1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981" y="458787"/>
            <a:ext cx="7920038" cy="59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3835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Ладонный сифилид">
            <a:extLst>
              <a:ext uri="{FF2B5EF4-FFF2-40B4-BE49-F238E27FC236}">
                <a16:creationId xmlns:a16="http://schemas.microsoft.com/office/drawing/2014/main" id="{B126EF35-A982-4ADE-B701-C183222C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1700" y="485775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04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одошвенные сифилиды Фото 3">
            <a:extLst>
              <a:ext uri="{FF2B5EF4-FFF2-40B4-BE49-F238E27FC236}">
                <a16:creationId xmlns:a16="http://schemas.microsoft.com/office/drawing/2014/main" id="{CDB4461C-9C24-4086-AB07-B150B7E55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9562" y="493712"/>
            <a:ext cx="3952875" cy="58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23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дошвенные сифилиды2">
            <a:extLst>
              <a:ext uri="{FF2B5EF4-FFF2-40B4-BE49-F238E27FC236}">
                <a16:creationId xmlns:a16="http://schemas.microsoft.com/office/drawing/2014/main" id="{6481DB58-25AA-4510-9D46-506A9564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981" y="458787"/>
            <a:ext cx="7920038" cy="59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12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Эрозивные папулы на головне полового члена">
            <a:extLst>
              <a:ext uri="{FF2B5EF4-FFF2-40B4-BE49-F238E27FC236}">
                <a16:creationId xmlns:a16="http://schemas.microsoft.com/office/drawing/2014/main" id="{4313C094-D627-4F69-B5FF-60C1AFC99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1700" y="803275"/>
            <a:ext cx="7848600" cy="525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668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75C9D-D9F5-4AA6-A0C4-7D136D4A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Угревидный сифилид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346734-03F0-4C5C-B405-3AA42648A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ru-RU" altLang="ru-RU" sz="2900" dirty="0"/>
              <a:t>Относится к поверхностным пустулезным сифилидам;</a:t>
            </a:r>
          </a:p>
          <a:p>
            <a:pPr>
              <a:lnSpc>
                <a:spcPct val="120000"/>
              </a:lnSpc>
            </a:pPr>
            <a:r>
              <a:rPr lang="ru-RU" altLang="ru-RU" sz="2900" dirty="0"/>
              <a:t>Представлен пустулой величиной с конопляное зерно конической формы, расположенной на небольшом плотном инфильтрате</a:t>
            </a:r>
          </a:p>
          <a:p>
            <a:pPr eaLnBrk="1" hangingPunct="1">
              <a:lnSpc>
                <a:spcPct val="120000"/>
              </a:lnSpc>
            </a:pPr>
            <a:r>
              <a:rPr lang="ru-RU" altLang="ru-RU" sz="2900" dirty="0"/>
              <a:t>Обычно локализуется на коже лица, спины, верхних конечностей;</a:t>
            </a:r>
          </a:p>
          <a:p>
            <a:pPr>
              <a:lnSpc>
                <a:spcPct val="120000"/>
              </a:lnSpc>
            </a:pPr>
            <a:r>
              <a:rPr lang="ru-RU" altLang="ru-RU" sz="2900" dirty="0"/>
              <a:t>Нередко сопровождается повышением температуры тела;</a:t>
            </a:r>
          </a:p>
          <a:p>
            <a:pPr>
              <a:lnSpc>
                <a:spcPct val="120000"/>
              </a:lnSpc>
            </a:pPr>
            <a:r>
              <a:rPr lang="ru-RU" altLang="ru-RU" sz="2900" dirty="0"/>
              <a:t>Гнойный экссудат быстро ссыхается в корку, которая отпадает, оставляя едва заметный пигментированный рубчик;</a:t>
            </a:r>
          </a:p>
          <a:p>
            <a:pPr>
              <a:lnSpc>
                <a:spcPct val="120000"/>
              </a:lnSpc>
            </a:pPr>
            <a:r>
              <a:rPr lang="ru-RU" altLang="ru-RU" sz="2900" dirty="0"/>
              <a:t>Возможен эволюционный полиморфизм (элементы сыпи находятся на различных стадиях своего развития)</a:t>
            </a:r>
          </a:p>
          <a:p>
            <a:pPr>
              <a:lnSpc>
                <a:spcPct val="150000"/>
              </a:lnSpc>
            </a:pPr>
            <a:endParaRPr lang="ru-RU" altLang="ru-RU" sz="3200" dirty="0"/>
          </a:p>
          <a:p>
            <a:pPr algn="ctr" eaLnBrk="1" hangingPunct="1"/>
            <a:endParaRPr lang="ru-RU" altLang="ru-RU" sz="2800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7533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Оспенновидный пустулезный сифилид">
            <a:extLst>
              <a:ext uri="{FF2B5EF4-FFF2-40B4-BE49-F238E27FC236}">
                <a16:creationId xmlns:a16="http://schemas.microsoft.com/office/drawing/2014/main" id="{A2FC9177-042D-4EBE-B78F-4006BCE2B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81" y="711994"/>
            <a:ext cx="6624637" cy="54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448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Оспенновидный сифилид">
            <a:extLst>
              <a:ext uri="{FF2B5EF4-FFF2-40B4-BE49-F238E27FC236}">
                <a16:creationId xmlns:a16="http://schemas.microsoft.com/office/drawing/2014/main" id="{AF372AD3-2470-44DD-A4A5-EEDC0272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648494"/>
            <a:ext cx="6553200" cy="55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171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9BB4C-54F3-49A8-81E5-902B14937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Оспенновидный</a:t>
            </a:r>
            <a:r>
              <a:rPr lang="ru-RU" b="1" dirty="0"/>
              <a:t> сифилид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86D7B-02D5-453E-9868-75D140934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altLang="ru-RU" sz="2400" dirty="0"/>
              <a:t>Представляет собой полушарообразные пустулы величиной с горошину, окруженные резко отграниченным инфильтратом медно-красного цвета с </a:t>
            </a:r>
            <a:r>
              <a:rPr lang="ru-RU" altLang="ru-RU" sz="2400" dirty="0" err="1"/>
              <a:t>пупкообразным</a:t>
            </a:r>
            <a:r>
              <a:rPr lang="ru-RU" altLang="ru-RU" sz="2400" dirty="0"/>
              <a:t> вдавлением в центре; </a:t>
            </a:r>
          </a:p>
          <a:p>
            <a:pPr>
              <a:lnSpc>
                <a:spcPct val="150000"/>
              </a:lnSpc>
            </a:pPr>
            <a:r>
              <a:rPr lang="ru-RU" altLang="ru-RU" sz="2400" dirty="0"/>
              <a:t>Через 5-7 дней гнойный экссудат ссыхается в корку, под которой долгое время сохраняется инфильтрат. После отторжения корки остаются пигментация и нередко атрофический рубец;</a:t>
            </a:r>
          </a:p>
          <a:p>
            <a:pPr>
              <a:lnSpc>
                <a:spcPct val="150000"/>
              </a:lnSpc>
            </a:pPr>
            <a:r>
              <a:rPr lang="ru-RU" altLang="ru-RU" sz="2400" dirty="0"/>
              <a:t>Локализуется на лице, туловище, </a:t>
            </a:r>
            <a:r>
              <a:rPr lang="ru-RU" altLang="ru-RU" sz="2400" dirty="0" err="1"/>
              <a:t>сгибательных</a:t>
            </a:r>
            <a:r>
              <a:rPr lang="ru-RU" altLang="ru-RU" sz="2400" dirty="0"/>
              <a:t> поверхностях конечностей;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400" dirty="0"/>
              <a:t>Нередко сопровождается лихорадочным состоянием</a:t>
            </a:r>
          </a:p>
          <a:p>
            <a:endParaRPr lang="ru-RU" altLang="ru-RU" sz="2400" dirty="0"/>
          </a:p>
          <a:p>
            <a:endParaRPr lang="ru-RU" altLang="ru-RU" sz="3200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763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B9BC8-0292-45A3-A8D3-7127615F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Характеристика возбудителя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A5C412-0AC2-4171-98C4-465A42F8F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b="0" i="1" dirty="0">
                <a:effectLst/>
                <a:latin typeface="PTSerif-Regular"/>
              </a:rPr>
              <a:t>Кроме </a:t>
            </a:r>
            <a:r>
              <a:rPr lang="ru-RU" sz="1600" b="0" i="1" dirty="0" err="1">
                <a:effectLst/>
                <a:latin typeface="PTSerif-Regular"/>
              </a:rPr>
              <a:t>спириллярной</a:t>
            </a:r>
            <a:r>
              <a:rPr lang="ru-RU" sz="1600" b="0" i="1" dirty="0">
                <a:effectLst/>
                <a:latin typeface="PTSerif-Regular"/>
              </a:rPr>
              <a:t>, микроорганизм также может существовать в виде цист, L-форм и </a:t>
            </a:r>
            <a:r>
              <a:rPr lang="ru-RU" sz="1600" b="0" i="1" dirty="0" err="1">
                <a:effectLst/>
                <a:latin typeface="PTSerif-Regular"/>
              </a:rPr>
              <a:t>полимембранных</a:t>
            </a:r>
            <a:r>
              <a:rPr lang="ru-RU" sz="1600" b="0" i="1" dirty="0">
                <a:effectLst/>
                <a:latin typeface="PTSerif-Regular"/>
              </a:rPr>
              <a:t> </a:t>
            </a:r>
            <a:r>
              <a:rPr lang="ru-RU" sz="1600" b="0" i="1" dirty="0" err="1">
                <a:effectLst/>
                <a:latin typeface="PTSerif-Regular"/>
              </a:rPr>
              <a:t>фагосом</a:t>
            </a:r>
            <a:r>
              <a:rPr lang="ru-RU" sz="1600" b="0" i="1" dirty="0">
                <a:effectLst/>
                <a:latin typeface="PTSerif-Regular"/>
              </a:rPr>
              <a:t>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b="0" i="1" dirty="0">
                <a:effectLst/>
                <a:latin typeface="PTSerif-Regular"/>
              </a:rPr>
              <a:t>Циста</a:t>
            </a:r>
            <a:r>
              <a:rPr lang="ru-RU" sz="1600" b="0" i="0" dirty="0">
                <a:effectLst/>
                <a:latin typeface="PTSerif-Regular"/>
              </a:rPr>
              <a:t> является формой выживания бледной трепонемы в неблагоприятных условиях среды, рассматривается как стадия покоя </a:t>
            </a:r>
            <a:r>
              <a:rPr lang="ru-RU" sz="1600" b="0" i="1" dirty="0">
                <a:effectLst/>
                <a:latin typeface="PTSerif-Italic"/>
              </a:rPr>
              <a:t>T. </a:t>
            </a:r>
            <a:r>
              <a:rPr lang="ru-RU" sz="1600" b="0" i="1" dirty="0" err="1">
                <a:effectLst/>
                <a:latin typeface="PTSerif-Italic"/>
              </a:rPr>
              <a:t>рallidum</a:t>
            </a:r>
            <a:r>
              <a:rPr lang="ru-RU" sz="1600" b="0" i="1" dirty="0">
                <a:effectLst/>
                <a:latin typeface="PTSerif-Italic"/>
              </a:rPr>
              <a:t> </a:t>
            </a:r>
            <a:r>
              <a:rPr lang="ru-RU" sz="1600" b="0" i="0" dirty="0">
                <a:effectLst/>
                <a:latin typeface="PTSerif-Regular"/>
              </a:rPr>
              <a:t>и обладает антигенной активностью.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b="0" i="1" dirty="0">
                <a:effectLst/>
                <a:latin typeface="PTSerif-Regular"/>
              </a:rPr>
              <a:t>L-форма</a:t>
            </a:r>
            <a:r>
              <a:rPr lang="ru-RU" sz="1600" b="0" i="0" dirty="0">
                <a:effectLst/>
                <a:latin typeface="PTSerif-Regular"/>
              </a:rPr>
              <a:t> является способом выживания бледной трепонемы, обладает слабой антигенной активностью.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b="0" i="1" dirty="0" err="1">
                <a:effectLst/>
                <a:latin typeface="PTSerif-Regular"/>
              </a:rPr>
              <a:t>Полимембранные</a:t>
            </a:r>
            <a:r>
              <a:rPr lang="ru-RU" sz="1600" b="0" i="1" dirty="0">
                <a:effectLst/>
                <a:latin typeface="PTSerif-Regular"/>
              </a:rPr>
              <a:t> </a:t>
            </a:r>
            <a:r>
              <a:rPr lang="ru-RU" sz="1600" b="0" i="1" dirty="0" err="1">
                <a:effectLst/>
                <a:latin typeface="PTSerif-Regular"/>
              </a:rPr>
              <a:t>фагосомы</a:t>
            </a:r>
            <a:r>
              <a:rPr lang="ru-RU" sz="1600" b="0" i="1" dirty="0">
                <a:effectLst/>
                <a:latin typeface="PTSerif-Regular"/>
              </a:rPr>
              <a:t> </a:t>
            </a:r>
            <a:r>
              <a:rPr lang="ru-RU" sz="1600" b="0" i="0" dirty="0">
                <a:effectLst/>
                <a:latin typeface="PTSerif-Regular"/>
              </a:rPr>
              <a:t>– результат незавершенного фагоцитоза </a:t>
            </a:r>
            <a:r>
              <a:rPr lang="ru-RU" sz="1600" b="0" i="1" dirty="0">
                <a:effectLst/>
                <a:latin typeface="PTSerif-Italic"/>
              </a:rPr>
              <a:t>T. </a:t>
            </a:r>
            <a:r>
              <a:rPr lang="ru-RU" sz="1600" b="0" i="1" dirty="0" err="1">
                <a:effectLst/>
                <a:latin typeface="PTSerif-Italic"/>
              </a:rPr>
              <a:t>рallidum</a:t>
            </a:r>
            <a:r>
              <a:rPr lang="ru-RU" sz="1600" b="0" i="1" dirty="0">
                <a:effectLst/>
                <a:latin typeface="PTSerif-Italic"/>
              </a:rPr>
              <a:t>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b="0" i="0" dirty="0">
                <a:effectLst/>
                <a:latin typeface="PTSerif-Regular"/>
              </a:rPr>
              <a:t>Инцистирование, L-трансформация и незавершенный фагоцитоз – причина длительной бессимптомной персистенции </a:t>
            </a:r>
            <a:r>
              <a:rPr lang="ru-RU" sz="1600" b="0" i="1" dirty="0">
                <a:effectLst/>
                <a:latin typeface="PTSerif-Italic"/>
              </a:rPr>
              <a:t>T. </a:t>
            </a:r>
            <a:r>
              <a:rPr lang="ru-RU" sz="1600" b="0" i="1" dirty="0" err="1">
                <a:effectLst/>
                <a:latin typeface="PTSerif-Italic"/>
              </a:rPr>
              <a:t>pallidum</a:t>
            </a:r>
            <a:r>
              <a:rPr lang="ru-RU" sz="1600" b="0" i="0" dirty="0">
                <a:effectLst/>
                <a:latin typeface="PTSerif-Regular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b="0" i="0" dirty="0">
                <a:effectLst/>
                <a:latin typeface="PTSerif-Regular"/>
              </a:rPr>
              <a:t>Реверсия трепонем из форм выживания в патогенную спиралевидную форму причина рецидивов сифилиса</a:t>
            </a: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71106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спенновидный сифилид при вторичном сифилисе">
            <a:extLst>
              <a:ext uri="{FF2B5EF4-FFF2-40B4-BE49-F238E27FC236}">
                <a16:creationId xmlns:a16="http://schemas.microsoft.com/office/drawing/2014/main" id="{DD5DCB94-EE0A-4754-9D75-F2915B84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7781" y="1036637"/>
            <a:ext cx="7056438" cy="478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926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спенновидный пустулезный сифилид">
            <a:extLst>
              <a:ext uri="{FF2B5EF4-FFF2-40B4-BE49-F238E27FC236}">
                <a16:creationId xmlns:a16="http://schemas.microsoft.com/office/drawing/2014/main" id="{DD01CE14-4B29-43F3-9BCE-BC09ECEC1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1269" y="1027906"/>
            <a:ext cx="7129462" cy="48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379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E4E26-BA72-4AB5-9E68-9E5D54BDB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Импетигоподобный</a:t>
            </a:r>
            <a:r>
              <a:rPr lang="ru-RU" b="1" dirty="0"/>
              <a:t> сифилид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2BA77-A7F7-4363-B0F3-F6BE8A0D7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altLang="ru-RU" sz="2800" dirty="0"/>
              <a:t>Начинается с образования папул темно-красного цвета плотной консистенции, диаметром до 1 см. Через несколько дней в центральной части папулы происходит гнойное расплавление с образованием пустулы, которая вскрываясь образует массивную, но рыхлую корку. </a:t>
            </a:r>
            <a:endParaRPr lang="ru-RU" altLang="ru-RU" dirty="0"/>
          </a:p>
          <a:p>
            <a:pPr>
              <a:lnSpc>
                <a:spcPct val="100000"/>
              </a:lnSpc>
            </a:pPr>
            <a:r>
              <a:rPr lang="ru-RU" altLang="ru-RU" sz="2800" dirty="0"/>
              <a:t>Корки вследствие непрерывного поступления экссудата из глубины элемента постепенно утолщаются и могут достигнуть большого размера.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644835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6CE5F-5361-4627-8215-53F79C733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Импетигоподобный</a:t>
            </a:r>
            <a:r>
              <a:rPr lang="ru-RU" b="1" dirty="0"/>
              <a:t> сифилид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81588A-E19C-4343-966A-8E51D9C89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altLang="ru-RU" sz="2800" dirty="0"/>
              <a:t>Различают поверхностную и глубокую формы сифилитического импетиго. Поверхностная не оставляет стойкого следа. Глубокая сопровождается образованием рубцов, иногда имеет наклонность к </a:t>
            </a:r>
            <a:r>
              <a:rPr lang="ru-RU" altLang="ru-RU" sz="2800" dirty="0" err="1"/>
              <a:t>серпигинизации</a:t>
            </a:r>
            <a:r>
              <a:rPr lang="ru-RU" altLang="ru-RU" sz="2800" dirty="0"/>
              <a:t>.</a:t>
            </a:r>
            <a:endParaRPr lang="ru-RU" altLang="ru-RU" dirty="0"/>
          </a:p>
          <a:p>
            <a:pPr>
              <a:lnSpc>
                <a:spcPct val="110000"/>
              </a:lnSpc>
            </a:pPr>
            <a:r>
              <a:rPr lang="ru-RU" altLang="ru-RU" sz="2800" dirty="0"/>
              <a:t>Обычно локализуется на лице в области лба, носогубных, </a:t>
            </a:r>
            <a:r>
              <a:rPr lang="ru-RU" altLang="ru-RU" sz="2800" dirty="0" err="1"/>
              <a:t>носощечных</a:t>
            </a:r>
            <a:r>
              <a:rPr lang="ru-RU" altLang="ru-RU" sz="2800" dirty="0"/>
              <a:t> складок; волосистой части головы. Реже имеет распространенный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40969735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Множественные пустулезные (эктимоподобные) сифилиды">
            <a:extLst>
              <a:ext uri="{FF2B5EF4-FFF2-40B4-BE49-F238E27FC236}">
                <a16:creationId xmlns:a16="http://schemas.microsoft.com/office/drawing/2014/main" id="{E50A337A-1859-4F08-A2BC-B7A474F2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7" y="1377950"/>
            <a:ext cx="7489825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982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02399-1834-4734-A73F-75DBDF40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Эктиматозный</a:t>
            </a:r>
            <a:r>
              <a:rPr lang="ru-RU" b="1" dirty="0"/>
              <a:t> сифилид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B2F828-D690-4417-B191-EB37DD197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sz="2800" dirty="0"/>
              <a:t>Является глубокой формой пустулезного </a:t>
            </a:r>
            <a:r>
              <a:rPr lang="ru-RU" altLang="ru-RU" sz="2800" dirty="0" err="1"/>
              <a:t>сифилида</a:t>
            </a:r>
            <a:r>
              <a:rPr lang="ru-RU" altLang="ru-RU" dirty="0"/>
              <a:t>;</a:t>
            </a:r>
          </a:p>
          <a:p>
            <a:pPr eaLnBrk="1" hangingPunct="1"/>
            <a:r>
              <a:rPr lang="ru-RU" altLang="ru-RU" sz="2800" dirty="0"/>
              <a:t>Важной особенностью является наклонность элемента к распаду как вглубь, так и по периферии;</a:t>
            </a:r>
          </a:p>
          <a:p>
            <a:pPr eaLnBrk="1" hangingPunct="1"/>
            <a:r>
              <a:rPr lang="ru-RU" altLang="ru-RU" sz="2800" dirty="0"/>
              <a:t>Возникает ограниченный темно-красный инфильтрат, в центре которого образуется пустула, засыхающая в плотную, почти черную корку, окруженную инфильтратом медно-красного цвета;</a:t>
            </a:r>
          </a:p>
          <a:p>
            <a:r>
              <a:rPr lang="ru-RU" altLang="ru-RU" dirty="0"/>
              <a:t>Характерен периферический рост эктимы. После удаления корки обнажается более или менее глубокая язва с </a:t>
            </a:r>
            <a:r>
              <a:rPr lang="ru-RU" altLang="ru-RU" dirty="0" err="1"/>
              <a:t>отвестными</a:t>
            </a:r>
            <a:r>
              <a:rPr lang="ru-RU" altLang="ru-RU" dirty="0"/>
              <a:t> краями и гладким дном, покрытым некротическими массами. Язва окружена плотным валиком темно-красного инфильтрата.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2000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Рупиоидный сифилид">
            <a:extLst>
              <a:ext uri="{FF2B5EF4-FFF2-40B4-BE49-F238E27FC236}">
                <a16:creationId xmlns:a16="http://schemas.microsoft.com/office/drawing/2014/main" id="{D9703530-A2A5-4237-856A-D25231F7E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81" y="130175"/>
            <a:ext cx="578643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2131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1C97B-8B20-484D-98EB-30E306F6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Рупиоидный</a:t>
            </a:r>
            <a:r>
              <a:rPr lang="ru-RU" b="1" dirty="0"/>
              <a:t> сифилид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7FBA1-13AB-45A7-8F82-53BC274E5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altLang="ru-RU" sz="2400" dirty="0"/>
              <a:t>Развивается из воспалительного инфильтрата в коже, который подвергается гнойному расплавлению образованием корки.</a:t>
            </a:r>
          </a:p>
          <a:p>
            <a:r>
              <a:rPr lang="ru-RU" altLang="ru-RU" sz="2400" dirty="0"/>
              <a:t>В результате последовательного роста инфильтрата и поэтапно происходящего нагноения и ссыхания инфильтрата корка приобретает вид устричной раковины.</a:t>
            </a:r>
          </a:p>
          <a:p>
            <a:r>
              <a:rPr lang="ru-RU" altLang="ru-RU" sz="2400" dirty="0"/>
              <a:t>В развитой рупии можно отметить три зоны: в центре – корка, на периферии – краевой валик инфильтрата, между ними – кольцевидное изъязвление. </a:t>
            </a:r>
          </a:p>
          <a:p>
            <a:r>
              <a:rPr lang="ru-RU" altLang="ru-RU" sz="2400" dirty="0"/>
              <a:t>При надавливании из-под корки выделяется гной. После удаления корки обнажается обширная язва с крутыми, инфильтрированными краями, с гнойным отделяемым.</a:t>
            </a:r>
          </a:p>
          <a:p>
            <a:r>
              <a:rPr lang="ru-RU" altLang="ru-RU" sz="2400" dirty="0"/>
              <a:t>Обычная локализация на туловище и разгибательных поверхностях конечностей.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737711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Де- и гиперпигментированные рубцы после регресса рупиоидного сифилида">
            <a:extLst>
              <a:ext uri="{FF2B5EF4-FFF2-40B4-BE49-F238E27FC236}">
                <a16:creationId xmlns:a16="http://schemas.microsoft.com/office/drawing/2014/main" id="{C8AAEF86-6D53-4F2E-9331-855E7B42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2" y="974725"/>
            <a:ext cx="7343775" cy="49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03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Множественные пустулезные (эктимоподобные) сифилиды">
            <a:extLst>
              <a:ext uri="{FF2B5EF4-FFF2-40B4-BE49-F238E27FC236}">
                <a16:creationId xmlns:a16="http://schemas.microsoft.com/office/drawing/2014/main" id="{7B9816FA-1B69-4EAA-B53E-7CC24ED85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4494" y="620712"/>
            <a:ext cx="3783012" cy="56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4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">
            <a:extLst>
              <a:ext uri="{FF2B5EF4-FFF2-40B4-BE49-F238E27FC236}">
                <a16:creationId xmlns:a16="http://schemas.microsoft.com/office/drawing/2014/main" id="{F012C7D4-B724-46A4-8E14-E02884ED5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5293" y="1802062"/>
            <a:ext cx="3025775" cy="1422400"/>
          </a:xfrm>
          <a:prstGeom prst="wedgeEllipseCallout">
            <a:avLst>
              <a:gd name="adj1" fmla="val 8556"/>
              <a:gd name="adj2" fmla="val -36625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БЛЕДНАЯ ТРЕПОНЕМА</a:t>
            </a:r>
            <a:endParaRPr lang="ru-RU" alt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1F37E269-20A8-4211-976D-FB5F013C6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966" y="683486"/>
            <a:ext cx="2420937" cy="6731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>
                <a:latin typeface="Arial" panose="020B0604020202020204" pitchFamily="34" charset="0"/>
              </a:rPr>
              <a:t>Имеет</a:t>
            </a:r>
          </a:p>
          <a:p>
            <a:pPr algn="ctr" eaLnBrk="1" hangingPunct="1"/>
            <a:r>
              <a:rPr lang="ru-RU" altLang="ru-RU" sz="1600">
                <a:latin typeface="Arial" panose="020B0604020202020204" pitchFamily="34" charset="0"/>
              </a:rPr>
              <a:t>спиралевидную форму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5DD70142-94CB-48D9-B237-F4FD8BDE3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529" y="400050"/>
            <a:ext cx="2298700" cy="6731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>
                <a:latin typeface="Arial" panose="020B0604020202020204" pitchFamily="34" charset="0"/>
              </a:rPr>
              <a:t>Длина </a:t>
            </a:r>
            <a:r>
              <a:rPr lang="en-US" altLang="ru-RU" sz="1400">
                <a:latin typeface="Arial" panose="020B0604020202020204" pitchFamily="34" charset="0"/>
              </a:rPr>
              <a:t>2</a:t>
            </a:r>
            <a:r>
              <a:rPr lang="ru-RU" altLang="ru-RU" sz="1400">
                <a:latin typeface="Arial" panose="020B0604020202020204" pitchFamily="34" charset="0"/>
              </a:rPr>
              <a:t>-1</a:t>
            </a:r>
            <a:r>
              <a:rPr lang="en-US" altLang="ru-RU" sz="1400">
                <a:latin typeface="Arial" panose="020B0604020202020204" pitchFamily="34" charset="0"/>
              </a:rPr>
              <a:t>2</a:t>
            </a:r>
            <a:r>
              <a:rPr lang="ru-RU" altLang="ru-RU" sz="1400">
                <a:latin typeface="Arial" panose="020B0604020202020204" pitchFamily="34" charset="0"/>
              </a:rPr>
              <a:t> мкм; поперечник </a:t>
            </a:r>
          </a:p>
          <a:p>
            <a:pPr algn="ctr" eaLnBrk="1" hangingPunct="1"/>
            <a:r>
              <a:rPr lang="ru-RU" altLang="ru-RU" sz="1400">
                <a:latin typeface="Arial" panose="020B0604020202020204" pitchFamily="34" charset="0"/>
              </a:rPr>
              <a:t>0,2-0,25 мкм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E4E19BE7-C8A3-402D-B95D-E5B8F1282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067" y="736600"/>
            <a:ext cx="2420938" cy="6731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>
                <a:latin typeface="Arial" panose="020B0604020202020204" pitchFamily="34" charset="0"/>
              </a:rPr>
              <a:t>Число оборотов спирали 8-12</a:t>
            </a: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DD04039E-9443-41BE-AF28-87F9EB0D5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464" y="1518671"/>
            <a:ext cx="2420937" cy="12715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ru-RU" altLang="ru-RU" sz="1400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sz="1400" dirty="0">
                <a:latin typeface="Arial" panose="020B0604020202020204" pitchFamily="34" charset="0"/>
              </a:rPr>
              <a:t>Завитки равномерны, вверху закруглены, расстояния между ними одинаковые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5A75FD01-4E96-4031-8953-14A887FFD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655" y="3073649"/>
            <a:ext cx="2420938" cy="8223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>
                <a:latin typeface="Arial" panose="020B0604020202020204" pitchFamily="34" charset="0"/>
              </a:rPr>
              <a:t>Размножается преимущественно путем поперечного деления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B5095F0A-0E9F-407B-B509-E969A78FC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768" y="3073649"/>
            <a:ext cx="2420937" cy="58174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 dirty="0">
                <a:latin typeface="Arial" panose="020B0604020202020204" pitchFamily="34" charset="0"/>
              </a:rPr>
              <a:t>Слабо воспринимает окраску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C38FED6C-264A-4346-AC3C-2EDF465AD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468" y="4046788"/>
            <a:ext cx="3511550" cy="92796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>
                <a:latin typeface="Arial" panose="020B0604020202020204" pitchFamily="34" charset="0"/>
              </a:rPr>
              <a:t>Чувствительна к высыханию, нагреванию, действию солнечных лучей, химических веществ</a:t>
            </a:r>
          </a:p>
        </p:txBody>
      </p:sp>
      <p:sp>
        <p:nvSpPr>
          <p:cNvPr id="28" name="AutoShape 14">
            <a:extLst>
              <a:ext uri="{FF2B5EF4-FFF2-40B4-BE49-F238E27FC236}">
                <a16:creationId xmlns:a16="http://schemas.microsoft.com/office/drawing/2014/main" id="{25741870-EC05-4EDA-ABBC-7DE0310E0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205" y="1073150"/>
            <a:ext cx="361950" cy="728912"/>
          </a:xfrm>
          <a:prstGeom prst="upArrow">
            <a:avLst>
              <a:gd name="adj1" fmla="val 50000"/>
              <a:gd name="adj2" fmla="val 25000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" name="AutoShape 15">
            <a:extLst>
              <a:ext uri="{FF2B5EF4-FFF2-40B4-BE49-F238E27FC236}">
                <a16:creationId xmlns:a16="http://schemas.microsoft.com/office/drawing/2014/main" id="{F6AE7448-4CE4-47B1-92E4-8BECB40FD1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435292" y="830512"/>
            <a:ext cx="484187" cy="1195387"/>
          </a:xfrm>
          <a:custGeom>
            <a:avLst/>
            <a:gdLst>
              <a:gd name="T0" fmla="*/ 7612563 w 21600"/>
              <a:gd name="T1" fmla="*/ 0 h 21600"/>
              <a:gd name="T2" fmla="*/ 7612563 w 21600"/>
              <a:gd name="T3" fmla="*/ 17621433 h 21600"/>
              <a:gd name="T4" fmla="*/ 454239 w 21600"/>
              <a:gd name="T5" fmla="*/ 31306406 h 21600"/>
              <a:gd name="T6" fmla="*/ 10853566 w 21600"/>
              <a:gd name="T7" fmla="*/ 88107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5195 h 21600"/>
              <a:gd name="T14" fmla="*/ 20662 w 21600"/>
              <a:gd name="T15" fmla="*/ 696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50" y="0"/>
                </a:lnTo>
                <a:lnTo>
                  <a:pt x="15150" y="5195"/>
                </a:lnTo>
                <a:lnTo>
                  <a:pt x="12427" y="5195"/>
                </a:lnTo>
                <a:cubicBezTo>
                  <a:pt x="5564" y="5195"/>
                  <a:pt x="0" y="8312"/>
                  <a:pt x="0" y="12158"/>
                </a:cubicBezTo>
                <a:lnTo>
                  <a:pt x="0" y="21600"/>
                </a:lnTo>
                <a:lnTo>
                  <a:pt x="1807" y="21600"/>
                </a:lnTo>
                <a:lnTo>
                  <a:pt x="1807" y="12158"/>
                </a:lnTo>
                <a:cubicBezTo>
                  <a:pt x="1807" y="9289"/>
                  <a:pt x="6562" y="6963"/>
                  <a:pt x="12427" y="6963"/>
                </a:cubicBezTo>
                <a:lnTo>
                  <a:pt x="15150" y="6963"/>
                </a:lnTo>
                <a:lnTo>
                  <a:pt x="15150" y="1215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" name="AutoShape 16">
            <a:extLst>
              <a:ext uri="{FF2B5EF4-FFF2-40B4-BE49-F238E27FC236}">
                <a16:creationId xmlns:a16="http://schemas.microsoft.com/office/drawing/2014/main" id="{C1699675-CCB8-45EF-98DA-9A7A349AD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6879" y="830512"/>
            <a:ext cx="534263" cy="1195387"/>
          </a:xfrm>
          <a:custGeom>
            <a:avLst/>
            <a:gdLst>
              <a:gd name="T0" fmla="*/ 7594018 w 21600"/>
              <a:gd name="T1" fmla="*/ 0 h 21600"/>
              <a:gd name="T2" fmla="*/ 7594018 w 21600"/>
              <a:gd name="T3" fmla="*/ 17621433 h 21600"/>
              <a:gd name="T4" fmla="*/ 474840 w 21600"/>
              <a:gd name="T5" fmla="*/ 31306406 h 21600"/>
              <a:gd name="T6" fmla="*/ 10853611 w 21600"/>
              <a:gd name="T7" fmla="*/ 88107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5155 h 21600"/>
              <a:gd name="T14" fmla="*/ 20614 w 21600"/>
              <a:gd name="T15" fmla="*/ 700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13" y="0"/>
                </a:lnTo>
                <a:lnTo>
                  <a:pt x="15113" y="5155"/>
                </a:lnTo>
                <a:lnTo>
                  <a:pt x="12427" y="5155"/>
                </a:lnTo>
                <a:cubicBezTo>
                  <a:pt x="5564" y="5155"/>
                  <a:pt x="0" y="8290"/>
                  <a:pt x="0" y="12158"/>
                </a:cubicBezTo>
                <a:lnTo>
                  <a:pt x="0" y="21600"/>
                </a:lnTo>
                <a:lnTo>
                  <a:pt x="1889" y="21600"/>
                </a:lnTo>
                <a:lnTo>
                  <a:pt x="1889" y="12158"/>
                </a:lnTo>
                <a:cubicBezTo>
                  <a:pt x="1889" y="9311"/>
                  <a:pt x="6607" y="7003"/>
                  <a:pt x="12427" y="7003"/>
                </a:cubicBezTo>
                <a:lnTo>
                  <a:pt x="15113" y="7003"/>
                </a:lnTo>
                <a:lnTo>
                  <a:pt x="15113" y="1215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1" name="AutoShape 17">
            <a:extLst>
              <a:ext uri="{FF2B5EF4-FFF2-40B4-BE49-F238E27FC236}">
                <a16:creationId xmlns:a16="http://schemas.microsoft.com/office/drawing/2014/main" id="{128E845D-424D-495D-B15D-D0A9B789E52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856230" y="3073649"/>
            <a:ext cx="363538" cy="673100"/>
          </a:xfrm>
          <a:custGeom>
            <a:avLst/>
            <a:gdLst>
              <a:gd name="G0" fmla="+- 16699 0 0"/>
              <a:gd name="G1" fmla="+- 4616 0 0"/>
              <a:gd name="G2" fmla="+- 12158 0 4616"/>
              <a:gd name="G3" fmla="+- G2 0 4616"/>
              <a:gd name="G4" fmla="*/ G3 32768 32059"/>
              <a:gd name="G5" fmla="*/ G4 1 2"/>
              <a:gd name="G6" fmla="+- 21600 0 16699"/>
              <a:gd name="G7" fmla="*/ G6 4616 6079"/>
              <a:gd name="G8" fmla="+- G7 16699 0"/>
              <a:gd name="T0" fmla="*/ 16699 w 21600"/>
              <a:gd name="T1" fmla="*/ 0 h 21600"/>
              <a:gd name="T2" fmla="*/ 16699 w 21600"/>
              <a:gd name="T3" fmla="*/ 12158 h 21600"/>
              <a:gd name="T4" fmla="*/ 1496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699" y="0"/>
                </a:lnTo>
                <a:lnTo>
                  <a:pt x="16699" y="4616"/>
                </a:lnTo>
                <a:lnTo>
                  <a:pt x="12427" y="4616"/>
                </a:lnTo>
                <a:cubicBezTo>
                  <a:pt x="5564" y="4616"/>
                  <a:pt x="0" y="7993"/>
                  <a:pt x="0" y="12158"/>
                </a:cubicBezTo>
                <a:lnTo>
                  <a:pt x="0" y="21600"/>
                </a:lnTo>
                <a:lnTo>
                  <a:pt x="2991" y="21600"/>
                </a:lnTo>
                <a:lnTo>
                  <a:pt x="2991" y="12158"/>
                </a:lnTo>
                <a:cubicBezTo>
                  <a:pt x="2991" y="9609"/>
                  <a:pt x="7216" y="7542"/>
                  <a:pt x="12427" y="7542"/>
                </a:cubicBezTo>
                <a:lnTo>
                  <a:pt x="16699" y="7542"/>
                </a:lnTo>
                <a:lnTo>
                  <a:pt x="16699" y="1215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32" name="AutoShape 18">
            <a:extLst>
              <a:ext uri="{FF2B5EF4-FFF2-40B4-BE49-F238E27FC236}">
                <a16:creationId xmlns:a16="http://schemas.microsoft.com/office/drawing/2014/main" id="{E57DAE95-8360-44D6-B0AC-59A099F0E62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676593" y="3073649"/>
            <a:ext cx="363537" cy="598488"/>
          </a:xfrm>
          <a:custGeom>
            <a:avLst/>
            <a:gdLst>
              <a:gd name="G0" fmla="+- 13500 0 0"/>
              <a:gd name="G1" fmla="+- 4818 0 0"/>
              <a:gd name="G2" fmla="+- 12158 0 4818"/>
              <a:gd name="G3" fmla="+- G2 0 4818"/>
              <a:gd name="G4" fmla="*/ G3 32768 32059"/>
              <a:gd name="G5" fmla="*/ G4 1 2"/>
              <a:gd name="G6" fmla="+- 21600 0 13500"/>
              <a:gd name="G7" fmla="*/ G6 4818 6079"/>
              <a:gd name="G8" fmla="+- G7 13500 0"/>
              <a:gd name="T0" fmla="*/ 13500 w 21600"/>
              <a:gd name="T1" fmla="*/ 0 h 21600"/>
              <a:gd name="T2" fmla="*/ 13500 w 21600"/>
              <a:gd name="T3" fmla="*/ 12158 h 21600"/>
              <a:gd name="T4" fmla="*/ 1289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3500" y="0"/>
                </a:lnTo>
                <a:lnTo>
                  <a:pt x="13500" y="4818"/>
                </a:lnTo>
                <a:lnTo>
                  <a:pt x="12427" y="4818"/>
                </a:lnTo>
                <a:cubicBezTo>
                  <a:pt x="5564" y="4818"/>
                  <a:pt x="0" y="8104"/>
                  <a:pt x="0" y="12158"/>
                </a:cubicBezTo>
                <a:lnTo>
                  <a:pt x="0" y="21600"/>
                </a:lnTo>
                <a:lnTo>
                  <a:pt x="2578" y="21600"/>
                </a:lnTo>
                <a:lnTo>
                  <a:pt x="2578" y="12158"/>
                </a:lnTo>
                <a:cubicBezTo>
                  <a:pt x="2578" y="9497"/>
                  <a:pt x="6988" y="7340"/>
                  <a:pt x="12427" y="7340"/>
                </a:cubicBezTo>
                <a:lnTo>
                  <a:pt x="13500" y="7340"/>
                </a:lnTo>
                <a:lnTo>
                  <a:pt x="13500" y="1215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33" name="AutoShape 19">
            <a:extLst>
              <a:ext uri="{FF2B5EF4-FFF2-40B4-BE49-F238E27FC236}">
                <a16:creationId xmlns:a16="http://schemas.microsoft.com/office/drawing/2014/main" id="{03AAAA1F-F7FD-4F8E-8E70-791E8F879C7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251393" y="3222874"/>
            <a:ext cx="361950" cy="1347788"/>
          </a:xfrm>
          <a:custGeom>
            <a:avLst/>
            <a:gdLst>
              <a:gd name="T0" fmla="*/ 4243377 w 21600"/>
              <a:gd name="T1" fmla="*/ 0 h 21600"/>
              <a:gd name="T2" fmla="*/ 4243377 w 21600"/>
              <a:gd name="T3" fmla="*/ 47336684 h 21600"/>
              <a:gd name="T4" fmla="*/ 427084 w 21600"/>
              <a:gd name="T5" fmla="*/ 84098727 h 21600"/>
              <a:gd name="T6" fmla="*/ 6065176 w 21600"/>
              <a:gd name="T7" fmla="*/ 2366834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591 h 21600"/>
              <a:gd name="T14" fmla="*/ 20012 w 21600"/>
              <a:gd name="T15" fmla="*/ 756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12" y="0"/>
                </a:lnTo>
                <a:lnTo>
                  <a:pt x="15112" y="4591"/>
                </a:lnTo>
                <a:lnTo>
                  <a:pt x="12427" y="4591"/>
                </a:lnTo>
                <a:cubicBezTo>
                  <a:pt x="5564" y="4591"/>
                  <a:pt x="0" y="7979"/>
                  <a:pt x="0" y="12158"/>
                </a:cubicBezTo>
                <a:lnTo>
                  <a:pt x="0" y="21600"/>
                </a:lnTo>
                <a:lnTo>
                  <a:pt x="3042" y="21600"/>
                </a:lnTo>
                <a:lnTo>
                  <a:pt x="3042" y="12158"/>
                </a:lnTo>
                <a:cubicBezTo>
                  <a:pt x="3042" y="9622"/>
                  <a:pt x="7244" y="7567"/>
                  <a:pt x="12427" y="7567"/>
                </a:cubicBezTo>
                <a:lnTo>
                  <a:pt x="15112" y="7567"/>
                </a:lnTo>
                <a:lnTo>
                  <a:pt x="15112" y="1215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4" name="AutoShape 20">
            <a:extLst>
              <a:ext uri="{FF2B5EF4-FFF2-40B4-BE49-F238E27FC236}">
                <a16:creationId xmlns:a16="http://schemas.microsoft.com/office/drawing/2014/main" id="{CF3E2AB4-4DFA-4DF0-92EF-71EAFE62C0E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283018" y="3222874"/>
            <a:ext cx="361950" cy="1347788"/>
          </a:xfrm>
          <a:custGeom>
            <a:avLst/>
            <a:gdLst>
              <a:gd name="T0" fmla="*/ 4254051 w 21600"/>
              <a:gd name="T1" fmla="*/ 0 h 21600"/>
              <a:gd name="T2" fmla="*/ 4254051 w 21600"/>
              <a:gd name="T3" fmla="*/ 47336684 h 21600"/>
              <a:gd name="T4" fmla="*/ 427084 w 21600"/>
              <a:gd name="T5" fmla="*/ 84098727 h 21600"/>
              <a:gd name="T6" fmla="*/ 6065176 w 21600"/>
              <a:gd name="T7" fmla="*/ 2366834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591 h 21600"/>
              <a:gd name="T14" fmla="*/ 20021 w 21600"/>
              <a:gd name="T15" fmla="*/ 756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50" y="0"/>
                </a:lnTo>
                <a:lnTo>
                  <a:pt x="15150" y="4591"/>
                </a:lnTo>
                <a:lnTo>
                  <a:pt x="12427" y="4591"/>
                </a:lnTo>
                <a:cubicBezTo>
                  <a:pt x="5564" y="4591"/>
                  <a:pt x="0" y="7979"/>
                  <a:pt x="0" y="12158"/>
                </a:cubicBezTo>
                <a:lnTo>
                  <a:pt x="0" y="21600"/>
                </a:lnTo>
                <a:lnTo>
                  <a:pt x="3042" y="21600"/>
                </a:lnTo>
                <a:lnTo>
                  <a:pt x="3042" y="12158"/>
                </a:lnTo>
                <a:cubicBezTo>
                  <a:pt x="3042" y="9622"/>
                  <a:pt x="7244" y="7567"/>
                  <a:pt x="12427" y="7567"/>
                </a:cubicBezTo>
                <a:lnTo>
                  <a:pt x="15150" y="7567"/>
                </a:lnTo>
                <a:lnTo>
                  <a:pt x="15150" y="1215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5" name="AutoShape 21">
            <a:extLst>
              <a:ext uri="{FF2B5EF4-FFF2-40B4-BE49-F238E27FC236}">
                <a16:creationId xmlns:a16="http://schemas.microsoft.com/office/drawing/2014/main" id="{1A0C775B-A845-4928-AFAD-6E9ED7FAE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3882" y="3235434"/>
            <a:ext cx="238124" cy="2028395"/>
          </a:xfrm>
          <a:prstGeom prst="downArrow">
            <a:avLst>
              <a:gd name="adj1" fmla="val 50000"/>
              <a:gd name="adj2" fmla="val 465132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6" name="Text Box 13">
            <a:extLst>
              <a:ext uri="{FF2B5EF4-FFF2-40B4-BE49-F238E27FC236}">
                <a16:creationId xmlns:a16="http://schemas.microsoft.com/office/drawing/2014/main" id="{75EACA6F-3464-4576-90B4-B87062BE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172" y="5313623"/>
            <a:ext cx="8232775" cy="8985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600" dirty="0">
                <a:latin typeface="Arial" charset="0"/>
              </a:rPr>
              <a:t>Методом электронной микроскопии у бледной трепонемы обнаружен чехол, наружная стенка (из трех слоев), цитоплазматическая мембрана(из трех слоев), различают поверхностные и глубокие фибриллы</a:t>
            </a:r>
          </a:p>
        </p:txBody>
      </p:sp>
      <p:sp>
        <p:nvSpPr>
          <p:cNvPr id="39" name="Text Box 12">
            <a:extLst>
              <a:ext uri="{FF2B5EF4-FFF2-40B4-BE49-F238E27FC236}">
                <a16:creationId xmlns:a16="http://schemas.microsoft.com/office/drawing/2014/main" id="{5CFD862C-F7A5-4EBF-9AFF-DECEB358B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754" y="3860255"/>
            <a:ext cx="3511550" cy="127158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 dirty="0">
                <a:latin typeface="Arial" panose="020B0604020202020204" pitchFamily="34" charset="0"/>
              </a:rPr>
              <a:t>При неблагоприятных условиях в организме человека образуют формы устойчивого выживания: L-формы, цисты, трепонемы в поли- мембранных </a:t>
            </a:r>
            <a:r>
              <a:rPr lang="ru-RU" altLang="ru-RU" sz="1600" dirty="0" err="1">
                <a:latin typeface="Arial" panose="020B0604020202020204" pitchFamily="34" charset="0"/>
              </a:rPr>
              <a:t>фагосомах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id="{274B0ACA-1590-48AA-9FF4-B690095A9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9043" y="1569029"/>
            <a:ext cx="2420938" cy="1422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 dirty="0">
                <a:latin typeface="Arial" panose="020B0604020202020204" pitchFamily="34" charset="0"/>
              </a:rPr>
              <a:t>Совершает 4 вида движения: поступательное,  вращательное, маятникообразное, </a:t>
            </a:r>
            <a:r>
              <a:rPr lang="ru-RU" altLang="ru-RU" sz="1400" dirty="0" err="1">
                <a:latin typeface="Arial" panose="020B0604020202020204" pitchFamily="34" charset="0"/>
              </a:rPr>
              <a:t>контрактильное</a:t>
            </a:r>
            <a:endParaRPr lang="ru-RU" altLang="ru-RU" sz="1400" dirty="0">
              <a:latin typeface="Arial" panose="020B0604020202020204" pitchFamily="34" charset="0"/>
            </a:endParaRPr>
          </a:p>
        </p:txBody>
      </p:sp>
      <p:sp>
        <p:nvSpPr>
          <p:cNvPr id="41" name="Стрелка: влево 40">
            <a:extLst>
              <a:ext uri="{FF2B5EF4-FFF2-40B4-BE49-F238E27FC236}">
                <a16:creationId xmlns:a16="http://schemas.microsoft.com/office/drawing/2014/main" id="{B0322155-7F00-4FE9-A33F-3EA687266475}"/>
              </a:ext>
            </a:extLst>
          </p:cNvPr>
          <p:cNvSpPr/>
          <p:nvPr/>
        </p:nvSpPr>
        <p:spPr>
          <a:xfrm>
            <a:off x="4142331" y="2400548"/>
            <a:ext cx="292961" cy="171739"/>
          </a:xfrm>
          <a:prstGeom prst="lef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лево 41">
            <a:extLst>
              <a:ext uri="{FF2B5EF4-FFF2-40B4-BE49-F238E27FC236}">
                <a16:creationId xmlns:a16="http://schemas.microsoft.com/office/drawing/2014/main" id="{AB8388DF-422D-493B-A429-96E46F905C39}"/>
              </a:ext>
            </a:extLst>
          </p:cNvPr>
          <p:cNvSpPr/>
          <p:nvPr/>
        </p:nvSpPr>
        <p:spPr>
          <a:xfrm rot="10800000">
            <a:off x="7468575" y="2400547"/>
            <a:ext cx="292961" cy="198583"/>
          </a:xfrm>
          <a:prstGeom prst="lef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287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устулезные (эктимовидные) сифилиды при вторичном сифилисе">
            <a:extLst>
              <a:ext uri="{FF2B5EF4-FFF2-40B4-BE49-F238E27FC236}">
                <a16:creationId xmlns:a16="http://schemas.microsoft.com/office/drawing/2014/main" id="{DFE1C70E-2BDC-493D-A047-58C4F28D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7" y="1096962"/>
            <a:ext cx="7058025" cy="46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983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ифилитические эктимы">
            <a:extLst>
              <a:ext uri="{FF2B5EF4-FFF2-40B4-BE49-F238E27FC236}">
                <a16:creationId xmlns:a16="http://schemas.microsoft.com/office/drawing/2014/main" id="{5398299F-EC3D-4B05-B8E7-78E4103AC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9831" y="934244"/>
            <a:ext cx="7272337" cy="49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917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устулезный сифилид при вторичном сифилисе">
            <a:extLst>
              <a:ext uri="{FF2B5EF4-FFF2-40B4-BE49-F238E27FC236}">
                <a16:creationId xmlns:a16="http://schemas.microsoft.com/office/drawing/2014/main" id="{3D6AEEFC-A5D7-4EAA-BCDB-10CF39233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712" y="857250"/>
            <a:ext cx="5616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42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ифилитическая эктима">
            <a:extLst>
              <a:ext uri="{FF2B5EF4-FFF2-40B4-BE49-F238E27FC236}">
                <a16:creationId xmlns:a16="http://schemas.microsoft.com/office/drawing/2014/main" id="{44004CF3-4647-4F8E-BCE7-7AD7B942E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3368" y="401637"/>
            <a:ext cx="4005263" cy="60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27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ифлитическая эктима">
            <a:extLst>
              <a:ext uri="{FF2B5EF4-FFF2-40B4-BE49-F238E27FC236}">
                <a16:creationId xmlns:a16="http://schemas.microsoft.com/office/drawing/2014/main" id="{7219EA52-470C-4DA1-996F-3B051B686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1188244"/>
            <a:ext cx="6769100" cy="44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002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1E44-8A1A-4F78-A1D6-FF79BAB4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Сифилитическая алопеция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D5C2FD-46A0-43FC-8F9A-E672471D3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sz="2800" dirty="0"/>
              <a:t>Волосы при сифилитической плешивости выпадают в результате нарушения их питания, обусловленного васкулитом и </a:t>
            </a:r>
            <a:r>
              <a:rPr lang="ru-RU" sz="2800" dirty="0" err="1"/>
              <a:t>периваскулярной</a:t>
            </a:r>
            <a:r>
              <a:rPr lang="ru-RU" sz="2800" dirty="0"/>
              <a:t> инфильтрацией. При проведении специфического лечения волосы полностью отрастают через 1,5-2 месяца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1637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465F1-BBFA-4B48-BCAA-DBD1FE47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Сифилитическая алопеция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87AE42-C3F5-4BA2-9F82-3E5A9F227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Мелкоочаговое облысение</a:t>
            </a:r>
          </a:p>
          <a:p>
            <a:pPr eaLnBrk="1" hangingPunct="1"/>
            <a:r>
              <a:rPr lang="ru-RU" altLang="ru-RU" sz="2800" dirty="0"/>
              <a:t>На волосистой части головы, особенно в области висков и затылка, реже в области бороды, бровей и ресниц имеется множество мелких, величиной с 1-2-копеечную монету, очажков облысения. Они имеют округлые очертания и не сливаются между собой.</a:t>
            </a:r>
          </a:p>
          <a:p>
            <a:pPr eaLnBrk="1" hangingPunct="1"/>
            <a:r>
              <a:rPr lang="ru-RU" altLang="ru-RU" sz="2800" dirty="0"/>
              <a:t>Пораженные ресницы вследствие частичного выпадения и последовательного отрастания имеют разную длину (ступенчатые ресницы, симптом Пинкуса).</a:t>
            </a:r>
          </a:p>
        </p:txBody>
      </p:sp>
    </p:spTree>
    <p:extLst>
      <p:ext uri="{BB962C8B-B14F-4D97-AF65-F5344CB8AC3E}">
        <p14:creationId xmlns:p14="http://schemas.microsoft.com/office/powerpoint/2010/main" val="29471138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E0A230-26A3-4906-949D-882B9925E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Сифилитическая алопеция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2BD12-15AB-44A0-94A1-B1A5034DF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90588" indent="37623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i="1" dirty="0"/>
              <a:t>Диффузное облысение</a:t>
            </a:r>
          </a:p>
          <a:p>
            <a:pPr>
              <a:lnSpc>
                <a:spcPct val="150000"/>
              </a:lnSpc>
            </a:pPr>
            <a:r>
              <a:rPr lang="ru-RU" altLang="ru-RU" dirty="0"/>
              <a:t> Остро возникающее общее поредение волос без изменения кожи.</a:t>
            </a:r>
          </a:p>
          <a:p>
            <a:pPr marL="1266825" indent="-37623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i="1" dirty="0"/>
              <a:t>Смешанное облысение</a:t>
            </a:r>
          </a:p>
          <a:p>
            <a:pPr>
              <a:lnSpc>
                <a:spcPct val="150000"/>
              </a:lnSpc>
            </a:pPr>
            <a:r>
              <a:rPr lang="ru-RU" altLang="ru-RU" dirty="0"/>
              <a:t>Сочетание мелкоочаговой и диффузной алопеции.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6390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Диффузная мелкоочаговая алопеция при вторичном сифилисе у подростка 15 лет">
            <a:extLst>
              <a:ext uri="{FF2B5EF4-FFF2-40B4-BE49-F238E27FC236}">
                <a16:creationId xmlns:a16="http://schemas.microsoft.com/office/drawing/2014/main" id="{EB5CD54A-7E8D-4400-8A1E-0B0CB3C48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1700" y="485775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5952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ифилитическая алопеция">
            <a:extLst>
              <a:ext uri="{FF2B5EF4-FFF2-40B4-BE49-F238E27FC236}">
                <a16:creationId xmlns:a16="http://schemas.microsoft.com/office/drawing/2014/main" id="{9467A3EC-BD7F-4F8D-ADD7-522754E03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1700" y="484981"/>
            <a:ext cx="7848600" cy="588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347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09DCC-BFB8-4C50-A0D8-8082431F6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Эпидемиология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B1305-3F14-43E4-91AF-1FC76CA1A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ru-RU" altLang="ru-RU" sz="2400" i="1" dirty="0"/>
              <a:t>Постепенное снижение заболеваемости (на 100 </a:t>
            </a:r>
            <a:r>
              <a:rPr lang="ru-RU" altLang="ru-RU" sz="2400" i="1" dirty="0" err="1"/>
              <a:t>тыс</a:t>
            </a:r>
            <a:r>
              <a:rPr lang="ru-RU" altLang="ru-RU" sz="2400" i="1" dirty="0"/>
              <a:t>/населения):</a:t>
            </a:r>
          </a:p>
          <a:p>
            <a:pPr algn="just">
              <a:defRPr/>
            </a:pPr>
            <a:r>
              <a:rPr lang="ru-RU" altLang="ru-RU" sz="2400" dirty="0"/>
              <a:t>233,8 - 1998 г</a:t>
            </a:r>
          </a:p>
          <a:p>
            <a:pPr algn="just">
              <a:defRPr/>
            </a:pPr>
            <a:r>
              <a:rPr lang="ru-RU" altLang="ru-RU" sz="2400" dirty="0"/>
              <a:t>59,9 - 2008 г</a:t>
            </a:r>
          </a:p>
          <a:p>
            <a:pPr algn="just">
              <a:defRPr/>
            </a:pPr>
            <a:r>
              <a:rPr lang="ru-RU" altLang="ru-RU" sz="2400" dirty="0"/>
              <a:t>16,7 - 2018 г</a:t>
            </a:r>
          </a:p>
          <a:p>
            <a:pPr marL="0" indent="0" algn="just">
              <a:buNone/>
              <a:defRPr/>
            </a:pPr>
            <a:endParaRPr lang="ru-RU" altLang="ru-RU" sz="2400" dirty="0"/>
          </a:p>
          <a:p>
            <a:pPr marL="0" indent="0" algn="just">
              <a:buNone/>
              <a:defRPr/>
            </a:pPr>
            <a:r>
              <a:rPr lang="ru-RU" altLang="ru-RU" sz="2400" i="1" dirty="0"/>
              <a:t>Рост поздних форм заболевания в РФ (на 100 </a:t>
            </a:r>
            <a:r>
              <a:rPr lang="ru-RU" altLang="ru-RU" sz="2400" i="1" dirty="0" err="1"/>
              <a:t>тыс</a:t>
            </a:r>
            <a:r>
              <a:rPr lang="ru-RU" altLang="ru-RU" sz="2400" i="1" dirty="0"/>
              <a:t>/населения):</a:t>
            </a:r>
          </a:p>
          <a:p>
            <a:pPr algn="just">
              <a:defRPr/>
            </a:pPr>
            <a:r>
              <a:rPr lang="ru-RU" altLang="ru-RU" sz="2400" dirty="0"/>
              <a:t>2,5 - 2010г</a:t>
            </a:r>
          </a:p>
          <a:p>
            <a:pPr algn="just">
              <a:defRPr/>
            </a:pPr>
            <a:r>
              <a:rPr lang="ru-RU" altLang="ru-RU" sz="2400" dirty="0"/>
              <a:t>4,7 - 2018 г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137218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торичный рецидивный сифилис">
            <a:extLst>
              <a:ext uri="{FF2B5EF4-FFF2-40B4-BE49-F238E27FC236}">
                <a16:creationId xmlns:a16="http://schemas.microsoft.com/office/drawing/2014/main" id="{7EF072E5-B44A-4FBB-BB4C-AF82179A3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7419" y="511969"/>
            <a:ext cx="7777162" cy="583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627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канирование0042">
            <a:extLst>
              <a:ext uri="{FF2B5EF4-FFF2-40B4-BE49-F238E27FC236}">
                <a16:creationId xmlns:a16="http://schemas.microsoft.com/office/drawing/2014/main" id="{E5108182-7DAC-417D-B266-EE40FD74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9775" y="958056"/>
            <a:ext cx="8172450" cy="494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095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канирование00362">
            <a:extLst>
              <a:ext uri="{FF2B5EF4-FFF2-40B4-BE49-F238E27FC236}">
                <a16:creationId xmlns:a16="http://schemas.microsoft.com/office/drawing/2014/main" id="{DE3EAB7C-D4C0-4674-B8A5-DD7C86580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2956" y="802481"/>
            <a:ext cx="8066087" cy="525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5171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канирование00422">
            <a:extLst>
              <a:ext uri="{FF2B5EF4-FFF2-40B4-BE49-F238E27FC236}">
                <a16:creationId xmlns:a16="http://schemas.microsoft.com/office/drawing/2014/main" id="{848EB4F7-61F1-4C0B-936E-A25F0181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1281" y="490537"/>
            <a:ext cx="4389438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6199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канирование00423">
            <a:extLst>
              <a:ext uri="{FF2B5EF4-FFF2-40B4-BE49-F238E27FC236}">
                <a16:creationId xmlns:a16="http://schemas.microsoft.com/office/drawing/2014/main" id="{36584F62-3E3A-4F04-A934-B03813336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5712" y="620712"/>
            <a:ext cx="460057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410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канирование00412">
            <a:extLst>
              <a:ext uri="{FF2B5EF4-FFF2-40B4-BE49-F238E27FC236}">
                <a16:creationId xmlns:a16="http://schemas.microsoft.com/office/drawing/2014/main" id="{FC7D0B73-9ACF-425C-95C4-2226CCDB1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9831" y="1054100"/>
            <a:ext cx="7272338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9453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C4B71-AAB8-4B7C-827A-3C48BC6F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Сифилитическая лейкодерма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3D99E-168D-43AB-B689-EE0175C40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altLang="ru-RU" dirty="0"/>
              <a:t>«Ожерелье Венеры»</a:t>
            </a:r>
          </a:p>
          <a:p>
            <a:pPr>
              <a:lnSpc>
                <a:spcPct val="100000"/>
              </a:lnSpc>
            </a:pPr>
            <a:r>
              <a:rPr lang="ru-RU" altLang="ru-RU" dirty="0"/>
              <a:t>Результат глубоких нервно-трофических нарушений в организме. </a:t>
            </a:r>
          </a:p>
          <a:p>
            <a:pPr>
              <a:lnSpc>
                <a:spcPct val="100000"/>
              </a:lnSpc>
            </a:pPr>
            <a:r>
              <a:rPr lang="ru-RU" altLang="ru-RU" dirty="0"/>
              <a:t>Располагается чаще всего на коже передней и боковых поверхностей шеи, может быть генерализованной. </a:t>
            </a:r>
          </a:p>
          <a:p>
            <a:pPr>
              <a:lnSpc>
                <a:spcPct val="100000"/>
              </a:lnSpc>
            </a:pPr>
            <a:r>
              <a:rPr lang="ru-RU" altLang="ru-RU" dirty="0"/>
              <a:t>Представлена депигментированными пятнами на фоне </a:t>
            </a:r>
            <a:r>
              <a:rPr lang="ru-RU" altLang="ru-RU" dirty="0" err="1"/>
              <a:t>гиперпигментированной</a:t>
            </a:r>
            <a:r>
              <a:rPr lang="ru-RU" altLang="ru-RU" dirty="0"/>
              <a:t> кожи. </a:t>
            </a:r>
          </a:p>
          <a:p>
            <a:pPr>
              <a:lnSpc>
                <a:spcPct val="100000"/>
              </a:lnSpc>
            </a:pPr>
            <a:r>
              <a:rPr lang="ru-RU" altLang="ru-RU" dirty="0"/>
              <a:t>Пятна не шелушатся, не дают субъективных ощущений. </a:t>
            </a:r>
          </a:p>
        </p:txBody>
      </p:sp>
    </p:spTree>
    <p:extLst>
      <p:ext uri="{BB962C8B-B14F-4D97-AF65-F5344CB8AC3E}">
        <p14:creationId xmlns:p14="http://schemas.microsoft.com/office/powerpoint/2010/main" val="8254703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ифилис вторичный">
            <a:extLst>
              <a:ext uri="{FF2B5EF4-FFF2-40B4-BE49-F238E27FC236}">
                <a16:creationId xmlns:a16="http://schemas.microsoft.com/office/drawing/2014/main" id="{3F4E3A1E-B5DF-4BFB-9AEF-EFCF848A1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9468" y="431006"/>
            <a:ext cx="7993063" cy="599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0108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2F6C7-54EB-40AC-97BA-F3A92092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50D9E6-1C8A-4722-8E7B-1F8BD12B6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890588" eaLnBrk="1" hangingPunct="1">
              <a:spcBef>
                <a:spcPct val="0"/>
              </a:spcBef>
              <a:buFont typeface="+mj-lt"/>
              <a:buAutoNum type="arabicPeriod"/>
            </a:pPr>
            <a:r>
              <a:rPr lang="ru-RU" altLang="ru-RU" sz="2600" dirty="0">
                <a:effectLst/>
                <a:cs typeface="Arial" panose="020B0604020202020204" pitchFamily="34" charset="0"/>
              </a:rPr>
              <a:t>Скрипкин Ю.К. Кожные и венерические болезни: учебник.- М.: ГЭОТАР-Медиа, 2012.</a:t>
            </a:r>
          </a:p>
          <a:p>
            <a:pPr marL="0" indent="890588" eaLnBrk="1" hangingPunct="1">
              <a:spcBef>
                <a:spcPct val="0"/>
              </a:spcBef>
              <a:buFont typeface="+mj-lt"/>
              <a:buAutoNum type="arabicPeriod"/>
            </a:pPr>
            <a:r>
              <a:rPr lang="ru-RU" altLang="ru-RU" sz="2600" dirty="0">
                <a:effectLst/>
                <a:cs typeface="Arial" panose="020B0604020202020204" pitchFamily="34" charset="0"/>
              </a:rPr>
              <a:t>Практические знания и умения по кожным и венерическим болезням: для самостоятельной работы студ. педиатрического факультета /сост. </a:t>
            </a:r>
            <a:r>
              <a:rPr lang="ru-RU" altLang="ru-RU" sz="2600" dirty="0" err="1">
                <a:effectLst/>
                <a:cs typeface="Arial" panose="020B0604020202020204" pitchFamily="34" charset="0"/>
              </a:rPr>
              <a:t>В.И.Прохоренков</a:t>
            </a:r>
            <a:r>
              <a:rPr lang="ru-RU" altLang="ru-RU" sz="2600" dirty="0">
                <a:effectLst/>
                <a:cs typeface="Arial" panose="020B0604020202020204" pitchFamily="34" charset="0"/>
              </a:rPr>
              <a:t> и др.- Красноярск: </a:t>
            </a:r>
            <a:r>
              <a:rPr lang="ru-RU" altLang="ru-RU" sz="2600" dirty="0" err="1">
                <a:effectLst/>
                <a:cs typeface="Arial" panose="020B0604020202020204" pitchFamily="34" charset="0"/>
              </a:rPr>
              <a:t>тип.КрасГМА</a:t>
            </a:r>
            <a:r>
              <a:rPr lang="ru-RU" altLang="ru-RU" sz="2600" dirty="0">
                <a:effectLst/>
                <a:cs typeface="Arial" panose="020B0604020202020204" pitchFamily="34" charset="0"/>
              </a:rPr>
              <a:t>, 2012.</a:t>
            </a:r>
          </a:p>
          <a:p>
            <a:pPr marL="0" indent="890588" eaLnBrk="1" hangingPunct="1">
              <a:spcBef>
                <a:spcPct val="0"/>
              </a:spcBef>
              <a:buFont typeface="+mj-lt"/>
              <a:buAutoNum type="arabicPeriod"/>
            </a:pPr>
            <a:r>
              <a:rPr lang="ru-RU" altLang="ru-RU" sz="2600" dirty="0">
                <a:effectLst/>
                <a:cs typeface="Arial" panose="020B0604020202020204" pitchFamily="34" charset="0"/>
              </a:rPr>
              <a:t>Скрипкин Ю.К. Клиническая дерматовенерология: в 2-х томах: руководство.- М.: ГЭОТАР – Медиа, 2012.</a:t>
            </a:r>
          </a:p>
          <a:p>
            <a:pPr marL="0" indent="890588" eaLnBrk="1" hangingPunct="1">
              <a:spcBef>
                <a:spcPct val="0"/>
              </a:spcBef>
              <a:buFont typeface="+mj-lt"/>
              <a:buAutoNum type="arabicPeriod"/>
            </a:pPr>
            <a:r>
              <a:rPr lang="ru-RU" altLang="ru-RU" sz="2600" dirty="0">
                <a:effectLst/>
                <a:cs typeface="Arial" panose="020B0604020202020204" pitchFamily="34" charset="0"/>
              </a:rPr>
              <a:t>ВУЛЬФ К. Дерматовенерология </a:t>
            </a:r>
            <a:r>
              <a:rPr lang="ru-RU" altLang="ru-RU" sz="2600" dirty="0" err="1">
                <a:effectLst/>
                <a:cs typeface="Arial" panose="020B0604020202020204" pitchFamily="34" charset="0"/>
              </a:rPr>
              <a:t>Фицпатрика</a:t>
            </a:r>
            <a:r>
              <a:rPr lang="ru-RU" altLang="ru-RU" sz="2600" dirty="0">
                <a:effectLst/>
                <a:cs typeface="Arial" panose="020B0604020202020204" pitchFamily="34" charset="0"/>
              </a:rPr>
              <a:t> в клинической практике в 3-х томах: атлас – справочник.- М.: Практика – 2012 .</a:t>
            </a:r>
          </a:p>
          <a:p>
            <a:pPr marL="0" indent="890588" eaLnBrk="1" hangingPunct="1">
              <a:spcBef>
                <a:spcPct val="0"/>
              </a:spcBef>
              <a:buFont typeface="+mj-lt"/>
              <a:buAutoNum type="arabicPeriod"/>
            </a:pPr>
            <a:r>
              <a:rPr lang="ru-RU" altLang="ru-RU" sz="2600" dirty="0">
                <a:effectLst/>
                <a:cs typeface="Arial" panose="020B0604020202020204" pitchFamily="34" charset="0"/>
              </a:rPr>
              <a:t>Уайт Г. Атлас по дерматологии /пер. с англ. </a:t>
            </a:r>
            <a:r>
              <a:rPr lang="ru-RU" altLang="ru-RU" sz="2600" dirty="0" err="1">
                <a:effectLst/>
                <a:cs typeface="Arial" panose="020B0604020202020204" pitchFamily="34" charset="0"/>
              </a:rPr>
              <a:t>Н.Кочергина</a:t>
            </a:r>
            <a:r>
              <a:rPr lang="ru-RU" altLang="ru-RU" sz="2600" dirty="0">
                <a:effectLst/>
                <a:cs typeface="Arial" panose="020B0604020202020204" pitchFamily="34" charset="0"/>
              </a:rPr>
              <a:t>.- М.: ГЭОТАР-Медиа, 2009.</a:t>
            </a:r>
            <a:endParaRPr lang="ru-RU" altLang="ko-KR" sz="2600" dirty="0">
              <a:effectLst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46695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52ADE83-A08B-415B-A20B-4B4AFCF9B0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Спасибо за внимание!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FBF32297-8798-4DA5-B68B-DDDD19282E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Не забудьте подать сведения об отсутствующих</a:t>
            </a:r>
          </a:p>
        </p:txBody>
      </p:sp>
    </p:spTree>
    <p:extLst>
      <p:ext uri="{BB962C8B-B14F-4D97-AF65-F5344CB8AC3E}">
        <p14:creationId xmlns:p14="http://schemas.microsoft.com/office/powerpoint/2010/main" val="341557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AE574-39E6-4C5C-B6F0-AAAD2D2A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Пути передачи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D9465-CA8D-4BDD-8E79-7B82D753F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28600">
              <a:buFont typeface="Wingdings" panose="05000000000000000000" pitchFamily="2" charset="2"/>
              <a:buChar char="ü"/>
            </a:pPr>
            <a:r>
              <a:rPr lang="ru-RU" sz="1800" b="0" i="1" dirty="0">
                <a:effectLst/>
              </a:rPr>
              <a:t>Контактный</a:t>
            </a:r>
            <a:r>
              <a:rPr lang="ru-RU" sz="1800" b="0" i="0" dirty="0">
                <a:effectLst/>
              </a:rPr>
              <a:t>:</a:t>
            </a:r>
          </a:p>
          <a:p>
            <a:pPr marL="514350" indent="-285750"/>
            <a:r>
              <a:rPr lang="ru-RU" sz="1800" b="0" i="1" dirty="0">
                <a:effectLst/>
              </a:rPr>
              <a:t>половой</a:t>
            </a:r>
            <a:r>
              <a:rPr lang="ru-RU" sz="1800" b="0" i="0" dirty="0">
                <a:effectLst/>
              </a:rPr>
              <a:t> (наиболее частый и типичный путь инфицирования, заражение происходит</a:t>
            </a:r>
            <a:br>
              <a:rPr lang="ru-RU" sz="1800" b="0" i="0" dirty="0">
                <a:effectLst/>
              </a:rPr>
            </a:br>
            <a:r>
              <a:rPr lang="ru-RU" sz="1800" b="0" i="0" dirty="0">
                <a:effectLst/>
              </a:rPr>
              <a:t>через поврежденную кожу либо слизистые оболочки);</a:t>
            </a:r>
          </a:p>
          <a:p>
            <a:pPr marL="514350" indent="-285750"/>
            <a:r>
              <a:rPr lang="ru-RU" sz="1800" b="0" i="1" dirty="0">
                <a:effectLst/>
              </a:rPr>
              <a:t>прямой </a:t>
            </a:r>
            <a:r>
              <a:rPr lang="ru-RU" sz="1800" b="0" i="0" dirty="0">
                <a:effectLst/>
              </a:rPr>
              <a:t>(непосредственный) контакт с больным человеком;</a:t>
            </a:r>
          </a:p>
          <a:p>
            <a:pPr marL="514350" indent="-285750"/>
            <a:r>
              <a:rPr lang="ru-RU" sz="1800" b="0" i="1" dirty="0">
                <a:effectLst/>
              </a:rPr>
              <a:t>профессиональный</a:t>
            </a:r>
            <a:r>
              <a:rPr lang="ru-RU" sz="1800" b="0" i="0" dirty="0">
                <a:effectLst/>
              </a:rPr>
              <a:t> (инфицирование персонала лабораторий, работающего с</a:t>
            </a:r>
            <a:br>
              <a:rPr lang="ru-RU" sz="1800" b="0" i="0" dirty="0">
                <a:effectLst/>
              </a:rPr>
            </a:br>
            <a:r>
              <a:rPr lang="ru-RU" sz="1800" b="0" i="0" dirty="0">
                <a:effectLst/>
              </a:rPr>
              <a:t>зараженными экспериментальными животными, а также врачей-акушеров-гинекологов,</a:t>
            </a:r>
            <a:br>
              <a:rPr lang="ru-RU" sz="1800" b="0" i="0" dirty="0">
                <a:effectLst/>
              </a:rPr>
            </a:br>
            <a:r>
              <a:rPr lang="ru-RU" sz="1800" b="0" i="0" dirty="0">
                <a:effectLst/>
              </a:rPr>
              <a:t>врачей-хирургов, врачей-стоматологов, врачей-патологоанатомов, судмедэкспертов при</a:t>
            </a:r>
            <a:br>
              <a:rPr lang="ru-RU" sz="1800" b="0" i="0" dirty="0">
                <a:effectLst/>
              </a:rPr>
            </a:br>
            <a:r>
              <a:rPr lang="ru-RU" sz="1800" b="0" i="0" dirty="0">
                <a:effectLst/>
              </a:rPr>
              <a:t>выполнении профессиональных обязанностей);</a:t>
            </a:r>
            <a:endParaRPr lang="ru-RU" sz="1800" dirty="0"/>
          </a:p>
          <a:p>
            <a:pPr indent="228600">
              <a:buFont typeface="Wingdings" panose="05000000000000000000" pitchFamily="2" charset="2"/>
              <a:buChar char="ü"/>
            </a:pPr>
            <a:r>
              <a:rPr lang="ru-RU" sz="1800" b="0" i="1" dirty="0" err="1">
                <a:effectLst/>
              </a:rPr>
              <a:t>Трансплацентарный</a:t>
            </a:r>
            <a:r>
              <a:rPr lang="ru-RU" sz="1800" b="0" i="1" dirty="0">
                <a:effectLst/>
              </a:rPr>
              <a:t> </a:t>
            </a:r>
            <a:r>
              <a:rPr lang="ru-RU" sz="1800" b="0" i="0" dirty="0">
                <a:effectLst/>
              </a:rPr>
              <a:t>– передача инфекции от больной матери плоду через плаценту,</a:t>
            </a:r>
            <a:br>
              <a:rPr lang="ru-RU" sz="1800" b="0" i="0" dirty="0">
                <a:effectLst/>
              </a:rPr>
            </a:br>
            <a:r>
              <a:rPr lang="ru-RU" sz="1800" b="0" i="0" dirty="0">
                <a:effectLst/>
              </a:rPr>
              <a:t>ведущая к развитию врожденного сифилиса;</a:t>
            </a:r>
          </a:p>
          <a:p>
            <a:pPr indent="228600">
              <a:buFont typeface="Wingdings" panose="05000000000000000000" pitchFamily="2" charset="2"/>
              <a:buChar char="ü"/>
            </a:pPr>
            <a:r>
              <a:rPr lang="ru-RU" sz="1800" i="1" dirty="0"/>
              <a:t>Вертикальный</a:t>
            </a:r>
            <a:r>
              <a:rPr lang="ru-RU" sz="1800" dirty="0"/>
              <a:t> – при прохождении плода через родовые пути;</a:t>
            </a:r>
            <a:endParaRPr lang="ru-RU" sz="1800" b="0" i="0" dirty="0">
              <a:effectLst/>
            </a:endParaRPr>
          </a:p>
          <a:p>
            <a:pPr indent="228600">
              <a:buFont typeface="Wingdings" panose="05000000000000000000" pitchFamily="2" charset="2"/>
              <a:buChar char="ü"/>
            </a:pPr>
            <a:r>
              <a:rPr lang="ru-RU" sz="1800" b="0" i="1" dirty="0" err="1">
                <a:effectLst/>
              </a:rPr>
              <a:t>Трансфузионный</a:t>
            </a:r>
            <a:r>
              <a:rPr lang="ru-RU" sz="1800" b="0" i="0" dirty="0">
                <a:effectLst/>
              </a:rPr>
              <a:t> – при переливании крови от донора, больного любой формой сифилиса.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2184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2258</Words>
  <Application>Microsoft Office PowerPoint</Application>
  <PresentationFormat>Широкоэкранный</PresentationFormat>
  <Paragraphs>291</Paragraphs>
  <Slides>89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8" baseType="lpstr">
      <vt:lpstr>Arial</vt:lpstr>
      <vt:lpstr>Calibri</vt:lpstr>
      <vt:lpstr>Calibri Light</vt:lpstr>
      <vt:lpstr>Garamond</vt:lpstr>
      <vt:lpstr>PTSerif-Italic</vt:lpstr>
      <vt:lpstr>PTSerif-Regular</vt:lpstr>
      <vt:lpstr>Symbol</vt:lpstr>
      <vt:lpstr>Wingdings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им. проф. В. Ф. Войно-Ясенецкого» Министерства Здравоохранения Российской Федерации  Кафедра дерматовенерологии имени профессора В.И.Прохоренкова с курсом косметологии и ПО </vt:lpstr>
      <vt:lpstr>Собрание СНО по дерматовенерологии</vt:lpstr>
      <vt:lpstr>Определение</vt:lpstr>
      <vt:lpstr>Этиология заболевания</vt:lpstr>
      <vt:lpstr>Характеристика возбудителя</vt:lpstr>
      <vt:lpstr>Характеристика возбудителя</vt:lpstr>
      <vt:lpstr>Презентация PowerPoint</vt:lpstr>
      <vt:lpstr>Эпидемиология</vt:lpstr>
      <vt:lpstr>Пути передачи</vt:lpstr>
      <vt:lpstr>Патогенез </vt:lpstr>
      <vt:lpstr>Презентация PowerPoint</vt:lpstr>
      <vt:lpstr>Классификация по МКБ-10</vt:lpstr>
      <vt:lpstr>Классификация по МКБ-10</vt:lpstr>
      <vt:lpstr>Особенности постановки диагноза</vt:lpstr>
      <vt:lpstr>Особенности постановки диагноза</vt:lpstr>
      <vt:lpstr>Первичный период сифилиса</vt:lpstr>
      <vt:lpstr>Типичный твердый шанкр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Атипичные формы ТШ</vt:lpstr>
      <vt:lpstr>Презентация PowerPoint</vt:lpstr>
      <vt:lpstr>Презентация PowerPoint</vt:lpstr>
      <vt:lpstr>Презентация PowerPoint</vt:lpstr>
      <vt:lpstr>Презентация PowerPoint</vt:lpstr>
      <vt:lpstr>Осложнения ТШ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Вторичный сифилис </vt:lpstr>
      <vt:lpstr>Вторичный сифилис </vt:lpstr>
      <vt:lpstr>Вторичный сифилис</vt:lpstr>
      <vt:lpstr>Особенности вторичный сифилидов</vt:lpstr>
      <vt:lpstr>Сифилитическая розеола</vt:lpstr>
      <vt:lpstr>Презентация PowerPoint</vt:lpstr>
      <vt:lpstr>Презентация PowerPoint</vt:lpstr>
      <vt:lpstr>Презентация PowerPoint</vt:lpstr>
      <vt:lpstr>Папулезный сифилид </vt:lpstr>
      <vt:lpstr>Папулезный сифилид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Угревидный сифилид</vt:lpstr>
      <vt:lpstr>Презентация PowerPoint</vt:lpstr>
      <vt:lpstr>Презентация PowerPoint</vt:lpstr>
      <vt:lpstr>Оспенновидный сифилид</vt:lpstr>
      <vt:lpstr>Презентация PowerPoint</vt:lpstr>
      <vt:lpstr>Презентация PowerPoint</vt:lpstr>
      <vt:lpstr>Импетигоподобный сифилид</vt:lpstr>
      <vt:lpstr>Импетигоподобный сифилид</vt:lpstr>
      <vt:lpstr>Презентация PowerPoint</vt:lpstr>
      <vt:lpstr>Эктиматозный сифилид</vt:lpstr>
      <vt:lpstr>Презентация PowerPoint</vt:lpstr>
      <vt:lpstr>Рупиоидный сифилид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Сифилитическая алопеция</vt:lpstr>
      <vt:lpstr>Сифилитическая алопеция</vt:lpstr>
      <vt:lpstr>Сифилитическая алопеция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Сифилитическая лейкодерма</vt:lpstr>
      <vt:lpstr>Презентация PowerPoint</vt:lpstr>
      <vt:lpstr>Литература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им. проф. В. Ф. Войно-Ясенецкого» Министерства Здравоохранения Российской Федерации  Кафедра дерматовенерологии имени профессора В.И.Прохоренкова с курсом косметологии и ПО </dc:title>
  <dc:creator>205</dc:creator>
  <cp:lastModifiedBy>205</cp:lastModifiedBy>
  <cp:revision>35</cp:revision>
  <dcterms:created xsi:type="dcterms:W3CDTF">2022-10-06T01:23:53Z</dcterms:created>
  <dcterms:modified xsi:type="dcterms:W3CDTF">2022-10-10T02:22:56Z</dcterms:modified>
</cp:coreProperties>
</file>