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54" r:id="rId2"/>
    <p:sldId id="1763" r:id="rId3"/>
    <p:sldId id="1881838709" r:id="rId4"/>
    <p:sldId id="1630" r:id="rId5"/>
    <p:sldId id="1631" r:id="rId6"/>
    <p:sldId id="1632" r:id="rId7"/>
    <p:sldId id="1633" r:id="rId8"/>
    <p:sldId id="1634" r:id="rId9"/>
    <p:sldId id="1635" r:id="rId10"/>
    <p:sldId id="1636" r:id="rId11"/>
    <p:sldId id="1637" r:id="rId12"/>
    <p:sldId id="1638" r:id="rId13"/>
    <p:sldId id="1639" r:id="rId14"/>
    <p:sldId id="1640" r:id="rId15"/>
    <p:sldId id="1641" r:id="rId16"/>
    <p:sldId id="1642" r:id="rId17"/>
    <p:sldId id="1643" r:id="rId18"/>
    <p:sldId id="1644" r:id="rId19"/>
    <p:sldId id="1645" r:id="rId20"/>
    <p:sldId id="1646" r:id="rId21"/>
    <p:sldId id="1647" r:id="rId22"/>
    <p:sldId id="1648" r:id="rId23"/>
    <p:sldId id="1649" r:id="rId24"/>
    <p:sldId id="1650" r:id="rId25"/>
    <p:sldId id="1651" r:id="rId26"/>
    <p:sldId id="1652" r:id="rId27"/>
    <p:sldId id="1653" r:id="rId28"/>
    <p:sldId id="1654" r:id="rId29"/>
    <p:sldId id="1655" r:id="rId30"/>
    <p:sldId id="1656" r:id="rId31"/>
    <p:sldId id="1657" r:id="rId32"/>
    <p:sldId id="1658" r:id="rId33"/>
    <p:sldId id="1659" r:id="rId34"/>
    <p:sldId id="1660" r:id="rId35"/>
    <p:sldId id="1661" r:id="rId36"/>
    <p:sldId id="1662" r:id="rId37"/>
    <p:sldId id="1663" r:id="rId38"/>
    <p:sldId id="1666" r:id="rId39"/>
    <p:sldId id="1664" r:id="rId40"/>
    <p:sldId id="1671" r:id="rId41"/>
    <p:sldId id="1672" r:id="rId42"/>
    <p:sldId id="1667" r:id="rId43"/>
    <p:sldId id="1668" r:id="rId44"/>
    <p:sldId id="1673" r:id="rId45"/>
    <p:sldId id="1674" r:id="rId46"/>
    <p:sldId id="1675" r:id="rId47"/>
    <p:sldId id="1676" r:id="rId48"/>
    <p:sldId id="1678" r:id="rId49"/>
    <p:sldId id="1679" r:id="rId50"/>
    <p:sldId id="1677" r:id="rId51"/>
    <p:sldId id="1680" r:id="rId52"/>
    <p:sldId id="1681" r:id="rId53"/>
    <p:sldId id="1682" r:id="rId54"/>
    <p:sldId id="1683" r:id="rId55"/>
    <p:sldId id="1684" r:id="rId56"/>
    <p:sldId id="1685" r:id="rId57"/>
    <p:sldId id="1686" r:id="rId58"/>
    <p:sldId id="1687" r:id="rId59"/>
    <p:sldId id="1688" r:id="rId60"/>
    <p:sldId id="1689" r:id="rId61"/>
    <p:sldId id="637" r:id="rId62"/>
    <p:sldId id="485"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0F5"/>
    <a:srgbClr val="0B43FF"/>
    <a:srgbClr val="31E1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0" autoAdjust="0"/>
    <p:restoredTop sz="92674" autoAdjust="0"/>
  </p:normalViewPr>
  <p:slideViewPr>
    <p:cSldViewPr>
      <p:cViewPr varScale="1">
        <p:scale>
          <a:sx n="86" d="100"/>
          <a:sy n="86" d="100"/>
        </p:scale>
        <p:origin x="186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9B250-304C-4F2D-A074-189664E4F237}" type="datetimeFigureOut">
              <a:rPr lang="ru-RU" smtClean="0"/>
              <a:pPr/>
              <a:t>15.03.2024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7BED0-40A2-4862-82E7-152C9832849D}" type="slidenum">
              <a:rPr lang="ru-RU" smtClean="0"/>
              <a:pPr/>
              <a:t>‹#›</a:t>
            </a:fld>
            <a:endParaRPr lang="ru-RU"/>
          </a:p>
        </p:txBody>
      </p:sp>
    </p:spTree>
    <p:extLst>
      <p:ext uri="{BB962C8B-B14F-4D97-AF65-F5344CB8AC3E}">
        <p14:creationId xmlns:p14="http://schemas.microsoft.com/office/powerpoint/2010/main" val="4081875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Образ слайда 1"/>
          <p:cNvSpPr>
            <a:spLocks noGrp="1" noRot="1" noChangeAspect="1" noTextEdit="1"/>
          </p:cNvSpPr>
          <p:nvPr>
            <p:ph type="sldImg"/>
          </p:nvPr>
        </p:nvSpPr>
        <p:spPr>
          <a:ln/>
        </p:spPr>
      </p:sp>
      <p:sp>
        <p:nvSpPr>
          <p:cNvPr id="8089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t>ПРИ СОЗДАНИИ ПРЕЗЕНТАЦИИ РЕКОМЕНДУЕМ ИСПОЛЬЗОВАТЬ СВЕТЛЫЙ ФОН И КОНТРАСТНЫЙ ЕМУ ПО ЦВЕТУ ТЕКСТ </a:t>
            </a:r>
          </a:p>
          <a:p>
            <a:r>
              <a:rPr lang="ru-RU"/>
              <a:t>ДЛЯ СОЗДАНИЯ ТИТУЛЬНОГО СЛАЙДА ИСПОЛЬЗОВАТЬ МАКЕТ «ЗАГОЛОВОК И ОБЪЕКТ»</a:t>
            </a:r>
          </a:p>
          <a:p>
            <a:pPr eaLnBrk="1" hangingPunct="1">
              <a:spcBef>
                <a:spcPct val="0"/>
              </a:spcBef>
            </a:pPr>
            <a:r>
              <a:rPr lang="ru-RU">
                <a:latin typeface="Calibri" pitchFamily="34" charset="0"/>
              </a:rPr>
              <a:t>ШРИФТ ПРЕЗЕНТАЦИИ НА УСМОТРЕНИЕ АВТОРА (на слайде представлен шрифт «</a:t>
            </a:r>
            <a:r>
              <a:rPr lang="en-US">
                <a:latin typeface="Calibri" pitchFamily="34" charset="0"/>
              </a:rPr>
              <a:t>Calibri</a:t>
            </a:r>
            <a:r>
              <a:rPr lang="ru-RU">
                <a:latin typeface="Calibri" pitchFamily="34" charset="0"/>
              </a:rPr>
              <a:t> (Заголовки)» и «</a:t>
            </a:r>
            <a:r>
              <a:rPr lang="en-US">
                <a:latin typeface="Calibri" pitchFamily="34" charset="0"/>
              </a:rPr>
              <a:t>Calibri </a:t>
            </a:r>
            <a:r>
              <a:rPr lang="ru-RU">
                <a:latin typeface="Calibri" pitchFamily="34" charset="0"/>
              </a:rPr>
              <a:t>(Основной текст)»)</a:t>
            </a:r>
          </a:p>
          <a:p>
            <a:endParaRPr lang="ru-RU"/>
          </a:p>
          <a:p>
            <a:r>
              <a:rPr lang="ru-RU"/>
              <a:t>1 </a:t>
            </a:r>
            <a:r>
              <a:rPr lang="ru-RU" b="1"/>
              <a:t>–</a:t>
            </a:r>
            <a:r>
              <a:rPr lang="ru-RU"/>
              <a:t> рекомендуемый</a:t>
            </a:r>
            <a:r>
              <a:rPr lang="ru-RU" b="1"/>
              <a:t> </a:t>
            </a:r>
            <a:r>
              <a:rPr lang="ru-RU">
                <a:latin typeface="Calibri" pitchFamily="34" charset="0"/>
              </a:rPr>
              <a:t>размер шрифта </a:t>
            </a:r>
            <a:r>
              <a:rPr lang="ru-RU"/>
              <a:t>20, официальное сокращенное наименование образовательной организации</a:t>
            </a:r>
          </a:p>
          <a:p>
            <a:pPr eaLnBrk="1" hangingPunct="1">
              <a:spcBef>
                <a:spcPct val="0"/>
              </a:spcBef>
            </a:pPr>
            <a:r>
              <a:rPr lang="ru-RU"/>
              <a:t>2</a:t>
            </a:r>
            <a:r>
              <a:rPr lang="ru-RU" b="1"/>
              <a:t> – </a:t>
            </a:r>
            <a:r>
              <a:rPr lang="ru-RU"/>
              <a:t>рекомендуемый</a:t>
            </a:r>
            <a:r>
              <a:rPr lang="ru-RU" b="1"/>
              <a:t> </a:t>
            </a:r>
            <a:r>
              <a:rPr lang="ru-RU">
                <a:latin typeface="Calibri" pitchFamily="34" charset="0"/>
              </a:rPr>
              <a:t>размер шрифта 18, название кафедры с заглавной буквы</a:t>
            </a:r>
          </a:p>
          <a:p>
            <a:pPr eaLnBrk="1" hangingPunct="1">
              <a:spcBef>
                <a:spcPct val="0"/>
              </a:spcBef>
            </a:pPr>
            <a:r>
              <a:rPr lang="ru-RU"/>
              <a:t>3</a:t>
            </a:r>
            <a:r>
              <a:rPr lang="ru-RU" b="1"/>
              <a:t> – </a:t>
            </a:r>
            <a:r>
              <a:rPr lang="ru-RU"/>
              <a:t>рекомендуемый</a:t>
            </a:r>
            <a:r>
              <a:rPr lang="ru-RU" b="1"/>
              <a:t> </a:t>
            </a:r>
            <a:r>
              <a:rPr lang="ru-RU">
                <a:latin typeface="Calibri" pitchFamily="34" charset="0"/>
              </a:rPr>
              <a:t>размер шрифта 28, заглавные буквы, интервал междустрочный одинарный</a:t>
            </a:r>
          </a:p>
          <a:p>
            <a:pPr eaLnBrk="1" hangingPunct="1">
              <a:spcBef>
                <a:spcPct val="0"/>
              </a:spcBef>
            </a:pPr>
            <a:r>
              <a:rPr lang="ru-RU">
                <a:latin typeface="Calibri" pitchFamily="34" charset="0"/>
              </a:rPr>
              <a:t>4 – </a:t>
            </a:r>
            <a:r>
              <a:rPr lang="ru-RU"/>
              <a:t>рекомендуемый</a:t>
            </a:r>
            <a:r>
              <a:rPr lang="ru-RU" b="1"/>
              <a:t> </a:t>
            </a:r>
            <a:r>
              <a:rPr lang="ru-RU">
                <a:latin typeface="Calibri" pitchFamily="34" charset="0"/>
              </a:rPr>
              <a:t>размер шрифта 18, интервал междустрочный одинарный, начало текста с маленькой буквы</a:t>
            </a:r>
          </a:p>
          <a:p>
            <a:pPr eaLnBrk="1" hangingPunct="1">
              <a:spcBef>
                <a:spcPct val="0"/>
              </a:spcBef>
            </a:pPr>
            <a:r>
              <a:rPr lang="ru-RU">
                <a:latin typeface="Calibri" pitchFamily="34" charset="0"/>
              </a:rPr>
              <a:t>5 </a:t>
            </a:r>
            <a:r>
              <a:rPr lang="ru-RU" b="1"/>
              <a:t>– </a:t>
            </a:r>
            <a:r>
              <a:rPr lang="ru-RU">
                <a:latin typeface="Calibri" pitchFamily="34" charset="0"/>
              </a:rPr>
              <a:t>с новой строки, перенос после запятой</a:t>
            </a:r>
          </a:p>
          <a:p>
            <a:pPr eaLnBrk="1" hangingPunct="1">
              <a:spcBef>
                <a:spcPct val="0"/>
              </a:spcBef>
            </a:pPr>
            <a:r>
              <a:rPr lang="ru-RU">
                <a:latin typeface="Calibri" pitchFamily="34" charset="0"/>
              </a:rPr>
              <a:t>6 </a:t>
            </a:r>
            <a:r>
              <a:rPr lang="ru-RU" b="1"/>
              <a:t>–</a:t>
            </a:r>
            <a:r>
              <a:rPr lang="ru-RU">
                <a:latin typeface="Calibri" pitchFamily="34" charset="0"/>
              </a:rPr>
              <a:t> </a:t>
            </a:r>
            <a:r>
              <a:rPr lang="ru-RU"/>
              <a:t>рекомендуемый</a:t>
            </a:r>
            <a:r>
              <a:rPr lang="ru-RU" b="1"/>
              <a:t> </a:t>
            </a:r>
            <a:r>
              <a:rPr lang="ru-RU">
                <a:latin typeface="Calibri" pitchFamily="34" charset="0"/>
              </a:rPr>
              <a:t>размер шрифта 18, интервал междустрочный одинарный, ученое звание (сокращенный вариант) и должность с заглавной буквы, имя, отчество, фамилия с заглавной буквы</a:t>
            </a:r>
          </a:p>
          <a:p>
            <a:pPr eaLnBrk="1" hangingPunct="1">
              <a:spcBef>
                <a:spcPct val="0"/>
              </a:spcBef>
            </a:pPr>
            <a:r>
              <a:rPr lang="ru-RU">
                <a:latin typeface="Calibri" pitchFamily="34" charset="0"/>
              </a:rPr>
              <a:t>7 </a:t>
            </a:r>
            <a:r>
              <a:rPr lang="ru-RU" b="1"/>
              <a:t>–</a:t>
            </a:r>
            <a:r>
              <a:rPr lang="ru-RU">
                <a:latin typeface="Calibri" pitchFamily="34" charset="0"/>
              </a:rPr>
              <a:t> </a:t>
            </a:r>
            <a:r>
              <a:rPr lang="ru-RU"/>
              <a:t>рекомендуемый</a:t>
            </a:r>
            <a:r>
              <a:rPr lang="ru-RU" b="1"/>
              <a:t> </a:t>
            </a:r>
            <a:r>
              <a:rPr lang="ru-RU">
                <a:latin typeface="Calibri" pitchFamily="34" charset="0"/>
              </a:rPr>
              <a:t>размер шрифта 16, интервал междустрочный одинарный</a:t>
            </a:r>
          </a:p>
          <a:p>
            <a:pPr eaLnBrk="1" hangingPunct="1">
              <a:spcBef>
                <a:spcPct val="0"/>
              </a:spcBef>
            </a:pPr>
            <a:endParaRPr lang="ru-RU">
              <a:latin typeface="Calibri" pitchFamily="34" charset="0"/>
            </a:endParaRPr>
          </a:p>
          <a:p>
            <a:pPr eaLnBrk="1" hangingPunct="1">
              <a:spcBef>
                <a:spcPct val="0"/>
              </a:spcBef>
            </a:pPr>
            <a:endParaRPr lang="ru-RU">
              <a:latin typeface="Calibri" pitchFamily="34" charset="0"/>
            </a:endParaRPr>
          </a:p>
          <a:p>
            <a:pPr eaLnBrk="1" hangingPunct="1">
              <a:spcBef>
                <a:spcPct val="0"/>
              </a:spcBef>
            </a:pPr>
            <a:endParaRPr lang="ru-RU">
              <a:latin typeface="Calibri" pitchFamily="34" charset="0"/>
            </a:endParaRPr>
          </a:p>
          <a:p>
            <a:endParaRPr lang="ru-RU" b="1"/>
          </a:p>
        </p:txBody>
      </p:sp>
      <p:sp>
        <p:nvSpPr>
          <p:cNvPr id="80900"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990E421-6E00-4D51-862E-43069E1E727C}" type="slidenum">
              <a:rPr lang="ru-RU">
                <a:latin typeface="Times New Roman" pitchFamily="18" charset="0"/>
              </a:rPr>
              <a:pPr/>
              <a:t>1</a:t>
            </a:fld>
            <a:endParaRPr lang="ru-RU">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087BED0-40A2-4862-82E7-152C9832849D}" type="slidenum">
              <a:rPr lang="ru-RU" smtClean="0"/>
              <a:pPr/>
              <a:t>39</a:t>
            </a:fld>
            <a:endParaRPr lang="ru-RU"/>
          </a:p>
        </p:txBody>
      </p:sp>
    </p:spTree>
    <p:extLst>
      <p:ext uri="{BB962C8B-B14F-4D97-AF65-F5344CB8AC3E}">
        <p14:creationId xmlns:p14="http://schemas.microsoft.com/office/powerpoint/2010/main" val="259874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409E8C1-DB9B-47EA-984A-1928B70DD843}" type="datetimeFigureOut">
              <a:rPr lang="ru-RU" smtClean="0"/>
              <a:pPr/>
              <a:t>15.03.2024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D41CD9-5E66-447D-9034-6D9359C72CC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9E8C1-DB9B-47EA-984A-1928B70DD843}" type="datetimeFigureOut">
              <a:rPr lang="ru-RU" smtClean="0"/>
              <a:pPr/>
              <a:t>15.03.2024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41CD9-5E66-447D-9034-6D9359C72CC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68313" y="260350"/>
            <a:ext cx="8229600" cy="1143000"/>
          </a:xfrm>
        </p:spPr>
        <p:txBody>
          <a:bodyPr/>
          <a:lstStyle/>
          <a:p>
            <a:pPr algn="ctr"/>
            <a:r>
              <a:rPr lang="en-US" sz="2000" dirty="0"/>
              <a:t>Prof. V.F. </a:t>
            </a:r>
            <a:r>
              <a:rPr lang="en-US" sz="2000" dirty="0" err="1"/>
              <a:t>Voino-Yasenetsky</a:t>
            </a:r>
            <a:r>
              <a:rPr lang="en-US" sz="2000" dirty="0"/>
              <a:t> </a:t>
            </a:r>
            <a:r>
              <a:rPr lang="en-US" sz="2000" dirty="0" err="1"/>
              <a:t>KrasSMU</a:t>
            </a:r>
            <a:r>
              <a:rPr lang="en-US" sz="2000" dirty="0"/>
              <a:t>, MOH, Russian Federation</a:t>
            </a:r>
            <a:br>
              <a:rPr lang="ru-RU" sz="2000" dirty="0"/>
            </a:br>
            <a:br>
              <a:rPr lang="ru-RU" sz="1100" dirty="0"/>
            </a:br>
            <a:r>
              <a:rPr lang="ru-RU" altLang="ru-RU" sz="1800" dirty="0" err="1">
                <a:solidFill>
                  <a:srgbClr val="000000"/>
                </a:solidFill>
              </a:rPr>
              <a:t>Department</a:t>
            </a:r>
            <a:r>
              <a:rPr lang="ru-RU" altLang="ru-RU" sz="1800" dirty="0">
                <a:solidFill>
                  <a:srgbClr val="000000"/>
                </a:solidFill>
              </a:rPr>
              <a:t> </a:t>
            </a:r>
            <a:r>
              <a:rPr lang="ru-RU" altLang="ru-RU" sz="1800" dirty="0" err="1">
                <a:solidFill>
                  <a:srgbClr val="000000"/>
                </a:solidFill>
              </a:rPr>
              <a:t>of</a:t>
            </a:r>
            <a:r>
              <a:rPr lang="ru-RU" altLang="ru-RU" sz="1800" dirty="0">
                <a:solidFill>
                  <a:srgbClr val="000000"/>
                </a:solidFill>
              </a:rPr>
              <a:t> </a:t>
            </a:r>
            <a:r>
              <a:rPr lang="ru-RU" altLang="ru-RU" sz="1800" dirty="0" err="1">
                <a:solidFill>
                  <a:srgbClr val="000000"/>
                </a:solidFill>
              </a:rPr>
              <a:t>Faculty</a:t>
            </a:r>
            <a:r>
              <a:rPr lang="ru-RU" altLang="ru-RU" sz="1800" dirty="0">
                <a:solidFill>
                  <a:srgbClr val="000000"/>
                </a:solidFill>
              </a:rPr>
              <a:t> </a:t>
            </a:r>
            <a:r>
              <a:rPr lang="ru-RU" altLang="ru-RU" sz="1800" dirty="0" err="1">
                <a:solidFill>
                  <a:srgbClr val="000000"/>
                </a:solidFill>
              </a:rPr>
              <a:t>Therapy</a:t>
            </a:r>
            <a:endParaRPr lang="ru-RU" sz="1800" baseline="30000" dirty="0"/>
          </a:p>
        </p:txBody>
      </p:sp>
      <p:sp>
        <p:nvSpPr>
          <p:cNvPr id="5123" name="Объект 2"/>
          <p:cNvSpPr>
            <a:spLocks noGrp="1"/>
          </p:cNvSpPr>
          <p:nvPr>
            <p:ph idx="1"/>
          </p:nvPr>
        </p:nvSpPr>
        <p:spPr>
          <a:xfrm>
            <a:off x="628650" y="1825624"/>
            <a:ext cx="7886700" cy="4915743"/>
          </a:xfrm>
        </p:spPr>
        <p:txBody>
          <a:bodyPr anchor="ctr">
            <a:normAutofit/>
          </a:bodyPr>
          <a:lstStyle/>
          <a:p>
            <a:pPr marL="0" indent="0" algn="ctr">
              <a:buNone/>
            </a:pPr>
            <a:r>
              <a:rPr lang="en-US" altLang="ru-RU" dirty="0">
                <a:cs typeface="Arial" pitchFamily="34" charset="0"/>
              </a:rPr>
              <a:t>Acute coronary syndrome</a:t>
            </a:r>
          </a:p>
          <a:p>
            <a:pPr marL="0" indent="0" algn="ctr">
              <a:buNone/>
            </a:pPr>
            <a:endParaRPr lang="ru-RU" sz="1400" i="1" dirty="0">
              <a:solidFill>
                <a:srgbClr val="FF0000"/>
              </a:solidFill>
            </a:endParaRPr>
          </a:p>
          <a:p>
            <a:pPr marL="0" indent="0" algn="ctr">
              <a:buFont typeface="Arial" pitchFamily="34" charset="0"/>
              <a:buNone/>
            </a:pPr>
            <a:r>
              <a:rPr lang="en-US" sz="1800" dirty="0"/>
              <a:t>video lecture for the </a:t>
            </a:r>
            <a:r>
              <a:rPr lang="ru-RU" sz="1800" dirty="0"/>
              <a:t>4</a:t>
            </a:r>
            <a:r>
              <a:rPr lang="en-US" sz="1800" baseline="30000" dirty="0" err="1"/>
              <a:t>st</a:t>
            </a:r>
            <a:r>
              <a:rPr lang="en-US" sz="1800" dirty="0"/>
              <a:t> year students</a:t>
            </a:r>
            <a:r>
              <a:rPr lang="ru-RU" sz="1800" dirty="0"/>
              <a:t>,</a:t>
            </a:r>
          </a:p>
          <a:p>
            <a:pPr marL="0" indent="0" algn="ctr">
              <a:buFont typeface="Arial" pitchFamily="34" charset="0"/>
              <a:buNone/>
            </a:pPr>
            <a:r>
              <a:rPr lang="en-US" sz="1800" dirty="0"/>
              <a:t>majoring </a:t>
            </a:r>
            <a:r>
              <a:rPr lang="ru-RU" sz="1800" dirty="0"/>
              <a:t> </a:t>
            </a:r>
            <a:r>
              <a:rPr lang="en-US" sz="1800" dirty="0"/>
              <a:t>in the specialty 31.05.01 General Medicine</a:t>
            </a:r>
            <a:r>
              <a:rPr lang="ru-RU" sz="1800" dirty="0"/>
              <a:t> </a:t>
            </a:r>
          </a:p>
          <a:p>
            <a:pPr marL="0" indent="0">
              <a:buFont typeface="Arial" pitchFamily="34" charset="0"/>
              <a:buNone/>
            </a:pPr>
            <a:r>
              <a:rPr lang="ru-RU" sz="1800" dirty="0"/>
              <a:t> </a:t>
            </a:r>
          </a:p>
          <a:p>
            <a:pPr marL="0" indent="0">
              <a:buFont typeface="Arial" pitchFamily="34" charset="0"/>
              <a:buNone/>
            </a:pPr>
            <a:endParaRPr lang="ru-RU" sz="1800" dirty="0"/>
          </a:p>
          <a:p>
            <a:pPr marL="0" indent="0" algn="r">
              <a:buFont typeface="Arial" pitchFamily="34" charset="0"/>
              <a:buNone/>
            </a:pPr>
            <a:r>
              <a:rPr lang="ru-RU" altLang="ru-RU" sz="1800" dirty="0">
                <a:solidFill>
                  <a:srgbClr val="000000"/>
                </a:solidFill>
              </a:rPr>
              <a:t>Doctor </a:t>
            </a:r>
            <a:r>
              <a:rPr lang="ru-RU" altLang="ru-RU" sz="1800" dirty="0" err="1">
                <a:solidFill>
                  <a:srgbClr val="000000"/>
                </a:solidFill>
              </a:rPr>
              <a:t>of</a:t>
            </a:r>
            <a:r>
              <a:rPr lang="ru-RU" altLang="ru-RU" sz="1800" dirty="0">
                <a:solidFill>
                  <a:srgbClr val="000000"/>
                </a:solidFill>
              </a:rPr>
              <a:t> Medical Science, </a:t>
            </a:r>
            <a:endParaRPr lang="en-US" altLang="ru-RU" sz="1800" dirty="0">
              <a:solidFill>
                <a:srgbClr val="000000"/>
              </a:solidFill>
            </a:endParaRPr>
          </a:p>
          <a:p>
            <a:pPr marL="0" indent="0" algn="r">
              <a:buFont typeface="Arial" pitchFamily="34" charset="0"/>
              <a:buNone/>
            </a:pPr>
            <a:r>
              <a:rPr lang="en-US" altLang="ru-RU" sz="1800" dirty="0">
                <a:solidFill>
                  <a:srgbClr val="000000"/>
                </a:solidFill>
              </a:rPr>
              <a:t>Professor</a:t>
            </a:r>
            <a:r>
              <a:rPr lang="en-US" sz="1800" dirty="0"/>
              <a:t> </a:t>
            </a:r>
            <a:endParaRPr lang="ru-RU" sz="1800" dirty="0"/>
          </a:p>
          <a:p>
            <a:pPr marL="0" indent="0" algn="r">
              <a:spcBef>
                <a:spcPct val="0"/>
              </a:spcBef>
              <a:buFont typeface="Arial" pitchFamily="34" charset="0"/>
              <a:buNone/>
            </a:pPr>
            <a:r>
              <a:rPr lang="en-US" sz="1800" dirty="0"/>
              <a:t>Anna </a:t>
            </a:r>
            <a:r>
              <a:rPr lang="en-US" sz="1800" dirty="0" err="1"/>
              <a:t>Chernova</a:t>
            </a:r>
            <a:endParaRPr lang="en-US" sz="1800" dirty="0"/>
          </a:p>
          <a:p>
            <a:pPr marL="0" indent="0" algn="ctr">
              <a:buFont typeface="Arial" pitchFamily="34" charset="0"/>
              <a:buNone/>
            </a:pPr>
            <a:r>
              <a:rPr lang="ru-RU" sz="1800" dirty="0"/>
              <a:t> </a:t>
            </a:r>
          </a:p>
          <a:p>
            <a:pPr marL="0" indent="0" algn="ctr">
              <a:buFont typeface="Arial" pitchFamily="34" charset="0"/>
              <a:buNone/>
            </a:pPr>
            <a:r>
              <a:rPr lang="ru-RU" sz="1800" dirty="0"/>
              <a:t> </a:t>
            </a:r>
          </a:p>
          <a:p>
            <a:pPr marL="0" indent="0" algn="ctr">
              <a:buFont typeface="Arial" pitchFamily="34" charset="0"/>
              <a:buNone/>
            </a:pPr>
            <a:endParaRPr lang="ru-RU" sz="1600" dirty="0"/>
          </a:p>
          <a:p>
            <a:pPr marL="0" indent="0" algn="ctr">
              <a:spcBef>
                <a:spcPct val="0"/>
              </a:spcBef>
              <a:buFont typeface="Arial" pitchFamily="34" charset="0"/>
              <a:buNone/>
            </a:pPr>
            <a:r>
              <a:rPr lang="en-US" sz="1600" dirty="0"/>
              <a:t>Krasnoyarsk</a:t>
            </a:r>
            <a:endParaRPr lang="ru-RU" sz="1600" dirty="0"/>
          </a:p>
          <a:p>
            <a:pPr marL="0" indent="0" algn="ctr">
              <a:spcBef>
                <a:spcPct val="0"/>
              </a:spcBef>
              <a:buFont typeface="Arial" pitchFamily="34" charset="0"/>
              <a:buNone/>
            </a:pPr>
            <a:r>
              <a:rPr lang="ru-RU" sz="1600" dirty="0"/>
              <a:t>2024</a:t>
            </a:r>
            <a:r>
              <a:rPr lang="ru-RU" sz="1600" baseline="30000" dirty="0"/>
              <a:t> </a:t>
            </a:r>
            <a:endParaRPr lang="ru-RU" sz="1800" dirty="0"/>
          </a:p>
        </p:txBody>
      </p:sp>
    </p:spTree>
    <p:extLst>
      <p:ext uri="{BB962C8B-B14F-4D97-AF65-F5344CB8AC3E}">
        <p14:creationId xmlns:p14="http://schemas.microsoft.com/office/powerpoint/2010/main" val="331416137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E9A2167-9390-B9CD-2BF7-330306832E06}"/>
              </a:ext>
            </a:extLst>
          </p:cNvPr>
          <p:cNvPicPr>
            <a:picLocks noChangeAspect="1"/>
          </p:cNvPicPr>
          <p:nvPr/>
        </p:nvPicPr>
        <p:blipFill>
          <a:blip r:embed="rId2"/>
          <a:stretch>
            <a:fillRect/>
          </a:stretch>
        </p:blipFill>
        <p:spPr>
          <a:xfrm>
            <a:off x="685800" y="938915"/>
            <a:ext cx="7772400" cy="4980170"/>
          </a:xfrm>
          <a:prstGeom prst="rect">
            <a:avLst/>
          </a:prstGeom>
        </p:spPr>
      </p:pic>
      <p:sp>
        <p:nvSpPr>
          <p:cNvPr id="3" name="TextBox 2">
            <a:extLst>
              <a:ext uri="{FF2B5EF4-FFF2-40B4-BE49-F238E27FC236}">
                <a16:creationId xmlns:a16="http://schemas.microsoft.com/office/drawing/2014/main" id="{72F714DD-5C48-3EDE-2390-467307957CC7}"/>
              </a:ext>
            </a:extLst>
          </p:cNvPr>
          <p:cNvSpPr txBox="1"/>
          <p:nvPr/>
        </p:nvSpPr>
        <p:spPr>
          <a:xfrm>
            <a:off x="107504" y="116632"/>
            <a:ext cx="8784976" cy="646331"/>
          </a:xfrm>
          <a:prstGeom prst="rect">
            <a:avLst/>
          </a:prstGeom>
          <a:noFill/>
        </p:spPr>
        <p:txBody>
          <a:bodyPr wrap="square">
            <a:spAutoFit/>
          </a:bodyPr>
          <a:lstStyle/>
          <a:p>
            <a:pPr algn="ctr"/>
            <a:r>
              <a:rPr lang="en" b="1" dirty="0">
                <a:solidFill>
                  <a:srgbClr val="C00000"/>
                </a:solidFill>
              </a:rPr>
              <a:t>Definitions of terms related to invasive strategy and reperfusion therapy commonly used in this document </a:t>
            </a:r>
            <a:endParaRPr lang="ru-RU" b="1" dirty="0">
              <a:solidFill>
                <a:srgbClr val="C00000"/>
              </a:solidFill>
            </a:endParaRPr>
          </a:p>
        </p:txBody>
      </p:sp>
    </p:spTree>
    <p:extLst>
      <p:ext uri="{BB962C8B-B14F-4D97-AF65-F5344CB8AC3E}">
        <p14:creationId xmlns:p14="http://schemas.microsoft.com/office/powerpoint/2010/main" val="330854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F258C52-F13F-1DEF-519C-269C3A720D0C}"/>
              </a:ext>
            </a:extLst>
          </p:cNvPr>
          <p:cNvPicPr>
            <a:picLocks noChangeAspect="1"/>
          </p:cNvPicPr>
          <p:nvPr/>
        </p:nvPicPr>
        <p:blipFill>
          <a:blip r:embed="rId2"/>
          <a:stretch>
            <a:fillRect/>
          </a:stretch>
        </p:blipFill>
        <p:spPr>
          <a:xfrm>
            <a:off x="685800" y="1185625"/>
            <a:ext cx="7772400" cy="4486749"/>
          </a:xfrm>
          <a:prstGeom prst="rect">
            <a:avLst/>
          </a:prstGeom>
        </p:spPr>
      </p:pic>
      <p:sp>
        <p:nvSpPr>
          <p:cNvPr id="4" name="TextBox 3">
            <a:extLst>
              <a:ext uri="{FF2B5EF4-FFF2-40B4-BE49-F238E27FC236}">
                <a16:creationId xmlns:a16="http://schemas.microsoft.com/office/drawing/2014/main" id="{57637F89-3F2C-F50D-3F4F-6C12DFF20098}"/>
              </a:ext>
            </a:extLst>
          </p:cNvPr>
          <p:cNvSpPr txBox="1"/>
          <p:nvPr/>
        </p:nvSpPr>
        <p:spPr>
          <a:xfrm>
            <a:off x="251520" y="116632"/>
            <a:ext cx="8420472" cy="646331"/>
          </a:xfrm>
          <a:prstGeom prst="rect">
            <a:avLst/>
          </a:prstGeom>
          <a:noFill/>
        </p:spPr>
        <p:txBody>
          <a:bodyPr wrap="square">
            <a:spAutoFit/>
          </a:bodyPr>
          <a:lstStyle/>
          <a:p>
            <a:pPr algn="ctr"/>
            <a:r>
              <a:rPr lang="en" b="1" dirty="0">
                <a:solidFill>
                  <a:srgbClr val="C00000"/>
                </a:solidFill>
              </a:rPr>
              <a:t>Classification of patients presenting with suspected acute coronary syndrome: from a working to a final diagnosis</a:t>
            </a:r>
            <a:endParaRPr lang="ru-RU" b="1" dirty="0">
              <a:solidFill>
                <a:srgbClr val="C00000"/>
              </a:solidFill>
            </a:endParaRPr>
          </a:p>
        </p:txBody>
      </p:sp>
    </p:spTree>
    <p:extLst>
      <p:ext uri="{BB962C8B-B14F-4D97-AF65-F5344CB8AC3E}">
        <p14:creationId xmlns:p14="http://schemas.microsoft.com/office/powerpoint/2010/main" val="296393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32DBF-254F-BA1F-4079-02D0496474CE}"/>
              </a:ext>
            </a:extLst>
          </p:cNvPr>
          <p:cNvSpPr txBox="1"/>
          <p:nvPr/>
        </p:nvSpPr>
        <p:spPr>
          <a:xfrm>
            <a:off x="1907704" y="260648"/>
            <a:ext cx="4572000" cy="369332"/>
          </a:xfrm>
          <a:prstGeom prst="rect">
            <a:avLst/>
          </a:prstGeom>
          <a:noFill/>
        </p:spPr>
        <p:txBody>
          <a:bodyPr wrap="square">
            <a:spAutoFit/>
          </a:bodyPr>
          <a:lstStyle/>
          <a:p>
            <a:pPr algn="ctr"/>
            <a:r>
              <a:rPr lang="en" b="1" dirty="0">
                <a:solidFill>
                  <a:srgbClr val="C00000"/>
                </a:solidFill>
              </a:rPr>
              <a:t>Clinical presentation</a:t>
            </a:r>
            <a:endParaRPr lang="ru-RU" b="1" dirty="0">
              <a:solidFill>
                <a:srgbClr val="C00000"/>
              </a:solidFill>
            </a:endParaRPr>
          </a:p>
        </p:txBody>
      </p:sp>
      <p:sp>
        <p:nvSpPr>
          <p:cNvPr id="5" name="TextBox 4">
            <a:extLst>
              <a:ext uri="{FF2B5EF4-FFF2-40B4-BE49-F238E27FC236}">
                <a16:creationId xmlns:a16="http://schemas.microsoft.com/office/drawing/2014/main" id="{7D490387-5C92-D29C-6C17-6DB86998E4AE}"/>
              </a:ext>
            </a:extLst>
          </p:cNvPr>
          <p:cNvSpPr txBox="1"/>
          <p:nvPr/>
        </p:nvSpPr>
        <p:spPr>
          <a:xfrm>
            <a:off x="323528" y="764704"/>
            <a:ext cx="8496944" cy="923330"/>
          </a:xfrm>
          <a:prstGeom prst="rect">
            <a:avLst/>
          </a:prstGeom>
          <a:solidFill>
            <a:schemeClr val="accent5">
              <a:lumMod val="20000"/>
              <a:lumOff val="80000"/>
            </a:schemeClr>
          </a:solidFill>
        </p:spPr>
        <p:txBody>
          <a:bodyPr wrap="square">
            <a:spAutoFit/>
          </a:bodyPr>
          <a:lstStyle/>
          <a:p>
            <a:r>
              <a:rPr lang="en" dirty="0"/>
              <a:t>Acute chest discomfort—which may be described as pain, pressure, tightness, heaviness, or burning—is the leading presenting symptom prompting consideration of the clinical diagnosis of ACS and the initiation of testing aligned with specific diagnostic algorithms</a:t>
            </a:r>
            <a:endParaRPr lang="ru-RU" dirty="0"/>
          </a:p>
        </p:txBody>
      </p:sp>
      <p:pic>
        <p:nvPicPr>
          <p:cNvPr id="6" name="Рисунок 5">
            <a:extLst>
              <a:ext uri="{FF2B5EF4-FFF2-40B4-BE49-F238E27FC236}">
                <a16:creationId xmlns:a16="http://schemas.microsoft.com/office/drawing/2014/main" id="{CC053954-5A40-B9F0-5C68-2DB3B8799041}"/>
              </a:ext>
            </a:extLst>
          </p:cNvPr>
          <p:cNvPicPr>
            <a:picLocks noChangeAspect="1"/>
          </p:cNvPicPr>
          <p:nvPr/>
        </p:nvPicPr>
        <p:blipFill>
          <a:blip r:embed="rId2"/>
          <a:stretch>
            <a:fillRect/>
          </a:stretch>
        </p:blipFill>
        <p:spPr>
          <a:xfrm>
            <a:off x="467544" y="1916832"/>
            <a:ext cx="8188186" cy="1368152"/>
          </a:xfrm>
          <a:prstGeom prst="rect">
            <a:avLst/>
          </a:prstGeom>
        </p:spPr>
      </p:pic>
      <p:sp>
        <p:nvSpPr>
          <p:cNvPr id="8" name="TextBox 7">
            <a:extLst>
              <a:ext uri="{FF2B5EF4-FFF2-40B4-BE49-F238E27FC236}">
                <a16:creationId xmlns:a16="http://schemas.microsoft.com/office/drawing/2014/main" id="{2F6BA785-9546-C5CF-5957-315B672C353F}"/>
              </a:ext>
            </a:extLst>
          </p:cNvPr>
          <p:cNvSpPr txBox="1"/>
          <p:nvPr/>
        </p:nvSpPr>
        <p:spPr>
          <a:xfrm>
            <a:off x="486940" y="3284984"/>
            <a:ext cx="8333532" cy="646331"/>
          </a:xfrm>
          <a:prstGeom prst="rect">
            <a:avLst/>
          </a:prstGeom>
          <a:solidFill>
            <a:schemeClr val="accent5">
              <a:lumMod val="20000"/>
              <a:lumOff val="80000"/>
            </a:schemeClr>
          </a:solidFill>
        </p:spPr>
        <p:txBody>
          <a:bodyPr wrap="square">
            <a:spAutoFit/>
          </a:bodyPr>
          <a:lstStyle/>
          <a:p>
            <a:r>
              <a:rPr lang="en" dirty="0"/>
              <a:t>Chest pain descriptors should be classified as cardiac, possibly cardiac, and likely non-cardiac. </a:t>
            </a:r>
            <a:endParaRPr lang="ru-RU" dirty="0"/>
          </a:p>
        </p:txBody>
      </p:sp>
      <p:sp>
        <p:nvSpPr>
          <p:cNvPr id="10" name="TextBox 9">
            <a:extLst>
              <a:ext uri="{FF2B5EF4-FFF2-40B4-BE49-F238E27FC236}">
                <a16:creationId xmlns:a16="http://schemas.microsoft.com/office/drawing/2014/main" id="{C09D03D5-812D-5BD2-6F00-FEF07EF8676D}"/>
              </a:ext>
            </a:extLst>
          </p:cNvPr>
          <p:cNvSpPr txBox="1"/>
          <p:nvPr/>
        </p:nvSpPr>
        <p:spPr>
          <a:xfrm>
            <a:off x="486940" y="4099138"/>
            <a:ext cx="8117508" cy="923330"/>
          </a:xfrm>
          <a:prstGeom prst="rect">
            <a:avLst/>
          </a:prstGeom>
          <a:solidFill>
            <a:schemeClr val="accent5">
              <a:lumMod val="20000"/>
              <a:lumOff val="80000"/>
            </a:schemeClr>
          </a:solidFill>
        </p:spPr>
        <p:txBody>
          <a:bodyPr wrap="square">
            <a:spAutoFit/>
          </a:bodyPr>
          <a:lstStyle/>
          <a:p>
            <a:r>
              <a:rPr lang="en" dirty="0"/>
              <a:t>The use of the descriptor ‘atypical’ should be avoided. Chest pain-equivalent symptoms include </a:t>
            </a:r>
            <a:r>
              <a:rPr lang="en" dirty="0" err="1"/>
              <a:t>dyspnoea</a:t>
            </a:r>
            <a:r>
              <a:rPr lang="en" dirty="0"/>
              <a:t>, epigastric pain, and pain in the left or right arm or neck/jaw. </a:t>
            </a:r>
            <a:endParaRPr lang="ru-RU" dirty="0"/>
          </a:p>
        </p:txBody>
      </p:sp>
    </p:spTree>
    <p:extLst>
      <p:ext uri="{BB962C8B-B14F-4D97-AF65-F5344CB8AC3E}">
        <p14:creationId xmlns:p14="http://schemas.microsoft.com/office/powerpoint/2010/main" val="225373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442A4F6-993B-331E-F614-DEDF3F55DEEA}"/>
              </a:ext>
            </a:extLst>
          </p:cNvPr>
          <p:cNvPicPr>
            <a:picLocks noChangeAspect="1"/>
          </p:cNvPicPr>
          <p:nvPr/>
        </p:nvPicPr>
        <p:blipFill>
          <a:blip r:embed="rId2"/>
          <a:stretch>
            <a:fillRect/>
          </a:stretch>
        </p:blipFill>
        <p:spPr>
          <a:xfrm>
            <a:off x="179512" y="2852936"/>
            <a:ext cx="7772400" cy="2876477"/>
          </a:xfrm>
          <a:prstGeom prst="rect">
            <a:avLst/>
          </a:prstGeom>
        </p:spPr>
      </p:pic>
      <p:sp>
        <p:nvSpPr>
          <p:cNvPr id="4" name="TextBox 3">
            <a:extLst>
              <a:ext uri="{FF2B5EF4-FFF2-40B4-BE49-F238E27FC236}">
                <a16:creationId xmlns:a16="http://schemas.microsoft.com/office/drawing/2014/main" id="{3E82D274-A210-7418-0B65-12865FAC5732}"/>
              </a:ext>
            </a:extLst>
          </p:cNvPr>
          <p:cNvSpPr txBox="1"/>
          <p:nvPr/>
        </p:nvSpPr>
        <p:spPr>
          <a:xfrm>
            <a:off x="251520" y="1052736"/>
            <a:ext cx="7700392" cy="1477328"/>
          </a:xfrm>
          <a:prstGeom prst="rect">
            <a:avLst/>
          </a:prstGeom>
          <a:solidFill>
            <a:schemeClr val="accent5">
              <a:lumMod val="20000"/>
              <a:lumOff val="80000"/>
            </a:schemeClr>
          </a:solidFill>
        </p:spPr>
        <p:txBody>
          <a:bodyPr wrap="square">
            <a:spAutoFit/>
          </a:bodyPr>
          <a:lstStyle/>
          <a:p>
            <a:pPr algn="ctr"/>
            <a:r>
              <a:rPr lang="en" dirty="0"/>
              <a:t>Misdiagnosis or delayed diagnosis is sometimes due to an incomplete history or difficulty in eliciting symptoms from the patient. In order to understand the complexity of ACS-related symptomatology, careful history taking and comprehensive interaction with the patient are crucial and may help to facilitate an early and accurate diagnosis. </a:t>
            </a:r>
            <a:endParaRPr lang="ru-RU" dirty="0"/>
          </a:p>
        </p:txBody>
      </p:sp>
    </p:spTree>
    <p:extLst>
      <p:ext uri="{BB962C8B-B14F-4D97-AF65-F5344CB8AC3E}">
        <p14:creationId xmlns:p14="http://schemas.microsoft.com/office/powerpoint/2010/main" val="11607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2395664-C89B-7274-8523-471397652749}"/>
              </a:ext>
            </a:extLst>
          </p:cNvPr>
          <p:cNvPicPr>
            <a:picLocks noChangeAspect="1"/>
          </p:cNvPicPr>
          <p:nvPr/>
        </p:nvPicPr>
        <p:blipFill>
          <a:blip r:embed="rId2"/>
          <a:stretch>
            <a:fillRect/>
          </a:stretch>
        </p:blipFill>
        <p:spPr>
          <a:xfrm>
            <a:off x="611560" y="1988840"/>
            <a:ext cx="7772400" cy="2623803"/>
          </a:xfrm>
          <a:prstGeom prst="rect">
            <a:avLst/>
          </a:prstGeom>
        </p:spPr>
      </p:pic>
      <p:sp>
        <p:nvSpPr>
          <p:cNvPr id="4" name="TextBox 3">
            <a:extLst>
              <a:ext uri="{FF2B5EF4-FFF2-40B4-BE49-F238E27FC236}">
                <a16:creationId xmlns:a16="http://schemas.microsoft.com/office/drawing/2014/main" id="{6A6D30E2-1723-A498-BD57-0EC56B99DEF9}"/>
              </a:ext>
            </a:extLst>
          </p:cNvPr>
          <p:cNvSpPr txBox="1"/>
          <p:nvPr/>
        </p:nvSpPr>
        <p:spPr>
          <a:xfrm>
            <a:off x="753072" y="801428"/>
            <a:ext cx="7491336" cy="923330"/>
          </a:xfrm>
          <a:prstGeom prst="rect">
            <a:avLst/>
          </a:prstGeom>
          <a:solidFill>
            <a:schemeClr val="accent5">
              <a:lumMod val="20000"/>
              <a:lumOff val="80000"/>
            </a:schemeClr>
          </a:solidFill>
        </p:spPr>
        <p:txBody>
          <a:bodyPr wrap="square">
            <a:spAutoFit/>
          </a:bodyPr>
          <a:lstStyle/>
          <a:p>
            <a:pPr algn="ctr"/>
            <a:r>
              <a:rPr lang="en" dirty="0"/>
              <a:t>An overview of the initial triage, management and investigation of patients who present with signs and symptoms potentially consistent with acute coronary syndrome. </a:t>
            </a:r>
            <a:endParaRPr lang="ru-RU" dirty="0"/>
          </a:p>
        </p:txBody>
      </p:sp>
    </p:spTree>
    <p:extLst>
      <p:ext uri="{BB962C8B-B14F-4D97-AF65-F5344CB8AC3E}">
        <p14:creationId xmlns:p14="http://schemas.microsoft.com/office/powerpoint/2010/main" val="244804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C9B34A9-DFB3-C750-AE1B-091AD79CDBF0}"/>
              </a:ext>
            </a:extLst>
          </p:cNvPr>
          <p:cNvPicPr>
            <a:picLocks noChangeAspect="1"/>
          </p:cNvPicPr>
          <p:nvPr/>
        </p:nvPicPr>
        <p:blipFill>
          <a:blip r:embed="rId2"/>
          <a:stretch>
            <a:fillRect/>
          </a:stretch>
        </p:blipFill>
        <p:spPr>
          <a:xfrm>
            <a:off x="107504" y="1217815"/>
            <a:ext cx="8640960" cy="3456384"/>
          </a:xfrm>
          <a:prstGeom prst="rect">
            <a:avLst/>
          </a:prstGeom>
        </p:spPr>
      </p:pic>
      <p:sp>
        <p:nvSpPr>
          <p:cNvPr id="4" name="TextBox 3">
            <a:extLst>
              <a:ext uri="{FF2B5EF4-FFF2-40B4-BE49-F238E27FC236}">
                <a16:creationId xmlns:a16="http://schemas.microsoft.com/office/drawing/2014/main" id="{14FFCE6A-48B3-6738-4943-1EBA59BD94C5}"/>
              </a:ext>
            </a:extLst>
          </p:cNvPr>
          <p:cNvSpPr txBox="1"/>
          <p:nvPr/>
        </p:nvSpPr>
        <p:spPr>
          <a:xfrm>
            <a:off x="692014" y="548680"/>
            <a:ext cx="7344816" cy="646331"/>
          </a:xfrm>
          <a:prstGeom prst="rect">
            <a:avLst/>
          </a:prstGeom>
          <a:noFill/>
        </p:spPr>
        <p:txBody>
          <a:bodyPr wrap="square">
            <a:spAutoFit/>
          </a:bodyPr>
          <a:lstStyle/>
          <a:p>
            <a:pPr algn="ctr"/>
            <a:r>
              <a:rPr lang="en" b="1" dirty="0">
                <a:solidFill>
                  <a:srgbClr val="C00000"/>
                </a:solidFill>
                <a:latin typeface="+mj-lt"/>
              </a:rPr>
              <a:t>The A.C.S. assessment for the initial evaluation of patients with suspected acute coronary syndrome. </a:t>
            </a:r>
            <a:endParaRPr lang="ru-RU" b="1" dirty="0">
              <a:solidFill>
                <a:srgbClr val="C00000"/>
              </a:solidFill>
              <a:latin typeface="+mj-lt"/>
            </a:endParaRPr>
          </a:p>
        </p:txBody>
      </p:sp>
      <p:sp>
        <p:nvSpPr>
          <p:cNvPr id="6" name="TextBox 5">
            <a:extLst>
              <a:ext uri="{FF2B5EF4-FFF2-40B4-BE49-F238E27FC236}">
                <a16:creationId xmlns:a16="http://schemas.microsoft.com/office/drawing/2014/main" id="{13BEB64B-E88E-4077-9D8F-06E89D2D7FEC}"/>
              </a:ext>
            </a:extLst>
          </p:cNvPr>
          <p:cNvSpPr txBox="1"/>
          <p:nvPr/>
        </p:nvSpPr>
        <p:spPr>
          <a:xfrm>
            <a:off x="5868144" y="5016241"/>
            <a:ext cx="3275856" cy="1908215"/>
          </a:xfrm>
          <a:prstGeom prst="rect">
            <a:avLst/>
          </a:prstGeom>
          <a:solidFill>
            <a:schemeClr val="accent5">
              <a:lumMod val="20000"/>
              <a:lumOff val="80000"/>
            </a:schemeClr>
          </a:solidFill>
        </p:spPr>
        <p:txBody>
          <a:bodyPr wrap="square">
            <a:spAutoFit/>
          </a:bodyPr>
          <a:lstStyle/>
          <a:p>
            <a:pPr algn="ctr"/>
            <a:r>
              <a:rPr lang="en" sz="1400" dirty="0"/>
              <a:t> </a:t>
            </a:r>
            <a:r>
              <a:rPr lang="en" sz="2000" dirty="0">
                <a:solidFill>
                  <a:srgbClr val="C00000"/>
                </a:solidFill>
              </a:rPr>
              <a:t>‘S’</a:t>
            </a:r>
            <a:r>
              <a:rPr lang="en" sz="1400" dirty="0"/>
              <a:t> stands for ‘Stable Patient?’: the patient should be quickly assessed to determine if they are clinically stable—this should include assessment of the clinical vital signs, including heart rate, blood pressure, and oxygen saturations, if possible, as well as checking for potential signs of CS.</a:t>
            </a:r>
            <a:endParaRPr lang="ru-RU" sz="1400" dirty="0"/>
          </a:p>
        </p:txBody>
      </p:sp>
      <p:sp>
        <p:nvSpPr>
          <p:cNvPr id="8" name="TextBox 7">
            <a:extLst>
              <a:ext uri="{FF2B5EF4-FFF2-40B4-BE49-F238E27FC236}">
                <a16:creationId xmlns:a16="http://schemas.microsoft.com/office/drawing/2014/main" id="{1EB89EF7-26AD-40D7-123C-BCF9C3BA4385}"/>
              </a:ext>
            </a:extLst>
          </p:cNvPr>
          <p:cNvSpPr txBox="1"/>
          <p:nvPr/>
        </p:nvSpPr>
        <p:spPr>
          <a:xfrm>
            <a:off x="107504" y="5154740"/>
            <a:ext cx="2880320" cy="1384995"/>
          </a:xfrm>
          <a:prstGeom prst="rect">
            <a:avLst/>
          </a:prstGeom>
          <a:solidFill>
            <a:schemeClr val="accent5">
              <a:lumMod val="20000"/>
              <a:lumOff val="80000"/>
            </a:schemeClr>
          </a:solidFill>
        </p:spPr>
        <p:txBody>
          <a:bodyPr wrap="square">
            <a:spAutoFit/>
          </a:bodyPr>
          <a:lstStyle/>
          <a:p>
            <a:pPr algn="ctr"/>
            <a:r>
              <a:rPr lang="en" sz="2000" dirty="0">
                <a:solidFill>
                  <a:srgbClr val="C00000"/>
                </a:solidFill>
              </a:rPr>
              <a:t>‘A’ </a:t>
            </a:r>
            <a:r>
              <a:rPr lang="en" sz="1600" dirty="0"/>
              <a:t>stands for ‘Abnormal ECG?’: an ECG should be performed within 10 min of FMC and assessed for evidence of abnormalities or ischemia. </a:t>
            </a:r>
            <a:endParaRPr lang="ru-RU" sz="1600" dirty="0"/>
          </a:p>
        </p:txBody>
      </p:sp>
      <p:sp>
        <p:nvSpPr>
          <p:cNvPr id="10" name="TextBox 9">
            <a:extLst>
              <a:ext uri="{FF2B5EF4-FFF2-40B4-BE49-F238E27FC236}">
                <a16:creationId xmlns:a16="http://schemas.microsoft.com/office/drawing/2014/main" id="{1604B211-DC80-83DD-A5F3-76C9BF249BA4}"/>
              </a:ext>
            </a:extLst>
          </p:cNvPr>
          <p:cNvSpPr txBox="1"/>
          <p:nvPr/>
        </p:nvSpPr>
        <p:spPr>
          <a:xfrm>
            <a:off x="3023828" y="4549787"/>
            <a:ext cx="2808312" cy="2339102"/>
          </a:xfrm>
          <a:prstGeom prst="rect">
            <a:avLst/>
          </a:prstGeom>
          <a:solidFill>
            <a:schemeClr val="accent5">
              <a:lumMod val="20000"/>
              <a:lumOff val="80000"/>
            </a:schemeClr>
          </a:solidFill>
        </p:spPr>
        <p:txBody>
          <a:bodyPr wrap="square">
            <a:spAutoFit/>
          </a:bodyPr>
          <a:lstStyle/>
          <a:p>
            <a:pPr algn="ctr"/>
            <a:r>
              <a:rPr lang="en" sz="2000" dirty="0">
                <a:solidFill>
                  <a:srgbClr val="C00000"/>
                </a:solidFill>
              </a:rPr>
              <a:t> ‘C’ </a:t>
            </a:r>
            <a:r>
              <a:rPr lang="en" sz="1400" dirty="0"/>
              <a:t>stands for ‘Clinical Context?’: it is important to consider the clinical context of the patient’s presentation and the results of any investigations that are available. This should also include a targeted history with the aim of determining the patient’s symptoms and elucidating any other relevant background information. ‘</a:t>
            </a:r>
            <a:endParaRPr lang="ru-RU" sz="1400" dirty="0"/>
          </a:p>
        </p:txBody>
      </p:sp>
    </p:spTree>
    <p:extLst>
      <p:ext uri="{BB962C8B-B14F-4D97-AF65-F5344CB8AC3E}">
        <p14:creationId xmlns:p14="http://schemas.microsoft.com/office/powerpoint/2010/main" val="2936056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D6D941-C095-AE4B-F0C3-D1C0EC107A14}"/>
              </a:ext>
            </a:extLst>
          </p:cNvPr>
          <p:cNvSpPr txBox="1"/>
          <p:nvPr/>
        </p:nvSpPr>
        <p:spPr>
          <a:xfrm>
            <a:off x="1907704" y="116632"/>
            <a:ext cx="4572000" cy="369332"/>
          </a:xfrm>
          <a:prstGeom prst="rect">
            <a:avLst/>
          </a:prstGeom>
          <a:noFill/>
        </p:spPr>
        <p:txBody>
          <a:bodyPr wrap="square">
            <a:spAutoFit/>
          </a:bodyPr>
          <a:lstStyle/>
          <a:p>
            <a:pPr algn="ctr"/>
            <a:r>
              <a:rPr lang="en" b="1" dirty="0">
                <a:solidFill>
                  <a:srgbClr val="C00000"/>
                </a:solidFill>
                <a:latin typeface="+mj-lt"/>
              </a:rPr>
              <a:t>Electrocardiogram </a:t>
            </a:r>
            <a:endParaRPr lang="ru-RU" b="1" dirty="0">
              <a:solidFill>
                <a:srgbClr val="C00000"/>
              </a:solidFill>
              <a:latin typeface="+mj-lt"/>
            </a:endParaRPr>
          </a:p>
        </p:txBody>
      </p:sp>
      <p:sp>
        <p:nvSpPr>
          <p:cNvPr id="5" name="TextBox 4">
            <a:extLst>
              <a:ext uri="{FF2B5EF4-FFF2-40B4-BE49-F238E27FC236}">
                <a16:creationId xmlns:a16="http://schemas.microsoft.com/office/drawing/2014/main" id="{EBA9563F-63B0-D070-40B3-B428B5BDA022}"/>
              </a:ext>
            </a:extLst>
          </p:cNvPr>
          <p:cNvSpPr txBox="1"/>
          <p:nvPr/>
        </p:nvSpPr>
        <p:spPr>
          <a:xfrm>
            <a:off x="179512" y="620688"/>
            <a:ext cx="8712968" cy="923330"/>
          </a:xfrm>
          <a:prstGeom prst="rect">
            <a:avLst/>
          </a:prstGeom>
          <a:solidFill>
            <a:schemeClr val="accent5">
              <a:lumMod val="20000"/>
              <a:lumOff val="80000"/>
            </a:schemeClr>
          </a:solidFill>
        </p:spPr>
        <p:txBody>
          <a:bodyPr wrap="square">
            <a:spAutoFit/>
          </a:bodyPr>
          <a:lstStyle/>
          <a:p>
            <a:pPr algn="ctr"/>
            <a:r>
              <a:rPr lang="en" dirty="0"/>
              <a:t>Patients with acute chest pain (or chest pain-equivalent signs/symptoms) and persistent ST-segment elevation (or ST-segment elevation equivalents) on ECG (working diagnosis: ST-segment elevation MI: STEMI).</a:t>
            </a:r>
            <a:endParaRPr lang="ru-RU" dirty="0"/>
          </a:p>
        </p:txBody>
      </p:sp>
      <p:sp>
        <p:nvSpPr>
          <p:cNvPr id="7" name="TextBox 6">
            <a:extLst>
              <a:ext uri="{FF2B5EF4-FFF2-40B4-BE49-F238E27FC236}">
                <a16:creationId xmlns:a16="http://schemas.microsoft.com/office/drawing/2014/main" id="{C0C71D20-5B50-F668-0A4E-25D3024FED9D}"/>
              </a:ext>
            </a:extLst>
          </p:cNvPr>
          <p:cNvSpPr txBox="1"/>
          <p:nvPr/>
        </p:nvSpPr>
        <p:spPr>
          <a:xfrm>
            <a:off x="198719" y="1772816"/>
            <a:ext cx="8712968" cy="923330"/>
          </a:xfrm>
          <a:prstGeom prst="rect">
            <a:avLst/>
          </a:prstGeom>
          <a:solidFill>
            <a:schemeClr val="accent5">
              <a:lumMod val="20000"/>
              <a:lumOff val="80000"/>
            </a:schemeClr>
          </a:solidFill>
        </p:spPr>
        <p:txBody>
          <a:bodyPr wrap="square">
            <a:spAutoFit/>
          </a:bodyPr>
          <a:lstStyle/>
          <a:p>
            <a:pPr algn="ctr"/>
            <a:r>
              <a:rPr lang="en" dirty="0"/>
              <a:t>Patients with acute chest pain (or chest pain-equivalent signs/symptoms) but without persistent ST-segment elevation (or ST-segment elevation equivalents) on ECG (working diagnosis: non-ST-elevation [NSTE]-ACS). </a:t>
            </a:r>
            <a:endParaRPr lang="ru-RU" dirty="0"/>
          </a:p>
        </p:txBody>
      </p:sp>
    </p:spTree>
    <p:extLst>
      <p:ext uri="{BB962C8B-B14F-4D97-AF65-F5344CB8AC3E}">
        <p14:creationId xmlns:p14="http://schemas.microsoft.com/office/powerpoint/2010/main" val="145450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456F28-A25E-321C-14D6-C7F2009DFB89}"/>
              </a:ext>
            </a:extLst>
          </p:cNvPr>
          <p:cNvSpPr txBox="1"/>
          <p:nvPr/>
        </p:nvSpPr>
        <p:spPr>
          <a:xfrm>
            <a:off x="251520" y="116632"/>
            <a:ext cx="8712968" cy="646331"/>
          </a:xfrm>
          <a:prstGeom prst="rect">
            <a:avLst/>
          </a:prstGeom>
          <a:noFill/>
        </p:spPr>
        <p:txBody>
          <a:bodyPr wrap="square">
            <a:spAutoFit/>
          </a:bodyPr>
          <a:lstStyle/>
          <a:p>
            <a:pPr algn="ctr"/>
            <a:r>
              <a:rPr lang="en" dirty="0">
                <a:solidFill>
                  <a:srgbClr val="C00000"/>
                </a:solidFill>
                <a:latin typeface="+mj-lt"/>
              </a:rPr>
              <a:t>Acute coronary syndrome with persistent ST-segment elevation (suspected ST-elevation myocardial infarction) </a:t>
            </a:r>
            <a:endParaRPr lang="ru-RU" dirty="0">
              <a:solidFill>
                <a:srgbClr val="C00000"/>
              </a:solidFill>
              <a:latin typeface="+mj-lt"/>
            </a:endParaRPr>
          </a:p>
        </p:txBody>
      </p:sp>
      <p:sp>
        <p:nvSpPr>
          <p:cNvPr id="5" name="TextBox 4">
            <a:extLst>
              <a:ext uri="{FF2B5EF4-FFF2-40B4-BE49-F238E27FC236}">
                <a16:creationId xmlns:a16="http://schemas.microsoft.com/office/drawing/2014/main" id="{DFEC1DAB-D18D-D904-A0B2-53750972B081}"/>
              </a:ext>
            </a:extLst>
          </p:cNvPr>
          <p:cNvSpPr txBox="1"/>
          <p:nvPr/>
        </p:nvSpPr>
        <p:spPr>
          <a:xfrm>
            <a:off x="251520" y="784896"/>
            <a:ext cx="8712968" cy="1200329"/>
          </a:xfrm>
          <a:prstGeom prst="rect">
            <a:avLst/>
          </a:prstGeom>
          <a:solidFill>
            <a:schemeClr val="accent5">
              <a:lumMod val="20000"/>
              <a:lumOff val="80000"/>
            </a:schemeClr>
          </a:solidFill>
        </p:spPr>
        <p:txBody>
          <a:bodyPr wrap="square">
            <a:spAutoFit/>
          </a:bodyPr>
          <a:lstStyle/>
          <a:p>
            <a:pPr algn="ctr"/>
            <a:r>
              <a:rPr lang="en" dirty="0"/>
              <a:t>The priority for these patients is the implementation of reperfusion therapy as soon as possible (see Section 5). In the appropriate clinical context, ST-segment elevation (measured at the J-point) is considered suggestive of ongoing coronary artery acute occlusion in the following cases:</a:t>
            </a:r>
            <a:endParaRPr lang="ru-RU" dirty="0"/>
          </a:p>
        </p:txBody>
      </p:sp>
      <p:sp>
        <p:nvSpPr>
          <p:cNvPr id="7" name="TextBox 6">
            <a:extLst>
              <a:ext uri="{FF2B5EF4-FFF2-40B4-BE49-F238E27FC236}">
                <a16:creationId xmlns:a16="http://schemas.microsoft.com/office/drawing/2014/main" id="{09D8040B-8A8C-DB1D-7988-96CA01F6E5CB}"/>
              </a:ext>
            </a:extLst>
          </p:cNvPr>
          <p:cNvSpPr txBox="1"/>
          <p:nvPr/>
        </p:nvSpPr>
        <p:spPr>
          <a:xfrm>
            <a:off x="1403648" y="2173518"/>
            <a:ext cx="6696744" cy="369332"/>
          </a:xfrm>
          <a:prstGeom prst="rect">
            <a:avLst/>
          </a:prstGeom>
          <a:noFill/>
          <a:ln>
            <a:solidFill>
              <a:schemeClr val="accent1"/>
            </a:solidFill>
          </a:ln>
        </p:spPr>
        <p:txBody>
          <a:bodyPr wrap="square">
            <a:spAutoFit/>
          </a:bodyPr>
          <a:lstStyle/>
          <a:p>
            <a:r>
              <a:rPr lang="en" dirty="0"/>
              <a:t>New ST elevation at the J-point in at least two contiguous leads:</a:t>
            </a:r>
            <a:endParaRPr lang="ru-RU" dirty="0"/>
          </a:p>
        </p:txBody>
      </p:sp>
      <p:pic>
        <p:nvPicPr>
          <p:cNvPr id="8" name="Рисунок 7">
            <a:extLst>
              <a:ext uri="{FF2B5EF4-FFF2-40B4-BE49-F238E27FC236}">
                <a16:creationId xmlns:a16="http://schemas.microsoft.com/office/drawing/2014/main" id="{3E7499C8-67F4-F6FF-5BEA-83F511DA56AE}"/>
              </a:ext>
            </a:extLst>
          </p:cNvPr>
          <p:cNvPicPr>
            <a:picLocks noChangeAspect="1"/>
          </p:cNvPicPr>
          <p:nvPr/>
        </p:nvPicPr>
        <p:blipFill>
          <a:blip r:embed="rId2"/>
          <a:stretch>
            <a:fillRect/>
          </a:stretch>
        </p:blipFill>
        <p:spPr>
          <a:xfrm>
            <a:off x="721804" y="2922288"/>
            <a:ext cx="7772400" cy="1950488"/>
          </a:xfrm>
          <a:prstGeom prst="rect">
            <a:avLst/>
          </a:prstGeom>
        </p:spPr>
      </p:pic>
    </p:spTree>
    <p:extLst>
      <p:ext uri="{BB962C8B-B14F-4D97-AF65-F5344CB8AC3E}">
        <p14:creationId xmlns:p14="http://schemas.microsoft.com/office/powerpoint/2010/main" val="230547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03CF18D-C3FF-E569-FB75-E90029DA72C3}"/>
              </a:ext>
            </a:extLst>
          </p:cNvPr>
          <p:cNvPicPr>
            <a:picLocks noChangeAspect="1"/>
          </p:cNvPicPr>
          <p:nvPr/>
        </p:nvPicPr>
        <p:blipFill>
          <a:blip r:embed="rId2"/>
          <a:stretch>
            <a:fillRect/>
          </a:stretch>
        </p:blipFill>
        <p:spPr>
          <a:xfrm>
            <a:off x="611560" y="1052736"/>
            <a:ext cx="7772400" cy="3858241"/>
          </a:xfrm>
          <a:prstGeom prst="rect">
            <a:avLst/>
          </a:prstGeom>
        </p:spPr>
      </p:pic>
      <p:sp>
        <p:nvSpPr>
          <p:cNvPr id="5" name="TextBox 4">
            <a:extLst>
              <a:ext uri="{FF2B5EF4-FFF2-40B4-BE49-F238E27FC236}">
                <a16:creationId xmlns:a16="http://schemas.microsoft.com/office/drawing/2014/main" id="{F35376E4-2EC5-664E-029A-95AD70911658}"/>
              </a:ext>
            </a:extLst>
          </p:cNvPr>
          <p:cNvSpPr txBox="1"/>
          <p:nvPr/>
        </p:nvSpPr>
        <p:spPr>
          <a:xfrm>
            <a:off x="467544" y="129406"/>
            <a:ext cx="8424936" cy="646331"/>
          </a:xfrm>
          <a:prstGeom prst="rect">
            <a:avLst/>
          </a:prstGeom>
          <a:noFill/>
        </p:spPr>
        <p:txBody>
          <a:bodyPr wrap="square">
            <a:spAutoFit/>
          </a:bodyPr>
          <a:lstStyle/>
          <a:p>
            <a:pPr algn="ctr"/>
            <a:r>
              <a:rPr lang="en" b="1" dirty="0">
                <a:solidFill>
                  <a:srgbClr val="C00000"/>
                </a:solidFill>
                <a:latin typeface="+mj-lt"/>
              </a:rPr>
              <a:t>Recommendations for clinical and diagnostic tools for patients with suspected acute coronary syndrome </a:t>
            </a:r>
            <a:endParaRPr lang="ru-RU" b="1" dirty="0">
              <a:solidFill>
                <a:srgbClr val="C00000"/>
              </a:solidFill>
              <a:latin typeface="+mj-lt"/>
            </a:endParaRPr>
          </a:p>
        </p:txBody>
      </p:sp>
    </p:spTree>
    <p:extLst>
      <p:ext uri="{BB962C8B-B14F-4D97-AF65-F5344CB8AC3E}">
        <p14:creationId xmlns:p14="http://schemas.microsoft.com/office/powerpoint/2010/main" val="67212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43C3B75-CD7F-67B1-13D0-7CDFDAA488AE}"/>
              </a:ext>
            </a:extLst>
          </p:cNvPr>
          <p:cNvPicPr>
            <a:picLocks noChangeAspect="1"/>
          </p:cNvPicPr>
          <p:nvPr/>
        </p:nvPicPr>
        <p:blipFill>
          <a:blip r:embed="rId2"/>
          <a:stretch>
            <a:fillRect/>
          </a:stretch>
        </p:blipFill>
        <p:spPr>
          <a:xfrm>
            <a:off x="244368" y="836712"/>
            <a:ext cx="8655264" cy="3816424"/>
          </a:xfrm>
          <a:prstGeom prst="rect">
            <a:avLst/>
          </a:prstGeom>
        </p:spPr>
      </p:pic>
      <p:sp>
        <p:nvSpPr>
          <p:cNvPr id="3" name="TextBox 2">
            <a:extLst>
              <a:ext uri="{FF2B5EF4-FFF2-40B4-BE49-F238E27FC236}">
                <a16:creationId xmlns:a16="http://schemas.microsoft.com/office/drawing/2014/main" id="{7980FDE0-F0FE-9D26-286B-5281C924856E}"/>
              </a:ext>
            </a:extLst>
          </p:cNvPr>
          <p:cNvSpPr txBox="1"/>
          <p:nvPr/>
        </p:nvSpPr>
        <p:spPr>
          <a:xfrm>
            <a:off x="244368" y="129406"/>
            <a:ext cx="8648112" cy="646331"/>
          </a:xfrm>
          <a:prstGeom prst="rect">
            <a:avLst/>
          </a:prstGeom>
          <a:noFill/>
        </p:spPr>
        <p:txBody>
          <a:bodyPr wrap="square">
            <a:spAutoFit/>
          </a:bodyPr>
          <a:lstStyle/>
          <a:p>
            <a:pPr algn="ctr"/>
            <a:r>
              <a:rPr lang="en" b="1" dirty="0">
                <a:solidFill>
                  <a:srgbClr val="C00000"/>
                </a:solidFill>
                <a:latin typeface="+mj-lt"/>
              </a:rPr>
              <a:t>Recommendations for clinical and diagnostic tools for patients with suspected acute coronary syndrome </a:t>
            </a:r>
            <a:endParaRPr lang="ru-RU" b="1" dirty="0">
              <a:solidFill>
                <a:srgbClr val="C00000"/>
              </a:solidFill>
              <a:latin typeface="+mj-lt"/>
            </a:endParaRPr>
          </a:p>
        </p:txBody>
      </p:sp>
    </p:spTree>
    <p:extLst>
      <p:ext uri="{BB962C8B-B14F-4D97-AF65-F5344CB8AC3E}">
        <p14:creationId xmlns:p14="http://schemas.microsoft.com/office/powerpoint/2010/main" val="423306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ACAC89-9AF3-B98B-112F-08ED7CA97A7F}"/>
              </a:ext>
            </a:extLst>
          </p:cNvPr>
          <p:cNvSpPr txBox="1"/>
          <p:nvPr/>
        </p:nvSpPr>
        <p:spPr>
          <a:xfrm>
            <a:off x="2069976" y="52323"/>
            <a:ext cx="4572000" cy="369332"/>
          </a:xfrm>
          <a:prstGeom prst="rect">
            <a:avLst/>
          </a:prstGeom>
          <a:noFill/>
        </p:spPr>
        <p:txBody>
          <a:bodyPr wrap="square">
            <a:spAutoFit/>
          </a:bodyPr>
          <a:lstStyle/>
          <a:p>
            <a:pPr algn="ctr"/>
            <a:r>
              <a:rPr lang="en" sz="1800" b="1" dirty="0">
                <a:solidFill>
                  <a:srgbClr val="C00000"/>
                </a:solidFill>
                <a:effectLst/>
                <a:latin typeface="+mj-lt"/>
                <a:cs typeface="Arial" panose="020B0604020202020204" pitchFamily="34" charset="0"/>
              </a:rPr>
              <a:t>Plan of lecture</a:t>
            </a:r>
            <a:endParaRPr lang="en" b="1" dirty="0">
              <a:solidFill>
                <a:srgbClr val="C00000"/>
              </a:solidFill>
              <a:latin typeface="+mj-lt"/>
              <a:cs typeface="Arial" panose="020B0604020202020204" pitchFamily="34" charset="0"/>
            </a:endParaRPr>
          </a:p>
        </p:txBody>
      </p:sp>
      <p:sp>
        <p:nvSpPr>
          <p:cNvPr id="5" name="TextBox 4">
            <a:extLst>
              <a:ext uri="{FF2B5EF4-FFF2-40B4-BE49-F238E27FC236}">
                <a16:creationId xmlns:a16="http://schemas.microsoft.com/office/drawing/2014/main" id="{630C8760-8753-7F18-E22C-0663AC2AEB9C}"/>
              </a:ext>
            </a:extLst>
          </p:cNvPr>
          <p:cNvSpPr txBox="1"/>
          <p:nvPr/>
        </p:nvSpPr>
        <p:spPr>
          <a:xfrm>
            <a:off x="648680" y="836712"/>
            <a:ext cx="7414592" cy="369332"/>
          </a:xfrm>
          <a:prstGeom prst="rect">
            <a:avLst/>
          </a:prstGeom>
          <a:noFill/>
          <a:ln>
            <a:solidFill>
              <a:srgbClr val="002060"/>
            </a:solidFill>
          </a:ln>
        </p:spPr>
        <p:txBody>
          <a:bodyPr wrap="square">
            <a:spAutoFit/>
          </a:bodyPr>
          <a:lstStyle/>
          <a:p>
            <a:pPr algn="ctr"/>
            <a:r>
              <a:rPr lang="en" b="1" dirty="0">
                <a:effectLst/>
                <a:latin typeface="+mj-lt"/>
                <a:cs typeface="Arial" panose="020B0604020202020204" pitchFamily="34" charset="0"/>
              </a:rPr>
              <a:t>Definition and </a:t>
            </a:r>
            <a:r>
              <a:rPr lang="en" b="1" dirty="0">
                <a:effectLst/>
                <a:latin typeface="+mj-lt"/>
              </a:rPr>
              <a:t>Epidemiology</a:t>
            </a:r>
            <a:r>
              <a:rPr lang="en" b="1" dirty="0">
                <a:solidFill>
                  <a:srgbClr val="C00000"/>
                </a:solidFill>
                <a:effectLst/>
                <a:latin typeface="+mj-lt"/>
              </a:rPr>
              <a:t> </a:t>
            </a:r>
            <a:r>
              <a:rPr lang="en" b="1" dirty="0">
                <a:effectLst/>
                <a:latin typeface="+mj-lt"/>
                <a:cs typeface="Arial" panose="020B0604020202020204" pitchFamily="34" charset="0"/>
              </a:rPr>
              <a:t>of </a:t>
            </a:r>
            <a:r>
              <a:rPr lang="en" b="1" dirty="0">
                <a:latin typeface="+mj-lt"/>
                <a:cs typeface="Arial" panose="020B0604020202020204" pitchFamily="34" charset="0"/>
              </a:rPr>
              <a:t>Acute Coronary Syndrome</a:t>
            </a:r>
            <a:r>
              <a:rPr lang="en" b="1" dirty="0">
                <a:effectLst/>
                <a:latin typeface="+mj-lt"/>
                <a:cs typeface="Arial" panose="020B0604020202020204" pitchFamily="34" charset="0"/>
              </a:rPr>
              <a:t> (</a:t>
            </a:r>
            <a:r>
              <a:rPr lang="en" b="1" dirty="0">
                <a:latin typeface="+mj-lt"/>
                <a:cs typeface="Arial" panose="020B0604020202020204" pitchFamily="34" charset="0"/>
              </a:rPr>
              <a:t>ACS</a:t>
            </a:r>
            <a:r>
              <a:rPr lang="en" b="1" dirty="0">
                <a:effectLst/>
                <a:latin typeface="+mj-lt"/>
                <a:cs typeface="Arial" panose="020B0604020202020204" pitchFamily="34" charset="0"/>
              </a:rPr>
              <a:t>) </a:t>
            </a:r>
            <a:endParaRPr lang="en" b="1" dirty="0">
              <a:latin typeface="+mj-lt"/>
              <a:cs typeface="Arial" panose="020B0604020202020204" pitchFamily="34" charset="0"/>
            </a:endParaRPr>
          </a:p>
        </p:txBody>
      </p:sp>
      <p:sp>
        <p:nvSpPr>
          <p:cNvPr id="7" name="TextBox 6">
            <a:extLst>
              <a:ext uri="{FF2B5EF4-FFF2-40B4-BE49-F238E27FC236}">
                <a16:creationId xmlns:a16="http://schemas.microsoft.com/office/drawing/2014/main" id="{547A69DA-8180-A022-8424-31A6538A3170}"/>
              </a:ext>
            </a:extLst>
          </p:cNvPr>
          <p:cNvSpPr txBox="1"/>
          <p:nvPr/>
        </p:nvSpPr>
        <p:spPr>
          <a:xfrm>
            <a:off x="648680" y="1651879"/>
            <a:ext cx="7414592" cy="369332"/>
          </a:xfrm>
          <a:prstGeom prst="rect">
            <a:avLst/>
          </a:prstGeom>
          <a:noFill/>
          <a:ln>
            <a:solidFill>
              <a:srgbClr val="002060"/>
            </a:solidFill>
          </a:ln>
        </p:spPr>
        <p:txBody>
          <a:bodyPr wrap="square">
            <a:spAutoFit/>
          </a:bodyPr>
          <a:lstStyle/>
          <a:p>
            <a:pPr algn="ctr"/>
            <a:r>
              <a:rPr lang="en" sz="1800" b="1" dirty="0">
                <a:effectLst/>
                <a:latin typeface="+mj-lt"/>
              </a:rPr>
              <a:t>Diagnostic criteria for ACS</a:t>
            </a:r>
            <a:endParaRPr lang="en" b="1" dirty="0">
              <a:latin typeface="+mj-lt"/>
            </a:endParaRPr>
          </a:p>
        </p:txBody>
      </p:sp>
      <p:sp>
        <p:nvSpPr>
          <p:cNvPr id="8" name="TextBox 7">
            <a:extLst>
              <a:ext uri="{FF2B5EF4-FFF2-40B4-BE49-F238E27FC236}">
                <a16:creationId xmlns:a16="http://schemas.microsoft.com/office/drawing/2014/main" id="{95B23F1A-48CF-6C2C-45BE-C1981156C997}"/>
              </a:ext>
            </a:extLst>
          </p:cNvPr>
          <p:cNvSpPr txBox="1"/>
          <p:nvPr/>
        </p:nvSpPr>
        <p:spPr>
          <a:xfrm>
            <a:off x="2286000" y="2467046"/>
            <a:ext cx="4572000" cy="369332"/>
          </a:xfrm>
          <a:prstGeom prst="rect">
            <a:avLst/>
          </a:prstGeom>
          <a:noFill/>
          <a:ln>
            <a:solidFill>
              <a:srgbClr val="002060"/>
            </a:solidFill>
          </a:ln>
        </p:spPr>
        <p:txBody>
          <a:bodyPr wrap="square">
            <a:spAutoFit/>
          </a:bodyPr>
          <a:lstStyle/>
          <a:p>
            <a:pPr algn="ctr"/>
            <a:r>
              <a:rPr lang="en" b="1" dirty="0"/>
              <a:t>Pathophysiology of ACS </a:t>
            </a:r>
            <a:endParaRPr lang="ru-RU" b="1" dirty="0"/>
          </a:p>
        </p:txBody>
      </p:sp>
      <p:sp>
        <p:nvSpPr>
          <p:cNvPr id="9" name="TextBox 8">
            <a:extLst>
              <a:ext uri="{FF2B5EF4-FFF2-40B4-BE49-F238E27FC236}">
                <a16:creationId xmlns:a16="http://schemas.microsoft.com/office/drawing/2014/main" id="{0B223A09-503C-0AF0-90B9-7044206B3960}"/>
              </a:ext>
            </a:extLst>
          </p:cNvPr>
          <p:cNvSpPr txBox="1"/>
          <p:nvPr/>
        </p:nvSpPr>
        <p:spPr>
          <a:xfrm>
            <a:off x="2286595" y="3244334"/>
            <a:ext cx="4572000" cy="369332"/>
          </a:xfrm>
          <a:prstGeom prst="rect">
            <a:avLst/>
          </a:prstGeom>
          <a:noFill/>
          <a:ln>
            <a:solidFill>
              <a:srgbClr val="002060"/>
            </a:solidFill>
          </a:ln>
        </p:spPr>
        <p:txBody>
          <a:bodyPr wrap="square">
            <a:spAutoFit/>
          </a:bodyPr>
          <a:lstStyle/>
          <a:p>
            <a:pPr algn="ctr"/>
            <a:r>
              <a:rPr lang="en" b="1" dirty="0">
                <a:latin typeface="+mj-lt"/>
              </a:rPr>
              <a:t>Clinical types of ACS</a:t>
            </a:r>
            <a:endParaRPr lang="ru-RU" b="1" dirty="0">
              <a:latin typeface="+mj-lt"/>
            </a:endParaRPr>
          </a:p>
        </p:txBody>
      </p:sp>
      <p:sp>
        <p:nvSpPr>
          <p:cNvPr id="10" name="TextBox 9">
            <a:extLst>
              <a:ext uri="{FF2B5EF4-FFF2-40B4-BE49-F238E27FC236}">
                <a16:creationId xmlns:a16="http://schemas.microsoft.com/office/drawing/2014/main" id="{CACEE81A-F46C-5201-F784-427274720CC4}"/>
              </a:ext>
            </a:extLst>
          </p:cNvPr>
          <p:cNvSpPr txBox="1"/>
          <p:nvPr/>
        </p:nvSpPr>
        <p:spPr>
          <a:xfrm>
            <a:off x="2286000" y="4021622"/>
            <a:ext cx="4572000" cy="646331"/>
          </a:xfrm>
          <a:prstGeom prst="rect">
            <a:avLst/>
          </a:prstGeom>
          <a:noFill/>
          <a:ln>
            <a:solidFill>
              <a:srgbClr val="002060"/>
            </a:solidFill>
          </a:ln>
        </p:spPr>
        <p:txBody>
          <a:bodyPr wrap="square">
            <a:spAutoFit/>
          </a:bodyPr>
          <a:lstStyle/>
          <a:p>
            <a:pPr algn="ctr"/>
            <a:r>
              <a:rPr lang="en" b="1" dirty="0"/>
              <a:t>Definitions of terms related to invasive strategy and reperfusion therapy</a:t>
            </a:r>
            <a:endParaRPr lang="en" b="1" dirty="0">
              <a:latin typeface="+mj-lt"/>
            </a:endParaRPr>
          </a:p>
        </p:txBody>
      </p:sp>
      <p:sp>
        <p:nvSpPr>
          <p:cNvPr id="12" name="TextBox 11">
            <a:extLst>
              <a:ext uri="{FF2B5EF4-FFF2-40B4-BE49-F238E27FC236}">
                <a16:creationId xmlns:a16="http://schemas.microsoft.com/office/drawing/2014/main" id="{577AECD1-0E5B-DD5F-6ACE-07F6107A7EB4}"/>
              </a:ext>
            </a:extLst>
          </p:cNvPr>
          <p:cNvSpPr txBox="1"/>
          <p:nvPr/>
        </p:nvSpPr>
        <p:spPr>
          <a:xfrm>
            <a:off x="648680" y="4981735"/>
            <a:ext cx="8099784" cy="646331"/>
          </a:xfrm>
          <a:prstGeom prst="rect">
            <a:avLst/>
          </a:prstGeom>
          <a:noFill/>
          <a:ln>
            <a:solidFill>
              <a:srgbClr val="002060"/>
            </a:solidFill>
          </a:ln>
        </p:spPr>
        <p:txBody>
          <a:bodyPr wrap="square">
            <a:spAutoFit/>
          </a:bodyPr>
          <a:lstStyle/>
          <a:p>
            <a:pPr algn="ctr"/>
            <a:r>
              <a:rPr lang="en" b="1" dirty="0">
                <a:latin typeface="+mj-lt"/>
              </a:rPr>
              <a:t>The A.C.S. assessment for the initial evaluation of patients with suspected acute coronary syndrome. </a:t>
            </a:r>
            <a:endParaRPr lang="ru-RU" b="1" dirty="0">
              <a:latin typeface="+mj-lt"/>
            </a:endParaRPr>
          </a:p>
        </p:txBody>
      </p:sp>
      <p:sp>
        <p:nvSpPr>
          <p:cNvPr id="14" name="TextBox 13">
            <a:extLst>
              <a:ext uri="{FF2B5EF4-FFF2-40B4-BE49-F238E27FC236}">
                <a16:creationId xmlns:a16="http://schemas.microsoft.com/office/drawing/2014/main" id="{060F6CF0-C43E-7911-83E0-1B720A9C05E5}"/>
              </a:ext>
            </a:extLst>
          </p:cNvPr>
          <p:cNvSpPr txBox="1"/>
          <p:nvPr/>
        </p:nvSpPr>
        <p:spPr>
          <a:xfrm>
            <a:off x="1565514" y="5986686"/>
            <a:ext cx="7182950" cy="646331"/>
          </a:xfrm>
          <a:prstGeom prst="rect">
            <a:avLst/>
          </a:prstGeom>
          <a:noFill/>
          <a:ln>
            <a:solidFill>
              <a:srgbClr val="002060"/>
            </a:solidFill>
          </a:ln>
        </p:spPr>
        <p:txBody>
          <a:bodyPr wrap="square">
            <a:spAutoFit/>
          </a:bodyPr>
          <a:lstStyle/>
          <a:p>
            <a:pPr algn="ctr"/>
            <a:r>
              <a:rPr lang="en" b="1" dirty="0">
                <a:latin typeface="+mj-lt"/>
              </a:rPr>
              <a:t>Modes of presentation and pathways to invasive management and myocardial revascularization in patients presenting with STEMI</a:t>
            </a:r>
            <a:endParaRPr lang="ru-RU" b="1" dirty="0">
              <a:latin typeface="+mj-lt"/>
            </a:endParaRPr>
          </a:p>
        </p:txBody>
      </p:sp>
      <p:pic>
        <p:nvPicPr>
          <p:cNvPr id="2"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F1B9D9A6-3729-64DA-5329-0ED1414E8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17066" y="413123"/>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7AE5BC82-29A4-A2A5-4E1B-D4437CAAF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17066" y="1254568"/>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56B6ECB3-6FE0-B370-A9AC-C97A6DE37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754386" y="2045845"/>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3FD16E17-0F18-675D-F13D-492B5CE6F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769928" y="2861012"/>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3B6DA100-0ECA-BCC4-52DC-D37831E69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769928" y="3860846"/>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1627FDA9-405E-682C-8A4F-C41AD48B3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06179" y="4880220"/>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Векторный символ с голубым клещем, галочка на белом фоне, значок с  установленным флажком или знак выбора, флажок или флажок Иллюстрация  вектора - иллюстрации насчитывающей oð±ñ€ðµð½o, ð¿ð¸ðºñ‚oð³ñ€ð°ð¼ð¼ð°:  150833233">
            <a:extLst>
              <a:ext uri="{FF2B5EF4-FFF2-40B4-BE49-F238E27FC236}">
                <a16:creationId xmlns:a16="http://schemas.microsoft.com/office/drawing/2014/main" id="{E430E8BD-4C33-7071-6C21-7ACBA4B86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637"/>
          <a:stretch>
            <a:fillRect/>
          </a:stretch>
        </p:blipFill>
        <p:spPr bwMode="auto">
          <a:xfrm>
            <a:off x="1006748" y="5882567"/>
            <a:ext cx="1063228" cy="95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4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A33B0D2-C67B-8438-B8D8-C3BA252BA96B}"/>
              </a:ext>
            </a:extLst>
          </p:cNvPr>
          <p:cNvPicPr>
            <a:picLocks noChangeAspect="1"/>
          </p:cNvPicPr>
          <p:nvPr/>
        </p:nvPicPr>
        <p:blipFill>
          <a:blip r:embed="rId2"/>
          <a:stretch>
            <a:fillRect/>
          </a:stretch>
        </p:blipFill>
        <p:spPr>
          <a:xfrm>
            <a:off x="685800" y="185029"/>
            <a:ext cx="7772400" cy="3211055"/>
          </a:xfrm>
          <a:prstGeom prst="rect">
            <a:avLst/>
          </a:prstGeom>
        </p:spPr>
      </p:pic>
      <p:pic>
        <p:nvPicPr>
          <p:cNvPr id="3" name="Рисунок 2">
            <a:extLst>
              <a:ext uri="{FF2B5EF4-FFF2-40B4-BE49-F238E27FC236}">
                <a16:creationId xmlns:a16="http://schemas.microsoft.com/office/drawing/2014/main" id="{F8194BBA-7C36-9E4F-68F7-252085868CE7}"/>
              </a:ext>
            </a:extLst>
          </p:cNvPr>
          <p:cNvPicPr>
            <a:picLocks noChangeAspect="1"/>
          </p:cNvPicPr>
          <p:nvPr/>
        </p:nvPicPr>
        <p:blipFill>
          <a:blip r:embed="rId3"/>
          <a:stretch>
            <a:fillRect/>
          </a:stretch>
        </p:blipFill>
        <p:spPr>
          <a:xfrm>
            <a:off x="669627" y="3633026"/>
            <a:ext cx="7772400" cy="3039945"/>
          </a:xfrm>
          <a:prstGeom prst="rect">
            <a:avLst/>
          </a:prstGeom>
        </p:spPr>
      </p:pic>
    </p:spTree>
    <p:extLst>
      <p:ext uri="{BB962C8B-B14F-4D97-AF65-F5344CB8AC3E}">
        <p14:creationId xmlns:p14="http://schemas.microsoft.com/office/powerpoint/2010/main" val="2061594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D181BB7-7D2F-90EF-C5B6-7FA5ADD10016}"/>
              </a:ext>
            </a:extLst>
          </p:cNvPr>
          <p:cNvPicPr>
            <a:picLocks noChangeAspect="1"/>
          </p:cNvPicPr>
          <p:nvPr/>
        </p:nvPicPr>
        <p:blipFill>
          <a:blip r:embed="rId2"/>
          <a:stretch>
            <a:fillRect/>
          </a:stretch>
        </p:blipFill>
        <p:spPr>
          <a:xfrm>
            <a:off x="971600" y="978066"/>
            <a:ext cx="6978600" cy="5403684"/>
          </a:xfrm>
          <a:prstGeom prst="rect">
            <a:avLst/>
          </a:prstGeom>
        </p:spPr>
      </p:pic>
      <p:sp>
        <p:nvSpPr>
          <p:cNvPr id="4" name="TextBox 3">
            <a:extLst>
              <a:ext uri="{FF2B5EF4-FFF2-40B4-BE49-F238E27FC236}">
                <a16:creationId xmlns:a16="http://schemas.microsoft.com/office/drawing/2014/main" id="{DAE997EB-E774-90D3-56F1-FD27D6D538BC}"/>
              </a:ext>
            </a:extLst>
          </p:cNvPr>
          <p:cNvSpPr txBox="1"/>
          <p:nvPr/>
        </p:nvSpPr>
        <p:spPr>
          <a:xfrm>
            <a:off x="179512" y="0"/>
            <a:ext cx="8856984" cy="923330"/>
          </a:xfrm>
          <a:prstGeom prst="rect">
            <a:avLst/>
          </a:prstGeom>
          <a:noFill/>
        </p:spPr>
        <p:txBody>
          <a:bodyPr wrap="square">
            <a:spAutoFit/>
          </a:bodyPr>
          <a:lstStyle/>
          <a:p>
            <a:r>
              <a:rPr lang="en" b="1" dirty="0">
                <a:solidFill>
                  <a:srgbClr val="C00000"/>
                </a:solidFill>
              </a:rPr>
              <a:t>The 0 h/1 h or 0 h/2 h rule-out and rule-in algorithms using high-sensitivity cardiac troponin assays in patients presenting to the emergency department with suspected NSTEMI and without an indication for immediate invasive angiography. </a:t>
            </a:r>
            <a:endParaRPr lang="ru-RU" b="1" dirty="0">
              <a:solidFill>
                <a:srgbClr val="C00000"/>
              </a:solidFill>
            </a:endParaRPr>
          </a:p>
        </p:txBody>
      </p:sp>
    </p:spTree>
    <p:extLst>
      <p:ext uri="{BB962C8B-B14F-4D97-AF65-F5344CB8AC3E}">
        <p14:creationId xmlns:p14="http://schemas.microsoft.com/office/powerpoint/2010/main" val="160073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55A19A-9EBB-B749-D950-C7EF992CFBE1}"/>
              </a:ext>
            </a:extLst>
          </p:cNvPr>
          <p:cNvSpPr txBox="1"/>
          <p:nvPr/>
        </p:nvSpPr>
        <p:spPr>
          <a:xfrm>
            <a:off x="2195736" y="116632"/>
            <a:ext cx="4572000" cy="369332"/>
          </a:xfrm>
          <a:prstGeom prst="rect">
            <a:avLst/>
          </a:prstGeom>
          <a:noFill/>
        </p:spPr>
        <p:txBody>
          <a:bodyPr wrap="square">
            <a:spAutoFit/>
          </a:bodyPr>
          <a:lstStyle/>
          <a:p>
            <a:pPr algn="ctr"/>
            <a:r>
              <a:rPr lang="en" dirty="0">
                <a:solidFill>
                  <a:srgbClr val="C00000"/>
                </a:solidFill>
              </a:rPr>
              <a:t>Echocardiography </a:t>
            </a:r>
            <a:endParaRPr lang="ru-RU" dirty="0">
              <a:solidFill>
                <a:srgbClr val="C00000"/>
              </a:solidFill>
            </a:endParaRPr>
          </a:p>
        </p:txBody>
      </p:sp>
      <p:sp>
        <p:nvSpPr>
          <p:cNvPr id="5" name="TextBox 4">
            <a:extLst>
              <a:ext uri="{FF2B5EF4-FFF2-40B4-BE49-F238E27FC236}">
                <a16:creationId xmlns:a16="http://schemas.microsoft.com/office/drawing/2014/main" id="{9AC9897E-15AD-15EA-B998-F72DA4D706E2}"/>
              </a:ext>
            </a:extLst>
          </p:cNvPr>
          <p:cNvSpPr txBox="1"/>
          <p:nvPr/>
        </p:nvSpPr>
        <p:spPr>
          <a:xfrm>
            <a:off x="107998" y="596294"/>
            <a:ext cx="8784976" cy="1200329"/>
          </a:xfrm>
          <a:prstGeom prst="rect">
            <a:avLst/>
          </a:prstGeom>
          <a:solidFill>
            <a:schemeClr val="accent5">
              <a:lumMod val="20000"/>
              <a:lumOff val="80000"/>
            </a:schemeClr>
          </a:solidFill>
        </p:spPr>
        <p:txBody>
          <a:bodyPr wrap="square">
            <a:spAutoFit/>
          </a:bodyPr>
          <a:lstStyle/>
          <a:p>
            <a:pPr algn="ctr"/>
            <a:r>
              <a:rPr lang="en" dirty="0"/>
              <a:t>In emergency rooms and chest pain units, transthoracic echocardiography (TTE) performed or interpreted by trained healthcare professionals should be routinely available. In cases of suspected ACS with diagnostic uncertainty, TTE can be useful to identify signs suggestive of ongoing ischemia or prior MI. </a:t>
            </a:r>
            <a:endParaRPr lang="ru-RU" dirty="0"/>
          </a:p>
        </p:txBody>
      </p:sp>
      <p:sp>
        <p:nvSpPr>
          <p:cNvPr id="7" name="TextBox 6">
            <a:extLst>
              <a:ext uri="{FF2B5EF4-FFF2-40B4-BE49-F238E27FC236}">
                <a16:creationId xmlns:a16="http://schemas.microsoft.com/office/drawing/2014/main" id="{4BFC1C9F-3527-83AD-EDC3-F1559790984C}"/>
              </a:ext>
            </a:extLst>
          </p:cNvPr>
          <p:cNvSpPr txBox="1"/>
          <p:nvPr/>
        </p:nvSpPr>
        <p:spPr>
          <a:xfrm>
            <a:off x="179512" y="2120659"/>
            <a:ext cx="8784976" cy="1200329"/>
          </a:xfrm>
          <a:prstGeom prst="rect">
            <a:avLst/>
          </a:prstGeom>
          <a:solidFill>
            <a:schemeClr val="accent5">
              <a:lumMod val="20000"/>
              <a:lumOff val="80000"/>
            </a:schemeClr>
          </a:solidFill>
        </p:spPr>
        <p:txBody>
          <a:bodyPr wrap="square">
            <a:spAutoFit/>
          </a:bodyPr>
          <a:lstStyle/>
          <a:p>
            <a:pPr algn="ctr"/>
            <a:r>
              <a:rPr lang="en" dirty="0"/>
              <a:t>However, this should not result in relevant delays in transfer to the cardiac catheterization laboratory if there is suspicion of an acute coronary artery occlusion. TTE can also be useful to suggest alternative etiologies associated with chest pain (i.e. acute aortic disease, RV signs in pulmonary embolism [PE]).</a:t>
            </a:r>
            <a:endParaRPr lang="ru-RU" dirty="0"/>
          </a:p>
        </p:txBody>
      </p:sp>
      <p:sp>
        <p:nvSpPr>
          <p:cNvPr id="9" name="TextBox 8">
            <a:extLst>
              <a:ext uri="{FF2B5EF4-FFF2-40B4-BE49-F238E27FC236}">
                <a16:creationId xmlns:a16="http://schemas.microsoft.com/office/drawing/2014/main" id="{E617D766-2077-04B3-8BEF-8B083E6A0109}"/>
              </a:ext>
            </a:extLst>
          </p:cNvPr>
          <p:cNvSpPr txBox="1"/>
          <p:nvPr/>
        </p:nvSpPr>
        <p:spPr>
          <a:xfrm>
            <a:off x="180006" y="3645024"/>
            <a:ext cx="8712968" cy="923330"/>
          </a:xfrm>
          <a:prstGeom prst="rect">
            <a:avLst/>
          </a:prstGeom>
          <a:solidFill>
            <a:schemeClr val="accent5">
              <a:lumMod val="20000"/>
              <a:lumOff val="80000"/>
            </a:schemeClr>
          </a:solidFill>
        </p:spPr>
        <p:txBody>
          <a:bodyPr wrap="square">
            <a:spAutoFit/>
          </a:bodyPr>
          <a:lstStyle/>
          <a:p>
            <a:pPr algn="ctr"/>
            <a:r>
              <a:rPr lang="en" dirty="0"/>
              <a:t>All patients presenting with CS or hemodynamic instability should undergo emergency TTE to try to identify the underlying cause—in particular, to assess LV and RV function and look for evidence of mechanical complications.</a:t>
            </a:r>
            <a:endParaRPr lang="ru-RU" dirty="0"/>
          </a:p>
        </p:txBody>
      </p:sp>
    </p:spTree>
    <p:extLst>
      <p:ext uri="{BB962C8B-B14F-4D97-AF65-F5344CB8AC3E}">
        <p14:creationId xmlns:p14="http://schemas.microsoft.com/office/powerpoint/2010/main" val="13293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29C5B7B-C9AF-BC2A-CBA9-76D631976F03}"/>
              </a:ext>
            </a:extLst>
          </p:cNvPr>
          <p:cNvPicPr>
            <a:picLocks noChangeAspect="1"/>
          </p:cNvPicPr>
          <p:nvPr/>
        </p:nvPicPr>
        <p:blipFill>
          <a:blip r:embed="rId2"/>
          <a:stretch>
            <a:fillRect/>
          </a:stretch>
        </p:blipFill>
        <p:spPr>
          <a:xfrm>
            <a:off x="812800" y="838200"/>
            <a:ext cx="7518400" cy="6019800"/>
          </a:xfrm>
          <a:prstGeom prst="rect">
            <a:avLst/>
          </a:prstGeom>
        </p:spPr>
      </p:pic>
      <p:sp>
        <p:nvSpPr>
          <p:cNvPr id="6" name="TextBox 5">
            <a:extLst>
              <a:ext uri="{FF2B5EF4-FFF2-40B4-BE49-F238E27FC236}">
                <a16:creationId xmlns:a16="http://schemas.microsoft.com/office/drawing/2014/main" id="{0F0E3DCD-5FA5-71DB-9E4B-87BFE75093B6}"/>
              </a:ext>
            </a:extLst>
          </p:cNvPr>
          <p:cNvSpPr txBox="1"/>
          <p:nvPr/>
        </p:nvSpPr>
        <p:spPr>
          <a:xfrm>
            <a:off x="0" y="0"/>
            <a:ext cx="9144000" cy="646331"/>
          </a:xfrm>
          <a:prstGeom prst="rect">
            <a:avLst/>
          </a:prstGeom>
          <a:noFill/>
        </p:spPr>
        <p:txBody>
          <a:bodyPr wrap="square">
            <a:spAutoFit/>
          </a:bodyPr>
          <a:lstStyle/>
          <a:p>
            <a:pPr algn="ctr"/>
            <a:r>
              <a:rPr lang="en" b="1" dirty="0">
                <a:solidFill>
                  <a:srgbClr val="C00000"/>
                </a:solidFill>
                <a:latin typeface="+mj-lt"/>
              </a:rPr>
              <a:t>Recommendations for non-invasive imaging in the initial assessment of patients with suspected acute coronary syndrome</a:t>
            </a:r>
            <a:endParaRPr lang="ru-RU" b="1" dirty="0">
              <a:solidFill>
                <a:srgbClr val="C00000"/>
              </a:solidFill>
              <a:latin typeface="+mj-lt"/>
            </a:endParaRPr>
          </a:p>
        </p:txBody>
      </p:sp>
    </p:spTree>
    <p:extLst>
      <p:ext uri="{BB962C8B-B14F-4D97-AF65-F5344CB8AC3E}">
        <p14:creationId xmlns:p14="http://schemas.microsoft.com/office/powerpoint/2010/main" val="2463086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31DA6-D43A-AB7E-A339-AF971244D45A}"/>
              </a:ext>
            </a:extLst>
          </p:cNvPr>
          <p:cNvSpPr txBox="1"/>
          <p:nvPr/>
        </p:nvSpPr>
        <p:spPr>
          <a:xfrm>
            <a:off x="34508" y="116632"/>
            <a:ext cx="9001987" cy="369332"/>
          </a:xfrm>
          <a:prstGeom prst="rect">
            <a:avLst/>
          </a:prstGeom>
          <a:noFill/>
        </p:spPr>
        <p:txBody>
          <a:bodyPr wrap="square">
            <a:spAutoFit/>
          </a:bodyPr>
          <a:lstStyle/>
          <a:p>
            <a:pPr algn="ctr"/>
            <a:r>
              <a:rPr lang="en" b="1" dirty="0">
                <a:solidFill>
                  <a:srgbClr val="C00000"/>
                </a:solidFill>
                <a:latin typeface="+mj-lt"/>
              </a:rPr>
              <a:t>Recommendations for the initial management of patients with acute coronary syndrome </a:t>
            </a:r>
            <a:endParaRPr lang="ru-RU" b="1" dirty="0">
              <a:solidFill>
                <a:srgbClr val="C00000"/>
              </a:solidFill>
              <a:latin typeface="+mj-lt"/>
            </a:endParaRPr>
          </a:p>
        </p:txBody>
      </p:sp>
      <p:pic>
        <p:nvPicPr>
          <p:cNvPr id="4" name="Рисунок 3">
            <a:extLst>
              <a:ext uri="{FF2B5EF4-FFF2-40B4-BE49-F238E27FC236}">
                <a16:creationId xmlns:a16="http://schemas.microsoft.com/office/drawing/2014/main" id="{28DBE1E2-40CE-4657-AE0D-5126A2DD8545}"/>
              </a:ext>
            </a:extLst>
          </p:cNvPr>
          <p:cNvPicPr>
            <a:picLocks noChangeAspect="1"/>
          </p:cNvPicPr>
          <p:nvPr/>
        </p:nvPicPr>
        <p:blipFill>
          <a:blip r:embed="rId2"/>
          <a:stretch>
            <a:fillRect/>
          </a:stretch>
        </p:blipFill>
        <p:spPr>
          <a:xfrm>
            <a:off x="685800" y="1004277"/>
            <a:ext cx="7772400" cy="4849446"/>
          </a:xfrm>
          <a:prstGeom prst="rect">
            <a:avLst/>
          </a:prstGeom>
        </p:spPr>
      </p:pic>
    </p:spTree>
    <p:extLst>
      <p:ext uri="{BB962C8B-B14F-4D97-AF65-F5344CB8AC3E}">
        <p14:creationId xmlns:p14="http://schemas.microsoft.com/office/powerpoint/2010/main" val="4084447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31DA6-D43A-AB7E-A339-AF971244D45A}"/>
              </a:ext>
            </a:extLst>
          </p:cNvPr>
          <p:cNvSpPr txBox="1"/>
          <p:nvPr/>
        </p:nvSpPr>
        <p:spPr>
          <a:xfrm>
            <a:off x="34508" y="116632"/>
            <a:ext cx="9001987" cy="369332"/>
          </a:xfrm>
          <a:prstGeom prst="rect">
            <a:avLst/>
          </a:prstGeom>
          <a:noFill/>
        </p:spPr>
        <p:txBody>
          <a:bodyPr wrap="square">
            <a:spAutoFit/>
          </a:bodyPr>
          <a:lstStyle/>
          <a:p>
            <a:pPr algn="ctr"/>
            <a:r>
              <a:rPr lang="en" b="1" dirty="0">
                <a:solidFill>
                  <a:srgbClr val="C00000"/>
                </a:solidFill>
                <a:latin typeface="+mj-lt"/>
              </a:rPr>
              <a:t>Recommendations for the initial management of patients with acute coronary syndrome </a:t>
            </a:r>
            <a:endParaRPr lang="ru-RU" b="1" dirty="0">
              <a:solidFill>
                <a:srgbClr val="C00000"/>
              </a:solidFill>
              <a:latin typeface="+mj-lt"/>
            </a:endParaRPr>
          </a:p>
        </p:txBody>
      </p:sp>
      <p:pic>
        <p:nvPicPr>
          <p:cNvPr id="2" name="Рисунок 1">
            <a:extLst>
              <a:ext uri="{FF2B5EF4-FFF2-40B4-BE49-F238E27FC236}">
                <a16:creationId xmlns:a16="http://schemas.microsoft.com/office/drawing/2014/main" id="{93195143-8383-1BFE-FD33-91BB5CB94A98}"/>
              </a:ext>
            </a:extLst>
          </p:cNvPr>
          <p:cNvPicPr>
            <a:picLocks noChangeAspect="1"/>
          </p:cNvPicPr>
          <p:nvPr/>
        </p:nvPicPr>
        <p:blipFill>
          <a:blip r:embed="rId2"/>
          <a:stretch>
            <a:fillRect/>
          </a:stretch>
        </p:blipFill>
        <p:spPr>
          <a:xfrm>
            <a:off x="685800" y="817959"/>
            <a:ext cx="7772400" cy="5222081"/>
          </a:xfrm>
          <a:prstGeom prst="rect">
            <a:avLst/>
          </a:prstGeom>
        </p:spPr>
      </p:pic>
    </p:spTree>
    <p:extLst>
      <p:ext uri="{BB962C8B-B14F-4D97-AF65-F5344CB8AC3E}">
        <p14:creationId xmlns:p14="http://schemas.microsoft.com/office/powerpoint/2010/main" val="1194708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31DA6-D43A-AB7E-A339-AF971244D45A}"/>
              </a:ext>
            </a:extLst>
          </p:cNvPr>
          <p:cNvSpPr txBox="1"/>
          <p:nvPr/>
        </p:nvSpPr>
        <p:spPr>
          <a:xfrm>
            <a:off x="34508" y="116632"/>
            <a:ext cx="9001987" cy="369332"/>
          </a:xfrm>
          <a:prstGeom prst="rect">
            <a:avLst/>
          </a:prstGeom>
          <a:noFill/>
        </p:spPr>
        <p:txBody>
          <a:bodyPr wrap="square">
            <a:spAutoFit/>
          </a:bodyPr>
          <a:lstStyle/>
          <a:p>
            <a:pPr algn="ctr"/>
            <a:r>
              <a:rPr lang="en" b="1" dirty="0">
                <a:solidFill>
                  <a:srgbClr val="C00000"/>
                </a:solidFill>
                <a:latin typeface="+mj-lt"/>
              </a:rPr>
              <a:t>Recommendations for the initial management of patients with acute coronary syndrome </a:t>
            </a:r>
            <a:endParaRPr lang="ru-RU" b="1" dirty="0">
              <a:solidFill>
                <a:srgbClr val="C00000"/>
              </a:solidFill>
              <a:latin typeface="+mj-lt"/>
            </a:endParaRPr>
          </a:p>
        </p:txBody>
      </p:sp>
      <p:pic>
        <p:nvPicPr>
          <p:cNvPr id="4" name="Рисунок 3">
            <a:extLst>
              <a:ext uri="{FF2B5EF4-FFF2-40B4-BE49-F238E27FC236}">
                <a16:creationId xmlns:a16="http://schemas.microsoft.com/office/drawing/2014/main" id="{1CAE3128-0B7A-205B-CD35-3185332BD7A8}"/>
              </a:ext>
            </a:extLst>
          </p:cNvPr>
          <p:cNvPicPr>
            <a:picLocks noChangeAspect="1"/>
          </p:cNvPicPr>
          <p:nvPr/>
        </p:nvPicPr>
        <p:blipFill>
          <a:blip r:embed="rId2"/>
          <a:stretch>
            <a:fillRect/>
          </a:stretch>
        </p:blipFill>
        <p:spPr>
          <a:xfrm>
            <a:off x="251520" y="852460"/>
            <a:ext cx="8421459" cy="4145030"/>
          </a:xfrm>
          <a:prstGeom prst="rect">
            <a:avLst/>
          </a:prstGeom>
        </p:spPr>
      </p:pic>
    </p:spTree>
    <p:extLst>
      <p:ext uri="{BB962C8B-B14F-4D97-AF65-F5344CB8AC3E}">
        <p14:creationId xmlns:p14="http://schemas.microsoft.com/office/powerpoint/2010/main" val="2400101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AC57B30-BC83-583E-B8EA-FD4BE8CA96F8}"/>
              </a:ext>
            </a:extLst>
          </p:cNvPr>
          <p:cNvPicPr>
            <a:picLocks noChangeAspect="1"/>
          </p:cNvPicPr>
          <p:nvPr/>
        </p:nvPicPr>
        <p:blipFill>
          <a:blip r:embed="rId2"/>
          <a:stretch>
            <a:fillRect/>
          </a:stretch>
        </p:blipFill>
        <p:spPr>
          <a:xfrm>
            <a:off x="539552" y="764704"/>
            <a:ext cx="7772400" cy="3446805"/>
          </a:xfrm>
          <a:prstGeom prst="rect">
            <a:avLst/>
          </a:prstGeom>
        </p:spPr>
      </p:pic>
      <p:sp>
        <p:nvSpPr>
          <p:cNvPr id="3" name="TextBox 2">
            <a:extLst>
              <a:ext uri="{FF2B5EF4-FFF2-40B4-BE49-F238E27FC236}">
                <a16:creationId xmlns:a16="http://schemas.microsoft.com/office/drawing/2014/main" id="{1D8CED52-B2B1-6EE4-0402-446D048A9606}"/>
              </a:ext>
            </a:extLst>
          </p:cNvPr>
          <p:cNvSpPr txBox="1"/>
          <p:nvPr/>
        </p:nvSpPr>
        <p:spPr>
          <a:xfrm>
            <a:off x="34508" y="116632"/>
            <a:ext cx="9001987" cy="369332"/>
          </a:xfrm>
          <a:prstGeom prst="rect">
            <a:avLst/>
          </a:prstGeom>
          <a:noFill/>
        </p:spPr>
        <p:txBody>
          <a:bodyPr wrap="square">
            <a:spAutoFit/>
          </a:bodyPr>
          <a:lstStyle/>
          <a:p>
            <a:pPr algn="ctr"/>
            <a:r>
              <a:rPr lang="en" b="1" dirty="0">
                <a:solidFill>
                  <a:srgbClr val="C00000"/>
                </a:solidFill>
                <a:latin typeface="+mj-lt"/>
              </a:rPr>
              <a:t>Recommendations for the initial management of patients with acute coronary syndrome </a:t>
            </a:r>
            <a:endParaRPr lang="ru-RU" b="1" dirty="0">
              <a:solidFill>
                <a:srgbClr val="C00000"/>
              </a:solidFill>
              <a:latin typeface="+mj-lt"/>
            </a:endParaRPr>
          </a:p>
        </p:txBody>
      </p:sp>
      <p:sp>
        <p:nvSpPr>
          <p:cNvPr id="5" name="TextBox 4">
            <a:extLst>
              <a:ext uri="{FF2B5EF4-FFF2-40B4-BE49-F238E27FC236}">
                <a16:creationId xmlns:a16="http://schemas.microsoft.com/office/drawing/2014/main" id="{D2DC3E08-7FA0-7DD5-FDFB-C10DF675CDD7}"/>
              </a:ext>
            </a:extLst>
          </p:cNvPr>
          <p:cNvSpPr txBox="1"/>
          <p:nvPr/>
        </p:nvSpPr>
        <p:spPr>
          <a:xfrm>
            <a:off x="577293" y="4883004"/>
            <a:ext cx="7916416" cy="1200329"/>
          </a:xfrm>
          <a:prstGeom prst="rect">
            <a:avLst/>
          </a:prstGeom>
          <a:noFill/>
        </p:spPr>
        <p:txBody>
          <a:bodyPr wrap="square">
            <a:spAutoFit/>
          </a:bodyPr>
          <a:lstStyle/>
          <a:p>
            <a:r>
              <a:rPr lang="en" dirty="0"/>
              <a:t>CCU, cardiac care unit; ECG, electrocardiogram; EMS, emergency medical services; ICU, intensive care unit; </a:t>
            </a:r>
            <a:r>
              <a:rPr lang="en" dirty="0" err="1"/>
              <a:t>i.v.</a:t>
            </a:r>
            <a:r>
              <a:rPr lang="en" dirty="0"/>
              <a:t>, intravenous; PPCI, primary percutaneous coronary intervention; SaO2, saturation of oxygen; SBP, systolic blood pressure; STEMI, ST-elevation myocardial infarction.</a:t>
            </a:r>
            <a:endParaRPr lang="ru-RU" dirty="0"/>
          </a:p>
        </p:txBody>
      </p:sp>
    </p:spTree>
    <p:extLst>
      <p:ext uri="{BB962C8B-B14F-4D97-AF65-F5344CB8AC3E}">
        <p14:creationId xmlns:p14="http://schemas.microsoft.com/office/powerpoint/2010/main" val="2320150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1556ED-8B3B-2C72-7ED1-D0245ED85CD6}"/>
              </a:ext>
            </a:extLst>
          </p:cNvPr>
          <p:cNvSpPr txBox="1"/>
          <p:nvPr/>
        </p:nvSpPr>
        <p:spPr>
          <a:xfrm>
            <a:off x="323528" y="0"/>
            <a:ext cx="8820472" cy="646331"/>
          </a:xfrm>
          <a:prstGeom prst="rect">
            <a:avLst/>
          </a:prstGeom>
          <a:noFill/>
        </p:spPr>
        <p:txBody>
          <a:bodyPr wrap="square">
            <a:spAutoFit/>
          </a:bodyPr>
          <a:lstStyle/>
          <a:p>
            <a:pPr algn="ctr"/>
            <a:r>
              <a:rPr lang="en" b="1" dirty="0">
                <a:solidFill>
                  <a:srgbClr val="C00000"/>
                </a:solidFill>
                <a:latin typeface="+mj-lt"/>
              </a:rPr>
              <a:t>Modes of presentation and pathways to invasive management and myocardial revascularization in patients presenting with STEMI</a:t>
            </a:r>
            <a:endParaRPr lang="ru-RU" b="1" dirty="0">
              <a:solidFill>
                <a:srgbClr val="C00000"/>
              </a:solidFill>
              <a:latin typeface="+mj-lt"/>
            </a:endParaRPr>
          </a:p>
        </p:txBody>
      </p:sp>
      <p:pic>
        <p:nvPicPr>
          <p:cNvPr id="4" name="Рисунок 3">
            <a:extLst>
              <a:ext uri="{FF2B5EF4-FFF2-40B4-BE49-F238E27FC236}">
                <a16:creationId xmlns:a16="http://schemas.microsoft.com/office/drawing/2014/main" id="{8525E756-AD0C-64A7-39A9-308DE6A9CC5C}"/>
              </a:ext>
            </a:extLst>
          </p:cNvPr>
          <p:cNvPicPr>
            <a:picLocks noChangeAspect="1"/>
          </p:cNvPicPr>
          <p:nvPr/>
        </p:nvPicPr>
        <p:blipFill>
          <a:blip r:embed="rId2"/>
          <a:stretch>
            <a:fillRect/>
          </a:stretch>
        </p:blipFill>
        <p:spPr>
          <a:xfrm>
            <a:off x="611560" y="836712"/>
            <a:ext cx="7772400" cy="4218802"/>
          </a:xfrm>
          <a:prstGeom prst="rect">
            <a:avLst/>
          </a:prstGeom>
        </p:spPr>
      </p:pic>
    </p:spTree>
    <p:extLst>
      <p:ext uri="{BB962C8B-B14F-4D97-AF65-F5344CB8AC3E}">
        <p14:creationId xmlns:p14="http://schemas.microsoft.com/office/powerpoint/2010/main" val="423369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4C6A54-CC43-A05A-3A76-D58A5A11D5F2}"/>
              </a:ext>
            </a:extLst>
          </p:cNvPr>
          <p:cNvSpPr txBox="1"/>
          <p:nvPr/>
        </p:nvSpPr>
        <p:spPr>
          <a:xfrm>
            <a:off x="323528" y="0"/>
            <a:ext cx="8820472" cy="646331"/>
          </a:xfrm>
          <a:prstGeom prst="rect">
            <a:avLst/>
          </a:prstGeom>
          <a:noFill/>
        </p:spPr>
        <p:txBody>
          <a:bodyPr wrap="square">
            <a:spAutoFit/>
          </a:bodyPr>
          <a:lstStyle/>
          <a:p>
            <a:pPr algn="ctr"/>
            <a:r>
              <a:rPr lang="en" b="1" dirty="0">
                <a:solidFill>
                  <a:srgbClr val="C00000"/>
                </a:solidFill>
                <a:latin typeface="+mj-lt"/>
              </a:rPr>
              <a:t>Modes of presentation and pathways to invasive management and myocardial revascularization in patients presenting with STEMI</a:t>
            </a:r>
            <a:endParaRPr lang="ru-RU" b="1" dirty="0">
              <a:solidFill>
                <a:srgbClr val="C00000"/>
              </a:solidFill>
              <a:latin typeface="+mj-lt"/>
            </a:endParaRPr>
          </a:p>
        </p:txBody>
      </p:sp>
      <p:pic>
        <p:nvPicPr>
          <p:cNvPr id="3" name="Рисунок 2">
            <a:extLst>
              <a:ext uri="{FF2B5EF4-FFF2-40B4-BE49-F238E27FC236}">
                <a16:creationId xmlns:a16="http://schemas.microsoft.com/office/drawing/2014/main" id="{EB0E1949-9D7F-F65F-966C-139981AD693C}"/>
              </a:ext>
            </a:extLst>
          </p:cNvPr>
          <p:cNvPicPr>
            <a:picLocks noChangeAspect="1"/>
          </p:cNvPicPr>
          <p:nvPr/>
        </p:nvPicPr>
        <p:blipFill>
          <a:blip r:embed="rId2"/>
          <a:stretch>
            <a:fillRect/>
          </a:stretch>
        </p:blipFill>
        <p:spPr>
          <a:xfrm>
            <a:off x="-15679" y="1052736"/>
            <a:ext cx="9031818" cy="3918141"/>
          </a:xfrm>
          <a:prstGeom prst="rect">
            <a:avLst/>
          </a:prstGeom>
        </p:spPr>
      </p:pic>
      <p:sp>
        <p:nvSpPr>
          <p:cNvPr id="5" name="TextBox 4">
            <a:extLst>
              <a:ext uri="{FF2B5EF4-FFF2-40B4-BE49-F238E27FC236}">
                <a16:creationId xmlns:a16="http://schemas.microsoft.com/office/drawing/2014/main" id="{B9B3CE7E-2549-D59A-D70B-E79312039738}"/>
              </a:ext>
            </a:extLst>
          </p:cNvPr>
          <p:cNvSpPr txBox="1"/>
          <p:nvPr/>
        </p:nvSpPr>
        <p:spPr>
          <a:xfrm>
            <a:off x="289324" y="5517232"/>
            <a:ext cx="8726815" cy="923330"/>
          </a:xfrm>
          <a:prstGeom prst="rect">
            <a:avLst/>
          </a:prstGeom>
          <a:noFill/>
        </p:spPr>
        <p:txBody>
          <a:bodyPr wrap="square">
            <a:spAutoFit/>
          </a:bodyPr>
          <a:lstStyle/>
          <a:p>
            <a:pPr algn="ctr"/>
            <a:r>
              <a:rPr lang="en" dirty="0"/>
              <a:t>ECG, electrocardiogram; EMS, emergency medical services; FMC, first medical contact; PCI, percutaneous coronary intervention; PPCI, primary percutaneous coronary intervention; STEMI, ST-segment elevation myocardial infarction.</a:t>
            </a:r>
            <a:endParaRPr lang="ru-RU" dirty="0"/>
          </a:p>
        </p:txBody>
      </p:sp>
    </p:spTree>
    <p:extLst>
      <p:ext uri="{BB962C8B-B14F-4D97-AF65-F5344CB8AC3E}">
        <p14:creationId xmlns:p14="http://schemas.microsoft.com/office/powerpoint/2010/main" val="344247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FC75F9-6B5B-682E-8E70-BCCBD3D679F8}"/>
              </a:ext>
            </a:extLst>
          </p:cNvPr>
          <p:cNvSpPr>
            <a:spLocks noGrp="1"/>
          </p:cNvSpPr>
          <p:nvPr>
            <p:ph type="title"/>
          </p:nvPr>
        </p:nvSpPr>
        <p:spPr/>
        <p:txBody>
          <a:bodyPr>
            <a:normAutofit/>
          </a:bodyPr>
          <a:lstStyle/>
          <a:p>
            <a:r>
              <a:rPr lang="en" sz="1800" b="1" i="0" dirty="0">
                <a:solidFill>
                  <a:srgbClr val="C00000"/>
                </a:solidFill>
                <a:effectLst/>
                <a:cs typeface="Arial" panose="020B0604020202020204" pitchFamily="34" charset="0"/>
              </a:rPr>
              <a:t>Purpose</a:t>
            </a:r>
            <a:r>
              <a:rPr lang="ru-RU" sz="1800" b="1" i="0" dirty="0">
                <a:solidFill>
                  <a:srgbClr val="C00000"/>
                </a:solidFill>
                <a:effectLst/>
                <a:cs typeface="Arial" panose="020B0604020202020204" pitchFamily="34" charset="0"/>
              </a:rPr>
              <a:t> </a:t>
            </a:r>
            <a:r>
              <a:rPr lang="en-US" sz="1800" b="1" i="0" dirty="0">
                <a:solidFill>
                  <a:srgbClr val="C00000"/>
                </a:solidFill>
                <a:effectLst/>
                <a:cs typeface="Arial" panose="020B0604020202020204" pitchFamily="34" charset="0"/>
              </a:rPr>
              <a:t>and </a:t>
            </a:r>
            <a:r>
              <a:rPr lang="en" sz="1800" b="1" i="0" dirty="0">
                <a:solidFill>
                  <a:srgbClr val="C00000"/>
                </a:solidFill>
                <a:effectLst/>
              </a:rPr>
              <a:t>tasks</a:t>
            </a:r>
            <a:r>
              <a:rPr lang="en" sz="1800" b="1" i="0" dirty="0">
                <a:solidFill>
                  <a:srgbClr val="C00000"/>
                </a:solidFill>
                <a:effectLst/>
                <a:cs typeface="Arial" panose="020B0604020202020204" pitchFamily="34" charset="0"/>
              </a:rPr>
              <a:t> of the lecture:</a:t>
            </a:r>
            <a:endParaRPr lang="ru-RU" sz="1800" dirty="0"/>
          </a:p>
        </p:txBody>
      </p:sp>
      <p:sp>
        <p:nvSpPr>
          <p:cNvPr id="5" name="TextBox 4">
            <a:extLst>
              <a:ext uri="{FF2B5EF4-FFF2-40B4-BE49-F238E27FC236}">
                <a16:creationId xmlns:a16="http://schemas.microsoft.com/office/drawing/2014/main" id="{C2D20B25-A264-2BC6-4262-E4CE1FF823F6}"/>
              </a:ext>
            </a:extLst>
          </p:cNvPr>
          <p:cNvSpPr txBox="1"/>
          <p:nvPr/>
        </p:nvSpPr>
        <p:spPr>
          <a:xfrm>
            <a:off x="450115" y="1059123"/>
            <a:ext cx="8229600" cy="923330"/>
          </a:xfrm>
          <a:prstGeom prst="rect">
            <a:avLst/>
          </a:prstGeom>
          <a:noFill/>
        </p:spPr>
        <p:txBody>
          <a:bodyPr wrap="square">
            <a:spAutoFit/>
          </a:bodyPr>
          <a:lstStyle/>
          <a:p>
            <a:r>
              <a:rPr lang="en" b="1" i="0" dirty="0">
                <a:solidFill>
                  <a:srgbClr val="C00000"/>
                </a:solidFill>
                <a:effectLst/>
                <a:latin typeface="Arial" panose="020B0604020202020204" pitchFamily="34" charset="0"/>
                <a:cs typeface="Arial" panose="020B0604020202020204" pitchFamily="34" charset="0"/>
              </a:rPr>
              <a:t>Purpose of the lecture: </a:t>
            </a:r>
            <a:r>
              <a:rPr lang="en" b="0" i="0" dirty="0">
                <a:solidFill>
                  <a:srgbClr val="212529"/>
                </a:solidFill>
                <a:effectLst/>
                <a:latin typeface="Arial" panose="020B0604020202020204" pitchFamily="34" charset="0"/>
                <a:cs typeface="Arial" panose="020B0604020202020204" pitchFamily="34" charset="0"/>
              </a:rPr>
              <a:t>to familiarize with the concept, pathophysiological mechanisms, clinical picture, basic diagnostic approaches and therapeutic tactics in </a:t>
            </a:r>
            <a:r>
              <a:rPr lang="en" b="1" dirty="0">
                <a:latin typeface="+mj-lt"/>
                <a:cs typeface="Arial" panose="020B0604020202020204" pitchFamily="34" charset="0"/>
              </a:rPr>
              <a:t>Acute Coronary Syndrome</a:t>
            </a:r>
            <a:r>
              <a:rPr lang="en" b="1" dirty="0">
                <a:effectLst/>
                <a:latin typeface="+mj-lt"/>
                <a:cs typeface="Arial" panose="020B0604020202020204" pitchFamily="34" charset="0"/>
              </a:rPr>
              <a:t> </a:t>
            </a: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B9E100-3F1D-877F-7883-C9D2B316B437}"/>
              </a:ext>
            </a:extLst>
          </p:cNvPr>
          <p:cNvSpPr txBox="1"/>
          <p:nvPr/>
        </p:nvSpPr>
        <p:spPr>
          <a:xfrm>
            <a:off x="484972" y="2413337"/>
            <a:ext cx="8205047" cy="3139321"/>
          </a:xfrm>
          <a:prstGeom prst="rect">
            <a:avLst/>
          </a:prstGeom>
          <a:noFill/>
        </p:spPr>
        <p:txBody>
          <a:bodyPr wrap="square">
            <a:spAutoFit/>
          </a:bodyPr>
          <a:lstStyle/>
          <a:p>
            <a:r>
              <a:rPr lang="en" b="1" i="0" dirty="0">
                <a:solidFill>
                  <a:srgbClr val="C00000"/>
                </a:solidFill>
                <a:effectLst/>
                <a:latin typeface="Arial" panose="020B0604020202020204" pitchFamily="34" charset="0"/>
                <a:cs typeface="Arial" panose="020B0604020202020204" pitchFamily="34" charset="0"/>
              </a:rPr>
              <a:t>Lecture tasks:</a:t>
            </a:r>
            <a:br>
              <a:rPr lang="en" b="1" dirty="0">
                <a:solidFill>
                  <a:srgbClr val="C00000"/>
                </a:solidFill>
                <a:latin typeface="Arial" panose="020B0604020202020204" pitchFamily="34" charset="0"/>
                <a:cs typeface="Arial" panose="020B0604020202020204" pitchFamily="34" charset="0"/>
              </a:rPr>
            </a:br>
            <a:r>
              <a:rPr lang="en" b="0" i="0" dirty="0">
                <a:solidFill>
                  <a:srgbClr val="212529"/>
                </a:solidFill>
                <a:effectLst/>
                <a:latin typeface="Arial" panose="020B0604020202020204" pitchFamily="34" charset="0"/>
                <a:cs typeface="Arial" panose="020B0604020202020204" pitchFamily="34" charset="0"/>
              </a:rPr>
              <a:t>1. Familiarize with the classification of </a:t>
            </a:r>
            <a:r>
              <a:rPr lang="en" b="1" dirty="0">
                <a:latin typeface="+mj-lt"/>
                <a:cs typeface="Arial" panose="020B0604020202020204" pitchFamily="34" charset="0"/>
              </a:rPr>
              <a:t>Acute Coronary Syndrome</a:t>
            </a:r>
            <a:r>
              <a:rPr lang="en" b="1" dirty="0">
                <a:effectLst/>
                <a:latin typeface="+mj-lt"/>
                <a:cs typeface="Arial" panose="020B0604020202020204" pitchFamily="34" charset="0"/>
              </a:rPr>
              <a:t> </a:t>
            </a:r>
            <a:endParaRPr lang="en" b="0" i="0" dirty="0">
              <a:solidFill>
                <a:srgbClr val="212529"/>
              </a:solidFill>
              <a:effectLst/>
              <a:latin typeface="Arial" panose="020B0604020202020204" pitchFamily="34" charset="0"/>
              <a:cs typeface="Arial" panose="020B0604020202020204" pitchFamily="34" charset="0"/>
            </a:endParaRPr>
          </a:p>
          <a:p>
            <a:br>
              <a:rPr lang="en" dirty="0">
                <a:latin typeface="Arial" panose="020B0604020202020204" pitchFamily="34" charset="0"/>
                <a:cs typeface="Arial" panose="020B0604020202020204" pitchFamily="34" charset="0"/>
              </a:rPr>
            </a:br>
            <a:r>
              <a:rPr lang="en" dirty="0">
                <a:solidFill>
                  <a:srgbClr val="212529"/>
                </a:solidFill>
                <a:latin typeface="Arial" panose="020B0604020202020204" pitchFamily="34" charset="0"/>
                <a:cs typeface="Arial" panose="020B0604020202020204" pitchFamily="34" charset="0"/>
              </a:rPr>
              <a:t>2</a:t>
            </a:r>
            <a:r>
              <a:rPr lang="en" b="0" i="0" dirty="0">
                <a:solidFill>
                  <a:srgbClr val="212529"/>
                </a:solidFill>
                <a:effectLst/>
                <a:latin typeface="Arial" panose="020B0604020202020204" pitchFamily="34" charset="0"/>
                <a:cs typeface="Arial" panose="020B0604020202020204" pitchFamily="34" charset="0"/>
              </a:rPr>
              <a:t>. Determine diagnostic tactics for different types of </a:t>
            </a:r>
            <a:r>
              <a:rPr lang="en" b="1" dirty="0">
                <a:latin typeface="+mj-lt"/>
                <a:cs typeface="Arial" panose="020B0604020202020204" pitchFamily="34" charset="0"/>
              </a:rPr>
              <a:t>Acute Coronary Syndrome</a:t>
            </a:r>
            <a:r>
              <a:rPr lang="en" b="1" dirty="0">
                <a:effectLst/>
                <a:latin typeface="+mj-lt"/>
                <a:cs typeface="Arial" panose="020B0604020202020204" pitchFamily="34" charset="0"/>
              </a:rPr>
              <a:t> </a:t>
            </a:r>
            <a:endParaRPr lang="en" b="0" i="0" dirty="0">
              <a:solidFill>
                <a:srgbClr val="212529"/>
              </a:solidFill>
              <a:effectLst/>
              <a:latin typeface="Arial" panose="020B0604020202020204" pitchFamily="34" charset="0"/>
              <a:cs typeface="Arial" panose="020B0604020202020204" pitchFamily="34" charset="0"/>
            </a:endParaRPr>
          </a:p>
          <a:p>
            <a:br>
              <a:rPr lang="en" dirty="0">
                <a:latin typeface="Arial" panose="020B0604020202020204" pitchFamily="34" charset="0"/>
                <a:cs typeface="Arial" panose="020B0604020202020204" pitchFamily="34" charset="0"/>
              </a:rPr>
            </a:br>
            <a:r>
              <a:rPr lang="en" dirty="0">
                <a:solidFill>
                  <a:srgbClr val="212529"/>
                </a:solidFill>
                <a:latin typeface="Arial" panose="020B0604020202020204" pitchFamily="34" charset="0"/>
                <a:cs typeface="Arial" panose="020B0604020202020204" pitchFamily="34" charset="0"/>
              </a:rPr>
              <a:t>3</a:t>
            </a:r>
            <a:r>
              <a:rPr lang="en" b="0" i="0" dirty="0">
                <a:effectLst/>
                <a:latin typeface="Arial" panose="020B0604020202020204" pitchFamily="34" charset="0"/>
                <a:cs typeface="Arial" panose="020B0604020202020204" pitchFamily="34" charset="0"/>
              </a:rPr>
              <a:t>. </a:t>
            </a:r>
            <a:r>
              <a:rPr lang="en" i="0" dirty="0">
                <a:effectLst/>
                <a:latin typeface="Arial" panose="020B0604020202020204" pitchFamily="34" charset="0"/>
                <a:cs typeface="Arial" panose="020B0604020202020204" pitchFamily="34" charset="0"/>
              </a:rPr>
              <a:t>Know </a:t>
            </a:r>
            <a:r>
              <a:rPr lang="en" i="0" dirty="0">
                <a:effectLst/>
                <a:latin typeface="+mj-lt"/>
                <a:cs typeface="Arial" panose="020B0604020202020204" pitchFamily="34" charset="0"/>
              </a:rPr>
              <a:t>d</a:t>
            </a:r>
            <a:r>
              <a:rPr lang="en" dirty="0">
                <a:latin typeface="+mj-lt"/>
              </a:rPr>
              <a:t>ose regimen of antiplatelet and anticoagulant drugs in </a:t>
            </a:r>
            <a:r>
              <a:rPr lang="en" b="1" dirty="0">
                <a:latin typeface="+mj-lt"/>
                <a:cs typeface="Arial" panose="020B0604020202020204" pitchFamily="34" charset="0"/>
              </a:rPr>
              <a:t>Acute Coronary Syndrome</a:t>
            </a:r>
            <a:r>
              <a:rPr lang="en" b="1" dirty="0">
                <a:effectLst/>
                <a:latin typeface="+mj-lt"/>
                <a:cs typeface="Arial" panose="020B0604020202020204" pitchFamily="34" charset="0"/>
              </a:rPr>
              <a:t> </a:t>
            </a:r>
            <a:r>
              <a:rPr lang="en" dirty="0">
                <a:latin typeface="+mj-lt"/>
              </a:rPr>
              <a:t>patients</a:t>
            </a:r>
          </a:p>
          <a:p>
            <a:endParaRPr lang="en" dirty="0">
              <a:latin typeface="+mj-lt"/>
              <a:cs typeface="Arial" panose="020B0604020202020204" pitchFamily="34" charset="0"/>
            </a:endParaRPr>
          </a:p>
          <a:p>
            <a:r>
              <a:rPr lang="en" dirty="0">
                <a:latin typeface="+mj-lt"/>
                <a:cs typeface="Arial" panose="020B0604020202020204" pitchFamily="34" charset="0"/>
              </a:rPr>
              <a:t>4</a:t>
            </a:r>
            <a:r>
              <a:rPr lang="ru-RU" dirty="0">
                <a:latin typeface="+mj-lt"/>
                <a:cs typeface="Arial" panose="020B0604020202020204" pitchFamily="34" charset="0"/>
              </a:rPr>
              <a:t>.</a:t>
            </a:r>
            <a:r>
              <a:rPr lang="en" dirty="0">
                <a:latin typeface="+mj-lt"/>
                <a:cs typeface="Arial" panose="020B0604020202020204" pitchFamily="34" charset="0"/>
              </a:rPr>
              <a:t> </a:t>
            </a:r>
            <a:r>
              <a:rPr lang="en" b="0" i="0" dirty="0">
                <a:solidFill>
                  <a:srgbClr val="212529"/>
                </a:solidFill>
                <a:effectLst/>
                <a:latin typeface="Arial" panose="020B0604020202020204" pitchFamily="34" charset="0"/>
                <a:cs typeface="Arial" panose="020B0604020202020204" pitchFamily="34" charset="0"/>
              </a:rPr>
              <a:t>Determine </a:t>
            </a:r>
            <a:r>
              <a:rPr lang="en-US" b="0" i="0" dirty="0">
                <a:solidFill>
                  <a:srgbClr val="212529"/>
                </a:solidFill>
                <a:effectLst/>
                <a:latin typeface="Arial" panose="020B0604020202020204" pitchFamily="34" charset="0"/>
                <a:cs typeface="Arial" panose="020B0604020202020204" pitchFamily="34" charset="0"/>
              </a:rPr>
              <a:t>of </a:t>
            </a:r>
            <a:r>
              <a:rPr lang="en" dirty="0">
                <a:latin typeface="+mj-lt"/>
              </a:rPr>
              <a:t>modes of presentation and pathways to invasive management and myocardial revascularization in patients presenting with STEMI </a:t>
            </a:r>
            <a:endParaRPr lang="ru-RU" dirty="0">
              <a:latin typeface="+mj-lt"/>
            </a:endParaRP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004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C874635-7277-203A-DC5C-8ADE2CD77EC9}"/>
              </a:ext>
            </a:extLst>
          </p:cNvPr>
          <p:cNvPicPr>
            <a:picLocks noChangeAspect="1"/>
          </p:cNvPicPr>
          <p:nvPr/>
        </p:nvPicPr>
        <p:blipFill>
          <a:blip r:embed="rId2"/>
          <a:stretch>
            <a:fillRect/>
          </a:stretch>
        </p:blipFill>
        <p:spPr>
          <a:xfrm>
            <a:off x="685800" y="906979"/>
            <a:ext cx="7772400" cy="2782898"/>
          </a:xfrm>
          <a:prstGeom prst="rect">
            <a:avLst/>
          </a:prstGeom>
        </p:spPr>
      </p:pic>
      <p:sp>
        <p:nvSpPr>
          <p:cNvPr id="6" name="TextBox 5">
            <a:extLst>
              <a:ext uri="{FF2B5EF4-FFF2-40B4-BE49-F238E27FC236}">
                <a16:creationId xmlns:a16="http://schemas.microsoft.com/office/drawing/2014/main" id="{14D1A331-D5DE-7325-52F6-4A875B5E72FE}"/>
              </a:ext>
            </a:extLst>
          </p:cNvPr>
          <p:cNvSpPr txBox="1"/>
          <p:nvPr/>
        </p:nvSpPr>
        <p:spPr>
          <a:xfrm>
            <a:off x="395536" y="260648"/>
            <a:ext cx="8280920" cy="646331"/>
          </a:xfrm>
          <a:prstGeom prst="rect">
            <a:avLst/>
          </a:prstGeom>
          <a:noFill/>
        </p:spPr>
        <p:txBody>
          <a:bodyPr wrap="square">
            <a:spAutoFit/>
          </a:bodyPr>
          <a:lstStyle/>
          <a:p>
            <a:pPr algn="ctr"/>
            <a:r>
              <a:rPr lang="en" b="1" dirty="0">
                <a:solidFill>
                  <a:srgbClr val="C00000"/>
                </a:solidFill>
                <a:latin typeface="+mj-lt"/>
              </a:rPr>
              <a:t>Modes of presentation and pathways to invasive management and myocardial revascularization in patients presenting with STEMI </a:t>
            </a:r>
            <a:endParaRPr lang="ru-RU" b="1" dirty="0">
              <a:solidFill>
                <a:srgbClr val="C00000"/>
              </a:solidFill>
              <a:latin typeface="+mj-lt"/>
            </a:endParaRPr>
          </a:p>
        </p:txBody>
      </p:sp>
      <p:sp>
        <p:nvSpPr>
          <p:cNvPr id="8" name="TextBox 7">
            <a:extLst>
              <a:ext uri="{FF2B5EF4-FFF2-40B4-BE49-F238E27FC236}">
                <a16:creationId xmlns:a16="http://schemas.microsoft.com/office/drawing/2014/main" id="{5E19BADC-8623-1BA2-DE6C-DCDB33C47159}"/>
              </a:ext>
            </a:extLst>
          </p:cNvPr>
          <p:cNvSpPr txBox="1"/>
          <p:nvPr/>
        </p:nvSpPr>
        <p:spPr>
          <a:xfrm>
            <a:off x="503867" y="4221088"/>
            <a:ext cx="8136904" cy="923330"/>
          </a:xfrm>
          <a:prstGeom prst="rect">
            <a:avLst/>
          </a:prstGeom>
          <a:noFill/>
        </p:spPr>
        <p:txBody>
          <a:bodyPr wrap="square">
            <a:spAutoFit/>
          </a:bodyPr>
          <a:lstStyle/>
          <a:p>
            <a:r>
              <a:rPr lang="en" dirty="0"/>
              <a:t>In patients with a working diagnosis of STEMI, a PPCI strategy (i.e. immediate angiography and PCI as needed) is the preferred reperfusion strategy, provided it can be performed in a timely manner (i.e. within 120 min of the ECG-based diagnosis</a:t>
            </a:r>
            <a:endParaRPr lang="ru-RU" dirty="0"/>
          </a:p>
        </p:txBody>
      </p:sp>
    </p:spTree>
    <p:extLst>
      <p:ext uri="{BB962C8B-B14F-4D97-AF65-F5344CB8AC3E}">
        <p14:creationId xmlns:p14="http://schemas.microsoft.com/office/powerpoint/2010/main" val="3108327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0F4ECFB-A7CC-C790-5D3E-F12C7EEFC4ED}"/>
              </a:ext>
            </a:extLst>
          </p:cNvPr>
          <p:cNvPicPr>
            <a:picLocks noChangeAspect="1"/>
          </p:cNvPicPr>
          <p:nvPr/>
        </p:nvPicPr>
        <p:blipFill>
          <a:blip r:embed="rId2"/>
          <a:stretch>
            <a:fillRect/>
          </a:stretch>
        </p:blipFill>
        <p:spPr>
          <a:xfrm>
            <a:off x="685800" y="744838"/>
            <a:ext cx="7772400" cy="5368324"/>
          </a:xfrm>
          <a:prstGeom prst="rect">
            <a:avLst/>
          </a:prstGeom>
        </p:spPr>
      </p:pic>
      <p:sp>
        <p:nvSpPr>
          <p:cNvPr id="3" name="TextBox 2">
            <a:extLst>
              <a:ext uri="{FF2B5EF4-FFF2-40B4-BE49-F238E27FC236}">
                <a16:creationId xmlns:a16="http://schemas.microsoft.com/office/drawing/2014/main" id="{5AA10C2E-9478-AE3E-7ECE-6E4A46840B26}"/>
              </a:ext>
            </a:extLst>
          </p:cNvPr>
          <p:cNvSpPr txBox="1"/>
          <p:nvPr/>
        </p:nvSpPr>
        <p:spPr>
          <a:xfrm>
            <a:off x="431540" y="82069"/>
            <a:ext cx="8280920" cy="646331"/>
          </a:xfrm>
          <a:prstGeom prst="rect">
            <a:avLst/>
          </a:prstGeom>
          <a:noFill/>
        </p:spPr>
        <p:txBody>
          <a:bodyPr wrap="square">
            <a:spAutoFit/>
          </a:bodyPr>
          <a:lstStyle/>
          <a:p>
            <a:pPr algn="ctr"/>
            <a:r>
              <a:rPr lang="en" b="1" dirty="0">
                <a:solidFill>
                  <a:srgbClr val="C00000"/>
                </a:solidFill>
                <a:latin typeface="+mj-lt"/>
              </a:rPr>
              <a:t>Modes of presentation and pathways to invasive management and myocardial revascularization in patients presenting with STEMI </a:t>
            </a:r>
            <a:endParaRPr lang="ru-RU" b="1" dirty="0">
              <a:solidFill>
                <a:srgbClr val="C00000"/>
              </a:solidFill>
              <a:latin typeface="+mj-lt"/>
            </a:endParaRPr>
          </a:p>
        </p:txBody>
      </p:sp>
    </p:spTree>
    <p:extLst>
      <p:ext uri="{BB962C8B-B14F-4D97-AF65-F5344CB8AC3E}">
        <p14:creationId xmlns:p14="http://schemas.microsoft.com/office/powerpoint/2010/main" val="2874709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9A00B1-645E-33C6-2901-B783EA612CBE}"/>
              </a:ext>
            </a:extLst>
          </p:cNvPr>
          <p:cNvPicPr>
            <a:picLocks noChangeAspect="1"/>
          </p:cNvPicPr>
          <p:nvPr/>
        </p:nvPicPr>
        <p:blipFill>
          <a:blip r:embed="rId2"/>
          <a:stretch>
            <a:fillRect/>
          </a:stretch>
        </p:blipFill>
        <p:spPr>
          <a:xfrm>
            <a:off x="685800" y="714829"/>
            <a:ext cx="7772400" cy="5428342"/>
          </a:xfrm>
          <a:prstGeom prst="rect">
            <a:avLst/>
          </a:prstGeom>
        </p:spPr>
      </p:pic>
      <p:sp>
        <p:nvSpPr>
          <p:cNvPr id="4" name="TextBox 3">
            <a:extLst>
              <a:ext uri="{FF2B5EF4-FFF2-40B4-BE49-F238E27FC236}">
                <a16:creationId xmlns:a16="http://schemas.microsoft.com/office/drawing/2014/main" id="{74AB79AE-E05B-F73D-A94C-93ED41699274}"/>
              </a:ext>
            </a:extLst>
          </p:cNvPr>
          <p:cNvSpPr txBox="1"/>
          <p:nvPr/>
        </p:nvSpPr>
        <p:spPr>
          <a:xfrm>
            <a:off x="467544" y="68498"/>
            <a:ext cx="8132440" cy="646331"/>
          </a:xfrm>
          <a:prstGeom prst="rect">
            <a:avLst/>
          </a:prstGeom>
          <a:noFill/>
        </p:spPr>
        <p:txBody>
          <a:bodyPr wrap="square">
            <a:spAutoFit/>
          </a:bodyPr>
          <a:lstStyle/>
          <a:p>
            <a:pPr algn="ctr"/>
            <a:r>
              <a:rPr lang="en" b="1" dirty="0">
                <a:solidFill>
                  <a:srgbClr val="C00000"/>
                </a:solidFill>
                <a:latin typeface="+mj-lt"/>
              </a:rPr>
              <a:t>Selection of invasive strategy and reperfusion therapy in patients presenting with NSTE-ACS</a:t>
            </a:r>
            <a:endParaRPr lang="ru-RU" b="1" dirty="0">
              <a:solidFill>
                <a:srgbClr val="C00000"/>
              </a:solidFill>
              <a:latin typeface="+mj-lt"/>
            </a:endParaRPr>
          </a:p>
        </p:txBody>
      </p:sp>
    </p:spTree>
    <p:extLst>
      <p:ext uri="{BB962C8B-B14F-4D97-AF65-F5344CB8AC3E}">
        <p14:creationId xmlns:p14="http://schemas.microsoft.com/office/powerpoint/2010/main" val="183565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7F2B2-8FDF-029F-C6BB-2FCFBA9F9E34}"/>
              </a:ext>
            </a:extLst>
          </p:cNvPr>
          <p:cNvSpPr txBox="1"/>
          <p:nvPr/>
        </p:nvSpPr>
        <p:spPr>
          <a:xfrm>
            <a:off x="179512" y="116632"/>
            <a:ext cx="8784976" cy="369332"/>
          </a:xfrm>
          <a:prstGeom prst="rect">
            <a:avLst/>
          </a:prstGeom>
          <a:noFill/>
        </p:spPr>
        <p:txBody>
          <a:bodyPr wrap="square">
            <a:spAutoFit/>
          </a:bodyPr>
          <a:lstStyle/>
          <a:p>
            <a:pPr algn="ctr"/>
            <a:r>
              <a:rPr lang="en" b="1" dirty="0">
                <a:solidFill>
                  <a:srgbClr val="C00000"/>
                </a:solidFill>
                <a:latin typeface="+mj-lt"/>
              </a:rPr>
              <a:t>Recommendations for reperfusion therapy and timing of invasive strategy</a:t>
            </a:r>
            <a:endParaRPr lang="ru-RU" b="1" dirty="0">
              <a:solidFill>
                <a:srgbClr val="C00000"/>
              </a:solidFill>
              <a:latin typeface="+mj-lt"/>
            </a:endParaRPr>
          </a:p>
        </p:txBody>
      </p:sp>
      <p:pic>
        <p:nvPicPr>
          <p:cNvPr id="4" name="Рисунок 3">
            <a:extLst>
              <a:ext uri="{FF2B5EF4-FFF2-40B4-BE49-F238E27FC236}">
                <a16:creationId xmlns:a16="http://schemas.microsoft.com/office/drawing/2014/main" id="{2E350994-EC42-4503-BFC9-B30454F2A23F}"/>
              </a:ext>
            </a:extLst>
          </p:cNvPr>
          <p:cNvPicPr>
            <a:picLocks noChangeAspect="1"/>
          </p:cNvPicPr>
          <p:nvPr/>
        </p:nvPicPr>
        <p:blipFill>
          <a:blip r:embed="rId2"/>
          <a:stretch>
            <a:fillRect/>
          </a:stretch>
        </p:blipFill>
        <p:spPr>
          <a:xfrm>
            <a:off x="704850" y="797881"/>
            <a:ext cx="7734300" cy="6083300"/>
          </a:xfrm>
          <a:prstGeom prst="rect">
            <a:avLst/>
          </a:prstGeom>
        </p:spPr>
      </p:pic>
    </p:spTree>
    <p:extLst>
      <p:ext uri="{BB962C8B-B14F-4D97-AF65-F5344CB8AC3E}">
        <p14:creationId xmlns:p14="http://schemas.microsoft.com/office/powerpoint/2010/main" val="1835263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19BA32-262A-C48B-D6F1-F38AE496AC5D}"/>
              </a:ext>
            </a:extLst>
          </p:cNvPr>
          <p:cNvSpPr txBox="1"/>
          <p:nvPr/>
        </p:nvSpPr>
        <p:spPr>
          <a:xfrm>
            <a:off x="179512" y="116632"/>
            <a:ext cx="8784976" cy="369332"/>
          </a:xfrm>
          <a:prstGeom prst="rect">
            <a:avLst/>
          </a:prstGeom>
          <a:noFill/>
        </p:spPr>
        <p:txBody>
          <a:bodyPr wrap="square">
            <a:spAutoFit/>
          </a:bodyPr>
          <a:lstStyle/>
          <a:p>
            <a:pPr algn="ctr"/>
            <a:r>
              <a:rPr lang="en" b="1" dirty="0">
                <a:solidFill>
                  <a:srgbClr val="C00000"/>
                </a:solidFill>
                <a:latin typeface="+mj-lt"/>
              </a:rPr>
              <a:t>Recommendations for reperfusion therapy and timing of invasive strategy</a:t>
            </a:r>
            <a:endParaRPr lang="ru-RU" b="1" dirty="0">
              <a:solidFill>
                <a:srgbClr val="C00000"/>
              </a:solidFill>
              <a:latin typeface="+mj-lt"/>
            </a:endParaRPr>
          </a:p>
        </p:txBody>
      </p:sp>
      <p:pic>
        <p:nvPicPr>
          <p:cNvPr id="3" name="Рисунок 2">
            <a:extLst>
              <a:ext uri="{FF2B5EF4-FFF2-40B4-BE49-F238E27FC236}">
                <a16:creationId xmlns:a16="http://schemas.microsoft.com/office/drawing/2014/main" id="{9074CDC3-4F1D-E1AD-DED9-D2F908BDD2D0}"/>
              </a:ext>
            </a:extLst>
          </p:cNvPr>
          <p:cNvPicPr>
            <a:picLocks noChangeAspect="1"/>
          </p:cNvPicPr>
          <p:nvPr/>
        </p:nvPicPr>
        <p:blipFill>
          <a:blip r:embed="rId2"/>
          <a:stretch>
            <a:fillRect/>
          </a:stretch>
        </p:blipFill>
        <p:spPr>
          <a:xfrm>
            <a:off x="685800" y="769199"/>
            <a:ext cx="7772400" cy="6088801"/>
          </a:xfrm>
          <a:prstGeom prst="rect">
            <a:avLst/>
          </a:prstGeom>
        </p:spPr>
      </p:pic>
    </p:spTree>
    <p:extLst>
      <p:ext uri="{BB962C8B-B14F-4D97-AF65-F5344CB8AC3E}">
        <p14:creationId xmlns:p14="http://schemas.microsoft.com/office/powerpoint/2010/main" val="1353734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DDC7C8C-1225-2AD3-D0C5-38812D7BECB0}"/>
              </a:ext>
            </a:extLst>
          </p:cNvPr>
          <p:cNvPicPr>
            <a:picLocks noChangeAspect="1"/>
          </p:cNvPicPr>
          <p:nvPr/>
        </p:nvPicPr>
        <p:blipFill>
          <a:blip r:embed="rId2"/>
          <a:stretch>
            <a:fillRect/>
          </a:stretch>
        </p:blipFill>
        <p:spPr>
          <a:xfrm>
            <a:off x="539552" y="764704"/>
            <a:ext cx="7772400" cy="4354569"/>
          </a:xfrm>
          <a:prstGeom prst="rect">
            <a:avLst/>
          </a:prstGeom>
        </p:spPr>
      </p:pic>
      <p:sp>
        <p:nvSpPr>
          <p:cNvPr id="3" name="TextBox 2">
            <a:extLst>
              <a:ext uri="{FF2B5EF4-FFF2-40B4-BE49-F238E27FC236}">
                <a16:creationId xmlns:a16="http://schemas.microsoft.com/office/drawing/2014/main" id="{6BB60F84-AC0C-E342-9FCD-A4A907147040}"/>
              </a:ext>
            </a:extLst>
          </p:cNvPr>
          <p:cNvSpPr txBox="1"/>
          <p:nvPr/>
        </p:nvSpPr>
        <p:spPr>
          <a:xfrm>
            <a:off x="179512" y="116632"/>
            <a:ext cx="8784976" cy="369332"/>
          </a:xfrm>
          <a:prstGeom prst="rect">
            <a:avLst/>
          </a:prstGeom>
          <a:noFill/>
        </p:spPr>
        <p:txBody>
          <a:bodyPr wrap="square">
            <a:spAutoFit/>
          </a:bodyPr>
          <a:lstStyle/>
          <a:p>
            <a:pPr algn="ctr"/>
            <a:r>
              <a:rPr lang="en" b="1" dirty="0">
                <a:solidFill>
                  <a:srgbClr val="C00000"/>
                </a:solidFill>
                <a:latin typeface="+mj-lt"/>
              </a:rPr>
              <a:t>Recommendations for reperfusion therapy and timing of invasive strategy</a:t>
            </a:r>
            <a:endParaRPr lang="ru-RU" b="1" dirty="0">
              <a:solidFill>
                <a:srgbClr val="C00000"/>
              </a:solidFill>
              <a:latin typeface="+mj-lt"/>
            </a:endParaRPr>
          </a:p>
        </p:txBody>
      </p:sp>
    </p:spTree>
    <p:extLst>
      <p:ext uri="{BB962C8B-B14F-4D97-AF65-F5344CB8AC3E}">
        <p14:creationId xmlns:p14="http://schemas.microsoft.com/office/powerpoint/2010/main" val="4127788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0198363-844D-9BE4-50C8-7CF5BDC09A41}"/>
              </a:ext>
            </a:extLst>
          </p:cNvPr>
          <p:cNvPicPr>
            <a:picLocks noChangeAspect="1"/>
          </p:cNvPicPr>
          <p:nvPr/>
        </p:nvPicPr>
        <p:blipFill>
          <a:blip r:embed="rId2"/>
          <a:stretch>
            <a:fillRect/>
          </a:stretch>
        </p:blipFill>
        <p:spPr>
          <a:xfrm>
            <a:off x="736600" y="336550"/>
            <a:ext cx="7670800" cy="6184900"/>
          </a:xfrm>
          <a:prstGeom prst="rect">
            <a:avLst/>
          </a:prstGeom>
        </p:spPr>
      </p:pic>
    </p:spTree>
    <p:extLst>
      <p:ext uri="{BB962C8B-B14F-4D97-AF65-F5344CB8AC3E}">
        <p14:creationId xmlns:p14="http://schemas.microsoft.com/office/powerpoint/2010/main" val="4155614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492A77A-3F41-A51A-9378-29F65084BF0A}"/>
              </a:ext>
            </a:extLst>
          </p:cNvPr>
          <p:cNvPicPr>
            <a:picLocks noChangeAspect="1"/>
          </p:cNvPicPr>
          <p:nvPr/>
        </p:nvPicPr>
        <p:blipFill>
          <a:blip r:embed="rId2"/>
          <a:stretch>
            <a:fillRect/>
          </a:stretch>
        </p:blipFill>
        <p:spPr>
          <a:xfrm>
            <a:off x="704850" y="781050"/>
            <a:ext cx="7734300" cy="5295900"/>
          </a:xfrm>
          <a:prstGeom prst="rect">
            <a:avLst/>
          </a:prstGeom>
        </p:spPr>
      </p:pic>
    </p:spTree>
    <p:extLst>
      <p:ext uri="{BB962C8B-B14F-4D97-AF65-F5344CB8AC3E}">
        <p14:creationId xmlns:p14="http://schemas.microsoft.com/office/powerpoint/2010/main" val="1052395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9956857-583A-6013-FB0B-CE5ED74422E1}"/>
              </a:ext>
            </a:extLst>
          </p:cNvPr>
          <p:cNvPicPr>
            <a:picLocks noChangeAspect="1"/>
          </p:cNvPicPr>
          <p:nvPr/>
        </p:nvPicPr>
        <p:blipFill>
          <a:blip r:embed="rId2"/>
          <a:stretch>
            <a:fillRect/>
          </a:stretch>
        </p:blipFill>
        <p:spPr>
          <a:xfrm>
            <a:off x="1771650" y="596900"/>
            <a:ext cx="5600700" cy="5664200"/>
          </a:xfrm>
          <a:prstGeom prst="rect">
            <a:avLst/>
          </a:prstGeom>
        </p:spPr>
      </p:pic>
      <p:sp>
        <p:nvSpPr>
          <p:cNvPr id="4" name="TextBox 3">
            <a:extLst>
              <a:ext uri="{FF2B5EF4-FFF2-40B4-BE49-F238E27FC236}">
                <a16:creationId xmlns:a16="http://schemas.microsoft.com/office/drawing/2014/main" id="{314C8971-7DA8-0A7F-7E7C-001302F187EB}"/>
              </a:ext>
            </a:extLst>
          </p:cNvPr>
          <p:cNvSpPr txBox="1"/>
          <p:nvPr/>
        </p:nvSpPr>
        <p:spPr>
          <a:xfrm>
            <a:off x="467544" y="21250"/>
            <a:ext cx="8424936" cy="369332"/>
          </a:xfrm>
          <a:prstGeom prst="rect">
            <a:avLst/>
          </a:prstGeom>
          <a:noFill/>
        </p:spPr>
        <p:txBody>
          <a:bodyPr wrap="square">
            <a:spAutoFit/>
          </a:bodyPr>
          <a:lstStyle/>
          <a:p>
            <a:r>
              <a:rPr lang="en" b="1" dirty="0">
                <a:solidFill>
                  <a:srgbClr val="C00000"/>
                </a:solidFill>
                <a:latin typeface="+mj-lt"/>
              </a:rPr>
              <a:t>Antithrombotic treatments in acute coronary syndrome: pharmacological targets</a:t>
            </a:r>
            <a:endParaRPr lang="ru-RU" b="1" dirty="0">
              <a:solidFill>
                <a:srgbClr val="C00000"/>
              </a:solidFill>
              <a:latin typeface="+mj-lt"/>
            </a:endParaRPr>
          </a:p>
        </p:txBody>
      </p:sp>
    </p:spTree>
    <p:extLst>
      <p:ext uri="{BB962C8B-B14F-4D97-AF65-F5344CB8AC3E}">
        <p14:creationId xmlns:p14="http://schemas.microsoft.com/office/powerpoint/2010/main" val="3693944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255B12-A13C-E7E6-FD09-31947EF4843E}"/>
              </a:ext>
            </a:extLst>
          </p:cNvPr>
          <p:cNvSpPr txBox="1"/>
          <p:nvPr/>
        </p:nvSpPr>
        <p:spPr>
          <a:xfrm>
            <a:off x="395536" y="116632"/>
            <a:ext cx="8568952" cy="646331"/>
          </a:xfrm>
          <a:prstGeom prst="rect">
            <a:avLst/>
          </a:prstGeom>
          <a:noFill/>
        </p:spPr>
        <p:txBody>
          <a:bodyPr wrap="square">
            <a:spAutoFit/>
          </a:bodyPr>
          <a:lstStyle/>
          <a:p>
            <a:pPr algn="ctr"/>
            <a:r>
              <a:rPr lang="en" b="1" dirty="0">
                <a:solidFill>
                  <a:srgbClr val="C00000"/>
                </a:solidFill>
                <a:latin typeface="+mj-lt"/>
              </a:rPr>
              <a:t>Dose regimen of antiplatelet and anticoagulant drugs in acute coronary syndrome patients (1)</a:t>
            </a:r>
            <a:endParaRPr lang="ru-RU" b="1" dirty="0">
              <a:solidFill>
                <a:srgbClr val="C00000"/>
              </a:solidFill>
              <a:latin typeface="+mj-lt"/>
            </a:endParaRPr>
          </a:p>
        </p:txBody>
      </p:sp>
      <p:pic>
        <p:nvPicPr>
          <p:cNvPr id="4" name="Рисунок 3">
            <a:extLst>
              <a:ext uri="{FF2B5EF4-FFF2-40B4-BE49-F238E27FC236}">
                <a16:creationId xmlns:a16="http://schemas.microsoft.com/office/drawing/2014/main" id="{66C911A7-D656-E77E-1A19-F1BD572E418D}"/>
              </a:ext>
            </a:extLst>
          </p:cNvPr>
          <p:cNvPicPr>
            <a:picLocks noChangeAspect="1"/>
          </p:cNvPicPr>
          <p:nvPr/>
        </p:nvPicPr>
        <p:blipFill>
          <a:blip r:embed="rId3"/>
          <a:stretch>
            <a:fillRect/>
          </a:stretch>
        </p:blipFill>
        <p:spPr>
          <a:xfrm>
            <a:off x="-1" y="980728"/>
            <a:ext cx="9144001" cy="3742145"/>
          </a:xfrm>
          <a:prstGeom prst="rect">
            <a:avLst/>
          </a:prstGeom>
        </p:spPr>
      </p:pic>
      <p:sp>
        <p:nvSpPr>
          <p:cNvPr id="6" name="TextBox 5">
            <a:extLst>
              <a:ext uri="{FF2B5EF4-FFF2-40B4-BE49-F238E27FC236}">
                <a16:creationId xmlns:a16="http://schemas.microsoft.com/office/drawing/2014/main" id="{8749F43F-750D-F72A-BB7B-F29BBBC1D9BF}"/>
              </a:ext>
            </a:extLst>
          </p:cNvPr>
          <p:cNvSpPr txBox="1"/>
          <p:nvPr/>
        </p:nvSpPr>
        <p:spPr>
          <a:xfrm>
            <a:off x="0" y="5352678"/>
            <a:ext cx="9144000" cy="646331"/>
          </a:xfrm>
          <a:prstGeom prst="rect">
            <a:avLst/>
          </a:prstGeom>
          <a:noFill/>
        </p:spPr>
        <p:txBody>
          <a:bodyPr wrap="square">
            <a:spAutoFit/>
          </a:bodyPr>
          <a:lstStyle/>
          <a:p>
            <a:pPr algn="ctr"/>
            <a:r>
              <a:rPr lang="en" sz="1200" dirty="0"/>
              <a:t>ACS, acute coronary syndrome; ACT, activated clotting time; aPPT, activated partial thromboplastin time; b.i.d., bis in die (twice a day); CKD, chronic kidney disease; </a:t>
            </a:r>
            <a:r>
              <a:rPr lang="en" sz="1200" dirty="0" err="1"/>
              <a:t>CrCl</a:t>
            </a:r>
            <a:r>
              <a:rPr lang="en" sz="1200" dirty="0"/>
              <a:t>, creatinine clearance; DDI, drug–drug interactions; ICH, intracranial hemorrhage; </a:t>
            </a:r>
            <a:r>
              <a:rPr lang="en" sz="1200" dirty="0" err="1"/>
              <a:t>i.v.</a:t>
            </a:r>
            <a:r>
              <a:rPr lang="en" sz="1200" dirty="0"/>
              <a:t> intravenous; LD, loading dose; MD, maintenance dose; o.d., once a day; PPCI, primary percutaneous coronary intervention; </a:t>
            </a:r>
            <a:r>
              <a:rPr lang="en" sz="1200" dirty="0" err="1"/>
              <a:t>s.c.</a:t>
            </a:r>
            <a:r>
              <a:rPr lang="en" sz="1200" dirty="0"/>
              <a:t> subcutaneous; UFH, unfractionated heparin.</a:t>
            </a:r>
            <a:endParaRPr lang="ru-RU" sz="1200" dirty="0"/>
          </a:p>
        </p:txBody>
      </p:sp>
    </p:spTree>
    <p:extLst>
      <p:ext uri="{BB962C8B-B14F-4D97-AF65-F5344CB8AC3E}">
        <p14:creationId xmlns:p14="http://schemas.microsoft.com/office/powerpoint/2010/main" val="23076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8937CFD-0C67-B7BD-2B38-2DF8EEFF4A3A}"/>
              </a:ext>
            </a:extLst>
          </p:cNvPr>
          <p:cNvPicPr>
            <a:picLocks noChangeAspect="1"/>
          </p:cNvPicPr>
          <p:nvPr/>
        </p:nvPicPr>
        <p:blipFill>
          <a:blip r:embed="rId2"/>
          <a:stretch>
            <a:fillRect/>
          </a:stretch>
        </p:blipFill>
        <p:spPr>
          <a:xfrm>
            <a:off x="827584" y="188640"/>
            <a:ext cx="7704856" cy="6408712"/>
          </a:xfrm>
          <a:prstGeom prst="rect">
            <a:avLst/>
          </a:prstGeom>
        </p:spPr>
      </p:pic>
    </p:spTree>
    <p:extLst>
      <p:ext uri="{BB962C8B-B14F-4D97-AF65-F5344CB8AC3E}">
        <p14:creationId xmlns:p14="http://schemas.microsoft.com/office/powerpoint/2010/main" val="1333716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48DD6E9-EAF3-42DD-CC15-F64F77E8CCAF}"/>
              </a:ext>
            </a:extLst>
          </p:cNvPr>
          <p:cNvPicPr>
            <a:picLocks noChangeAspect="1"/>
          </p:cNvPicPr>
          <p:nvPr/>
        </p:nvPicPr>
        <p:blipFill>
          <a:blip r:embed="rId2"/>
          <a:stretch>
            <a:fillRect/>
          </a:stretch>
        </p:blipFill>
        <p:spPr>
          <a:xfrm>
            <a:off x="179512" y="1412777"/>
            <a:ext cx="8784976" cy="3964450"/>
          </a:xfrm>
          <a:prstGeom prst="rect">
            <a:avLst/>
          </a:prstGeom>
        </p:spPr>
      </p:pic>
      <p:sp>
        <p:nvSpPr>
          <p:cNvPr id="3" name="TextBox 2">
            <a:extLst>
              <a:ext uri="{FF2B5EF4-FFF2-40B4-BE49-F238E27FC236}">
                <a16:creationId xmlns:a16="http://schemas.microsoft.com/office/drawing/2014/main" id="{CED20693-184B-1FE2-CC02-19F36D739805}"/>
              </a:ext>
            </a:extLst>
          </p:cNvPr>
          <p:cNvSpPr txBox="1"/>
          <p:nvPr/>
        </p:nvSpPr>
        <p:spPr>
          <a:xfrm>
            <a:off x="395536" y="116632"/>
            <a:ext cx="8568952" cy="646331"/>
          </a:xfrm>
          <a:prstGeom prst="rect">
            <a:avLst/>
          </a:prstGeom>
          <a:noFill/>
        </p:spPr>
        <p:txBody>
          <a:bodyPr wrap="square">
            <a:spAutoFit/>
          </a:bodyPr>
          <a:lstStyle/>
          <a:p>
            <a:pPr algn="ctr"/>
            <a:r>
              <a:rPr lang="en" b="1" dirty="0">
                <a:solidFill>
                  <a:srgbClr val="C00000"/>
                </a:solidFill>
                <a:latin typeface="+mj-lt"/>
              </a:rPr>
              <a:t>Dose regimen of antiplatelet and anticoagulant drugs in acute coronary syndrome patients (3)</a:t>
            </a:r>
            <a:endParaRPr lang="ru-RU" b="1" dirty="0">
              <a:solidFill>
                <a:srgbClr val="C00000"/>
              </a:solidFill>
              <a:latin typeface="+mj-lt"/>
            </a:endParaRPr>
          </a:p>
        </p:txBody>
      </p:sp>
    </p:spTree>
    <p:extLst>
      <p:ext uri="{BB962C8B-B14F-4D97-AF65-F5344CB8AC3E}">
        <p14:creationId xmlns:p14="http://schemas.microsoft.com/office/powerpoint/2010/main" val="126731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556CC14-1513-8D36-035D-49E6A201D7B3}"/>
              </a:ext>
            </a:extLst>
          </p:cNvPr>
          <p:cNvPicPr>
            <a:picLocks noChangeAspect="1"/>
          </p:cNvPicPr>
          <p:nvPr/>
        </p:nvPicPr>
        <p:blipFill>
          <a:blip r:embed="rId2"/>
          <a:stretch>
            <a:fillRect/>
          </a:stretch>
        </p:blipFill>
        <p:spPr>
          <a:xfrm>
            <a:off x="50832" y="908720"/>
            <a:ext cx="9042336" cy="3312368"/>
          </a:xfrm>
          <a:prstGeom prst="rect">
            <a:avLst/>
          </a:prstGeom>
        </p:spPr>
      </p:pic>
      <p:sp>
        <p:nvSpPr>
          <p:cNvPr id="3" name="TextBox 2">
            <a:extLst>
              <a:ext uri="{FF2B5EF4-FFF2-40B4-BE49-F238E27FC236}">
                <a16:creationId xmlns:a16="http://schemas.microsoft.com/office/drawing/2014/main" id="{6FCC23ED-FF15-4BC7-5859-BC03C4B9C292}"/>
              </a:ext>
            </a:extLst>
          </p:cNvPr>
          <p:cNvSpPr txBox="1"/>
          <p:nvPr/>
        </p:nvSpPr>
        <p:spPr>
          <a:xfrm>
            <a:off x="395536" y="116632"/>
            <a:ext cx="8568952" cy="646331"/>
          </a:xfrm>
          <a:prstGeom prst="rect">
            <a:avLst/>
          </a:prstGeom>
          <a:noFill/>
        </p:spPr>
        <p:txBody>
          <a:bodyPr wrap="square">
            <a:spAutoFit/>
          </a:bodyPr>
          <a:lstStyle/>
          <a:p>
            <a:pPr algn="ctr"/>
            <a:r>
              <a:rPr lang="en" b="1" dirty="0">
                <a:solidFill>
                  <a:srgbClr val="C00000"/>
                </a:solidFill>
                <a:latin typeface="+mj-lt"/>
              </a:rPr>
              <a:t>Dose regimen of antiplatelet and anticoagulant drugs in acute coronary syndrome patients (4)</a:t>
            </a:r>
            <a:endParaRPr lang="ru-RU" b="1" dirty="0">
              <a:solidFill>
                <a:srgbClr val="C00000"/>
              </a:solidFill>
              <a:latin typeface="+mj-lt"/>
            </a:endParaRPr>
          </a:p>
        </p:txBody>
      </p:sp>
      <p:pic>
        <p:nvPicPr>
          <p:cNvPr id="4" name="Рисунок 3">
            <a:extLst>
              <a:ext uri="{FF2B5EF4-FFF2-40B4-BE49-F238E27FC236}">
                <a16:creationId xmlns:a16="http://schemas.microsoft.com/office/drawing/2014/main" id="{90CDC63C-952F-3A85-DC76-853BC866E397}"/>
              </a:ext>
            </a:extLst>
          </p:cNvPr>
          <p:cNvPicPr>
            <a:picLocks noChangeAspect="1"/>
          </p:cNvPicPr>
          <p:nvPr/>
        </p:nvPicPr>
        <p:blipFill>
          <a:blip r:embed="rId3"/>
          <a:stretch>
            <a:fillRect/>
          </a:stretch>
        </p:blipFill>
        <p:spPr>
          <a:xfrm>
            <a:off x="73726" y="4221088"/>
            <a:ext cx="9019441" cy="2168658"/>
          </a:xfrm>
          <a:prstGeom prst="rect">
            <a:avLst/>
          </a:prstGeom>
        </p:spPr>
      </p:pic>
    </p:spTree>
    <p:extLst>
      <p:ext uri="{BB962C8B-B14F-4D97-AF65-F5344CB8AC3E}">
        <p14:creationId xmlns:p14="http://schemas.microsoft.com/office/powerpoint/2010/main" val="1357568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FB2677-FBC4-5D62-5867-EF552CE42391}"/>
              </a:ext>
            </a:extLst>
          </p:cNvPr>
          <p:cNvSpPr txBox="1"/>
          <p:nvPr/>
        </p:nvSpPr>
        <p:spPr>
          <a:xfrm>
            <a:off x="225910" y="0"/>
            <a:ext cx="8810585" cy="646331"/>
          </a:xfrm>
          <a:prstGeom prst="rect">
            <a:avLst/>
          </a:prstGeom>
          <a:noFill/>
        </p:spPr>
        <p:txBody>
          <a:bodyPr wrap="square">
            <a:spAutoFit/>
          </a:bodyPr>
          <a:lstStyle/>
          <a:p>
            <a:pPr algn="ctr"/>
            <a:r>
              <a:rPr lang="en" b="1" dirty="0">
                <a:solidFill>
                  <a:srgbClr val="C00000"/>
                </a:solidFill>
                <a:latin typeface="+mj-lt"/>
              </a:rPr>
              <a:t>Recommended default antithrombotic therapy regimens in acute coronary syndrome patients without an indication for oral anticoagulation</a:t>
            </a:r>
            <a:endParaRPr lang="ru-RU" b="1" dirty="0">
              <a:solidFill>
                <a:srgbClr val="C00000"/>
              </a:solidFill>
              <a:latin typeface="+mj-lt"/>
            </a:endParaRPr>
          </a:p>
        </p:txBody>
      </p:sp>
      <p:pic>
        <p:nvPicPr>
          <p:cNvPr id="5" name="Рисунок 4">
            <a:extLst>
              <a:ext uri="{FF2B5EF4-FFF2-40B4-BE49-F238E27FC236}">
                <a16:creationId xmlns:a16="http://schemas.microsoft.com/office/drawing/2014/main" id="{353CFFCE-173B-A72A-1C5A-0205DE936325}"/>
              </a:ext>
            </a:extLst>
          </p:cNvPr>
          <p:cNvPicPr>
            <a:picLocks noChangeAspect="1"/>
          </p:cNvPicPr>
          <p:nvPr/>
        </p:nvPicPr>
        <p:blipFill>
          <a:blip r:embed="rId2"/>
          <a:stretch>
            <a:fillRect/>
          </a:stretch>
        </p:blipFill>
        <p:spPr>
          <a:xfrm>
            <a:off x="199662" y="1196752"/>
            <a:ext cx="8645064" cy="3096344"/>
          </a:xfrm>
          <a:prstGeom prst="rect">
            <a:avLst/>
          </a:prstGeom>
        </p:spPr>
      </p:pic>
    </p:spTree>
    <p:extLst>
      <p:ext uri="{BB962C8B-B14F-4D97-AF65-F5344CB8AC3E}">
        <p14:creationId xmlns:p14="http://schemas.microsoft.com/office/powerpoint/2010/main" val="39486907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838A80B-E1E2-4B69-B2EA-C2F7AB85CBFA}"/>
              </a:ext>
            </a:extLst>
          </p:cNvPr>
          <p:cNvPicPr>
            <a:picLocks noChangeAspect="1"/>
          </p:cNvPicPr>
          <p:nvPr/>
        </p:nvPicPr>
        <p:blipFill>
          <a:blip r:embed="rId2"/>
          <a:stretch>
            <a:fillRect/>
          </a:stretch>
        </p:blipFill>
        <p:spPr>
          <a:xfrm>
            <a:off x="685800" y="716231"/>
            <a:ext cx="7772400" cy="5425538"/>
          </a:xfrm>
          <a:prstGeom prst="rect">
            <a:avLst/>
          </a:prstGeom>
        </p:spPr>
      </p:pic>
      <p:sp>
        <p:nvSpPr>
          <p:cNvPr id="3" name="TextBox 2">
            <a:extLst>
              <a:ext uri="{FF2B5EF4-FFF2-40B4-BE49-F238E27FC236}">
                <a16:creationId xmlns:a16="http://schemas.microsoft.com/office/drawing/2014/main" id="{0C6CCE4F-CA8D-B1C4-078F-E77E9C3817F8}"/>
              </a:ext>
            </a:extLst>
          </p:cNvPr>
          <p:cNvSpPr txBox="1"/>
          <p:nvPr/>
        </p:nvSpPr>
        <p:spPr>
          <a:xfrm>
            <a:off x="225910" y="0"/>
            <a:ext cx="8810585" cy="646331"/>
          </a:xfrm>
          <a:prstGeom prst="rect">
            <a:avLst/>
          </a:prstGeom>
          <a:noFill/>
        </p:spPr>
        <p:txBody>
          <a:bodyPr wrap="square">
            <a:spAutoFit/>
          </a:bodyPr>
          <a:lstStyle/>
          <a:p>
            <a:pPr algn="ctr"/>
            <a:r>
              <a:rPr lang="en" b="1" dirty="0">
                <a:solidFill>
                  <a:srgbClr val="C00000"/>
                </a:solidFill>
                <a:latin typeface="+mj-lt"/>
              </a:rPr>
              <a:t>Recommended default antithrombotic therapy regimens in acute coronary syndrome patients without an indication for oral anticoagulation</a:t>
            </a:r>
            <a:endParaRPr lang="ru-RU" b="1" dirty="0">
              <a:solidFill>
                <a:srgbClr val="C00000"/>
              </a:solidFill>
              <a:latin typeface="+mj-lt"/>
            </a:endParaRPr>
          </a:p>
        </p:txBody>
      </p:sp>
    </p:spTree>
    <p:extLst>
      <p:ext uri="{BB962C8B-B14F-4D97-AF65-F5344CB8AC3E}">
        <p14:creationId xmlns:p14="http://schemas.microsoft.com/office/powerpoint/2010/main" val="632914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78DFB40-44F1-57B7-248F-239D1B7C83C4}"/>
              </a:ext>
            </a:extLst>
          </p:cNvPr>
          <p:cNvPicPr>
            <a:picLocks noChangeAspect="1"/>
          </p:cNvPicPr>
          <p:nvPr/>
        </p:nvPicPr>
        <p:blipFill>
          <a:blip r:embed="rId2"/>
          <a:stretch>
            <a:fillRect/>
          </a:stretch>
        </p:blipFill>
        <p:spPr>
          <a:xfrm>
            <a:off x="0" y="1700808"/>
            <a:ext cx="8852513" cy="3722298"/>
          </a:xfrm>
          <a:prstGeom prst="rect">
            <a:avLst/>
          </a:prstGeom>
        </p:spPr>
      </p:pic>
      <p:sp>
        <p:nvSpPr>
          <p:cNvPr id="4" name="TextBox 3">
            <a:extLst>
              <a:ext uri="{FF2B5EF4-FFF2-40B4-BE49-F238E27FC236}">
                <a16:creationId xmlns:a16="http://schemas.microsoft.com/office/drawing/2014/main" id="{25B74E79-34A1-AD1B-EF70-F2025B79F84B}"/>
              </a:ext>
            </a:extLst>
          </p:cNvPr>
          <p:cNvSpPr txBox="1"/>
          <p:nvPr/>
        </p:nvSpPr>
        <p:spPr>
          <a:xfrm>
            <a:off x="395535" y="188640"/>
            <a:ext cx="8456977" cy="646331"/>
          </a:xfrm>
          <a:prstGeom prst="rect">
            <a:avLst/>
          </a:prstGeom>
          <a:noFill/>
        </p:spPr>
        <p:txBody>
          <a:bodyPr wrap="square">
            <a:spAutoFit/>
          </a:bodyPr>
          <a:lstStyle/>
          <a:p>
            <a:pPr algn="ctr"/>
            <a:r>
              <a:rPr lang="en" b="1" dirty="0">
                <a:solidFill>
                  <a:srgbClr val="C00000"/>
                </a:solidFill>
                <a:latin typeface="+mj-lt"/>
              </a:rPr>
              <a:t>Recommendations for antiplatelet and anticoagulant therapy in acute coronary syndrome (1)</a:t>
            </a:r>
            <a:endParaRPr lang="ru-RU" b="1" dirty="0">
              <a:solidFill>
                <a:srgbClr val="C00000"/>
              </a:solidFill>
              <a:latin typeface="+mj-lt"/>
            </a:endParaRPr>
          </a:p>
        </p:txBody>
      </p:sp>
    </p:spTree>
    <p:extLst>
      <p:ext uri="{BB962C8B-B14F-4D97-AF65-F5344CB8AC3E}">
        <p14:creationId xmlns:p14="http://schemas.microsoft.com/office/powerpoint/2010/main" val="862679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8C6C537-9F07-99F5-6742-C23BB5CE853A}"/>
              </a:ext>
            </a:extLst>
          </p:cNvPr>
          <p:cNvPicPr>
            <a:picLocks noChangeAspect="1"/>
          </p:cNvPicPr>
          <p:nvPr/>
        </p:nvPicPr>
        <p:blipFill>
          <a:blip r:embed="rId2"/>
          <a:stretch>
            <a:fillRect/>
          </a:stretch>
        </p:blipFill>
        <p:spPr>
          <a:xfrm>
            <a:off x="110877" y="1510259"/>
            <a:ext cx="9033123" cy="4295005"/>
          </a:xfrm>
          <a:prstGeom prst="rect">
            <a:avLst/>
          </a:prstGeom>
        </p:spPr>
      </p:pic>
      <p:sp>
        <p:nvSpPr>
          <p:cNvPr id="4" name="TextBox 3">
            <a:extLst>
              <a:ext uri="{FF2B5EF4-FFF2-40B4-BE49-F238E27FC236}">
                <a16:creationId xmlns:a16="http://schemas.microsoft.com/office/drawing/2014/main" id="{795EA1B6-F7CC-9B9E-9BDE-4C17DCCB2CDA}"/>
              </a:ext>
            </a:extLst>
          </p:cNvPr>
          <p:cNvSpPr txBox="1"/>
          <p:nvPr/>
        </p:nvSpPr>
        <p:spPr>
          <a:xfrm>
            <a:off x="395535" y="188640"/>
            <a:ext cx="8456977" cy="646331"/>
          </a:xfrm>
          <a:prstGeom prst="rect">
            <a:avLst/>
          </a:prstGeom>
          <a:noFill/>
        </p:spPr>
        <p:txBody>
          <a:bodyPr wrap="square">
            <a:spAutoFit/>
          </a:bodyPr>
          <a:lstStyle/>
          <a:p>
            <a:pPr algn="ctr"/>
            <a:r>
              <a:rPr lang="en" b="1" dirty="0">
                <a:solidFill>
                  <a:srgbClr val="C00000"/>
                </a:solidFill>
                <a:latin typeface="+mj-lt"/>
              </a:rPr>
              <a:t>Recommendations for antiplatelet and anticoagulant therapy in acute coronary syndrome (2)</a:t>
            </a:r>
            <a:endParaRPr lang="ru-RU" b="1" dirty="0">
              <a:solidFill>
                <a:srgbClr val="C00000"/>
              </a:solidFill>
              <a:latin typeface="+mj-lt"/>
            </a:endParaRPr>
          </a:p>
        </p:txBody>
      </p:sp>
    </p:spTree>
    <p:extLst>
      <p:ext uri="{BB962C8B-B14F-4D97-AF65-F5344CB8AC3E}">
        <p14:creationId xmlns:p14="http://schemas.microsoft.com/office/powerpoint/2010/main" val="1161914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6AFEB76-51D7-E954-3E09-DDB994F6CC3B}"/>
              </a:ext>
            </a:extLst>
          </p:cNvPr>
          <p:cNvPicPr>
            <a:picLocks noChangeAspect="1"/>
          </p:cNvPicPr>
          <p:nvPr/>
        </p:nvPicPr>
        <p:blipFill>
          <a:blip r:embed="rId2"/>
          <a:stretch>
            <a:fillRect/>
          </a:stretch>
        </p:blipFill>
        <p:spPr>
          <a:xfrm>
            <a:off x="179512" y="1628800"/>
            <a:ext cx="8784976" cy="4392488"/>
          </a:xfrm>
          <a:prstGeom prst="rect">
            <a:avLst/>
          </a:prstGeom>
        </p:spPr>
      </p:pic>
      <p:sp>
        <p:nvSpPr>
          <p:cNvPr id="4" name="TextBox 3">
            <a:extLst>
              <a:ext uri="{FF2B5EF4-FFF2-40B4-BE49-F238E27FC236}">
                <a16:creationId xmlns:a16="http://schemas.microsoft.com/office/drawing/2014/main" id="{8FAFB5AD-AA14-1393-3A88-BD8E90372D2F}"/>
              </a:ext>
            </a:extLst>
          </p:cNvPr>
          <p:cNvSpPr txBox="1"/>
          <p:nvPr/>
        </p:nvSpPr>
        <p:spPr>
          <a:xfrm>
            <a:off x="395535" y="188640"/>
            <a:ext cx="8456977" cy="646331"/>
          </a:xfrm>
          <a:prstGeom prst="rect">
            <a:avLst/>
          </a:prstGeom>
          <a:noFill/>
        </p:spPr>
        <p:txBody>
          <a:bodyPr wrap="square">
            <a:spAutoFit/>
          </a:bodyPr>
          <a:lstStyle/>
          <a:p>
            <a:pPr algn="ctr"/>
            <a:r>
              <a:rPr lang="en" b="1" dirty="0">
                <a:solidFill>
                  <a:srgbClr val="C00000"/>
                </a:solidFill>
                <a:latin typeface="+mj-lt"/>
              </a:rPr>
              <a:t>Recommendations for antiplatelet and anticoagulant therapy in acute coronary syndrome (3)</a:t>
            </a:r>
            <a:endParaRPr lang="ru-RU" b="1" dirty="0">
              <a:solidFill>
                <a:srgbClr val="C00000"/>
              </a:solidFill>
              <a:latin typeface="+mj-lt"/>
            </a:endParaRPr>
          </a:p>
        </p:txBody>
      </p:sp>
    </p:spTree>
    <p:extLst>
      <p:ext uri="{BB962C8B-B14F-4D97-AF65-F5344CB8AC3E}">
        <p14:creationId xmlns:p14="http://schemas.microsoft.com/office/powerpoint/2010/main" val="2129402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97B840D-A011-1420-8FFC-ECEB87E13971}"/>
              </a:ext>
            </a:extLst>
          </p:cNvPr>
          <p:cNvPicPr>
            <a:picLocks noChangeAspect="1"/>
          </p:cNvPicPr>
          <p:nvPr/>
        </p:nvPicPr>
        <p:blipFill>
          <a:blip r:embed="rId2"/>
          <a:stretch>
            <a:fillRect/>
          </a:stretch>
        </p:blipFill>
        <p:spPr>
          <a:xfrm>
            <a:off x="0" y="980728"/>
            <a:ext cx="9144000" cy="2832126"/>
          </a:xfrm>
          <a:prstGeom prst="rect">
            <a:avLst/>
          </a:prstGeom>
        </p:spPr>
      </p:pic>
      <p:pic>
        <p:nvPicPr>
          <p:cNvPr id="3" name="Рисунок 2">
            <a:extLst>
              <a:ext uri="{FF2B5EF4-FFF2-40B4-BE49-F238E27FC236}">
                <a16:creationId xmlns:a16="http://schemas.microsoft.com/office/drawing/2014/main" id="{6EF33B49-5505-3E2C-06C1-62646F256DDB}"/>
              </a:ext>
            </a:extLst>
          </p:cNvPr>
          <p:cNvPicPr>
            <a:picLocks noChangeAspect="1"/>
          </p:cNvPicPr>
          <p:nvPr/>
        </p:nvPicPr>
        <p:blipFill>
          <a:blip r:embed="rId3"/>
          <a:stretch>
            <a:fillRect/>
          </a:stretch>
        </p:blipFill>
        <p:spPr>
          <a:xfrm>
            <a:off x="10294" y="4034000"/>
            <a:ext cx="9133706" cy="2824000"/>
          </a:xfrm>
          <a:prstGeom prst="rect">
            <a:avLst/>
          </a:prstGeom>
        </p:spPr>
      </p:pic>
      <p:sp>
        <p:nvSpPr>
          <p:cNvPr id="4" name="TextBox 3">
            <a:extLst>
              <a:ext uri="{FF2B5EF4-FFF2-40B4-BE49-F238E27FC236}">
                <a16:creationId xmlns:a16="http://schemas.microsoft.com/office/drawing/2014/main" id="{D5B1E1BE-2D3D-AA8E-9DE9-84F143C9BCEE}"/>
              </a:ext>
            </a:extLst>
          </p:cNvPr>
          <p:cNvSpPr txBox="1"/>
          <p:nvPr/>
        </p:nvSpPr>
        <p:spPr>
          <a:xfrm>
            <a:off x="395535" y="188640"/>
            <a:ext cx="8456977" cy="646331"/>
          </a:xfrm>
          <a:prstGeom prst="rect">
            <a:avLst/>
          </a:prstGeom>
          <a:noFill/>
        </p:spPr>
        <p:txBody>
          <a:bodyPr wrap="square">
            <a:spAutoFit/>
          </a:bodyPr>
          <a:lstStyle/>
          <a:p>
            <a:pPr algn="ctr"/>
            <a:r>
              <a:rPr lang="en" b="1" dirty="0">
                <a:solidFill>
                  <a:srgbClr val="C00000"/>
                </a:solidFill>
                <a:latin typeface="+mj-lt"/>
              </a:rPr>
              <a:t>Recommendations for antiplatelet and anticoagulant therapy in acute coronary syndrome (4)</a:t>
            </a:r>
            <a:endParaRPr lang="ru-RU" b="1" dirty="0">
              <a:solidFill>
                <a:srgbClr val="C00000"/>
              </a:solidFill>
              <a:latin typeface="+mj-lt"/>
            </a:endParaRPr>
          </a:p>
        </p:txBody>
      </p:sp>
    </p:spTree>
    <p:extLst>
      <p:ext uri="{BB962C8B-B14F-4D97-AF65-F5344CB8AC3E}">
        <p14:creationId xmlns:p14="http://schemas.microsoft.com/office/powerpoint/2010/main" val="3197449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851BF4A-78EA-714A-75B7-F97C82747761}"/>
              </a:ext>
            </a:extLst>
          </p:cNvPr>
          <p:cNvPicPr>
            <a:picLocks noChangeAspect="1"/>
          </p:cNvPicPr>
          <p:nvPr/>
        </p:nvPicPr>
        <p:blipFill>
          <a:blip r:embed="rId2"/>
          <a:stretch>
            <a:fillRect/>
          </a:stretch>
        </p:blipFill>
        <p:spPr>
          <a:xfrm>
            <a:off x="25747" y="1844824"/>
            <a:ext cx="9133706" cy="3960440"/>
          </a:xfrm>
          <a:prstGeom prst="rect">
            <a:avLst/>
          </a:prstGeom>
        </p:spPr>
      </p:pic>
      <p:sp>
        <p:nvSpPr>
          <p:cNvPr id="3" name="TextBox 2">
            <a:extLst>
              <a:ext uri="{FF2B5EF4-FFF2-40B4-BE49-F238E27FC236}">
                <a16:creationId xmlns:a16="http://schemas.microsoft.com/office/drawing/2014/main" id="{8C219FFF-F61E-9B70-DB6F-2947CDE88910}"/>
              </a:ext>
            </a:extLst>
          </p:cNvPr>
          <p:cNvSpPr txBox="1"/>
          <p:nvPr/>
        </p:nvSpPr>
        <p:spPr>
          <a:xfrm>
            <a:off x="395535" y="188640"/>
            <a:ext cx="8456977" cy="646331"/>
          </a:xfrm>
          <a:prstGeom prst="rect">
            <a:avLst/>
          </a:prstGeom>
          <a:noFill/>
        </p:spPr>
        <p:txBody>
          <a:bodyPr wrap="square">
            <a:spAutoFit/>
          </a:bodyPr>
          <a:lstStyle/>
          <a:p>
            <a:pPr algn="ctr"/>
            <a:r>
              <a:rPr lang="en" b="1" dirty="0">
                <a:solidFill>
                  <a:srgbClr val="C00000"/>
                </a:solidFill>
                <a:latin typeface="+mj-lt"/>
              </a:rPr>
              <a:t>Recommendations for antiplatelet and anticoagulant therapy in acute coronary syndrome (5)</a:t>
            </a:r>
            <a:endParaRPr lang="ru-RU" b="1" dirty="0">
              <a:solidFill>
                <a:srgbClr val="C00000"/>
              </a:solidFill>
              <a:latin typeface="+mj-lt"/>
            </a:endParaRPr>
          </a:p>
        </p:txBody>
      </p:sp>
    </p:spTree>
    <p:extLst>
      <p:ext uri="{BB962C8B-B14F-4D97-AF65-F5344CB8AC3E}">
        <p14:creationId xmlns:p14="http://schemas.microsoft.com/office/powerpoint/2010/main" val="1562780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C233C9-0412-EC57-1AFC-3DD26877516A}"/>
              </a:ext>
            </a:extLst>
          </p:cNvPr>
          <p:cNvSpPr txBox="1"/>
          <p:nvPr/>
        </p:nvSpPr>
        <p:spPr>
          <a:xfrm>
            <a:off x="395535" y="188640"/>
            <a:ext cx="8456977" cy="646331"/>
          </a:xfrm>
          <a:prstGeom prst="rect">
            <a:avLst/>
          </a:prstGeom>
          <a:noFill/>
        </p:spPr>
        <p:txBody>
          <a:bodyPr wrap="square">
            <a:spAutoFit/>
          </a:bodyPr>
          <a:lstStyle/>
          <a:p>
            <a:pPr algn="ctr"/>
            <a:r>
              <a:rPr lang="en" b="1" dirty="0">
                <a:solidFill>
                  <a:srgbClr val="C00000"/>
                </a:solidFill>
                <a:latin typeface="+mj-lt"/>
              </a:rPr>
              <a:t>Recommendations for antiplatelet and anticoagulant therapy in acute coronary syndrome (6)</a:t>
            </a:r>
            <a:endParaRPr lang="ru-RU" b="1" dirty="0">
              <a:solidFill>
                <a:srgbClr val="C00000"/>
              </a:solidFill>
              <a:latin typeface="+mj-lt"/>
            </a:endParaRPr>
          </a:p>
        </p:txBody>
      </p:sp>
      <p:pic>
        <p:nvPicPr>
          <p:cNvPr id="3" name="Рисунок 2">
            <a:extLst>
              <a:ext uri="{FF2B5EF4-FFF2-40B4-BE49-F238E27FC236}">
                <a16:creationId xmlns:a16="http://schemas.microsoft.com/office/drawing/2014/main" id="{318F0E9D-B963-AE9F-17FE-70EF38FB8D36}"/>
              </a:ext>
            </a:extLst>
          </p:cNvPr>
          <p:cNvPicPr>
            <a:picLocks noChangeAspect="1"/>
          </p:cNvPicPr>
          <p:nvPr/>
        </p:nvPicPr>
        <p:blipFill>
          <a:blip r:embed="rId2"/>
          <a:stretch>
            <a:fillRect/>
          </a:stretch>
        </p:blipFill>
        <p:spPr>
          <a:xfrm>
            <a:off x="-17686" y="1412776"/>
            <a:ext cx="9141098" cy="3646394"/>
          </a:xfrm>
          <a:prstGeom prst="rect">
            <a:avLst/>
          </a:prstGeom>
        </p:spPr>
      </p:pic>
    </p:spTree>
    <p:extLst>
      <p:ext uri="{BB962C8B-B14F-4D97-AF65-F5344CB8AC3E}">
        <p14:creationId xmlns:p14="http://schemas.microsoft.com/office/powerpoint/2010/main" val="211146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F9E53A4-C74C-D1EB-84A7-9C8EF8EA3679}"/>
              </a:ext>
            </a:extLst>
          </p:cNvPr>
          <p:cNvPicPr>
            <a:picLocks noChangeAspect="1"/>
          </p:cNvPicPr>
          <p:nvPr/>
        </p:nvPicPr>
        <p:blipFill>
          <a:blip r:embed="rId2"/>
          <a:stretch>
            <a:fillRect/>
          </a:stretch>
        </p:blipFill>
        <p:spPr>
          <a:xfrm>
            <a:off x="1028700" y="349250"/>
            <a:ext cx="7086600" cy="6159500"/>
          </a:xfrm>
          <a:prstGeom prst="rect">
            <a:avLst/>
          </a:prstGeom>
        </p:spPr>
      </p:pic>
    </p:spTree>
    <p:extLst>
      <p:ext uri="{BB962C8B-B14F-4D97-AF65-F5344CB8AC3E}">
        <p14:creationId xmlns:p14="http://schemas.microsoft.com/office/powerpoint/2010/main" val="1824233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ADF4B8E-03F4-AB9E-6953-393D9AF15594}"/>
              </a:ext>
            </a:extLst>
          </p:cNvPr>
          <p:cNvPicPr>
            <a:picLocks noChangeAspect="1"/>
          </p:cNvPicPr>
          <p:nvPr/>
        </p:nvPicPr>
        <p:blipFill>
          <a:blip r:embed="rId2"/>
          <a:stretch>
            <a:fillRect/>
          </a:stretch>
        </p:blipFill>
        <p:spPr>
          <a:xfrm>
            <a:off x="11534" y="1340768"/>
            <a:ext cx="9138791" cy="2596512"/>
          </a:xfrm>
          <a:prstGeom prst="rect">
            <a:avLst/>
          </a:prstGeom>
        </p:spPr>
      </p:pic>
      <p:pic>
        <p:nvPicPr>
          <p:cNvPr id="4" name="Рисунок 3">
            <a:extLst>
              <a:ext uri="{FF2B5EF4-FFF2-40B4-BE49-F238E27FC236}">
                <a16:creationId xmlns:a16="http://schemas.microsoft.com/office/drawing/2014/main" id="{6595B2F5-48EB-A5C0-F9B5-98DF33845D6F}"/>
              </a:ext>
            </a:extLst>
          </p:cNvPr>
          <p:cNvPicPr>
            <a:picLocks noChangeAspect="1"/>
          </p:cNvPicPr>
          <p:nvPr/>
        </p:nvPicPr>
        <p:blipFill>
          <a:blip r:embed="rId3"/>
          <a:stretch>
            <a:fillRect/>
          </a:stretch>
        </p:blipFill>
        <p:spPr>
          <a:xfrm>
            <a:off x="11534" y="3960100"/>
            <a:ext cx="9141098" cy="807881"/>
          </a:xfrm>
          <a:prstGeom prst="rect">
            <a:avLst/>
          </a:prstGeom>
        </p:spPr>
      </p:pic>
      <p:sp>
        <p:nvSpPr>
          <p:cNvPr id="5" name="TextBox 4">
            <a:extLst>
              <a:ext uri="{FF2B5EF4-FFF2-40B4-BE49-F238E27FC236}">
                <a16:creationId xmlns:a16="http://schemas.microsoft.com/office/drawing/2014/main" id="{54D6A716-EA0C-5B14-4E0E-00BF1BAED779}"/>
              </a:ext>
            </a:extLst>
          </p:cNvPr>
          <p:cNvSpPr txBox="1"/>
          <p:nvPr/>
        </p:nvSpPr>
        <p:spPr>
          <a:xfrm>
            <a:off x="395535" y="188640"/>
            <a:ext cx="8456977" cy="646331"/>
          </a:xfrm>
          <a:prstGeom prst="rect">
            <a:avLst/>
          </a:prstGeom>
          <a:noFill/>
        </p:spPr>
        <p:txBody>
          <a:bodyPr wrap="square">
            <a:spAutoFit/>
          </a:bodyPr>
          <a:lstStyle/>
          <a:p>
            <a:pPr algn="ctr"/>
            <a:r>
              <a:rPr lang="en" b="1" dirty="0">
                <a:solidFill>
                  <a:srgbClr val="C00000"/>
                </a:solidFill>
                <a:latin typeface="+mj-lt"/>
              </a:rPr>
              <a:t>Recommendations for antiplatelet and anticoagulant therapy in acute coronary syndrome (7)</a:t>
            </a:r>
            <a:endParaRPr lang="ru-RU" b="1" dirty="0">
              <a:solidFill>
                <a:srgbClr val="C00000"/>
              </a:solidFill>
              <a:latin typeface="+mj-lt"/>
            </a:endParaRPr>
          </a:p>
        </p:txBody>
      </p:sp>
    </p:spTree>
    <p:extLst>
      <p:ext uri="{BB962C8B-B14F-4D97-AF65-F5344CB8AC3E}">
        <p14:creationId xmlns:p14="http://schemas.microsoft.com/office/powerpoint/2010/main" val="1986637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CC90A50-9407-22C3-2BDD-FE829381E25D}"/>
              </a:ext>
            </a:extLst>
          </p:cNvPr>
          <p:cNvPicPr>
            <a:picLocks noChangeAspect="1"/>
          </p:cNvPicPr>
          <p:nvPr/>
        </p:nvPicPr>
        <p:blipFill>
          <a:blip r:embed="rId2"/>
          <a:stretch>
            <a:fillRect/>
          </a:stretch>
        </p:blipFill>
        <p:spPr>
          <a:xfrm>
            <a:off x="1651000" y="533400"/>
            <a:ext cx="5842000" cy="5791200"/>
          </a:xfrm>
          <a:prstGeom prst="rect">
            <a:avLst/>
          </a:prstGeom>
        </p:spPr>
      </p:pic>
      <p:sp>
        <p:nvSpPr>
          <p:cNvPr id="4" name="TextBox 3">
            <a:extLst>
              <a:ext uri="{FF2B5EF4-FFF2-40B4-BE49-F238E27FC236}">
                <a16:creationId xmlns:a16="http://schemas.microsoft.com/office/drawing/2014/main" id="{360021B9-F95B-0C0D-05E2-D0F03A3BCB8E}"/>
              </a:ext>
            </a:extLst>
          </p:cNvPr>
          <p:cNvSpPr txBox="1"/>
          <p:nvPr/>
        </p:nvSpPr>
        <p:spPr>
          <a:xfrm>
            <a:off x="539552" y="0"/>
            <a:ext cx="8424936" cy="646331"/>
          </a:xfrm>
          <a:prstGeom prst="rect">
            <a:avLst/>
          </a:prstGeom>
          <a:noFill/>
        </p:spPr>
        <p:txBody>
          <a:bodyPr wrap="square">
            <a:spAutoFit/>
          </a:bodyPr>
          <a:lstStyle/>
          <a:p>
            <a:pPr algn="ctr"/>
            <a:r>
              <a:rPr lang="en" b="1" dirty="0">
                <a:solidFill>
                  <a:srgbClr val="C00000"/>
                </a:solidFill>
                <a:latin typeface="+mj-lt"/>
              </a:rPr>
              <a:t>A practical algorithm to guide intravascular imaging in acute coronary syndrome patients</a:t>
            </a:r>
            <a:endParaRPr lang="ru-RU" b="1" dirty="0">
              <a:solidFill>
                <a:srgbClr val="C00000"/>
              </a:solidFill>
              <a:latin typeface="+mj-lt"/>
            </a:endParaRPr>
          </a:p>
        </p:txBody>
      </p:sp>
      <p:sp>
        <p:nvSpPr>
          <p:cNvPr id="6" name="TextBox 5">
            <a:extLst>
              <a:ext uri="{FF2B5EF4-FFF2-40B4-BE49-F238E27FC236}">
                <a16:creationId xmlns:a16="http://schemas.microsoft.com/office/drawing/2014/main" id="{93F391D4-B5BF-E254-7CD7-759A9C9E65C7}"/>
              </a:ext>
            </a:extLst>
          </p:cNvPr>
          <p:cNvSpPr txBox="1"/>
          <p:nvPr/>
        </p:nvSpPr>
        <p:spPr>
          <a:xfrm>
            <a:off x="0" y="6324600"/>
            <a:ext cx="9144000" cy="523220"/>
          </a:xfrm>
          <a:prstGeom prst="rect">
            <a:avLst/>
          </a:prstGeom>
          <a:noFill/>
        </p:spPr>
        <p:txBody>
          <a:bodyPr wrap="square">
            <a:spAutoFit/>
          </a:bodyPr>
          <a:lstStyle/>
          <a:p>
            <a:pPr algn="ctr"/>
            <a:r>
              <a:rPr lang="en" sz="1400" dirty="0"/>
              <a:t>ACS, acute coronary syndrome; IVUS, intravascular ultrasound; MRI, magnetic resonance imaging; OCT, optical coherence tomography; PCI, percutaneous coronary intervention; SCAD, spontaneous coronary artery dissection</a:t>
            </a:r>
            <a:endParaRPr lang="ru-RU" sz="1400" dirty="0"/>
          </a:p>
        </p:txBody>
      </p:sp>
    </p:spTree>
    <p:extLst>
      <p:ext uri="{BB962C8B-B14F-4D97-AF65-F5344CB8AC3E}">
        <p14:creationId xmlns:p14="http://schemas.microsoft.com/office/powerpoint/2010/main" val="3603407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28E3DAE-B671-4DBB-EEAA-985AA1DCFEBD}"/>
              </a:ext>
            </a:extLst>
          </p:cNvPr>
          <p:cNvPicPr>
            <a:picLocks noChangeAspect="1"/>
          </p:cNvPicPr>
          <p:nvPr/>
        </p:nvPicPr>
        <p:blipFill>
          <a:blip r:embed="rId2"/>
          <a:stretch>
            <a:fillRect/>
          </a:stretch>
        </p:blipFill>
        <p:spPr>
          <a:xfrm>
            <a:off x="116502" y="1628801"/>
            <a:ext cx="8739628" cy="3672408"/>
          </a:xfrm>
          <a:prstGeom prst="rect">
            <a:avLst/>
          </a:prstGeom>
        </p:spPr>
      </p:pic>
      <p:sp>
        <p:nvSpPr>
          <p:cNvPr id="4" name="TextBox 3">
            <a:extLst>
              <a:ext uri="{FF2B5EF4-FFF2-40B4-BE49-F238E27FC236}">
                <a16:creationId xmlns:a16="http://schemas.microsoft.com/office/drawing/2014/main" id="{6896ED4E-6F1F-844B-A7A4-D48FF730F8E3}"/>
              </a:ext>
            </a:extLst>
          </p:cNvPr>
          <p:cNvSpPr txBox="1"/>
          <p:nvPr/>
        </p:nvSpPr>
        <p:spPr>
          <a:xfrm>
            <a:off x="467544" y="260648"/>
            <a:ext cx="8280920" cy="646331"/>
          </a:xfrm>
          <a:prstGeom prst="rect">
            <a:avLst/>
          </a:prstGeom>
          <a:noFill/>
        </p:spPr>
        <p:txBody>
          <a:bodyPr wrap="square">
            <a:spAutoFit/>
          </a:bodyPr>
          <a:lstStyle/>
          <a:p>
            <a:pPr algn="ctr"/>
            <a:r>
              <a:rPr lang="en" b="1" dirty="0">
                <a:solidFill>
                  <a:srgbClr val="C00000"/>
                </a:solidFill>
                <a:latin typeface="+mj-lt"/>
              </a:rPr>
              <a:t>Algorithm for the management of acute coronary syndrome patients with multivessel coronary artery disease</a:t>
            </a:r>
            <a:endParaRPr lang="ru-RU" b="1" dirty="0">
              <a:solidFill>
                <a:srgbClr val="C00000"/>
              </a:solidFill>
              <a:latin typeface="+mj-lt"/>
            </a:endParaRPr>
          </a:p>
        </p:txBody>
      </p:sp>
      <p:sp>
        <p:nvSpPr>
          <p:cNvPr id="6" name="TextBox 5">
            <a:extLst>
              <a:ext uri="{FF2B5EF4-FFF2-40B4-BE49-F238E27FC236}">
                <a16:creationId xmlns:a16="http://schemas.microsoft.com/office/drawing/2014/main" id="{0E2BC1A3-6E04-0306-5144-A5D4AB822F45}"/>
              </a:ext>
            </a:extLst>
          </p:cNvPr>
          <p:cNvSpPr txBox="1"/>
          <p:nvPr/>
        </p:nvSpPr>
        <p:spPr>
          <a:xfrm>
            <a:off x="0" y="5649063"/>
            <a:ext cx="9144000" cy="1200329"/>
          </a:xfrm>
          <a:prstGeom prst="rect">
            <a:avLst/>
          </a:prstGeom>
          <a:noFill/>
        </p:spPr>
        <p:txBody>
          <a:bodyPr wrap="square">
            <a:spAutoFit/>
          </a:bodyPr>
          <a:lstStyle/>
          <a:p>
            <a:pPr algn="ctr"/>
            <a:r>
              <a:rPr lang="en" sz="1200" dirty="0"/>
              <a:t>CABG, coronary artery bypass grafting; IRA, infarct-related artery; MVD, multivessel disease; NSTE-ACS, non-ST-elevation acute coronary syndrome; PCI, percutaneous coronary intervention; STEMI, ST-elevation myocardial infarction; TIMI, Thrombolysis In Myocardial </a:t>
            </a:r>
            <a:r>
              <a:rPr lang="en" sz="1200" dirty="0" err="1"/>
              <a:t>Infarction.a</a:t>
            </a:r>
            <a:r>
              <a:rPr lang="en" sz="1200" dirty="0"/>
              <a:t> In patients presenting with STEMI and MVD without CS, complete revascularization either during the index PCI procedure or within 45 days, with PCI of non-IRA based on angiographic severity, is recommended. b In patients presenting with NSTE-ACS and MVD, complete revascularization, preferably during the index procedure should be considered. Functional invasive evaluation of non-IRA severity during the index procedure may be considered. </a:t>
            </a:r>
            <a:endParaRPr lang="ru-RU" sz="1200" dirty="0"/>
          </a:p>
        </p:txBody>
      </p:sp>
    </p:spTree>
    <p:extLst>
      <p:ext uri="{BB962C8B-B14F-4D97-AF65-F5344CB8AC3E}">
        <p14:creationId xmlns:p14="http://schemas.microsoft.com/office/powerpoint/2010/main" val="28157819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8FD1601-2C31-2238-3ED9-51DE6D136C26}"/>
              </a:ext>
            </a:extLst>
          </p:cNvPr>
          <p:cNvPicPr>
            <a:picLocks noChangeAspect="1"/>
          </p:cNvPicPr>
          <p:nvPr/>
        </p:nvPicPr>
        <p:blipFill>
          <a:blip r:embed="rId2"/>
          <a:stretch>
            <a:fillRect/>
          </a:stretch>
        </p:blipFill>
        <p:spPr>
          <a:xfrm>
            <a:off x="179512" y="1212827"/>
            <a:ext cx="8938232" cy="5097179"/>
          </a:xfrm>
          <a:prstGeom prst="rect">
            <a:avLst/>
          </a:prstGeom>
        </p:spPr>
      </p:pic>
      <p:sp>
        <p:nvSpPr>
          <p:cNvPr id="4" name="TextBox 3">
            <a:extLst>
              <a:ext uri="{FF2B5EF4-FFF2-40B4-BE49-F238E27FC236}">
                <a16:creationId xmlns:a16="http://schemas.microsoft.com/office/drawing/2014/main" id="{F831300E-9FEF-5E94-5902-2F93991390E1}"/>
              </a:ext>
            </a:extLst>
          </p:cNvPr>
          <p:cNvSpPr txBox="1"/>
          <p:nvPr/>
        </p:nvSpPr>
        <p:spPr>
          <a:xfrm>
            <a:off x="2555776" y="363328"/>
            <a:ext cx="4572000" cy="369332"/>
          </a:xfrm>
          <a:prstGeom prst="rect">
            <a:avLst/>
          </a:prstGeom>
          <a:noFill/>
        </p:spPr>
        <p:txBody>
          <a:bodyPr wrap="square">
            <a:spAutoFit/>
          </a:bodyPr>
          <a:lstStyle/>
          <a:p>
            <a:pPr algn="ctr"/>
            <a:r>
              <a:rPr lang="en" b="1" dirty="0">
                <a:solidFill>
                  <a:srgbClr val="C00000"/>
                </a:solidFill>
                <a:latin typeface="+mj-lt"/>
              </a:rPr>
              <a:t>Lipid-lowering therapy in ACS patients</a:t>
            </a:r>
            <a:endParaRPr lang="ru-RU" b="1" dirty="0">
              <a:solidFill>
                <a:srgbClr val="C00000"/>
              </a:solidFill>
              <a:latin typeface="+mj-lt"/>
            </a:endParaRPr>
          </a:p>
        </p:txBody>
      </p:sp>
    </p:spTree>
    <p:extLst>
      <p:ext uri="{BB962C8B-B14F-4D97-AF65-F5344CB8AC3E}">
        <p14:creationId xmlns:p14="http://schemas.microsoft.com/office/powerpoint/2010/main" val="3386661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9704EDA-9FB6-B189-7B61-DCF388DE6E4B}"/>
              </a:ext>
            </a:extLst>
          </p:cNvPr>
          <p:cNvPicPr>
            <a:picLocks noChangeAspect="1"/>
          </p:cNvPicPr>
          <p:nvPr/>
        </p:nvPicPr>
        <p:blipFill>
          <a:blip r:embed="rId2"/>
          <a:stretch>
            <a:fillRect/>
          </a:stretch>
        </p:blipFill>
        <p:spPr>
          <a:xfrm>
            <a:off x="202034" y="1112868"/>
            <a:ext cx="8762454" cy="4620388"/>
          </a:xfrm>
          <a:prstGeom prst="rect">
            <a:avLst/>
          </a:prstGeom>
        </p:spPr>
      </p:pic>
      <p:sp>
        <p:nvSpPr>
          <p:cNvPr id="3" name="TextBox 2">
            <a:extLst>
              <a:ext uri="{FF2B5EF4-FFF2-40B4-BE49-F238E27FC236}">
                <a16:creationId xmlns:a16="http://schemas.microsoft.com/office/drawing/2014/main" id="{FC30D631-6DA0-1393-64E3-6A64C603A957}"/>
              </a:ext>
            </a:extLst>
          </p:cNvPr>
          <p:cNvSpPr txBox="1"/>
          <p:nvPr/>
        </p:nvSpPr>
        <p:spPr>
          <a:xfrm>
            <a:off x="2555776" y="363328"/>
            <a:ext cx="4572000" cy="369332"/>
          </a:xfrm>
          <a:prstGeom prst="rect">
            <a:avLst/>
          </a:prstGeom>
          <a:noFill/>
        </p:spPr>
        <p:txBody>
          <a:bodyPr wrap="square">
            <a:spAutoFit/>
          </a:bodyPr>
          <a:lstStyle/>
          <a:p>
            <a:pPr algn="ctr"/>
            <a:r>
              <a:rPr lang="en" b="1" dirty="0">
                <a:solidFill>
                  <a:srgbClr val="C00000"/>
                </a:solidFill>
                <a:latin typeface="+mj-lt"/>
              </a:rPr>
              <a:t>Lipid-lowering therapy in ACS patients</a:t>
            </a:r>
            <a:endParaRPr lang="ru-RU" b="1" dirty="0">
              <a:solidFill>
                <a:srgbClr val="C00000"/>
              </a:solidFill>
              <a:latin typeface="+mj-lt"/>
            </a:endParaRPr>
          </a:p>
        </p:txBody>
      </p:sp>
      <p:sp>
        <p:nvSpPr>
          <p:cNvPr id="5" name="TextBox 4">
            <a:extLst>
              <a:ext uri="{FF2B5EF4-FFF2-40B4-BE49-F238E27FC236}">
                <a16:creationId xmlns:a16="http://schemas.microsoft.com/office/drawing/2014/main" id="{5F46DAD3-EC1F-4721-8B86-CB2C39EF6BCC}"/>
              </a:ext>
            </a:extLst>
          </p:cNvPr>
          <p:cNvSpPr txBox="1"/>
          <p:nvPr/>
        </p:nvSpPr>
        <p:spPr>
          <a:xfrm>
            <a:off x="114374" y="5949280"/>
            <a:ext cx="8937774" cy="646331"/>
          </a:xfrm>
          <a:prstGeom prst="rect">
            <a:avLst/>
          </a:prstGeom>
          <a:noFill/>
        </p:spPr>
        <p:txBody>
          <a:bodyPr wrap="square">
            <a:spAutoFit/>
          </a:bodyPr>
          <a:lstStyle/>
          <a:p>
            <a:pPr algn="ctr"/>
            <a:r>
              <a:rPr lang="en" dirty="0"/>
              <a:t>ACS, acute coronary syndrome; LDL-C, low-density lipoprotein cholesterol; LLT, lipid-lowering therapy; PCSK9i, proprotein convertase subtilisin/</a:t>
            </a:r>
            <a:r>
              <a:rPr lang="en" dirty="0" err="1"/>
              <a:t>kexin</a:t>
            </a:r>
            <a:r>
              <a:rPr lang="en" dirty="0"/>
              <a:t> type 9 inhibitor. a Consider LDL-C </a:t>
            </a:r>
            <a:endParaRPr lang="ru-RU" dirty="0"/>
          </a:p>
        </p:txBody>
      </p:sp>
    </p:spTree>
    <p:extLst>
      <p:ext uri="{BB962C8B-B14F-4D97-AF65-F5344CB8AC3E}">
        <p14:creationId xmlns:p14="http://schemas.microsoft.com/office/powerpoint/2010/main" val="1946350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188CF62-3E90-4853-2C5D-84E9E7D83E8F}"/>
              </a:ext>
            </a:extLst>
          </p:cNvPr>
          <p:cNvPicPr>
            <a:picLocks noChangeAspect="1"/>
          </p:cNvPicPr>
          <p:nvPr/>
        </p:nvPicPr>
        <p:blipFill>
          <a:blip r:embed="rId2"/>
          <a:stretch>
            <a:fillRect/>
          </a:stretch>
        </p:blipFill>
        <p:spPr>
          <a:xfrm>
            <a:off x="94344" y="1270044"/>
            <a:ext cx="9049656" cy="4679235"/>
          </a:xfrm>
          <a:prstGeom prst="rect">
            <a:avLst/>
          </a:prstGeom>
        </p:spPr>
      </p:pic>
      <p:sp>
        <p:nvSpPr>
          <p:cNvPr id="4" name="TextBox 3">
            <a:extLst>
              <a:ext uri="{FF2B5EF4-FFF2-40B4-BE49-F238E27FC236}">
                <a16:creationId xmlns:a16="http://schemas.microsoft.com/office/drawing/2014/main" id="{E571D051-C6E4-AB64-CEF4-D2A53CEF807D}"/>
              </a:ext>
            </a:extLst>
          </p:cNvPr>
          <p:cNvSpPr txBox="1"/>
          <p:nvPr/>
        </p:nvSpPr>
        <p:spPr>
          <a:xfrm>
            <a:off x="1979712" y="404664"/>
            <a:ext cx="4572000" cy="369332"/>
          </a:xfrm>
          <a:prstGeom prst="rect">
            <a:avLst/>
          </a:prstGeom>
          <a:noFill/>
        </p:spPr>
        <p:txBody>
          <a:bodyPr wrap="square">
            <a:spAutoFit/>
          </a:bodyPr>
          <a:lstStyle/>
          <a:p>
            <a:r>
              <a:rPr lang="en" b="1" dirty="0">
                <a:solidFill>
                  <a:srgbClr val="C00000"/>
                </a:solidFill>
                <a:latin typeface="+mj-lt"/>
              </a:rPr>
              <a:t>Recommendations for long-term management</a:t>
            </a:r>
            <a:endParaRPr lang="ru-RU" b="1" dirty="0">
              <a:solidFill>
                <a:srgbClr val="C00000"/>
              </a:solidFill>
              <a:latin typeface="+mj-lt"/>
            </a:endParaRPr>
          </a:p>
        </p:txBody>
      </p:sp>
    </p:spTree>
    <p:extLst>
      <p:ext uri="{BB962C8B-B14F-4D97-AF65-F5344CB8AC3E}">
        <p14:creationId xmlns:p14="http://schemas.microsoft.com/office/powerpoint/2010/main" val="3297429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FCE8183-63C7-8B20-EFDE-75078A5B751B}"/>
              </a:ext>
            </a:extLst>
          </p:cNvPr>
          <p:cNvPicPr>
            <a:picLocks noChangeAspect="1"/>
          </p:cNvPicPr>
          <p:nvPr/>
        </p:nvPicPr>
        <p:blipFill>
          <a:blip r:embed="rId2"/>
          <a:stretch>
            <a:fillRect/>
          </a:stretch>
        </p:blipFill>
        <p:spPr>
          <a:xfrm>
            <a:off x="-5623" y="1268760"/>
            <a:ext cx="9168073" cy="4680520"/>
          </a:xfrm>
          <a:prstGeom prst="rect">
            <a:avLst/>
          </a:prstGeom>
        </p:spPr>
      </p:pic>
      <p:sp>
        <p:nvSpPr>
          <p:cNvPr id="3" name="TextBox 2">
            <a:extLst>
              <a:ext uri="{FF2B5EF4-FFF2-40B4-BE49-F238E27FC236}">
                <a16:creationId xmlns:a16="http://schemas.microsoft.com/office/drawing/2014/main" id="{B26C012C-FF9F-A5E7-7AB3-272D30E9A293}"/>
              </a:ext>
            </a:extLst>
          </p:cNvPr>
          <p:cNvSpPr txBox="1"/>
          <p:nvPr/>
        </p:nvSpPr>
        <p:spPr>
          <a:xfrm>
            <a:off x="1979712" y="404664"/>
            <a:ext cx="4968552" cy="369332"/>
          </a:xfrm>
          <a:prstGeom prst="rect">
            <a:avLst/>
          </a:prstGeom>
          <a:noFill/>
        </p:spPr>
        <p:txBody>
          <a:bodyPr wrap="square">
            <a:spAutoFit/>
          </a:bodyPr>
          <a:lstStyle/>
          <a:p>
            <a:r>
              <a:rPr lang="en" b="1" dirty="0">
                <a:solidFill>
                  <a:srgbClr val="C00000"/>
                </a:solidFill>
                <a:latin typeface="+mj-lt"/>
              </a:rPr>
              <a:t>Recommendations for long-term management (1)</a:t>
            </a:r>
            <a:endParaRPr lang="ru-RU" b="1" dirty="0">
              <a:solidFill>
                <a:srgbClr val="C00000"/>
              </a:solidFill>
              <a:latin typeface="+mj-lt"/>
            </a:endParaRPr>
          </a:p>
        </p:txBody>
      </p:sp>
    </p:spTree>
    <p:extLst>
      <p:ext uri="{BB962C8B-B14F-4D97-AF65-F5344CB8AC3E}">
        <p14:creationId xmlns:p14="http://schemas.microsoft.com/office/powerpoint/2010/main" val="919623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4A26C25-D7A2-8569-E5E3-B1E4CF93E58B}"/>
              </a:ext>
            </a:extLst>
          </p:cNvPr>
          <p:cNvPicPr>
            <a:picLocks noChangeAspect="1"/>
          </p:cNvPicPr>
          <p:nvPr/>
        </p:nvPicPr>
        <p:blipFill>
          <a:blip r:embed="rId2"/>
          <a:stretch>
            <a:fillRect/>
          </a:stretch>
        </p:blipFill>
        <p:spPr>
          <a:xfrm>
            <a:off x="142558" y="1556590"/>
            <a:ext cx="8893938" cy="4392690"/>
          </a:xfrm>
          <a:prstGeom prst="rect">
            <a:avLst/>
          </a:prstGeom>
        </p:spPr>
      </p:pic>
      <p:sp>
        <p:nvSpPr>
          <p:cNvPr id="3" name="TextBox 2">
            <a:extLst>
              <a:ext uri="{FF2B5EF4-FFF2-40B4-BE49-F238E27FC236}">
                <a16:creationId xmlns:a16="http://schemas.microsoft.com/office/drawing/2014/main" id="{6C79FECA-68C8-2DB8-1CE7-6AC185AEB229}"/>
              </a:ext>
            </a:extLst>
          </p:cNvPr>
          <p:cNvSpPr txBox="1"/>
          <p:nvPr/>
        </p:nvSpPr>
        <p:spPr>
          <a:xfrm>
            <a:off x="1979712" y="404664"/>
            <a:ext cx="4968552" cy="369332"/>
          </a:xfrm>
          <a:prstGeom prst="rect">
            <a:avLst/>
          </a:prstGeom>
          <a:noFill/>
        </p:spPr>
        <p:txBody>
          <a:bodyPr wrap="square">
            <a:spAutoFit/>
          </a:bodyPr>
          <a:lstStyle/>
          <a:p>
            <a:r>
              <a:rPr lang="en" b="1" dirty="0">
                <a:solidFill>
                  <a:srgbClr val="C00000"/>
                </a:solidFill>
                <a:latin typeface="+mj-lt"/>
              </a:rPr>
              <a:t>Recommendations for long-term management (2)</a:t>
            </a:r>
            <a:endParaRPr lang="ru-RU" b="1" dirty="0">
              <a:solidFill>
                <a:srgbClr val="C00000"/>
              </a:solidFill>
              <a:latin typeface="+mj-lt"/>
            </a:endParaRPr>
          </a:p>
        </p:txBody>
      </p:sp>
    </p:spTree>
    <p:extLst>
      <p:ext uri="{BB962C8B-B14F-4D97-AF65-F5344CB8AC3E}">
        <p14:creationId xmlns:p14="http://schemas.microsoft.com/office/powerpoint/2010/main" val="3423005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2B71E1E-E051-5E68-AC82-BF1B8599AD08}"/>
              </a:ext>
            </a:extLst>
          </p:cNvPr>
          <p:cNvPicPr>
            <a:picLocks noChangeAspect="1"/>
          </p:cNvPicPr>
          <p:nvPr/>
        </p:nvPicPr>
        <p:blipFill>
          <a:blip r:embed="rId2"/>
          <a:stretch>
            <a:fillRect/>
          </a:stretch>
        </p:blipFill>
        <p:spPr>
          <a:xfrm>
            <a:off x="156664" y="1681960"/>
            <a:ext cx="8987336" cy="3619248"/>
          </a:xfrm>
          <a:prstGeom prst="rect">
            <a:avLst/>
          </a:prstGeom>
        </p:spPr>
      </p:pic>
      <p:sp>
        <p:nvSpPr>
          <p:cNvPr id="3" name="TextBox 2">
            <a:extLst>
              <a:ext uri="{FF2B5EF4-FFF2-40B4-BE49-F238E27FC236}">
                <a16:creationId xmlns:a16="http://schemas.microsoft.com/office/drawing/2014/main" id="{3490AAEE-3F95-22F3-3726-5F6948EE900A}"/>
              </a:ext>
            </a:extLst>
          </p:cNvPr>
          <p:cNvSpPr txBox="1"/>
          <p:nvPr/>
        </p:nvSpPr>
        <p:spPr>
          <a:xfrm>
            <a:off x="1979712" y="404664"/>
            <a:ext cx="5112568" cy="369332"/>
          </a:xfrm>
          <a:prstGeom prst="rect">
            <a:avLst/>
          </a:prstGeom>
          <a:noFill/>
        </p:spPr>
        <p:txBody>
          <a:bodyPr wrap="square">
            <a:spAutoFit/>
          </a:bodyPr>
          <a:lstStyle/>
          <a:p>
            <a:r>
              <a:rPr lang="en" b="1" dirty="0">
                <a:solidFill>
                  <a:srgbClr val="C00000"/>
                </a:solidFill>
                <a:latin typeface="+mj-lt"/>
              </a:rPr>
              <a:t>Recommendations for long-term management (3)</a:t>
            </a:r>
            <a:endParaRPr lang="ru-RU" b="1" dirty="0">
              <a:solidFill>
                <a:srgbClr val="C00000"/>
              </a:solidFill>
              <a:latin typeface="+mj-lt"/>
            </a:endParaRPr>
          </a:p>
        </p:txBody>
      </p:sp>
    </p:spTree>
    <p:extLst>
      <p:ext uri="{BB962C8B-B14F-4D97-AF65-F5344CB8AC3E}">
        <p14:creationId xmlns:p14="http://schemas.microsoft.com/office/powerpoint/2010/main" val="2941429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E8E7EFB-76D9-0B65-3338-8E7B92B48EB6}"/>
              </a:ext>
            </a:extLst>
          </p:cNvPr>
          <p:cNvPicPr>
            <a:picLocks noChangeAspect="1"/>
          </p:cNvPicPr>
          <p:nvPr/>
        </p:nvPicPr>
        <p:blipFill>
          <a:blip r:embed="rId2"/>
          <a:stretch>
            <a:fillRect/>
          </a:stretch>
        </p:blipFill>
        <p:spPr>
          <a:xfrm>
            <a:off x="66307" y="1124744"/>
            <a:ext cx="9035566" cy="4968552"/>
          </a:xfrm>
          <a:prstGeom prst="rect">
            <a:avLst/>
          </a:prstGeom>
        </p:spPr>
      </p:pic>
      <p:sp>
        <p:nvSpPr>
          <p:cNvPr id="3" name="TextBox 2">
            <a:extLst>
              <a:ext uri="{FF2B5EF4-FFF2-40B4-BE49-F238E27FC236}">
                <a16:creationId xmlns:a16="http://schemas.microsoft.com/office/drawing/2014/main" id="{5DAF00F6-9238-C2FA-0629-3BACA723AA55}"/>
              </a:ext>
            </a:extLst>
          </p:cNvPr>
          <p:cNvSpPr txBox="1"/>
          <p:nvPr/>
        </p:nvSpPr>
        <p:spPr>
          <a:xfrm>
            <a:off x="1979712" y="404664"/>
            <a:ext cx="5544616" cy="369332"/>
          </a:xfrm>
          <a:prstGeom prst="rect">
            <a:avLst/>
          </a:prstGeom>
          <a:noFill/>
        </p:spPr>
        <p:txBody>
          <a:bodyPr wrap="square">
            <a:spAutoFit/>
          </a:bodyPr>
          <a:lstStyle/>
          <a:p>
            <a:r>
              <a:rPr lang="en" b="1" dirty="0">
                <a:solidFill>
                  <a:srgbClr val="C00000"/>
                </a:solidFill>
                <a:latin typeface="+mj-lt"/>
              </a:rPr>
              <a:t>Recommendations for long-term management (4)</a:t>
            </a:r>
            <a:endParaRPr lang="ru-RU" b="1" dirty="0">
              <a:solidFill>
                <a:srgbClr val="C00000"/>
              </a:solidFill>
              <a:latin typeface="+mj-lt"/>
            </a:endParaRPr>
          </a:p>
        </p:txBody>
      </p:sp>
    </p:spTree>
    <p:extLst>
      <p:ext uri="{BB962C8B-B14F-4D97-AF65-F5344CB8AC3E}">
        <p14:creationId xmlns:p14="http://schemas.microsoft.com/office/powerpoint/2010/main" val="265014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22951F2-E09D-ED7B-11A1-FA6D6B9DE75A}"/>
              </a:ext>
            </a:extLst>
          </p:cNvPr>
          <p:cNvPicPr>
            <a:picLocks noChangeAspect="1"/>
          </p:cNvPicPr>
          <p:nvPr/>
        </p:nvPicPr>
        <p:blipFill>
          <a:blip r:embed="rId2"/>
          <a:stretch>
            <a:fillRect/>
          </a:stretch>
        </p:blipFill>
        <p:spPr>
          <a:xfrm>
            <a:off x="611560" y="27464"/>
            <a:ext cx="7772400" cy="3086100"/>
          </a:xfrm>
          <a:prstGeom prst="rect">
            <a:avLst/>
          </a:prstGeom>
        </p:spPr>
      </p:pic>
      <p:pic>
        <p:nvPicPr>
          <p:cNvPr id="3" name="Рисунок 2">
            <a:extLst>
              <a:ext uri="{FF2B5EF4-FFF2-40B4-BE49-F238E27FC236}">
                <a16:creationId xmlns:a16="http://schemas.microsoft.com/office/drawing/2014/main" id="{AAADB72A-0590-C5F3-19AF-3BF8B1C7EC6D}"/>
              </a:ext>
            </a:extLst>
          </p:cNvPr>
          <p:cNvPicPr>
            <a:picLocks noChangeAspect="1"/>
          </p:cNvPicPr>
          <p:nvPr/>
        </p:nvPicPr>
        <p:blipFill>
          <a:blip r:embed="rId3"/>
          <a:stretch>
            <a:fillRect/>
          </a:stretch>
        </p:blipFill>
        <p:spPr>
          <a:xfrm>
            <a:off x="685800" y="3260243"/>
            <a:ext cx="7772400" cy="1665514"/>
          </a:xfrm>
          <a:prstGeom prst="rect">
            <a:avLst/>
          </a:prstGeom>
        </p:spPr>
      </p:pic>
      <p:pic>
        <p:nvPicPr>
          <p:cNvPr id="4" name="Рисунок 3">
            <a:extLst>
              <a:ext uri="{FF2B5EF4-FFF2-40B4-BE49-F238E27FC236}">
                <a16:creationId xmlns:a16="http://schemas.microsoft.com/office/drawing/2014/main" id="{BC6BA135-C69D-4228-C325-C7458C1A145A}"/>
              </a:ext>
            </a:extLst>
          </p:cNvPr>
          <p:cNvPicPr>
            <a:picLocks noChangeAspect="1"/>
          </p:cNvPicPr>
          <p:nvPr/>
        </p:nvPicPr>
        <p:blipFill>
          <a:blip r:embed="rId4"/>
          <a:stretch>
            <a:fillRect/>
          </a:stretch>
        </p:blipFill>
        <p:spPr>
          <a:xfrm>
            <a:off x="703831" y="5072437"/>
            <a:ext cx="7772400" cy="1694329"/>
          </a:xfrm>
          <a:prstGeom prst="rect">
            <a:avLst/>
          </a:prstGeom>
        </p:spPr>
      </p:pic>
    </p:spTree>
    <p:extLst>
      <p:ext uri="{BB962C8B-B14F-4D97-AF65-F5344CB8AC3E}">
        <p14:creationId xmlns:p14="http://schemas.microsoft.com/office/powerpoint/2010/main" val="768538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84F5F37-8BE1-9FBF-7304-D0B775B6A4F3}"/>
              </a:ext>
            </a:extLst>
          </p:cNvPr>
          <p:cNvPicPr>
            <a:picLocks noChangeAspect="1"/>
          </p:cNvPicPr>
          <p:nvPr/>
        </p:nvPicPr>
        <p:blipFill>
          <a:blip r:embed="rId2"/>
          <a:stretch>
            <a:fillRect/>
          </a:stretch>
        </p:blipFill>
        <p:spPr>
          <a:xfrm>
            <a:off x="1568450" y="361950"/>
            <a:ext cx="6007100" cy="6134100"/>
          </a:xfrm>
          <a:prstGeom prst="rect">
            <a:avLst/>
          </a:prstGeom>
        </p:spPr>
      </p:pic>
    </p:spTree>
    <p:extLst>
      <p:ext uri="{BB962C8B-B14F-4D97-AF65-F5344CB8AC3E}">
        <p14:creationId xmlns:p14="http://schemas.microsoft.com/office/powerpoint/2010/main" val="27040900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6111E93-430F-9C3F-7AE6-51AC909E3B70}"/>
              </a:ext>
            </a:extLst>
          </p:cNvPr>
          <p:cNvSpPr>
            <a:spLocks noGrp="1"/>
          </p:cNvSpPr>
          <p:nvPr>
            <p:ph sz="quarter" idx="1"/>
          </p:nvPr>
        </p:nvSpPr>
        <p:spPr>
          <a:xfrm>
            <a:off x="179388" y="836613"/>
            <a:ext cx="8856662" cy="4989512"/>
          </a:xfrm>
        </p:spPr>
        <p:txBody>
          <a:bodyPr>
            <a:normAutofit lnSpcReduction="10000"/>
          </a:bodyPr>
          <a:lstStyle/>
          <a:p>
            <a:pPr>
              <a:defRPr/>
            </a:pPr>
            <a:r>
              <a:rPr lang="ru-RU" sz="1800" dirty="0"/>
              <a:t>1.	</a:t>
            </a:r>
            <a:r>
              <a:rPr lang="fr-FR" sz="1800" dirty="0"/>
              <a:t> </a:t>
            </a:r>
            <a:r>
              <a:rPr lang="fr-FR" sz="1800" dirty="0" err="1"/>
              <a:t>Internal</a:t>
            </a:r>
            <a:r>
              <a:rPr lang="fr-FR" sz="1800" dirty="0"/>
              <a:t> </a:t>
            </a:r>
            <a:r>
              <a:rPr lang="fr-FR" sz="1800" dirty="0" err="1"/>
              <a:t>medicine</a:t>
            </a:r>
            <a:r>
              <a:rPr lang="fr-FR" sz="1800" dirty="0"/>
              <a:t> : </a:t>
            </a:r>
            <a:r>
              <a:rPr lang="fr-FR" sz="1800" dirty="0" err="1"/>
              <a:t>textbook</a:t>
            </a:r>
            <a:r>
              <a:rPr lang="fr-FR" sz="1800" dirty="0"/>
              <a:t> : in 2 vols. </a:t>
            </a:r>
            <a:r>
              <a:rPr lang="ru-RU" sz="1800" dirty="0"/>
              <a:t>/ </a:t>
            </a:r>
            <a:r>
              <a:rPr lang="en-US" sz="1800" dirty="0"/>
              <a:t>edited by V.S</a:t>
            </a:r>
            <a:r>
              <a:rPr lang="ru-RU" sz="1800" dirty="0"/>
              <a:t>. </a:t>
            </a:r>
            <a:r>
              <a:rPr lang="en-US" sz="1800" dirty="0"/>
              <a:t>Moiseeva</a:t>
            </a:r>
            <a:r>
              <a:rPr lang="ru-RU" sz="1800" dirty="0"/>
              <a:t>, </a:t>
            </a:r>
            <a:r>
              <a:rPr lang="en-US" sz="1800" dirty="0"/>
              <a:t>A</a:t>
            </a:r>
            <a:r>
              <a:rPr lang="ru-RU" sz="1800" dirty="0"/>
              <a:t>.</a:t>
            </a:r>
            <a:r>
              <a:rPr lang="en-US" sz="1800" dirty="0"/>
              <a:t>I</a:t>
            </a:r>
            <a:r>
              <a:rPr lang="ru-RU" sz="1800" dirty="0"/>
              <a:t>. </a:t>
            </a:r>
            <a:r>
              <a:rPr lang="en-US" sz="1800" dirty="0"/>
              <a:t>Martynova</a:t>
            </a:r>
            <a:r>
              <a:rPr lang="ru-RU" sz="1800" dirty="0"/>
              <a:t>, </a:t>
            </a:r>
            <a:r>
              <a:rPr lang="en-US" sz="1800" dirty="0"/>
              <a:t>N</a:t>
            </a:r>
            <a:r>
              <a:rPr lang="ru-RU" sz="1800" dirty="0"/>
              <a:t>.</a:t>
            </a:r>
            <a:r>
              <a:rPr lang="en-US" sz="1800" dirty="0"/>
              <a:t>A</a:t>
            </a:r>
            <a:r>
              <a:rPr lang="ru-RU" sz="1800" dirty="0"/>
              <a:t>. </a:t>
            </a:r>
            <a:r>
              <a:rPr lang="en-US" sz="1800" dirty="0"/>
              <a:t>Mukhina</a:t>
            </a:r>
            <a:r>
              <a:rPr lang="ru-RU" sz="1800" dirty="0"/>
              <a:t>. – 3</a:t>
            </a:r>
            <a:r>
              <a:rPr lang="en-US" sz="1800" dirty="0" err="1"/>
              <a:t>rd</a:t>
            </a:r>
            <a:r>
              <a:rPr lang="ru-RU" sz="1800" dirty="0"/>
              <a:t> </a:t>
            </a:r>
            <a:r>
              <a:rPr lang="en-US" sz="1800" dirty="0"/>
              <a:t>ed</a:t>
            </a:r>
            <a:r>
              <a:rPr lang="ru-RU" sz="1800" dirty="0"/>
              <a:t>., </a:t>
            </a:r>
            <a:r>
              <a:rPr lang="en-US" sz="1800" dirty="0"/>
              <a:t>rev</a:t>
            </a:r>
            <a:r>
              <a:rPr lang="ru-RU" sz="1800" dirty="0"/>
              <a:t>. </a:t>
            </a:r>
            <a:r>
              <a:rPr lang="en-US" sz="1800" dirty="0"/>
              <a:t>and suppl</a:t>
            </a:r>
            <a:r>
              <a:rPr lang="ru-RU" sz="1800" dirty="0"/>
              <a:t>. - </a:t>
            </a:r>
            <a:r>
              <a:rPr lang="en-US" sz="1800" dirty="0"/>
              <a:t>M</a:t>
            </a:r>
            <a:r>
              <a:rPr lang="ru-RU" sz="1800" dirty="0"/>
              <a:t>. : </a:t>
            </a:r>
            <a:r>
              <a:rPr lang="en-US" sz="1800" dirty="0"/>
              <a:t>GEOTAR-Media</a:t>
            </a:r>
            <a:r>
              <a:rPr lang="ru-RU" sz="1800" dirty="0"/>
              <a:t>, 2013. - </a:t>
            </a:r>
            <a:r>
              <a:rPr lang="en-US" sz="1800" dirty="0"/>
              <a:t>V</a:t>
            </a:r>
            <a:r>
              <a:rPr lang="ru-RU" sz="1800" dirty="0"/>
              <a:t>. 1. - 960 </a:t>
            </a:r>
            <a:r>
              <a:rPr lang="en-US" sz="1800" dirty="0"/>
              <a:t>p</a:t>
            </a:r>
            <a:r>
              <a:rPr lang="ru-RU" sz="1800" dirty="0"/>
              <a:t>. : </a:t>
            </a:r>
            <a:r>
              <a:rPr lang="en-US" sz="1800" dirty="0"/>
              <a:t>il.</a:t>
            </a:r>
            <a:r>
              <a:rPr lang="ru-RU" sz="1800" dirty="0"/>
              <a:t> </a:t>
            </a:r>
            <a:r>
              <a:rPr lang="en-US" sz="1800" dirty="0" err="1"/>
              <a:t>Gl</a:t>
            </a:r>
            <a:r>
              <a:rPr lang="ru-RU" sz="1800" dirty="0"/>
              <a:t>. 2.  </a:t>
            </a:r>
          </a:p>
          <a:p>
            <a:pPr>
              <a:defRPr/>
            </a:pPr>
            <a:r>
              <a:rPr lang="ru-RU" sz="1800" dirty="0"/>
              <a:t>2.	</a:t>
            </a:r>
            <a:r>
              <a:rPr lang="fr-FR" sz="1800" dirty="0"/>
              <a:t> </a:t>
            </a:r>
            <a:r>
              <a:rPr lang="fr-FR" sz="1800" dirty="0" err="1"/>
              <a:t>Internal</a:t>
            </a:r>
            <a:r>
              <a:rPr lang="fr-FR" sz="1800" dirty="0"/>
              <a:t> </a:t>
            </a:r>
            <a:r>
              <a:rPr lang="fr-FR" sz="1800" dirty="0" err="1"/>
              <a:t>medicine</a:t>
            </a:r>
            <a:r>
              <a:rPr lang="fr-FR" sz="1800" dirty="0"/>
              <a:t> : </a:t>
            </a:r>
            <a:r>
              <a:rPr lang="fr-FR" sz="1800" dirty="0" err="1"/>
              <a:t>textbook</a:t>
            </a:r>
            <a:r>
              <a:rPr lang="ru-RU" sz="1800" dirty="0"/>
              <a:t>. - 6 </a:t>
            </a:r>
            <a:r>
              <a:rPr lang="en-US" sz="1800" dirty="0"/>
              <a:t>ed</a:t>
            </a:r>
            <a:r>
              <a:rPr lang="ru-RU" sz="1800" dirty="0"/>
              <a:t>., </a:t>
            </a:r>
            <a:r>
              <a:rPr lang="en-US" sz="1800" dirty="0"/>
              <a:t>rev</a:t>
            </a:r>
            <a:r>
              <a:rPr lang="ru-RU" sz="1800" dirty="0"/>
              <a:t>.</a:t>
            </a:r>
            <a:r>
              <a:rPr lang="en-US" sz="1800" dirty="0"/>
              <a:t>and suppl</a:t>
            </a:r>
            <a:r>
              <a:rPr lang="ru-RU" sz="1800" dirty="0"/>
              <a:t>. / </a:t>
            </a:r>
            <a:r>
              <a:rPr lang="en-US" sz="1800" dirty="0" err="1"/>
              <a:t>Makolkin</a:t>
            </a:r>
            <a:r>
              <a:rPr lang="ru-RU" sz="1800" dirty="0"/>
              <a:t> </a:t>
            </a:r>
            <a:r>
              <a:rPr lang="en-US" sz="1800" dirty="0"/>
              <a:t>V</a:t>
            </a:r>
            <a:r>
              <a:rPr lang="ru-RU" sz="1800" dirty="0"/>
              <a:t>.</a:t>
            </a:r>
            <a:r>
              <a:rPr lang="en-US" sz="1800" dirty="0"/>
              <a:t>I</a:t>
            </a:r>
            <a:r>
              <a:rPr lang="ru-RU" sz="1800" dirty="0"/>
              <a:t>., </a:t>
            </a:r>
            <a:r>
              <a:rPr lang="en-US" sz="1800" dirty="0" err="1"/>
              <a:t>Ovchaenko</a:t>
            </a:r>
            <a:r>
              <a:rPr lang="ru-RU" sz="1800" dirty="0"/>
              <a:t> </a:t>
            </a:r>
            <a:r>
              <a:rPr lang="en-US" sz="1800" dirty="0"/>
              <a:t>S</a:t>
            </a:r>
            <a:r>
              <a:rPr lang="ru-RU" sz="1800" dirty="0"/>
              <a:t>.</a:t>
            </a:r>
            <a:r>
              <a:rPr lang="en-US" sz="1800" dirty="0"/>
              <a:t>I</a:t>
            </a:r>
            <a:r>
              <a:rPr lang="ru-RU" sz="1800" dirty="0"/>
              <a:t>., </a:t>
            </a:r>
            <a:r>
              <a:rPr lang="en-US" sz="1800" dirty="0"/>
              <a:t>Sulimov V</a:t>
            </a:r>
            <a:r>
              <a:rPr lang="ru-RU" sz="1800" dirty="0"/>
              <a:t>.</a:t>
            </a:r>
            <a:r>
              <a:rPr lang="en-US" sz="1800" dirty="0"/>
              <a:t>A</a:t>
            </a:r>
            <a:r>
              <a:rPr lang="ru-RU" sz="1800" dirty="0"/>
              <a:t>. - </a:t>
            </a:r>
            <a:r>
              <a:rPr lang="en-US" sz="1800" dirty="0"/>
              <a:t>M</a:t>
            </a:r>
            <a:r>
              <a:rPr lang="ru-RU" sz="1800" dirty="0"/>
              <a:t>. : </a:t>
            </a:r>
            <a:r>
              <a:rPr lang="en-US" sz="1800" dirty="0"/>
              <a:t>GEOTAR-Media</a:t>
            </a:r>
            <a:r>
              <a:rPr lang="ru-RU" sz="1800" dirty="0"/>
              <a:t>, 2015. - 768 </a:t>
            </a:r>
            <a:r>
              <a:rPr lang="en-US" sz="1800" dirty="0"/>
              <a:t>p.</a:t>
            </a:r>
            <a:r>
              <a:rPr lang="ru-RU" sz="1800" dirty="0"/>
              <a:t>: </a:t>
            </a:r>
            <a:r>
              <a:rPr lang="en-US" sz="1800" dirty="0"/>
              <a:t>il</a:t>
            </a:r>
            <a:r>
              <a:rPr lang="ru-RU" sz="1800" dirty="0"/>
              <a:t>. </a:t>
            </a:r>
            <a:r>
              <a:rPr lang="en-US" sz="1800" dirty="0" err="1"/>
              <a:t>Gl</a:t>
            </a:r>
            <a:r>
              <a:rPr lang="ru-RU" sz="1800" dirty="0"/>
              <a:t>. 2. </a:t>
            </a:r>
            <a:r>
              <a:rPr lang="en-US" sz="1800" dirty="0"/>
              <a:t>Electronic library reference guide “Student's Consultant”</a:t>
            </a:r>
          </a:p>
          <a:p>
            <a:pPr>
              <a:defRPr/>
            </a:pPr>
            <a:r>
              <a:rPr lang="ru-RU" sz="1800" dirty="0"/>
              <a:t>3.	</a:t>
            </a:r>
            <a:r>
              <a:rPr lang="en-US" sz="1800" dirty="0"/>
              <a:t>Cardiology</a:t>
            </a:r>
            <a:r>
              <a:rPr lang="ru-RU" sz="1800" dirty="0"/>
              <a:t> [</a:t>
            </a:r>
            <a:r>
              <a:rPr lang="en-US" sz="1800" dirty="0"/>
              <a:t>Electronic source</a:t>
            </a:r>
            <a:r>
              <a:rPr lang="ru-RU" sz="1800" dirty="0"/>
              <a:t>] : </a:t>
            </a:r>
            <a:r>
              <a:rPr lang="fr-FR" sz="1800" dirty="0"/>
              <a:t>national guidance </a:t>
            </a:r>
            <a:r>
              <a:rPr lang="ru-RU" sz="1800" dirty="0"/>
              <a:t>/ </a:t>
            </a:r>
            <a:r>
              <a:rPr lang="en-US" sz="1800" dirty="0"/>
              <a:t>edited by</a:t>
            </a:r>
            <a:r>
              <a:rPr lang="ru-RU" sz="1800" dirty="0"/>
              <a:t> </a:t>
            </a:r>
            <a:r>
              <a:rPr lang="en-US" sz="1800" dirty="0"/>
              <a:t>E</a:t>
            </a:r>
            <a:r>
              <a:rPr lang="ru-RU" sz="1800" dirty="0"/>
              <a:t>.</a:t>
            </a:r>
            <a:r>
              <a:rPr lang="en-US" sz="1800" dirty="0"/>
              <a:t>V</a:t>
            </a:r>
            <a:r>
              <a:rPr lang="ru-RU" sz="1800" dirty="0"/>
              <a:t>. </a:t>
            </a:r>
            <a:r>
              <a:rPr lang="en-US" sz="1800" dirty="0" err="1"/>
              <a:t>Shliakhto</a:t>
            </a:r>
            <a:r>
              <a:rPr lang="en-US" sz="1800" dirty="0"/>
              <a:t> </a:t>
            </a:r>
            <a:r>
              <a:rPr lang="ru-RU" sz="1800" dirty="0"/>
              <a:t>– 2</a:t>
            </a:r>
            <a:r>
              <a:rPr lang="en-US" sz="1800" dirty="0" err="1"/>
              <a:t>nd</a:t>
            </a:r>
            <a:r>
              <a:rPr lang="ru-RU" sz="1800" dirty="0"/>
              <a:t> </a:t>
            </a:r>
            <a:r>
              <a:rPr lang="en-US" sz="1800" dirty="0"/>
              <a:t>ed</a:t>
            </a:r>
            <a:r>
              <a:rPr lang="ru-RU" sz="1800" dirty="0"/>
              <a:t>., </a:t>
            </a:r>
            <a:r>
              <a:rPr lang="en-US" sz="1800" dirty="0"/>
              <a:t>rev.</a:t>
            </a:r>
            <a:r>
              <a:rPr lang="ru-RU" sz="1800" dirty="0"/>
              <a:t> </a:t>
            </a:r>
            <a:r>
              <a:rPr lang="en-US" sz="1800" dirty="0"/>
              <a:t>and suppl.</a:t>
            </a:r>
            <a:r>
              <a:rPr lang="ru-RU" sz="1800" dirty="0"/>
              <a:t> - </a:t>
            </a:r>
            <a:r>
              <a:rPr lang="en-US" sz="1800" dirty="0"/>
              <a:t>M</a:t>
            </a:r>
            <a:r>
              <a:rPr lang="ru-RU" sz="1800" dirty="0"/>
              <a:t>. : </a:t>
            </a:r>
            <a:r>
              <a:rPr lang="en-US" sz="1800" dirty="0"/>
              <a:t>GEOTAR-Media</a:t>
            </a:r>
            <a:r>
              <a:rPr lang="ru-RU" sz="1800" dirty="0"/>
              <a:t>, 2015. - http://www.rosmedlib.ru/book/ISBN9785970428450.html    </a:t>
            </a:r>
            <a:r>
              <a:rPr lang="en-US" sz="1800" dirty="0"/>
              <a:t>Ch</a:t>
            </a:r>
            <a:r>
              <a:rPr lang="ru-RU" sz="1800" dirty="0"/>
              <a:t>.17. </a:t>
            </a:r>
            <a:r>
              <a:rPr lang="en-US" sz="1800" dirty="0"/>
              <a:t>Electronic medical library "Doctor's Consultant“</a:t>
            </a:r>
          </a:p>
          <a:p>
            <a:pPr>
              <a:defRPr/>
            </a:pPr>
            <a:r>
              <a:rPr lang="ru-RU" sz="1800" dirty="0"/>
              <a:t>4.	</a:t>
            </a:r>
            <a:r>
              <a:rPr lang="fr-FR" sz="1800" dirty="0"/>
              <a:t> </a:t>
            </a:r>
            <a:r>
              <a:rPr lang="fr-FR" sz="1800" dirty="0" err="1"/>
              <a:t>Clinical</a:t>
            </a:r>
            <a:r>
              <a:rPr lang="fr-FR" sz="1800" dirty="0"/>
              <a:t> guidelines for </a:t>
            </a:r>
            <a:r>
              <a:rPr lang="fr-FR" sz="1800" dirty="0" err="1"/>
              <a:t>cardiology</a:t>
            </a:r>
            <a:r>
              <a:rPr lang="fr-FR" sz="1800" dirty="0"/>
              <a:t> </a:t>
            </a:r>
            <a:r>
              <a:rPr lang="ru-RU" sz="1800" dirty="0"/>
              <a:t>/ </a:t>
            </a:r>
            <a:r>
              <a:rPr lang="en-US" sz="1800" dirty="0"/>
              <a:t>edited by</a:t>
            </a:r>
            <a:r>
              <a:rPr lang="ru-RU" sz="1800" dirty="0"/>
              <a:t> </a:t>
            </a:r>
            <a:r>
              <a:rPr lang="en-US" sz="1800" dirty="0"/>
              <a:t>F</a:t>
            </a:r>
            <a:r>
              <a:rPr lang="ru-RU" sz="1800" dirty="0"/>
              <a:t>.</a:t>
            </a:r>
            <a:r>
              <a:rPr lang="en-US" sz="1800" dirty="0"/>
              <a:t>I</a:t>
            </a:r>
            <a:r>
              <a:rPr lang="ru-RU" sz="1800" dirty="0"/>
              <a:t>. </a:t>
            </a:r>
            <a:r>
              <a:rPr lang="en-US" sz="1800" dirty="0" err="1"/>
              <a:t>Belialov</a:t>
            </a:r>
            <a:r>
              <a:rPr lang="ru-RU" sz="1800" dirty="0"/>
              <a:t>. – </a:t>
            </a:r>
            <a:r>
              <a:rPr lang="en-US" sz="1800" dirty="0"/>
              <a:t>8th ed</a:t>
            </a:r>
            <a:r>
              <a:rPr lang="ru-RU" sz="1800" dirty="0"/>
              <a:t>., </a:t>
            </a:r>
            <a:r>
              <a:rPr lang="en-US" sz="1800" dirty="0"/>
              <a:t>rev.</a:t>
            </a:r>
            <a:r>
              <a:rPr lang="ru-RU" sz="1800" dirty="0"/>
              <a:t> </a:t>
            </a:r>
            <a:r>
              <a:rPr lang="en-US" sz="1800" dirty="0"/>
              <a:t>and suppl</a:t>
            </a:r>
            <a:r>
              <a:rPr lang="ru-RU" sz="1800" dirty="0"/>
              <a:t>. - </a:t>
            </a:r>
            <a:r>
              <a:rPr lang="en-US" sz="1800" dirty="0"/>
              <a:t>M</a:t>
            </a:r>
            <a:r>
              <a:rPr lang="ru-RU" sz="1800" dirty="0"/>
              <a:t>. : </a:t>
            </a:r>
            <a:r>
              <a:rPr lang="en-US" sz="1800" dirty="0"/>
              <a:t>GEOTAR-Media</a:t>
            </a:r>
            <a:r>
              <a:rPr lang="ru-RU" sz="1800" dirty="0"/>
              <a:t>, 2017. - 288 </a:t>
            </a:r>
            <a:r>
              <a:rPr lang="en-US" sz="1800" dirty="0"/>
              <a:t>p</a:t>
            </a:r>
            <a:r>
              <a:rPr lang="ru-RU" sz="1800" dirty="0"/>
              <a:t>. : </a:t>
            </a:r>
            <a:r>
              <a:rPr lang="en-US" sz="1800" dirty="0"/>
              <a:t>il</a:t>
            </a:r>
            <a:r>
              <a:rPr lang="ru-RU" sz="1800" dirty="0"/>
              <a:t>. - </a:t>
            </a:r>
            <a:r>
              <a:rPr lang="en-US" sz="1800" dirty="0"/>
              <a:t>Library of the specialist physician</a:t>
            </a:r>
            <a:r>
              <a:rPr lang="ru-RU" sz="1800" dirty="0"/>
              <a:t>. </a:t>
            </a:r>
            <a:r>
              <a:rPr lang="en-US" sz="1800" dirty="0"/>
              <a:t>Cardiology</a:t>
            </a:r>
            <a:r>
              <a:rPr lang="ru-RU" sz="1800" dirty="0"/>
              <a:t>). </a:t>
            </a:r>
          </a:p>
          <a:p>
            <a:pPr>
              <a:defRPr/>
            </a:pPr>
            <a:r>
              <a:rPr lang="ru-RU" sz="1800" dirty="0"/>
              <a:t>5.	 </a:t>
            </a:r>
            <a:r>
              <a:rPr lang="en-US" sz="1800" dirty="0"/>
              <a:t>Acute coronary syndrome, renal dysfunction and multifocal atherosclerosis: common pathogenetic mechanisms and current aspects of the problem </a:t>
            </a:r>
            <a:r>
              <a:rPr lang="ru-RU" sz="1800" dirty="0"/>
              <a:t>/ </a:t>
            </a:r>
            <a:r>
              <a:rPr lang="en-US" sz="1800" dirty="0"/>
              <a:t>O</a:t>
            </a:r>
            <a:r>
              <a:rPr lang="ru-RU" sz="1800" dirty="0"/>
              <a:t>.</a:t>
            </a:r>
            <a:r>
              <a:rPr lang="en-US" sz="1800" dirty="0"/>
              <a:t>L</a:t>
            </a:r>
            <a:r>
              <a:rPr lang="ru-RU" sz="1800" dirty="0"/>
              <a:t>. </a:t>
            </a:r>
            <a:r>
              <a:rPr lang="en-US" sz="1800" dirty="0" err="1"/>
              <a:t>Barbarash</a:t>
            </a:r>
            <a:r>
              <a:rPr lang="ru-RU" sz="1800" dirty="0"/>
              <a:t>, </a:t>
            </a:r>
            <a:r>
              <a:rPr lang="en-US" sz="1800" dirty="0"/>
              <a:t>M</a:t>
            </a:r>
            <a:r>
              <a:rPr lang="ru-RU" sz="1800" dirty="0"/>
              <a:t>.</a:t>
            </a:r>
            <a:r>
              <a:rPr lang="en-US" sz="1800" dirty="0"/>
              <a:t>V</a:t>
            </a:r>
            <a:r>
              <a:rPr lang="ru-RU" sz="1800" dirty="0"/>
              <a:t>. </a:t>
            </a:r>
            <a:r>
              <a:rPr lang="en-US" sz="1800" dirty="0"/>
              <a:t>Zykov</a:t>
            </a:r>
            <a:r>
              <a:rPr lang="ru-RU" sz="1800" dirty="0"/>
              <a:t>, </a:t>
            </a:r>
            <a:r>
              <a:rPr lang="en-US" sz="1800" dirty="0"/>
              <a:t>V</a:t>
            </a:r>
            <a:r>
              <a:rPr lang="ru-RU" sz="1800" dirty="0"/>
              <a:t>.</a:t>
            </a:r>
            <a:r>
              <a:rPr lang="en-US" sz="1800" dirty="0"/>
              <a:t>V</a:t>
            </a:r>
            <a:r>
              <a:rPr lang="ru-RU" sz="1800" dirty="0"/>
              <a:t>. </a:t>
            </a:r>
            <a:r>
              <a:rPr lang="en-US" sz="1800" dirty="0" err="1"/>
              <a:t>Kashtalap</a:t>
            </a:r>
            <a:r>
              <a:rPr lang="en-US" sz="1800" dirty="0"/>
              <a:t> </a:t>
            </a:r>
            <a:r>
              <a:rPr lang="ru-RU" sz="1800" dirty="0"/>
              <a:t>[</a:t>
            </a:r>
            <a:r>
              <a:rPr lang="en-US" sz="1800" dirty="0"/>
              <a:t>et al].</a:t>
            </a:r>
            <a:r>
              <a:rPr lang="ru-RU" sz="1800" dirty="0"/>
              <a:t>- </a:t>
            </a:r>
            <a:r>
              <a:rPr lang="en-US" sz="1800" dirty="0"/>
              <a:t>Kemerovo</a:t>
            </a:r>
            <a:r>
              <a:rPr lang="ru-RU" sz="1800" dirty="0"/>
              <a:t> : </a:t>
            </a:r>
            <a:r>
              <a:rPr lang="fr-FR" sz="1800" dirty="0" err="1"/>
              <a:t>Kuzbassvuzizdat</a:t>
            </a:r>
            <a:r>
              <a:rPr lang="ru-RU" sz="1800" dirty="0"/>
              <a:t>, 2016. - 227 </a:t>
            </a:r>
            <a:r>
              <a:rPr lang="en-US" sz="1800" dirty="0"/>
              <a:t>p</a:t>
            </a:r>
            <a:r>
              <a:rPr lang="ru-RU" sz="1800" dirty="0"/>
              <a:t>.</a:t>
            </a:r>
          </a:p>
          <a:p>
            <a:pPr>
              <a:defRPr/>
            </a:pPr>
            <a:r>
              <a:rPr lang="ru-RU" sz="1800" dirty="0"/>
              <a:t>6.	</a:t>
            </a:r>
            <a:r>
              <a:rPr lang="en-US" sz="1800" dirty="0" err="1"/>
              <a:t>Ruksin</a:t>
            </a:r>
            <a:r>
              <a:rPr lang="en-US" sz="1800" dirty="0"/>
              <a:t> V.V</a:t>
            </a:r>
            <a:r>
              <a:rPr lang="ru-RU" sz="1800" dirty="0"/>
              <a:t>. </a:t>
            </a:r>
            <a:r>
              <a:rPr lang="en-US" sz="1800" dirty="0"/>
              <a:t>Emergency outpatient cardiology : a brief manual. </a:t>
            </a:r>
            <a:r>
              <a:rPr lang="ru-RU" sz="1800" dirty="0"/>
              <a:t>/ </a:t>
            </a:r>
            <a:r>
              <a:rPr lang="en-US" sz="1800" dirty="0"/>
              <a:t>V</a:t>
            </a:r>
            <a:r>
              <a:rPr lang="ru-RU" sz="1800" dirty="0"/>
              <a:t>.</a:t>
            </a:r>
            <a:r>
              <a:rPr lang="en-US" sz="1800" dirty="0"/>
              <a:t>V</a:t>
            </a:r>
            <a:r>
              <a:rPr lang="ru-RU" sz="1800" dirty="0"/>
              <a:t>. </a:t>
            </a:r>
            <a:r>
              <a:rPr lang="en-US" sz="1800" dirty="0" err="1"/>
              <a:t>Ruksin</a:t>
            </a:r>
            <a:r>
              <a:rPr lang="ru-RU" sz="1800" dirty="0"/>
              <a:t>. – </a:t>
            </a:r>
            <a:r>
              <a:rPr lang="en-US" sz="1800" dirty="0"/>
              <a:t>2</a:t>
            </a:r>
            <a:r>
              <a:rPr lang="en-US" sz="1800" baseline="30000" dirty="0"/>
              <a:t>nd</a:t>
            </a:r>
            <a:r>
              <a:rPr lang="en-US" sz="1800" dirty="0"/>
              <a:t> ed.</a:t>
            </a:r>
            <a:r>
              <a:rPr lang="ru-RU" sz="1800" dirty="0"/>
              <a:t>. - </a:t>
            </a:r>
            <a:r>
              <a:rPr lang="en-US" sz="1800" dirty="0"/>
              <a:t>M</a:t>
            </a:r>
            <a:r>
              <a:rPr lang="ru-RU" sz="1800" dirty="0"/>
              <a:t>. : </a:t>
            </a:r>
            <a:r>
              <a:rPr lang="en-US" sz="1800" dirty="0"/>
              <a:t>GEOTAR-Media</a:t>
            </a:r>
            <a:r>
              <a:rPr lang="ru-RU" sz="1800" dirty="0"/>
              <a:t>, 2016. - 256 </a:t>
            </a:r>
            <a:r>
              <a:rPr lang="en-US" sz="1800" dirty="0"/>
              <a:t>p</a:t>
            </a:r>
            <a:r>
              <a:rPr lang="ru-RU" sz="1800" dirty="0"/>
              <a:t>. : </a:t>
            </a:r>
            <a:r>
              <a:rPr lang="en-US" sz="1800" dirty="0"/>
              <a:t>il</a:t>
            </a:r>
            <a:r>
              <a:rPr lang="ru-RU" sz="1800" dirty="0"/>
              <a:t>. </a:t>
            </a:r>
          </a:p>
          <a:p>
            <a:pPr marL="0" indent="0">
              <a:buFont typeface="Wingdings" pitchFamily="2" charset="2"/>
              <a:buNone/>
              <a:defRPr/>
            </a:pPr>
            <a:endParaRPr lang="ru-RU" dirty="0"/>
          </a:p>
        </p:txBody>
      </p:sp>
      <p:sp>
        <p:nvSpPr>
          <p:cNvPr id="5" name="TextBox 4">
            <a:extLst>
              <a:ext uri="{FF2B5EF4-FFF2-40B4-BE49-F238E27FC236}">
                <a16:creationId xmlns:a16="http://schemas.microsoft.com/office/drawing/2014/main" id="{31A361E7-3425-A849-8D6D-20C567D98937}"/>
              </a:ext>
            </a:extLst>
          </p:cNvPr>
          <p:cNvSpPr txBox="1"/>
          <p:nvPr/>
        </p:nvSpPr>
        <p:spPr>
          <a:xfrm>
            <a:off x="2843808" y="188640"/>
            <a:ext cx="4572000" cy="369332"/>
          </a:xfrm>
          <a:prstGeom prst="rect">
            <a:avLst/>
          </a:prstGeom>
          <a:noFill/>
        </p:spPr>
        <p:txBody>
          <a:bodyPr wrap="square">
            <a:spAutoFit/>
          </a:bodyPr>
          <a:lstStyle/>
          <a:p>
            <a:r>
              <a:rPr lang="fr-FR" sz="1800" b="1" dirty="0" err="1">
                <a:effectLst>
                  <a:outerShdw blurRad="38100" dist="38100" dir="2700000" algn="tl">
                    <a:srgbClr val="000000">
                      <a:alpha val="43137"/>
                    </a:srgbClr>
                  </a:outerShdw>
                </a:effectLst>
              </a:rPr>
              <a:t>Recommended</a:t>
            </a:r>
            <a:r>
              <a:rPr lang="fr-FR" sz="1800" b="1" dirty="0">
                <a:effectLst>
                  <a:outerShdw blurRad="38100" dist="38100" dir="2700000" algn="tl">
                    <a:srgbClr val="000000">
                      <a:alpha val="43137"/>
                    </a:srgbClr>
                  </a:outerShdw>
                </a:effectLst>
              </a:rPr>
              <a:t> </a:t>
            </a:r>
            <a:r>
              <a:rPr lang="fr-FR" sz="1800" b="1" dirty="0" err="1">
                <a:effectLst>
                  <a:outerShdw blurRad="38100" dist="38100" dir="2700000" algn="tl">
                    <a:srgbClr val="000000">
                      <a:alpha val="43137"/>
                    </a:srgbClr>
                  </a:outerShdw>
                </a:effectLst>
              </a:rPr>
              <a:t>reading</a:t>
            </a:r>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C:\Users\myagkova\Documents\Ученый совет\Рисунки\Безымянный2.jpg"/>
          <p:cNvPicPr>
            <a:picLocks noChangeAspect="1"/>
          </p:cNvPicPr>
          <p:nvPr/>
        </p:nvPicPr>
        <p:blipFill>
          <a:blip r:embed="rId2"/>
          <a:srcRect r="30161" b="40256"/>
          <a:stretch>
            <a:fillRect/>
          </a:stretch>
        </p:blipFill>
        <p:spPr>
          <a:xfrm>
            <a:off x="0" y="-98425"/>
            <a:ext cx="9144000" cy="6942138"/>
          </a:xfrm>
          <a:prstGeom prst="rect">
            <a:avLst/>
          </a:prstGeom>
          <a:noFill/>
          <a:ln>
            <a:noFill/>
            <a:miter lim="800000"/>
          </a:ln>
        </p:spPr>
      </p:pic>
      <p:sp>
        <p:nvSpPr>
          <p:cNvPr id="108547" name="Заголовок 1"/>
          <p:cNvSpPr>
            <a:spLocks noGrp="1"/>
          </p:cNvSpPr>
          <p:nvPr>
            <p:ph type="title"/>
          </p:nvPr>
        </p:nvSpPr>
        <p:spPr>
          <a:xfrm>
            <a:off x="251520" y="1871663"/>
            <a:ext cx="6000750" cy="1928813"/>
          </a:xfrm>
          <a:noFill/>
          <a:ln>
            <a:miter lim="800000"/>
          </a:ln>
        </p:spPr>
        <p:txBody>
          <a:bodyPr vert="horz" wrap="square" lIns="91440" tIns="45720" rIns="91440" bIns="45720" anchor="ctr" anchorCtr="0">
            <a:noAutofit/>
          </a:bodyPr>
          <a:lstStyle>
            <a:lvl1pPr marL="0" indent="0" algn="ctr" defTabSz="914400" rtl="0" eaLnBrk="0" fontAlgn="base" hangingPunct="0">
              <a:lnSpc>
                <a:spcPct val="100000"/>
              </a:lnSpc>
              <a:spcBef>
                <a:spcPct val="0"/>
              </a:spcBef>
              <a:spcAft>
                <a:spcPct val="0"/>
              </a:spcAft>
              <a:buClrTx/>
              <a:buSzTx/>
              <a:buFontTx/>
              <a:buNone/>
              <a:defRPr kumimoji="0" lang="en-US" altLang="en-US" sz="4400" b="0" i="0" u="none" baseline="0">
                <a:solidFill>
                  <a:schemeClr val="tx2"/>
                </a:solidFill>
                <a:latin typeface="Times New Roman" pitchFamily="18" charset="0"/>
                <a:ea typeface="+mj-ea"/>
                <a:cs typeface="+mj-cs"/>
              </a:defRPr>
            </a:lvl1pPr>
          </a:lstStyle>
          <a:p>
            <a:pPr lvl="0" rtl="0" eaLnBrk="1" hangingPunct="1"/>
            <a:r>
              <a:rPr lang="en-US" altLang="ru-RU" sz="4800" b="1" dirty="0"/>
              <a:t>Thank you for your attention!</a:t>
            </a:r>
            <a:endParaRPr lang="ru-RU" altLang="ru-RU" sz="4800" b="1" dirty="0"/>
          </a:p>
        </p:txBody>
      </p:sp>
      <p:pic>
        <p:nvPicPr>
          <p:cNvPr id="108548" name="Picture 3"/>
          <p:cNvPicPr>
            <a:picLocks noChangeAspect="1"/>
          </p:cNvPicPr>
          <p:nvPr/>
        </p:nvPicPr>
        <p:blipFill>
          <a:blip r:embed="rId3"/>
          <a:stretch>
            <a:fillRect/>
          </a:stretch>
        </p:blipFill>
        <p:spPr>
          <a:xfrm>
            <a:off x="2428875" y="3500438"/>
            <a:ext cx="2640013" cy="1714500"/>
          </a:xfrm>
          <a:prstGeom prst="rect">
            <a:avLst/>
          </a:prstGeom>
          <a:noFill/>
          <a:ln>
            <a:noFill/>
            <a:miter lim="8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CCEFF77-2FEE-3962-BBF6-0B41FD3D3B42}"/>
              </a:ext>
            </a:extLst>
          </p:cNvPr>
          <p:cNvPicPr>
            <a:picLocks noChangeAspect="1"/>
          </p:cNvPicPr>
          <p:nvPr/>
        </p:nvPicPr>
        <p:blipFill>
          <a:blip r:embed="rId2"/>
          <a:stretch>
            <a:fillRect/>
          </a:stretch>
        </p:blipFill>
        <p:spPr>
          <a:xfrm>
            <a:off x="395536" y="2060848"/>
            <a:ext cx="8603858" cy="3808428"/>
          </a:xfrm>
          <a:prstGeom prst="rect">
            <a:avLst/>
          </a:prstGeom>
        </p:spPr>
      </p:pic>
      <p:pic>
        <p:nvPicPr>
          <p:cNvPr id="3" name="Рисунок 2">
            <a:extLst>
              <a:ext uri="{FF2B5EF4-FFF2-40B4-BE49-F238E27FC236}">
                <a16:creationId xmlns:a16="http://schemas.microsoft.com/office/drawing/2014/main" id="{70018B6B-0788-35C9-2829-33E9DB5A7B07}"/>
              </a:ext>
            </a:extLst>
          </p:cNvPr>
          <p:cNvPicPr>
            <a:picLocks noChangeAspect="1"/>
          </p:cNvPicPr>
          <p:nvPr/>
        </p:nvPicPr>
        <p:blipFill rotWithShape="1">
          <a:blip r:embed="rId3"/>
          <a:srcRect b="55111"/>
          <a:stretch/>
        </p:blipFill>
        <p:spPr>
          <a:xfrm>
            <a:off x="611560" y="27464"/>
            <a:ext cx="7772400" cy="1385312"/>
          </a:xfrm>
          <a:prstGeom prst="rect">
            <a:avLst/>
          </a:prstGeom>
        </p:spPr>
      </p:pic>
    </p:spTree>
    <p:extLst>
      <p:ext uri="{BB962C8B-B14F-4D97-AF65-F5344CB8AC3E}">
        <p14:creationId xmlns:p14="http://schemas.microsoft.com/office/powerpoint/2010/main" val="79524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E8A2E-6270-B7F4-06C8-9B9CB4C8282E}"/>
              </a:ext>
            </a:extLst>
          </p:cNvPr>
          <p:cNvSpPr txBox="1"/>
          <p:nvPr/>
        </p:nvSpPr>
        <p:spPr>
          <a:xfrm>
            <a:off x="107504" y="116632"/>
            <a:ext cx="8784976" cy="646331"/>
          </a:xfrm>
          <a:prstGeom prst="rect">
            <a:avLst/>
          </a:prstGeom>
          <a:noFill/>
        </p:spPr>
        <p:txBody>
          <a:bodyPr wrap="square">
            <a:spAutoFit/>
          </a:bodyPr>
          <a:lstStyle/>
          <a:p>
            <a:pPr algn="ctr"/>
            <a:r>
              <a:rPr lang="en" b="1" dirty="0">
                <a:solidFill>
                  <a:srgbClr val="C00000"/>
                </a:solidFill>
              </a:rPr>
              <a:t>Definitions of terms related to invasive strategy and reperfusion therapy commonly used in this document </a:t>
            </a:r>
            <a:endParaRPr lang="ru-RU" b="1" dirty="0">
              <a:solidFill>
                <a:srgbClr val="C00000"/>
              </a:solidFill>
            </a:endParaRPr>
          </a:p>
        </p:txBody>
      </p:sp>
      <p:pic>
        <p:nvPicPr>
          <p:cNvPr id="4" name="Рисунок 3">
            <a:extLst>
              <a:ext uri="{FF2B5EF4-FFF2-40B4-BE49-F238E27FC236}">
                <a16:creationId xmlns:a16="http://schemas.microsoft.com/office/drawing/2014/main" id="{4192A92A-0A85-AFA8-026A-0F0F53681D3A}"/>
              </a:ext>
            </a:extLst>
          </p:cNvPr>
          <p:cNvPicPr>
            <a:picLocks noChangeAspect="1"/>
          </p:cNvPicPr>
          <p:nvPr/>
        </p:nvPicPr>
        <p:blipFill>
          <a:blip r:embed="rId2"/>
          <a:stretch>
            <a:fillRect/>
          </a:stretch>
        </p:blipFill>
        <p:spPr>
          <a:xfrm>
            <a:off x="613792" y="762963"/>
            <a:ext cx="7772400" cy="4095135"/>
          </a:xfrm>
          <a:prstGeom prst="rect">
            <a:avLst/>
          </a:prstGeom>
        </p:spPr>
      </p:pic>
      <p:sp>
        <p:nvSpPr>
          <p:cNvPr id="6" name="TextBox 5">
            <a:extLst>
              <a:ext uri="{FF2B5EF4-FFF2-40B4-BE49-F238E27FC236}">
                <a16:creationId xmlns:a16="http://schemas.microsoft.com/office/drawing/2014/main" id="{3FFADF45-AE70-9D74-6E9D-C940A0D2413F}"/>
              </a:ext>
            </a:extLst>
          </p:cNvPr>
          <p:cNvSpPr txBox="1"/>
          <p:nvPr/>
        </p:nvSpPr>
        <p:spPr>
          <a:xfrm>
            <a:off x="17748" y="4904264"/>
            <a:ext cx="9108504" cy="1200329"/>
          </a:xfrm>
          <a:prstGeom prst="rect">
            <a:avLst/>
          </a:prstGeom>
          <a:noFill/>
        </p:spPr>
        <p:txBody>
          <a:bodyPr wrap="square">
            <a:spAutoFit/>
          </a:bodyPr>
          <a:lstStyle/>
          <a:p>
            <a:pPr algn="ctr"/>
            <a:r>
              <a:rPr lang="en" dirty="0"/>
              <a:t>ACS, acute coronary syndrome; CABG, coronary artery bypass grafting; ECG, electrocardiogram; IRA, infarct-related artery; PCI, percutaneous coronary intervention; STE-ACS, ST-segment-elevation acute coronary syndrome. a CABG may also be indicated instead of PCI in certain circumstances.</a:t>
            </a:r>
            <a:endParaRPr lang="ru-RU" dirty="0"/>
          </a:p>
        </p:txBody>
      </p:sp>
    </p:spTree>
    <p:extLst>
      <p:ext uri="{BB962C8B-B14F-4D97-AF65-F5344CB8AC3E}">
        <p14:creationId xmlns:p14="http://schemas.microsoft.com/office/powerpoint/2010/main" val="357144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8E8A2E-6270-B7F4-06C8-9B9CB4C8282E}"/>
              </a:ext>
            </a:extLst>
          </p:cNvPr>
          <p:cNvSpPr txBox="1"/>
          <p:nvPr/>
        </p:nvSpPr>
        <p:spPr>
          <a:xfrm>
            <a:off x="107504" y="116632"/>
            <a:ext cx="8784976" cy="646331"/>
          </a:xfrm>
          <a:prstGeom prst="rect">
            <a:avLst/>
          </a:prstGeom>
          <a:noFill/>
        </p:spPr>
        <p:txBody>
          <a:bodyPr wrap="square">
            <a:spAutoFit/>
          </a:bodyPr>
          <a:lstStyle/>
          <a:p>
            <a:pPr algn="ctr"/>
            <a:r>
              <a:rPr lang="en" b="1" dirty="0">
                <a:solidFill>
                  <a:srgbClr val="C00000"/>
                </a:solidFill>
              </a:rPr>
              <a:t>Definitions of terms related to invasive strategy and reperfusion therapy commonly used in this document </a:t>
            </a:r>
            <a:endParaRPr lang="ru-RU" b="1" dirty="0">
              <a:solidFill>
                <a:srgbClr val="C00000"/>
              </a:solidFill>
            </a:endParaRPr>
          </a:p>
        </p:txBody>
      </p:sp>
      <p:pic>
        <p:nvPicPr>
          <p:cNvPr id="2" name="Рисунок 1">
            <a:extLst>
              <a:ext uri="{FF2B5EF4-FFF2-40B4-BE49-F238E27FC236}">
                <a16:creationId xmlns:a16="http://schemas.microsoft.com/office/drawing/2014/main" id="{52AAB577-AEF0-0AC1-2D9C-67040EE90A2D}"/>
              </a:ext>
            </a:extLst>
          </p:cNvPr>
          <p:cNvPicPr>
            <a:picLocks noChangeAspect="1"/>
          </p:cNvPicPr>
          <p:nvPr/>
        </p:nvPicPr>
        <p:blipFill>
          <a:blip r:embed="rId2"/>
          <a:stretch>
            <a:fillRect/>
          </a:stretch>
        </p:blipFill>
        <p:spPr>
          <a:xfrm>
            <a:off x="685800" y="935966"/>
            <a:ext cx="7772400" cy="4986067"/>
          </a:xfrm>
          <a:prstGeom prst="rect">
            <a:avLst/>
          </a:prstGeom>
        </p:spPr>
      </p:pic>
    </p:spTree>
    <p:extLst>
      <p:ext uri="{BB962C8B-B14F-4D97-AF65-F5344CB8AC3E}">
        <p14:creationId xmlns:p14="http://schemas.microsoft.com/office/powerpoint/2010/main" val="3507176362"/>
      </p:ext>
    </p:extLst>
  </p:cSld>
  <p:clrMapOvr>
    <a:masterClrMapping/>
  </p:clrMapOvr>
</p:sld>
</file>

<file path=ppt/theme/theme1.xml><?xml version="1.0" encoding="utf-8"?>
<a:theme xmlns:a="http://schemas.openxmlformats.org/drawingml/2006/main" name="Тема Office">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3363</TotalTime>
  <Words>2342</Words>
  <Application>Microsoft Macintosh PowerPoint</Application>
  <PresentationFormat>Экран (4:3)</PresentationFormat>
  <Paragraphs>123</Paragraphs>
  <Slides>62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62</vt:i4>
      </vt:variant>
    </vt:vector>
  </HeadingPairs>
  <TitlesOfParts>
    <vt:vector size="67" baseType="lpstr">
      <vt:lpstr>Arial</vt:lpstr>
      <vt:lpstr>Calibri</vt:lpstr>
      <vt:lpstr>Times New Roman</vt:lpstr>
      <vt:lpstr>Wingdings</vt:lpstr>
      <vt:lpstr>Тема Office</vt:lpstr>
      <vt:lpstr>Prof. V.F. Voino-Yasenetsky KrasSMU, MOH, Russian Federation  Department of Faculty Therapy</vt:lpstr>
      <vt:lpstr>Презентация PowerPoint</vt:lpstr>
      <vt:lpstr>Purpose and tasks of the lecture: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Михаил</dc:creator>
  <cp:lastModifiedBy>Microsoft Office User</cp:lastModifiedBy>
  <cp:revision>207</cp:revision>
  <dcterms:created xsi:type="dcterms:W3CDTF">2017-06-07T16:26:39Z</dcterms:created>
  <dcterms:modified xsi:type="dcterms:W3CDTF">2024-03-15T10:18:40Z</dcterms:modified>
</cp:coreProperties>
</file>