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88" r:id="rId9"/>
    <p:sldId id="334" r:id="rId10"/>
    <p:sldId id="264" r:id="rId11"/>
    <p:sldId id="265" r:id="rId12"/>
    <p:sldId id="390" r:id="rId13"/>
    <p:sldId id="267" r:id="rId14"/>
    <p:sldId id="292" r:id="rId15"/>
    <p:sldId id="268" r:id="rId16"/>
    <p:sldId id="291" r:id="rId17"/>
    <p:sldId id="269" r:id="rId18"/>
    <p:sldId id="333" r:id="rId19"/>
    <p:sldId id="295" r:id="rId20"/>
    <p:sldId id="270" r:id="rId21"/>
    <p:sldId id="296" r:id="rId22"/>
    <p:sldId id="271" r:id="rId23"/>
    <p:sldId id="297" r:id="rId24"/>
    <p:sldId id="272" r:id="rId25"/>
    <p:sldId id="335" r:id="rId26"/>
    <p:sldId id="336" r:id="rId27"/>
    <p:sldId id="337" r:id="rId28"/>
    <p:sldId id="338" r:id="rId29"/>
    <p:sldId id="340" r:id="rId30"/>
    <p:sldId id="341" r:id="rId31"/>
    <p:sldId id="342" r:id="rId32"/>
    <p:sldId id="34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89733" autoAdjust="0"/>
  </p:normalViewPr>
  <p:slideViewPr>
    <p:cSldViewPr>
      <p:cViewPr>
        <p:scale>
          <a:sx n="67" d="100"/>
          <a:sy n="67" d="100"/>
        </p:scale>
        <p:origin x="-17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637AF-A023-4095-9C77-2D6EEE9295DA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2D9D7-E1C4-43D4-9CD3-D8AB0CC2F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0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10668929/#j_jou.2023.0031_ref_023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Внесуставные-измен в мягких тканях, находятся около суставов (гематомы, опухоли, метастазы, разрывы и повреждения связок и сухожилий, бурситы, иные травмы и повреждения), внутри (артриты,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артрозы;наличие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жидкости;выпоты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/>
              <a:t>Д</a:t>
            </a:r>
            <a:r>
              <a:rPr lang="en-US" sz="900" dirty="0"/>
              <a:t>/</a:t>
            </a:r>
            <a:r>
              <a:rPr lang="ru-RU" sz="900" dirty="0"/>
              <a:t>визуализации</a:t>
            </a:r>
            <a:r>
              <a:rPr lang="ru-RU" sz="900" baseline="0" dirty="0"/>
              <a:t> </a:t>
            </a:r>
            <a:r>
              <a:rPr lang="ru-RU" sz="900" dirty="0"/>
              <a:t>глубоких структур тазобедренного</a:t>
            </a:r>
            <a:r>
              <a:rPr lang="ru-RU" sz="900" baseline="0" dirty="0"/>
              <a:t> сустава у</a:t>
            </a:r>
            <a:r>
              <a:rPr lang="ru-RU" sz="900" dirty="0"/>
              <a:t> тучных пациентов</a:t>
            </a:r>
            <a:r>
              <a:rPr lang="ru-RU" sz="900" baseline="0" dirty="0"/>
              <a:t> </a:t>
            </a:r>
            <a:r>
              <a:rPr lang="ru-RU" sz="900" dirty="0"/>
              <a:t>требуются датчики более низкой частоты.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/>
              <a:t>При проведении УЗИ оценивается как передняя поверхность бедра на предмет наличия выпота, так и латеральную поверхность бедра на предмет бурсита, поскольку они являются распространенными причинами боли в бедре.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22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После проведения артропластики (</a:t>
            </a:r>
            <a:r>
              <a:rPr lang="ru-RU" sz="1200" dirty="0" err="1"/>
              <a:t>эндопротезирования</a:t>
            </a:r>
            <a:r>
              <a:rPr lang="ru-RU" sz="1200" dirty="0"/>
              <a:t> тазобедренного сустава) определяются изменения мягких тканей и интенсивность кровоснабжения в оперированной конечности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0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Псевдоопухоль</a:t>
            </a:r>
            <a:r>
              <a:rPr lang="ru-RU" baseline="0" dirty="0"/>
              <a:t> по классификации МКБ в онкологии </a:t>
            </a:r>
            <a:r>
              <a:rPr lang="ru-RU" baseline="0" dirty="0" err="1"/>
              <a:t>м.б</a:t>
            </a:r>
            <a:r>
              <a:rPr lang="ru-RU" baseline="0" dirty="0"/>
              <a:t> БДУ, воспалительная и плазмоклеточная</a:t>
            </a:r>
            <a:r>
              <a:rPr lang="en-US" baseline="0" dirty="0"/>
              <a:t>. </a:t>
            </a:r>
            <a:r>
              <a:rPr lang="ru-RU" baseline="0" dirty="0"/>
              <a:t>Вынести в заголовок </a:t>
            </a:r>
            <a:r>
              <a:rPr lang="ru-RU" baseline="0" dirty="0" err="1"/>
              <a:t>псведоопухоль</a:t>
            </a:r>
            <a:r>
              <a:rPr lang="ru-RU" baseline="0" dirty="0"/>
              <a:t>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94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Паралабральная</a:t>
            </a:r>
            <a:r>
              <a:rPr lang="ru-RU" dirty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66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49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Bursa iliopectineal </a:t>
            </a:r>
            <a:r>
              <a:rPr lang="ru-RU" dirty="0"/>
              <a:t>– подвздошно-гребенчатая (между капсулой сустава и сухожилием мышцы) больше подвздошно-поясничной.</a:t>
            </a:r>
          </a:p>
          <a:p>
            <a:r>
              <a:rPr lang="ru-RU" dirty="0"/>
              <a:t>Подвздошно-поясничная – между сухожилием мышцы и малым вертелом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01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Тот факт, что мышца охватывает два сустава, имеет преимущественно волокна типа II и имеет длинную веретенообразную форму, способствует ее предрасположенности к травмам </a:t>
            </a:r>
            <a:r>
              <a:rPr lang="ru-RU" baseline="30000" dirty="0"/>
              <a:t>( </a:t>
            </a:r>
            <a:r>
              <a:rPr lang="ru-RU" u="sng" baseline="30000" dirty="0">
                <a:hlinkClick r:id="rId3"/>
              </a:rPr>
              <a:t>23</a:t>
            </a:r>
            <a:r>
              <a:rPr lang="ru-RU" baseline="30000" dirty="0"/>
              <a:t> )</a:t>
            </a:r>
            <a:r>
              <a:rPr lang="ru-RU" dirty="0"/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7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88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данной эхограмме вертлужная впадина не визуализируется. </a:t>
            </a:r>
            <a:r>
              <a:rPr lang="ru-RU" dirty="0" err="1"/>
              <a:t>Подкапсульно</a:t>
            </a:r>
            <a:r>
              <a:rPr lang="ru-RU" dirty="0"/>
              <a:t>-шеечного?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2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данной эхограмме вертлужная впадина не визуализируется. </a:t>
            </a:r>
            <a:r>
              <a:rPr lang="ru-RU" dirty="0" err="1"/>
              <a:t>Подкапсульно</a:t>
            </a:r>
            <a:r>
              <a:rPr lang="ru-RU" dirty="0"/>
              <a:t>-шеечного?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2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Подвздошно-лобковое возвышение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6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уязвимыми к повреждениям являются области перехода сухожилия в мышцу или места прикрепления сухожилия к кости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7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оценки сухожилий проксимального отдела прямой мышцы бедра на УЗИ пациент должен находиться в положении лежа на спине с разогнутым бедром. Обследование следует проводить с помощью датчика средней и высокой частоты.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2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(</a:t>
            </a:r>
            <a:r>
              <a:rPr lang="ru-RU" sz="1200" dirty="0" err="1"/>
              <a:t>Gmin</a:t>
            </a:r>
            <a:r>
              <a:rPr lang="ru-RU" sz="1200" dirty="0"/>
              <a:t> - </a:t>
            </a:r>
            <a:r>
              <a:rPr lang="ru-RU" sz="1200" dirty="0" err="1"/>
              <a:t>gluteus</a:t>
            </a:r>
            <a:r>
              <a:rPr lang="ru-RU" sz="1200" dirty="0"/>
              <a:t> </a:t>
            </a:r>
            <a:r>
              <a:rPr lang="ru-RU" sz="1200" dirty="0" err="1"/>
              <a:t>minimus</a:t>
            </a:r>
            <a:r>
              <a:rPr lang="ru-RU" sz="1200" dirty="0"/>
              <a:t> </a:t>
            </a:r>
            <a:r>
              <a:rPr lang="ru-RU" sz="1200" dirty="0" err="1"/>
              <a:t>ниж</a:t>
            </a:r>
            <a:r>
              <a:rPr lang="ru-RU" sz="1200" dirty="0"/>
              <a:t> </a:t>
            </a:r>
            <a:r>
              <a:rPr lang="ru-RU" sz="1200" dirty="0" err="1"/>
              <a:t>ягодичн</a:t>
            </a:r>
            <a:r>
              <a:rPr lang="ru-RU" sz="1200" dirty="0"/>
              <a:t> ; SAR – </a:t>
            </a:r>
            <a:r>
              <a:rPr lang="ru-RU" sz="1200" dirty="0" err="1"/>
              <a:t>sartorius</a:t>
            </a:r>
            <a:r>
              <a:rPr lang="ru-RU" sz="1200" dirty="0"/>
              <a:t> портняжная м., TFL - </a:t>
            </a:r>
            <a:r>
              <a:rPr lang="ru-RU" sz="1200" dirty="0" err="1"/>
              <a:t>tensor</a:t>
            </a:r>
            <a:r>
              <a:rPr lang="ru-RU" sz="1200" dirty="0"/>
              <a:t> </a:t>
            </a:r>
            <a:r>
              <a:rPr lang="ru-RU" sz="1200" dirty="0" err="1"/>
              <a:t>fascia</a:t>
            </a:r>
            <a:r>
              <a:rPr lang="ru-RU" sz="1200" dirty="0"/>
              <a:t> </a:t>
            </a:r>
            <a:r>
              <a:rPr lang="ru-RU" sz="1200" dirty="0" err="1"/>
              <a:t>lata</a:t>
            </a:r>
            <a:r>
              <a:rPr lang="ru-RU" sz="1200" dirty="0"/>
              <a:t> , </a:t>
            </a:r>
            <a:r>
              <a:rPr lang="ru-RU" sz="1200" dirty="0" err="1"/>
              <a:t>напрягатель</a:t>
            </a:r>
            <a:r>
              <a:rPr lang="ru-RU" sz="1200" dirty="0"/>
              <a:t> широк фасции бедра) . Визуализируем нерв по анатомическим границам канала. </a:t>
            </a:r>
            <a:r>
              <a:rPr lang="ru-RU" sz="1200" dirty="0" err="1"/>
              <a:t>Необзходимо</a:t>
            </a:r>
            <a:r>
              <a:rPr lang="ru-RU" sz="1200" dirty="0"/>
              <a:t> понимать, что границы канала, по которым нерв проходит, образованы снизу подвздошно-поясничной мышцей, медиально – бедренная артерия, сверху будет определяться паховая связка в виде слоистой структуры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2D9D7-E1C4-43D4-9CD3-D8AB0CC2FF5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6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5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9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0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3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9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0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8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1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7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3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1">
                <a:shade val="20000"/>
                <a:satMod val="350000"/>
                <a:lumMod val="125000"/>
              </a:schemeClr>
              <a:schemeClr val="bg1">
                <a:tint val="90000"/>
                <a:satMod val="2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604448" cy="28083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/>
              <a:t>Оценка тазобедренного сустава у взрослых с помощью ультразвуковых датчиков высокого разрешения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41" y="5805264"/>
            <a:ext cx="3471547" cy="936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Linda </a:t>
            </a:r>
            <a:r>
              <a:rPr lang="en-US" sz="1200" dirty="0" err="1">
                <a:solidFill>
                  <a:schemeClr val="tx1"/>
                </a:solidFill>
              </a:rPr>
              <a:t>Probyn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Dyan</a:t>
            </a:r>
            <a:r>
              <a:rPr lang="en-US" sz="1200" dirty="0">
                <a:solidFill>
                  <a:schemeClr val="tx1"/>
                </a:solidFill>
              </a:rPr>
              <a:t> Flores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Emma </a:t>
            </a:r>
            <a:r>
              <a:rPr lang="en-US" sz="1200" dirty="0" err="1">
                <a:solidFill>
                  <a:schemeClr val="tx1"/>
                </a:solidFill>
              </a:rPr>
              <a:t>Rowbotham</a:t>
            </a:r>
            <a:r>
              <a:rPr lang="ru-RU" sz="1200" dirty="0">
                <a:solidFill>
                  <a:schemeClr val="tx1"/>
                </a:solidFill>
              </a:rPr>
              <a:t>, 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Emma </a:t>
            </a:r>
            <a:r>
              <a:rPr lang="en-US" sz="1200" dirty="0" err="1">
                <a:solidFill>
                  <a:schemeClr val="tx1"/>
                </a:solidFill>
              </a:rPr>
              <a:t>Rowbotham</a:t>
            </a:r>
            <a:r>
              <a:rPr lang="ru-RU" sz="1200" dirty="0">
                <a:solidFill>
                  <a:schemeClr val="tx1"/>
                </a:solidFill>
              </a:rPr>
              <a:t>, </a:t>
            </a:r>
            <a:r>
              <a:rPr lang="en-US" sz="1200" dirty="0">
                <a:solidFill>
                  <a:schemeClr val="tx1"/>
                </a:solidFill>
              </a:rPr>
              <a:t>and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Angela </a:t>
            </a:r>
            <a:r>
              <a:rPr lang="en-US" sz="1200" dirty="0" err="1">
                <a:solidFill>
                  <a:schemeClr val="tx1"/>
                </a:solidFill>
              </a:rPr>
              <a:t>Atinga</a:t>
            </a: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Published online 2023 Nov 23.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38298" r="52740" b="51063"/>
          <a:stretch/>
        </p:blipFill>
        <p:spPr bwMode="auto">
          <a:xfrm>
            <a:off x="62624" y="4419994"/>
            <a:ext cx="4754775" cy="7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5952" y="50422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cs typeface="Calibri" panose="020F0502020204030204" pitchFamily="34" charset="0"/>
              </a:rPr>
              <a:t>Выполнила: </a:t>
            </a:r>
          </a:p>
          <a:p>
            <a:pPr algn="r"/>
            <a:r>
              <a:rPr lang="ru-RU" dirty="0">
                <a:cs typeface="Calibri" panose="020F0502020204030204" pitchFamily="34" charset="0"/>
              </a:rPr>
              <a:t>Ординатор 1 года обучения </a:t>
            </a:r>
          </a:p>
          <a:p>
            <a:pPr algn="r"/>
            <a:r>
              <a:rPr lang="ru-RU" dirty="0">
                <a:cs typeface="Calibri" panose="020F0502020204030204" pitchFamily="34" charset="0"/>
              </a:rPr>
              <a:t>Специальность УЗД</a:t>
            </a:r>
          </a:p>
          <a:p>
            <a:pPr algn="r"/>
            <a:r>
              <a:rPr lang="ru-RU" b="1" spc="100" dirty="0" err="1"/>
              <a:t>Ионкина</a:t>
            </a:r>
            <a:r>
              <a:rPr lang="ru-RU" b="1" spc="100" dirty="0"/>
              <a:t> Анастасия Игоревна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7BB224-8F01-4A1C-80AD-CAD69852F271}"/>
              </a:ext>
            </a:extLst>
          </p:cNvPr>
          <p:cNvSpPr/>
          <p:nvPr/>
        </p:nvSpPr>
        <p:spPr>
          <a:xfrm>
            <a:off x="323528" y="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altLang="ru-RU" sz="1600" dirty="0" err="1">
                <a:latin typeface="+mj-lt"/>
                <a:cs typeface="Calibri" panose="020F0502020204030204" pitchFamily="34" charset="0"/>
              </a:rPr>
              <a:t>Войно-Ясенецкого</a:t>
            </a: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" Министерства здравоохранения Российской Федерации</a:t>
            </a:r>
            <a:br>
              <a:rPr lang="ru-RU" altLang="ru-RU" sz="1600" dirty="0">
                <a:latin typeface="+mj-lt"/>
                <a:cs typeface="Calibri" panose="020F0502020204030204" pitchFamily="34" charset="0"/>
              </a:rPr>
            </a:br>
            <a:r>
              <a:rPr lang="ru-RU" altLang="ru-RU" sz="1600" dirty="0">
                <a:latin typeface="+mj-lt"/>
                <a:cs typeface="Calibri" panose="020F0502020204030204" pitchFamily="34" charset="0"/>
              </a:rPr>
              <a:t> Кафедра лучевой диагностики ИПО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" y="5198207"/>
            <a:ext cx="472505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1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Сухожилие подвздошно-поясничной мышцы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76872"/>
            <a:ext cx="849694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Для оценки мышцы и сухожилия используется косое и поперечное сканирование</a:t>
            </a:r>
            <a:r>
              <a:rPr lang="en-US" sz="2400" dirty="0"/>
              <a:t>;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Сухожилие визуализируется проксимально от тазобедренного сустава и расположено эксцентрично в глубокой части мышцы и выглядит как </a:t>
            </a:r>
            <a:r>
              <a:rPr lang="ru-RU" sz="2400" dirty="0" err="1"/>
              <a:t>гиперэхогенная</a:t>
            </a:r>
            <a:r>
              <a:rPr lang="ru-RU" sz="2400" dirty="0"/>
              <a:t> структура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41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Сухожилие подвздошно-поясничной мышцы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t="36250" r="30324" b="25647"/>
          <a:stretch/>
        </p:blipFill>
        <p:spPr bwMode="auto">
          <a:xfrm>
            <a:off x="395536" y="1585937"/>
            <a:ext cx="842493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254" y="4437112"/>
            <a:ext cx="4209591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r>
              <a:rPr lang="ru-RU" sz="2000" b="1" dirty="0"/>
              <a:t>(А</a:t>
            </a:r>
            <a:r>
              <a:rPr lang="en-US" sz="2000" b="1" dirty="0"/>
              <a:t>)</a:t>
            </a:r>
            <a:r>
              <a:rPr lang="ru-RU" sz="2000" b="1" dirty="0"/>
              <a:t> </a:t>
            </a:r>
            <a:r>
              <a:rPr lang="ru-RU" sz="2000" dirty="0"/>
              <a:t>Схематическое изображение положения датчика по передней ТБС параллельно шейке бедра,</a:t>
            </a:r>
            <a:endParaRPr lang="ru-RU" sz="2000" b="1" dirty="0"/>
          </a:p>
          <a:p>
            <a:r>
              <a:rPr lang="ru-RU" sz="2000" b="1" dirty="0"/>
              <a:t>(В) </a:t>
            </a:r>
            <a:r>
              <a:rPr lang="ru-RU" sz="2000" dirty="0"/>
              <a:t>УЗИ. В-режим. Косое сканирование. </a:t>
            </a:r>
          </a:p>
          <a:p>
            <a:r>
              <a:rPr lang="ru-RU" sz="2000" b="1" dirty="0"/>
              <a:t>(С) </a:t>
            </a:r>
            <a:r>
              <a:rPr lang="ru-RU" sz="2000" dirty="0"/>
              <a:t>УЗИ. В-режим. Поперечное сканирование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5" y="4394282"/>
            <a:ext cx="3727251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LFI, </a:t>
            </a:r>
            <a:r>
              <a:rPr lang="ru-RU" sz="2000" dirty="0">
                <a:solidFill>
                  <a:schemeClr val="tx1"/>
                </a:solidFill>
              </a:rPr>
              <a:t>MFI</a:t>
            </a:r>
            <a:r>
              <a:rPr lang="ru-RU" sz="2000" dirty="0"/>
              <a:t>– </a:t>
            </a:r>
            <a:r>
              <a:rPr lang="ru-RU" sz="2000" dirty="0">
                <a:solidFill>
                  <a:schemeClr val="tx1"/>
                </a:solidFill>
              </a:rPr>
              <a:t>подвздошно-поясничная мышца; </a:t>
            </a:r>
            <a:br>
              <a:rPr lang="ru-RU" sz="2000" dirty="0"/>
            </a:br>
            <a:r>
              <a:rPr lang="ru-RU" sz="2000" b="1" dirty="0"/>
              <a:t>PMT - сухожилие поясничной </a:t>
            </a:r>
            <a:r>
              <a:rPr lang="ru-RU" sz="2000" b="1" dirty="0" err="1"/>
              <a:t>мыщцы</a:t>
            </a:r>
            <a:r>
              <a:rPr lang="ru-RU" sz="2000" b="1" dirty="0"/>
              <a:t>; </a:t>
            </a:r>
            <a:br>
              <a:rPr lang="ru-RU" sz="2000" b="1" dirty="0"/>
            </a:br>
            <a:r>
              <a:rPr lang="ru-RU" sz="2000" dirty="0"/>
              <a:t>PMM - большая поясничная мышца; </a:t>
            </a:r>
            <a:br>
              <a:rPr lang="ru-RU" sz="2000" dirty="0"/>
            </a:br>
            <a:r>
              <a:rPr lang="ru-RU" sz="2000" dirty="0"/>
              <a:t>FA - бедренная артерия</a:t>
            </a:r>
          </a:p>
        </p:txBody>
      </p:sp>
    </p:spTree>
    <p:extLst>
      <p:ext uri="{BB962C8B-B14F-4D97-AF65-F5344CB8AC3E}">
        <p14:creationId xmlns:p14="http://schemas.microsoft.com/office/powerpoint/2010/main" val="343757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830" y="1700809"/>
            <a:ext cx="8486650" cy="10801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/>
              <a:t>По мере продвижения к месту крепления к малому вертелу, сухожилие оценивается при продольном косом сканировании</a:t>
            </a:r>
            <a:r>
              <a:rPr lang="en-US" sz="2200" dirty="0"/>
              <a:t>;</a:t>
            </a:r>
            <a:endParaRPr lang="ru-RU" sz="22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3068960"/>
            <a:ext cx="8496944" cy="2894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Вместе с сухожилием </a:t>
            </a:r>
            <a:r>
              <a:rPr lang="ru-RU" sz="2200" b="1" dirty="0"/>
              <a:t>оценивается подвздошно-гребенчатая сумка</a:t>
            </a:r>
            <a:r>
              <a:rPr lang="en-US" sz="2200" dirty="0"/>
              <a:t>;</a:t>
            </a:r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При чрезмерном внутрисуставном давлении выпот в тазобедренном суставе может </a:t>
            </a:r>
            <a:r>
              <a:rPr lang="ru-RU" sz="2200" b="1" dirty="0"/>
              <a:t>деформировать подвздошно-гребенчатую сумку</a:t>
            </a:r>
            <a:r>
              <a:rPr lang="ru-RU" sz="2200" dirty="0"/>
              <a:t>, а также приводить </a:t>
            </a:r>
            <a:r>
              <a:rPr lang="ru-RU" sz="2200" b="1" dirty="0"/>
              <a:t>к сдавлению близлежащего бедренного нерва</a:t>
            </a:r>
            <a:endParaRPr lang="ru-RU" sz="2200" dirty="0"/>
          </a:p>
          <a:p>
            <a:endParaRPr lang="ru-RU" sz="2200" dirty="0"/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8496944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/>
              <a:t>Сухожилие подвздошно-поясничной мышцы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647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26293" r="30812" b="6250"/>
          <a:stretch/>
        </p:blipFill>
        <p:spPr bwMode="auto">
          <a:xfrm>
            <a:off x="1216918" y="1628800"/>
            <a:ext cx="6757689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60648"/>
            <a:ext cx="8400454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Сухожилие подвздошно-поясничной мышцы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167486"/>
            <a:ext cx="825643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(А) </a:t>
            </a:r>
            <a:r>
              <a:rPr lang="ru-RU" sz="2200" dirty="0"/>
              <a:t>Схематическое изображение положения датчика</a:t>
            </a:r>
            <a:r>
              <a:rPr lang="en-US" sz="2200" dirty="0"/>
              <a:t>;</a:t>
            </a:r>
            <a:endParaRPr lang="ru-RU" sz="2200" dirty="0"/>
          </a:p>
          <a:p>
            <a:endParaRPr lang="ru-RU" sz="2200" dirty="0"/>
          </a:p>
          <a:p>
            <a:r>
              <a:rPr lang="ru-RU" sz="2200" b="1" dirty="0"/>
              <a:t>(В) </a:t>
            </a:r>
            <a:r>
              <a:rPr lang="ru-RU" sz="2200" dirty="0"/>
              <a:t>УЗИ, В-режим, продольное сканирование</a:t>
            </a:r>
            <a:r>
              <a:rPr lang="en-US" sz="2200" dirty="0"/>
              <a:t> </a:t>
            </a:r>
            <a:r>
              <a:rPr lang="ru-RU" sz="2200" dirty="0"/>
              <a:t>(LT - малый вертел)</a:t>
            </a:r>
          </a:p>
        </p:txBody>
      </p:sp>
    </p:spTree>
    <p:extLst>
      <p:ext uri="{BB962C8B-B14F-4D97-AF65-F5344CB8AC3E}">
        <p14:creationId xmlns:p14="http://schemas.microsoft.com/office/powerpoint/2010/main" val="387674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7220" y="278262"/>
            <a:ext cx="8555260" cy="11306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Прямая мышца бедра. Анатомия и методика исследования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6184" y="1628800"/>
            <a:ext cx="8526296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Для оценки сухожилия прямой мышцы бедра пациент должен находиться в положении лежа на спине с вытянутыми ногами. Обследование следует проводить с помощью датчика средней и высокой частоты</a:t>
            </a:r>
            <a:r>
              <a:rPr lang="en-US" sz="2200" dirty="0"/>
              <a:t>;</a:t>
            </a:r>
            <a:endParaRPr lang="ru-RU" sz="2200" dirty="0"/>
          </a:p>
          <a:p>
            <a:pPr marL="342900" indent="-342900">
              <a:buFont typeface="Arial" pitchFamily="34" charset="0"/>
              <a:buChar char="•"/>
            </a:pPr>
            <a:endParaRPr lang="ru-RU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Прямая мышца начинается тонким сухожилием  от </a:t>
            </a:r>
            <a:r>
              <a:rPr lang="ru-RU" sz="2200" b="1" dirty="0"/>
              <a:t>нижней передней подвздошной ости</a:t>
            </a:r>
            <a:r>
              <a:rPr lang="ru-RU" sz="2200" dirty="0"/>
              <a:t> и </a:t>
            </a:r>
            <a:r>
              <a:rPr lang="ru-RU" sz="2200" b="1" dirty="0" err="1"/>
              <a:t>надвертлужной</a:t>
            </a:r>
            <a:r>
              <a:rPr lang="ru-RU" sz="2200" b="1" dirty="0"/>
              <a:t> борозды</a:t>
            </a:r>
            <a:r>
              <a:rPr lang="en-US" sz="2200" b="1" dirty="0"/>
              <a:t>;</a:t>
            </a:r>
            <a:endParaRPr lang="ru-RU" sz="2200" b="1" dirty="0"/>
          </a:p>
          <a:p>
            <a:endParaRPr lang="ru-RU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b="1" i="1" dirty="0"/>
              <a:t>Область крепления сухожилия подвержена </a:t>
            </a:r>
            <a:r>
              <a:rPr lang="ru-RU" sz="2200" b="1" i="1" dirty="0" err="1"/>
              <a:t>травматизации</a:t>
            </a:r>
            <a:r>
              <a:rPr lang="en-US" sz="2200" dirty="0"/>
              <a:t>;</a:t>
            </a:r>
            <a:endParaRPr lang="ru-RU" sz="2200" dirty="0"/>
          </a:p>
          <a:p>
            <a:pPr marL="342900" indent="-342900">
              <a:buFont typeface="Arial" pitchFamily="34" charset="0"/>
              <a:buChar char="•"/>
            </a:pPr>
            <a:endParaRPr lang="ru-RU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Поверхностно по отношению к прямой мышце бедра, визуализируются портняжная мышца, а также </a:t>
            </a:r>
            <a:r>
              <a:rPr lang="ru-RU" sz="2200" dirty="0" err="1"/>
              <a:t>напрягатель</a:t>
            </a:r>
            <a:r>
              <a:rPr lang="ru-RU" sz="2200" dirty="0"/>
              <a:t> широкой фасции бедра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5547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t="25431" r="29722" b="43535"/>
          <a:stretch/>
        </p:blipFill>
        <p:spPr bwMode="auto">
          <a:xfrm>
            <a:off x="392088" y="1340768"/>
            <a:ext cx="8294612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4099420"/>
            <a:ext cx="4622204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(В) </a:t>
            </a:r>
            <a:r>
              <a:rPr lang="ru-RU" sz="2000" dirty="0"/>
              <a:t>УЗИ. В-режим. Продольное сканирование, крепление сухожилия к нижней передней подвздошной ости</a:t>
            </a:r>
          </a:p>
          <a:p>
            <a:endParaRPr lang="ru-RU" sz="2000" b="1" dirty="0"/>
          </a:p>
          <a:p>
            <a:r>
              <a:rPr lang="ru-RU" sz="2000" b="1" dirty="0"/>
              <a:t>(С) </a:t>
            </a:r>
            <a:r>
              <a:rPr lang="ru-RU" sz="2000" dirty="0"/>
              <a:t>УЗИ. В-режим. Продольное сканирование, крепление сухожилия к </a:t>
            </a:r>
            <a:r>
              <a:rPr lang="ru-RU" sz="2000" dirty="0" err="1"/>
              <a:t>надвертлужной</a:t>
            </a:r>
            <a:r>
              <a:rPr lang="ru-RU" sz="2000" dirty="0"/>
              <a:t> борозде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88640"/>
            <a:ext cx="8294612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/>
              <a:t>Прямая мышца бедра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2088" y="4137323"/>
            <a:ext cx="3459832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(А) </a:t>
            </a:r>
            <a:r>
              <a:rPr lang="ru-RU" sz="2000" dirty="0"/>
              <a:t>Изображение положения датчика. </a:t>
            </a:r>
            <a:endParaRPr lang="ru-RU" sz="2000" u="sng" dirty="0"/>
          </a:p>
          <a:p>
            <a:r>
              <a:rPr lang="ru-RU" sz="2000" u="sng" dirty="0"/>
              <a:t>Бирюзовый </a:t>
            </a:r>
            <a:r>
              <a:rPr lang="ru-RU" sz="2000" dirty="0"/>
              <a:t>датчик - оценка крепления сухожилия к нижней передней подвздошной ости, </a:t>
            </a:r>
            <a:br>
              <a:rPr lang="ru-RU" sz="2000" dirty="0"/>
            </a:br>
            <a:r>
              <a:rPr lang="ru-RU" sz="2000" u="sng" dirty="0"/>
              <a:t>желтый</a:t>
            </a:r>
            <a:r>
              <a:rPr lang="ru-RU" sz="2000" dirty="0"/>
              <a:t> – к </a:t>
            </a:r>
            <a:r>
              <a:rPr lang="ru-RU" sz="2000" dirty="0" err="1"/>
              <a:t>надвертлужной</a:t>
            </a:r>
            <a:r>
              <a:rPr lang="ru-RU" sz="2000" dirty="0"/>
              <a:t> борозде</a:t>
            </a:r>
          </a:p>
        </p:txBody>
      </p:sp>
    </p:spTree>
    <p:extLst>
      <p:ext uri="{BB962C8B-B14F-4D97-AF65-F5344CB8AC3E}">
        <p14:creationId xmlns:p14="http://schemas.microsoft.com/office/powerpoint/2010/main" val="2173744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3600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/>
              <a:t>Является ветвью поясничного сплетения</a:t>
            </a:r>
            <a:r>
              <a:rPr lang="ru-RU" sz="2000" dirty="0"/>
              <a:t>. Образован волокнами </a:t>
            </a:r>
            <a:r>
              <a:rPr lang="en-US" sz="2000" b="1" dirty="0"/>
              <a:t>LII</a:t>
            </a:r>
            <a:r>
              <a:rPr lang="ru-RU" sz="2000" b="1" dirty="0"/>
              <a:t>-</a:t>
            </a:r>
            <a:r>
              <a:rPr lang="en-US" sz="2000" b="1" dirty="0"/>
              <a:t>LIII</a:t>
            </a:r>
            <a:r>
              <a:rPr lang="ru-RU" sz="2000" dirty="0"/>
              <a:t> нервов</a:t>
            </a:r>
            <a:r>
              <a:rPr lang="en-US" sz="2000" dirty="0"/>
              <a:t>;</a:t>
            </a:r>
            <a:endParaRPr lang="ru-RU" sz="2000" dirty="0"/>
          </a:p>
          <a:p>
            <a:endParaRPr lang="ru-RU" sz="2000" u="sng" dirty="0"/>
          </a:p>
          <a:p>
            <a:r>
              <a:rPr lang="ru-RU" sz="2000" b="1" dirty="0"/>
              <a:t>Проходит через большую поясничную мышцу</a:t>
            </a:r>
            <a:r>
              <a:rPr lang="ru-RU" sz="2000" dirty="0"/>
              <a:t>, идет по передней поверхности подвздошной мышцы под подвздошной фасцией к передней верхней подвздошной ости и далее проходит под паховой связкой на бедро</a:t>
            </a:r>
            <a:r>
              <a:rPr lang="en-US" sz="2000" dirty="0"/>
              <a:t>;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В 62 % случаев нерв лежит </a:t>
            </a:r>
            <a:r>
              <a:rPr lang="ru-RU" sz="2000" dirty="0" err="1"/>
              <a:t>медиальнее</a:t>
            </a:r>
            <a:r>
              <a:rPr lang="ru-RU" sz="2000" dirty="0"/>
              <a:t> передней верхней подвздошной ости, в 27 % поверхностно и в 11 % случаев </a:t>
            </a:r>
            <a:r>
              <a:rPr lang="ru-RU" sz="2000" dirty="0" err="1"/>
              <a:t>латерально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52928" cy="11306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Латеральный кожный нерв бедра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589240"/>
            <a:ext cx="849694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При невралгии латерального кожного нерва бедра возможно проведение УЗИ нерва с инъекцией лекарственных препаратов</a:t>
            </a:r>
          </a:p>
        </p:txBody>
      </p:sp>
    </p:spTree>
    <p:extLst>
      <p:ext uri="{BB962C8B-B14F-4D97-AF65-F5344CB8AC3E}">
        <p14:creationId xmlns:p14="http://schemas.microsoft.com/office/powerpoint/2010/main" val="859331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61" y="188640"/>
            <a:ext cx="8618119" cy="113069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Латеральный кожный нерв бедра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25216" r="30393" b="32700"/>
          <a:stretch/>
        </p:blipFill>
        <p:spPr bwMode="auto">
          <a:xfrm>
            <a:off x="484719" y="1652145"/>
            <a:ext cx="8361003" cy="2491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5881" y="4571256"/>
            <a:ext cx="2749974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(А) УЗИ. В-режим. Поперечное сечение. </a:t>
            </a:r>
            <a:r>
              <a:rPr lang="ru-RU" sz="2000" dirty="0"/>
              <a:t>Латеральный кожный нерв бедра на уровне подвздошной мышцы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3083" y="4571256"/>
            <a:ext cx="4212479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(В) МРТ. 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T2 ВИ режим с </a:t>
            </a:r>
            <a:r>
              <a:rPr lang="ru-RU" sz="2000" b="1" dirty="0" err="1">
                <a:solidFill>
                  <a:schemeClr val="tx1"/>
                </a:solidFill>
                <a:cs typeface="Times New Roman" pitchFamily="18" charset="0"/>
              </a:rPr>
              <a:t>жироподавлением</a:t>
            </a:r>
            <a:r>
              <a:rPr lang="ru-RU" sz="2000" b="1" dirty="0"/>
              <a:t>. </a:t>
            </a:r>
            <a:r>
              <a:rPr lang="ru-RU" sz="2000" dirty="0"/>
              <a:t>Латеральный кожный нерв бедра визуализируется</a:t>
            </a:r>
          </a:p>
          <a:p>
            <a:r>
              <a:rPr lang="ru-RU" sz="2000" dirty="0"/>
              <a:t>медиально от тазовой кости и поверхностно от подвздошной мышцы</a:t>
            </a:r>
          </a:p>
        </p:txBody>
      </p:sp>
      <p:sp>
        <p:nvSpPr>
          <p:cNvPr id="8" name="Прямоугольник 7"/>
          <p:cNvSpPr/>
          <p:nvPr/>
        </p:nvSpPr>
        <p:spPr>
          <a:xfrm rot="3849901">
            <a:off x="255407" y="3182328"/>
            <a:ext cx="1547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Тазовая кость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1889" y="3774743"/>
            <a:ext cx="2333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подвздошная мышца </a:t>
            </a:r>
          </a:p>
        </p:txBody>
      </p:sp>
    </p:spTree>
    <p:extLst>
      <p:ext uri="{BB962C8B-B14F-4D97-AF65-F5344CB8AC3E}">
        <p14:creationId xmlns:p14="http://schemas.microsoft.com/office/powerpoint/2010/main" val="4226481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37304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Диагностика патологических процессов в области тазобедренного сустава с помощью УЗИ, КТ и МРТ</a:t>
            </a:r>
          </a:p>
        </p:txBody>
      </p:sp>
    </p:spTree>
    <p:extLst>
      <p:ext uri="{BB962C8B-B14F-4D97-AF65-F5344CB8AC3E}">
        <p14:creationId xmlns:p14="http://schemas.microsoft.com/office/powerpoint/2010/main" val="389524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/>
              <a:t>C</a:t>
            </a:r>
            <a:r>
              <a:rPr lang="ru-RU" b="1" dirty="0"/>
              <a:t>уставной выпот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862" y="1700808"/>
            <a:ext cx="8229600" cy="41764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УЗИ-признаки: </a:t>
            </a:r>
            <a:r>
              <a:rPr lang="ru-RU" b="1" dirty="0" err="1"/>
              <a:t>анэхогенное</a:t>
            </a:r>
            <a:r>
              <a:rPr lang="ru-RU" b="1" dirty="0"/>
              <a:t> или гипоэхогенное </a:t>
            </a:r>
            <a:r>
              <a:rPr lang="ru-RU" dirty="0"/>
              <a:t>образование гомогенной </a:t>
            </a:r>
            <a:r>
              <a:rPr lang="ru-RU" b="1" dirty="0"/>
              <a:t>структуры</a:t>
            </a:r>
            <a:r>
              <a:rPr lang="ru-RU" dirty="0"/>
              <a:t>, с расширением суставной капсулы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  <a:p>
            <a:r>
              <a:rPr lang="ru-RU" dirty="0"/>
              <a:t>Расстояние между шейкой бедра и капсулой сустава </a:t>
            </a:r>
            <a:r>
              <a:rPr lang="ru-RU" b="1" dirty="0"/>
              <a:t>превышает 7 мм </a:t>
            </a:r>
            <a:r>
              <a:rPr lang="ru-RU" dirty="0"/>
              <a:t>(или на 1 мм больше, чем на контралатеральной стороне)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  <a:p>
            <a:r>
              <a:rPr lang="ru-RU" dirty="0"/>
              <a:t>Потеря структурности мышечных волокон (вследствие воспаления капсулы и околосуставных тканей)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34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2618"/>
            <a:ext cx="8229600" cy="1143000"/>
          </a:xfrm>
        </p:spPr>
        <p:txBody>
          <a:bodyPr/>
          <a:lstStyle/>
          <a:p>
            <a:r>
              <a:rPr lang="ru-RU" b="1" dirty="0">
                <a:latin typeface="Candara" pitchFamily="34" charset="0"/>
              </a:rPr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5" cy="50405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000" b="1" dirty="0"/>
              <a:t>УЗИ тазобедренного сустава </a:t>
            </a:r>
            <a:r>
              <a:rPr lang="ru-RU" sz="2000" dirty="0"/>
              <a:t>проводится по различным клиническим показаниям (связанных и не связанных с суставом) с использованием датчиков </a:t>
            </a:r>
            <a:r>
              <a:rPr lang="ru-RU" sz="2000" b="1" dirty="0"/>
              <a:t>от 5 до 18 МГц</a:t>
            </a:r>
            <a:r>
              <a:rPr lang="en-US" sz="2000" dirty="0"/>
              <a:t>;</a:t>
            </a:r>
            <a:r>
              <a:rPr lang="ru-RU" sz="2000" dirty="0"/>
              <a:t>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Преимущества</a:t>
            </a:r>
            <a:r>
              <a:rPr lang="ru-RU" sz="2000" dirty="0"/>
              <a:t>: </a:t>
            </a:r>
          </a:p>
          <a:p>
            <a:pPr algn="just">
              <a:buFontTx/>
              <a:buChar char="-"/>
            </a:pPr>
            <a:r>
              <a:rPr lang="ru-RU" sz="2000" dirty="0" err="1"/>
              <a:t>неинвазивность</a:t>
            </a:r>
            <a:r>
              <a:rPr lang="ru-RU" sz="2000" dirty="0"/>
              <a:t>, </a:t>
            </a:r>
          </a:p>
          <a:p>
            <a:pPr algn="just">
              <a:buFontTx/>
              <a:buChar char="-"/>
            </a:pPr>
            <a:r>
              <a:rPr lang="ru-RU" sz="2000" dirty="0"/>
              <a:t>отсутствие лучевой нагрузки, </a:t>
            </a:r>
          </a:p>
          <a:p>
            <a:pPr algn="just">
              <a:buFontTx/>
              <a:buChar char="-"/>
            </a:pPr>
            <a:r>
              <a:rPr lang="ru-RU" sz="2000" dirty="0"/>
              <a:t>двусторонние исследования, </a:t>
            </a:r>
          </a:p>
          <a:p>
            <a:pPr algn="just">
              <a:buFontTx/>
              <a:buChar char="-"/>
            </a:pPr>
            <a:r>
              <a:rPr lang="ru-RU" sz="2000" dirty="0"/>
              <a:t>визуализация в области металлоконструкций, </a:t>
            </a:r>
          </a:p>
          <a:p>
            <a:pPr algn="just">
              <a:buFontTx/>
              <a:buChar char="-"/>
            </a:pPr>
            <a:r>
              <a:rPr lang="ru-RU" sz="2000" dirty="0"/>
              <a:t>оценка изменений сустава при функциональных тестах</a:t>
            </a:r>
            <a:r>
              <a:rPr lang="en-US" sz="2000" dirty="0"/>
              <a:t>;</a:t>
            </a:r>
            <a:endParaRPr lang="ru-RU" sz="2000" dirty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В клинической практике широко используются </a:t>
            </a:r>
            <a:r>
              <a:rPr lang="ru-RU" sz="2000" b="1" dirty="0" err="1"/>
              <a:t>малоинвазивные</a:t>
            </a:r>
            <a:r>
              <a:rPr lang="ru-RU" sz="2000" b="1" dirty="0"/>
              <a:t> вмешательства под контролем УЗИ при патологиях тазобедренного сустава как с диагностической, так и с лечебной целью</a:t>
            </a:r>
          </a:p>
        </p:txBody>
      </p:sp>
    </p:spTree>
    <p:extLst>
      <p:ext uri="{BB962C8B-B14F-4D97-AF65-F5344CB8AC3E}">
        <p14:creationId xmlns:p14="http://schemas.microsoft.com/office/powerpoint/2010/main" val="1073110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64" y="26064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/>
              <a:t>C</a:t>
            </a:r>
            <a:r>
              <a:rPr lang="ru-RU" b="1" dirty="0"/>
              <a:t>уставной выпот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30172" r="30570" b="28663"/>
          <a:stretch/>
        </p:blipFill>
        <p:spPr bwMode="auto">
          <a:xfrm>
            <a:off x="555758" y="1778132"/>
            <a:ext cx="8183319" cy="3011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229200"/>
            <a:ext cx="834354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УЗИ. В-режим. Продольное сканирование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970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904" y="1988840"/>
            <a:ext cx="8213104" cy="17281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/>
              <a:t>Наблюдается при септическом артрите, может быть следствием </a:t>
            </a:r>
            <a:r>
              <a:rPr lang="ru-RU" sz="2400" b="1" dirty="0" err="1"/>
              <a:t>синовита</a:t>
            </a:r>
            <a:r>
              <a:rPr lang="ru-RU" sz="2400" dirty="0"/>
              <a:t>, который представлен, как гипоэхогенное или </a:t>
            </a:r>
            <a:r>
              <a:rPr lang="ru-RU" sz="2400" dirty="0" err="1"/>
              <a:t>анэхогенное</a:t>
            </a:r>
            <a:r>
              <a:rPr lang="ru-RU" sz="2400" dirty="0"/>
              <a:t> внутрисуставное образование, не поддающееся компрессии датчиком</a:t>
            </a:r>
            <a:r>
              <a:rPr lang="en-US" sz="2400" dirty="0"/>
              <a:t>;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</a:t>
            </a:r>
            <a:r>
              <a:rPr lang="ru-RU" b="1" dirty="0"/>
              <a:t>уставной выпот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221088"/>
            <a:ext cx="82296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УЗИ ТБС полезно при выявлении </a:t>
            </a:r>
            <a:r>
              <a:rPr lang="ru-RU" sz="2400" dirty="0" err="1"/>
              <a:t>псевдоопухолей</a:t>
            </a:r>
            <a:r>
              <a:rPr lang="ru-RU" sz="2400" dirty="0"/>
              <a:t> </a:t>
            </a:r>
            <a:r>
              <a:rPr lang="ru-RU" sz="2400" b="1" dirty="0"/>
              <a:t>после эндопротезирования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9940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/>
              <a:t>Псевдоопухоль</a:t>
            </a:r>
            <a:r>
              <a:rPr lang="ru-RU" b="1" dirty="0"/>
              <a:t> вследствие тотального </a:t>
            </a:r>
            <a:r>
              <a:rPr lang="ru-RU" b="1" dirty="0" err="1"/>
              <a:t>эндопротезирования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93096"/>
            <a:ext cx="8381451" cy="11521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(А) УЗИ в режиме ЦДК, продольное сканирование</a:t>
            </a:r>
            <a:r>
              <a:rPr lang="ru-RU" sz="2000" dirty="0"/>
              <a:t>. </a:t>
            </a:r>
            <a:r>
              <a:rPr lang="ru-RU" sz="2000" dirty="0" err="1"/>
              <a:t>Гиперваскуляризация</a:t>
            </a:r>
            <a:r>
              <a:rPr lang="ru-RU" sz="2000" dirty="0"/>
              <a:t> передней части левого бедра,</a:t>
            </a:r>
          </a:p>
          <a:p>
            <a:pPr marL="0" indent="0" algn="just">
              <a:buNone/>
            </a:pPr>
            <a:r>
              <a:rPr lang="ru-RU" sz="2000" dirty="0"/>
              <a:t>(</a:t>
            </a:r>
            <a:r>
              <a:rPr lang="ru-RU" sz="2000" b="1" dirty="0"/>
              <a:t>B) КТ. Аксиальная плоскость. </a:t>
            </a:r>
            <a:r>
              <a:rPr lang="ru-RU" sz="2000" dirty="0"/>
              <a:t>Подтверждение наличия </a:t>
            </a:r>
            <a:r>
              <a:rPr lang="ru-RU" sz="2000" dirty="0" err="1"/>
              <a:t>псевдоопухоли</a:t>
            </a:r>
            <a:r>
              <a:rPr lang="ru-RU" sz="20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20475" r="30812" b="43965"/>
          <a:stretch/>
        </p:blipFill>
        <p:spPr bwMode="auto">
          <a:xfrm>
            <a:off x="395536" y="1556792"/>
            <a:ext cx="8366567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589240"/>
            <a:ext cx="842493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Диагностическая ценность МСКТ в послеоперационном периоде ограничена появлением артефактов от металлической части конструкции </a:t>
            </a:r>
            <a:r>
              <a:rPr lang="ru-RU" sz="2000" dirty="0" err="1"/>
              <a:t>эндопротеза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4036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/>
              <a:t>Паралабральная</a:t>
            </a:r>
            <a:r>
              <a:rPr lang="ru-RU" b="1" dirty="0"/>
              <a:t> киста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4" cy="2304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/>
              <a:t>Наблюдается в сочетании с </a:t>
            </a:r>
            <a:r>
              <a:rPr lang="ru-RU" sz="2200" b="1" dirty="0"/>
              <a:t>разрывом губы вертлужной впадины, вследствие травмы</a:t>
            </a:r>
            <a:r>
              <a:rPr lang="en-US" sz="2200" dirty="0"/>
              <a:t>;</a:t>
            </a:r>
          </a:p>
          <a:p>
            <a:endParaRPr lang="ru-RU" sz="2200" dirty="0"/>
          </a:p>
          <a:p>
            <a:r>
              <a:rPr lang="ru-RU" sz="2200" dirty="0"/>
              <a:t>В результате повреждения появляется расщелина в передней части губы с гипоэхогенной жидкостью, попадающей в область разрыва</a:t>
            </a:r>
            <a:r>
              <a:rPr lang="en-US" sz="2200" dirty="0"/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8411" y="4365104"/>
            <a:ext cx="8208912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УЗИ-признаки: образование </a:t>
            </a:r>
            <a:r>
              <a:rPr lang="ru-RU" sz="2200" dirty="0" err="1"/>
              <a:t>гипо</a:t>
            </a:r>
            <a:r>
              <a:rPr lang="ru-RU" sz="2200" dirty="0"/>
              <a:t>- или </a:t>
            </a:r>
            <a:r>
              <a:rPr lang="ru-RU" sz="2200" dirty="0" err="1"/>
              <a:t>анэхогенной</a:t>
            </a:r>
            <a:r>
              <a:rPr lang="ru-RU" sz="2200" dirty="0"/>
              <a:t>  структуры с ровными, четкими контурами, прилегающее к стенке вертлужной впадины или соединяется с губой вертлужной впадины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8341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265" y="4714319"/>
            <a:ext cx="8385857" cy="19550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( </a:t>
            </a:r>
            <a:r>
              <a:rPr lang="ru-RU" sz="2000" b="1" dirty="0"/>
              <a:t>А</a:t>
            </a:r>
            <a:r>
              <a:rPr lang="ru-RU" sz="2000" dirty="0"/>
              <a:t> ) </a:t>
            </a:r>
            <a:r>
              <a:rPr lang="ru-RU" sz="2000" b="1" dirty="0"/>
              <a:t>УЗИ в В-режиме, продольное сканирование</a:t>
            </a:r>
            <a:r>
              <a:rPr lang="ru-RU" sz="2000" dirty="0"/>
              <a:t>. На уровне головки бедренной кости </a:t>
            </a:r>
            <a:r>
              <a:rPr lang="ru-RU" sz="2000" dirty="0" err="1"/>
              <a:t>визуализируется</a:t>
            </a:r>
            <a:r>
              <a:rPr lang="ru-RU" sz="2000" dirty="0"/>
              <a:t> образование, не сжимаемое  при компрессии датчиком.</a:t>
            </a:r>
          </a:p>
          <a:p>
            <a:pPr marL="0" indent="0">
              <a:buNone/>
            </a:pPr>
            <a:r>
              <a:rPr lang="ru-RU" sz="2000" dirty="0"/>
              <a:t>( </a:t>
            </a:r>
            <a:r>
              <a:rPr lang="ru-RU" sz="2000" b="1" dirty="0"/>
              <a:t>B</a:t>
            </a:r>
            <a:r>
              <a:rPr lang="ru-RU" sz="2000" dirty="0"/>
              <a:t> ) </a:t>
            </a:r>
            <a:r>
              <a:rPr lang="ru-RU" sz="2000" b="1" dirty="0"/>
              <a:t>МРТ. 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T2 ВИ режим с </a:t>
            </a:r>
            <a:r>
              <a:rPr lang="ru-RU" sz="2000" b="1" dirty="0" err="1">
                <a:solidFill>
                  <a:schemeClr val="tx1"/>
                </a:solidFill>
                <a:cs typeface="Times New Roman" pitchFamily="18" charset="0"/>
              </a:rPr>
              <a:t>жироподавлением</a:t>
            </a:r>
            <a:r>
              <a:rPr lang="ru-RU" sz="2000" b="1" dirty="0"/>
              <a:t>. </a:t>
            </a:r>
            <a:r>
              <a:rPr lang="ru-RU" sz="2000" dirty="0"/>
              <a:t>Подтверждение </a:t>
            </a:r>
            <a:r>
              <a:rPr lang="ru-RU" sz="2000" dirty="0" err="1"/>
              <a:t>паралабральной</a:t>
            </a:r>
            <a:r>
              <a:rPr lang="ru-RU" sz="2000" dirty="0"/>
              <a:t> кисты, связанной с подлежащим разрывом губы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22413" r="30691" b="33836"/>
          <a:stretch/>
        </p:blipFill>
        <p:spPr bwMode="auto">
          <a:xfrm>
            <a:off x="1139522" y="1686366"/>
            <a:ext cx="6755342" cy="27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/>
              <a:t>Паралабральная</a:t>
            </a:r>
            <a:r>
              <a:rPr lang="ru-RU" b="1" dirty="0"/>
              <a:t> киста</a:t>
            </a:r>
          </a:p>
        </p:txBody>
      </p:sp>
    </p:spTree>
    <p:extLst>
      <p:ext uri="{BB962C8B-B14F-4D97-AF65-F5344CB8AC3E}">
        <p14:creationId xmlns:p14="http://schemas.microsoft.com/office/powerpoint/2010/main" val="2838792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/>
              <a:t>Тендинит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00157"/>
            <a:ext cx="8229600" cy="25369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/>
              <a:t>Сухожилие подвздошно-поясничной мышцы выглядит утолщенным, с потерей фибриллярной структуры,</a:t>
            </a:r>
            <a:endParaRPr lang="ru-RU" sz="2000" b="1" dirty="0"/>
          </a:p>
          <a:p>
            <a:endParaRPr lang="ru-RU" sz="2000" dirty="0"/>
          </a:p>
          <a:p>
            <a:r>
              <a:rPr lang="ru-RU" sz="2000" b="1" dirty="0"/>
              <a:t>Причины:</a:t>
            </a:r>
          </a:p>
          <a:p>
            <a:r>
              <a:rPr lang="ru-RU" sz="2000"/>
              <a:t>Состояния </a:t>
            </a:r>
            <a:r>
              <a:rPr lang="ru-RU" sz="2000" dirty="0"/>
              <a:t>после </a:t>
            </a:r>
            <a:r>
              <a:rPr lang="ru-RU" sz="2000" dirty="0" err="1"/>
              <a:t>эндопротезирования</a:t>
            </a:r>
            <a:r>
              <a:rPr lang="ru-RU" sz="2000" dirty="0"/>
              <a:t>,</a:t>
            </a:r>
          </a:p>
          <a:p>
            <a:r>
              <a:rPr lang="ru-RU" sz="2000" dirty="0"/>
              <a:t>Травмы (частичные и полные разрывы),</a:t>
            </a:r>
          </a:p>
          <a:p>
            <a:r>
              <a:rPr lang="ru-RU" sz="2000" dirty="0"/>
              <a:t>Повреждения вследствие хронических заболеваний.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81A11-00F5-4436-89C0-8A18FF142332}"/>
              </a:ext>
            </a:extLst>
          </p:cNvPr>
          <p:cNvSpPr txBox="1"/>
          <p:nvPr/>
        </p:nvSpPr>
        <p:spPr>
          <a:xfrm>
            <a:off x="457200" y="4996001"/>
            <a:ext cx="82296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Разрывы сухожилия </a:t>
            </a:r>
            <a:r>
              <a:rPr lang="ru-RU" sz="2000" dirty="0"/>
              <a:t>возникают вблизи места крепления сухожилия,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или рядом с </a:t>
            </a:r>
            <a:r>
              <a:rPr lang="ru-RU" sz="2000" i="1" dirty="0"/>
              <a:t>малым вертелом бедра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6509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4541775"/>
            <a:ext cx="3906433" cy="163121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(</a:t>
            </a:r>
            <a:r>
              <a:rPr lang="ru-RU" sz="2000" b="1" dirty="0"/>
              <a:t>В</a:t>
            </a:r>
            <a:r>
              <a:rPr lang="ru-RU" sz="2000" dirty="0"/>
              <a:t>) </a:t>
            </a:r>
            <a:r>
              <a:rPr lang="ru-RU" sz="2000" b="1" dirty="0"/>
              <a:t>Рентгенограмма в прямой проекции. </a:t>
            </a:r>
            <a:r>
              <a:rPr lang="ru-RU" sz="2000" dirty="0"/>
              <a:t>Подтверждение оторванного костного фрагмента и перелома диафиза бедренной кости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19827" r="30570" b="28450"/>
          <a:stretch/>
        </p:blipFill>
        <p:spPr bwMode="auto">
          <a:xfrm>
            <a:off x="1115616" y="1628800"/>
            <a:ext cx="697825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7" y="171873"/>
            <a:ext cx="8496944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Отрыв подвздошно-поясничной мышцы с суставным выпотом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5CBC2-15E4-4F7D-A501-689A7BC39CD6}"/>
              </a:ext>
            </a:extLst>
          </p:cNvPr>
          <p:cNvSpPr txBox="1"/>
          <p:nvPr/>
        </p:nvSpPr>
        <p:spPr>
          <a:xfrm>
            <a:off x="284265" y="4541774"/>
            <a:ext cx="432048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 (</a:t>
            </a:r>
            <a:r>
              <a:rPr lang="ru-RU" sz="2000" b="1" dirty="0"/>
              <a:t>А</a:t>
            </a:r>
            <a:r>
              <a:rPr lang="ru-RU" sz="2000" dirty="0"/>
              <a:t>) </a:t>
            </a:r>
            <a:r>
              <a:rPr lang="ru-RU" sz="2000" b="1" dirty="0"/>
              <a:t>УЗИ, В-режим, продольное сканирование. </a:t>
            </a:r>
            <a:r>
              <a:rPr lang="ru-RU" sz="2000" dirty="0"/>
              <a:t>На уровне головки бедренной кости – оторванный костный фрагмент с </a:t>
            </a:r>
            <a:r>
              <a:rPr lang="ru-RU" sz="2000" dirty="0" err="1"/>
              <a:t>эхотенью</a:t>
            </a:r>
            <a:r>
              <a:rPr lang="ru-RU" sz="2000" dirty="0"/>
              <a:t> (отрыв фрагмента перелома с </a:t>
            </a:r>
            <a:r>
              <a:rPr lang="en-US" sz="2000" dirty="0"/>
              <a:t>m. iliopsoas)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4767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 err="1"/>
              <a:t>Подсухожильно</a:t>
            </a:r>
            <a:r>
              <a:rPr lang="ru-RU" b="1" dirty="0"/>
              <a:t>-подвздошная сумка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25001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/>
              <a:t>Это большая синовиальная сумка</a:t>
            </a:r>
            <a:r>
              <a:rPr lang="ru-RU" sz="2000" dirty="0"/>
              <a:t>, которая лежит между сухожилием подвздошно-поясничной мышцы и передней капсулой бедра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При проведении УЗИ синовиальная сумка обычно не визуализируется; </a:t>
            </a:r>
            <a:endParaRPr lang="en-US" sz="2000" dirty="0"/>
          </a:p>
          <a:p>
            <a:endParaRPr lang="ru-RU" sz="2000" dirty="0"/>
          </a:p>
          <a:p>
            <a:r>
              <a:rPr lang="ru-RU" sz="2000" dirty="0"/>
              <a:t>Ее функция: уменьшение трения при движении сухожилия в передней поверхности бедра</a:t>
            </a:r>
            <a:r>
              <a:rPr lang="en-US" sz="2000" dirty="0"/>
              <a:t>;</a:t>
            </a:r>
            <a:endParaRPr lang="ru-RU" sz="2000" dirty="0"/>
          </a:p>
          <a:p>
            <a:endParaRPr lang="en-US" sz="2000" dirty="0"/>
          </a:p>
          <a:p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DE3E5-3D97-4615-82B4-9CA70EFD10A2}"/>
              </a:ext>
            </a:extLst>
          </p:cNvPr>
          <p:cNvSpPr txBox="1"/>
          <p:nvPr/>
        </p:nvSpPr>
        <p:spPr>
          <a:xfrm>
            <a:off x="463500" y="4437112"/>
            <a:ext cx="82296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Подсухожильно</a:t>
            </a:r>
            <a:r>
              <a:rPr lang="ru-RU" sz="2000" dirty="0"/>
              <a:t>-подвздошная сумка сообщается с тазобедренным суставом, поэтому </a:t>
            </a:r>
            <a:r>
              <a:rPr lang="ru-RU" sz="2000" b="1" dirty="0"/>
              <a:t>заболевания суставов и суставной выпот могут привести к растяжению сумки</a:t>
            </a:r>
            <a:r>
              <a:rPr lang="en-US" sz="2000" dirty="0"/>
              <a:t>;</a:t>
            </a:r>
            <a:endParaRPr lang="ru-RU" sz="2000" dirty="0"/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Сухожилие подвздошно-поясничной мышцы на эхограмме может выглядеть расщепленным, или содержать несколько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2395131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77605"/>
            <a:ext cx="3312368" cy="28334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(А) УЗИ в режиме ЦДК</a:t>
            </a:r>
            <a:r>
              <a:rPr lang="ru-RU" sz="2000" dirty="0"/>
              <a:t>. </a:t>
            </a:r>
            <a:r>
              <a:rPr lang="ru-RU" sz="2000" b="1" dirty="0"/>
              <a:t>Продольное сканирование</a:t>
            </a:r>
            <a:r>
              <a:rPr lang="ru-RU" sz="2000" dirty="0"/>
              <a:t>. Увеличенная сумка с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большим скоплением жидкости, </a:t>
            </a:r>
            <a:r>
              <a:rPr lang="ru-RU" sz="2000" dirty="0"/>
              <a:t>расположенным глубоко у бедренных сосудов и поверхностно над сухожилием подвздошно-поясничной мышцы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29310" r="29837" b="45030"/>
          <a:stretch/>
        </p:blipFill>
        <p:spPr bwMode="auto">
          <a:xfrm>
            <a:off x="323528" y="1340768"/>
            <a:ext cx="849691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3814" y="131517"/>
            <a:ext cx="8466632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/>
              <a:t>Подвздошно-поясничный бурсит с разрывом губы вертлужной впадины 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572778F-8D0D-4D09-A346-F13D4FA5DED6}"/>
              </a:ext>
            </a:extLst>
          </p:cNvPr>
          <p:cNvSpPr txBox="1">
            <a:spLocks/>
          </p:cNvSpPr>
          <p:nvPr/>
        </p:nvSpPr>
        <p:spPr>
          <a:xfrm>
            <a:off x="3635897" y="3763317"/>
            <a:ext cx="2664299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(</a:t>
            </a:r>
            <a:r>
              <a:rPr lang="ru-RU" sz="2000" b="1" dirty="0"/>
              <a:t>Б</a:t>
            </a:r>
            <a:r>
              <a:rPr lang="ru-RU" sz="2000" dirty="0"/>
              <a:t>) </a:t>
            </a:r>
            <a:r>
              <a:rPr lang="ru-RU" sz="2000" b="1" dirty="0"/>
              <a:t>УЗИ в В-режиме</a:t>
            </a:r>
            <a:r>
              <a:rPr lang="ru-RU" sz="2000" dirty="0"/>
              <a:t>. </a:t>
            </a:r>
            <a:r>
              <a:rPr lang="ru-RU" sz="2000" b="1" dirty="0"/>
              <a:t>Поперечное сканирование</a:t>
            </a:r>
            <a:r>
              <a:rPr lang="ru-RU" sz="2000" dirty="0"/>
              <a:t>. Бурсит с перегородкой, предположительно являющейся сухожилием мышцы</a:t>
            </a:r>
          </a:p>
          <a:p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72197" y="3763317"/>
            <a:ext cx="266429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(</a:t>
            </a:r>
            <a:r>
              <a:rPr lang="ru-RU" sz="2000" b="1" dirty="0"/>
              <a:t>C</a:t>
            </a:r>
            <a:r>
              <a:rPr lang="ru-RU" sz="2000" dirty="0"/>
              <a:t>)</a:t>
            </a:r>
            <a:r>
              <a:rPr lang="ru-RU" sz="2000" b="1" dirty="0"/>
              <a:t> МРТ. </a:t>
            </a:r>
            <a:br>
              <a:rPr lang="ru-RU" sz="2000" b="1" dirty="0"/>
            </a:b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T2 режим с </a:t>
            </a:r>
            <a:r>
              <a:rPr lang="ru-RU" sz="2000" b="1" dirty="0" err="1">
                <a:solidFill>
                  <a:schemeClr val="tx1"/>
                </a:solidFill>
                <a:cs typeface="Times New Roman" pitchFamily="18" charset="0"/>
              </a:rPr>
              <a:t>жироподавлением</a:t>
            </a: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ru-RU" sz="2000" dirty="0"/>
              <a:t> Бурсит с </a:t>
            </a:r>
            <a:r>
              <a:rPr lang="ru-RU" sz="2000" dirty="0" err="1"/>
              <a:t>визуализацией</a:t>
            </a:r>
            <a:r>
              <a:rPr lang="ru-RU" sz="2000" dirty="0"/>
              <a:t> сухожилия </a:t>
            </a:r>
            <a:r>
              <a:rPr lang="ru-RU" sz="2000" dirty="0" err="1"/>
              <a:t>подвздошно-поясничной</a:t>
            </a:r>
            <a:r>
              <a:rPr lang="ru-RU" sz="2000" dirty="0"/>
              <a:t> мышцы.</a:t>
            </a:r>
            <a:br>
              <a:rPr lang="ru-RU" sz="2000" dirty="0"/>
            </a:br>
            <a:r>
              <a:rPr lang="ru-RU" sz="2000" dirty="0"/>
              <a:t>Выпот в суставе</a:t>
            </a:r>
          </a:p>
        </p:txBody>
      </p:sp>
    </p:spTree>
    <p:extLst>
      <p:ext uri="{BB962C8B-B14F-4D97-AF65-F5344CB8AC3E}">
        <p14:creationId xmlns:p14="http://schemas.microsoft.com/office/powerpoint/2010/main" val="603498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884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/>
              <a:t>При проведении динамического УЗИ можно выявить механический </a:t>
            </a:r>
            <a:r>
              <a:rPr lang="ru-RU" sz="2400" b="1" dirty="0"/>
              <a:t>щелчок сухожилия подвздошно-поясничной мышцы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</a:rPr>
              <a:t>Под контролем УЗИ необходимо привести </a:t>
            </a:r>
            <a:r>
              <a:rPr lang="ru-RU" sz="2400" dirty="0">
                <a:solidFill>
                  <a:srgbClr val="000000"/>
                </a:solidFill>
              </a:rPr>
              <a:t>нижнюю конечность</a:t>
            </a:r>
            <a:r>
              <a:rPr lang="ru-RU" sz="2400" b="0" i="0" dirty="0">
                <a:solidFill>
                  <a:srgbClr val="000000"/>
                </a:solidFill>
                <a:effectLst/>
              </a:rPr>
              <a:t> в положение сгибания, отведения и наружной ротации (положение «лягушки»), а затем выпрямить, или попросить пациента воспроизвести движение, сопровождаемое щелчк</a:t>
            </a:r>
            <a:r>
              <a:rPr lang="ru-RU" sz="2400" dirty="0">
                <a:solidFill>
                  <a:srgbClr val="000000"/>
                </a:solidFill>
              </a:rPr>
              <a:t>ом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Синдром «щелкающего бедра»</a:t>
            </a:r>
          </a:p>
        </p:txBody>
      </p:sp>
    </p:spTree>
    <p:extLst>
      <p:ext uri="{BB962C8B-B14F-4D97-AF65-F5344CB8AC3E}">
        <p14:creationId xmlns:p14="http://schemas.microsoft.com/office/powerpoint/2010/main" val="264292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ndara" pitchFamily="34" charset="0"/>
              </a:rPr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1044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sz="2800" b="1" dirty="0"/>
              <a:t>Изучение:</a:t>
            </a:r>
          </a:p>
          <a:p>
            <a:pPr algn="just"/>
            <a:endParaRPr lang="ru-RU" sz="2800" dirty="0"/>
          </a:p>
          <a:p>
            <a:pPr algn="just">
              <a:buFontTx/>
              <a:buChar char="-"/>
            </a:pPr>
            <a:r>
              <a:rPr lang="ru-RU" sz="2800" dirty="0"/>
              <a:t>Анатомии и эхо-анатомии передней, латеральной, задней и медиальной поверхности тазобедренного сустава</a:t>
            </a:r>
            <a:r>
              <a:rPr lang="en-US" sz="2800" dirty="0"/>
              <a:t>;</a:t>
            </a:r>
            <a:endParaRPr lang="ru-RU" sz="2800" dirty="0"/>
          </a:p>
          <a:p>
            <a:pPr algn="just">
              <a:buFontTx/>
              <a:buChar char="-"/>
            </a:pPr>
            <a:endParaRPr lang="ru-RU" sz="2800" dirty="0"/>
          </a:p>
          <a:p>
            <a:pPr algn="just">
              <a:buFontTx/>
              <a:buChar char="-"/>
            </a:pPr>
            <a:r>
              <a:rPr lang="ru-RU" sz="2800" dirty="0"/>
              <a:t>Методики проведения УЗИ тазобедренного сустава у взрослых с использованием датчиков высокого разрешения</a:t>
            </a:r>
            <a:r>
              <a:rPr lang="en-US" sz="2800" dirty="0"/>
              <a:t>;</a:t>
            </a:r>
            <a:endParaRPr lang="ru-RU" sz="2800" dirty="0"/>
          </a:p>
          <a:p>
            <a:pPr algn="just">
              <a:buFontTx/>
              <a:buChar char="-"/>
            </a:pPr>
            <a:endParaRPr lang="ru-RU" sz="2800" dirty="0"/>
          </a:p>
          <a:p>
            <a:pPr algn="just">
              <a:buFontTx/>
              <a:buChar char="-"/>
            </a:pPr>
            <a:r>
              <a:rPr lang="ru-RU" sz="2800" dirty="0"/>
              <a:t>Использования малоинвазивных вмешательств с</a:t>
            </a:r>
            <a:r>
              <a:rPr lang="ru-RU" sz="2800" b="1" dirty="0"/>
              <a:t> </a:t>
            </a:r>
            <a:r>
              <a:rPr lang="ru-RU" sz="2800" dirty="0"/>
              <a:t>диагностической и лечебной целью</a:t>
            </a:r>
            <a:endParaRPr lang="ru-RU" sz="28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5835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Отрыв прямой мышцы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3367"/>
            <a:ext cx="8229600" cy="2304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i="0" dirty="0">
                <a:solidFill>
                  <a:srgbClr val="212121"/>
                </a:solidFill>
                <a:effectLst/>
              </a:rPr>
              <a:t>Прямая мышца бедра является наиболее часто травмируемой из четырехглавых мышц</a:t>
            </a:r>
            <a:r>
              <a:rPr lang="en-US" dirty="0"/>
              <a:t> (</a:t>
            </a:r>
            <a:r>
              <a:rPr lang="ru-RU" dirty="0"/>
              <a:t>повреждение проксимального сухожилия и мышечно-сухожильного соединения)</a:t>
            </a:r>
            <a:r>
              <a:rPr lang="en-US" dirty="0"/>
              <a:t>;</a:t>
            </a:r>
          </a:p>
          <a:p>
            <a:endParaRPr lang="ru-RU" dirty="0"/>
          </a:p>
          <a:p>
            <a:r>
              <a:rPr lang="ru-RU" b="1" dirty="0"/>
              <a:t>У молодых людей </a:t>
            </a:r>
            <a:r>
              <a:rPr lang="ru-RU" dirty="0"/>
              <a:t>отрыв прямой мышцы бедра может наблюдаться в области апофиза передней нижней подвздошной ости (при проведении УЗИ можно обнаружить костный фрагмент, окруженный </a:t>
            </a:r>
            <a:r>
              <a:rPr lang="ru-RU" dirty="0" err="1"/>
              <a:t>анэхогенной</a:t>
            </a:r>
            <a:r>
              <a:rPr lang="ru-RU" dirty="0"/>
              <a:t> жидкостью)</a:t>
            </a:r>
            <a:r>
              <a:rPr lang="en-US" dirty="0"/>
              <a:t>;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F36FD6-09FB-4F85-B2B0-5166F7F2C686}"/>
              </a:ext>
            </a:extLst>
          </p:cNvPr>
          <p:cNvSpPr txBox="1"/>
          <p:nvPr/>
        </p:nvSpPr>
        <p:spPr>
          <a:xfrm>
            <a:off x="457200" y="4313352"/>
            <a:ext cx="822960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u="sng" dirty="0">
                <a:solidFill>
                  <a:schemeClr val="tx1"/>
                </a:solidFill>
              </a:rPr>
              <a:t>Признаки повреждения: 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разрыв заднего апоневроза с наличием гипоэхогенной геморрагической жидкости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Последующее образование рубца на заживающей мышце будет рассматриваться как </a:t>
            </a:r>
            <a:r>
              <a:rPr lang="ru-RU" sz="2000" b="1" dirty="0" err="1">
                <a:solidFill>
                  <a:schemeClr val="tx1"/>
                </a:solidFill>
              </a:rPr>
              <a:t>гиперэхогенный</a:t>
            </a:r>
            <a:r>
              <a:rPr lang="ru-RU" sz="2000" b="1" dirty="0">
                <a:solidFill>
                  <a:schemeClr val="tx1"/>
                </a:solidFill>
              </a:rPr>
              <a:t> очаг внутри мышцы с различной степенью ретракции мышечных волокон</a:t>
            </a:r>
          </a:p>
        </p:txBody>
      </p:sp>
    </p:spTree>
    <p:extLst>
      <p:ext uri="{BB962C8B-B14F-4D97-AF65-F5344CB8AC3E}">
        <p14:creationId xmlns:p14="http://schemas.microsoft.com/office/powerpoint/2010/main" val="1743330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Вмешательства на передней поверхности бедра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u="sng" dirty="0"/>
              <a:t>Проводятся с диагностической и терапевтической целью</a:t>
            </a:r>
            <a:r>
              <a:rPr lang="en-US" sz="2000" u="sng" dirty="0"/>
              <a:t>;</a:t>
            </a:r>
            <a:endParaRPr lang="ru-RU" sz="2000" u="sng" dirty="0"/>
          </a:p>
          <a:p>
            <a:endParaRPr lang="ru-RU" sz="2000" dirty="0"/>
          </a:p>
          <a:p>
            <a:r>
              <a:rPr lang="ru-RU" sz="2000" dirty="0"/>
              <a:t>Инъекции в тазобедренный сустав выполняют из переднего доступа (</a:t>
            </a:r>
            <a:r>
              <a:rPr lang="ru-RU" sz="2000" b="1" dirty="0"/>
              <a:t>для облегчения симптомов </a:t>
            </a:r>
            <a:r>
              <a:rPr lang="ru-RU" sz="2000" dirty="0"/>
              <a:t>остеоартрита</a:t>
            </a:r>
            <a:r>
              <a:rPr lang="en-US" sz="2000" dirty="0"/>
              <a:t>;</a:t>
            </a:r>
            <a:r>
              <a:rPr lang="ru-RU" sz="2000" dirty="0"/>
              <a:t> у пациентов, испытывающих боль, связанную с ощущением щелчка</a:t>
            </a:r>
            <a:r>
              <a:rPr lang="en-US" sz="2000" dirty="0"/>
              <a:t>;</a:t>
            </a:r>
            <a:r>
              <a:rPr lang="ru-RU" sz="2000" dirty="0"/>
              <a:t> для введения контраста в сустав перед </a:t>
            </a:r>
            <a:r>
              <a:rPr lang="ru-RU" sz="2000" dirty="0" err="1"/>
              <a:t>артрографией</a:t>
            </a:r>
            <a:r>
              <a:rPr lang="ru-RU" sz="2000" dirty="0"/>
              <a:t> КТ или МРТ)</a:t>
            </a:r>
            <a:r>
              <a:rPr lang="en-US" sz="2000" dirty="0"/>
              <a:t>;</a:t>
            </a:r>
            <a:r>
              <a:rPr lang="ru-RU" sz="2000" dirty="0"/>
              <a:t> </a:t>
            </a:r>
            <a:endParaRPr lang="en-US" sz="2000" dirty="0"/>
          </a:p>
          <a:p>
            <a:endParaRPr lang="ru-RU" sz="2000" dirty="0"/>
          </a:p>
          <a:p>
            <a:r>
              <a:rPr lang="ru-RU" sz="2000" dirty="0">
                <a:solidFill>
                  <a:schemeClr val="tx1"/>
                </a:solidFill>
              </a:rPr>
              <a:t>При симптомах ущемления можно выполнить </a:t>
            </a:r>
            <a:r>
              <a:rPr lang="ru-RU" sz="2000" b="1" dirty="0">
                <a:solidFill>
                  <a:schemeClr val="tx1"/>
                </a:solidFill>
              </a:rPr>
              <a:t>инъекцию в области латерального кожного нерва бедра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b="1" dirty="0"/>
              <a:t>Аспирация суставного выпота </a:t>
            </a:r>
            <a:r>
              <a:rPr lang="ru-RU" sz="2000" dirty="0"/>
              <a:t>под контролем УЗИ (датчик располагается в продольной наклонной плоскости, расположив иглу под углом вдоль линии датчика вниз к шейке бедренной кости</a:t>
            </a:r>
          </a:p>
        </p:txBody>
      </p:sp>
    </p:spTree>
    <p:extLst>
      <p:ext uri="{BB962C8B-B14F-4D97-AF65-F5344CB8AC3E}">
        <p14:creationId xmlns:p14="http://schemas.microsoft.com/office/powerpoint/2010/main" val="2074519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30316-6D4F-69E8-5D83-03974FA4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Конец 1 части</a:t>
            </a:r>
          </a:p>
        </p:txBody>
      </p:sp>
    </p:spTree>
    <p:extLst>
      <p:ext uri="{BB962C8B-B14F-4D97-AF65-F5344CB8AC3E}">
        <p14:creationId xmlns:p14="http://schemas.microsoft.com/office/powerpoint/2010/main" val="195147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34" y="260648"/>
            <a:ext cx="8507238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Анатомия передней поверхности</a:t>
            </a:r>
            <a:r>
              <a:rPr lang="ru-RU" dirty="0"/>
              <a:t> </a:t>
            </a:r>
            <a:r>
              <a:rPr lang="ru-RU" b="1" dirty="0"/>
              <a:t>тазобедренного сустава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07238" cy="316835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b="1" dirty="0"/>
              <a:t>Структуры, подлежащие УЗИ: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dirty="0"/>
              <a:t>Передняя суставная поверхность</a:t>
            </a:r>
            <a:r>
              <a:rPr lang="en-US" sz="2400" dirty="0"/>
              <a:t>;</a:t>
            </a:r>
          </a:p>
          <a:p>
            <a:pPr algn="just"/>
            <a:r>
              <a:rPr lang="ru-RU" sz="2400" dirty="0"/>
              <a:t>Сухожилия подвздошно-поясничной и прямой мышц бедра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ru-RU" sz="2400" dirty="0"/>
              <a:t>Латеральный кожный нерв бедра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ru-RU" sz="2400" dirty="0"/>
              <a:t>Бедренная вена и артерия, бедренный нерв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90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/>
              <a:t>Показания к исследованию передней поверхности</a:t>
            </a:r>
            <a:r>
              <a:rPr lang="ru-RU" sz="3600" dirty="0"/>
              <a:t> </a:t>
            </a:r>
            <a:r>
              <a:rPr lang="ru-RU" sz="3600" b="1" dirty="0"/>
              <a:t>тазобедренного сустава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76053"/>
            <a:ext cx="8229600" cy="34811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Синовит, бурсит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Оценка выпота в суставе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Оценка повреждения проксимального отдела четырехглавой мышцы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Поиск причин синдрома «щелкающего бедра»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Снижение амплитуды движений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/>
              <a:t>Контроль состояния сустава после эндопротезирования</a:t>
            </a:r>
            <a:endParaRPr lang="en-US" sz="24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966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2289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/>
              <a:t>Методика УЗИ передней поверхности тазобедренного сустава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136" y="1844824"/>
            <a:ext cx="8352928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Положение пациента на спине, ноги вытянуты в тазобедренном и коленном суставе</a:t>
            </a:r>
            <a:r>
              <a:rPr lang="en-US" sz="20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Датчик следует расположить в косой продольной плоскости (над областью соединения головки и шейки бедренной кости) для оценки </a:t>
            </a:r>
            <a:r>
              <a:rPr lang="ru-RU" sz="2000" dirty="0" err="1"/>
              <a:t>шеечно-капсулярного</a:t>
            </a:r>
            <a:r>
              <a:rPr lang="ru-RU" sz="2000" dirty="0"/>
              <a:t> пространства</a:t>
            </a:r>
            <a:r>
              <a:rPr lang="en-US" sz="2000" dirty="0"/>
              <a:t>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Краниально</a:t>
            </a:r>
            <a:r>
              <a:rPr lang="ru-RU" sz="2000" dirty="0"/>
              <a:t> от головки бедренной кости расположена </a:t>
            </a:r>
            <a:r>
              <a:rPr lang="ru-RU" sz="2000" dirty="0" err="1"/>
              <a:t>гиперэхогенная</a:t>
            </a:r>
            <a:r>
              <a:rPr lang="ru-RU" sz="2000" dirty="0"/>
              <a:t> губа вертлужной впадины</a:t>
            </a:r>
            <a:r>
              <a:rPr lang="en-US" sz="2000" dirty="0"/>
              <a:t>;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Поверхностно от губы вертлужной впадины можно визуализировать подвздошно-бедренную связку, которая  начинается от передней нижней подвздошной ости и проходит в косом направлении по передней поверхности тазобедренного сустава, прикрепляясь к </a:t>
            </a:r>
            <a:r>
              <a:rPr lang="ru-RU" sz="2000" dirty="0" err="1"/>
              <a:t>межвертельной</a:t>
            </a:r>
            <a:r>
              <a:rPr lang="ru-RU" sz="2000" dirty="0"/>
              <a:t> линии бедренной кости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734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32552" r="29722" b="26042"/>
          <a:stretch/>
        </p:blipFill>
        <p:spPr bwMode="auto">
          <a:xfrm>
            <a:off x="323528" y="1755683"/>
            <a:ext cx="8386464" cy="2554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087" y="4797151"/>
            <a:ext cx="8363713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AutoNum type="alphaUcParenBoth"/>
            </a:pPr>
            <a:r>
              <a:rPr lang="ru-RU" sz="2000" b="1" dirty="0"/>
              <a:t> </a:t>
            </a:r>
            <a:r>
              <a:rPr lang="ru-RU" sz="2000" dirty="0"/>
              <a:t>Схематическое изображение положения датчика по передней поверхности </a:t>
            </a:r>
            <a:r>
              <a:rPr lang="ru-RU" sz="2000" dirty="0" err="1"/>
              <a:t>тазобдеренного</a:t>
            </a:r>
            <a:r>
              <a:rPr lang="ru-RU" sz="2000" dirty="0"/>
              <a:t> сустава параллельно шейке бедра</a:t>
            </a:r>
            <a:r>
              <a:rPr lang="en-US" sz="2000" dirty="0"/>
              <a:t>;</a:t>
            </a:r>
            <a:endParaRPr lang="ru-RU" sz="2000" dirty="0"/>
          </a:p>
          <a:p>
            <a:pPr marL="342900" indent="-342900" algn="just">
              <a:buAutoNum type="alphaUcParenBoth"/>
            </a:pPr>
            <a:r>
              <a:rPr lang="ru-RU" sz="2000" b="1" dirty="0"/>
              <a:t> </a:t>
            </a:r>
            <a:r>
              <a:rPr lang="ru-RU" sz="2000" dirty="0"/>
              <a:t>Схематическое изображение анатомии тазобедренного сустава </a:t>
            </a:r>
            <a:r>
              <a:rPr lang="en-US" sz="2000" dirty="0"/>
              <a:t>;</a:t>
            </a:r>
            <a:r>
              <a:rPr lang="ru-RU" sz="2000" dirty="0"/>
              <a:t> </a:t>
            </a:r>
          </a:p>
          <a:p>
            <a:pPr marL="342900" indent="-342900" algn="just">
              <a:buAutoNum type="alphaUcParenBoth"/>
            </a:pPr>
            <a:r>
              <a:rPr lang="ru-RU" sz="2000" b="1" dirty="0"/>
              <a:t> </a:t>
            </a:r>
            <a:r>
              <a:rPr lang="ru-RU" sz="2000" dirty="0"/>
              <a:t>УЗИ в В-режиме. Продольное сканирование. Измерение шеечно-капсулярного пространства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260648"/>
            <a:ext cx="8352928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Передняя поверхность бедра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34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58CFCF-DDC1-410A-9379-39BADEA72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58" y="4543385"/>
            <a:ext cx="8355998" cy="22536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err="1"/>
              <a:t>Краниально</a:t>
            </a:r>
            <a:r>
              <a:rPr lang="ru-RU" sz="2000" dirty="0"/>
              <a:t> от головки бедра -</a:t>
            </a:r>
            <a:r>
              <a:rPr lang="ru-RU" sz="2000" b="1" dirty="0"/>
              <a:t> </a:t>
            </a:r>
            <a:r>
              <a:rPr lang="ru-RU" sz="2000" b="1" dirty="0" err="1"/>
              <a:t>гиперэхогенная</a:t>
            </a:r>
            <a:r>
              <a:rPr lang="ru-RU" sz="2000" b="1" dirty="0"/>
              <a:t> губа вертлужной впадины (на эхограмме не визуализируется)</a:t>
            </a:r>
            <a:r>
              <a:rPr lang="en-US" sz="2000" b="1" dirty="0"/>
              <a:t>;</a:t>
            </a:r>
            <a:endParaRPr lang="ru-RU" sz="2000" b="1" dirty="0"/>
          </a:p>
          <a:p>
            <a:endParaRPr lang="ru-RU" sz="2000" u="sng" dirty="0"/>
          </a:p>
          <a:p>
            <a:r>
              <a:rPr lang="ru-RU" sz="2000" dirty="0"/>
              <a:t>Изогнутая структура – </a:t>
            </a:r>
            <a:r>
              <a:rPr lang="ru-RU" sz="2000" u="sng" dirty="0"/>
              <a:t>головка бедренной кости, шейка бедренной кости</a:t>
            </a:r>
            <a:r>
              <a:rPr lang="en-US" sz="2000" dirty="0"/>
              <a:t>; </a:t>
            </a:r>
            <a:r>
              <a:rPr lang="ru-RU" sz="2000" dirty="0"/>
              <a:t>суставная капсула, суставной хрящ на головке бедренной кости, а также бедренная суставная щель)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05F773E-6FBA-4C67-A0F0-055CF6B0B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32552" r="29722" b="26042"/>
          <a:stretch/>
        </p:blipFill>
        <p:spPr bwMode="auto">
          <a:xfrm>
            <a:off x="435166" y="1628800"/>
            <a:ext cx="8241290" cy="2554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C77D05F-1BFF-4691-AC7B-C426377316DE}"/>
              </a:ext>
            </a:extLst>
          </p:cNvPr>
          <p:cNvSpPr txBox="1">
            <a:spLocks/>
          </p:cNvSpPr>
          <p:nvPr/>
        </p:nvSpPr>
        <p:spPr>
          <a:xfrm>
            <a:off x="323528" y="260648"/>
            <a:ext cx="8352928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Передняя поверхность бедра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91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32552" r="29722" b="26042"/>
          <a:stretch/>
        </p:blipFill>
        <p:spPr bwMode="auto">
          <a:xfrm>
            <a:off x="323087" y="1772816"/>
            <a:ext cx="835292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3528" y="260648"/>
            <a:ext cx="8352928" cy="1228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Передняя поверхность бедра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6403" y="4869160"/>
            <a:ext cx="835292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При исследовании увеличения капсулы сустава (может расцениваться, как синовит) -  </a:t>
            </a:r>
            <a:r>
              <a:rPr lang="ru-RU" sz="2000" b="1" dirty="0"/>
              <a:t>важен контроль положения конечности пациента</a:t>
            </a:r>
            <a:r>
              <a:rPr lang="ru-RU" sz="2000" dirty="0"/>
              <a:t>, так как внутренняя ротация приводит к искусственному увеличению капсулы сустава (</a:t>
            </a:r>
            <a:r>
              <a:rPr lang="ru-RU" sz="2000" b="1" dirty="0"/>
              <a:t>норма не более 7 мм</a:t>
            </a:r>
            <a:r>
              <a:rPr lang="ru-RU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2430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15773</TotalTime>
  <Words>4147</Words>
  <Application>Microsoft Office PowerPoint</Application>
  <PresentationFormat>Экран (4:3)</PresentationFormat>
  <Paragraphs>523</Paragraphs>
  <Slides>32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Оценка тазобедренного сустава у взрослых с помощью ультразвуковых датчиков высокого разрешения</vt:lpstr>
      <vt:lpstr>Введение</vt:lpstr>
      <vt:lpstr>Цель</vt:lpstr>
      <vt:lpstr>Анатомия передней поверхности тазобедренного сустава</vt:lpstr>
      <vt:lpstr>Показания к исследованию передней поверхности тазобедренного сустава</vt:lpstr>
      <vt:lpstr>Методика УЗИ передней поверхности тазобедренного сустава</vt:lpstr>
      <vt:lpstr>Презентация PowerPoint</vt:lpstr>
      <vt:lpstr>Презентация PowerPoint</vt:lpstr>
      <vt:lpstr>Презентация PowerPoint</vt:lpstr>
      <vt:lpstr>Сухожилие подвздошно-поясничной мышцы</vt:lpstr>
      <vt:lpstr>Сухожилие подвздошно-поясничной мышцы</vt:lpstr>
      <vt:lpstr>Презентация PowerPoint</vt:lpstr>
      <vt:lpstr>Презентация PowerPoint</vt:lpstr>
      <vt:lpstr>Презентация PowerPoint</vt:lpstr>
      <vt:lpstr>Презентация PowerPoint</vt:lpstr>
      <vt:lpstr>Латеральный кожный нерв бедра</vt:lpstr>
      <vt:lpstr>Латеральный кожный нерв бедра</vt:lpstr>
      <vt:lpstr>Диагностика патологических процессов в области тазобедренного сустава с помощью УЗИ, КТ и МРТ</vt:lpstr>
      <vt:lpstr>Cуставной выпот</vt:lpstr>
      <vt:lpstr>Cуставной выпот</vt:lpstr>
      <vt:lpstr>Презентация PowerPoint</vt:lpstr>
      <vt:lpstr>Псевдоопухоль вследствие тотального эндопротезирования</vt:lpstr>
      <vt:lpstr>Паралабральная киста</vt:lpstr>
      <vt:lpstr>Паралабральная киста</vt:lpstr>
      <vt:lpstr>Тендинит</vt:lpstr>
      <vt:lpstr>Отрыв подвздошно-поясничной мышцы с суставным выпотом</vt:lpstr>
      <vt:lpstr> Подсухожильно-подвздошная сумка</vt:lpstr>
      <vt:lpstr>Подвздошно-поясничный бурсит с разрывом губы вертлужной впадины </vt:lpstr>
      <vt:lpstr>Синдром «щелкающего бедра»</vt:lpstr>
      <vt:lpstr>Отрыв прямой мышцы бедра</vt:lpstr>
      <vt:lpstr>Вмешательства на передней поверхности бедра</vt:lpstr>
      <vt:lpstr>Конец 1 части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 высокого разрешения при оценке тазобедренного сустава взрослого человека</dc:title>
  <dc:creator>Admin</dc:creator>
  <cp:lastModifiedBy>Анастасия Ионкина</cp:lastModifiedBy>
  <cp:revision>210</cp:revision>
  <dcterms:created xsi:type="dcterms:W3CDTF">2024-01-30T07:58:07Z</dcterms:created>
  <dcterms:modified xsi:type="dcterms:W3CDTF">2024-03-23T04:33:19Z</dcterms:modified>
</cp:coreProperties>
</file>