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157F5-2607-4B52-A737-A55E9D19D4B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A885-CF59-48AD-B749-67198D7AE6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глюкозамингликанов</a:t>
            </a:r>
            <a:r>
              <a:rPr lang="ru-RU" baseline="0" dirty="0" smtClean="0"/>
              <a:t> в соединительных тканях организма.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A885-CF59-48AD-B749-67198D7AE6C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2B1CF8-889D-4D5B-8971-2CF822AE1EC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DECA26-AF26-45B3-AECE-372C8714F6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ХОНДРОПРОТЕКТОРЫ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143932" cy="56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49006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Таким образом, ГК в межклеточном матриксе выполняет не только функцию </a:t>
            </a:r>
            <a:r>
              <a:rPr lang="ru-RU" b="1" dirty="0" err="1" smtClean="0"/>
              <a:t>лубриканта</a:t>
            </a:r>
            <a:r>
              <a:rPr lang="ru-RU" dirty="0" smtClean="0"/>
              <a:t> для снижения трения поверхности хряща.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Также ГК выполняет функцию фундамента для образования сетей </a:t>
            </a:r>
            <a:r>
              <a:rPr lang="ru-RU" dirty="0" err="1" smtClean="0"/>
              <a:t>аггрекана</a:t>
            </a:r>
            <a:r>
              <a:rPr lang="ru-RU" dirty="0" smtClean="0"/>
              <a:t> и амортизирующую функцию.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предыдущем слайде изображен биохимический процесс образования </a:t>
            </a:r>
            <a:r>
              <a:rPr lang="ru-RU" b="1" dirty="0" err="1" smtClean="0"/>
              <a:t>гликозаминогликанов</a:t>
            </a:r>
            <a:r>
              <a:rPr lang="ru-RU" dirty="0" smtClean="0"/>
              <a:t>, общим предшественником которых является вещество </a:t>
            </a:r>
            <a:r>
              <a:rPr lang="ru-RU" b="1" dirty="0" err="1" smtClean="0"/>
              <a:t>глюкозамин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 вышесказанного можно сделать выводы: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Основным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суставным компонентом являются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протеогликаны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Протеогликаны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синтезируются из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гликозамингликанов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Основными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суставными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гликозамингликанами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являются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хондроитин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сульфат (ХС) и ГК.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4.Предшественником ХС и ГК является одно и то же вещество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глюкозамин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5.ХС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внутриклеточный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гликозамингликан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ГК- внеклеточный.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000792" cy="32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8286776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357826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-экстракт авокадо и сои</a:t>
            </a:r>
          </a:p>
          <a:p>
            <a:endParaRPr lang="ru-RU" sz="1400" dirty="0" smtClean="0"/>
          </a:p>
          <a:p>
            <a:r>
              <a:rPr lang="ru-RU" sz="1400" dirty="0" smtClean="0"/>
              <a:t>-концентрат морских организмов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5143512"/>
            <a:ext cx="257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</a:t>
            </a:r>
            <a:r>
              <a:rPr lang="ru-RU" sz="1400" dirty="0" err="1" smtClean="0"/>
              <a:t>Хондроитина</a:t>
            </a:r>
            <a:r>
              <a:rPr lang="ru-RU" sz="1400" dirty="0" smtClean="0"/>
              <a:t> сульфат</a:t>
            </a:r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Глюкозамина</a:t>
            </a:r>
            <a:r>
              <a:rPr lang="ru-RU" sz="1400" dirty="0" smtClean="0"/>
              <a:t> сульфат</a:t>
            </a:r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Гиалуронат</a:t>
            </a:r>
            <a:r>
              <a:rPr lang="ru-RU" sz="1400" dirty="0" smtClean="0"/>
              <a:t> на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5357826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</a:t>
            </a:r>
            <a:r>
              <a:rPr lang="ru-RU" sz="1400" dirty="0" err="1" smtClean="0"/>
              <a:t>Хондроитина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сульфат+гликозамина</a:t>
            </a:r>
            <a:r>
              <a:rPr lang="ru-RU" sz="1400" dirty="0" smtClean="0"/>
              <a:t> хлорид</a:t>
            </a:r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Хондроитина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сульфат+</a:t>
            </a:r>
            <a:r>
              <a:rPr lang="ru-RU" sz="1400" dirty="0" smtClean="0"/>
              <a:t> </a:t>
            </a:r>
            <a:r>
              <a:rPr lang="ru-RU" sz="1400" dirty="0" err="1" smtClean="0"/>
              <a:t>глюкозамина</a:t>
            </a:r>
            <a:r>
              <a:rPr lang="ru-RU" sz="1400" dirty="0" smtClean="0"/>
              <a:t> сульфат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r>
              <a:rPr lang="ru-RU" dirty="0" err="1" smtClean="0"/>
              <a:t>Биодоступность</a:t>
            </a:r>
            <a:r>
              <a:rPr lang="ru-RU" dirty="0" smtClean="0"/>
              <a:t> ГАГ для сустава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3286125"/>
          <a:ext cx="8086756" cy="250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9"/>
                <a:gridCol w="2021689"/>
                <a:gridCol w="2021689"/>
                <a:gridCol w="2021689"/>
              </a:tblGrid>
              <a:tr h="62087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Перорально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Наружно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Внутрисуставно</a:t>
                      </a:r>
                      <a:endParaRPr lang="ru-RU" dirty="0"/>
                    </a:p>
                  </a:txBody>
                  <a:tcPr/>
                </a:tc>
              </a:tr>
              <a:tr h="620874">
                <a:tc>
                  <a:txBody>
                    <a:bodyPr/>
                    <a:lstStyle/>
                    <a:p>
                      <a:r>
                        <a:rPr lang="ru-RU" dirty="0" smtClean="0"/>
                        <a:t>ХС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87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Глюкозамин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874">
                <a:tc>
                  <a:txBody>
                    <a:bodyPr/>
                    <a:lstStyle/>
                    <a:p>
                      <a:r>
                        <a:rPr lang="ru-RU" dirty="0" smtClean="0"/>
                        <a:t>ГК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Внешние источники ХС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643050"/>
            <a:ext cx="5072098" cy="5214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/>
              <a:t>Сухожилия, кожа и хрящи </a:t>
            </a:r>
            <a:r>
              <a:rPr lang="ru-RU" dirty="0" smtClean="0"/>
              <a:t>животных (особенно рыб)</a:t>
            </a:r>
          </a:p>
          <a:p>
            <a:pPr>
              <a:buNone/>
            </a:pPr>
            <a:r>
              <a:rPr lang="ru-RU" dirty="0" smtClean="0"/>
              <a:t>-ХС должен поступать в готовом виде: </a:t>
            </a:r>
          </a:p>
        </p:txBody>
      </p:sp>
      <p:sp>
        <p:nvSpPr>
          <p:cNvPr id="24578" name="AutoShape 2" descr="C:\Users\Infecto\Desktop\%D0%94%D0%B8%D1%81%D1%82%D0%B0%D0%BD%D1%86%D0%B8%D0%BE%D0%BD%D0%BD%D0%BE%D0%B5 %D0%BE%D0%B1%D1%83%D1%87%D0%B5%D0%BD%D0%B8%D0%B5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C:\Users\Infecto\Desktop\%D0%94%D0%B8%D1%81%D1%82%D0%B0%D0%BD%D1%86%D0%B8%D0%BE%D0%BD%D0%BD%D0%BE%D0%B5 %D0%BE%D0%B1%D1%83%D1%87%D0%B5%D0%BD%D0%B8%D0%B5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C:\Users\Infecto\Desktop\Дистанционное обучение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86124"/>
            <a:ext cx="2466975" cy="1847850"/>
          </a:xfrm>
          <a:prstGeom prst="rect">
            <a:avLst/>
          </a:prstGeom>
          <a:noFill/>
        </p:spPr>
      </p:pic>
      <p:pic>
        <p:nvPicPr>
          <p:cNvPr id="24583" name="Picture 7" descr="C:\Users\Infecto\Desktop\Дистанционное обучение\4251-ed4_w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2357454" cy="1971936"/>
          </a:xfrm>
          <a:prstGeom prst="rect">
            <a:avLst/>
          </a:prstGeom>
          <a:noFill/>
        </p:spPr>
      </p:pic>
      <p:pic>
        <p:nvPicPr>
          <p:cNvPr id="24584" name="Picture 8" descr="C:\Users\Infecto\Desktop\Дистанционное обучение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00240"/>
            <a:ext cx="2590800" cy="2500330"/>
          </a:xfrm>
          <a:prstGeom prst="rect">
            <a:avLst/>
          </a:prstGeom>
          <a:noFill/>
        </p:spPr>
      </p:pic>
      <p:pic>
        <p:nvPicPr>
          <p:cNvPr id="24585" name="Picture 9" descr="C:\Users\Infecto\Desktop\Дистанционное обучение\iherb-hvastik-glukozamin-10-550x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00174"/>
            <a:ext cx="1384182" cy="168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Раствор </a:t>
            </a:r>
            <a:r>
              <a:rPr lang="ru-RU" sz="2800" dirty="0" err="1" smtClean="0"/>
              <a:t>Хондроитинасульфата</a:t>
            </a:r>
            <a:r>
              <a:rPr lang="ru-RU" sz="2800" dirty="0" smtClean="0"/>
              <a:t> 100мг</a:t>
            </a:r>
            <a:r>
              <a:rPr lang="en-US" sz="2800" dirty="0" smtClean="0"/>
              <a:t>/</a:t>
            </a:r>
            <a:r>
              <a:rPr lang="ru-RU" sz="2800" dirty="0" smtClean="0"/>
              <a:t>мл для в</a:t>
            </a:r>
            <a:r>
              <a:rPr lang="en-US" sz="2800" dirty="0" smtClean="0"/>
              <a:t>/</a:t>
            </a:r>
            <a:r>
              <a:rPr lang="ru-RU" sz="2800" dirty="0" smtClean="0"/>
              <a:t>м введения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7829576" cy="125729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Хондрогард</a:t>
            </a:r>
            <a:r>
              <a:rPr lang="ru-RU" sz="2000" dirty="0" smtClean="0"/>
              <a:t> («</a:t>
            </a:r>
            <a:r>
              <a:rPr lang="ru-RU" sz="2000" dirty="0" err="1" smtClean="0"/>
              <a:t>Сотекс</a:t>
            </a:r>
            <a:r>
              <a:rPr lang="ru-RU" sz="2000" dirty="0" smtClean="0"/>
              <a:t>», Россия)</a:t>
            </a:r>
          </a:p>
          <a:p>
            <a:r>
              <a:rPr lang="ru-RU" sz="2000" dirty="0" err="1" smtClean="0"/>
              <a:t>Мукосат</a:t>
            </a:r>
            <a:r>
              <a:rPr lang="ru-RU" sz="2000" dirty="0" smtClean="0"/>
              <a:t> («Синтез», Россия), («</a:t>
            </a:r>
            <a:r>
              <a:rPr lang="ru-RU" sz="2000" dirty="0" err="1" smtClean="0"/>
              <a:t>Белмедпрепараты</a:t>
            </a:r>
            <a:r>
              <a:rPr lang="ru-RU" sz="2000" dirty="0" smtClean="0"/>
              <a:t>», Белоруссия)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071810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Показания:</a:t>
            </a:r>
          </a:p>
          <a:p>
            <a:r>
              <a:rPr lang="ru-RU" sz="1400" dirty="0" smtClean="0"/>
              <a:t>-Дегенеративно-дистрофические заболевания суставов и позвоночника: </a:t>
            </a:r>
            <a:r>
              <a:rPr lang="ru-RU" sz="1400" dirty="0" err="1" smtClean="0"/>
              <a:t>остеоартрит</a:t>
            </a:r>
            <a:r>
              <a:rPr lang="en-US" sz="1400" dirty="0" smtClean="0"/>
              <a:t>;</a:t>
            </a:r>
            <a:r>
              <a:rPr lang="ru-RU" sz="1400" dirty="0"/>
              <a:t> </a:t>
            </a:r>
            <a:r>
              <a:rPr lang="ru-RU" sz="1400" dirty="0" smtClean="0"/>
              <a:t>спондилоартроз</a:t>
            </a:r>
          </a:p>
          <a:p>
            <a:r>
              <a:rPr lang="ru-RU" sz="1400" dirty="0" smtClean="0"/>
              <a:t>-Ускорение формирования костной мозоли при переломах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4942" y="3000372"/>
            <a:ext cx="28575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-Внутримышечно по 100 мг через день</a:t>
            </a:r>
          </a:p>
          <a:p>
            <a:r>
              <a:rPr lang="ru-RU" sz="1400" dirty="0" smtClean="0"/>
              <a:t>-При хорошей переносимости дозу увеличивают до 200 мг, начиная с 4й инъекции</a:t>
            </a:r>
          </a:p>
          <a:p>
            <a:r>
              <a:rPr lang="ru-RU" sz="1400" dirty="0" smtClean="0"/>
              <a:t>-Курс лечения 25-30 инъекций</a:t>
            </a:r>
          </a:p>
          <a:p>
            <a:r>
              <a:rPr lang="ru-RU" sz="1400" dirty="0" smtClean="0"/>
              <a:t>-Через 6 </a:t>
            </a:r>
            <a:r>
              <a:rPr lang="ru-RU" sz="1400" dirty="0" err="1" smtClean="0"/>
              <a:t>мес</a:t>
            </a:r>
            <a:r>
              <a:rPr lang="ru-RU" sz="1400" dirty="0" smtClean="0"/>
              <a:t> возможен повторный курс лечения</a:t>
            </a:r>
          </a:p>
          <a:p>
            <a:r>
              <a:rPr lang="ru-RU" sz="1400" dirty="0" smtClean="0"/>
              <a:t>- Для формирования костной мозоли курс лечения 3-4 недели (10-14 инъекций через день)</a:t>
            </a:r>
            <a:endParaRPr lang="ru-RU" sz="1400" dirty="0"/>
          </a:p>
        </p:txBody>
      </p:sp>
      <p:pic>
        <p:nvPicPr>
          <p:cNvPr id="32770" name="Picture 2" descr="C:\Users\Infecto\Desktop\Дистанционное обучение\8734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614488" cy="1614488"/>
          </a:xfrm>
          <a:prstGeom prst="rect">
            <a:avLst/>
          </a:prstGeom>
          <a:noFill/>
        </p:spPr>
      </p:pic>
      <p:pic>
        <p:nvPicPr>
          <p:cNvPr id="32771" name="Picture 3" descr="C:\Users\Infecto\Desktop\Дистанционное обучение\mukos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929198"/>
            <a:ext cx="1440062" cy="1622605"/>
          </a:xfrm>
          <a:prstGeom prst="rect">
            <a:avLst/>
          </a:prstGeom>
          <a:noFill/>
        </p:spPr>
      </p:pic>
      <p:pic>
        <p:nvPicPr>
          <p:cNvPr id="32772" name="Picture 4" descr="C:\Users\Infecto\Desktop\Дистанционное обучение\f37b13b7cf3d1ea6db6c50dddb25e24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429132"/>
            <a:ext cx="2024060" cy="202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Лиофилизат</a:t>
            </a:r>
            <a:r>
              <a:rPr lang="ru-RU" sz="2400" dirty="0" smtClean="0"/>
              <a:t> </a:t>
            </a:r>
            <a:r>
              <a:rPr lang="ru-RU" sz="2400" dirty="0" err="1" smtClean="0"/>
              <a:t>Хондроитинсульфата</a:t>
            </a:r>
            <a:r>
              <a:rPr lang="ru-RU" sz="2400" dirty="0" smtClean="0"/>
              <a:t> для приготовления раствора для внутримышечного введения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3757610" cy="1114420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Артрадол</a:t>
            </a:r>
            <a:r>
              <a:rPr lang="ru-RU" sz="1400" dirty="0" smtClean="0"/>
              <a:t> (Россия)</a:t>
            </a:r>
          </a:p>
          <a:p>
            <a:r>
              <a:rPr lang="ru-RU" sz="1400" dirty="0" err="1" smtClean="0"/>
              <a:t>Хондролон</a:t>
            </a:r>
            <a:r>
              <a:rPr lang="ru-RU" sz="1400" dirty="0" smtClean="0"/>
              <a:t> (Россия)</a:t>
            </a:r>
          </a:p>
          <a:p>
            <a:r>
              <a:rPr lang="ru-RU" sz="1400" dirty="0" err="1" smtClean="0"/>
              <a:t>Хондроитин</a:t>
            </a:r>
            <a:r>
              <a:rPr lang="ru-RU" sz="1400" dirty="0" smtClean="0"/>
              <a:t> сульфат (</a:t>
            </a:r>
            <a:r>
              <a:rPr lang="ru-RU" sz="1400" dirty="0" err="1" smtClean="0"/>
              <a:t>Эллара</a:t>
            </a:r>
            <a:r>
              <a:rPr lang="ru-RU" sz="1400" dirty="0" smtClean="0"/>
              <a:t>, Россия)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429132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-в</a:t>
            </a:r>
            <a:r>
              <a:rPr lang="en-US" sz="1400" dirty="0" smtClean="0"/>
              <a:t>/</a:t>
            </a:r>
            <a:r>
              <a:rPr lang="ru-RU" sz="1400" dirty="0" smtClean="0"/>
              <a:t>м по 0,1г через день </a:t>
            </a:r>
          </a:p>
          <a:p>
            <a:r>
              <a:rPr lang="ru-RU" sz="1400" dirty="0" smtClean="0"/>
              <a:t>-Перед применением содержимое ампулы растворяют в 1мл воды для инъекций</a:t>
            </a:r>
          </a:p>
          <a:p>
            <a:r>
              <a:rPr lang="ru-RU" sz="1400" dirty="0" smtClean="0"/>
              <a:t>-При хорошей переносимости дозу увеличивают до 0,2г., начиная с 4й инъекции</a:t>
            </a:r>
          </a:p>
          <a:p>
            <a:r>
              <a:rPr lang="ru-RU" sz="1400" dirty="0" smtClean="0"/>
              <a:t>-Курс лечения 25-30 инъекций. Повторный курс- через 6 мес.</a:t>
            </a:r>
            <a:endParaRPr lang="ru-RU" sz="1400" dirty="0"/>
          </a:p>
        </p:txBody>
      </p:sp>
      <p:pic>
        <p:nvPicPr>
          <p:cNvPr id="33794" name="Picture 2" descr="C:\Users\Infecto\Desktop\Дистанционное обучение\58f03e4be24a4ff9d2d3ba639f11fd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00174"/>
            <a:ext cx="2192350" cy="2192350"/>
          </a:xfrm>
          <a:prstGeom prst="rect">
            <a:avLst/>
          </a:prstGeom>
          <a:noFill/>
        </p:spPr>
      </p:pic>
      <p:pic>
        <p:nvPicPr>
          <p:cNvPr id="33795" name="Picture 3" descr="C:\Users\Infecto\Desktop\Дистанционное обучение\110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643314"/>
            <a:ext cx="2114554" cy="2114554"/>
          </a:xfrm>
          <a:prstGeom prst="rect">
            <a:avLst/>
          </a:prstGeom>
          <a:noFill/>
        </p:spPr>
      </p:pic>
      <p:pic>
        <p:nvPicPr>
          <p:cNvPr id="33796" name="Picture 4" descr="C:\Users\Infecto\Desktop\Дистанционное обучение\118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714884"/>
            <a:ext cx="2069093" cy="196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229600" cy="27146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Хондропротекторы</a:t>
            </a:r>
            <a:r>
              <a:rPr lang="ru-RU" dirty="0" smtClean="0"/>
              <a:t> — структурные элементы (</a:t>
            </a:r>
            <a:r>
              <a:rPr lang="ru-RU" dirty="0" err="1" smtClean="0"/>
              <a:t>гликозаминогликаны</a:t>
            </a:r>
            <a:r>
              <a:rPr lang="ru-RU" dirty="0" smtClean="0"/>
              <a:t>) натуральной хрящевой ткани, необходимые для построения и обновления суставного хряща и способные оказывать модифицирующее влияние на течение заболевания. Так называемые </a:t>
            </a:r>
            <a:r>
              <a:rPr lang="ru-RU" b="1" dirty="0" err="1" smtClean="0"/>
              <a:t>хондропротекторы</a:t>
            </a:r>
            <a:r>
              <a:rPr lang="ru-RU" dirty="0" smtClean="0"/>
              <a:t>, также угнетают воспаление в тканях сустава. Действуют они очень медленно, применяют их длительно. Для получения реального лечебного эффекта требуется не менее 4—6 </a:t>
            </a:r>
            <a:r>
              <a:rPr lang="ru-RU" dirty="0" err="1" smtClean="0"/>
              <a:t>мес</a:t>
            </a:r>
            <a:r>
              <a:rPr lang="ru-RU" dirty="0" smtClean="0"/>
              <a:t> лечения, лучше 2—3 курса в течение года. </a:t>
            </a:r>
            <a:endParaRPr lang="ru-RU" dirty="0"/>
          </a:p>
        </p:txBody>
      </p:sp>
      <p:sp>
        <p:nvSpPr>
          <p:cNvPr id="11266" name="AutoShape 2" descr="data:image/png;base64,iVBORw0KGgoAAAANSUhEUgAAAQMAAADCCAMAAAB6zFdcAAACjlBMVEX/////v7//xcX/wsT49OmfTDHWinbOsacAAAD//v//vrz///3//v78////vr/9wL////r/+/9yAADr6+vX19dsAAB3AAD09PTDw8MAALJoAADQ0NAAAK2Tk5OEhIT39/c/Pz8AAL7h4eGwsLC9vb15eXlfX1+dnZ2Ojo5JSUmmpqYuLi7///YAUQAAWACOMzEpKSlSUlJqamoASgAAUgCXVFQdHR1vAHL33Kzx5OwAZwDt8PfCgHtfAAB/AACmTkqwXlt/KCycT07ntrWKJibOnZsUFBTSudL969DkjgD2kAD/8f9oAG7ZyNk2xDHY3davw62BqH9IgUPmuNLcjbS5AFy8fJrBAFOUl8+SktgAAMtmaL8AAKLWkpHoqqTAhH/Ccm+wfHiXZl6te36nZWKJOjuFGBaed266mJTmwLy0hITkrq93ISCjW1u8jI+eaWegXlXDf4qEPTy+aGuNICPMkIfep52GUlB5LSOHK4aOUJDBkMKogaSMPYrFp8KgbqG6lb2WSJarjqaEFIzDu8trAFzy2PF5IniLUIabbJn56tK2gbzRlTrprW/5qDj4wW/Pv5xTAFP1yo3Kt4v6sVy6qcKxarDbrnidj6TsrUDTnEno07jllSqRYJFnzWCGxYNGwEOF1oOm460AyADL6ccgwDO63r152niTyZWy1K95v3hVu1mW3p2py7Bss3Vj22CR4o2aspZqlWt4j3ZNh1BDekkrfS5wnW4nZzPPPXqtSG/Vg6mtADTIAF3jq8q7cJPIUpDEKHbpYmv1Ojzxh4vhbmDuMjTTR0L2nqGfAEWuOnCoABz4Vk/3iIDzQVXmYVjDw+dQVcE2Mr29vOlJSclxe80pMM2LisOrrupVW6x0/k7XAAAgAElEQVR4nO19i18TZ9b/YZLfyjDzJDOZwHBrY6L2oiO0tZaOodUaKVVMJogUKCalu8q7LHbbvr3segGtRbrVbi+7W3d7WRcVa73wdqHeqPVGqLr+KBdv7fvf/M4zCQpkMqEY1M+vOUoy88wzz8z5zjnnOc+Z8zwBnodfNiEAv3QIEIQ0BmkMII0BpTQGaQwopTGgGLB3+xbuOrFgTRP8nzQBkyaw2+0Z9l8wZWTYAT9sGb9gstnSGKQxSBUGNjzfbrdlZGVZ0LRkZdhwJ8uOXxa7PUv/oBfIsmfRQv1aqIW0Wga1RPRb/2+xjJ5HW4i1k2Gx4em4YcNjWbivH87Q6+NBqs7YnI2ZOgspwYAiYLEwjEUnBv9l2Bg7g/dNGcmwM8iGPYOhLGZR64u3zjCUewvlQSdGr5tlw3Np5VhT9EBG1GJnMBQFiw3bx/u14BbFBVvQiYJ5tzFgQqVIYfx8sfQte2nYwpSWMqVllqzSMGMrXVJKn2EDflmy7OHSMJ6BlS1hWidkt4dKbaEXkXOsy4SWNIQZeqS0NBTGxl4LMaVvWZhoFebNEJOF59tpXQuehwVUMOyhEOJ3VzFAsWQWP73umfUvLckpfubppfb8tUw4O5vJ/rVl2frfZOU4FuY4wnb8cjyDMlHsWMrYw085SpmlDof96YVMVnZ+89pGny381IvMkvyF655qYELZxc+sX1rqKC52NDI5r1qyHPnh1x2+huw/2JilOcUoKk+VWpiXHfbidT68AaZ42e0IQmrsgZ1ZvHBGs8+35Bmfb9lCW/ZLzLKn8eb/67XsGcySxt/6mhuX+n7z26aG/GZLOLvYYbeEHY2LLY2NOcwba5nFOQ7f2vU+xp79Wjj/dz7fy47mUH6Zz+crzfb5li5jGpfSKs2vr292vORjbI5iR9iSlV/KMGsb7cULqe4wi4vtd1sXsigGTai7iAGzbGFGzu9KHS87mKdfblzYjPs+hnkdebQ1PP2ij3nd8WZ2KYrJ4kb8y7G88cpb2S8jBo2vNzTk/L7UUWZhwo7fh7LL0J4gBswSxODXofyljuaGxsXZzRZ7aXZZzlomK2dpQ0MxYrCstKE0617BYKkP7WIUg6zsl55+ZW0Ok7MsZ62FaXwVDVgp3n7Gwvx1FgZVZdk6ezh7raNh2csOxGDZwtfyfWufXlf8DMWg2ZKVpWNgt1lGMXh12cIX85tff7pxmc/GLCsOL2602R3LiosbGy3FjcV/zMm23UMYjMpBduN6X0OOrgsvMsV4f8zi//bZ7D4U8VBOfn62IxzODjW+sXStw7Ks0VEWym5ei0rUnB2izx+NQdk4DGJVXl9flrOY2pmnsnPKsrJfbLK/SnWhqSnsaLj7GOg2caEPtRxNFGJgz8l5ydLgYHJe8RWvt4eyXw035P+m7Kkl4SX5MxY/U1ZW5lgbzg8tdqxtcNjfQFF5M9u3dpnPEs5/MStn/VuhnHUULLs9vNjRzCxexrzx9Fps5K2GRl9D/lsNjrKytxyLbfnUJubYi4tDoSXYVjFju7s2ER8Zs/QPzagKjb/z2YtftjjWNTMNjZbG/7KEsn/PNOQ85Xil2bIk/ynHS82OV9B9WLou7CgrzQ+V5tuL189g3sxufumPPhs+W+atZfn5/13GIAYMnvdrH/PyM8wz65stofxwwx+b7Y6Xn/kDnt+A5vFFtInL7OsacxrzX7UvXWe72/0CvQEfdWiacMuOWz6bzdZEvxgf/QtjkQ179mZfBu5j7+6jTg9+NDO4mUV38T9jQ1GyY2V0grBaBoOt4HEbbcbu8+EXHsV/6Bv5bD4fHvdZ8NtHz/ZZbuf2UzNeQPeN+rjUVUb2qaNrs6HTh5903xJ1pXEbGc2g3p09i7HpnjR1nS26x0d9aHqqjUq1XXeKGbveBm5Gm2D0PbvuGdP20HdGW6S3SyvdFgb0orcz/rZnRP3+WByC7lAY7LZYXEIXVJvu8caulREti+7Qu7/ZmC16dla0Tuz8qLecQZm1x06iHwx66JaMqKs95RCIfnHI+sWTXY+lWX7JxDDwqzTBjDTd7Rcc9wSxv/QXTQgAz93tm7jLxPGIQeppOtqcvrbT752n6d377McMi+d4JpY8eKvEOWvsgYekRG3zc+T4wvtmxZdNnqYDg4cyZxtdKDczjrFM583NuY+OPTAvEVM8zLsvvjQ3M/fn3eKENlOOwaPxvFJyZc6aeC1n5q3tWeMwePBRSEQFmQaFFIQpM5JyDKTMh12GBx57OK7ovjE6M2vcYY8RozGaNzeuiIfZmQWTvMF4SjUGuZn3Gx8oyIzX47ESPx4DMGEp1xCf2wAhxRg8aGQKdMqMf3qusUoze+a4Y3MSQEnpWQNjwcOsMcbl51FqMXggM870x+j+mfFluc+O2ZmAAT7shDc221hRpgxCKjGQnphpbAqo9TOwk+Oede688fdlbFijlEDY5k4RhBRiUJA5J+GxzAeNCsd2aLmPjD/4cLzu3KRZTxiXz00ohqaUOgzmxvd9N+mhRwwKpcyxUjMRg7mJe8cJ6N0kHs3RVEBIGQaPmQiix/DW5s4cuzex2/dkmtzY3HkJDtxnpkKJKEUYyPPmGbiwo5d45CGj8gfG6Uec62Pm+rkSdoRTASE1GDhNTAF2mM8aFo8XHOdEDO43a/K+eIdLJx4d9Z8NQkowmGXQ+d8iyVhLJjAdh4GxKxQjObHm3f+zQUgFBnPMXbSZxu7OfeMHl3HeMW9q3x5KbDLn/FwQbhuD2dLMR0yvOTfB85w53tuLHyE8atSfjpJkgtAcA7fcjG4bg0cyjYMFoyQlEBJ5wtOKx2BuAp2P0hyTyz6WmchXM6TbxSA309D9udX8owlMW+4EQynF9YWSKSeSmcQ/9oTrZ4hCFAOW0GkMHHAcjbHiDssCodFWGm1jWfzDg8CxtJyWYBnLEVpn1mwJq+EuQdLnQowP0c5KxMjEQVE8Bqa9I/KZuN/g4bF5xn1RguoxDJB7jhcpa8iRIiCHPBCe8AiJziCiQdnkBPolCApCwdNwJFDegRMETmQ5TgF2HCtyQj6enXDA4Kmb9o6oPCaCgOI5eY8xigFhBWQOOIIICMgyK7IicsoKyBYvKgKVBIHDHQSJRxJpFYRN5OgxkRdofYGPysnY5h94IMF141g2wMAwYjSmbZPhtTR3nqFfZkgxDHgi6rsc/eboHyvo+xSfWFUUFuRbEfDJs8AKRBRB0SsRWg0FA6ujPIyVg9yEFnrWzAkFskFV82fpNLd80qQNXRQDlPPyDRs2bNy0mbAtrRy83VLBwSYseW/T2xWwc8vWDRtaWqHi7ZUlO0F9t11o3Si0484mqMA6LeVEbHlb5EV6wj8ryK3GXQkjKhMcZTDGIK7SeHrYILrKsdQ8cSidVKp55IwKNkufJO5zIuHpofHCOioHUF7ySXnb5o3K1pJtoJa80wqwZePsXS3qylZxZeumlrbN29UNG8vLS7ZWfOyHre/yLRvbWnFne2vulhLwv1NSDv7t29p2bZC5W00/ltiRifPzjDCIE5bxVGAgCLrREtCmcVRa8Q/lEnlHRSco7ByrENAPjgVhDAZ491s3tpds2AybNm5uIYgBbGpxbWrZtEHauVGs2t66sg1ga4lasrV8S0u7vvOuunJr+a4/wZb33tsI7Stb1U1jMDDRhHjPeHxgLUbmvSO6WfFyYn3uued20I/nuB36J+GesxLeSks5q5UIO6zW5wjZYTXGQGW5rVs2bt24FUp2tm/3w5Y/CZtaZLGkZBPZWbJ9+xb/dj+BVsTg7ZYNLe0lTk4pL2lf2dJSskvc3lpVouKxkndavLd0wWQUcV+crTTCAJ5IqEs6GQwpnlyxfPn7f8aP5doHK5avWKGxz61YbmU/X4FF0oefic+t+OjJ5RJ8+ucxKjtqDxADL8rBOy2eXdvaV378cclmxADlQIadJU7YuVH1WCs+RkuxE7XDT7a+274dtQV3tvuF9o93luAJ22DLhoKxcjBnZuK7nxkfFjUygA+Z+6DwRBzKTy53WuW/fCHJsvDp3707VhTAh58u/xyh8VhX/PXDPwsfrJjx5Aor/O2zeAwErnylihiUfAJvb925QW3fWbL1nS3czg3W1pLNCjJL/YedKzft+rhV1e2BuInutFV8vGsLtYTt6q6W8u2f4IGb4m8YQozRREc5EQZJekeD6CoyC/CXFR988DfXB38nO1Y4lRUzPvyMPLfiLx+u+OjDP//l/S8Qgw8+WPH3OAx4TlA3e1nwb5Wgta21TSDq5k82+zn/Nuum91SA8m3oKqEibHyvjXNtcYL/Hy7c2VXOVWzevGWbf1MbKO3/2LZV4vyb5dGu1MyHzjUICBp2hMmipHEdTxSDL2Z89FEUA+1Jyr305Ir3P/ur+OEXy3M/QAw++uiDeF1geVqkdxoc7TewcwHqAcYqoVFFH0qk/iCwCtCDAq0gxJwIgbrRUZsMoxbXMIQ4SkZvDwzZfcCg+xtLsya6xDEMrIoCUTn42/L331/x1+eWa6IAH674uxcxWO410gXCYr8J6AYjV9RnJCL2sAo6zgpPAcF+VqR+MvqNRBAF6iWiK4218FvEMQahNVkQcSAhxMSAhhATOylGHrQhBrMSBQ4TtfTkcl0X0CZ+/ilisPzz5R8R+PCzz5db8eF8+EUBfKrbxL/F64IZcfTxE4WIsYqIFZs8deUJM1fVsM8zHGNLyUIBc+eNZ8CqyUBkbccOTZY0VtCsmgTE6pQ0F0cPipxHEj93sTvGKl5yDAiU+6G91cUJrVtbW1u96laVS+qGPmjymiiB72McZ3jEvHeMO42qpO7BU6WOjmQJiqhC91mUZNRyQkfHY5OwkmPAwq5/Vmz/p8wKGzeWtLSoO0s2kmRykCCEOEqGWj5xIBmlZL0j3Ddz3C72cGzUN6bfdDgr6GN//Y7pWBc1m8VBnjDmnEnoAuzasvOf+rgYVpaDWLKZ9qLmNM9kSAcJVP9ZQzmIdygnkGtiY1QA8JmjccaxPdF36CZEB4CEggAcxPvKZoROc0kJDosq0LAiBuUlng1bTU/gE4YQY2TM1yPGkYak7xBNoquTpOQYCLBr18YN8N7KP7nI9nLYVbJlQwsxPSNRCHGU4h1lSvOMNf+xZHEAeWovGcfQpHThPXV7q1TlV2B7ecXKLdveK/GbnvGwafzH0FGmpcYYJO0dYU6iOM1kaTI2cct7sOVd9A941AVUBYCWzWYGYZbZm0IwdpSRHjVOw0pQewyZRlcnQ5OJK7tk4KNDIdkFdIM367QThxBjNDGiHKMEGCROUYsRbxZdnRSlPi8tYQhxlOYY3/IDCUbaDyYVdc/PfKcykVKMAU0QS3ZDCeQkEQZJe0fz6OokKNVyQEOI5i0mCg4lDB4mTzhLEl1NRqnGwCSEGKNEQcLHEmGQtHc0jq5OnlKMgVEW4gRKNBxOiMHsBNlH4y57O1ykFgM+M3nydCLHb06iZ5m8d8TOwzwKb06pxcAshBijhCYuIQYJfKpxZJqwkYxSikHBJJ5Ywq7u/oTGHU9JepNP3Eb2fkoxMH0NH6OEDzUxBqYpajHKzXRO2UlIJQb3J3XtE7xG0OmhxJ38JNKxCzKn3j+mEAPnZAZwCRxlpIcSe7xmCdw6sbeDAZtCDB6ZTCedOKfABIMxwPGswIo07ssTVlRYjtOjwBwP3nku/BL00C9HOEHkeAIKVsG6oKcW6Pkj9Cg9TrMpeJo7Igp0bt/PYjQx3Ze8Gwez3JIHE0fNxigQcqzQUD9BPhQAIgqcwrKUdRoWV4ATBUrIOwJkVbCQxtPoSwMso/joAAo0Hk4TTfCDtpMiDDyTSho3eYt6n0nkcEwC9+5/we6OI/sC+zqsewL79u+FL/cdgc59ASyAr/d3grL/S9i7X2Z50hnYHzjQGdBgb8feAJJ2aA/wRGGFzsARhWPhQKCTO0xP7EwVBklCiDEyeZs+12R8OGZ60+5Dezu0I7sLtALpwJ6CrwLW3Yf3C2rwq0CwoDPQ8RUogYOwN+BhOeg4lBvs+PLAYej4qjMQ3BvQcBNAxFr4by9W3L2H1bSOfxVoKcIgSQhxlEzeG5lhMKZ33L274yAcCRz5917uwO7OI/uRPXzycDAA8O/DX3WIyNqRAwHUHWVfEO201BnYu9/ZuR+/tQMdR450woHDWqBrb0Deu7trv8zB/q+ASw0GyUKIo2SiMLMml6y/mz7DI4FDh/5H2hPo6Kjc2/Hl14dFcnC/wAYOdQa+hMDhQ7sD0t4je/flogkAYc++Q2Lnfg9isKfj0OFA54FDEOjq3Cft3tO570sgKDokNRgkCyHGyCwWMMssJfNW77j7Xwf3WY8cdomo0Ic9HvFrBCLgAcSgcx9uHeICB8W9+6U9h7sDX6Gd+JLdGwhCZ4BicOCwKH69pzPw78CBjsN67cMslzIMkoUQR8ksJjTbDINb44Hdh8SOPUf2dXzdoR3YDaRzX1CyIreoCwcOO6W9AatuDyTRhYofCBzWOjsOeTsDh3VdCHzdEehiDx4O7P7K8+8Op3Rwn0Z1IRUY8I9Mdl6d2ehnwqSuCZe46X99GYRgl9Z18GCX1okKb+1C1e8McloX15XLAwlqQU0vxO5Q6wo6ofNfGigHg7wS1DoPdnV1UY+6S9PbAQ438H8q/APJPF93LCcmYypTDODRWO9IX5WNLeeiZfgpwmi6Ge7TSno9lhA9Z9LwNXGssVT4iU7T6QtjyHSEm2s62hhN4GajuQA0BU/PeaAM0i+6IkCs6q2ESvoClqOJetQhpC8hY5ViJ+qN6V7i7WPgmeyIzTT51hyDUedKTxO5uQ6CvhN9w0joi2Cd09gbx5vHSDTvmrslCdETRxsbzcVBv7ISSe6in1ywsrJbliu7WO1EUITOSg2CtDwIld2gyCck+LKbCN2rTmhaJeG0bo0eZLuCIOgprpVWKnldlQS66QFt9Mq8eRK2UX7OGIp7LR3NCubM3vZwozUNyrlbcMRyslhOW9DTs0A7cbyn5xvP0VU9J1dp84vkyvk9Ehwt6oFgz/HjPcHO+UWdYF2gQfdJvmdR99EFnQu6YVVP96Keo0XWoyeAjmQqjxctOmHllflFXVDZU3S05yYGSdINC8wzzc0TuG+LRnNxQJuvKQu0yqN0Gfqj30CwSFtUpB093uOVH698HE3ZiR58wj1HexCDLmv3qs4FQVF+0NN9XFugBRfJwcelHjyVQGVRd1H3sVUQPN6zChsuCo55CuavDpNgkCxF7TZoVA4g+LiHYlA0f8FJ8eii44/3aEXHKot6euSuk1JRN0APYrCoO1jkshY9Pr/omDafenycUHT8GN9VJAeLpBN4apFyshIWaJ0LBHz+CzROGYeBeYJVsncpt/16OSHdxKD7pKwscKIceFEOjnbPkrSiyuOrenpcqxbhPxeVg87HVx1/PCgv0OTuk9qCICgo5wfxu2uRVyuSEC7teGXPSeuCg5VF0vzjqxA5gn+3NNZ8ZJkMA9PpTbdFMZsI1uOrgl2PH6xcFQwGOZR49DCKgvN7KntQ5Wd1L+ikGJw43h08elS3B0XiiePBE/M164lVkvXocZQD69FVXcGibmXVgkXzF+V2FXWjCXFRDG5m+CVhMlnUMEkC921QLD8RgouOnVx1/Gg3fpzUer7BUumYZ9Xcrm+6V6lADUTlN3AMVUI7pp3EbuKYrFSuOoYdBQq7dryb105KlSdPnjwhsSCfDLqg5xsWrEW5cGyMLiR5eWq29AWlZAncU6coBgIET4oiFzwJLnS0RULnr7AukRM5F+9iFVZwsZyLuGj2u8IqvCjQ2/GKLM+6OBErgiiIPD2VJQon0nRFgRN4heDptzB42Dz8nTR6nCSBe+oUswegaOhGCRoLsXlcuv8Q02XKhT7Pi85fie3p8z706V8cS2cA0SJCYvmqEPVnWRjr1yaOKEcp6XOett5xnJ84rSunJXsVlBSDaesd79w6Wckeo5xU36e84EkSunMYPJEkRSc5BkmmN02Z7hgGSUXdaELTeEqeojY1umMYJGUgOQbJa0yN7hgGjyV7C5Ws34BJJHBPje4YBkkN2iQwSJrAPTW6Uxgkzy6bBAaTSFGbCt0pDJJnGZqvexGl6ekd7xQGZks+RSk5BnxyozIlukMYmEaUY5T0IfMw94np8JfvEAaTyZmKw4CjS1PQQQkNn/I4GpEzM++nYxAaOqWxZRpPxg3C0vE5S0PqRI+l0ygqncej55kDDbCzdFhD6EhQn3w3nu4QBpMZ78S9qKG3LhI6h47TF1xg0dGapb8xoBO7cYwngr4NdIwHdMxGh3X6TG+ir8zBAp2PCHpx7CCJhp7H0R3CYDLjXoOXVThWp2szRJdYoDPWnU4c3UYL6FxKlqexbCE6x51W4QRC9JU4CNEXNdHnbWI5XaKCI4JxGPrOYDApD28iBijSpKqq6ozqx88quomfRK1SAT+qqkSo8oJYxfnbBRHLsH7FmdXtbFUFwV1aV/WeEaMz8NrbUSm4iqp2Tj9QNeHCdwSDgknkbsYPqlgUgt7q3urnz1Vf7v3WW3P+cnW1BKtrzhE4VdNbc16sboXV3/lP9RL4bhs+7Yrq3m9rznx7nrR/V376/OWas+3fodQQrmJ17+lT7UDO1JwH//nq071nJ1z4zmCQOZm3cU/E6QJicFb2ir2nXC5RrKkiZxCD8+dqVHLqMjLq7/2kvbraeeoyQPU2VIZTvQXimeex/NRlb/UZcv759hoqHmL1uXO9eBL0nqppF+TV513ihMvcEQxciRaaHUfz4gbXFANU7HOnq2vOQk05nKmW26sLzq+G1dWneqvV8629p6rVU6drak5vQ3Nw7qxMbf6pczWtUPN76EUMamrOt1dVawjZ+dV4Zu8plIbTsc7iFt0ZezCpXCVjDNDk9571+/1UDqqq5VPIfS+sPn32bBvpPXfZ/x/nqV5/+enWMzW9574lpL0KKmouq4CgIAbV5eVnq6tq2lefq6huPXP6VO95Ec6cB+O+EXsM1QUulQdrE5ocq0qnLhHZqqoyUSVV5AinNlmBs7oEYhVpuSpiPZeV4CkiHhDRflllfbo4bUG2spxLrVAlbEl10fVYsENSafARrFY0aSoe4Sd2URMntpGoHODHuQq8ni4H3tPnzqJcr77sUgDOn24Va3R7UNOqtradqalqP/0tqUD+22vOwGmUA3/FahSUmtOna3rV6nNnz2Ibq6vjJibG3i8Qrq8P/3suRfoG+8E3KJO+BugfHIx8b70wEBloIn2Rvkgz9IeIeqGpfzASiYQveqCvT4n4oCmiskQg/GA/Da7aI0MDPzAXPND/ffjCYOSiNBQCTuHIjvCFSyoRrJFBSbg4cGFwcMfEW5kYd0a3AL593sXBuerqmu/U/1RBVfWZ/xQAavrqyxTA82clEeXgMkF7QPu81TU13/rV/4ticLm6AM7rulD9vML6z/b65ar/+AEun0U5IMb2gBDRGvlhYLYameFpGvAxF2Xoe5P0/8p6qU+O5Ep9DeGhXMkXsfa/SfoGZqjaUFhSL3qYSJ88MAMx0ASRg/7Ir7B/dkV+62nqU/tCrgu5tu89vj6pL0Q7a0ukb+D7C80ka2jIB5LnYpOHTJSDuIlt6NdUILysLKmShPJIRI9LdXGsKIm65+2VOOKVXSrh6BZ6U6pHIqB6gVR4BFomaZKkJ6dKgDXRo3J5RKxurAssYhOOvOkKD3kE6O9vivT3DzTAD/0Q/t4VuWQZeK2/QQYy0HwplNWHPOAWqBedff191oGh/r4BVAto6v+ByoE6gNZdFpoGL/V5w31eZkDqG/qh3w59ITXiCQ9wQ2WXXidgjTRBHAbxk7qoPzgauY85h3SJI8qvfljUPSN9/TZaqPtOvO5YUOWL5miQ6FJn1MEmIht1vY3lAK/TH+kn4SGJQ9Z9A2XNKMJDZXBpSBzo+77UifwpJNLc3z84o89HyGCYqEN9IV+fdzBUFhpQL/3gG/D1/yD394cHnKCoHPRFyrA1mbno7etvDkWahlAwPE0Xd0RC4YgT5MEmiPPY4jDQxwv0NzIo73oyDbrMaHnoohOgSy99u0HzUdAasbQa9RwpapwOHV28g9fXhWKJvqwb9SEJF5eWMyoHpGkA71SNNBHUB2ZAhu9D1sEmcgnlYIZLgPCgB5gLzkuRN5U+lIOhMLFG+gqYIa+uCx5fqGxgaGCgKVw2YzAElgsqyrwHUBQsA17UBWXgLeZC/yBalPDA930DbxF5oCnqxo6lhBOapptG+wXXYIP30qAajgxFXvfaByXSF+qLDKDt89FHRvjvI0ODaCGGCqBvBuhyEClzWfrkwTKKAYqkJP3Qj/0zNF2MDLxJLqEYMBcalKaLGm0GT2u6FPmVXxkMya5LQ5I4yJC4octdxgBFTENGCjRQfQUSkQtcvEcbanYWaH1NTrQzCkucPqeL8xSIoHkIcUrAF0ggF3C4x2syHd9xqqYPU6QCpxfUJhnEAg8RC7xqgRM3UGwLZFZwelhw4RU0OT5TLPGEpmmmGAYCKguv53zFRqDITIj6rqECOg7T18kR9AXIuGhKl65cLF1Lj/b+VAH1d4+6sgm0Fo7gaOI8F7VoVA/pLAI9UQz1FAwmDdxlDMxr3CGaM/kVD1NL99Dv8tyfxiCNAZhOaJpeSmNwT2FgNqFpWukewsBkYtv0UhqDewoDs0ld00ppDO4pDEwndU0n3UsY3PbCZ1OkewgD8wlN00hpDNIYULqHMDCf1DWNdO9g4MnMnMTaL9NB9w4Gpr92Nq10D2Hg+f/CPxiddXlrgiWNL45OptRr0P9CbDs2WSI20xJAHs0S4WJzICZGXW8ejs6LGJ3LebuUQgw4GkJl6VsNuvi4PhOVp6t1C4QHfWIMRxOpePrDGLHf6uYVToyu7E04TtGnrkIUEBZP1H86gpIQ+4ETQdCjsoCX0H+dnBeElPxQe+ow4PRgsaAI+sxbkT5tyuG6oX8AAAQlSURBVDNdZQKL6MIsAh6l05R5JSYIyDiPbLD0x2/0n7wZlSSdTawsiLqcsMrNa0TFS4ktIKyk5LfqU4gBeF2CyyuCd1gF3OBAljnZ65Vl0YuEx9VhL/Cyl1O8Ai3xYmU8ifO6sEQRWZ4nXj32LniH/SB7gXVJLloPW4nKh+B1UdZd2Bgtl7iUqEIKMeC5kRtQn6fV5t0oHBGHCz0wMqJcdxe613A33Hl5tVBfeCOvDq7/L+d1/+N6nttd+NOaYagrlEf+F7yFwygp3jV5I/RHnoax4shwYQFcv1LrxoqeuisKnWjkHXbX+xHLG4XDypVCbGCYE+4tXcBn4x5xf6Lm1Wp+d+2wW4L6euX6iFS3hrtSJ19fczWvTbq6ZrhuhBt5odYlXbsuyXnD3jy3t74eSF4bclNf7693Cgrr/lHzr2m7Vk8Kr1694bmKGFzD5hVv3pUXruTVg9997TpIqrtWStFkvxRiwHM/vVBv/SnPidyMDLtH6t0UA+GnQrhSP3zt2siIhI/wx7r6q1eu/QiAfEDh8Eh9nlTvHhl54SoIcOXKlTp8ru2FbYBWxV9YVyhdzZOHEYMXRkbquOvXBPdP/kJv3cjVPFQa908pu/FU2sQ6N7Ls9gBHMaitvVKvXLvO/bQGrty4MpJbP2IFisFIXlsMAzbv+pW2Qmv9tdo6d9vVa7U38Kzh+pHavDbg/Aik+0chhsGN2h/dddevId/ePK+7ftj9yb2JAXDt7uvuWtQF8Lp/HHZrKNte91X4KQ9u1CoKXM3zw3BhW527XhqJYeB2f+LNk0bqOeIeHv7xk5F6kldbi6deJ1gRT3ACxSBP14WREbVwxH0NDYX7yhX3CHtPYsCxa0asdYXOusJredc8w2s8iME1NIZu9/CNH6mU1Oddy6t31eXlAsVg5DoohfWSd41EbeKaNuxL/WvcV1SB2kR3Yb21FsVgOG9ERutah83kXeXUWkTAVX/Nqlxdo3KFV1N046mUA3HYCWS4ALw/tUmca1jivM4rdW3Dw1dqnWgi0C8aHh5WeG+bIAwX4J8fmfWAa9jq17dY2ie2aQp1suQ2v5XzX7UKYpuH87ZJ3uG2YSd6GIAncLjFKsMaPTlFlEI5EKIOMTtmKZLaNvyqm0UnVIP+4l2hvjN1eVg9hRp43f1BZ0h3fAVaLrB6goruagrRn8IT6A71mvBbdzFp0pFifjs/g1JpDxR610RfrE9A31D/4Qde3+CjLLLAI7vIPF2Iha58KNBZCAr9rzvE1PkVRPQl0aNEZxL0AuoVUi9SoX4nnWSNooLFSkrcZJ2mZdyY+O4mOnYJRkU/o8UU0D00dr5rlMYgjQGlNAZpDCilMUhjQCmNQRoDSmkM0hhQSmOQxoBSGoM0BpTSGKQxoJTGII0BpTQGaQwopTHQMUjT/wN5KHlMhykad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png;base64,iVBORw0KGgoAAAANSUhEUgAAAQMAAADCCAMAAAB6zFdcAAACjlBMVEX/////v7//xcX/wsT49OmfTDHWinbOsacAAAD//v//vrz///3//v78////vr/9wL////r/+/9yAADr6+vX19dsAAB3AAD09PTDw8MAALJoAADQ0NAAAK2Tk5OEhIT39/c/Pz8AAL7h4eGwsLC9vb15eXlfX1+dnZ2Ojo5JSUmmpqYuLi7///YAUQAAWACOMzEpKSlSUlJqamoASgAAUgCXVFQdHR1vAHL33Kzx5OwAZwDt8PfCgHtfAAB/AACmTkqwXlt/KCycT07ntrWKJibOnZsUFBTSudL969DkjgD2kAD/8f9oAG7ZyNk2xDHY3davw62BqH9IgUPmuNLcjbS5AFy8fJrBAFOUl8+SktgAAMtmaL8AAKLWkpHoqqTAhH/Ccm+wfHiXZl6te36nZWKJOjuFGBaed266mJTmwLy0hITkrq93ISCjW1u8jI+eaWegXlXDf4qEPTy+aGuNICPMkIfep52GUlB5LSOHK4aOUJDBkMKogaSMPYrFp8KgbqG6lb2WSJarjqaEFIzDu8trAFzy2PF5IniLUIabbJn56tK2gbzRlTrprW/5qDj4wW/Pv5xTAFP1yo3Kt4v6sVy6qcKxarDbrnidj6TsrUDTnEno07jllSqRYJFnzWCGxYNGwEOF1oOm460AyADL6ccgwDO63r152niTyZWy1K95v3hVu1mW3p2py7Bss3Vj22CR4o2aspZqlWt4j3ZNh1BDekkrfS5wnW4nZzPPPXqtSG/Vg6mtADTIAF3jq8q7cJPIUpDEKHbpYmv1Ojzxh4vhbmDuMjTTR0L2nqGfAEWuOnCoABz4Vk/3iIDzQVXmYVjDw+dQVcE2Mr29vOlJSclxe80pMM2LisOrrupVW6x0/k7XAAAgAElEQVR4nO19i18TZ9b/YZLfyjDzJDOZwHBrY6L2oiO0tZaOodUaKVVMJogUKCalu8q7LHbbvr3segGtRbrVbi+7W3d7WRcVa73wdqHeqPVGqLr+KBdv7fvf/M4zCQpkMqEY1M+vOUoy88wzz8z5zjnnOc+Z8zwBnodfNiEAv3QIEIQ0BmkMII0BpTQGaQwopTGgGLB3+xbuOrFgTRP8nzQBkyaw2+0Z9l8wZWTYAT9sGb9gstnSGKQxSBUGNjzfbrdlZGVZ0LRkZdhwJ8uOXxa7PUv/oBfIsmfRQv1aqIW0Wga1RPRb/2+xjJ5HW4i1k2Gx4em4YcNjWbivH87Q6+NBqs7YnI2ZOgspwYAiYLEwjEUnBv9l2Bg7g/dNGcmwM8iGPYOhLGZR64u3zjCUewvlQSdGr5tlw3Np5VhT9EBG1GJnMBQFiw3bx/u14BbFBVvQiYJ5tzFgQqVIYfx8sfQte2nYwpSWMqVllqzSMGMrXVJKn2EDflmy7OHSMJ6BlS1hWidkt4dKbaEXkXOsy4SWNIQZeqS0NBTGxl4LMaVvWZhoFebNEJOF59tpXQuehwVUMOyhEOJ3VzFAsWQWP73umfUvLckpfubppfb8tUw4O5vJ/rVl2frfZOU4FuY4wnb8cjyDMlHsWMrYw085SpmlDof96YVMVnZ+89pGny381IvMkvyF655qYELZxc+sX1rqKC52NDI5r1qyHPnh1x2+huw/2JilOcUoKk+VWpiXHfbidT68AaZ42e0IQmrsgZ1ZvHBGs8+35Bmfb9lCW/ZLzLKn8eb/67XsGcySxt/6mhuX+n7z26aG/GZLOLvYYbeEHY2LLY2NOcwba5nFOQ7f2vU+xp79Wjj/dz7fy47mUH6Zz+crzfb5li5jGpfSKs2vr292vORjbI5iR9iSlV/KMGsb7cULqe4wi4vtd1sXsigGTai7iAGzbGFGzu9KHS87mKdfblzYjPs+hnkdebQ1PP2ij3nd8WZ2KYrJ4kb8y7G88cpb2S8jBo2vNzTk/L7UUWZhwo7fh7LL0J4gBswSxODXofyljuaGxsXZzRZ7aXZZzlomK2dpQ0MxYrCstKE0617BYKkP7WIUg6zsl55+ZW0Ok7MsZ62FaXwVDVgp3n7Gwvx1FgZVZdk6ezh7raNh2csOxGDZwtfyfWufXlf8DMWg2ZKVpWNgt1lGMXh12cIX85tff7pxmc/GLCsOL2602R3LiosbGy3FjcV/zMm23UMYjMpBduN6X0OOrgsvMsV4f8zi//bZ7D4U8VBOfn62IxzODjW+sXStw7Ks0VEWym5ei0rUnB2izx+NQdk4DGJVXl9flrOY2pmnsnPKsrJfbLK/SnWhqSnsaLj7GOg2caEPtRxNFGJgz8l5ydLgYHJe8RWvt4eyXw035P+m7Kkl4SX5MxY/U1ZW5lgbzg8tdqxtcNjfQFF5M9u3dpnPEs5/MStn/VuhnHUULLs9vNjRzCxexrzx9Fps5K2GRl9D/lsNjrKytxyLbfnUJubYi4tDoSXYVjFju7s2ER8Zs/QPzagKjb/z2YtftjjWNTMNjZbG/7KEsn/PNOQ85Xil2bIk/ynHS82OV9B9WLou7CgrzQ+V5tuL189g3sxufumPPhs+W+atZfn5/13GIAYMnvdrH/PyM8wz65stofxwwx+b7Y6Xn/kDnt+A5vFFtInL7OsacxrzX7UvXWe72/0CvQEfdWiacMuOWz6bzdZEvxgf/QtjkQ179mZfBu5j7+6jTg9+NDO4mUV38T9jQ1GyY2V0grBaBoOt4HEbbcbu8+EXHsV/6Bv5bD4fHvdZ8NtHz/ZZbuf2UzNeQPeN+rjUVUb2qaNrs6HTh5903xJ1pXEbGc2g3p09i7HpnjR1nS26x0d9aHqqjUq1XXeKGbveBm5Gm2D0PbvuGdP20HdGW6S3SyvdFgb0orcz/rZnRP3+WByC7lAY7LZYXEIXVJvu8caulREti+7Qu7/ZmC16dla0Tuz8qLecQZm1x06iHwx66JaMqKs95RCIfnHI+sWTXY+lWX7JxDDwqzTBjDTd7Rcc9wSxv/QXTQgAz93tm7jLxPGIQeppOtqcvrbT752n6d377McMi+d4JpY8eKvEOWvsgYekRG3zc+T4wvtmxZdNnqYDg4cyZxtdKDczjrFM583NuY+OPTAvEVM8zLsvvjQ3M/fn3eKENlOOwaPxvFJyZc6aeC1n5q3tWeMwePBRSEQFmQaFFIQpM5JyDKTMh12GBx57OK7ovjE6M2vcYY8RozGaNzeuiIfZmQWTvMF4SjUGuZn3Gx8oyIzX47ESPx4DMGEp1xCf2wAhxRg8aGQKdMqMf3qusUoze+a4Y3MSQEnpWQNjwcOsMcbl51FqMXggM870x+j+mfFluc+O2ZmAAT7shDc221hRpgxCKjGQnphpbAqo9TOwk+Oede688fdlbFijlEDY5k4RhBRiUJA5J+GxzAeNCsd2aLmPjD/4cLzu3KRZTxiXz00ohqaUOgzmxvd9N+mhRwwKpcyxUjMRg7mJe8cJ6N0kHs3RVEBIGQaPmQiix/DW5s4cuzex2/dkmtzY3HkJDtxnpkKJKEUYyPPmGbiwo5d45CGj8gfG6Uec62Pm+rkSdoRTASE1GDhNTAF2mM8aFo8XHOdEDO43a/K+eIdLJx4d9Z8NQkowmGXQ+d8iyVhLJjAdh4GxKxQjObHm3f+zQUgFBnPMXbSZxu7OfeMHl3HeMW9q3x5KbDLn/FwQbhuD2dLMR0yvOTfB85w53tuLHyE8atSfjpJkgtAcA7fcjG4bg0cyjYMFoyQlEBJ5wtOKx2BuAp2P0hyTyz6WmchXM6TbxSA309D9udX8owlMW+4EQynF9YWSKSeSmcQ/9oTrZ4hCFAOW0GkMHHAcjbHiDssCodFWGm1jWfzDg8CxtJyWYBnLEVpn1mwJq+EuQdLnQowP0c5KxMjEQVE8Bqa9I/KZuN/g4bF5xn1RguoxDJB7jhcpa8iRIiCHPBCe8AiJziCiQdnkBPolCApCwdNwJFDegRMETmQ5TgF2HCtyQj6enXDA4Kmb9o6oPCaCgOI5eY8xigFhBWQOOIIICMgyK7IicsoKyBYvKgKVBIHDHQSJRxJpFYRN5OgxkRdofYGPysnY5h94IMF141g2wMAwYjSmbZPhtTR3nqFfZkgxDHgi6rsc/eboHyvo+xSfWFUUFuRbEfDJs8AKRBRB0SsRWg0FA6ujPIyVg9yEFnrWzAkFskFV82fpNLd80qQNXRQDlPPyDRs2bNy0mbAtrRy83VLBwSYseW/T2xWwc8vWDRtaWqHi7ZUlO0F9t11o3Si0484mqMA6LeVEbHlb5EV6wj8ryK3GXQkjKhMcZTDGIK7SeHrYILrKsdQ8cSidVKp55IwKNkufJO5zIuHpofHCOioHUF7ySXnb5o3K1pJtoJa80wqwZePsXS3qylZxZeumlrbN29UNG8vLS7ZWfOyHre/yLRvbWnFne2vulhLwv1NSDv7t29p2bZC5W00/ltiRifPzjDCIE5bxVGAgCLrREtCmcVRa8Q/lEnlHRSco7ByrENAPjgVhDAZ491s3tpds2AybNm5uIYgBbGpxbWrZtEHauVGs2t66sg1ga4lasrV8S0u7vvOuunJr+a4/wZb33tsI7Stb1U1jMDDRhHjPeHxgLUbmvSO6WfFyYn3uued20I/nuB36J+GesxLeSks5q5UIO6zW5wjZYTXGQGW5rVs2bt24FUp2tm/3w5Y/CZtaZLGkZBPZWbJ9+xb/dj+BVsTg7ZYNLe0lTk4pL2lf2dJSskvc3lpVouKxkndavLd0wWQUcV+crTTCAJ5IqEs6GQwpnlyxfPn7f8aP5doHK5avWKGxz61YbmU/X4FF0oefic+t+OjJ5RJ8+ucxKjtqDxADL8rBOy2eXdvaV378cclmxADlQIadJU7YuVH1WCs+RkuxE7XDT7a+274dtQV3tvuF9o93luAJ22DLhoKxcjBnZuK7nxkfFjUygA+Z+6DwRBzKTy53WuW/fCHJsvDp3707VhTAh58u/xyh8VhX/PXDPwsfrJjx5Aor/O2zeAwErnylihiUfAJvb925QW3fWbL1nS3czg3W1pLNCjJL/YedKzft+rhV1e2BuInutFV8vGsLtYTt6q6W8u2f4IGb4m8YQozRREc5EQZJekeD6CoyC/CXFR988DfXB38nO1Y4lRUzPvyMPLfiLx+u+OjDP//l/S8Qgw8+WPH3OAx4TlA3e1nwb5Wgta21TSDq5k82+zn/Nuum91SA8m3oKqEibHyvjXNtcYL/Hy7c2VXOVWzevGWbf1MbKO3/2LZV4vyb5dGu1MyHzjUICBp2hMmipHEdTxSDL2Z89FEUA+1Jyr305Ir3P/ur+OEXy3M/QAw++uiDeF1geVqkdxoc7TewcwHqAcYqoVFFH0qk/iCwCtCDAq0gxJwIgbrRUZsMoxbXMIQ4SkZvDwzZfcCg+xtLsya6xDEMrIoCUTn42/L331/x1+eWa6IAH674uxcxWO410gXCYr8J6AYjV9RnJCL2sAo6zgpPAcF+VqR+MvqNRBAF6iWiK4218FvEMQahNVkQcSAhxMSAhhATOylGHrQhBrMSBQ4TtfTkcl0X0CZ+/ilisPzz5R8R+PCzz5db8eF8+EUBfKrbxL/F64IZcfTxE4WIsYqIFZs8deUJM1fVsM8zHGNLyUIBc+eNZ8CqyUBkbccOTZY0VtCsmgTE6pQ0F0cPipxHEj93sTvGKl5yDAiU+6G91cUJrVtbW1u96laVS+qGPmjymiiB72McZ3jEvHeMO42qpO7BU6WOjmQJiqhC91mUZNRyQkfHY5OwkmPAwq5/Vmz/p8wKGzeWtLSoO0s2kmRykCCEOEqGWj5xIBmlZL0j3Ddz3C72cGzUN6bfdDgr6GN//Y7pWBc1m8VBnjDmnEnoAuzasvOf+rgYVpaDWLKZ9qLmNM9kSAcJVP9ZQzmIdygnkGtiY1QA8JmjccaxPdF36CZEB4CEggAcxPvKZoROc0kJDosq0LAiBuUlng1bTU/gE4YQY2TM1yPGkYak7xBNoquTpOQYCLBr18YN8N7KP7nI9nLYVbJlQwsxPSNRCHGU4h1lSvOMNf+xZHEAeWovGcfQpHThPXV7q1TlV2B7ecXKLdveK/GbnvGwafzH0FGmpcYYJO0dYU6iOM1kaTI2cct7sOVd9A941AVUBYCWzWYGYZbZm0IwdpSRHjVOw0pQewyZRlcnQ5OJK7tk4KNDIdkFdIM367QThxBjNDGiHKMEGCROUYsRbxZdnRSlPi8tYQhxlOYY3/IDCUbaDyYVdc/PfKcykVKMAU0QS3ZDCeQkEQZJe0fz6OokKNVyQEOI5i0mCg4lDB4mTzhLEl1NRqnGwCSEGKNEQcLHEmGQtHc0jq5OnlKMgVEW4gRKNBxOiMHsBNlH4y57O1ykFgM+M3nydCLHb06iZ5m8d8TOwzwKb06pxcAshBijhCYuIQYJfKpxZJqwkYxSikHBJJ5Ywq7u/oTGHU9JepNP3Eb2fkoxMH0NH6OEDzUxBqYpajHKzXRO2UlIJQb3J3XtE7xG0OmhxJ38JNKxCzKn3j+mEAPnZAZwCRxlpIcSe7xmCdw6sbeDAZtCDB6ZTCedOKfABIMxwPGswIo07ssTVlRYjtOjwBwP3nku/BL00C9HOEHkeAIKVsG6oKcW6Pkj9Cg9TrMpeJo7Igp0bt/PYjQx3Ze8Gwez3JIHE0fNxigQcqzQUD9BPhQAIgqcwrKUdRoWV4ATBUrIOwJkVbCQxtPoSwMso/joAAo0Hk4TTfCDtpMiDDyTSho3eYt6n0nkcEwC9+5/we6OI/sC+zqsewL79u+FL/cdgc59ASyAr/d3grL/S9i7X2Z50hnYHzjQGdBgb8feAJJ2aA/wRGGFzsARhWPhQKCTO0xP7EwVBklCiDEyeZs+12R8OGZ60+5Dezu0I7sLtALpwJ6CrwLW3Yf3C2rwq0CwoDPQ8RUogYOwN+BhOeg4lBvs+PLAYej4qjMQ3BvQcBNAxFr4by9W3L2H1bSOfxVoKcIgSQhxlEzeG5lhMKZ33L274yAcCRz5917uwO7OI/uRPXzycDAA8O/DX3WIyNqRAwHUHWVfEO201BnYu9/ZuR+/tQMdR450woHDWqBrb0Deu7trv8zB/q+ASw0GyUKIo2SiMLMml6y/mz7DI4FDh/5H2hPo6Kjc2/Hl14dFcnC/wAYOdQa+hMDhQ7sD0t4je/flogkAYc++Q2Lnfg9isKfj0OFA54FDEOjq3Cft3tO570sgKDokNRgkCyHGyCwWMMssJfNW77j7Xwf3WY8cdomo0Ic9HvFrBCLgAcSgcx9uHeICB8W9+6U9h7sDX6Gd+JLdGwhCZ4BicOCwKH69pzPw78CBjsN67cMslzIMkoUQR8ksJjTbDINb44Hdh8SOPUf2dXzdoR3YDaRzX1CyIreoCwcOO6W9AatuDyTRhYofCBzWOjsOeTsDh3VdCHzdEehiDx4O7P7K8+8Op3Rwn0Z1IRUY8I9Mdl6d2ehnwqSuCZe46X99GYRgl9Z18GCX1okKb+1C1e8McloX15XLAwlqQU0vxO5Q6wo6ofNfGigHg7wS1DoPdnV1UY+6S9PbAQ438H8q/APJPF93LCcmYypTDODRWO9IX5WNLeeiZfgpwmi6Ge7TSno9lhA9Z9LwNXGssVT4iU7T6QtjyHSEm2s62hhN4GajuQA0BU/PeaAM0i+6IkCs6q2ESvoClqOJetQhpC8hY5ViJ+qN6V7i7WPgmeyIzTT51hyDUedKTxO5uQ6CvhN9w0joi2Cd09gbx5vHSDTvmrslCdETRxsbzcVBv7ISSe6in1ywsrJbliu7WO1EUITOSg2CtDwIld2gyCck+LKbCN2rTmhaJeG0bo0eZLuCIOgprpVWKnldlQS66QFt9Mq8eRK2UX7OGIp7LR3NCubM3vZwozUNyrlbcMRyslhOW9DTs0A7cbyn5xvP0VU9J1dp84vkyvk9Ehwt6oFgz/HjPcHO+UWdYF2gQfdJvmdR99EFnQu6YVVP96Keo0XWoyeAjmQqjxctOmHllflFXVDZU3S05yYGSdINC8wzzc0TuG+LRnNxQJuvKQu0yqN0Gfqj30CwSFtUpB093uOVH698HE3ZiR58wj1HexCDLmv3qs4FQVF+0NN9XFugBRfJwcelHjyVQGVRd1H3sVUQPN6zChsuCo55CuavDpNgkCxF7TZoVA4g+LiHYlA0f8FJ8eii44/3aEXHKot6euSuk1JRN0APYrCoO1jkshY9Pr/omDafenycUHT8GN9VJAeLpBN4apFyshIWaJ0LBHz+CzROGYeBeYJVsncpt/16OSHdxKD7pKwscKIceFEOjnbPkrSiyuOrenpcqxbhPxeVg87HVx1/PCgv0OTuk9qCICgo5wfxu2uRVyuSEC7teGXPSeuCg5VF0vzjqxA5gn+3NNZ8ZJkMA9PpTbdFMZsI1uOrgl2PH6xcFQwGOZR49DCKgvN7KntQ5Wd1L+ikGJw43h08elS3B0XiiePBE/M164lVkvXocZQD69FVXcGibmXVgkXzF+V2FXWjCXFRDG5m+CVhMlnUMEkC921QLD8RgouOnVx1/Gg3fpzUer7BUumYZ9Xcrm+6V6lADUTlN3AMVUI7pp3EbuKYrFSuOoYdBQq7dryb105KlSdPnjwhsSCfDLqg5xsWrEW5cGyMLiR5eWq29AWlZAncU6coBgIET4oiFzwJLnS0RULnr7AukRM5F+9iFVZwsZyLuGj2u8IqvCjQ2/GKLM+6OBErgiiIPD2VJQon0nRFgRN4heDptzB42Dz8nTR6nCSBe+oUswegaOhGCRoLsXlcuv8Q02XKhT7Pi85fie3p8z706V8cS2cA0SJCYvmqEPVnWRjr1yaOKEcp6XOett5xnJ84rSunJXsVlBSDaesd79w6Wckeo5xU36e84EkSunMYPJEkRSc5BkmmN02Z7hgGSUXdaELTeEqeojY1umMYJGUgOQbJa0yN7hgGjyV7C5Ws34BJJHBPje4YBkkN2iQwSJrAPTW6Uxgkzy6bBAaTSFGbCt0pDJJnGZqvexGl6ekd7xQGZks+RSk5BnxyozIlukMYmEaUY5T0IfMw94np8JfvEAaTyZmKw4CjS1PQQQkNn/I4GpEzM++nYxAaOqWxZRpPxg3C0vE5S0PqRI+l0ygqncej55kDDbCzdFhD6EhQn3w3nu4QBpMZ78S9qKG3LhI6h47TF1xg0dGapb8xoBO7cYwngr4NdIwHdMxGh3X6TG+ir8zBAp2PCHpx7CCJhp7H0R3CYDLjXoOXVThWp2szRJdYoDPWnU4c3UYL6FxKlqexbCE6x51W4QRC9JU4CNEXNdHnbWI5XaKCI4JxGPrOYDApD28iBijSpKqq6ozqx88quomfRK1SAT+qqkSo8oJYxfnbBRHLsH7FmdXtbFUFwV1aV/WeEaMz8NrbUSm4iqp2Tj9QNeHCdwSDgknkbsYPqlgUgt7q3urnz1Vf7v3WW3P+cnW1BKtrzhE4VdNbc16sboXV3/lP9RL4bhs+7Yrq3m9rznx7nrR/V376/OWas+3fodQQrmJ17+lT7UDO1JwH//nq071nJ1z4zmCQOZm3cU/E6QJicFb2ir2nXC5RrKkiZxCD8+dqVHLqMjLq7/2kvbraeeoyQPU2VIZTvQXimeex/NRlb/UZcv759hoqHmL1uXO9eBL0nqppF+TV513ihMvcEQxciRaaHUfz4gbXFANU7HOnq2vOQk05nKmW26sLzq+G1dWneqvV8629p6rVU6drak5vQ3Nw7qxMbf6pczWtUPN76EUMamrOt1dVawjZ+dV4Zu8plIbTsc7iFt0ZezCpXCVjDNDk9571+/1UDqqq5VPIfS+sPn32bBvpPXfZ/x/nqV5/+enWMzW9574lpL0KKmouq4CgIAbV5eVnq6tq2lefq6huPXP6VO95Ec6cB+O+EXsM1QUulQdrE5ocq0qnLhHZqqoyUSVV5AinNlmBs7oEYhVpuSpiPZeV4CkiHhDRflllfbo4bUG2spxLrVAlbEl10fVYsENSafARrFY0aSoe4Sd2URMntpGoHODHuQq8ni4H3tPnzqJcr77sUgDOn24Va3R7UNOqtradqalqP/0tqUD+22vOwGmUA3/FahSUmtOna3rV6nNnz2Ibq6vjJibG3i8Qrq8P/3suRfoG+8E3KJO+BugfHIx8b70wEBloIn2Rvkgz9IeIeqGpfzASiYQveqCvT4n4oCmiskQg/GA/Da7aI0MDPzAXPND/ffjCYOSiNBQCTuHIjvCFSyoRrJFBSbg4cGFwcMfEW5kYd0a3AL593sXBuerqmu/U/1RBVfWZ/xQAavrqyxTA82clEeXgMkF7QPu81TU13/rV/4ticLm6AM7rulD9vML6z/b65ar/+AEun0U5IMb2gBDRGvlhYLYameFpGvAxF2Xoe5P0/8p6qU+O5Ep9DeGhXMkXsfa/SfoGZqjaUFhSL3qYSJ88MAMx0ASRg/7Ir7B/dkV+62nqU/tCrgu5tu89vj6pL0Q7a0ukb+D7C80ka2jIB5LnYpOHTJSDuIlt6NdUILysLKmShPJIRI9LdXGsKIm65+2VOOKVXSrh6BZ6U6pHIqB6gVR4BFomaZKkJ6dKgDXRo3J5RKxurAssYhOOvOkKD3kE6O9vivT3DzTAD/0Q/t4VuWQZeK2/QQYy0HwplNWHPOAWqBedff191oGh/r4BVAto6v+ByoE6gNZdFpoGL/V5w31eZkDqG/qh3w59ITXiCQ9wQ2WXXidgjTRBHAbxk7qoPzgauY85h3SJI8qvfljUPSN9/TZaqPtOvO5YUOWL5miQ6FJn1MEmIht1vY3lAK/TH+kn4SGJQ9Z9A2XNKMJDZXBpSBzo+77UifwpJNLc3z84o89HyGCYqEN9IV+fdzBUFhpQL/3gG/D1/yD394cHnKCoHPRFyrA1mbno7etvDkWahlAwPE0Xd0RC4YgT5MEmiPPY4jDQxwv0NzIo73oyDbrMaHnoohOgSy99u0HzUdAasbQa9RwpapwOHV28g9fXhWKJvqwb9SEJF5eWMyoHpGkA71SNNBHUB2ZAhu9D1sEmcgnlYIZLgPCgB5gLzkuRN5U+lIOhMLFG+gqYIa+uCx5fqGxgaGCgKVw2YzAElgsqyrwHUBQsA17UBWXgLeZC/yBalPDA930DbxF5oCnqxo6lhBOapptG+wXXYIP30qAajgxFXvfaByXSF+qLDKDt89FHRvjvI0ODaCGGCqBvBuhyEClzWfrkwTKKAYqkJP3Qj/0zNF2MDLxJLqEYMBcalKaLGm0GT2u6FPmVXxkMya5LQ5I4yJC4octdxgBFTENGCjRQfQUSkQtcvEcbanYWaH1NTrQzCkucPqeL8xSIoHkIcUrAF0ggF3C4x2syHd9xqqYPU6QCpxfUJhnEAg8RC7xqgRM3UGwLZFZwelhw4RU0OT5TLPGEpmmmGAYCKguv53zFRqDITIj6rqECOg7T18kR9AXIuGhKl65cLF1Lj/b+VAH1d4+6sgm0Fo7gaOI8F7VoVA/pLAI9UQz1FAwmDdxlDMxr3CGaM/kVD1NL99Dv8tyfxiCNAZhOaJpeSmNwT2FgNqFpWukewsBkYtv0UhqDewoDs0ld00ppDO4pDEwndU0n3UsY3PbCZ1OkewgD8wlN00hpDNIYULqHMDCf1DWNdO9g4MnMnMTaL9NB9w4Gpr92Nq10D2Hg+f/CPxiddXlrgiWNL45OptRr0P9CbDs2WSI20xJAHs0S4WJzICZGXW8ejs6LGJ3LebuUQgw4GkJl6VsNuvi4PhOVp6t1C4QHfWIMRxOpePrDGLHf6uYVToyu7E04TtGnrkIUEBZP1H86gpIQ+4ETQdCjsoCX0H+dnBeElPxQe+ow4PRgsaAI+sxbkT5tyuG6oX8AAAQlSURBVDNdZQKL6MIsAh6l05R5JSYIyDiPbLD0x2/0n7wZlSSdTawsiLqcsMrNa0TFS4ktIKyk5LfqU4gBeF2CyyuCd1gF3OBAljnZ65Vl0YuEx9VhL/Cyl1O8Ai3xYmU8ifO6sEQRWZ4nXj32LniH/SB7gXVJLloPW4nKh+B1UdZd2Bgtl7iUqEIKMeC5kRtQn6fV5t0oHBGHCz0wMqJcdxe613A33Hl5tVBfeCOvDq7/L+d1/+N6nttd+NOaYagrlEf+F7yFwygp3jV5I/RHnoax4shwYQFcv1LrxoqeuisKnWjkHXbX+xHLG4XDypVCbGCYE+4tXcBn4x5xf6Lm1Wp+d+2wW4L6euX6iFS3hrtSJ19fczWvTbq6ZrhuhBt5odYlXbsuyXnD3jy3t74eSF4bclNf7693Cgrr/lHzr2m7Vk8Kr1694bmKGFzD5hVv3pUXruTVg9997TpIqrtWStFkvxRiwHM/vVBv/SnPidyMDLtH6t0UA+GnQrhSP3zt2siIhI/wx7r6q1eu/QiAfEDh8Eh9nlTvHhl54SoIcOXKlTp8ru2FbYBWxV9YVyhdzZOHEYMXRkbquOvXBPdP/kJv3cjVPFQa908pu/FU2sQ6N7Ls9gBHMaitvVKvXLvO/bQGrty4MpJbP2IFisFIXlsMAzbv+pW2Qmv9tdo6d9vVa7U38Kzh+pHavDbg/Aik+0chhsGN2h/dddevId/ePK+7ftj9yb2JAXDt7uvuWtQF8Lp/HHZrKNte91X4KQ9u1CoKXM3zw3BhW527XhqJYeB2f+LNk0bqOeIeHv7xk5F6kldbi6deJ1gRT3ACxSBP14WREbVwxH0NDYX7yhX3CHtPYsCxa0asdYXOusJredc8w2s8iME1NIZu9/CNH6mU1Oddy6t31eXlAsVg5DoohfWSd41EbeKaNuxL/WvcV1SB2kR3Yb21FsVgOG9ERutah83kXeXUWkTAVX/Nqlxdo3KFV1N046mUA3HYCWS4ALw/tUmca1jivM4rdW3Dw1dqnWgi0C8aHh5WeG+bIAwX4J8fmfWAa9jq17dY2ie2aQp1suQ2v5XzX7UKYpuH87ZJ3uG2YSd6GIAncLjFKsMaPTlFlEI5EKIOMTtmKZLaNvyqm0UnVIP+4l2hvjN1eVg9hRp43f1BZ0h3fAVaLrB6goruagrRn8IT6A71mvBbdzFp0pFifjs/g1JpDxR610RfrE9A31D/4Qde3+CjLLLAI7vIPF2Iha58KNBZCAr9rzvE1PkVRPQl0aNEZxL0AuoVUi9SoX4nnWSNooLFSkrcZJ2mZdyY+O4mOnYJRkU/o8UU0D00dr5rlMYgjQGlNAZpDCilMUhjQCmNQRoDSmkM0hhQSmOQxoBSGoM0BpTSGKQxoJTGII0BpTQGaQwopTHQMUjT/wN5KHlMhykad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png;base64,iVBORw0KGgoAAAANSUhEUgAAAQMAAADCCAMAAAB6zFdcAAACjlBMVEX/////v7//xcX/wsT49OmfTDHWinbOsacAAAD//v//vrz///3//v78////vr/9wL////r/+/9yAADr6+vX19dsAAB3AAD09PTDw8MAALJoAADQ0NAAAK2Tk5OEhIT39/c/Pz8AAL7h4eGwsLC9vb15eXlfX1+dnZ2Ojo5JSUmmpqYuLi7///YAUQAAWACOMzEpKSlSUlJqamoASgAAUgCXVFQdHR1vAHL33Kzx5OwAZwDt8PfCgHtfAAB/AACmTkqwXlt/KCycT07ntrWKJibOnZsUFBTSudL969DkjgD2kAD/8f9oAG7ZyNk2xDHY3davw62BqH9IgUPmuNLcjbS5AFy8fJrBAFOUl8+SktgAAMtmaL8AAKLWkpHoqqTAhH/Ccm+wfHiXZl6te36nZWKJOjuFGBaed266mJTmwLy0hITkrq93ISCjW1u8jI+eaWegXlXDf4qEPTy+aGuNICPMkIfep52GUlB5LSOHK4aOUJDBkMKogaSMPYrFp8KgbqG6lb2WSJarjqaEFIzDu8trAFzy2PF5IniLUIabbJn56tK2gbzRlTrprW/5qDj4wW/Pv5xTAFP1yo3Kt4v6sVy6qcKxarDbrnidj6TsrUDTnEno07jllSqRYJFnzWCGxYNGwEOF1oOm460AyADL6ccgwDO63r152niTyZWy1K95v3hVu1mW3p2py7Bss3Vj22CR4o2aspZqlWt4j3ZNh1BDekkrfS5wnW4nZzPPPXqtSG/Vg6mtADTIAF3jq8q7cJPIUpDEKHbpYmv1Ojzxh4vhbmDuMjTTR0L2nqGfAEWuOnCoABz4Vk/3iIDzQVXmYVjDw+dQVcE2Mr29vOlJSclxe80pMM2LisOrrupVW6x0/k7XAAAgAElEQVR4nO19i18TZ9b/YZLfyjDzJDOZwHBrY6L2oiO0tZaOodUaKVVMJogUKCalu8q7LHbbvr3segGtRbrVbi+7W3d7WRcVa73wdqHeqPVGqLr+KBdv7fvf/M4zCQpkMqEY1M+vOUoy88wzz8z5zjnnOc+Z8zwBnodfNiEAv3QIEIQ0BmkMII0BpTQGaQwopTGgGLB3+xbuOrFgTRP8nzQBkyaw2+0Z9l8wZWTYAT9sGb9gstnSGKQxSBUGNjzfbrdlZGVZ0LRkZdhwJ8uOXxa7PUv/oBfIsmfRQv1aqIW0Wga1RPRb/2+xjJ5HW4i1k2Gx4em4YcNjWbivH87Q6+NBqs7YnI2ZOgspwYAiYLEwjEUnBv9l2Bg7g/dNGcmwM8iGPYOhLGZR64u3zjCUewvlQSdGr5tlw3Np5VhT9EBG1GJnMBQFiw3bx/u14BbFBVvQiYJ5tzFgQqVIYfx8sfQte2nYwpSWMqVllqzSMGMrXVJKn2EDflmy7OHSMJ6BlS1hWidkt4dKbaEXkXOsy4SWNIQZeqS0NBTGxl4LMaVvWZhoFebNEJOF59tpXQuehwVUMOyhEOJ3VzFAsWQWP73umfUvLckpfubppfb8tUw4O5vJ/rVl2frfZOU4FuY4wnb8cjyDMlHsWMrYw085SpmlDof96YVMVnZ+89pGny381IvMkvyF655qYELZxc+sX1rqKC52NDI5r1qyHPnh1x2+huw/2JilOcUoKk+VWpiXHfbidT68AaZ42e0IQmrsgZ1ZvHBGs8+35Bmfb9lCW/ZLzLKn8eb/67XsGcySxt/6mhuX+n7z26aG/GZLOLvYYbeEHY2LLY2NOcwba5nFOQ7f2vU+xp79Wjj/dz7fy47mUH6Zz+crzfb5li5jGpfSKs2vr292vORjbI5iR9iSlV/KMGsb7cULqe4wi4vtd1sXsigGTai7iAGzbGFGzu9KHS87mKdfblzYjPs+hnkdebQ1PP2ij3nd8WZ2KYrJ4kb8y7G88cpb2S8jBo2vNzTk/L7UUWZhwo7fh7LL0J4gBswSxODXofyljuaGxsXZzRZ7aXZZzlomK2dpQ0MxYrCstKE0617BYKkP7WIUg6zsl55+ZW0Ok7MsZ62FaXwVDVgp3n7Gwvx1FgZVZdk6ezh7raNh2csOxGDZwtfyfWufXlf8DMWg2ZKVpWNgt1lGMXh12cIX85tff7pxmc/GLCsOL2602R3LiosbGy3FjcV/zMm23UMYjMpBduN6X0OOrgsvMsV4f8zi//bZ7D4U8VBOfn62IxzODjW+sXStw7Ks0VEWym5ei0rUnB2izx+NQdk4DGJVXl9flrOY2pmnsnPKsrJfbLK/SnWhqSnsaLj7GOg2caEPtRxNFGJgz8l5ydLgYHJe8RWvt4eyXw035P+m7Kkl4SX5MxY/U1ZW5lgbzg8tdqxtcNjfQFF5M9u3dpnPEs5/MStn/VuhnHUULLs9vNjRzCxexrzx9Fps5K2GRl9D/lsNjrKytxyLbfnUJubYi4tDoSXYVjFju7s2ER8Zs/QPzagKjb/z2YtftjjWNTMNjZbG/7KEsn/PNOQ85Xil2bIk/ynHS82OV9B9WLou7CgrzQ+V5tuL189g3sxufumPPhs+W+atZfn5/13GIAYMnvdrH/PyM8wz65stofxwwx+b7Y6Xn/kDnt+A5vFFtInL7OsacxrzX7UvXWe72/0CvQEfdWiacMuOWz6bzdZEvxgf/QtjkQ179mZfBu5j7+6jTg9+NDO4mUV38T9jQ1GyY2V0grBaBoOt4HEbbcbu8+EXHsV/6Bv5bD4fHvdZ8NtHz/ZZbuf2UzNeQPeN+rjUVUb2qaNrs6HTh5903xJ1pXEbGc2g3p09i7HpnjR1nS26x0d9aHqqjUq1XXeKGbveBm5Gm2D0PbvuGdP20HdGW6S3SyvdFgb0orcz/rZnRP3+WByC7lAY7LZYXEIXVJvu8caulREti+7Qu7/ZmC16dla0Tuz8qLecQZm1x06iHwx66JaMqKs95RCIfnHI+sWTXY+lWX7JxDDwqzTBjDTd7Rcc9wSxv/QXTQgAz93tm7jLxPGIQeppOtqcvrbT752n6d377McMi+d4JpY8eKvEOWvsgYekRG3zc+T4wvtmxZdNnqYDg4cyZxtdKDczjrFM583NuY+OPTAvEVM8zLsvvjQ3M/fn3eKENlOOwaPxvFJyZc6aeC1n5q3tWeMwePBRSEQFmQaFFIQpM5JyDKTMh12GBx57OK7ovjE6M2vcYY8RozGaNzeuiIfZmQWTvMF4SjUGuZn3Gx8oyIzX47ESPx4DMGEp1xCf2wAhxRg8aGQKdMqMf3qusUoze+a4Y3MSQEnpWQNjwcOsMcbl51FqMXggM870x+j+mfFluc+O2ZmAAT7shDc221hRpgxCKjGQnphpbAqo9TOwk+Oede688fdlbFijlEDY5k4RhBRiUJA5J+GxzAeNCsd2aLmPjD/4cLzu3KRZTxiXz00ohqaUOgzmxvd9N+mhRwwKpcyxUjMRg7mJe8cJ6N0kHs3RVEBIGQaPmQiix/DW5s4cuzex2/dkmtzY3HkJDtxnpkKJKEUYyPPmGbiwo5d45CGj8gfG6Uec62Pm+rkSdoRTASE1GDhNTAF2mM8aFo8XHOdEDO43a/K+eIdLJx4d9Z8NQkowmGXQ+d8iyVhLJjAdh4GxKxQjObHm3f+zQUgFBnPMXbSZxu7OfeMHl3HeMW9q3x5KbDLn/FwQbhuD2dLMR0yvOTfB85w53tuLHyE8atSfjpJkgtAcA7fcjG4bg0cyjYMFoyQlEBJ5wtOKx2BuAp2P0hyTyz6WmchXM6TbxSA309D9udX8owlMW+4EQynF9YWSKSeSmcQ/9oTrZ4hCFAOW0GkMHHAcjbHiDssCodFWGm1jWfzDg8CxtJyWYBnLEVpn1mwJq+EuQdLnQowP0c5KxMjEQVE8Bqa9I/KZuN/g4bF5xn1RguoxDJB7jhcpa8iRIiCHPBCe8AiJziCiQdnkBPolCApCwdNwJFDegRMETmQ5TgF2HCtyQj6enXDA4Kmb9o6oPCaCgOI5eY8xigFhBWQOOIIICMgyK7IicsoKyBYvKgKVBIHDHQSJRxJpFYRN5OgxkRdofYGPysnY5h94IMF141g2wMAwYjSmbZPhtTR3nqFfZkgxDHgi6rsc/eboHyvo+xSfWFUUFuRbEfDJs8AKRBRB0SsRWg0FA6ujPIyVg9yEFnrWzAkFskFV82fpNLd80qQNXRQDlPPyDRs2bNy0mbAtrRy83VLBwSYseW/T2xWwc8vWDRtaWqHi7ZUlO0F9t11o3Si0484mqMA6LeVEbHlb5EV6wj8ryK3GXQkjKhMcZTDGIK7SeHrYILrKsdQ8cSidVKp55IwKNkufJO5zIuHpofHCOioHUF7ySXnb5o3K1pJtoJa80wqwZePsXS3qylZxZeumlrbN29UNG8vLS7ZWfOyHre/yLRvbWnFne2vulhLwv1NSDv7t29p2bZC5W00/ltiRifPzjDCIE5bxVGAgCLrREtCmcVRa8Q/lEnlHRSco7ByrENAPjgVhDAZ491s3tpds2AybNm5uIYgBbGpxbWrZtEHauVGs2t66sg1ga4lasrV8S0u7vvOuunJr+a4/wZb33tsI7Stb1U1jMDDRhHjPeHxgLUbmvSO6WfFyYn3uued20I/nuB36J+GesxLeSks5q5UIO6zW5wjZYTXGQGW5rVs2bt24FUp2tm/3w5Y/CZtaZLGkZBPZWbJ9+xb/dj+BVsTg7ZYNLe0lTk4pL2lf2dJSskvc3lpVouKxkndavLd0wWQUcV+crTTCAJ5IqEs6GQwpnlyxfPn7f8aP5doHK5avWKGxz61YbmU/X4FF0oefic+t+OjJ5RJ8+ucxKjtqDxADL8rBOy2eXdvaV378cclmxADlQIadJU7YuVH1WCs+RkuxE7XDT7a+274dtQV3tvuF9o93luAJ22DLhoKxcjBnZuK7nxkfFjUygA+Z+6DwRBzKTy53WuW/fCHJsvDp3707VhTAh58u/xyh8VhX/PXDPwsfrJjx5Aor/O2zeAwErnylihiUfAJvb925QW3fWbL1nS3czg3W1pLNCjJL/YedKzft+rhV1e2BuInutFV8vGsLtYTt6q6W8u2f4IGb4m8YQozRREc5EQZJekeD6CoyC/CXFR988DfXB38nO1Y4lRUzPvyMPLfiLx+u+OjDP//l/S8Qgw8+WPH3OAx4TlA3e1nwb5Wgta21TSDq5k82+zn/Nuum91SA8m3oKqEibHyvjXNtcYL/Hy7c2VXOVWzevGWbf1MbKO3/2LZV4vyb5dGu1MyHzjUICBp2hMmipHEdTxSDL2Z89FEUA+1Jyr305Ir3P/ur+OEXy3M/QAw++uiDeF1geVqkdxoc7TewcwHqAcYqoVFFH0qk/iCwCtCDAq0gxJwIgbrRUZsMoxbXMIQ4SkZvDwzZfcCg+xtLsya6xDEMrIoCUTn42/L331/x1+eWa6IAH674uxcxWO410gXCYr8J6AYjV9RnJCL2sAo6zgpPAcF+VqR+MvqNRBAF6iWiK4218FvEMQahNVkQcSAhxMSAhhATOylGHrQhBrMSBQ4TtfTkcl0X0CZ+/ilisPzz5R8R+PCzz5db8eF8+EUBfKrbxL/F64IZcfTxE4WIsYqIFZs8deUJM1fVsM8zHGNLyUIBc+eNZ8CqyUBkbccOTZY0VtCsmgTE6pQ0F0cPipxHEj93sTvGKl5yDAiU+6G91cUJrVtbW1u96laVS+qGPmjymiiB72McZ3jEvHeMO42qpO7BU6WOjmQJiqhC91mUZNRyQkfHY5OwkmPAwq5/Vmz/p8wKGzeWtLSoO0s2kmRykCCEOEqGWj5xIBmlZL0j3Ddz3C72cGzUN6bfdDgr6GN//Y7pWBc1m8VBnjDmnEnoAuzasvOf+rgYVpaDWLKZ9qLmNM9kSAcJVP9ZQzmIdygnkGtiY1QA8JmjccaxPdF36CZEB4CEggAcxPvKZoROc0kJDosq0LAiBuUlng1bTU/gE4YQY2TM1yPGkYak7xBNoquTpOQYCLBr18YN8N7KP7nI9nLYVbJlQwsxPSNRCHGU4h1lSvOMNf+xZHEAeWovGcfQpHThPXV7q1TlV2B7ecXKLdveK/GbnvGwafzH0FGmpcYYJO0dYU6iOM1kaTI2cct7sOVd9A941AVUBYCWzWYGYZbZm0IwdpSRHjVOw0pQewyZRlcnQ5OJK7tk4KNDIdkFdIM367QThxBjNDGiHKMEGCROUYsRbxZdnRSlPi8tYQhxlOYY3/IDCUbaDyYVdc/PfKcykVKMAU0QS3ZDCeQkEQZJe0fz6OokKNVyQEOI5i0mCg4lDB4mTzhLEl1NRqnGwCSEGKNEQcLHEmGQtHc0jq5OnlKMgVEW4gRKNBxOiMHsBNlH4y57O1ykFgM+M3nydCLHb06iZ5m8d8TOwzwKb06pxcAshBijhCYuIQYJfKpxZJqwkYxSikHBJJ5Ywq7u/oTGHU9JepNP3Eb2fkoxMH0NH6OEDzUxBqYpajHKzXRO2UlIJQb3J3XtE7xG0OmhxJ38JNKxCzKn3j+mEAPnZAZwCRxlpIcSe7xmCdw6sbeDAZtCDB6ZTCedOKfABIMxwPGswIo07ssTVlRYjtOjwBwP3nku/BL00C9HOEHkeAIKVsG6oKcW6Pkj9Cg9TrMpeJo7Igp0bt/PYjQx3Ze8Gwez3JIHE0fNxigQcqzQUD9BPhQAIgqcwrKUdRoWV4ATBUrIOwJkVbCQxtPoSwMso/joAAo0Hk4TTfCDtpMiDDyTSho3eYt6n0nkcEwC9+5/we6OI/sC+zqsewL79u+FL/cdgc59ASyAr/d3grL/S9i7X2Z50hnYHzjQGdBgb8feAJJ2aA/wRGGFzsARhWPhQKCTO0xP7EwVBklCiDEyeZs+12R8OGZ60+5Dezu0I7sLtALpwJ6CrwLW3Yf3C2rwq0CwoDPQ8RUogYOwN+BhOeg4lBvs+PLAYej4qjMQ3BvQcBNAxFr4by9W3L2H1bSOfxVoKcIgSQhxlEzeG5lhMKZ33L274yAcCRz5917uwO7OI/uRPXzycDAA8O/DX3WIyNqRAwHUHWVfEO201BnYu9/ZuR+/tQMdR450woHDWqBrb0Deu7trv8zB/q+ASw0GyUKIo2SiMLMml6y/mz7DI4FDh/5H2hPo6Kjc2/Hl14dFcnC/wAYOdQa+hMDhQ7sD0t4je/flogkAYc++Q2Lnfg9isKfj0OFA54FDEOjq3Cft3tO570sgKDokNRgkCyHGyCwWMMssJfNW77j7Xwf3WY8cdomo0Ic9HvFrBCLgAcSgcx9uHeICB8W9+6U9h7sDX6Gd+JLdGwhCZ4BicOCwKH69pzPw78CBjsN67cMslzIMkoUQR8ksJjTbDINb44Hdh8SOPUf2dXzdoR3YDaRzX1CyIreoCwcOO6W9AatuDyTRhYofCBzWOjsOeTsDh3VdCHzdEehiDx4O7P7K8+8Op3Rwn0Z1IRUY8I9Mdl6d2ehnwqSuCZe46X99GYRgl9Z18GCX1okKb+1C1e8McloX15XLAwlqQU0vxO5Q6wo6ofNfGigHg7wS1DoPdnV1UY+6S9PbAQ438H8q/APJPF93LCcmYypTDODRWO9IX5WNLeeiZfgpwmi6Ge7TSno9lhA9Z9LwNXGssVT4iU7T6QtjyHSEm2s62hhN4GajuQA0BU/PeaAM0i+6IkCs6q2ESvoClqOJetQhpC8hY5ViJ+qN6V7i7WPgmeyIzTT51hyDUedKTxO5uQ6CvhN9w0joi2Cd09gbx5vHSDTvmrslCdETRxsbzcVBv7ISSe6in1ywsrJbliu7WO1EUITOSg2CtDwIld2gyCck+LKbCN2rTmhaJeG0bo0eZLuCIOgprpVWKnldlQS66QFt9Mq8eRK2UX7OGIp7LR3NCubM3vZwozUNyrlbcMRyslhOW9DTs0A7cbyn5xvP0VU9J1dp84vkyvk9Ehwt6oFgz/HjPcHO+UWdYF2gQfdJvmdR99EFnQu6YVVP96Keo0XWoyeAjmQqjxctOmHllflFXVDZU3S05yYGSdINC8wzzc0TuG+LRnNxQJuvKQu0yqN0Gfqj30CwSFtUpB093uOVH698HE3ZiR58wj1HexCDLmv3qs4FQVF+0NN9XFugBRfJwcelHjyVQGVRd1H3sVUQPN6zChsuCo55CuavDpNgkCxF7TZoVA4g+LiHYlA0f8FJ8eii44/3aEXHKot6euSuk1JRN0APYrCoO1jkshY9Pr/omDafenycUHT8GN9VJAeLpBN4apFyshIWaJ0LBHz+CzROGYeBeYJVsncpt/16OSHdxKD7pKwscKIceFEOjnbPkrSiyuOrenpcqxbhPxeVg87HVx1/PCgv0OTuk9qCICgo5wfxu2uRVyuSEC7teGXPSeuCg5VF0vzjqxA5gn+3NNZ8ZJkMA9PpTbdFMZsI1uOrgl2PH6xcFQwGOZR49DCKgvN7KntQ5Wd1L+ikGJw43h08elS3B0XiiePBE/M164lVkvXocZQD69FVXcGibmXVgkXzF+V2FXWjCXFRDG5m+CVhMlnUMEkC921QLD8RgouOnVx1/Gg3fpzUer7BUumYZ9Xcrm+6V6lADUTlN3AMVUI7pp3EbuKYrFSuOoYdBQq7dryb105KlSdPnjwhsSCfDLqg5xsWrEW5cGyMLiR5eWq29AWlZAncU6coBgIET4oiFzwJLnS0RULnr7AukRM5F+9iFVZwsZyLuGj2u8IqvCjQ2/GKLM+6OBErgiiIPD2VJQon0nRFgRN4heDptzB42Dz8nTR6nCSBe+oUswegaOhGCRoLsXlcuv8Q02XKhT7Pi85fie3p8z706V8cS2cA0SJCYvmqEPVnWRjr1yaOKEcp6XOett5xnJ84rSunJXsVlBSDaesd79w6Wckeo5xU36e84EkSunMYPJEkRSc5BkmmN02Z7hgGSUXdaELTeEqeojY1umMYJGUgOQbJa0yN7hgGjyV7C5Ws34BJJHBPje4YBkkN2iQwSJrAPTW6Uxgkzy6bBAaTSFGbCt0pDJJnGZqvexGl6ekd7xQGZks+RSk5BnxyozIlukMYmEaUY5T0IfMw94np8JfvEAaTyZmKw4CjS1PQQQkNn/I4GpEzM++nYxAaOqWxZRpPxg3C0vE5S0PqRI+l0ygqncej55kDDbCzdFhD6EhQn3w3nu4QBpMZ78S9qKG3LhI6h47TF1xg0dGapb8xoBO7cYwngr4NdIwHdMxGh3X6TG+ir8zBAp2PCHpx7CCJhp7H0R3CYDLjXoOXVThWp2szRJdYoDPWnU4c3UYL6FxKlqexbCE6x51W4QRC9JU4CNEXNdHnbWI5XaKCI4JxGPrOYDApD28iBijSpKqq6ozqx88quomfRK1SAT+qqkSo8oJYxfnbBRHLsH7FmdXtbFUFwV1aV/WeEaMz8NrbUSm4iqp2Tj9QNeHCdwSDgknkbsYPqlgUgt7q3urnz1Vf7v3WW3P+cnW1BKtrzhE4VdNbc16sboXV3/lP9RL4bhs+7Yrq3m9rznx7nrR/V376/OWas+3fodQQrmJ17+lT7UDO1JwH//nq071nJ1z4zmCQOZm3cU/E6QJicFb2ir2nXC5RrKkiZxCD8+dqVHLqMjLq7/2kvbraeeoyQPU2VIZTvQXimeex/NRlb/UZcv759hoqHmL1uXO9eBL0nqppF+TV513ihMvcEQxciRaaHUfz4gbXFANU7HOnq2vOQk05nKmW26sLzq+G1dWneqvV8629p6rVU6drak5vQ3Nw7qxMbf6pczWtUPN76EUMamrOt1dVawjZ+dV4Zu8plIbTsc7iFt0ZezCpXCVjDNDk9571+/1UDqqq5VPIfS+sPn32bBvpPXfZ/x/nqV5/+enWMzW9574lpL0KKmouq4CgIAbV5eVnq6tq2lefq6huPXP6VO95Ec6cB+O+EXsM1QUulQdrE5ocq0qnLhHZqqoyUSVV5AinNlmBs7oEYhVpuSpiPZeV4CkiHhDRflllfbo4bUG2spxLrVAlbEl10fVYsENSafARrFY0aSoe4Sd2URMntpGoHODHuQq8ni4H3tPnzqJcr77sUgDOn24Va3R7UNOqtradqalqP/0tqUD+22vOwGmUA3/FahSUmtOna3rV6nNnz2Ibq6vjJibG3i8Qrq8P/3suRfoG+8E3KJO+BugfHIx8b70wEBloIn2Rvkgz9IeIeqGpfzASiYQveqCvT4n4oCmiskQg/GA/Da7aI0MDPzAXPND/ffjCYOSiNBQCTuHIjvCFSyoRrJFBSbg4cGFwcMfEW5kYd0a3AL593sXBuerqmu/U/1RBVfWZ/xQAavrqyxTA82clEeXgMkF7QPu81TU13/rV/4ticLm6AM7rulD9vML6z/b65ar/+AEun0U5IMb2gBDRGvlhYLYameFpGvAxF2Xoe5P0/8p6qU+O5Ep9DeGhXMkXsfa/SfoGZqjaUFhSL3qYSJ88MAMx0ASRg/7Ir7B/dkV+62nqU/tCrgu5tu89vj6pL0Q7a0ukb+D7C80ka2jIB5LnYpOHTJSDuIlt6NdUILysLKmShPJIRI9LdXGsKIm65+2VOOKVXSrh6BZ6U6pHIqB6gVR4BFomaZKkJ6dKgDXRo3J5RKxurAssYhOOvOkKD3kE6O9vivT3DzTAD/0Q/t4VuWQZeK2/QQYy0HwplNWHPOAWqBedff191oGh/r4BVAto6v+ByoE6gNZdFpoGL/V5w31eZkDqG/qh3w59ITXiCQ9wQ2WXXidgjTRBHAbxk7qoPzgauY85h3SJI8qvfljUPSN9/TZaqPtOvO5YUOWL5miQ6FJn1MEmIht1vY3lAK/TH+kn4SGJQ9Z9A2XNKMJDZXBpSBzo+77UifwpJNLc3z84o89HyGCYqEN9IV+fdzBUFhpQL/3gG/D1/yD394cHnKCoHPRFyrA1mbno7etvDkWahlAwPE0Xd0RC4YgT5MEmiPPY4jDQxwv0NzIo73oyDbrMaHnoohOgSy99u0HzUdAasbQa9RwpapwOHV28g9fXhWKJvqwb9SEJF5eWMyoHpGkA71SNNBHUB2ZAhu9D1sEmcgnlYIZLgPCgB5gLzkuRN5U+lIOhMLFG+gqYIa+uCx5fqGxgaGCgKVw2YzAElgsqyrwHUBQsA17UBWXgLeZC/yBalPDA930DbxF5oCnqxo6lhBOapptG+wXXYIP30qAajgxFXvfaByXSF+qLDKDt89FHRvjvI0ODaCGGCqBvBuhyEClzWfrkwTKKAYqkJP3Qj/0zNF2MDLxJLqEYMBcalKaLGm0GT2u6FPmVXxkMya5LQ5I4yJC4octdxgBFTENGCjRQfQUSkQtcvEcbanYWaH1NTrQzCkucPqeL8xSIoHkIcUrAF0ggF3C4x2syHd9xqqYPU6QCpxfUJhnEAg8RC7xqgRM3UGwLZFZwelhw4RU0OT5TLPGEpmmmGAYCKguv53zFRqDITIj6rqECOg7T18kR9AXIuGhKl65cLF1Lj/b+VAH1d4+6sgm0Fo7gaOI8F7VoVA/pLAI9UQz1FAwmDdxlDMxr3CGaM/kVD1NL99Dv8tyfxiCNAZhOaJpeSmNwT2FgNqFpWukewsBkYtv0UhqDewoDs0ld00ppDO4pDEwndU0n3UsY3PbCZ1OkewgD8wlN00hpDNIYULqHMDCf1DWNdO9g4MnMnMTaL9NB9w4Gpr92Nq10D2Hg+f/CPxiddXlrgiWNL45OptRr0P9CbDs2WSI20xJAHs0S4WJzICZGXW8ejs6LGJ3LebuUQgw4GkJl6VsNuvi4PhOVp6t1C4QHfWIMRxOpePrDGLHf6uYVToyu7E04TtGnrkIUEBZP1H86gpIQ+4ETQdCjsoCX0H+dnBeElPxQe+ow4PRgsaAI+sxbkT5tyuG6oX8AAAQlSURBVDNdZQKL6MIsAh6l05R5JSYIyDiPbLD0x2/0n7wZlSSdTawsiLqcsMrNa0TFS4ktIKyk5LfqU4gBeF2CyyuCd1gF3OBAljnZ65Vl0YuEx9VhL/Cyl1O8Ai3xYmU8ifO6sEQRWZ4nXj32LniH/SB7gXVJLloPW4nKh+B1UdZd2Bgtl7iUqEIKMeC5kRtQn6fV5t0oHBGHCz0wMqJcdxe613A33Hl5tVBfeCOvDq7/L+d1/+N6nttd+NOaYagrlEf+F7yFwygp3jV5I/RHnoax4shwYQFcv1LrxoqeuisKnWjkHXbX+xHLG4XDypVCbGCYE+4tXcBn4x5xf6Lm1Wp+d+2wW4L6euX6iFS3hrtSJ19fczWvTbq6ZrhuhBt5odYlXbsuyXnD3jy3t74eSF4bclNf7693Cgrr/lHzr2m7Vk8Kr1694bmKGFzD5hVv3pUXruTVg9997TpIqrtWStFkvxRiwHM/vVBv/SnPidyMDLtH6t0UA+GnQrhSP3zt2siIhI/wx7r6q1eu/QiAfEDh8Eh9nlTvHhl54SoIcOXKlTp8ru2FbYBWxV9YVyhdzZOHEYMXRkbquOvXBPdP/kJv3cjVPFQa908pu/FU2sQ6N7Ls9gBHMaitvVKvXLvO/bQGrty4MpJbP2IFisFIXlsMAzbv+pW2Qmv9tdo6d9vVa7U38Kzh+pHavDbg/Aik+0chhsGN2h/dddevId/ePK+7ftj9yb2JAXDt7uvuWtQF8Lp/HHZrKNte91X4KQ9u1CoKXM3zw3BhW527XhqJYeB2f+LNk0bqOeIeHv7xk5F6kldbi6deJ1gRT3ACxSBP14WREbVwxH0NDYX7yhX3CHtPYsCxa0asdYXOusJredc8w2s8iME1NIZu9/CNH6mU1Oddy6t31eXlAsVg5DoohfWSd41EbeKaNuxL/WvcV1SB2kR3Yb21FsVgOG9ERutah83kXeXUWkTAVX/Nqlxdo3KFV1N046mUA3HYCWS4ALw/tUmca1jivM4rdW3Dw1dqnWgi0C8aHh5WeG+bIAwX4J8fmfWAa9jq17dY2ie2aQp1suQ2v5XzX7UKYpuH87ZJ3uG2YSd6GIAncLjFKsMaPTlFlEI5EKIOMTtmKZLaNvyqm0UnVIP+4l2hvjN1eVg9hRp43f1BZ0h3fAVaLrB6goruagrRn8IT6A71mvBbdzFp0pFifjs/g1JpDxR610RfrE9A31D/4Qde3+CjLLLAI7vIPF2Iha58KNBZCAr9rzvE1PkVRPQl0aNEZxL0AuoVUi9SoX4nnWSNooLFSkrcZJ2mZdyY+O4mOnYJRkU/o8UU0D00dr5rlMYgjQGlNAZpDCilMUhjQCmNQRoDSmkM0hhQSmOQxoBSGoM0BpTSGKQxoJTGII0BpTQGaQwopTHQMUjT/wN5KHlMhykad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672180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Раствор </a:t>
            </a:r>
            <a:r>
              <a:rPr lang="ru-RU" sz="2400" dirty="0" err="1" smtClean="0"/>
              <a:t>Глюкозамина</a:t>
            </a:r>
            <a:r>
              <a:rPr lang="ru-RU" sz="2400" dirty="0" smtClean="0"/>
              <a:t> для </a:t>
            </a:r>
            <a:br>
              <a:rPr lang="ru-RU" sz="2400" dirty="0" smtClean="0"/>
            </a:br>
            <a:r>
              <a:rPr lang="ru-RU" sz="2400" dirty="0" smtClean="0"/>
              <a:t>внутримышечного введения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643182"/>
            <a:ext cx="4829180" cy="97154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err="1" smtClean="0"/>
              <a:t>Артракам</a:t>
            </a:r>
            <a:r>
              <a:rPr lang="ru-RU" sz="2400" dirty="0" smtClean="0"/>
              <a:t> (</a:t>
            </a:r>
            <a:r>
              <a:rPr lang="ru-RU" sz="2400" dirty="0" err="1" smtClean="0"/>
              <a:t>Инкофарм</a:t>
            </a:r>
            <a:r>
              <a:rPr lang="ru-RU" sz="2400" dirty="0" smtClean="0"/>
              <a:t> ООО, Россия) </a:t>
            </a:r>
          </a:p>
          <a:p>
            <a:r>
              <a:rPr lang="ru-RU" sz="2400" dirty="0" smtClean="0"/>
              <a:t>Дона (</a:t>
            </a:r>
            <a:r>
              <a:rPr lang="ru-RU" sz="2400" dirty="0" err="1" smtClean="0"/>
              <a:t>Роттафарм</a:t>
            </a:r>
            <a:r>
              <a:rPr lang="ru-RU" sz="2400" dirty="0" smtClean="0"/>
              <a:t>, Италия)</a:t>
            </a:r>
          </a:p>
          <a:p>
            <a:r>
              <a:rPr lang="ru-RU" sz="2400" dirty="0" err="1" smtClean="0"/>
              <a:t>Эльбона</a:t>
            </a:r>
            <a:r>
              <a:rPr lang="ru-RU" sz="2400" dirty="0" smtClean="0"/>
              <a:t> (</a:t>
            </a:r>
            <a:r>
              <a:rPr lang="ru-RU" sz="2400" dirty="0" err="1" smtClean="0"/>
              <a:t>Эллара</a:t>
            </a:r>
            <a:r>
              <a:rPr lang="ru-RU" sz="2400" dirty="0" smtClean="0"/>
              <a:t>, Россия)</a:t>
            </a:r>
          </a:p>
          <a:p>
            <a:endParaRPr lang="ru-RU" sz="1600" dirty="0"/>
          </a:p>
        </p:txBody>
      </p:sp>
      <p:pic>
        <p:nvPicPr>
          <p:cNvPr id="34818" name="Picture 2" descr="C:\Users\Infecto\Desktop\Дистанционное обучение\artrac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2"/>
            <a:ext cx="2452694" cy="2452694"/>
          </a:xfrm>
          <a:prstGeom prst="rect">
            <a:avLst/>
          </a:prstGeom>
          <a:noFill/>
        </p:spPr>
      </p:pic>
      <p:pic>
        <p:nvPicPr>
          <p:cNvPr id="34819" name="Picture 3" descr="C:\Users\Infecto\Desktop\Дистанционное обучение\photo_es_B306EF74-FFB9-48BC-B839-4E32BC426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2714624" cy="2714624"/>
          </a:xfrm>
          <a:prstGeom prst="rect">
            <a:avLst/>
          </a:prstGeom>
          <a:noFill/>
        </p:spPr>
      </p:pic>
      <p:pic>
        <p:nvPicPr>
          <p:cNvPr id="34820" name="Picture 4" descr="C:\Users\Infecto\Desktop\Дистанционное обучение\050bb084f84231a6b4c696ecd874c1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2131675" cy="233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Раствор ГК для внутрисуставного введения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329510" cy="1828800"/>
          </a:xfrm>
        </p:spPr>
        <p:txBody>
          <a:bodyPr/>
          <a:lstStyle/>
          <a:p>
            <a:r>
              <a:rPr lang="ru-RU" dirty="0" err="1" smtClean="0"/>
              <a:t>Ферматрон</a:t>
            </a:r>
            <a:r>
              <a:rPr lang="ru-RU" dirty="0" smtClean="0"/>
              <a:t> (Система плюс АО, Россия)</a:t>
            </a:r>
          </a:p>
          <a:p>
            <a:r>
              <a:rPr lang="ru-RU" dirty="0" err="1" smtClean="0"/>
              <a:t>Интрагель</a:t>
            </a:r>
            <a:r>
              <a:rPr lang="ru-RU" dirty="0" smtClean="0"/>
              <a:t> (Италия) </a:t>
            </a:r>
            <a:endParaRPr lang="ru-RU" dirty="0"/>
          </a:p>
        </p:txBody>
      </p:sp>
      <p:pic>
        <p:nvPicPr>
          <p:cNvPr id="35846" name="Picture 6" descr="C:\Users\Infecto\Desktop\Дистанционное обучение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975368" cy="2000264"/>
          </a:xfrm>
          <a:prstGeom prst="rect">
            <a:avLst/>
          </a:prstGeom>
          <a:noFill/>
        </p:spPr>
      </p:pic>
      <p:pic>
        <p:nvPicPr>
          <p:cNvPr id="10" name="Picture 2" descr="C:\Users\Infecto\Desktop\Дистанционное обучение\proflecs_front_20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2977362" cy="2977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различные препараты для наружного применения</a:t>
            </a:r>
            <a:endParaRPr lang="ru-RU" dirty="0"/>
          </a:p>
        </p:txBody>
      </p:sp>
      <p:pic>
        <p:nvPicPr>
          <p:cNvPr id="37890" name="Picture 2" descr="C:\Users\Infecto\Desktop\Дистанционное обучение\dau-lanh-xoa-bop-khop-1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983928">
            <a:off x="527394" y="2884855"/>
            <a:ext cx="2000264" cy="2000264"/>
          </a:xfrm>
          <a:prstGeom prst="rect">
            <a:avLst/>
          </a:prstGeom>
          <a:noFill/>
        </p:spPr>
      </p:pic>
      <p:pic>
        <p:nvPicPr>
          <p:cNvPr id="37891" name="Picture 3" descr="C:\Users\Infecto\Desktop\Дистанционное обучение\26943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572008"/>
            <a:ext cx="2071682" cy="1553762"/>
          </a:xfrm>
          <a:prstGeom prst="rect">
            <a:avLst/>
          </a:prstGeom>
          <a:noFill/>
        </p:spPr>
      </p:pic>
      <p:pic>
        <p:nvPicPr>
          <p:cNvPr id="37892" name="Picture 4" descr="C:\Users\Infecto\Desktop\Дистанционное обучение\photo_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4409">
            <a:off x="6132219" y="3917649"/>
            <a:ext cx="2428892" cy="2428892"/>
          </a:xfrm>
          <a:prstGeom prst="rect">
            <a:avLst/>
          </a:prstGeom>
          <a:noFill/>
        </p:spPr>
      </p:pic>
      <p:pic>
        <p:nvPicPr>
          <p:cNvPr id="8" name="Picture 2" descr="C:\Users\Infecto\Desktop\Дистанционное обучение\3K9XapZSypygWXJFCGFf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000240"/>
            <a:ext cx="2428892" cy="2093872"/>
          </a:xfrm>
          <a:prstGeom prst="rect">
            <a:avLst/>
          </a:prstGeom>
          <a:noFill/>
        </p:spPr>
      </p:pic>
      <p:pic>
        <p:nvPicPr>
          <p:cNvPr id="37894" name="Picture 6" descr="C:\Users\Infecto\Desktop\Дистанционное обучение\20023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9198"/>
            <a:ext cx="3429024" cy="176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3643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Доказан синергизм в действии ХС и ГА, что проявлялось значительным увеличением продукции </a:t>
            </a:r>
            <a:r>
              <a:rPr lang="ru-RU" dirty="0" err="1" smtClean="0"/>
              <a:t>протеогликанов</a:t>
            </a:r>
            <a:r>
              <a:rPr lang="ru-RU" dirty="0" smtClean="0"/>
              <a:t> </a:t>
            </a:r>
            <a:r>
              <a:rPr lang="ru-RU" dirty="0" err="1" smtClean="0"/>
              <a:t>хондроцитами</a:t>
            </a:r>
            <a:r>
              <a:rPr lang="ru-RU" dirty="0" smtClean="0"/>
              <a:t> при совместном применении этих веществ по сравнению с </a:t>
            </a:r>
            <a:r>
              <a:rPr lang="ru-RU" dirty="0" err="1" smtClean="0"/>
              <a:t>монотерапией</a:t>
            </a:r>
            <a:r>
              <a:rPr lang="ru-RU" dirty="0" smtClean="0"/>
              <a:t> каждым из этих препаратов. Так, при </a:t>
            </a:r>
            <a:r>
              <a:rPr lang="ru-RU" dirty="0" err="1" smtClean="0"/>
              <a:t>монотерапии</a:t>
            </a:r>
            <a:r>
              <a:rPr lang="ru-RU" dirty="0" smtClean="0"/>
              <a:t> ХС и ГА продукция </a:t>
            </a:r>
            <a:r>
              <a:rPr lang="ru-RU" dirty="0" err="1" smtClean="0"/>
              <a:t>хондроцитами</a:t>
            </a:r>
            <a:r>
              <a:rPr lang="ru-RU" dirty="0" smtClean="0"/>
              <a:t> </a:t>
            </a:r>
            <a:r>
              <a:rPr lang="ru-RU" dirty="0" err="1" smtClean="0"/>
              <a:t>гликозаминогликанов</a:t>
            </a:r>
            <a:r>
              <a:rPr lang="ru-RU" dirty="0" smtClean="0"/>
              <a:t> увеличивалась на 32%, а при комбинированной терапии — на 96,6% .Это послужило экспериментальным обоснованием для комбинированного использования ХС и ГА, появились комбинированные препараты, содержащие оба этих вещества, например препарат </a:t>
            </a:r>
            <a:r>
              <a:rPr lang="ru-RU" dirty="0" err="1" smtClean="0"/>
              <a:t>КОНДРОнова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38915" name="Picture 3" descr="C:\Users\Infecto\Desktop\Дистанционное обучение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429024" cy="2686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   Безусловно, не следует переоценивать терапевтические эффекты </a:t>
            </a:r>
            <a:r>
              <a:rPr lang="ru-RU" dirty="0" err="1" smtClean="0"/>
              <a:t>хондропротекторов</a:t>
            </a:r>
            <a:r>
              <a:rPr lang="ru-RU" dirty="0" smtClean="0"/>
              <a:t>. С их помощью невозможно полностью восстановить хрящевую ткань, поэтому при глубоких дегенеративных изменениях хряща они мало эффективны. 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Хондропротекторы</a:t>
            </a:r>
            <a:r>
              <a:rPr lang="ru-RU" dirty="0" smtClean="0"/>
              <a:t> следует назначать на сравнительно ранних стадиях болезни, когда они наиболее эффективны. Основная цель такой терапии заключается в защите хряща от дальнейшего разрушения в результате прогрессирования ОА, а также в уменьшении выраженности основных симптомов этого заболевания.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84937"/>
          <a:ext cx="9144000" cy="694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22"/>
                <a:gridCol w="3968778"/>
                <a:gridCol w="2460642"/>
                <a:gridCol w="2111358"/>
              </a:tblGrid>
              <a:tr h="110830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Молекулярный 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Локализация</a:t>
                      </a:r>
                      <a:endParaRPr lang="ru-RU" dirty="0"/>
                    </a:p>
                  </a:txBody>
                  <a:tcPr/>
                </a:tc>
              </a:tr>
              <a:tr h="121400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Гиалуроновая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err="1" smtClean="0"/>
                        <a:t>к-та</a:t>
                      </a:r>
                      <a:r>
                        <a:rPr lang="ru-RU" b="1" baseline="0" dirty="0" smtClean="0"/>
                        <a:t> (ГК)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10 000- 8 000 000Да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Стекловидное тело, </a:t>
                      </a:r>
                      <a:r>
                        <a:rPr lang="ru-RU" b="1" dirty="0" smtClean="0"/>
                        <a:t>синовия</a:t>
                      </a:r>
                      <a:r>
                        <a:rPr lang="ru-RU" dirty="0" smtClean="0"/>
                        <a:t>, кожа, </a:t>
                      </a:r>
                      <a:r>
                        <a:rPr lang="ru-RU" b="1" dirty="0" smtClean="0"/>
                        <a:t>хрящ, кости</a:t>
                      </a:r>
                      <a:endParaRPr lang="ru-RU" b="1" dirty="0"/>
                    </a:p>
                  </a:txBody>
                  <a:tcPr/>
                </a:tc>
              </a:tr>
              <a:tr h="109436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Хондроитин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5000-50 000Да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Роговица, аорта, </a:t>
                      </a:r>
                      <a:r>
                        <a:rPr lang="ru-RU" b="1" dirty="0" smtClean="0"/>
                        <a:t>хрящ,</a:t>
                      </a:r>
                      <a:r>
                        <a:rPr lang="ru-RU" b="1" baseline="0" dirty="0" smtClean="0"/>
                        <a:t> кости</a:t>
                      </a:r>
                      <a:r>
                        <a:rPr lang="ru-RU" baseline="0" dirty="0" smtClean="0"/>
                        <a:t>, склера, кожа</a:t>
                      </a:r>
                      <a:endParaRPr lang="ru-RU" dirty="0"/>
                    </a:p>
                  </a:txBody>
                  <a:tcPr/>
                </a:tc>
              </a:tr>
              <a:tr h="80253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Хондроитин-4-сульфат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Хрящ, кожа, сухожилия</a:t>
                      </a:r>
                      <a:endParaRPr lang="ru-RU" b="1" dirty="0"/>
                    </a:p>
                  </a:txBody>
                  <a:tcPr/>
                </a:tc>
              </a:tr>
              <a:tr h="93384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Хондроитин-6-сульфат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Хрящ, кожа, сухожилия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7548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Кератансульфат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Хрящ</a:t>
                      </a:r>
                      <a:endParaRPr lang="ru-RU" dirty="0"/>
                    </a:p>
                  </a:txBody>
                  <a:tcPr/>
                </a:tc>
              </a:tr>
              <a:tr h="82946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Дерматансульфант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15 000-40 000Да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Кожа, сухожилия, склера, роговица, клапаны сердца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Хрящевая ткань состоит из клеток </a:t>
            </a:r>
            <a:r>
              <a:rPr lang="ru-RU" b="1" dirty="0" err="1" smtClean="0"/>
              <a:t>хондроцитов</a:t>
            </a:r>
            <a:r>
              <a:rPr lang="ru-RU" b="1" dirty="0" smtClean="0"/>
              <a:t>, </a:t>
            </a:r>
            <a:r>
              <a:rPr lang="ru-RU" b="1" dirty="0" err="1" smtClean="0"/>
              <a:t>коллагеновых</a:t>
            </a:r>
            <a:r>
              <a:rPr lang="ru-RU" b="1" dirty="0" smtClean="0"/>
              <a:t> </a:t>
            </a:r>
            <a:r>
              <a:rPr lang="ru-RU" dirty="0" smtClean="0"/>
              <a:t>структур и основного вещества. Важнейшими компонентами основного вещества являются </a:t>
            </a:r>
            <a:r>
              <a:rPr lang="ru-RU" b="1" dirty="0" err="1" smtClean="0"/>
              <a:t>гиалуроновая</a:t>
            </a:r>
            <a:r>
              <a:rPr lang="ru-RU" b="1" dirty="0" smtClean="0"/>
              <a:t> кислота </a:t>
            </a:r>
            <a:r>
              <a:rPr lang="ru-RU" dirty="0" smtClean="0"/>
              <a:t>и сложные </a:t>
            </a:r>
            <a:r>
              <a:rPr lang="ru-RU" b="1" dirty="0" smtClean="0"/>
              <a:t>гидрофильные </a:t>
            </a:r>
            <a:r>
              <a:rPr lang="ru-RU" b="1" dirty="0" err="1" smtClean="0"/>
              <a:t>протеогликановые</a:t>
            </a:r>
            <a:r>
              <a:rPr lang="ru-RU" b="1" dirty="0" smtClean="0"/>
              <a:t> комплексы</a:t>
            </a:r>
            <a:r>
              <a:rPr lang="ru-RU" dirty="0" smtClean="0"/>
              <a:t>, состоящие из </a:t>
            </a:r>
            <a:r>
              <a:rPr lang="ru-RU" b="1" dirty="0" err="1" smtClean="0"/>
              <a:t>гликозаминогликанов</a:t>
            </a:r>
            <a:r>
              <a:rPr lang="ru-RU" dirty="0" smtClean="0"/>
              <a:t>, соединенные с белками. Нити </a:t>
            </a:r>
            <a:r>
              <a:rPr lang="ru-RU" dirty="0" err="1" smtClean="0"/>
              <a:t>гиалуроновой</a:t>
            </a:r>
            <a:r>
              <a:rPr lang="ru-RU" dirty="0" smtClean="0"/>
              <a:t> кислоты пронизывают все пространство хрящевой ткани, та же </a:t>
            </a:r>
            <a:r>
              <a:rPr lang="ru-RU" dirty="0" err="1" smtClean="0"/>
              <a:t>гиалуроновая</a:t>
            </a:r>
            <a:r>
              <a:rPr lang="ru-RU" dirty="0" smtClean="0"/>
              <a:t> кислота обеспечивает «смазку» поверхности хряща.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9272"/>
            <a:ext cx="9144000" cy="46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Для понимания </a:t>
            </a:r>
            <a:r>
              <a:rPr lang="ru-RU" dirty="0" err="1" smtClean="0"/>
              <a:t>репаративного</a:t>
            </a:r>
            <a:r>
              <a:rPr lang="ru-RU" dirty="0" smtClean="0"/>
              <a:t> процесса хрящевой ткани необходимо помнить, что она </a:t>
            </a:r>
            <a:r>
              <a:rPr lang="ru-RU" b="1" dirty="0" smtClean="0"/>
              <a:t>не имеет </a:t>
            </a:r>
            <a:r>
              <a:rPr lang="ru-RU" dirty="0" smtClean="0"/>
              <a:t>кровеносных сосудов, и ее питание осуществляется диффузно из надхрящницы ( у </a:t>
            </a:r>
            <a:r>
              <a:rPr lang="ru-RU" dirty="0" err="1" smtClean="0"/>
              <a:t>коллагенового</a:t>
            </a:r>
            <a:r>
              <a:rPr lang="ru-RU" dirty="0" smtClean="0"/>
              <a:t> хряща из надкостницы)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790"/>
            <a:ext cx="9144000" cy="68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На предыдущем слайде отображена разница процессов регенерации </a:t>
            </a:r>
            <a:r>
              <a:rPr lang="ru-RU" b="1" dirty="0" smtClean="0"/>
              <a:t>костной</a:t>
            </a:r>
            <a:r>
              <a:rPr lang="ru-RU" dirty="0" smtClean="0"/>
              <a:t> и </a:t>
            </a:r>
            <a:r>
              <a:rPr lang="ru-RU" b="1" dirty="0" smtClean="0"/>
              <a:t>хрящевой</a:t>
            </a:r>
            <a:r>
              <a:rPr lang="ru-RU" dirty="0" smtClean="0"/>
              <a:t> тканей:</a:t>
            </a:r>
          </a:p>
          <a:p>
            <a:pPr>
              <a:buNone/>
            </a:pPr>
            <a:r>
              <a:rPr lang="ru-RU" dirty="0" smtClean="0"/>
              <a:t>Регенерация костной ткани начинается с клеточной пролиферации стволовых клеток-</a:t>
            </a:r>
            <a:r>
              <a:rPr lang="en-US" dirty="0" smtClean="0"/>
              <a:t>&gt;</a:t>
            </a:r>
            <a:r>
              <a:rPr lang="ru-RU" dirty="0" smtClean="0"/>
              <a:t> образование коллагена-</a:t>
            </a:r>
            <a:r>
              <a:rPr lang="en-US" dirty="0" smtClean="0"/>
              <a:t>&gt;</a:t>
            </a:r>
            <a:r>
              <a:rPr lang="ru-RU" dirty="0" smtClean="0"/>
              <a:t> прорастания сосудов в межклеточное вещество с последующей дальнейшей дифференцировкой и отложением солей</a:t>
            </a:r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В ХРЯЩЕВОЙ </a:t>
            </a:r>
            <a:r>
              <a:rPr lang="ru-RU" u="sng" dirty="0" err="1" smtClean="0"/>
              <a:t>неваскуляризированной</a:t>
            </a:r>
            <a:r>
              <a:rPr lang="ru-RU" dirty="0" smtClean="0"/>
              <a:t> ткани процесс регенерации начинается с образования «мягкой» сети </a:t>
            </a:r>
            <a:r>
              <a:rPr lang="ru-RU" b="1" dirty="0" err="1" smtClean="0"/>
              <a:t>Аггрекана</a:t>
            </a:r>
            <a:r>
              <a:rPr lang="ru-RU" dirty="0" smtClean="0"/>
              <a:t>, и только затем начинается клеточная регенерация.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194" y="428604"/>
            <a:ext cx="88198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257"/>
            <a:ext cx="8229600" cy="257174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ГК</a:t>
            </a:r>
            <a:r>
              <a:rPr lang="ru-RU" dirty="0" smtClean="0"/>
              <a:t> синтезируется на </a:t>
            </a:r>
            <a:r>
              <a:rPr lang="ru-RU" b="1" dirty="0" smtClean="0"/>
              <a:t>мембране клетки</a:t>
            </a:r>
            <a:r>
              <a:rPr lang="ru-RU" dirty="0" smtClean="0"/>
              <a:t> и по мере увеличения молекулярной массы </a:t>
            </a:r>
            <a:r>
              <a:rPr lang="ru-RU" b="1" dirty="0" smtClean="0"/>
              <a:t>экспортируется в межклеточный матрикс</a:t>
            </a:r>
          </a:p>
          <a:p>
            <a:r>
              <a:rPr lang="ru-RU" b="1" dirty="0" smtClean="0"/>
              <a:t>ХС</a:t>
            </a:r>
            <a:r>
              <a:rPr lang="ru-RU" dirty="0" smtClean="0"/>
              <a:t> синтезируется </a:t>
            </a:r>
            <a:r>
              <a:rPr lang="ru-RU" b="1" dirty="0" smtClean="0"/>
              <a:t>внутри клетки</a:t>
            </a:r>
            <a:endParaRPr lang="ru-RU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</TotalTime>
  <Words>840</Words>
  <Application>Microsoft Office PowerPoint</Application>
  <PresentationFormat>Экран (4:3)</PresentationFormat>
  <Paragraphs>109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ХОНДРОПРОТЕКТОРЫ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Биодоступность ГАГ для сустава</vt:lpstr>
      <vt:lpstr>Внешние источники ХС</vt:lpstr>
      <vt:lpstr>Раствор Хондроитинасульфата 100мг/мл для в/м введения</vt:lpstr>
      <vt:lpstr>Лиофилизат Хондроитинсульфата для приготовления раствора для внутримышечного введения</vt:lpstr>
      <vt:lpstr>Раствор Глюкозамина для  внутримышечного введения</vt:lpstr>
      <vt:lpstr>Раствор ГК для внутрисуставного введения</vt:lpstr>
      <vt:lpstr>различные препараты для наружного применения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ХОНДРОПРОТЕКТОРЫ</dc:title>
  <dc:creator>Infecto</dc:creator>
  <cp:lastModifiedBy>Infecto</cp:lastModifiedBy>
  <cp:revision>36</cp:revision>
  <dcterms:created xsi:type="dcterms:W3CDTF">2020-04-16T06:22:52Z</dcterms:created>
  <dcterms:modified xsi:type="dcterms:W3CDTF">2020-04-16T12:14:20Z</dcterms:modified>
</cp:coreProperties>
</file>