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257" r:id="rId3"/>
    <p:sldId id="279" r:id="rId4"/>
    <p:sldId id="311" r:id="rId5"/>
    <p:sldId id="313" r:id="rId6"/>
    <p:sldId id="284" r:id="rId7"/>
    <p:sldId id="317" r:id="rId8"/>
    <p:sldId id="312" r:id="rId9"/>
    <p:sldId id="282" r:id="rId10"/>
    <p:sldId id="283" r:id="rId11"/>
    <p:sldId id="288" r:id="rId12"/>
    <p:sldId id="286" r:id="rId13"/>
    <p:sldId id="287" r:id="rId14"/>
    <p:sldId id="289" r:id="rId15"/>
    <p:sldId id="369" r:id="rId16"/>
    <p:sldId id="318" r:id="rId17"/>
    <p:sldId id="292" r:id="rId18"/>
    <p:sldId id="324" r:id="rId19"/>
    <p:sldId id="320" r:id="rId20"/>
    <p:sldId id="325" r:id="rId21"/>
    <p:sldId id="330" r:id="rId22"/>
    <p:sldId id="326" r:id="rId23"/>
    <p:sldId id="327" r:id="rId24"/>
    <p:sldId id="331" r:id="rId25"/>
    <p:sldId id="328" r:id="rId26"/>
    <p:sldId id="370" r:id="rId27"/>
    <p:sldId id="371" r:id="rId28"/>
    <p:sldId id="372" r:id="rId29"/>
    <p:sldId id="329" r:id="rId30"/>
    <p:sldId id="29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64" r:id="rId43"/>
    <p:sldId id="343" r:id="rId44"/>
    <p:sldId id="344" r:id="rId45"/>
    <p:sldId id="345" r:id="rId46"/>
    <p:sldId id="365" r:id="rId47"/>
    <p:sldId id="346" r:id="rId48"/>
    <p:sldId id="347" r:id="rId49"/>
    <p:sldId id="374" r:id="rId50"/>
    <p:sldId id="375" r:id="rId51"/>
    <p:sldId id="376" r:id="rId52"/>
    <p:sldId id="408" r:id="rId53"/>
    <p:sldId id="378" r:id="rId54"/>
    <p:sldId id="380" r:id="rId55"/>
    <p:sldId id="381" r:id="rId56"/>
    <p:sldId id="382" r:id="rId57"/>
    <p:sldId id="384" r:id="rId58"/>
    <p:sldId id="385" r:id="rId59"/>
    <p:sldId id="389" r:id="rId60"/>
    <p:sldId id="390" r:id="rId61"/>
    <p:sldId id="391" r:id="rId62"/>
    <p:sldId id="393" r:id="rId63"/>
    <p:sldId id="394" r:id="rId64"/>
    <p:sldId id="395" r:id="rId65"/>
    <p:sldId id="397" r:id="rId66"/>
    <p:sldId id="399" r:id="rId67"/>
    <p:sldId id="402" r:id="rId68"/>
    <p:sldId id="403" r:id="rId69"/>
    <p:sldId id="377" r:id="rId70"/>
    <p:sldId id="348" r:id="rId71"/>
    <p:sldId id="405" r:id="rId72"/>
    <p:sldId id="349" r:id="rId73"/>
    <p:sldId id="350" r:id="rId74"/>
    <p:sldId id="409" r:id="rId75"/>
    <p:sldId id="406" r:id="rId76"/>
    <p:sldId id="407" r:id="rId77"/>
    <p:sldId id="351" r:id="rId78"/>
    <p:sldId id="352" r:id="rId79"/>
    <p:sldId id="353" r:id="rId80"/>
    <p:sldId id="411" r:id="rId81"/>
    <p:sldId id="414" r:id="rId82"/>
    <p:sldId id="412" r:id="rId83"/>
    <p:sldId id="413" r:id="rId84"/>
    <p:sldId id="355" r:id="rId85"/>
    <p:sldId id="356" r:id="rId86"/>
    <p:sldId id="357" r:id="rId87"/>
    <p:sldId id="358" r:id="rId88"/>
    <p:sldId id="359" r:id="rId89"/>
    <p:sldId id="363" r:id="rId90"/>
    <p:sldId id="293" r:id="rId91"/>
    <p:sldId id="294" r:id="rId92"/>
    <p:sldId id="295" r:id="rId93"/>
    <p:sldId id="296" r:id="rId94"/>
    <p:sldId id="298" r:id="rId95"/>
    <p:sldId id="299" r:id="rId96"/>
    <p:sldId id="300" r:id="rId97"/>
    <p:sldId id="301" r:id="rId98"/>
    <p:sldId id="302" r:id="rId99"/>
    <p:sldId id="303" r:id="rId100"/>
    <p:sldId id="305" r:id="rId101"/>
    <p:sldId id="306" r:id="rId102"/>
    <p:sldId id="307" r:id="rId103"/>
    <p:sldId id="308" r:id="rId104"/>
    <p:sldId id="309" r:id="rId105"/>
    <p:sldId id="410" r:id="rId106"/>
    <p:sldId id="416" r:id="rId107"/>
    <p:sldId id="310" r:id="rId108"/>
    <p:sldId id="366" r:id="rId109"/>
  </p:sldIdLst>
  <p:sldSz cx="9144000" cy="6858000" type="screen4x3"/>
  <p:notesSz cx="6858000" cy="9144000"/>
  <p:custDataLst>
    <p:tags r:id="rId111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A5B"/>
    <a:srgbClr val="FFFF00"/>
    <a:srgbClr val="000000"/>
    <a:srgbClr val="1376BA"/>
    <a:srgbClr val="1C86C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 autoAdjust="0"/>
    <p:restoredTop sz="95596" autoAdjust="0"/>
  </p:normalViewPr>
  <p:slideViewPr>
    <p:cSldViewPr>
      <p:cViewPr varScale="1">
        <p:scale>
          <a:sx n="66" d="100"/>
          <a:sy n="66" d="100"/>
        </p:scale>
        <p:origin x="-15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99418806-7D28-4108-8624-880B51A8BF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70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9F9E0F-63D5-41EA-9E0F-ABA89755D811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6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FBAEF-4072-4C5B-BA7C-8C45874EC12B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1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A4722-F5B1-44E1-91B2-859A267D38ED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560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0AEC55-D323-4E63-84D3-775DC1E8F874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8725" y="1524000"/>
            <a:ext cx="7772400" cy="704850"/>
          </a:xfrm>
          <a:effectLst>
            <a:outerShdw algn="ctr" rotWithShape="0">
              <a:schemeClr val="bg2"/>
            </a:outerShdw>
          </a:effectLst>
        </p:spPr>
        <p:txBody>
          <a:bodyPr/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8725" y="2209800"/>
            <a:ext cx="7772400" cy="685800"/>
          </a:xfrm>
          <a:effectLst>
            <a:outerShdw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2209800"/>
            <a:ext cx="1828800" cy="4495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28700" y="2209800"/>
            <a:ext cx="5334000" cy="4495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A62E1-A6DF-49C0-8263-E7D178B4A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7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9FB59-8221-4994-81E0-58BE5418D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8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05EB8-D580-445F-A78E-0CA0C56E8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14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28700" y="2971800"/>
            <a:ext cx="35814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2500" y="2971800"/>
            <a:ext cx="35814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2209800"/>
            <a:ext cx="7315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971800"/>
            <a:ext cx="7315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105A5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105A5B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05A5B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05A5B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05A5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05A5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05A5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05A5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05A5B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medall.ru/infections/malaria.php" TargetMode="External"/><Relationship Id="rId2" Type="http://schemas.openxmlformats.org/officeDocument/2006/relationships/hyperlink" Target="http://www.promedall.ru/infections/typhus_abdominalis.php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111\&#1052;&#1086;&#1080;%20&#1076;&#1086;&#1082;&#1091;&#1084;&#1077;&#1085;&#1090;&#1099;\&#1050;%20&#1083;&#1077;&#1082;&#1094;&#1080;&#1080;%20&#1048;&#1083;&#1100;&#1103;&#1089;&#1072;\&#1051;&#1077;&#1082;&#1094;&#1080;&#1103;%20&#1054;&#1089;&#1090;&#1088;&#1099;&#1081;%20&#1078;&#1080;&#1074;&#1086;&#1090;_&#1072;&#1087;&#1087;&#1077;&#1085;&#1076;&#1080;&#1094;&#1080;&#1090;\MPEG1_Web_PAL_&#1087;&#1077;&#1088;&#1080;&#1090;&#1086;&#1085;&#1080;&#1090;.m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111\&#1052;&#1086;&#1080;%20&#1076;&#1086;&#1082;&#1091;&#1084;&#1077;&#1085;&#1090;&#1099;\&#1050;%20&#1083;&#1077;&#1082;&#1094;&#1080;&#1080;%20&#1048;&#1083;&#1100;&#1103;&#1089;&#1072;\&#1051;&#1077;&#1082;&#1094;&#1080;&#1103;%20&#1054;&#1089;&#1090;&#1088;&#1099;&#1081;%20&#1078;&#1080;&#1074;&#1086;&#1090;_&#1072;&#1087;&#1087;&#1077;&#1085;&#1076;&#1080;&#1094;&#1080;&#1090;\MPEG1_Web_PAL_P1010119.m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Documents%20and%20Settings\&#1048;&#1083;&#1100;&#1103;&#1089;\&#1052;&#1086;&#1080;%20&#1076;&#1086;&#1082;&#1091;&#1084;&#1077;&#1085;&#1090;&#1099;\&#1050;%20&#1083;&#1077;&#1082;&#1094;&#1080;&#1080;\&#1051;&#1077;&#1082;&#1094;&#1080;&#1103;%20&#1054;&#1089;&#1090;&#1088;&#1099;&#1081;%20&#1078;&#1080;&#1074;&#1086;&#1090;_&#1072;&#1087;&#1087;&#1077;&#1085;&#1076;&#1080;&#1094;&#1080;&#1090;\MPEG1_Web_PAL_smpt9.mpg" TargetMode="External"/><Relationship Id="rId1" Type="http://schemas.openxmlformats.org/officeDocument/2006/relationships/video" Target="file:///C:\Documents%20and%20Settings\&#1048;&#1083;&#1100;&#1103;&#1089;\&#1052;&#1086;&#1080;%20&#1076;&#1086;&#1082;&#1091;&#1084;&#1077;&#1085;&#1090;&#1099;\&#1050;%20&#1083;&#1077;&#1082;&#1094;&#1080;&#1080;\&#1051;&#1077;&#1082;&#1094;&#1080;&#1103;%20&#1054;&#1089;&#1090;&#1088;&#1099;&#1081;%20&#1078;&#1080;&#1074;&#1086;&#1090;_&#1072;&#1087;&#1087;&#1077;&#1085;&#1076;&#1080;&#1094;&#1080;&#1090;\MPEG1_Web_PAL_P1010120.mpg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Documents%20and%20Settings\111\&#1052;&#1086;&#1080;%20&#1076;&#1086;&#1082;&#1091;&#1084;&#1077;&#1085;&#1090;&#1099;\&#1050;%20&#1083;&#1077;&#1082;&#1094;&#1080;&#1080;%20&#1048;&#1083;&#1100;&#1103;&#1089;&#1072;\&#1051;&#1077;&#1082;&#1094;&#1080;&#1103;%20&#1054;&#1089;&#1090;&#1088;&#1099;&#1081;%20&#1078;&#1080;&#1074;&#1086;&#1090;_&#1072;&#1087;&#1087;&#1077;&#1085;&#1076;&#1080;&#1094;&#1080;&#1090;\MPEG1_Web_PAL_smpt8.mpg" TargetMode="External"/><Relationship Id="rId1" Type="http://schemas.openxmlformats.org/officeDocument/2006/relationships/video" Target="file:///C:\Documents%20and%20Settings\111\&#1052;&#1086;&#1080;%20&#1076;&#1086;&#1082;&#1091;&#1084;&#1077;&#1085;&#1090;&#1099;\&#1050;%20&#1083;&#1077;&#1082;&#1094;&#1080;&#1080;%20&#1048;&#1083;&#1100;&#1103;&#1089;&#1072;\&#1051;&#1077;&#1082;&#1094;&#1080;&#1103;%20&#1054;&#1089;&#1090;&#1088;&#1099;&#1081;%20&#1078;&#1080;&#1074;&#1086;&#1090;_&#1072;&#1087;&#1087;&#1077;&#1085;&#1076;&#1080;&#1094;&#1080;&#1090;\MPEG1_Web_PAL_P1010122.m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Documents%20and%20Settings\&#1048;&#1083;&#1100;&#1103;&#1089;\&#1052;&#1086;&#1080;%20&#1076;&#1086;&#1082;&#1091;&#1084;&#1077;&#1085;&#1090;&#1099;\&#1050;%20&#1083;&#1077;&#1082;&#1094;&#1080;&#1080;\&#1051;&#1077;&#1082;&#1094;&#1080;&#1103;%20&#1054;&#1089;&#1090;&#1088;&#1099;&#1081;%20&#1078;&#1080;&#1074;&#1086;&#1090;_&#1072;&#1087;&#1087;&#1077;&#1085;&#1076;&#1080;&#1094;&#1080;&#1090;\MPEG1_Web_PAL_smpt3.mpg" TargetMode="External"/><Relationship Id="rId1" Type="http://schemas.openxmlformats.org/officeDocument/2006/relationships/video" Target="file:///C:\Documents%20and%20Settings\&#1048;&#1083;&#1100;&#1103;&#1089;\&#1052;&#1086;&#1080;%20&#1076;&#1086;&#1082;&#1091;&#1084;&#1077;&#1085;&#1090;&#1099;\&#1050;%20&#1083;&#1077;&#1082;&#1094;&#1080;&#1080;\&#1051;&#1077;&#1082;&#1094;&#1080;&#1103;%20&#1054;&#1089;&#1090;&#1088;&#1099;&#1081;%20&#1078;&#1080;&#1074;&#1086;&#1090;_&#1072;&#1087;&#1087;&#1077;&#1085;&#1076;&#1080;&#1094;&#1080;&#1090;\MPEG1_Web_PAL_P1010130.mpg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&#1048;&#1083;&#1100;&#1103;&#1089;\&#1052;&#1086;&#1080;%20&#1076;&#1086;&#1082;&#1091;&#1084;&#1077;&#1085;&#1090;&#1099;\&#1050;%20&#1083;&#1077;&#1082;&#1094;&#1080;&#1080;\&#1054;&#1089;&#1090;&#1088;&#1099;&#1081;%20&#1078;&#1080;&#1074;&#1086;&#1090;\&#1072;&#1087;&#1087;&#1077;&#1085;&#1076;&#1080;&#1094;&#1080;&#1090;\&#1057;&#1080;&#1084;&#1087;&#1090;&#1086;&#1084;&#1099;\MPEG1_Web_PAL_P1010126.m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111\&#1052;&#1086;&#1080;%20&#1076;&#1086;&#1082;&#1091;&#1084;&#1077;&#1085;&#1090;&#1099;\&#1050;%20&#1083;&#1077;&#1082;&#1094;&#1080;&#1080;%20&#1048;&#1083;&#1100;&#1103;&#1089;&#1072;\&#1051;&#1077;&#1082;&#1094;&#1080;&#1103;%20&#1054;&#1089;&#1090;&#1088;&#1099;&#1081;%20&#1078;&#1080;&#1074;&#1086;&#1090;_&#1072;&#1087;&#1087;&#1077;&#1085;&#1076;&#1080;&#1094;&#1080;&#1090;\&#1040;&#1087;&#1087;&#1077;&#1085;&#1076;&#1101;&#1082;&#1090;&#1086;&#1084;&#1080;&#1103;.m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1840" y="1700808"/>
            <a:ext cx="6012160" cy="1808187"/>
          </a:xfrm>
        </p:spPr>
        <p:txBody>
          <a:bodyPr/>
          <a:lstStyle/>
          <a:p>
            <a:pPr algn="ctr"/>
            <a:r>
              <a:rPr lang="ru-RU" sz="3200" dirty="0" smtClean="0"/>
              <a:t>Острый живот в хирургии.</a:t>
            </a:r>
            <a:br>
              <a:rPr lang="ru-RU" sz="3200" dirty="0" smtClean="0"/>
            </a:br>
            <a:r>
              <a:rPr lang="ru-RU" sz="3200" dirty="0" smtClean="0"/>
              <a:t>Острый ложный живот.</a:t>
            </a: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7864" y="3356992"/>
            <a:ext cx="5643570" cy="642941"/>
          </a:xfrm>
        </p:spPr>
        <p:txBody>
          <a:bodyPr/>
          <a:lstStyle/>
          <a:p>
            <a:r>
              <a:rPr lang="ru-RU" sz="2500" dirty="0" smtClean="0"/>
              <a:t>Дифференциальная диагностика.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100000" contras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3059113" y="1268413"/>
            <a:ext cx="2808287" cy="4316412"/>
          </a:xfrm>
          <a:noFill/>
        </p:spPr>
      </p:pic>
      <p:sp>
        <p:nvSpPr>
          <p:cNvPr id="14339" name="Freeform 7"/>
          <p:cNvSpPr>
            <a:spLocks/>
          </p:cNvSpPr>
          <p:nvPr/>
        </p:nvSpPr>
        <p:spPr bwMode="auto">
          <a:xfrm>
            <a:off x="3924300" y="1916113"/>
            <a:ext cx="457200" cy="574675"/>
          </a:xfrm>
          <a:custGeom>
            <a:avLst/>
            <a:gdLst>
              <a:gd name="T0" fmla="*/ 23685 w 637"/>
              <a:gd name="T1" fmla="*/ 525882 h 954"/>
              <a:gd name="T2" fmla="*/ 23685 w 637"/>
              <a:gd name="T3" fmla="*/ 379502 h 954"/>
              <a:gd name="T4" fmla="*/ 58137 w 637"/>
              <a:gd name="T5" fmla="*/ 369864 h 954"/>
              <a:gd name="T6" fmla="*/ 81822 w 637"/>
              <a:gd name="T7" fmla="*/ 349986 h 954"/>
              <a:gd name="T8" fmla="*/ 116274 w 637"/>
              <a:gd name="T9" fmla="*/ 291554 h 954"/>
              <a:gd name="T10" fmla="*/ 232548 w 637"/>
              <a:gd name="T11" fmla="*/ 272278 h 954"/>
              <a:gd name="T12" fmla="*/ 360305 w 637"/>
              <a:gd name="T13" fmla="*/ 204208 h 954"/>
              <a:gd name="T14" fmla="*/ 418442 w 637"/>
              <a:gd name="T15" fmla="*/ 135537 h 954"/>
              <a:gd name="T16" fmla="*/ 429926 w 637"/>
              <a:gd name="T17" fmla="*/ 28914 h 954"/>
              <a:gd name="T18" fmla="*/ 452894 w 637"/>
              <a:gd name="T19" fmla="*/ 9036 h 954"/>
              <a:gd name="T20" fmla="*/ 441410 w 637"/>
              <a:gd name="T21" fmla="*/ 262640 h 954"/>
              <a:gd name="T22" fmla="*/ 418442 w 637"/>
              <a:gd name="T23" fmla="*/ 321071 h 954"/>
              <a:gd name="T24" fmla="*/ 429926 w 637"/>
              <a:gd name="T25" fmla="*/ 369864 h 954"/>
              <a:gd name="T26" fmla="*/ 452894 w 637"/>
              <a:gd name="T27" fmla="*/ 428296 h 954"/>
              <a:gd name="T28" fmla="*/ 406958 w 637"/>
              <a:gd name="T29" fmla="*/ 525882 h 954"/>
              <a:gd name="T30" fmla="*/ 313652 w 637"/>
              <a:gd name="T31" fmla="*/ 535520 h 954"/>
              <a:gd name="T32" fmla="*/ 139959 w 637"/>
              <a:gd name="T33" fmla="*/ 574675 h 954"/>
              <a:gd name="T34" fmla="*/ 46653 w 637"/>
              <a:gd name="T35" fmla="*/ 564434 h 954"/>
              <a:gd name="T36" fmla="*/ 12202 w 637"/>
              <a:gd name="T37" fmla="*/ 554796 h 954"/>
              <a:gd name="T38" fmla="*/ 23685 w 637"/>
              <a:gd name="T39" fmla="*/ 525882 h 9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37"/>
              <a:gd name="T61" fmla="*/ 0 h 954"/>
              <a:gd name="T62" fmla="*/ 637 w 637"/>
              <a:gd name="T63" fmla="*/ 954 h 9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37" h="954">
                <a:moveTo>
                  <a:pt x="33" y="873"/>
                </a:moveTo>
                <a:cubicBezTo>
                  <a:pt x="25" y="808"/>
                  <a:pt x="0" y="697"/>
                  <a:pt x="33" y="630"/>
                </a:cubicBezTo>
                <a:cubicBezTo>
                  <a:pt x="40" y="615"/>
                  <a:pt x="65" y="619"/>
                  <a:pt x="81" y="614"/>
                </a:cubicBezTo>
                <a:cubicBezTo>
                  <a:pt x="92" y="603"/>
                  <a:pt x="106" y="594"/>
                  <a:pt x="114" y="581"/>
                </a:cubicBezTo>
                <a:cubicBezTo>
                  <a:pt x="141" y="537"/>
                  <a:pt x="115" y="521"/>
                  <a:pt x="162" y="484"/>
                </a:cubicBezTo>
                <a:cubicBezTo>
                  <a:pt x="205" y="450"/>
                  <a:pt x="270" y="460"/>
                  <a:pt x="324" y="452"/>
                </a:cubicBezTo>
                <a:cubicBezTo>
                  <a:pt x="387" y="411"/>
                  <a:pt x="429" y="363"/>
                  <a:pt x="502" y="339"/>
                </a:cubicBezTo>
                <a:cubicBezTo>
                  <a:pt x="579" y="262"/>
                  <a:pt x="557" y="303"/>
                  <a:pt x="583" y="225"/>
                </a:cubicBezTo>
                <a:cubicBezTo>
                  <a:pt x="588" y="166"/>
                  <a:pt x="586" y="106"/>
                  <a:pt x="599" y="48"/>
                </a:cubicBezTo>
                <a:cubicBezTo>
                  <a:pt x="602" y="33"/>
                  <a:pt x="630" y="0"/>
                  <a:pt x="631" y="15"/>
                </a:cubicBezTo>
                <a:cubicBezTo>
                  <a:pt x="637" y="155"/>
                  <a:pt x="628" y="296"/>
                  <a:pt x="615" y="436"/>
                </a:cubicBezTo>
                <a:cubicBezTo>
                  <a:pt x="612" y="470"/>
                  <a:pt x="583" y="533"/>
                  <a:pt x="583" y="533"/>
                </a:cubicBezTo>
                <a:cubicBezTo>
                  <a:pt x="588" y="560"/>
                  <a:pt x="592" y="587"/>
                  <a:pt x="599" y="614"/>
                </a:cubicBezTo>
                <a:cubicBezTo>
                  <a:pt x="608" y="647"/>
                  <a:pt x="631" y="711"/>
                  <a:pt x="631" y="711"/>
                </a:cubicBezTo>
                <a:cubicBezTo>
                  <a:pt x="624" y="744"/>
                  <a:pt x="618" y="858"/>
                  <a:pt x="567" y="873"/>
                </a:cubicBezTo>
                <a:cubicBezTo>
                  <a:pt x="525" y="886"/>
                  <a:pt x="480" y="882"/>
                  <a:pt x="437" y="889"/>
                </a:cubicBezTo>
                <a:cubicBezTo>
                  <a:pt x="354" y="902"/>
                  <a:pt x="276" y="932"/>
                  <a:pt x="195" y="954"/>
                </a:cubicBezTo>
                <a:cubicBezTo>
                  <a:pt x="152" y="948"/>
                  <a:pt x="108" y="945"/>
                  <a:pt x="65" y="937"/>
                </a:cubicBezTo>
                <a:cubicBezTo>
                  <a:pt x="48" y="934"/>
                  <a:pt x="17" y="938"/>
                  <a:pt x="17" y="921"/>
                </a:cubicBezTo>
                <a:cubicBezTo>
                  <a:pt x="17" y="853"/>
                  <a:pt x="118" y="916"/>
                  <a:pt x="33" y="873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0" name="Freeform 8"/>
          <p:cNvSpPr>
            <a:spLocks/>
          </p:cNvSpPr>
          <p:nvPr/>
        </p:nvSpPr>
        <p:spPr bwMode="auto">
          <a:xfrm>
            <a:off x="4140200" y="3644900"/>
            <a:ext cx="228600" cy="614363"/>
          </a:xfrm>
          <a:custGeom>
            <a:avLst/>
            <a:gdLst>
              <a:gd name="T0" fmla="*/ 29789 w 353"/>
              <a:gd name="T1" fmla="*/ 88004 h 1473"/>
              <a:gd name="T2" fmla="*/ 82244 w 353"/>
              <a:gd name="T3" fmla="*/ 33784 h 1473"/>
              <a:gd name="T4" fmla="*/ 102967 w 353"/>
              <a:gd name="T5" fmla="*/ 13764 h 1473"/>
              <a:gd name="T6" fmla="*/ 165784 w 353"/>
              <a:gd name="T7" fmla="*/ 0 h 1473"/>
              <a:gd name="T8" fmla="*/ 207877 w 353"/>
              <a:gd name="T9" fmla="*/ 128462 h 1473"/>
              <a:gd name="T10" fmla="*/ 228600 w 353"/>
              <a:gd name="T11" fmla="*/ 168919 h 1473"/>
              <a:gd name="T12" fmla="*/ 197516 w 353"/>
              <a:gd name="T13" fmla="*/ 600599 h 1473"/>
              <a:gd name="T14" fmla="*/ 176145 w 353"/>
              <a:gd name="T15" fmla="*/ 614363 h 1473"/>
              <a:gd name="T16" fmla="*/ 82244 w 353"/>
              <a:gd name="T17" fmla="*/ 573906 h 1473"/>
              <a:gd name="T18" fmla="*/ 60874 w 353"/>
              <a:gd name="T19" fmla="*/ 290290 h 1473"/>
              <a:gd name="T20" fmla="*/ 19428 w 353"/>
              <a:gd name="T21" fmla="*/ 209376 h 1473"/>
              <a:gd name="T22" fmla="*/ 29789 w 353"/>
              <a:gd name="T23" fmla="*/ 88004 h 147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3"/>
              <a:gd name="T37" fmla="*/ 0 h 1473"/>
              <a:gd name="T38" fmla="*/ 353 w 353"/>
              <a:gd name="T39" fmla="*/ 1473 h 147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3" h="1473">
                <a:moveTo>
                  <a:pt x="46" y="211"/>
                </a:moveTo>
                <a:cubicBezTo>
                  <a:pt x="65" y="154"/>
                  <a:pt x="90" y="127"/>
                  <a:pt x="127" y="81"/>
                </a:cubicBezTo>
                <a:cubicBezTo>
                  <a:pt x="139" y="66"/>
                  <a:pt x="143" y="43"/>
                  <a:pt x="159" y="33"/>
                </a:cubicBezTo>
                <a:cubicBezTo>
                  <a:pt x="188" y="15"/>
                  <a:pt x="256" y="0"/>
                  <a:pt x="256" y="0"/>
                </a:cubicBezTo>
                <a:cubicBezTo>
                  <a:pt x="343" y="87"/>
                  <a:pt x="301" y="175"/>
                  <a:pt x="321" y="308"/>
                </a:cubicBezTo>
                <a:cubicBezTo>
                  <a:pt x="326" y="342"/>
                  <a:pt x="353" y="405"/>
                  <a:pt x="353" y="405"/>
                </a:cubicBezTo>
                <a:cubicBezTo>
                  <a:pt x="341" y="660"/>
                  <a:pt x="319" y="1255"/>
                  <a:pt x="305" y="1440"/>
                </a:cubicBezTo>
                <a:cubicBezTo>
                  <a:pt x="304" y="1456"/>
                  <a:pt x="283" y="1462"/>
                  <a:pt x="272" y="1473"/>
                </a:cubicBezTo>
                <a:cubicBezTo>
                  <a:pt x="171" y="1453"/>
                  <a:pt x="181" y="1457"/>
                  <a:pt x="127" y="1376"/>
                </a:cubicBezTo>
                <a:cubicBezTo>
                  <a:pt x="43" y="1119"/>
                  <a:pt x="144" y="1445"/>
                  <a:pt x="94" y="696"/>
                </a:cubicBezTo>
                <a:cubicBezTo>
                  <a:pt x="90" y="642"/>
                  <a:pt x="48" y="557"/>
                  <a:pt x="30" y="502"/>
                </a:cubicBezTo>
                <a:cubicBezTo>
                  <a:pt x="0" y="410"/>
                  <a:pt x="41" y="308"/>
                  <a:pt x="46" y="211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1" name="AutoShape 9"/>
          <p:cNvSpPr>
            <a:spLocks noChangeArrowheads="1"/>
          </p:cNvSpPr>
          <p:nvPr/>
        </p:nvSpPr>
        <p:spPr bwMode="auto">
          <a:xfrm>
            <a:off x="4211638" y="3500438"/>
            <a:ext cx="457200" cy="228600"/>
          </a:xfrm>
          <a:prstGeom prst="pentagon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2" name="Oval 10"/>
          <p:cNvSpPr>
            <a:spLocks noChangeArrowheads="1"/>
          </p:cNvSpPr>
          <p:nvPr/>
        </p:nvSpPr>
        <p:spPr bwMode="auto">
          <a:xfrm>
            <a:off x="4140200" y="3141663"/>
            <a:ext cx="685800" cy="22860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3" name="AutoShape 11"/>
          <p:cNvSpPr>
            <a:spLocks noChangeArrowheads="1"/>
          </p:cNvSpPr>
          <p:nvPr/>
        </p:nvSpPr>
        <p:spPr bwMode="auto">
          <a:xfrm>
            <a:off x="4643438" y="2852738"/>
            <a:ext cx="114300" cy="114300"/>
          </a:xfrm>
          <a:prstGeom prst="plus">
            <a:avLst>
              <a:gd name="adj" fmla="val 25000"/>
            </a:avLst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4" name="Freeform 14"/>
          <p:cNvSpPr>
            <a:spLocks/>
          </p:cNvSpPr>
          <p:nvPr/>
        </p:nvSpPr>
        <p:spPr bwMode="auto">
          <a:xfrm>
            <a:off x="4572000" y="2133600"/>
            <a:ext cx="431800" cy="323850"/>
          </a:xfrm>
          <a:custGeom>
            <a:avLst/>
            <a:gdLst>
              <a:gd name="T0" fmla="*/ 63216 w 806"/>
              <a:gd name="T1" fmla="*/ 41281 h 557"/>
              <a:gd name="T2" fmla="*/ 71788 w 806"/>
              <a:gd name="T3" fmla="*/ 13373 h 557"/>
              <a:gd name="T4" fmla="*/ 150005 w 806"/>
              <a:gd name="T5" fmla="*/ 50583 h 557"/>
              <a:gd name="T6" fmla="*/ 262509 w 806"/>
              <a:gd name="T7" fmla="*/ 79073 h 557"/>
              <a:gd name="T8" fmla="*/ 366441 w 806"/>
              <a:gd name="T9" fmla="*/ 173263 h 557"/>
              <a:gd name="T10" fmla="*/ 401263 w 806"/>
              <a:gd name="T11" fmla="*/ 220358 h 557"/>
              <a:gd name="T12" fmla="*/ 392692 w 806"/>
              <a:gd name="T13" fmla="*/ 323850 h 557"/>
              <a:gd name="T14" fmla="*/ 297331 w 806"/>
              <a:gd name="T15" fmla="*/ 295360 h 557"/>
              <a:gd name="T16" fmla="*/ 271080 w 806"/>
              <a:gd name="T17" fmla="*/ 286058 h 557"/>
              <a:gd name="T18" fmla="*/ 245365 w 806"/>
              <a:gd name="T19" fmla="*/ 257568 h 557"/>
              <a:gd name="T20" fmla="*/ 219114 w 806"/>
              <a:gd name="T21" fmla="*/ 248266 h 557"/>
              <a:gd name="T22" fmla="*/ 175720 w 806"/>
              <a:gd name="T23" fmla="*/ 211055 h 557"/>
              <a:gd name="T24" fmla="*/ 106611 w 806"/>
              <a:gd name="T25" fmla="*/ 163960 h 557"/>
              <a:gd name="T26" fmla="*/ 88932 w 806"/>
              <a:gd name="T27" fmla="*/ 144773 h 557"/>
              <a:gd name="T28" fmla="*/ 36966 w 806"/>
              <a:gd name="T29" fmla="*/ 126168 h 557"/>
              <a:gd name="T30" fmla="*/ 2679 w 806"/>
              <a:gd name="T31" fmla="*/ 79073 h 557"/>
              <a:gd name="T32" fmla="*/ 36966 w 806"/>
              <a:gd name="T33" fmla="*/ 13373 h 557"/>
              <a:gd name="T34" fmla="*/ 63216 w 806"/>
              <a:gd name="T35" fmla="*/ 41281 h 5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06"/>
              <a:gd name="T55" fmla="*/ 0 h 557"/>
              <a:gd name="T56" fmla="*/ 806 w 806"/>
              <a:gd name="T57" fmla="*/ 557 h 5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06" h="557">
                <a:moveTo>
                  <a:pt x="118" y="71"/>
                </a:moveTo>
                <a:cubicBezTo>
                  <a:pt x="123" y="55"/>
                  <a:pt x="117" y="25"/>
                  <a:pt x="134" y="23"/>
                </a:cubicBezTo>
                <a:cubicBezTo>
                  <a:pt x="225" y="10"/>
                  <a:pt x="216" y="66"/>
                  <a:pt x="280" y="87"/>
                </a:cubicBezTo>
                <a:cubicBezTo>
                  <a:pt x="347" y="109"/>
                  <a:pt x="422" y="114"/>
                  <a:pt x="490" y="136"/>
                </a:cubicBezTo>
                <a:cubicBezTo>
                  <a:pt x="560" y="183"/>
                  <a:pt x="624" y="238"/>
                  <a:pt x="684" y="298"/>
                </a:cubicBezTo>
                <a:cubicBezTo>
                  <a:pt x="708" y="322"/>
                  <a:pt x="725" y="355"/>
                  <a:pt x="749" y="379"/>
                </a:cubicBezTo>
                <a:cubicBezTo>
                  <a:pt x="782" y="478"/>
                  <a:pt x="806" y="481"/>
                  <a:pt x="733" y="557"/>
                </a:cubicBezTo>
                <a:cubicBezTo>
                  <a:pt x="615" y="534"/>
                  <a:pt x="682" y="551"/>
                  <a:pt x="555" y="508"/>
                </a:cubicBezTo>
                <a:cubicBezTo>
                  <a:pt x="539" y="503"/>
                  <a:pt x="506" y="492"/>
                  <a:pt x="506" y="492"/>
                </a:cubicBezTo>
                <a:cubicBezTo>
                  <a:pt x="490" y="476"/>
                  <a:pt x="477" y="456"/>
                  <a:pt x="458" y="443"/>
                </a:cubicBezTo>
                <a:cubicBezTo>
                  <a:pt x="444" y="433"/>
                  <a:pt x="422" y="438"/>
                  <a:pt x="409" y="427"/>
                </a:cubicBezTo>
                <a:cubicBezTo>
                  <a:pt x="304" y="344"/>
                  <a:pt x="452" y="404"/>
                  <a:pt x="328" y="363"/>
                </a:cubicBezTo>
                <a:cubicBezTo>
                  <a:pt x="281" y="330"/>
                  <a:pt x="254" y="300"/>
                  <a:pt x="199" y="282"/>
                </a:cubicBezTo>
                <a:cubicBezTo>
                  <a:pt x="188" y="271"/>
                  <a:pt x="180" y="256"/>
                  <a:pt x="166" y="249"/>
                </a:cubicBezTo>
                <a:cubicBezTo>
                  <a:pt x="136" y="234"/>
                  <a:pt x="69" y="217"/>
                  <a:pt x="69" y="217"/>
                </a:cubicBezTo>
                <a:cubicBezTo>
                  <a:pt x="31" y="192"/>
                  <a:pt x="5" y="189"/>
                  <a:pt x="5" y="136"/>
                </a:cubicBezTo>
                <a:cubicBezTo>
                  <a:pt x="5" y="118"/>
                  <a:pt x="0" y="0"/>
                  <a:pt x="69" y="23"/>
                </a:cubicBezTo>
                <a:cubicBezTo>
                  <a:pt x="91" y="30"/>
                  <a:pt x="102" y="55"/>
                  <a:pt x="118" y="71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4345" name="Rectangle 15"/>
          <p:cNvSpPr>
            <a:spLocks noChangeArrowheads="1"/>
          </p:cNvSpPr>
          <p:nvPr/>
        </p:nvSpPr>
        <p:spPr bwMode="auto">
          <a:xfrm>
            <a:off x="250824" y="692150"/>
            <a:ext cx="3241055" cy="1800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перфорация пептической язвы</a:t>
            </a:r>
          </a:p>
          <a:p>
            <a:pPr algn="ctr"/>
            <a:r>
              <a:rPr lang="ru-RU" b="1" dirty="0"/>
              <a:t>правосторонний плеврит </a:t>
            </a:r>
          </a:p>
          <a:p>
            <a:pPr algn="ctr"/>
            <a:r>
              <a:rPr lang="ru-RU" b="1" dirty="0" err="1"/>
              <a:t>поддиафрагмальный</a:t>
            </a:r>
            <a:r>
              <a:rPr lang="ru-RU" b="1" dirty="0"/>
              <a:t> абсцесс </a:t>
            </a:r>
          </a:p>
          <a:p>
            <a:pPr algn="ctr"/>
            <a:r>
              <a:rPr lang="ru-RU" b="1" dirty="0"/>
              <a:t>повреждение </a:t>
            </a:r>
            <a:r>
              <a:rPr lang="ru-RU" b="1" dirty="0" err="1"/>
              <a:t>селезенки</a:t>
            </a:r>
            <a:r>
              <a:rPr lang="ru-RU" b="1" dirty="0"/>
              <a:t> </a:t>
            </a:r>
          </a:p>
        </p:txBody>
      </p:sp>
      <p:sp>
        <p:nvSpPr>
          <p:cNvPr id="14346" name="Rectangle 16"/>
          <p:cNvSpPr>
            <a:spLocks noChangeArrowheads="1"/>
          </p:cNvSpPr>
          <p:nvPr/>
        </p:nvSpPr>
        <p:spPr bwMode="auto">
          <a:xfrm>
            <a:off x="250825" y="2997200"/>
            <a:ext cx="2447925" cy="1008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аппендицит</a:t>
            </a:r>
          </a:p>
          <a:p>
            <a:pPr algn="ctr"/>
            <a:r>
              <a:rPr lang="ru-RU" b="1" dirty="0"/>
              <a:t>острый панкреатит</a:t>
            </a:r>
          </a:p>
          <a:p>
            <a:pPr algn="ctr"/>
            <a:r>
              <a:rPr lang="ru-RU" b="1" dirty="0"/>
              <a:t>почечная колика</a:t>
            </a:r>
          </a:p>
        </p:txBody>
      </p:sp>
      <p:sp>
        <p:nvSpPr>
          <p:cNvPr id="14347" name="Rectangle 17"/>
          <p:cNvSpPr>
            <a:spLocks noChangeArrowheads="1"/>
          </p:cNvSpPr>
          <p:nvPr/>
        </p:nvSpPr>
        <p:spPr bwMode="auto">
          <a:xfrm>
            <a:off x="0" y="4797425"/>
            <a:ext cx="3383755" cy="1655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мочевая колика</a:t>
            </a:r>
          </a:p>
          <a:p>
            <a:pPr algn="ctr"/>
            <a:r>
              <a:rPr lang="ru-RU" b="1" dirty="0"/>
              <a:t>острый пиелонефрит</a:t>
            </a:r>
          </a:p>
          <a:p>
            <a:pPr algn="ctr"/>
            <a:r>
              <a:rPr lang="ru-RU" b="1" dirty="0"/>
              <a:t>аппендицит</a:t>
            </a:r>
          </a:p>
          <a:p>
            <a:pPr algn="ctr"/>
            <a:r>
              <a:rPr lang="ru-RU" b="1" dirty="0"/>
              <a:t>заболевания половых органов</a:t>
            </a:r>
          </a:p>
          <a:p>
            <a:pPr algn="ctr"/>
            <a:r>
              <a:rPr lang="ru-RU" b="1" dirty="0"/>
              <a:t>паховая и бедренная грыжа</a:t>
            </a:r>
          </a:p>
        </p:txBody>
      </p:sp>
      <p:sp>
        <p:nvSpPr>
          <p:cNvPr id="14348" name="Rectangle 18"/>
          <p:cNvSpPr>
            <a:spLocks noChangeArrowheads="1"/>
          </p:cNvSpPr>
          <p:nvPr/>
        </p:nvSpPr>
        <p:spPr bwMode="auto">
          <a:xfrm>
            <a:off x="6156325" y="2205038"/>
            <a:ext cx="2530498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заболевания </a:t>
            </a:r>
          </a:p>
          <a:p>
            <a:pPr algn="ctr"/>
            <a:r>
              <a:rPr lang="ru-RU" b="1" dirty="0"/>
              <a:t>желчевыводящих </a:t>
            </a:r>
          </a:p>
          <a:p>
            <a:pPr algn="ctr"/>
            <a:r>
              <a:rPr lang="ru-RU" b="1" dirty="0"/>
              <a:t>путей, </a:t>
            </a:r>
          </a:p>
          <a:p>
            <a:pPr algn="ctr"/>
            <a:r>
              <a:rPr lang="ru-RU" b="1" dirty="0"/>
              <a:t>панкреатит</a:t>
            </a:r>
          </a:p>
        </p:txBody>
      </p:sp>
      <p:sp>
        <p:nvSpPr>
          <p:cNvPr id="14349" name="Rectangle 19"/>
          <p:cNvSpPr>
            <a:spLocks noChangeArrowheads="1"/>
          </p:cNvSpPr>
          <p:nvPr/>
        </p:nvSpPr>
        <p:spPr bwMode="auto">
          <a:xfrm>
            <a:off x="6011863" y="4221163"/>
            <a:ext cx="2197100" cy="1368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заболевания </a:t>
            </a:r>
          </a:p>
          <a:p>
            <a:pPr algn="ctr"/>
            <a:r>
              <a:rPr lang="ru-RU" b="1" dirty="0"/>
              <a:t>прямой кишки</a:t>
            </a:r>
          </a:p>
          <a:p>
            <a:pPr algn="ctr"/>
            <a:r>
              <a:rPr lang="ru-RU" b="1" dirty="0"/>
              <a:t>и половых органов</a:t>
            </a:r>
          </a:p>
        </p:txBody>
      </p:sp>
      <p:sp>
        <p:nvSpPr>
          <p:cNvPr id="14350" name="Rectangle 20"/>
          <p:cNvSpPr>
            <a:spLocks noChangeArrowheads="1"/>
          </p:cNvSpPr>
          <p:nvPr/>
        </p:nvSpPr>
        <p:spPr bwMode="auto">
          <a:xfrm>
            <a:off x="5475786" y="91847"/>
            <a:ext cx="3455988" cy="1296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острый панкреатит, </a:t>
            </a:r>
          </a:p>
          <a:p>
            <a:pPr algn="ctr"/>
            <a:r>
              <a:rPr lang="ru-RU" b="1" dirty="0"/>
              <a:t>левосторонний плеврит,</a:t>
            </a:r>
          </a:p>
          <a:p>
            <a:pPr algn="ctr"/>
            <a:r>
              <a:rPr lang="ru-RU" b="1" dirty="0"/>
              <a:t>перфорация пептической язвы</a:t>
            </a:r>
          </a:p>
          <a:p>
            <a:pPr algn="ctr"/>
            <a:r>
              <a:rPr lang="ru-RU" b="1" dirty="0"/>
              <a:t>повреждение </a:t>
            </a:r>
            <a:r>
              <a:rPr lang="ru-RU" b="1" dirty="0" err="1"/>
              <a:t>селезенки</a:t>
            </a:r>
            <a:endParaRPr lang="ru-RU" b="1" dirty="0"/>
          </a:p>
        </p:txBody>
      </p:sp>
      <p:sp>
        <p:nvSpPr>
          <p:cNvPr id="14351" name="Line 21"/>
          <p:cNvSpPr>
            <a:spLocks noChangeShapeType="1"/>
          </p:cNvSpPr>
          <p:nvPr/>
        </p:nvSpPr>
        <p:spPr bwMode="auto">
          <a:xfrm>
            <a:off x="3491878" y="1592262"/>
            <a:ext cx="503859" cy="541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2" name="Line 22"/>
          <p:cNvSpPr>
            <a:spLocks noChangeShapeType="1"/>
          </p:cNvSpPr>
          <p:nvPr/>
        </p:nvSpPr>
        <p:spPr bwMode="auto">
          <a:xfrm flipH="1">
            <a:off x="5003800" y="1412875"/>
            <a:ext cx="8636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3" name="Line 23"/>
          <p:cNvSpPr>
            <a:spLocks noChangeShapeType="1"/>
          </p:cNvSpPr>
          <p:nvPr/>
        </p:nvSpPr>
        <p:spPr bwMode="auto">
          <a:xfrm flipV="1">
            <a:off x="2700338" y="3284538"/>
            <a:ext cx="1366837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4" name="Line 24"/>
          <p:cNvSpPr>
            <a:spLocks noChangeShapeType="1"/>
          </p:cNvSpPr>
          <p:nvPr/>
        </p:nvSpPr>
        <p:spPr bwMode="auto">
          <a:xfrm flipH="1">
            <a:off x="4787900" y="2636838"/>
            <a:ext cx="1368425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5" name="Line 25"/>
          <p:cNvSpPr>
            <a:spLocks noChangeShapeType="1"/>
          </p:cNvSpPr>
          <p:nvPr/>
        </p:nvSpPr>
        <p:spPr bwMode="auto">
          <a:xfrm flipV="1">
            <a:off x="3383755" y="4149724"/>
            <a:ext cx="827883" cy="12234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6" name="Line 26"/>
          <p:cNvSpPr>
            <a:spLocks noChangeShapeType="1"/>
          </p:cNvSpPr>
          <p:nvPr/>
        </p:nvSpPr>
        <p:spPr bwMode="auto">
          <a:xfrm flipH="1" flipV="1">
            <a:off x="4572000" y="3716338"/>
            <a:ext cx="1439863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7" name="Rectangle 30"/>
          <p:cNvSpPr>
            <a:spLocks noChangeArrowheads="1"/>
          </p:cNvSpPr>
          <p:nvPr/>
        </p:nvSpPr>
        <p:spPr bwMode="auto">
          <a:xfrm>
            <a:off x="3929058" y="5715016"/>
            <a:ext cx="47577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105A5B"/>
                </a:solidFill>
                <a:latin typeface="+mn-lt"/>
              </a:rPr>
              <a:t>Типичная иррадиация  абдоминальной боли </a:t>
            </a:r>
          </a:p>
          <a:p>
            <a:r>
              <a:rPr lang="ru-RU" b="1" dirty="0">
                <a:solidFill>
                  <a:srgbClr val="105A5B"/>
                </a:solidFill>
                <a:latin typeface="+mn-lt"/>
              </a:rPr>
              <a:t>при острой хирургической патологии </a:t>
            </a:r>
          </a:p>
          <a:p>
            <a:r>
              <a:rPr lang="ru-RU" b="1" dirty="0">
                <a:solidFill>
                  <a:srgbClr val="105A5B"/>
                </a:solidFill>
                <a:latin typeface="+mn-lt"/>
              </a:rPr>
              <a:t>органов брюшной полости</a:t>
            </a:r>
          </a:p>
          <a:p>
            <a:r>
              <a:rPr lang="ru-RU" b="1" dirty="0">
                <a:solidFill>
                  <a:srgbClr val="105A5B"/>
                </a:solidFill>
                <a:latin typeface="+mn-lt"/>
              </a:rPr>
              <a:t>(вид спереди).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 третьей группе относят: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124200"/>
            <a:ext cx="8820472" cy="3733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1. Ревматизм</a:t>
            </a:r>
            <a:r>
              <a:rPr lang="ru-RU" sz="2800" b="1" dirty="0"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2. Болезнь </a:t>
            </a:r>
            <a:r>
              <a:rPr lang="ru-RU" sz="2800" b="1" dirty="0" err="1">
                <a:cs typeface="Times New Roman" pitchFamily="18" charset="0"/>
              </a:rPr>
              <a:t>Шенлейн-Геноха</a:t>
            </a:r>
            <a:r>
              <a:rPr lang="ru-RU" sz="2800" b="1" dirty="0">
                <a:cs typeface="Times New Roman" pitchFamily="18" charset="0"/>
              </a:rPr>
              <a:t> (геморрагический </a:t>
            </a:r>
            <a:r>
              <a:rPr lang="ru-RU" sz="2800" b="1" dirty="0" err="1">
                <a:cs typeface="Times New Roman" pitchFamily="18" charset="0"/>
              </a:rPr>
              <a:t>васкулит</a:t>
            </a:r>
            <a:r>
              <a:rPr lang="ru-RU" sz="2800" b="1" dirty="0">
                <a:cs typeface="Times New Roman" pitchFamily="18" charset="0"/>
              </a:rPr>
              <a:t>) </a:t>
            </a:r>
          </a:p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3. Диабет</a:t>
            </a:r>
            <a:endParaRPr lang="ru-RU" sz="2800" b="1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4. Тиреотоксикоз </a:t>
            </a:r>
            <a:endParaRPr lang="ru-RU" sz="2800" b="1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5. Синдром </a:t>
            </a:r>
            <a:r>
              <a:rPr lang="ru-RU" sz="2800" b="1" dirty="0">
                <a:cs typeface="Times New Roman" pitchFamily="18" charset="0"/>
              </a:rPr>
              <a:t>отмены при употреблении наркотиков </a:t>
            </a:r>
            <a:endParaRPr lang="ru-RU" sz="2800" b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6. Опоясывающий лишай (</a:t>
            </a:r>
            <a:r>
              <a:rPr lang="en-US" sz="2800" b="1" dirty="0">
                <a:cs typeface="Times New Roman" pitchFamily="18" charset="0"/>
              </a:rPr>
              <a:t>h</a:t>
            </a:r>
            <a:r>
              <a:rPr lang="en-US" sz="2800" b="1" dirty="0" smtClean="0">
                <a:cs typeface="Times New Roman" pitchFamily="18" charset="0"/>
              </a:rPr>
              <a:t>erpes zoster)</a:t>
            </a:r>
            <a:endParaRPr lang="ru-RU" sz="2800" b="1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b="1" dirty="0" smtClean="0">
                <a:cs typeface="Times New Roman" pitchFamily="18" charset="0"/>
              </a:rPr>
              <a:t>7. Инфекционные </a:t>
            </a:r>
            <a:r>
              <a:rPr lang="ru-RU" sz="2800" b="1" dirty="0" err="1" smtClean="0">
                <a:cs typeface="Times New Roman" pitchFamily="18" charset="0"/>
              </a:rPr>
              <a:t>звболевания</a:t>
            </a:r>
            <a:endParaRPr lang="ru-RU" sz="2800" b="1" dirty="0"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71678"/>
            <a:ext cx="9144000" cy="381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признаки ревматизма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00306"/>
            <a:ext cx="9144000" cy="2357454"/>
          </a:xfrm>
        </p:spPr>
        <p:txBody>
          <a:bodyPr/>
          <a:lstStyle/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Чаще </a:t>
            </a:r>
            <a:r>
              <a:rPr lang="ru-RU" sz="1800" b="1" dirty="0">
                <a:cs typeface="Times New Roman" pitchFamily="18" charset="0"/>
              </a:rPr>
              <a:t>болеют дети.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Артралгия </a:t>
            </a:r>
            <a:r>
              <a:rPr lang="ru-RU" sz="1800" b="1" dirty="0">
                <a:cs typeface="Times New Roman" pitchFamily="18" charset="0"/>
              </a:rPr>
              <a:t>в большинстве случаев предшествует абдоминальной симптоматике.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Если </a:t>
            </a:r>
            <a:r>
              <a:rPr lang="ru-RU" sz="1800" b="1" dirty="0">
                <a:cs typeface="Times New Roman" pitchFamily="18" charset="0"/>
              </a:rPr>
              <a:t>боли в животе предшествовали артралгии, то наблюдается их исчезновение при возникновении последней. 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Боли </a:t>
            </a:r>
            <a:r>
              <a:rPr lang="ru-RU" sz="1800" b="1" dirty="0">
                <a:cs typeface="Times New Roman" pitchFamily="18" charset="0"/>
              </a:rPr>
              <a:t>носят волнообразный характер с периодами затишья.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Мигрирующие </a:t>
            </a:r>
            <a:r>
              <a:rPr lang="ru-RU" sz="1800" b="1" dirty="0" err="1">
                <a:cs typeface="Times New Roman" pitchFamily="18" charset="0"/>
              </a:rPr>
              <a:t>перитонеальные</a:t>
            </a:r>
            <a:r>
              <a:rPr lang="ru-RU" sz="1800" b="1" dirty="0">
                <a:cs typeface="Times New Roman" pitchFamily="18" charset="0"/>
              </a:rPr>
              <a:t> явления, сопровождающиеся лихорадкой.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Поскольку </a:t>
            </a:r>
            <a:r>
              <a:rPr lang="ru-RU" sz="1800" b="1" dirty="0">
                <a:cs typeface="Times New Roman" pitchFamily="18" charset="0"/>
              </a:rPr>
              <a:t>ревматический процесс поражает париетальную брюшину, то поверхностная пальпация будет резко болезненна уже в самом начале заболевания. 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Характерно </a:t>
            </a:r>
            <a:r>
              <a:rPr lang="ru-RU" sz="1800" b="1" dirty="0">
                <a:cs typeface="Times New Roman" pitchFamily="18" charset="0"/>
              </a:rPr>
              <a:t>отсутствие разницы в болевых ощущениях при поверхностной и глубокой пальпации.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b="1" dirty="0" smtClean="0">
                <a:cs typeface="Times New Roman" pitchFamily="18" charset="0"/>
              </a:rPr>
              <a:t>На </a:t>
            </a:r>
            <a:r>
              <a:rPr lang="ru-RU" sz="1800" b="1" dirty="0">
                <a:cs typeface="Times New Roman" pitchFamily="18" charset="0"/>
              </a:rPr>
              <a:t>ЭКГ отмечаются изменения со стороны миокарда, в анализах крови – ускоренное СОЭ, положительные ревматические пробы.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endParaRPr lang="ru-RU" sz="1400" dirty="0">
              <a:cs typeface="Times New Roman" pitchFamily="18" charset="0"/>
            </a:endParaRPr>
          </a:p>
        </p:txBody>
      </p:sp>
      <p:pic>
        <p:nvPicPr>
          <p:cNvPr id="4" name="Рисунок 3" descr="hronicheskij-revmatizm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023" y="0"/>
            <a:ext cx="3476616" cy="212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16"/>
            <a:ext cx="9144000" cy="37147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</a:t>
            </a:r>
            <a:r>
              <a:rPr lang="ru-RU" sz="2800" b="1" dirty="0" smtClean="0">
                <a:solidFill>
                  <a:srgbClr val="C00000"/>
                </a:solidFill>
              </a:rPr>
              <a:t>признаки сахарного </a:t>
            </a:r>
            <a:r>
              <a:rPr lang="ru-RU" sz="2800" b="1" dirty="0">
                <a:solidFill>
                  <a:srgbClr val="C00000"/>
                </a:solidFill>
              </a:rPr>
              <a:t>диабета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924944"/>
            <a:ext cx="8748464" cy="3309942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Острый </a:t>
            </a:r>
            <a:r>
              <a:rPr lang="ru-RU" sz="2000" b="1" dirty="0">
                <a:cs typeface="Times New Roman" pitchFamily="18" charset="0"/>
              </a:rPr>
              <a:t>диабетический живот всегда развивается постепенно.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Характеры </a:t>
            </a:r>
            <a:r>
              <a:rPr lang="ru-RU" sz="2000" b="1" dirty="0">
                <a:cs typeface="Times New Roman" pitchFamily="18" charset="0"/>
              </a:rPr>
              <a:t>заторможенность больного, одышка с глубоким затрудненным дыханием. На высоте выдоха отмечается расслабление мышц живота.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Изо </a:t>
            </a:r>
            <a:r>
              <a:rPr lang="ru-RU" sz="2000" b="1" dirty="0">
                <a:cs typeface="Times New Roman" pitchFamily="18" charset="0"/>
              </a:rPr>
              <a:t>рта запах ацетона. Рвотные массы также имеют характерный кислый плодовый запах.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При </a:t>
            </a:r>
            <a:r>
              <a:rPr lang="ru-RU" sz="2000" b="1" dirty="0">
                <a:cs typeface="Times New Roman" pitchFamily="18" charset="0"/>
              </a:rPr>
              <a:t>лабораторном исследовании наблюдается высокий уровень гликемии, наличие в моче глюкозы и кетоновых тел.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Исчезновение </a:t>
            </a:r>
            <a:r>
              <a:rPr lang="ru-RU" sz="2000" b="1" dirty="0">
                <a:cs typeface="Times New Roman" pitchFamily="18" charset="0"/>
              </a:rPr>
              <a:t>болей в животе после корригирующей терапии диабетического </a:t>
            </a:r>
            <a:r>
              <a:rPr lang="ru-RU" sz="2000" b="1" dirty="0" err="1">
                <a:cs typeface="Times New Roman" pitchFamily="18" charset="0"/>
              </a:rPr>
              <a:t>кетоацидоза</a:t>
            </a:r>
            <a:r>
              <a:rPr lang="ru-RU" sz="2000" b="1" dirty="0">
                <a:cs typeface="Times New Roman" pitchFamily="18" charset="0"/>
              </a:rPr>
              <a:t> и выведения больного из </a:t>
            </a:r>
            <a:r>
              <a:rPr lang="ru-RU" sz="2000" b="1" dirty="0" err="1">
                <a:cs typeface="Times New Roman" pitchFamily="18" charset="0"/>
              </a:rPr>
              <a:t>прекоматозного</a:t>
            </a:r>
            <a:r>
              <a:rPr lang="ru-RU" sz="2000" b="1" dirty="0">
                <a:cs typeface="Times New Roman" pitchFamily="18" charset="0"/>
              </a:rPr>
              <a:t> состояния.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ru-RU" sz="1400" dirty="0">
              <a:cs typeface="Times New Roman" pitchFamily="18" charset="0"/>
            </a:endParaRPr>
          </a:p>
        </p:txBody>
      </p:sp>
      <p:pic>
        <p:nvPicPr>
          <p:cNvPr id="4" name="Рисунок 3" descr="1439821148_6897734-diabetes-og-sund-mad-f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8578"/>
            <a:ext cx="3689426" cy="184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401" y="2132856"/>
            <a:ext cx="9144000" cy="60007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признаки тиреотоксикоза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24944"/>
            <a:ext cx="9144000" cy="2357454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ru-RU" sz="1600" dirty="0" smtClean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sz="1600" dirty="0" smtClean="0"/>
              <a:t> </a:t>
            </a:r>
            <a:r>
              <a:rPr lang="ru-RU" sz="2000" b="1" dirty="0" smtClean="0">
                <a:cs typeface="Times New Roman" pitchFamily="18" charset="0"/>
              </a:rPr>
              <a:t>Высокая </a:t>
            </a:r>
            <a:r>
              <a:rPr lang="ru-RU" sz="2000" b="1" dirty="0">
                <a:cs typeface="Times New Roman" pitchFamily="18" charset="0"/>
              </a:rPr>
              <a:t>психическая возбудимость больного, судороги, </a:t>
            </a:r>
            <a:r>
              <a:rPr lang="ru-RU" sz="2000" b="1" dirty="0" err="1">
                <a:cs typeface="Times New Roman" pitchFamily="18" charset="0"/>
              </a:rPr>
              <a:t>диаррея</a:t>
            </a:r>
            <a:r>
              <a:rPr lang="ru-RU" sz="2000" b="1" dirty="0">
                <a:cs typeface="Times New Roman" pitchFamily="18" charset="0"/>
              </a:rPr>
              <a:t>, гипертермия, сопровождающаяся обильным ночным потоотделением.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sz="2000" b="1" dirty="0">
                <a:cs typeface="Times New Roman" pitchFamily="18" charset="0"/>
              </a:rPr>
              <a:t>   Тахикардия до 140-160 уд. в мин., аритмия, гипотония.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sz="2000" b="1" dirty="0">
                <a:cs typeface="Times New Roman" pitchFamily="18" charset="0"/>
              </a:rPr>
              <a:t>    Боли в животе нелокализованные.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sz="2000" b="1" dirty="0">
                <a:cs typeface="Times New Roman" pitchFamily="18" charset="0"/>
              </a:rPr>
              <a:t>    Усиленная перистальтика кишечника.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sz="2000" b="1" dirty="0">
                <a:cs typeface="Times New Roman" pitchFamily="18" charset="0"/>
              </a:rPr>
              <a:t> Симптом защитного мышечного напряжения носит рефлекторный характер (преодолимый «</a:t>
            </a:r>
            <a:r>
              <a:rPr lang="ru-RU" sz="2000" b="1" dirty="0" err="1">
                <a:cs typeface="Times New Roman" pitchFamily="18" charset="0"/>
              </a:rPr>
              <a:t>дефанс</a:t>
            </a:r>
            <a:r>
              <a:rPr lang="ru-RU" sz="2000" b="1" dirty="0">
                <a:cs typeface="Times New Roman" pitchFamily="18" charset="0"/>
              </a:rPr>
              <a:t>»).</a:t>
            </a:r>
          </a:p>
          <a:p>
            <a:pPr algn="just">
              <a:buFont typeface="Wingdings" pitchFamily="2" charset="2"/>
              <a:buNone/>
            </a:pPr>
            <a:r>
              <a:rPr lang="ru-RU" sz="2000" b="1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sz="2000" b="1" dirty="0">
                <a:cs typeface="Times New Roman" pitchFamily="18" charset="0"/>
              </a:rPr>
              <a:t> Под влиянием </a:t>
            </a:r>
            <a:r>
              <a:rPr lang="ru-RU" sz="2000" b="1" dirty="0" err="1">
                <a:cs typeface="Times New Roman" pitchFamily="18" charset="0"/>
              </a:rPr>
              <a:t>антитиреоидной</a:t>
            </a:r>
            <a:r>
              <a:rPr lang="ru-RU" sz="2000" b="1" dirty="0">
                <a:cs typeface="Times New Roman" pitchFamily="18" charset="0"/>
              </a:rPr>
              <a:t> терапии, </a:t>
            </a:r>
            <a:r>
              <a:rPr lang="ru-RU" sz="2000" b="1" dirty="0" err="1">
                <a:cs typeface="Times New Roman" pitchFamily="18" charset="0"/>
              </a:rPr>
              <a:t>вегето-сосудистые</a:t>
            </a:r>
            <a:r>
              <a:rPr lang="ru-RU" sz="2000" b="1" dirty="0">
                <a:cs typeface="Times New Roman" pitchFamily="18" charset="0"/>
              </a:rPr>
              <a:t> нарушения и желудочно-кишечные расстройства, носящие функциональный характер, проходят.</a:t>
            </a:r>
          </a:p>
          <a:p>
            <a:pPr>
              <a:buFont typeface="Wingdings" pitchFamily="2" charset="2"/>
              <a:buNone/>
            </a:pPr>
            <a:endParaRPr lang="ru-RU" sz="2000" b="1" dirty="0"/>
          </a:p>
        </p:txBody>
      </p:sp>
      <p:pic>
        <p:nvPicPr>
          <p:cNvPr id="4" name="Рисунок 3" descr="schitovidk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0"/>
            <a:ext cx="2123728" cy="1851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16"/>
            <a:ext cx="9144000" cy="45243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СИНДРОМ ОТМЕНЫ ПРИ УПОТРЕБЛЕНИИ НАРКОТИКОВ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714620"/>
            <a:ext cx="8643998" cy="207170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u="sng" dirty="0" smtClean="0">
                <a:cs typeface="Times New Roman" pitchFamily="18" charset="0"/>
              </a:rPr>
              <a:t>Отличительные особенности</a:t>
            </a:r>
          </a:p>
          <a:p>
            <a:pPr algn="just"/>
            <a:endParaRPr lang="ru-RU" sz="1400" dirty="0">
              <a:cs typeface="Times New Roman" pitchFamily="18" charset="0"/>
            </a:endParaRPr>
          </a:p>
          <a:p>
            <a:r>
              <a:rPr lang="ru-RU" sz="2400" b="1" dirty="0" smtClean="0">
                <a:cs typeface="Times New Roman" pitchFamily="18" charset="0"/>
              </a:rPr>
              <a:t>Боли </a:t>
            </a:r>
            <a:r>
              <a:rPr lang="ru-RU" sz="2400" b="1" dirty="0">
                <a:cs typeface="Times New Roman" pitchFamily="18" charset="0"/>
              </a:rPr>
              <a:t>в животе сопровождаются бледностью кожных покровов, выраженной потливостью, расширением зрачков, повышенной возбудимостью.</a:t>
            </a:r>
          </a:p>
          <a:p>
            <a:r>
              <a:rPr lang="ru-RU" sz="2400" b="1" dirty="0" smtClean="0">
                <a:cs typeface="Times New Roman" pitchFamily="18" charset="0"/>
              </a:rPr>
              <a:t>Жалобы </a:t>
            </a:r>
            <a:r>
              <a:rPr lang="ru-RU" sz="2400" b="1" dirty="0">
                <a:cs typeface="Times New Roman" pitchFamily="18" charset="0"/>
              </a:rPr>
              <a:t>на судороги в икроножных мышцах и мышечные подергивания.</a:t>
            </a:r>
          </a:p>
          <a:p>
            <a:r>
              <a:rPr lang="ru-RU" sz="2400" b="1" dirty="0" smtClean="0">
                <a:cs typeface="Times New Roman" pitchFamily="18" charset="0"/>
              </a:rPr>
              <a:t>Следы </a:t>
            </a:r>
            <a:r>
              <a:rPr lang="ru-RU" sz="2400" b="1" dirty="0">
                <a:cs typeface="Times New Roman" pitchFamily="18" charset="0"/>
              </a:rPr>
              <a:t>от ин</a:t>
            </a:r>
            <a:r>
              <a:rPr lang="ru-RU" sz="2400" b="1" dirty="0"/>
              <a:t>ъ</a:t>
            </a:r>
            <a:r>
              <a:rPr lang="ru-RU" sz="2400" b="1" dirty="0">
                <a:cs typeface="Times New Roman" pitchFamily="18" charset="0"/>
              </a:rPr>
              <a:t>екций в пр</a:t>
            </a:r>
            <a:r>
              <a:rPr lang="ru-RU" sz="2400" b="1" dirty="0"/>
              <a:t>о</a:t>
            </a:r>
            <a:r>
              <a:rPr lang="ru-RU" sz="2400" b="1" dirty="0">
                <a:cs typeface="Times New Roman" pitchFamily="18" charset="0"/>
              </a:rPr>
              <a:t>екции подкожных вен.</a:t>
            </a:r>
          </a:p>
          <a:p>
            <a:pPr>
              <a:buFont typeface="Wingdings" pitchFamily="2" charset="2"/>
              <a:buNone/>
            </a:pPr>
            <a:endParaRPr lang="ru-RU" sz="2400" b="1" dirty="0"/>
          </a:p>
        </p:txBody>
      </p:sp>
      <p:pic>
        <p:nvPicPr>
          <p:cNvPr id="4" name="Рисунок 3" descr="Drug_and_alcohol_abuse_treatment_in_Israel-340x2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0"/>
            <a:ext cx="3059832" cy="204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</a:rPr>
              <a:t>Отличительные признаки опоясывающего лишая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44824"/>
            <a:ext cx="8856984" cy="4251176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altLang="ru-RU" sz="2400" dirty="0">
                <a:cs typeface="Times New Roman" pitchFamily="18" charset="0"/>
              </a:rPr>
              <a:t> Боли жгучего характера, распространяющиеся со спины по направлению к передней брюшной стенке не пересекая </a:t>
            </a:r>
            <a:r>
              <a:rPr lang="ru-RU" altLang="ru-RU" sz="2400" dirty="0" err="1">
                <a:cs typeface="Times New Roman" pitchFamily="18" charset="0"/>
              </a:rPr>
              <a:t>ее</a:t>
            </a:r>
            <a:r>
              <a:rPr lang="ru-RU" altLang="ru-RU" sz="2400" dirty="0">
                <a:cs typeface="Times New Roman" pitchFamily="18" charset="0"/>
              </a:rPr>
              <a:t> среднюю линию.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altLang="ru-RU" sz="2400" dirty="0"/>
              <a:t> </a:t>
            </a:r>
            <a:r>
              <a:rPr lang="ru-RU" altLang="ru-RU" sz="2400" dirty="0">
                <a:cs typeface="Times New Roman" pitchFamily="18" charset="0"/>
              </a:rPr>
              <a:t>Отсутствие аппендикулярных и </a:t>
            </a:r>
            <a:r>
              <a:rPr lang="ru-RU" altLang="ru-RU" sz="2400" dirty="0" err="1">
                <a:cs typeface="Times New Roman" pitchFamily="18" charset="0"/>
              </a:rPr>
              <a:t>перитонеальных</a:t>
            </a:r>
            <a:r>
              <a:rPr lang="ru-RU" altLang="ru-RU" sz="2400" dirty="0">
                <a:cs typeface="Times New Roman" pitchFamily="18" charset="0"/>
              </a:rPr>
              <a:t> симптомов.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dirty="0">
                <a:latin typeface="Symbol" pitchFamily="18" charset="2"/>
                <a:cs typeface="Times New Roman" pitchFamily="18" charset="0"/>
              </a:rPr>
              <a:t>·</a:t>
            </a:r>
            <a:r>
              <a:rPr lang="ru-RU" altLang="ru-RU" sz="2400" dirty="0">
                <a:cs typeface="Times New Roman" pitchFamily="18" charset="0"/>
              </a:rPr>
              <a:t>  Характерные мелкоточечные высыпания (пузырьки) на коже, располагающиеся полосой в соответствующем сегменте, иннервируемым </a:t>
            </a:r>
            <a:r>
              <a:rPr lang="ru-RU" altLang="ru-RU" sz="2400" dirty="0" err="1">
                <a:cs typeface="Times New Roman" pitchFamily="18" charset="0"/>
              </a:rPr>
              <a:t>пораженным</a:t>
            </a:r>
            <a:r>
              <a:rPr lang="ru-RU" altLang="ru-RU" sz="2400" dirty="0">
                <a:cs typeface="Times New Roman" pitchFamily="18" charset="0"/>
              </a:rPr>
              <a:t> нервным корешком.</a:t>
            </a:r>
            <a:endParaRPr lang="ru-RU" altLang="ru-RU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dirty="0"/>
              <a:t>     </a:t>
            </a:r>
            <a:r>
              <a:rPr lang="en-US" altLang="ru-RU" sz="2400" dirty="0">
                <a:cs typeface="Times New Roman" pitchFamily="18" charset="0"/>
              </a:rPr>
              <a:t>N</a:t>
            </a:r>
            <a:r>
              <a:rPr lang="ru-RU" altLang="ru-RU" sz="2400" dirty="0">
                <a:cs typeface="Times New Roman" pitchFamily="18" charset="0"/>
              </a:rPr>
              <a:t>.</a:t>
            </a:r>
            <a:r>
              <a:rPr lang="en-US" altLang="ru-RU" sz="2400" dirty="0">
                <a:cs typeface="Times New Roman" pitchFamily="18" charset="0"/>
              </a:rPr>
              <a:t>B</a:t>
            </a:r>
            <a:r>
              <a:rPr lang="ru-RU" altLang="ru-RU" sz="2400" dirty="0">
                <a:cs typeface="Times New Roman" pitchFamily="18" charset="0"/>
              </a:rPr>
              <a:t>. Боли в животе обычно возникают за 2-4 дня до появления экзантемы, что усложняет диагностику вначале заболевания. Важным в этом случае является правильная интерпретация болевого синдрома.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4431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003232" cy="85496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ИНФЕКЦИОННЫЕ </a:t>
            </a:r>
            <a:r>
              <a:rPr lang="ru-RU" sz="3200" b="1" dirty="0" smtClean="0">
                <a:solidFill>
                  <a:srgbClr val="C00000"/>
                </a:solidFill>
              </a:rPr>
              <a:t>ЗАБОЛЕВАНИЯ</a:t>
            </a:r>
            <a:r>
              <a:rPr lang="ru-RU" sz="3200" b="1" dirty="0" smtClean="0">
                <a:solidFill>
                  <a:srgbClr val="C00000"/>
                </a:solidFill>
              </a:rPr>
              <a:t>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558728"/>
            <a:ext cx="8712968" cy="4248472"/>
          </a:xfrm>
        </p:spPr>
        <p:txBody>
          <a:bodyPr>
            <a:normAutofit fontScale="70000" lnSpcReduction="20000"/>
          </a:bodyPr>
          <a:lstStyle/>
          <a:p>
            <a:pPr marL="0" indent="536575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b="1" u="sng" dirty="0" smtClean="0">
                <a:solidFill>
                  <a:srgbClr val="C00000"/>
                </a:solidFill>
                <a:hlinkClick r:id="rId2"/>
              </a:rPr>
              <a:t>Брюшной </a:t>
            </a:r>
            <a:r>
              <a:rPr lang="ru-RU" b="1" u="sng" dirty="0" smtClean="0">
                <a:solidFill>
                  <a:srgbClr val="C00000"/>
                </a:solidFill>
                <a:hlinkClick r:id="rId2"/>
              </a:rPr>
              <a:t>тиф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r>
              <a:rPr lang="ru-RU" dirty="0" smtClean="0"/>
              <a:t>Сопровождается метеоризмом, запорами, реже поносами. В отличие от острых хирургических заболеваний болезненность при пальпации брюшной стенки умеренная, симптомы раздражения брюшины отсутствуют Состояние больных тяжелое, отмечаются головные боли, гипертермия, брадикардия. </a:t>
            </a:r>
            <a:r>
              <a:rPr lang="ru-RU" dirty="0" smtClean="0"/>
              <a:t>Эти симптомы общей интоксикации позволяют установить правильный диагноз. </a:t>
            </a:r>
            <a:endParaRPr lang="ru-RU" dirty="0" smtClean="0"/>
          </a:p>
          <a:p>
            <a:pPr marL="0" indent="536575"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b="1" u="sng" dirty="0" smtClean="0">
                <a:solidFill>
                  <a:srgbClr val="C00000"/>
                </a:solidFill>
                <a:hlinkClick r:id="rId3"/>
              </a:rPr>
              <a:t>Малярия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r>
              <a:rPr lang="ru-RU" dirty="0" smtClean="0"/>
              <a:t> </a:t>
            </a:r>
            <a:r>
              <a:rPr lang="ru-RU" dirty="0" smtClean="0"/>
              <a:t>Малярийный приступ протекает с ознобами и высокой температурой ,тахикардией, наличием в крови малярийных плазмодиев и увеличением селезенки, отсутствием напряжения мышц живота и симптомов раздражения брюшины. 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4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928802"/>
            <a:ext cx="7315200" cy="715963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вывод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43182"/>
            <a:ext cx="9144000" cy="3490914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/>
              <a:t>    </a:t>
            </a:r>
            <a:r>
              <a:rPr lang="ru-RU" sz="2400" b="1" dirty="0" smtClean="0"/>
              <a:t>Диагностика острого живота и ложного острого живота – </a:t>
            </a:r>
            <a:r>
              <a:rPr lang="ru-RU" sz="2400" b="1" u="sng" dirty="0" smtClean="0">
                <a:solidFill>
                  <a:srgbClr val="C00000"/>
                </a:solidFill>
              </a:rPr>
              <a:t>очень важный аспект в медицине, </a:t>
            </a:r>
            <a:r>
              <a:rPr lang="ru-RU" sz="2400" b="1" dirty="0" smtClean="0"/>
              <a:t>не только для врачей хирургических специальностей, но и для терапевтов, акушеров-гинекологов и других узких специалистов. Причина этого – высокая летальность, процент осложнений и </a:t>
            </a:r>
            <a:r>
              <a:rPr lang="ru-RU" sz="2400" b="1" dirty="0" err="1" smtClean="0"/>
              <a:t>инвалидизации</a:t>
            </a:r>
            <a:r>
              <a:rPr lang="ru-RU" sz="2400" b="1" dirty="0" smtClean="0"/>
              <a:t> больных вследствие несвоевременно </a:t>
            </a:r>
            <a:r>
              <a:rPr lang="ru-RU" sz="2800" b="1" u="sng" dirty="0" smtClean="0">
                <a:solidFill>
                  <a:srgbClr val="C00000"/>
                </a:solidFill>
              </a:rPr>
              <a:t>оказанной помощи.</a:t>
            </a:r>
          </a:p>
          <a:p>
            <a:pPr algn="ctr"/>
            <a:endParaRPr lang="ru-RU" sz="2000" u="sng" dirty="0"/>
          </a:p>
        </p:txBody>
      </p:sp>
      <p:pic>
        <p:nvPicPr>
          <p:cNvPr id="4" name="Рисунок 3" descr="3d-chelovechek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32656"/>
            <a:ext cx="1806047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о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420888"/>
            <a:ext cx="4248472" cy="4248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53" y="1700808"/>
            <a:ext cx="92670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3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715963"/>
          </a:xfrm>
        </p:spPr>
        <p:txBody>
          <a:bodyPr/>
          <a:lstStyle/>
          <a:p>
            <a:pPr algn="ctr"/>
            <a:r>
              <a:rPr lang="ru-RU" b="1" dirty="0" smtClean="0"/>
              <a:t>Симптом </a:t>
            </a:r>
            <a:r>
              <a:rPr lang="ru-RU" b="1" dirty="0" err="1" smtClean="0"/>
              <a:t>Щёткина-Блюмберга</a:t>
            </a:r>
            <a:endParaRPr lang="ru-RU" b="1" dirty="0"/>
          </a:p>
        </p:txBody>
      </p:sp>
      <p:pic>
        <p:nvPicPr>
          <p:cNvPr id="4" name="Picture 2" descr="Боль +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/>
            <a:grayscl/>
            <a:biLevel thresh="50000"/>
          </a:blip>
          <a:srcRect l="21271" t="58705" r="26741" b="23123"/>
          <a:stretch>
            <a:fillRect/>
          </a:stretch>
        </p:blipFill>
        <p:spPr bwMode="auto">
          <a:xfrm>
            <a:off x="4059947" y="3948103"/>
            <a:ext cx="5048263" cy="24288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199" y="4002495"/>
            <a:ext cx="3643306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/>
                </a:solidFill>
              </a:rPr>
              <a:t>Резкое усиление боли при отдергивании руки в сочетании с защитным мышечным напряжением при перитоните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50800" dir="5400000" algn="ctr" rotWithShape="0">
              <a:srgbClr val="000000"/>
            </a:outerShdw>
            <a:reflection endPos="0" dir="5400000" sy="-100000" algn="bl" rotWithShape="0"/>
            <a:softEdge rad="368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Симптом </a:t>
            </a:r>
            <a:r>
              <a:rPr lang="ru-RU" sz="4000" dirty="0" err="1" smtClean="0"/>
              <a:t>Волковича-Кохера</a:t>
            </a:r>
            <a:endParaRPr lang="ru-RU" dirty="0"/>
          </a:p>
        </p:txBody>
      </p:sp>
      <p:pic>
        <p:nvPicPr>
          <p:cNvPr id="4" name="Picture 2" descr="Боль_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-54000"/>
            <a:grayscl/>
            <a:biLevel thresh="50000"/>
          </a:blip>
          <a:srcRect l="55969" t="26506" r="20963" b="38509"/>
          <a:stretch>
            <a:fillRect/>
          </a:stretch>
        </p:blipFill>
        <p:spPr bwMode="auto">
          <a:xfrm>
            <a:off x="5000628" y="2928934"/>
            <a:ext cx="2580234" cy="3745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3571876"/>
            <a:ext cx="478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2"/>
                </a:solidFill>
              </a:rPr>
              <a:t>Переход висцеральной боли в соматическую при остром аппендиците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715963"/>
          </a:xfrm>
        </p:spPr>
        <p:txBody>
          <a:bodyPr/>
          <a:lstStyle/>
          <a:p>
            <a:pPr algn="ctr"/>
            <a:r>
              <a:rPr lang="ru-RU" dirty="0" smtClean="0"/>
              <a:t>Симптом </a:t>
            </a:r>
            <a:r>
              <a:rPr lang="ru-RU" dirty="0" err="1" smtClean="0"/>
              <a:t>Сорези</a:t>
            </a:r>
            <a:endParaRPr lang="ru-RU" dirty="0"/>
          </a:p>
        </p:txBody>
      </p:sp>
      <p:pic>
        <p:nvPicPr>
          <p:cNvPr id="4" name="Picture 1026" descr="Боль =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34000"/>
            <a:grayscl/>
            <a:biLevel thresh="50000"/>
          </a:blip>
          <a:srcRect l="19325" t="22313" r="49817" b="42703"/>
          <a:stretch>
            <a:fillRect/>
          </a:stretch>
        </p:blipFill>
        <p:spPr bwMode="auto">
          <a:xfrm>
            <a:off x="5286380" y="2901240"/>
            <a:ext cx="3035610" cy="39567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442913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472" y="4143380"/>
            <a:ext cx="442915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2"/>
                </a:solidFill>
              </a:rPr>
              <a:t>Усиление боли в животе при кашле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715963"/>
          </a:xfrm>
        </p:spPr>
        <p:txBody>
          <a:bodyPr/>
          <a:lstStyle/>
          <a:p>
            <a:pPr algn="ctr"/>
            <a:r>
              <a:rPr lang="ru-RU" dirty="0" smtClean="0"/>
              <a:t>Симптом </a:t>
            </a:r>
            <a:r>
              <a:rPr lang="ru-RU" dirty="0" err="1" smtClean="0"/>
              <a:t>Элекера</a:t>
            </a:r>
            <a:endParaRPr lang="ru-RU" dirty="0"/>
          </a:p>
        </p:txBody>
      </p:sp>
      <p:pic>
        <p:nvPicPr>
          <p:cNvPr id="4" name="Picture 2052" descr="боль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080715"/>
            <a:ext cx="3357586" cy="37772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3857628"/>
            <a:ext cx="4714908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2"/>
                </a:solidFill>
              </a:rPr>
              <a:t>Иррадиация боли при разрыве селезенки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5473030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076574" y="980728"/>
            <a:ext cx="6156325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УРОВНИ ИССЛЕДОВАНИЯ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11188" y="1836484"/>
            <a:ext cx="7921625" cy="392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indent="449263" algn="l">
              <a:spcBef>
                <a:spcPct val="40000"/>
              </a:spcBef>
              <a:defRPr/>
            </a:pP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поликлинике (медсанчасти): анамнез, </a:t>
            </a:r>
            <a:r>
              <a:rPr lang="ru-RU" sz="3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физикальное</a:t>
            </a: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и лабораторное </a:t>
            </a:r>
            <a:r>
              <a:rPr lang="ru-RU" sz="3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исследо-вания</a:t>
            </a: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рентгенологическое исследование органов грудной и брюшной полостей, УЗИ брюшной и тазовой полостей. </a:t>
            </a:r>
          </a:p>
          <a:p>
            <a:pPr indent="449263" algn="l">
              <a:spcBef>
                <a:spcPct val="40000"/>
              </a:spcBef>
              <a:defRPr/>
            </a:pP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диагностическом центре: КТ органов брюшной и тазовой полостей, </a:t>
            </a:r>
            <a:r>
              <a:rPr lang="ru-RU" sz="3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рентгено</a:t>
            </a: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-контрастное исследование желудочно-кишечного тракта. </a:t>
            </a:r>
          </a:p>
          <a:p>
            <a:pPr indent="449263" algn="l">
              <a:spcBef>
                <a:spcPct val="40000"/>
              </a:spcBef>
              <a:defRPr/>
            </a:pP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больнице (клинике): </a:t>
            </a:r>
            <a:r>
              <a:rPr lang="ru-RU" sz="3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радионуклидное</a:t>
            </a: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исследование печени или почек, абдоминальная ангиография. </a:t>
            </a:r>
          </a:p>
        </p:txBody>
      </p:sp>
    </p:spTree>
    <p:extLst>
      <p:ext uri="{BB962C8B-B14F-4D97-AF65-F5344CB8AC3E}">
        <p14:creationId xmlns:p14="http://schemas.microsoft.com/office/powerpoint/2010/main" val="11585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Диагностический алгоритм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523376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Анамнез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Жалобы </a:t>
            </a:r>
          </a:p>
          <a:p>
            <a:r>
              <a:rPr lang="ru-RU" sz="2800" b="1" u="sng" dirty="0" smtClean="0">
                <a:solidFill>
                  <a:srgbClr val="C00000"/>
                </a:solidFill>
              </a:rPr>
              <a:t>Осмотр </a:t>
            </a:r>
          </a:p>
          <a:p>
            <a:r>
              <a:rPr lang="ru-RU" sz="2800" b="1" dirty="0" smtClean="0"/>
              <a:t>Определение пульса, АД, частоты дыхания </a:t>
            </a:r>
          </a:p>
          <a:p>
            <a:r>
              <a:rPr lang="ru-RU" sz="2800" b="1" dirty="0" smtClean="0"/>
              <a:t>Пальпация брюшной стенки </a:t>
            </a:r>
          </a:p>
          <a:p>
            <a:r>
              <a:rPr lang="ru-RU" sz="2800" b="1" dirty="0" smtClean="0"/>
              <a:t>Глубокая пальпация живота </a:t>
            </a:r>
          </a:p>
          <a:p>
            <a:r>
              <a:rPr lang="ru-RU" sz="2800" b="1" dirty="0" smtClean="0"/>
              <a:t>Перкуссия живота</a:t>
            </a:r>
          </a:p>
          <a:p>
            <a:r>
              <a:rPr lang="ru-RU" sz="2800" b="1" dirty="0" smtClean="0"/>
              <a:t> Аускультация живота </a:t>
            </a:r>
          </a:p>
          <a:p>
            <a:r>
              <a:rPr lang="ru-RU" sz="2800" b="1" dirty="0" smtClean="0"/>
              <a:t>Пальцевое исследование прямой кишки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9153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928802"/>
            <a:ext cx="7315200" cy="7159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Диагностика: анамнез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643182"/>
            <a:ext cx="8318728" cy="3733800"/>
          </a:xfrm>
        </p:spPr>
        <p:txBody>
          <a:bodyPr/>
          <a:lstStyle/>
          <a:p>
            <a:pPr algn="ctr">
              <a:buNone/>
            </a:pPr>
            <a:r>
              <a:rPr lang="ru-RU" sz="2800" b="1" u="sng" dirty="0" smtClean="0"/>
              <a:t>Вопросы, которые врач должен задать пациенту:</a:t>
            </a:r>
          </a:p>
          <a:p>
            <a:r>
              <a:rPr lang="ru-RU" sz="1800" b="1" dirty="0"/>
              <a:t>Боль: локализация, иррадиации, характер, продолжительность, интенсивность, время возникновения, причинная связь, провоцирующие и облегчающие факторы.</a:t>
            </a:r>
          </a:p>
          <a:p>
            <a:r>
              <a:rPr lang="ru-RU" sz="1800" b="1" dirty="0"/>
              <a:t>Характер рвоты.</a:t>
            </a:r>
          </a:p>
          <a:p>
            <a:r>
              <a:rPr lang="ru-RU" sz="1800" b="1" dirty="0"/>
              <a:t>Характер стула.</a:t>
            </a:r>
          </a:p>
          <a:p>
            <a:r>
              <a:rPr lang="ru-RU" sz="1800" b="1" dirty="0"/>
              <a:t>Терял ли пациент массу тела.</a:t>
            </a:r>
          </a:p>
          <a:p>
            <a:r>
              <a:rPr lang="ru-RU" sz="1800" b="1" dirty="0"/>
              <a:t>Отмечался ли обморок или коллапс.</a:t>
            </a:r>
          </a:p>
          <a:p>
            <a:r>
              <a:rPr lang="ru-RU" sz="1800" b="1" dirty="0"/>
              <a:t>Перенесенные заболевания.</a:t>
            </a:r>
          </a:p>
          <a:p>
            <a:r>
              <a:rPr lang="ru-RU" sz="1800" b="1" dirty="0"/>
              <a:t>Гинекологический анамнез.</a:t>
            </a:r>
          </a:p>
          <a:p>
            <a:r>
              <a:rPr lang="ru-RU" sz="1800" b="1" dirty="0"/>
              <a:t>Лекарственный анамнез.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5" name="Рисунок 4" descr="1375806466_content_content_bez-imeni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3086"/>
            <a:ext cx="3203848" cy="1843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44824"/>
            <a:ext cx="8686800" cy="976312"/>
          </a:xfrm>
        </p:spPr>
        <p:txBody>
          <a:bodyPr/>
          <a:lstStyle/>
          <a:p>
            <a:pPr eaLnBrk="1" hangingPunct="1"/>
            <a:r>
              <a:rPr kumimoji="0" lang="ru-RU" altLang="ru-RU" b="1" dirty="0" smtClean="0">
                <a:solidFill>
                  <a:srgbClr val="C00000"/>
                </a:solidFill>
                <a:cs typeface="Arial" charset="0"/>
              </a:rPr>
              <a:t>Ключевые моменты в анамнезе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987" y="2825006"/>
            <a:ext cx="8893175" cy="4032250"/>
          </a:xfrm>
        </p:spPr>
        <p:txBody>
          <a:bodyPr/>
          <a:lstStyle/>
          <a:p>
            <a:pPr indent="557213" eaLnBrk="1" hangingPunct="1"/>
            <a:r>
              <a:rPr kumimoji="0" lang="ru-RU" altLang="ru-RU" sz="2800" b="1" dirty="0" smtClean="0">
                <a:cs typeface="Arial" charset="0"/>
              </a:rPr>
              <a:t>Время и начало возникновения боли (внезапное, постепенное), </a:t>
            </a:r>
            <a:endParaRPr kumimoji="0" lang="ru-RU" altLang="ru-RU" sz="2800" b="1" dirty="0" smtClean="0">
              <a:cs typeface="Arial" charset="0"/>
            </a:endParaRPr>
          </a:p>
          <a:p>
            <a:pPr indent="557213" eaLnBrk="1" hangingPunct="1"/>
            <a:r>
              <a:rPr kumimoji="0" lang="ru-RU" altLang="ru-RU" sz="2800" b="1" dirty="0" smtClean="0">
                <a:cs typeface="Arial" charset="0"/>
              </a:rPr>
              <a:t>локализация </a:t>
            </a:r>
            <a:r>
              <a:rPr kumimoji="0" lang="ru-RU" altLang="ru-RU" sz="2800" b="1" dirty="0" smtClean="0">
                <a:cs typeface="Arial" charset="0"/>
              </a:rPr>
              <a:t>боли; </a:t>
            </a:r>
            <a:endParaRPr kumimoji="0" lang="ru-RU" altLang="ru-RU" sz="2800" b="1" dirty="0" smtClean="0">
              <a:cs typeface="Arial" charset="0"/>
            </a:endParaRPr>
          </a:p>
          <a:p>
            <a:pPr indent="557213" eaLnBrk="1" hangingPunct="1"/>
            <a:r>
              <a:rPr kumimoji="0" lang="ru-RU" altLang="ru-RU" sz="2800" b="1" dirty="0" smtClean="0">
                <a:cs typeface="Arial" charset="0"/>
              </a:rPr>
              <a:t>диспепсические </a:t>
            </a:r>
            <a:r>
              <a:rPr kumimoji="0" lang="ru-RU" altLang="ru-RU" sz="2800" b="1" dirty="0" smtClean="0">
                <a:cs typeface="Arial" charset="0"/>
              </a:rPr>
              <a:t>и </a:t>
            </a:r>
            <a:r>
              <a:rPr kumimoji="0" lang="ru-RU" altLang="ru-RU" sz="2800" b="1" dirty="0" err="1" smtClean="0">
                <a:cs typeface="Arial" charset="0"/>
              </a:rPr>
              <a:t>дизурические</a:t>
            </a:r>
            <a:r>
              <a:rPr kumimoji="0" lang="ru-RU" altLang="ru-RU" sz="2800" b="1" dirty="0" smtClean="0">
                <a:cs typeface="Arial" charset="0"/>
              </a:rPr>
              <a:t> явления; </a:t>
            </a:r>
            <a:endParaRPr kumimoji="0" lang="ru-RU" altLang="ru-RU" sz="2800" b="1" dirty="0" smtClean="0">
              <a:cs typeface="Arial" charset="0"/>
            </a:endParaRPr>
          </a:p>
          <a:p>
            <a:pPr indent="557213" eaLnBrk="1" hangingPunct="1"/>
            <a:r>
              <a:rPr kumimoji="0" lang="ru-RU" altLang="ru-RU" sz="2800" b="1" dirty="0" smtClean="0">
                <a:cs typeface="Arial" charset="0"/>
              </a:rPr>
              <a:t>температура</a:t>
            </a:r>
            <a:r>
              <a:rPr kumimoji="0" lang="ru-RU" altLang="ru-RU" sz="2800" b="1" dirty="0" smtClean="0">
                <a:cs typeface="Arial" charset="0"/>
              </a:rPr>
              <a:t>; </a:t>
            </a:r>
            <a:endParaRPr kumimoji="0" lang="ru-RU" altLang="ru-RU" sz="2800" b="1" dirty="0" smtClean="0">
              <a:cs typeface="Arial" charset="0"/>
            </a:endParaRPr>
          </a:p>
          <a:p>
            <a:pPr indent="557213" eaLnBrk="1" hangingPunct="1"/>
            <a:r>
              <a:rPr kumimoji="0" lang="ru-RU" altLang="ru-RU" sz="2800" b="1" dirty="0" err="1" smtClean="0">
                <a:cs typeface="Arial" charset="0"/>
              </a:rPr>
              <a:t>перенесенные</a:t>
            </a:r>
            <a:r>
              <a:rPr kumimoji="0" lang="ru-RU" altLang="ru-RU" sz="2800" b="1" dirty="0" smtClean="0">
                <a:cs typeface="Arial" charset="0"/>
              </a:rPr>
              <a:t> </a:t>
            </a:r>
            <a:r>
              <a:rPr kumimoji="0" lang="ru-RU" altLang="ru-RU" sz="2800" b="1" dirty="0" smtClean="0">
                <a:cs typeface="Arial" charset="0"/>
              </a:rPr>
              <a:t>в прошлом заболевания органов брюшной полости и операции на органах живота.</a:t>
            </a:r>
          </a:p>
        </p:txBody>
      </p:sp>
    </p:spTree>
    <p:extLst>
      <p:ext uri="{BB962C8B-B14F-4D97-AF65-F5344CB8AC3E}">
        <p14:creationId xmlns:p14="http://schemas.microsoft.com/office/powerpoint/2010/main" val="7989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916832"/>
            <a:ext cx="8424936" cy="7159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Расспрос больных с болью в животе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636912"/>
            <a:ext cx="8820472" cy="3733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2400" b="1" dirty="0" smtClean="0"/>
              <a:t>Является ли боль острой или хронической?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2400" b="1" dirty="0" smtClean="0"/>
              <a:t>Началась ли боль внезапно?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2400" b="1" dirty="0" smtClean="0"/>
              <a:t>Как долго продолжалась (продолжается)боль?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2400" b="1" dirty="0" smtClean="0"/>
              <a:t>Насколько сильна боль?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2400" b="1" dirty="0" smtClean="0"/>
              <a:t>Где болит? (локализация) 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6"/>
            </a:pPr>
            <a:r>
              <a:rPr lang="ru-RU" altLang="ru-RU" sz="2400" b="1" dirty="0"/>
              <a:t>Куда </a:t>
            </a:r>
            <a:r>
              <a:rPr lang="ru-RU" altLang="ru-RU" sz="2400" b="1" dirty="0" err="1"/>
              <a:t>иррадиирует</a:t>
            </a:r>
            <a:r>
              <a:rPr lang="ru-RU" altLang="ru-RU" sz="2400" b="1" dirty="0"/>
              <a:t> боль?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6"/>
            </a:pPr>
            <a:r>
              <a:rPr lang="ru-RU" altLang="ru-RU" sz="2400" b="1" dirty="0"/>
              <a:t>Что приносит облегчение?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6"/>
            </a:pPr>
            <a:r>
              <a:rPr lang="ru-RU" altLang="ru-RU" sz="2400" b="1" dirty="0"/>
              <a:t>Что ухудшает боль?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6"/>
            </a:pPr>
            <a:r>
              <a:rPr lang="ru-RU" altLang="ru-RU" sz="2400" b="1" dirty="0"/>
              <a:t>Есть ли другие симптомы?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6"/>
            </a:pPr>
            <a:r>
              <a:rPr lang="ru-RU" altLang="ru-RU" sz="2400" b="1" dirty="0"/>
              <a:t>Принимал ли пациент лекарство и помогло ли оно</a:t>
            </a:r>
            <a:r>
              <a:rPr lang="ru-RU" altLang="ru-RU" sz="2400" b="1" dirty="0" smtClean="0"/>
              <a:t>?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ru-RU" altLang="ru-RU" dirty="0" smtClean="0"/>
          </a:p>
        </p:txBody>
      </p:sp>
      <p:sp>
        <p:nvSpPr>
          <p:cNvPr id="8194" name="Дата 3"/>
          <p:cNvSpPr>
            <a:spLocks noGrp="1"/>
          </p:cNvSpPr>
          <p:nvPr>
            <p:ph type="dt" sz="quarter" idx="4294967295"/>
          </p:nvPr>
        </p:nvSpPr>
        <p:spPr>
          <a:xfrm>
            <a:off x="6876256" y="1556792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1876D58-CF55-4F1C-A0BD-2B3D37A26100}" type="datetime1">
              <a:rPr lang="ru-RU" b="1"/>
              <a:pPr>
                <a:defRPr/>
              </a:pPr>
              <a:t>07.10.2020</a:t>
            </a:fld>
            <a:endParaRPr lang="ru-RU" b="1" dirty="0"/>
          </a:p>
        </p:txBody>
      </p:sp>
      <p:sp>
        <p:nvSpPr>
          <p:cNvPr id="53253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8CBAD80-BF67-4030-BDF7-75D24B89338E}" type="slidenum">
              <a:rPr lang="ru-RU" altLang="ru-RU">
                <a:solidFill>
                  <a:srgbClr val="BCBCBC"/>
                </a:solidFill>
              </a:rPr>
              <a:pPr/>
              <a:t>19</a:t>
            </a:fld>
            <a:endParaRPr lang="ru-RU" altLang="ru-RU">
              <a:solidFill>
                <a:srgbClr val="BCBC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71766"/>
            <a:ext cx="7086600" cy="792162"/>
          </a:xfrm>
          <a:effectLst>
            <a:outerShdw algn="ctr" rotWithShape="0">
              <a:schemeClr val="hlink"/>
            </a:outerShdw>
          </a:effectLst>
        </p:spPr>
        <p:txBody>
          <a:bodyPr/>
          <a:lstStyle/>
          <a:p>
            <a:pPr algn="ctr"/>
            <a:r>
              <a:rPr lang="ru-RU" b="1" dirty="0" smtClean="0"/>
              <a:t>Острый живот</a:t>
            </a:r>
            <a:endParaRPr lang="en-US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2786058"/>
            <a:ext cx="8749636" cy="1928826"/>
          </a:xfrm>
        </p:spPr>
        <p:txBody>
          <a:bodyPr/>
          <a:lstStyle/>
          <a:p>
            <a:pPr indent="469900"/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Клинический  </a:t>
            </a:r>
            <a:r>
              <a:rPr lang="ru-RU" sz="2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симптомокомплекс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развивающийся при повреждениях и острых заболеваниях брюшной полости, при которых требуется или может потребоваться срочная хирургическая помощь. При остром животе прогноз ухудшается с течением времени. </a:t>
            </a:r>
          </a:p>
          <a:p>
            <a:pPr indent="469900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Даже при подозрении на острый живот больного следует немедленно госпитализировать в хирургический стационар.</a:t>
            </a:r>
          </a:p>
          <a:p>
            <a:pPr indent="469900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ближайшие время больному должны быть проведены необходимые диагностические и лечебные мероприятия.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ostryj-zhiv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260648"/>
            <a:ext cx="2405058" cy="237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204864"/>
            <a:ext cx="7315200" cy="715963"/>
          </a:xfrm>
        </p:spPr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Ключевые моменты при осмотре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2261" y="3140968"/>
            <a:ext cx="9144000" cy="3600400"/>
          </a:xfrm>
        </p:spPr>
        <p:txBody>
          <a:bodyPr/>
          <a:lstStyle/>
          <a:p>
            <a:pPr indent="469900" eaLnBrk="1" hangingPunct="1"/>
            <a:r>
              <a:rPr kumimoji="0" lang="ru-RU" altLang="ru-RU" sz="2800" b="1" dirty="0" smtClean="0">
                <a:cs typeface="Arial" charset="0"/>
              </a:rPr>
              <a:t>Вынужденное положение больного; </a:t>
            </a:r>
            <a:endParaRPr kumimoji="0" lang="ru-RU" altLang="ru-RU" sz="2800" b="1" dirty="0" smtClean="0">
              <a:cs typeface="Arial" charset="0"/>
            </a:endParaRPr>
          </a:p>
          <a:p>
            <a:pPr indent="469900" eaLnBrk="1" hangingPunct="1"/>
            <a:r>
              <a:rPr kumimoji="0" lang="ru-RU" altLang="ru-RU" sz="2800" b="1" dirty="0" smtClean="0">
                <a:cs typeface="Arial" charset="0"/>
              </a:rPr>
              <a:t>беспокойство </a:t>
            </a:r>
            <a:r>
              <a:rPr kumimoji="0" lang="ru-RU" altLang="ru-RU" sz="2800" b="1" dirty="0" smtClean="0">
                <a:cs typeface="Arial" charset="0"/>
              </a:rPr>
              <a:t>больного, меняет позу; </a:t>
            </a:r>
            <a:endParaRPr kumimoji="0" lang="ru-RU" altLang="ru-RU" sz="2800" b="1" dirty="0" smtClean="0">
              <a:cs typeface="Arial" charset="0"/>
            </a:endParaRPr>
          </a:p>
          <a:p>
            <a:pPr indent="469900" eaLnBrk="1" hangingPunct="1"/>
            <a:r>
              <a:rPr kumimoji="0" lang="ru-RU" altLang="ru-RU" sz="2800" b="1" dirty="0" smtClean="0">
                <a:cs typeface="Arial" charset="0"/>
              </a:rPr>
              <a:t>адинамия</a:t>
            </a:r>
            <a:r>
              <a:rPr kumimoji="0" lang="ru-RU" altLang="ru-RU" sz="2800" b="1" dirty="0" smtClean="0">
                <a:cs typeface="Arial" charset="0"/>
              </a:rPr>
              <a:t>, </a:t>
            </a:r>
            <a:r>
              <a:rPr kumimoji="0" lang="ru-RU" altLang="ru-RU" sz="2800" b="1" dirty="0" smtClean="0">
                <a:cs typeface="Arial" charset="0"/>
              </a:rPr>
              <a:t>заторможенность</a:t>
            </a:r>
            <a:r>
              <a:rPr kumimoji="0" lang="ru-RU" altLang="ru-RU" sz="2800" b="1" dirty="0" smtClean="0">
                <a:cs typeface="Arial" charset="0"/>
              </a:rPr>
              <a:t>; </a:t>
            </a:r>
            <a:endParaRPr kumimoji="0" lang="ru-RU" altLang="ru-RU" sz="2800" b="1" dirty="0" smtClean="0">
              <a:cs typeface="Arial" charset="0"/>
            </a:endParaRPr>
          </a:p>
          <a:p>
            <a:pPr indent="469900" eaLnBrk="1" hangingPunct="1"/>
            <a:r>
              <a:rPr kumimoji="0" lang="ru-RU" altLang="ru-RU" sz="2800" b="1" dirty="0" smtClean="0">
                <a:cs typeface="Arial" charset="0"/>
              </a:rPr>
              <a:t>признаки </a:t>
            </a:r>
            <a:r>
              <a:rPr kumimoji="0" lang="ru-RU" altLang="ru-RU" sz="2800" b="1" dirty="0" smtClean="0">
                <a:cs typeface="Arial" charset="0"/>
              </a:rPr>
              <a:t>обезвоживания (</a:t>
            </a:r>
            <a:r>
              <a:rPr kumimoji="0" lang="ru-RU" altLang="ru-RU" sz="2800" b="1" dirty="0" err="1" smtClean="0">
                <a:cs typeface="Arial" charset="0"/>
              </a:rPr>
              <a:t>заостренные</a:t>
            </a:r>
            <a:r>
              <a:rPr kumimoji="0" lang="ru-RU" altLang="ru-RU" sz="2800" b="1" dirty="0" smtClean="0">
                <a:cs typeface="Arial" charset="0"/>
              </a:rPr>
              <a:t> черты лица, сухость слизистых оболочек полости рта); </a:t>
            </a:r>
            <a:endParaRPr kumimoji="0" lang="ru-RU" altLang="ru-RU" sz="2800" b="1" dirty="0" smtClean="0">
              <a:cs typeface="Arial" charset="0"/>
            </a:endParaRPr>
          </a:p>
          <a:p>
            <a:pPr indent="469900" eaLnBrk="1" hangingPunct="1"/>
            <a:r>
              <a:rPr kumimoji="0" lang="ru-RU" altLang="ru-RU" sz="2800" b="1" dirty="0" smtClean="0">
                <a:cs typeface="Arial" charset="0"/>
              </a:rPr>
              <a:t>бледность</a:t>
            </a:r>
            <a:r>
              <a:rPr kumimoji="0" lang="ru-RU" altLang="ru-RU" sz="2800" b="1" dirty="0" smtClean="0">
                <a:cs typeface="Arial" charset="0"/>
              </a:rPr>
              <a:t>, желтуха, выделения (рвота, стул, кровь).</a:t>
            </a:r>
          </a:p>
        </p:txBody>
      </p:sp>
      <p:pic>
        <p:nvPicPr>
          <p:cNvPr id="4" name="Рисунок 3" descr="1364580699_lechenie-erozivnogo-gastrita-zhelud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16632"/>
            <a:ext cx="2752996" cy="18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143116"/>
            <a:ext cx="7572428" cy="4714884"/>
          </a:xfrm>
        </p:spPr>
      </p:pic>
    </p:spTree>
    <p:extLst>
      <p:ext uri="{BB962C8B-B14F-4D97-AF65-F5344CB8AC3E}">
        <p14:creationId xmlns:p14="http://schemas.microsoft.com/office/powerpoint/2010/main" val="6473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132856"/>
            <a:ext cx="5724128" cy="1384300"/>
          </a:xfrm>
        </p:spPr>
        <p:txBody>
          <a:bodyPr/>
          <a:lstStyle/>
          <a:p>
            <a:pPr algn="ctr" eaLnBrk="1" hangingPunct="1"/>
            <a:r>
              <a:rPr kumimoji="0" lang="ru-RU" altLang="ru-RU" sz="2800" b="1" dirty="0" smtClean="0">
                <a:solidFill>
                  <a:srgbClr val="C00000"/>
                </a:solidFill>
                <a:cs typeface="Arial" charset="0"/>
              </a:rPr>
              <a:t>Минимальный объем </a:t>
            </a:r>
            <a:r>
              <a:rPr kumimoji="0" lang="ru-RU" altLang="ru-RU" sz="2800" b="1" dirty="0" err="1" smtClean="0">
                <a:solidFill>
                  <a:srgbClr val="C00000"/>
                </a:solidFill>
                <a:cs typeface="Arial" charset="0"/>
              </a:rPr>
              <a:t>физикального</a:t>
            </a:r>
            <a:r>
              <a:rPr kumimoji="0" lang="ru-RU" altLang="ru-RU" sz="2800" b="1" dirty="0" smtClean="0">
                <a:solidFill>
                  <a:srgbClr val="C00000"/>
                </a:solidFill>
                <a:cs typeface="Arial" charset="0"/>
              </a:rPr>
              <a:t> обследования</a:t>
            </a:r>
            <a:br>
              <a:rPr kumimoji="0" lang="ru-RU" altLang="ru-RU" sz="2800" b="1" dirty="0" smtClean="0">
                <a:solidFill>
                  <a:srgbClr val="C00000"/>
                </a:solidFill>
                <a:cs typeface="Arial" charset="0"/>
              </a:rPr>
            </a:br>
            <a:r>
              <a:rPr kumimoji="0" lang="ru-RU" altLang="ru-RU" sz="2800" b="1" dirty="0" smtClean="0">
                <a:solidFill>
                  <a:srgbClr val="C00000"/>
                </a:solidFill>
                <a:cs typeface="Arial" charset="0"/>
              </a:rPr>
              <a:t> при остром животе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461" y="3589164"/>
            <a:ext cx="8748464" cy="3238500"/>
          </a:xfrm>
        </p:spPr>
        <p:txBody>
          <a:bodyPr/>
          <a:lstStyle/>
          <a:p>
            <a:pPr indent="644525" eaLnBrk="1" hangingPunct="1">
              <a:lnSpc>
                <a:spcPct val="90000"/>
              </a:lnSpc>
            </a:pPr>
            <a:r>
              <a:rPr kumimoji="0" lang="ru-RU" altLang="ru-RU" b="1" dirty="0" smtClean="0">
                <a:cs typeface="Arial" charset="0"/>
              </a:rPr>
              <a:t>Исследования живота: осмотр, пальпация, перкуссия, аускультация, объем живота, пальцевое исследование прямой кишки (болезненность, нависание </a:t>
            </a:r>
            <a:r>
              <a:rPr kumimoji="0" lang="ru-RU" altLang="ru-RU" b="1" dirty="0" smtClean="0">
                <a:cs typeface="Arial" charset="0"/>
              </a:rPr>
              <a:t>стенок, характер кала), </a:t>
            </a:r>
            <a:r>
              <a:rPr kumimoji="0" lang="ru-RU" altLang="ru-RU" b="1" dirty="0" err="1" smtClean="0">
                <a:cs typeface="Arial" charset="0"/>
              </a:rPr>
              <a:t>бимануальное</a:t>
            </a:r>
            <a:r>
              <a:rPr kumimoji="0" lang="ru-RU" altLang="ru-RU" b="1" dirty="0" smtClean="0">
                <a:cs typeface="Arial" charset="0"/>
              </a:rPr>
              <a:t> исследование органов малого таза у женщин.</a:t>
            </a:r>
          </a:p>
        </p:txBody>
      </p:sp>
      <p:pic>
        <p:nvPicPr>
          <p:cNvPr id="4" name="Рисунок 3" descr="1364580699_lechenie-erozivnogo-gastrita-zhelud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116632"/>
            <a:ext cx="2752996" cy="18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Элементарные измерения при остром животе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356992"/>
            <a:ext cx="8229600" cy="3036888"/>
          </a:xfrm>
        </p:spPr>
        <p:txBody>
          <a:bodyPr/>
          <a:lstStyle/>
          <a:p>
            <a:pPr eaLnBrk="1" hangingPunct="1"/>
            <a:r>
              <a:rPr kumimoji="0" lang="ru-RU" altLang="ru-RU" b="1" dirty="0" smtClean="0">
                <a:cs typeface="Arial" charset="0"/>
              </a:rPr>
              <a:t>Температура тела: </a:t>
            </a:r>
            <a:r>
              <a:rPr kumimoji="0" lang="ru-RU" altLang="ru-RU" b="1" dirty="0" err="1" smtClean="0">
                <a:cs typeface="Arial" charset="0"/>
              </a:rPr>
              <a:t>подкрыльцовая</a:t>
            </a:r>
            <a:r>
              <a:rPr kumimoji="0" lang="ru-RU" altLang="ru-RU" b="1" dirty="0" smtClean="0">
                <a:cs typeface="Arial" charset="0"/>
              </a:rPr>
              <a:t> и ректальная.</a:t>
            </a:r>
          </a:p>
          <a:p>
            <a:pPr eaLnBrk="1" hangingPunct="1"/>
            <a:r>
              <a:rPr kumimoji="0" lang="ru-RU" altLang="ru-RU" b="1" dirty="0" smtClean="0">
                <a:cs typeface="Arial" charset="0"/>
              </a:rPr>
              <a:t>Показатели гемодинамики: пульс, артериальное давление, ЧДД, аускультация сердца.</a:t>
            </a:r>
          </a:p>
        </p:txBody>
      </p:sp>
      <p:pic>
        <p:nvPicPr>
          <p:cNvPr id="4" name="Рисунок 3" descr="1364580699_lechenie-erozivnogo-gastrita-zhelud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1004" y="0"/>
            <a:ext cx="2752996" cy="184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Лабораторная и инструментальная диагностика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Общий анализ крови</a:t>
            </a:r>
          </a:p>
          <a:p>
            <a:r>
              <a:rPr lang="ru-RU" b="1" dirty="0" smtClean="0"/>
              <a:t> Общий анализ мочи </a:t>
            </a:r>
          </a:p>
          <a:p>
            <a:r>
              <a:rPr lang="ru-RU" b="1" dirty="0" smtClean="0"/>
              <a:t>Рентгенография органов грудной клетки и брюшной полости в положении стоя </a:t>
            </a:r>
          </a:p>
          <a:p>
            <a:r>
              <a:rPr lang="ru-RU" b="1" dirty="0" smtClean="0"/>
              <a:t>ЭКГ , </a:t>
            </a:r>
            <a:r>
              <a:rPr lang="ru-RU" b="1" dirty="0" err="1" smtClean="0"/>
              <a:t>тропониновый</a:t>
            </a:r>
            <a:r>
              <a:rPr lang="ru-RU" b="1" dirty="0" smtClean="0"/>
              <a:t> тест</a:t>
            </a:r>
          </a:p>
          <a:p>
            <a:r>
              <a:rPr lang="ru-RU" b="1" dirty="0" smtClean="0"/>
              <a:t>ЭГДФС </a:t>
            </a:r>
          </a:p>
          <a:p>
            <a:r>
              <a:rPr lang="ru-RU" b="1" dirty="0" smtClean="0"/>
              <a:t>УЗИ органов брюшной полости, почек, малого таза </a:t>
            </a:r>
          </a:p>
          <a:p>
            <a:r>
              <a:rPr lang="ru-RU" b="1" dirty="0" smtClean="0"/>
              <a:t>Дополнительные методы исследования (</a:t>
            </a:r>
            <a:r>
              <a:rPr lang="ru-RU" b="1" dirty="0" err="1" smtClean="0"/>
              <a:t>рентгеноконтрастные</a:t>
            </a:r>
            <a:r>
              <a:rPr lang="ru-RU" b="1" dirty="0" smtClean="0"/>
              <a:t>  и лучевые методы, биохимическое исследование крови, </a:t>
            </a:r>
            <a:r>
              <a:rPr lang="ru-RU" b="1" dirty="0" err="1" smtClean="0"/>
              <a:t>ректороманоскопия</a:t>
            </a:r>
            <a:r>
              <a:rPr lang="ru-RU" b="1" dirty="0" smtClean="0"/>
              <a:t>, </a:t>
            </a:r>
            <a:r>
              <a:rPr lang="ru-RU" b="1" dirty="0" err="1" smtClean="0"/>
              <a:t>колоноскопия</a:t>
            </a:r>
            <a:r>
              <a:rPr lang="ru-RU" b="1" dirty="0" smtClean="0"/>
              <a:t>, </a:t>
            </a:r>
            <a:r>
              <a:rPr lang="ru-RU" b="1" dirty="0" smtClean="0"/>
              <a:t>диагностическая лапароскопия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759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120775"/>
          </a:xfrm>
        </p:spPr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Инструментальные исследования при остром животе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05000"/>
            <a:ext cx="8964488" cy="4114800"/>
          </a:xfrm>
        </p:spPr>
        <p:txBody>
          <a:bodyPr/>
          <a:lstStyle/>
          <a:p>
            <a:pPr indent="469900"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УЗИ</a:t>
            </a:r>
            <a:r>
              <a:rPr kumimoji="0" lang="ru-RU" altLang="ru-RU" sz="2800" b="1" dirty="0" smtClean="0">
                <a:cs typeface="Arial" charset="0"/>
              </a:rPr>
              <a:t> брюшной полости позволяет выявить жидкость в брюшной полости разного характера, раздутые петли кишки, острые воспаления желчных путей и поджелудочной железы, патология органов малого таза, аневризма аорты и др.</a:t>
            </a:r>
          </a:p>
          <a:p>
            <a:pPr indent="469900"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ФГДС </a:t>
            </a: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– </a:t>
            </a:r>
            <a:r>
              <a:rPr kumimoji="0" lang="ru-RU" altLang="ru-RU" sz="2800" b="1" u="sng" dirty="0" smtClean="0">
                <a:cs typeface="Arial" charset="0"/>
              </a:rPr>
              <a:t>ЖКК, прободная язва желудка и ДПК</a:t>
            </a:r>
            <a:endParaRPr kumimoji="0" lang="ru-RU" altLang="ru-RU" sz="2800" b="1" u="sng" dirty="0" smtClean="0">
              <a:cs typeface="Arial" charset="0"/>
            </a:endParaRPr>
          </a:p>
          <a:p>
            <a:pPr indent="469900"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Обзорная рентгенография </a:t>
            </a:r>
            <a:r>
              <a:rPr kumimoji="0" lang="ru-RU" altLang="ru-RU" sz="2800" b="1" dirty="0" smtClean="0">
                <a:cs typeface="Arial" charset="0"/>
              </a:rPr>
              <a:t>брюшной полости (стоя) позволяет выявить свободный газ под правым куполом диафрагмы, чаши </a:t>
            </a:r>
            <a:r>
              <a:rPr kumimoji="0" lang="ru-RU" altLang="ru-RU" sz="2800" b="1" dirty="0" err="1" smtClean="0">
                <a:cs typeface="Arial" charset="0"/>
              </a:rPr>
              <a:t>Клойбера</a:t>
            </a:r>
            <a:r>
              <a:rPr kumimoji="0" lang="ru-RU" altLang="ru-RU" sz="2800" b="1" dirty="0" smtClean="0">
                <a:cs typeface="Arial" charset="0"/>
              </a:rPr>
              <a:t>. </a:t>
            </a:r>
          </a:p>
          <a:p>
            <a:pPr indent="469900"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КТ, МРТ, </a:t>
            </a: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МСКТ, МСКТ с контрастированием</a:t>
            </a:r>
            <a:endParaRPr kumimoji="0" lang="ru-RU" altLang="ru-RU" sz="2800" b="1" u="sng" dirty="0" smtClean="0">
              <a:solidFill>
                <a:srgbClr val="C00000"/>
              </a:solidFill>
              <a:cs typeface="Arial" charset="0"/>
            </a:endParaRPr>
          </a:p>
          <a:p>
            <a:pPr indent="469900"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Лапароскопия, лапароцентез.</a:t>
            </a:r>
          </a:p>
        </p:txBody>
      </p:sp>
    </p:spTree>
    <p:extLst>
      <p:ext uri="{BB962C8B-B14F-4D97-AF65-F5344CB8AC3E}">
        <p14:creationId xmlns:p14="http://schemas.microsoft.com/office/powerpoint/2010/main" val="10065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491880" y="488591"/>
            <a:ext cx="565212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ЭФФЕКТИВНОСТЬ УЗД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206432" y="1268760"/>
            <a:ext cx="4679825" cy="355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marL="365125" indent="-365125" algn="l">
              <a:spcBef>
                <a:spcPct val="20000"/>
              </a:spcBef>
              <a:defRPr/>
            </a:pPr>
            <a:r>
              <a:rPr lang="ru-RU" sz="24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	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 помощью УЗИ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диагностируют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</a:t>
            </a:r>
          </a:p>
          <a:p>
            <a:pPr marL="365125" indent="-365125" algn="l">
              <a:spcBef>
                <a:spcPct val="2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холецистит;</a:t>
            </a:r>
          </a:p>
          <a:p>
            <a:pPr marL="365125" indent="-365125" algn="l">
              <a:spcBef>
                <a:spcPct val="2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панкреатит;</a:t>
            </a:r>
          </a:p>
          <a:p>
            <a:pPr marL="365125" indent="-365125" algn="l">
              <a:spcBef>
                <a:spcPct val="2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аппендицит;</a:t>
            </a:r>
          </a:p>
          <a:p>
            <a:pPr marL="365125" indent="-365125" algn="l">
              <a:spcBef>
                <a:spcPct val="2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желчные и почечные камни;</a:t>
            </a:r>
          </a:p>
          <a:p>
            <a:pPr marL="365125" indent="-365125" algn="l">
              <a:spcBef>
                <a:spcPct val="2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небольшие скопления свободного газа в брюшной полости при перфорации язвы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желудка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или кишки;</a:t>
            </a:r>
          </a:p>
          <a:p>
            <a:pPr marL="365125" indent="-365125" algn="l">
              <a:spcBef>
                <a:spcPct val="2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кишечная непроходимость.</a:t>
            </a:r>
          </a:p>
        </p:txBody>
      </p:sp>
      <p:pic>
        <p:nvPicPr>
          <p:cNvPr id="31750" name="Picture 6" descr="УЗИ 44-1 - E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6"/>
          <a:stretch>
            <a:fillRect/>
          </a:stretch>
        </p:blipFill>
        <p:spPr bwMode="auto">
          <a:xfrm>
            <a:off x="468313" y="981075"/>
            <a:ext cx="37433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УЗИ 44-2 - Ein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374332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-180528" y="1844675"/>
            <a:ext cx="9144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0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ЭФФЕКТИВНОСТЬ РЕНТГЕНОДИАГНОСТИКИ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68313" y="2590561"/>
            <a:ext cx="8207375" cy="222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365125" indent="-365125" algn="just">
              <a:spcBef>
                <a:spcPct val="40000"/>
              </a:spcBef>
              <a:defRPr/>
            </a:pPr>
            <a:r>
              <a:rPr lang="ru-RU" sz="28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	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результате рентгенологического исследования грудной и брюшной полостей могут быть распознаны:</a:t>
            </a:r>
          </a:p>
          <a:p>
            <a:pPr marL="365125" indent="-365125" algn="just">
              <a:spcBef>
                <a:spcPct val="4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кишечная непроходимость;</a:t>
            </a:r>
          </a:p>
          <a:p>
            <a:pPr marL="365125" indent="-365125" algn="just">
              <a:spcBef>
                <a:spcPct val="4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прободной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пневмоперитонит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;</a:t>
            </a:r>
          </a:p>
          <a:p>
            <a:pPr marL="365125" indent="-365125" algn="just">
              <a:spcBef>
                <a:spcPct val="4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конкременты почек и желчного пузыря;</a:t>
            </a:r>
          </a:p>
          <a:p>
            <a:pPr marL="365125" indent="-365125" algn="just">
              <a:spcBef>
                <a:spcPct val="40000"/>
              </a:spcBef>
              <a:buFontTx/>
              <a:buChar char="•"/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поражение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легких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и плевры и др. </a:t>
            </a:r>
          </a:p>
        </p:txBody>
      </p:sp>
    </p:spTree>
    <p:extLst>
      <p:ext uri="{BB962C8B-B14F-4D97-AF65-F5344CB8AC3E}">
        <p14:creationId xmlns:p14="http://schemas.microsoft.com/office/powerpoint/2010/main" val="19046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99792" y="1149350"/>
            <a:ext cx="6336703" cy="5677751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38271"/>
            <a:ext cx="91440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«НЕБЛАГОПОЛУЧИЯ В БРЮШНОЙ ПОЛОСТИ»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931322" y="1494722"/>
            <a:ext cx="5961158" cy="498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Свободный газ в брюшной полости.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Горизонтальные 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уровни 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жидкости в 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кишечнике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Изменение 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топографических взаимоотношений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величины и 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положения 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органов живота.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800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Нечеткость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контуров внутренних органов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 startAt="5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Наличие 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конкрементов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обызвествлений и инородных тел.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 startAt="5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Тень инфильтрата в брюшной полости.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 startAt="5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Свободная жидкость в брюшной полости.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 startAt="5"/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Реактивные 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изменения 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диафрагмы (</a:t>
            </a:r>
            <a:r>
              <a:rPr lang="ru-RU" sz="2800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расстройство двигательной 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функции).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endParaRPr lang="ru-RU" sz="2800" dirty="0">
              <a:solidFill>
                <a:srgbClr val="105A5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32775" name="Picture 7" descr="Ковал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" y="1122823"/>
            <a:ext cx="2494360" cy="333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4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748712" cy="904875"/>
          </a:xfrm>
        </p:spPr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Лапароскопия при остром животе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916832"/>
            <a:ext cx="8135938" cy="93503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kumimoji="0" lang="ru-RU" altLang="ru-RU" sz="2800" b="1" dirty="0" smtClean="0">
                <a:cs typeface="Arial" charset="0"/>
              </a:rPr>
              <a:t>Позволяет в целом оценить наличие и характер патологии в брюшной полости</a:t>
            </a:r>
          </a:p>
        </p:txBody>
      </p:sp>
      <p:pic>
        <p:nvPicPr>
          <p:cNvPr id="131076" name="MPEG1_Web_PAL_перитонит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quickTime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627784" y="4300173"/>
            <a:ext cx="3410123" cy="255782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" name="Рисунок 4" descr="mb4_00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903151"/>
            <a:ext cx="3571900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appendic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5345" y="2996952"/>
            <a:ext cx="4786346" cy="218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72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107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3905"/>
            <a:ext cx="6934200" cy="715963"/>
          </a:xfrm>
        </p:spPr>
        <p:txBody>
          <a:bodyPr/>
          <a:lstStyle/>
          <a:p>
            <a:pPr algn="ctr"/>
            <a:r>
              <a:rPr lang="ru-RU" sz="2000" b="1" dirty="0" smtClean="0"/>
              <a:t>В группу заболеваний, объединяемых под общим термином «острый живот», включают:</a:t>
            </a:r>
            <a:endParaRPr lang="en-US" sz="4000" b="1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480" y="692696"/>
            <a:ext cx="7429520" cy="478634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1800" b="1" u="sng" dirty="0" smtClean="0">
                <a:solidFill>
                  <a:srgbClr val="C00000"/>
                </a:solidFill>
              </a:rPr>
              <a:t>1. Острые воспалительные заболевания брюшной полости: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Острый аппендицит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Острый холецистит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Острый панкреатит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Перитонит</a:t>
            </a:r>
          </a:p>
          <a:p>
            <a:pPr>
              <a:lnSpc>
                <a:spcPct val="80000"/>
              </a:lnSpc>
            </a:pPr>
            <a:endParaRPr lang="ru-RU" sz="1800" b="1" dirty="0" smtClean="0"/>
          </a:p>
          <a:p>
            <a:pPr>
              <a:lnSpc>
                <a:spcPct val="80000"/>
              </a:lnSpc>
              <a:buNone/>
            </a:pPr>
            <a:r>
              <a:rPr lang="ru-RU" sz="1800" b="1" u="sng" dirty="0" smtClean="0">
                <a:solidFill>
                  <a:srgbClr val="C00000"/>
                </a:solidFill>
              </a:rPr>
              <a:t>2. Острые нарушения проходимости по желудочно-кишечному тракту: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Острая кишечная непроходимость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Ущемление грыжи</a:t>
            </a:r>
          </a:p>
          <a:p>
            <a:pPr>
              <a:lnSpc>
                <a:spcPct val="80000"/>
              </a:lnSpc>
            </a:pPr>
            <a:endParaRPr lang="ru-RU" sz="1800" b="1" dirty="0" smtClean="0"/>
          </a:p>
          <a:p>
            <a:pPr>
              <a:lnSpc>
                <a:spcPct val="80000"/>
              </a:lnSpc>
              <a:buNone/>
            </a:pPr>
            <a:r>
              <a:rPr lang="ru-RU" sz="1800" b="1" u="sng" dirty="0" smtClean="0">
                <a:solidFill>
                  <a:srgbClr val="C00000"/>
                </a:solidFill>
              </a:rPr>
              <a:t>3. Перфорация полых органов: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Перфорация язв желудка или двенадцатиперстной кишки</a:t>
            </a:r>
          </a:p>
          <a:p>
            <a:pPr>
              <a:lnSpc>
                <a:spcPct val="80000"/>
              </a:lnSpc>
            </a:pPr>
            <a:endParaRPr lang="ru-RU" sz="1800" b="1" dirty="0" smtClean="0"/>
          </a:p>
          <a:p>
            <a:pPr>
              <a:lnSpc>
                <a:spcPct val="80000"/>
              </a:lnSpc>
              <a:buNone/>
            </a:pPr>
            <a:r>
              <a:rPr lang="ru-RU" sz="1800" b="1" u="sng" dirty="0" smtClean="0">
                <a:solidFill>
                  <a:srgbClr val="C00000"/>
                </a:solidFill>
              </a:rPr>
              <a:t>4. Кровотечения в просвет полых органов или в брюшную полость: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Острое желудочно-кишечное кровотечение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Разрыв селезенки.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Разрыв печени.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Разрыв брюшной аорты.</a:t>
            </a:r>
          </a:p>
          <a:p>
            <a:pPr>
              <a:lnSpc>
                <a:spcPct val="80000"/>
              </a:lnSpc>
            </a:pPr>
            <a:r>
              <a:rPr lang="ru-RU" sz="1800" b="1" dirty="0" smtClean="0"/>
              <a:t>Разрыв яичника.</a:t>
            </a:r>
          </a:p>
          <a:p>
            <a:pPr>
              <a:lnSpc>
                <a:spcPct val="80000"/>
              </a:lnSpc>
            </a:pPr>
            <a:endParaRPr lang="ru-RU" sz="1800" b="1" dirty="0" smtClean="0"/>
          </a:p>
          <a:p>
            <a:pPr>
              <a:lnSpc>
                <a:spcPct val="80000"/>
              </a:lnSpc>
              <a:buNone/>
            </a:pPr>
            <a:r>
              <a:rPr lang="ru-RU" sz="1800" b="1" u="sng" dirty="0" smtClean="0">
                <a:solidFill>
                  <a:srgbClr val="C00000"/>
                </a:solidFill>
              </a:rPr>
              <a:t>5. Нарушение кровообращения в органах брюшной полости.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84784"/>
            <a:ext cx="7315200" cy="7159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Диагностика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132856"/>
            <a:ext cx="8496944" cy="4572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Чем </a:t>
            </a:r>
            <a:r>
              <a:rPr lang="ru-RU" sz="2800" b="1" dirty="0"/>
              <a:t>раньше больной госпитализирован, чем быстрее поставлен диагноз и проведено оперативное вмешательство, тем ниже летальность и чаще удается полностью восстановить трудоспособность.</a:t>
            </a:r>
          </a:p>
          <a:p>
            <a:endParaRPr lang="ru-RU" sz="1600" dirty="0"/>
          </a:p>
        </p:txBody>
      </p:sp>
      <p:pic>
        <p:nvPicPr>
          <p:cNvPr id="4" name="Рисунок 3" descr="98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345472"/>
            <a:ext cx="4013638" cy="2380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315200" cy="715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4000" b="1" dirty="0" smtClean="0">
                <a:solidFill>
                  <a:srgbClr val="FFFF00"/>
                </a:solidFill>
                <a:cs typeface="Arial" charset="0"/>
              </a:rPr>
              <a:t>Классификация острого аппендицита по </a:t>
            </a:r>
            <a:r>
              <a:rPr kumimoji="0" lang="ru-RU" altLang="ru-RU" sz="4000" b="1" dirty="0" err="1" smtClean="0">
                <a:solidFill>
                  <a:srgbClr val="FFFF00"/>
                </a:solidFill>
                <a:cs typeface="Arial" charset="0"/>
              </a:rPr>
              <a:t>В.И.Колесову</a:t>
            </a:r>
            <a:r>
              <a:rPr kumimoji="0" lang="ru-RU" altLang="ru-RU" sz="4000" b="1" dirty="0" smtClean="0">
                <a:solidFill>
                  <a:srgbClr val="FFFF00"/>
                </a:solidFill>
                <a:cs typeface="Arial" charset="0"/>
              </a:rPr>
              <a:t> (1972)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09729"/>
            <a:ext cx="8675687" cy="46196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latin typeface="Times New Roman" pitchFamily="18" charset="0"/>
                <a:cs typeface="Arial" charset="0"/>
              </a:rPr>
              <a:t>Аппендикулярная (кишечная) колика (слабовыраженный аппендицит)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latin typeface="Times New Roman" pitchFamily="18" charset="0"/>
                <a:cs typeface="Arial" charset="0"/>
              </a:rPr>
              <a:t>Катаральный аппендицит</a:t>
            </a:r>
            <a:r>
              <a:rPr kumimoji="0" lang="ru-RU" altLang="ru-RU" dirty="0" smtClean="0">
                <a:latin typeface="Times New Roman" pitchFamily="18" charset="0"/>
                <a:cs typeface="Arial" charset="0"/>
              </a:rPr>
              <a:t> (простой-поверхностный).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latin typeface="Times New Roman" pitchFamily="18" charset="0"/>
                <a:cs typeface="Arial" charset="0"/>
              </a:rPr>
              <a:t>Деструктивный аппендицит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dirty="0" smtClean="0">
                <a:latin typeface="Times New Roman" pitchFamily="18" charset="0"/>
                <a:cs typeface="Arial" charset="0"/>
              </a:rPr>
              <a:t>флегмонозный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dirty="0" smtClean="0">
                <a:latin typeface="Times New Roman" pitchFamily="18" charset="0"/>
                <a:cs typeface="Arial" charset="0"/>
              </a:rPr>
              <a:t>гангренозный</a:t>
            </a:r>
          </a:p>
          <a:p>
            <a:pPr lvl="1" eaLnBrk="1" hangingPunct="1">
              <a:lnSpc>
                <a:spcPct val="60000"/>
              </a:lnSpc>
            </a:pPr>
            <a:r>
              <a:rPr lang="ru-RU" altLang="ru-RU" dirty="0" err="1">
                <a:latin typeface="Times New Roman" pitchFamily="18" charset="0"/>
                <a:cs typeface="Arial" charset="0"/>
              </a:rPr>
              <a:t>г</a:t>
            </a:r>
            <a:r>
              <a:rPr kumimoji="0" lang="ru-RU" altLang="ru-RU" dirty="0" err="1" smtClean="0">
                <a:latin typeface="Times New Roman" pitchFamily="18" charset="0"/>
                <a:cs typeface="Arial" charset="0"/>
              </a:rPr>
              <a:t>ангренозно-перфоративный</a:t>
            </a:r>
            <a:endParaRPr kumimoji="0" lang="ru-RU" altLang="ru-RU" dirty="0" smtClean="0"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err="1" smtClean="0">
                <a:latin typeface="Times New Roman" pitchFamily="18" charset="0"/>
                <a:cs typeface="Arial" charset="0"/>
              </a:rPr>
              <a:t>Осложненный</a:t>
            </a:r>
            <a:r>
              <a:rPr kumimoji="0" lang="ru-RU" altLang="ru-RU" b="1" dirty="0" smtClean="0">
                <a:latin typeface="Times New Roman" pitchFamily="18" charset="0"/>
                <a:cs typeface="Arial" charset="0"/>
              </a:rPr>
              <a:t> аппендицит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dirty="0" smtClean="0">
                <a:latin typeface="Times New Roman" pitchFamily="18" charset="0"/>
                <a:cs typeface="Arial" charset="0"/>
              </a:rPr>
              <a:t>аппендикулярный инфильтрат (хорошо отграниченный и прогрессирующий)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dirty="0" smtClean="0">
                <a:latin typeface="Times New Roman" pitchFamily="18" charset="0"/>
                <a:cs typeface="Arial" charset="0"/>
              </a:rPr>
              <a:t>аппендикулярный гнойник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dirty="0" smtClean="0">
                <a:latin typeface="Times New Roman" pitchFamily="18" charset="0"/>
                <a:cs typeface="Arial" charset="0"/>
              </a:rPr>
              <a:t>аппендикулярный перитонит (отграниченный или разлитой)</a:t>
            </a:r>
          </a:p>
        </p:txBody>
      </p:sp>
    </p:spTree>
    <p:extLst>
      <p:ext uri="{BB962C8B-B14F-4D97-AF65-F5344CB8AC3E}">
        <p14:creationId xmlns:p14="http://schemas.microsoft.com/office/powerpoint/2010/main" val="11437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420888"/>
            <a:ext cx="7315200" cy="71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Клиническая картина острого аппендицита зависит от: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573016"/>
            <a:ext cx="8229600" cy="3105224"/>
          </a:xfrm>
        </p:spPr>
        <p:txBody>
          <a:bodyPr/>
          <a:lstStyle/>
          <a:p>
            <a:pPr eaLnBrk="1" hangingPunct="1"/>
            <a:r>
              <a:rPr kumimoji="0" lang="ru-RU" altLang="ru-RU" sz="2800" b="1" dirty="0" smtClean="0">
                <a:cs typeface="Arial" charset="0"/>
              </a:rPr>
              <a:t>Формы заболевания</a:t>
            </a:r>
          </a:p>
          <a:p>
            <a:pPr eaLnBrk="1" hangingPunct="1"/>
            <a:r>
              <a:rPr kumimoji="0" lang="ru-RU" altLang="ru-RU" sz="2800" b="1" dirty="0" smtClean="0">
                <a:cs typeface="Arial" charset="0"/>
              </a:rPr>
              <a:t>Степени морфологических изменений в отростке</a:t>
            </a:r>
          </a:p>
          <a:p>
            <a:pPr eaLnBrk="1" hangingPunct="1"/>
            <a:r>
              <a:rPr kumimoji="0" lang="ru-RU" altLang="ru-RU" sz="2800" b="1" dirty="0" smtClean="0">
                <a:cs typeface="Arial" charset="0"/>
              </a:rPr>
              <a:t>Локализации отростка в брюшной полости</a:t>
            </a:r>
          </a:p>
          <a:p>
            <a:pPr eaLnBrk="1" hangingPunct="1"/>
            <a:r>
              <a:rPr kumimoji="0" lang="ru-RU" altLang="ru-RU" sz="2800" b="1" dirty="0" smtClean="0">
                <a:cs typeface="Arial" charset="0"/>
              </a:rPr>
              <a:t>Состояния реактивности больного</a:t>
            </a:r>
          </a:p>
          <a:p>
            <a:pPr eaLnBrk="1" hangingPunct="1"/>
            <a:r>
              <a:rPr kumimoji="0" lang="ru-RU" altLang="ru-RU" sz="2800" b="1" dirty="0" smtClean="0">
                <a:cs typeface="Arial" charset="0"/>
              </a:rPr>
              <a:t>Возникших осложнений</a:t>
            </a:r>
            <a:endParaRPr kumimoji="0" lang="ru-RU" altLang="ru-RU" b="1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686800" cy="13843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4000" dirty="0" smtClean="0">
                <a:solidFill>
                  <a:srgbClr val="FFFF00"/>
                </a:solidFill>
                <a:cs typeface="Arial" charset="0"/>
              </a:rPr>
              <a:t>Боль в животе, возникшая на фоне полного здоровья, постоянного характера -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144000" cy="4608512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kumimoji="0" lang="ru-RU" altLang="ru-RU" sz="3600" b="1" dirty="0" smtClean="0">
                <a:solidFill>
                  <a:srgbClr val="C00000"/>
                </a:solidFill>
                <a:cs typeface="Arial" charset="0"/>
              </a:rPr>
              <a:t>обязательный и наиболее постоянный симптом острого аппендицита</a:t>
            </a:r>
          </a:p>
          <a:p>
            <a:pPr eaLnBrk="1" hangingPunct="1">
              <a:lnSpc>
                <a:spcPct val="70000"/>
              </a:lnSpc>
            </a:pPr>
            <a:r>
              <a:rPr kumimoji="0" lang="ru-RU" altLang="ru-RU" sz="3600" b="1" u="sng" dirty="0" smtClean="0">
                <a:cs typeface="Arial" charset="0"/>
              </a:rPr>
              <a:t>локализуется 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sz="3200" b="1" dirty="0" smtClean="0">
                <a:cs typeface="Arial" charset="0"/>
              </a:rPr>
              <a:t>в правой подвздошной области (у 80% больных)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sz="3200" b="1" dirty="0" smtClean="0">
                <a:cs typeface="Arial" charset="0"/>
              </a:rPr>
              <a:t>У 50% больных характерен симптом </a:t>
            </a:r>
            <a:r>
              <a:rPr kumimoji="0" lang="ru-RU" altLang="ru-RU" sz="3200" b="1" dirty="0" err="1" smtClean="0">
                <a:cs typeface="Arial" charset="0"/>
              </a:rPr>
              <a:t>Кохера</a:t>
            </a:r>
            <a:r>
              <a:rPr kumimoji="0" lang="ru-RU" altLang="ru-RU" sz="3200" b="1" dirty="0" smtClean="0">
                <a:cs typeface="Arial" charset="0"/>
              </a:rPr>
              <a:t> (в начале боль локализуется в </a:t>
            </a:r>
            <a:r>
              <a:rPr kumimoji="0" lang="ru-RU" altLang="ru-RU" sz="3200" b="1" dirty="0" err="1" smtClean="0">
                <a:cs typeface="Arial" charset="0"/>
              </a:rPr>
              <a:t>эпигастральной</a:t>
            </a:r>
            <a:r>
              <a:rPr kumimoji="0" lang="ru-RU" altLang="ru-RU" sz="3200" b="1" dirty="0" smtClean="0">
                <a:cs typeface="Arial" charset="0"/>
              </a:rPr>
              <a:t> области, а спустя 2-3 часа по мере прогрессирования болезни, перемещается в правую подвздошную область) или симптом Кюммеля ( …, перемещается в околопупочную область).</a:t>
            </a:r>
          </a:p>
        </p:txBody>
      </p:sp>
    </p:spTree>
    <p:extLst>
      <p:ext uri="{BB962C8B-B14F-4D97-AF65-F5344CB8AC3E}">
        <p14:creationId xmlns:p14="http://schemas.microsoft.com/office/powerpoint/2010/main" val="37511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2384627"/>
            <a:ext cx="5040560" cy="1008063"/>
          </a:xfrm>
        </p:spPr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Симптомы смещения боли</a:t>
            </a: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5435600" y="2060575"/>
            <a:ext cx="27003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ru-RU" sz="40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+mn-cs"/>
            </a:endParaRPr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1187450" y="2060575"/>
            <a:ext cx="230505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ru-RU" sz="40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899592" y="3789040"/>
            <a:ext cx="3581400" cy="2185392"/>
          </a:xfrm>
        </p:spPr>
        <p:txBody>
          <a:bodyPr/>
          <a:lstStyle/>
          <a:p>
            <a:pPr eaLnBrk="1" hangingPunct="1"/>
            <a:r>
              <a:rPr kumimoji="0" lang="ru-RU" altLang="ru-RU" sz="4000" b="1" dirty="0" smtClean="0">
                <a:cs typeface="Arial" charset="0"/>
              </a:rPr>
              <a:t>Симптом Волковича-</a:t>
            </a:r>
            <a:r>
              <a:rPr kumimoji="0" lang="ru-RU" altLang="ru-RU" sz="4000" b="1" dirty="0" err="1" smtClean="0">
                <a:cs typeface="Arial" charset="0"/>
              </a:rPr>
              <a:t>Кохера</a:t>
            </a:r>
            <a:r>
              <a:rPr kumimoji="0" lang="ru-RU" altLang="ru-RU" sz="4000" b="1" dirty="0" smtClean="0">
                <a:cs typeface="Arial" charset="0"/>
              </a:rPr>
              <a:t> </a:t>
            </a:r>
          </a:p>
        </p:txBody>
      </p:sp>
      <p:pic>
        <p:nvPicPr>
          <p:cNvPr id="23558" name="Изображение 11" descr="Без заголовк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2697236" cy="47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9144000" cy="1384300"/>
          </a:xfrm>
        </p:spPr>
        <p:txBody>
          <a:bodyPr/>
          <a:lstStyle/>
          <a:p>
            <a:pPr algn="ctr" eaLnBrk="1" hangingPunct="1"/>
            <a:r>
              <a:rPr kumimoji="0" lang="ru-RU" altLang="ru-RU" b="1" dirty="0" err="1" smtClean="0">
                <a:solidFill>
                  <a:srgbClr val="C00000"/>
                </a:solidFill>
                <a:cs typeface="Arial" charset="0"/>
              </a:rPr>
              <a:t>Симтом</a:t>
            </a:r>
            <a:r>
              <a:rPr kumimoji="0" lang="ru-RU" altLang="ru-RU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kumimoji="0" lang="ru-RU" altLang="ru-RU" b="1" dirty="0" err="1" smtClean="0">
                <a:solidFill>
                  <a:srgbClr val="C00000"/>
                </a:solidFill>
                <a:cs typeface="Arial" charset="0"/>
              </a:rPr>
              <a:t>Щеткина-Блюмберга</a:t>
            </a:r>
            <a:endParaRPr kumimoji="0" lang="ru-RU" altLang="ru-RU" b="1" dirty="0" smtClean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72225" y="1773238"/>
            <a:ext cx="2771775" cy="453548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kumimoji="0" lang="ru-RU" altLang="ru-RU" sz="2800" dirty="0" smtClean="0">
                <a:cs typeface="Arial" charset="0"/>
              </a:rPr>
              <a:t>Боль при резком отнятии руки, пальпирующей брюшную полость, обусловленное сотрясением </a:t>
            </a:r>
            <a:r>
              <a:rPr kumimoji="0" lang="ru-RU" altLang="ru-RU" sz="2800" dirty="0" err="1" smtClean="0">
                <a:cs typeface="Arial" charset="0"/>
              </a:rPr>
              <a:t>воспаленной</a:t>
            </a:r>
            <a:r>
              <a:rPr kumimoji="0" lang="ru-RU" altLang="ru-RU" sz="2800" dirty="0" smtClean="0">
                <a:cs typeface="Arial" charset="0"/>
              </a:rPr>
              <a:t> брюшины.</a:t>
            </a:r>
          </a:p>
        </p:txBody>
      </p:sp>
      <p:pic>
        <p:nvPicPr>
          <p:cNvPr id="29705" name="MPEG1_Web_PAL_P1010119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quickTime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628775"/>
            <a:ext cx="6300788" cy="47259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7315200" cy="715963"/>
          </a:xfrm>
        </p:spPr>
        <p:txBody>
          <a:bodyPr/>
          <a:lstStyle/>
          <a:p>
            <a:pPr algn="ctr" eaLnBrk="1" hangingPunct="1"/>
            <a:r>
              <a:rPr kumimoji="0" lang="ru-RU" altLang="ru-RU" sz="3600" b="1" dirty="0" smtClean="0">
                <a:solidFill>
                  <a:srgbClr val="FFFF00"/>
                </a:solidFill>
                <a:cs typeface="Arial" charset="0"/>
              </a:rPr>
              <a:t>Особенность </a:t>
            </a:r>
            <a:r>
              <a:rPr kumimoji="0" lang="ru-RU" altLang="ru-RU" sz="3600" b="1" dirty="0" err="1" smtClean="0">
                <a:solidFill>
                  <a:srgbClr val="FFFF00"/>
                </a:solidFill>
                <a:cs typeface="Arial" charset="0"/>
              </a:rPr>
              <a:t>симтома</a:t>
            </a:r>
            <a:r>
              <a:rPr kumimoji="0" lang="ru-RU" altLang="ru-RU" sz="36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kumimoji="0" lang="ru-RU" altLang="ru-RU" sz="3600" b="1" dirty="0" err="1" smtClean="0">
                <a:solidFill>
                  <a:srgbClr val="FFFF00"/>
                </a:solidFill>
                <a:cs typeface="Arial" charset="0"/>
              </a:rPr>
              <a:t>Щеткина-Блюмберга</a:t>
            </a:r>
            <a:r>
              <a:rPr kumimoji="0" lang="ru-RU" altLang="ru-RU" sz="3600" b="1" dirty="0" smtClean="0">
                <a:solidFill>
                  <a:srgbClr val="FFFF00"/>
                </a:solidFill>
                <a:cs typeface="Arial" charset="0"/>
              </a:rPr>
              <a:t> при остром аппендиците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33588"/>
            <a:ext cx="9144000" cy="4824412"/>
          </a:xfrm>
        </p:spPr>
        <p:txBody>
          <a:bodyPr/>
          <a:lstStyle/>
          <a:p>
            <a:pPr eaLnBrk="1" hangingPunct="1"/>
            <a:r>
              <a:rPr kumimoji="0" lang="ru-RU" altLang="ru-RU" sz="2800" b="1" dirty="0" smtClean="0">
                <a:cs typeface="Arial" charset="0"/>
              </a:rPr>
              <a:t>При отсутствии воспаления париетальной брюшины (начальные этапы развития аппендицита, </a:t>
            </a:r>
            <a:r>
              <a:rPr kumimoji="0" lang="ru-RU" altLang="ru-RU" sz="2800" b="1" dirty="0" err="1" smtClean="0">
                <a:cs typeface="Arial" charset="0"/>
              </a:rPr>
              <a:t>ретроцекальное</a:t>
            </a:r>
            <a:r>
              <a:rPr kumimoji="0" lang="ru-RU" altLang="ru-RU" sz="2800" b="1" dirty="0" smtClean="0">
                <a:cs typeface="Arial" charset="0"/>
              </a:rPr>
              <a:t>, </a:t>
            </a:r>
            <a:r>
              <a:rPr kumimoji="0" lang="ru-RU" altLang="ru-RU" sz="2800" b="1" dirty="0" err="1" smtClean="0">
                <a:cs typeface="Arial" charset="0"/>
              </a:rPr>
              <a:t>ретроперитонеальное</a:t>
            </a:r>
            <a:r>
              <a:rPr kumimoji="0" lang="ru-RU" altLang="ru-RU" sz="2800" b="1" dirty="0" smtClean="0">
                <a:cs typeface="Arial" charset="0"/>
              </a:rPr>
              <a:t>  расположение отростка) симптом может быть очень слабо выраженным или отсутствовать.</a:t>
            </a:r>
          </a:p>
          <a:p>
            <a:pPr eaLnBrk="1" hangingPunct="1"/>
            <a:endParaRPr kumimoji="0" lang="ru-RU" altLang="ru-RU" sz="2800" b="1" dirty="0" smtClean="0">
              <a:cs typeface="Arial" charset="0"/>
            </a:endParaRPr>
          </a:p>
          <a:p>
            <a:pPr eaLnBrk="1" hangingPunct="1"/>
            <a:r>
              <a:rPr kumimoji="0" lang="ru-RU" altLang="ru-RU" sz="2800" b="1" dirty="0" smtClean="0">
                <a:solidFill>
                  <a:srgbClr val="C00000"/>
                </a:solidFill>
                <a:cs typeface="Arial" charset="0"/>
              </a:rPr>
              <a:t>Симптом </a:t>
            </a:r>
            <a:r>
              <a:rPr kumimoji="0" lang="ru-RU" altLang="ru-RU" sz="2800" b="1" dirty="0" err="1" smtClean="0">
                <a:solidFill>
                  <a:srgbClr val="C00000"/>
                </a:solidFill>
                <a:cs typeface="Arial" charset="0"/>
              </a:rPr>
              <a:t>Щеткина-Блюмберга</a:t>
            </a:r>
            <a:r>
              <a:rPr kumimoji="0" lang="ru-RU" altLang="ru-RU" sz="2800" b="1" dirty="0" smtClean="0">
                <a:solidFill>
                  <a:srgbClr val="C00000"/>
                </a:solidFill>
                <a:cs typeface="Arial" charset="0"/>
              </a:rPr>
              <a:t> не является патогномоничным симптомом острого аппендицита. </a:t>
            </a:r>
          </a:p>
          <a:p>
            <a:pPr eaLnBrk="1" hangingPunct="1"/>
            <a:endParaRPr kumimoji="0" lang="ru-RU" altLang="ru-RU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988840"/>
            <a:ext cx="8229600" cy="1384300"/>
          </a:xfrm>
        </p:spPr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Защитное напряжение мышц передней брюшной стенки - </a:t>
            </a:r>
            <a:r>
              <a:rPr kumimoji="0" lang="ru-RU" altLang="ru-RU" sz="4000" b="1" dirty="0" err="1" smtClean="0">
                <a:solidFill>
                  <a:srgbClr val="C00000"/>
                </a:solidFill>
                <a:cs typeface="Arial" charset="0"/>
              </a:rPr>
              <a:t>дефанс</a:t>
            </a:r>
            <a:endParaRPr kumimoji="0" lang="ru-RU" altLang="ru-RU" sz="4000" b="1" dirty="0" smtClean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861048"/>
            <a:ext cx="8229600" cy="2736304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kumimoji="0" lang="ru-RU" altLang="ru-RU" b="1" dirty="0" smtClean="0">
                <a:cs typeface="Arial" charset="0"/>
              </a:rPr>
              <a:t>Симптом обусловлен раздражением брюшины, при котором поступающие постоянно болевые импульсы вызывают постоянное сокращение соответствующих мышц типа тетануса.</a:t>
            </a:r>
          </a:p>
        </p:txBody>
      </p:sp>
    </p:spTree>
    <p:extLst>
      <p:ext uri="{BB962C8B-B14F-4D97-AF65-F5344CB8AC3E}">
        <p14:creationId xmlns:p14="http://schemas.microsoft.com/office/powerpoint/2010/main" val="27439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936" y="1700808"/>
            <a:ext cx="4978400" cy="760413"/>
          </a:xfrm>
        </p:spPr>
        <p:txBody>
          <a:bodyPr/>
          <a:lstStyle/>
          <a:p>
            <a:pPr algn="ctr" eaLnBrk="1" hangingPunct="1"/>
            <a:r>
              <a:rPr kumimoji="0" lang="ru-RU" altLang="ru-RU" sz="3200" b="1" dirty="0" smtClean="0">
                <a:solidFill>
                  <a:srgbClr val="C00000"/>
                </a:solidFill>
                <a:cs typeface="Arial" charset="0"/>
              </a:rPr>
              <a:t>Симптом </a:t>
            </a:r>
            <a:r>
              <a:rPr kumimoji="0" lang="ru-RU" altLang="ru-RU" sz="3200" b="1" dirty="0" err="1" smtClean="0">
                <a:solidFill>
                  <a:srgbClr val="C00000"/>
                </a:solidFill>
                <a:cs typeface="Arial" charset="0"/>
              </a:rPr>
              <a:t>В.П.Образцова</a:t>
            </a:r>
            <a:endParaRPr kumimoji="0" lang="ru-RU" altLang="ru-RU" sz="3200" b="1" dirty="0" smtClean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59338" y="2708920"/>
            <a:ext cx="4284662" cy="360139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kumimoji="0" lang="ru-RU" altLang="ru-RU" b="1" dirty="0" smtClean="0">
                <a:cs typeface="Arial" charset="0"/>
              </a:rPr>
              <a:t>Усиление болезненности в момент пальпации правой подвздошной области при поднятии вытянутой правой нижней конечности.</a:t>
            </a:r>
          </a:p>
        </p:txBody>
      </p:sp>
      <p:pic>
        <p:nvPicPr>
          <p:cNvPr id="37895" name="MPEG1_Web_PAL_P1010120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quickTime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333375"/>
            <a:ext cx="3241675" cy="24320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7897" name="MPEG1_Web_PAL_smpt9.mpg">
            <a:hlinkClick r:id="" action="ppaction://media"/>
          </p:cNvPr>
          <p:cNvPicPr>
            <a:picLocks noRot="1" noChangeAspect="1" noChangeArrowheads="1"/>
          </p:cNvPicPr>
          <p:nvPr>
            <a:quickTime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42846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1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715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4000" b="1" dirty="0" smtClean="0">
                <a:cs typeface="Arial" charset="0"/>
              </a:rPr>
              <a:t>Симптом Воскресенского (симптом «скольжения», «рубашки»)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5226" y="1916832"/>
            <a:ext cx="9144000" cy="4619625"/>
          </a:xfrm>
        </p:spPr>
        <p:txBody>
          <a:bodyPr/>
          <a:lstStyle/>
          <a:p>
            <a:pPr indent="557213" eaLnBrk="1" hangingPunct="1">
              <a:lnSpc>
                <a:spcPct val="70000"/>
              </a:lnSpc>
            </a:pPr>
            <a:r>
              <a:rPr kumimoji="0" lang="ru-RU" altLang="ru-RU" sz="2800" dirty="0" smtClean="0">
                <a:cs typeface="Arial" charset="0"/>
              </a:rPr>
              <a:t>Врач располагается недалеко от больного и левой рукой натягивает рубашку больного за нижний край. Кончики второго, третьего и </a:t>
            </a:r>
            <a:r>
              <a:rPr kumimoji="0" lang="ru-RU" altLang="ru-RU" sz="2800" dirty="0" err="1" smtClean="0">
                <a:cs typeface="Arial" charset="0"/>
              </a:rPr>
              <a:t>четвертого</a:t>
            </a:r>
            <a:r>
              <a:rPr kumimoji="0" lang="ru-RU" altLang="ru-RU" sz="2800" dirty="0" smtClean="0">
                <a:cs typeface="Arial" charset="0"/>
              </a:rPr>
              <a:t> пальцев правой руки врач устанавливает в подложечной области и во время выдоха больного при наиболее расслабленной передней брюшной стенке умеренно надавливает ими на живот, проделывая скользящее быстрое движение косо вниз к области слепой кишки. Там останавливает скользящую руку, не отрывая </a:t>
            </a:r>
            <a:r>
              <a:rPr kumimoji="0" lang="ru-RU" altLang="ru-RU" sz="2800" dirty="0" err="1" smtClean="0">
                <a:cs typeface="Arial" charset="0"/>
              </a:rPr>
              <a:t>ее</a:t>
            </a:r>
            <a:r>
              <a:rPr kumimoji="0" lang="ru-RU" altLang="ru-RU" sz="2800" dirty="0" smtClean="0">
                <a:cs typeface="Arial" charset="0"/>
              </a:rPr>
              <a:t> от живота. В момент окончания такого скольжения отмечается резкое усиление аппендикулярных болей</a:t>
            </a:r>
          </a:p>
          <a:p>
            <a:pPr indent="557213" eaLnBrk="1" hangingPunct="1">
              <a:lnSpc>
                <a:spcPct val="70000"/>
              </a:lnSpc>
            </a:pPr>
            <a:r>
              <a:rPr kumimoji="0" lang="ru-RU" altLang="ru-RU" sz="2800" dirty="0" smtClean="0">
                <a:cs typeface="Arial" charset="0"/>
              </a:rPr>
              <a:t>Симптом обусловлен создаваемым врачом толчком крови в сосудах брыжейки. Симптом положителен в 97% случаев. </a:t>
            </a:r>
          </a:p>
        </p:txBody>
      </p:sp>
    </p:spTree>
    <p:extLst>
      <p:ext uri="{BB962C8B-B14F-4D97-AF65-F5344CB8AC3E}">
        <p14:creationId xmlns:p14="http://schemas.microsoft.com/office/powerpoint/2010/main" val="22183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801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Основные причины развития острого живота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060848"/>
            <a:ext cx="9036496" cy="4785838"/>
          </a:xfrm>
        </p:spPr>
        <p:txBody>
          <a:bodyPr>
            <a:normAutofit fontScale="55000" lnSpcReduction="20000"/>
          </a:bodyPr>
          <a:lstStyle/>
          <a:p>
            <a:pPr marL="0" indent="536575"/>
            <a:r>
              <a:rPr lang="ru-RU" b="1" dirty="0" smtClean="0"/>
              <a:t>Острые неспецифические воспалительные заболевания органов пищеварения. Наиболее часто - острые воспалительные процессы в червеобразном отростке, желчном пузыре, поджелудочной железе.</a:t>
            </a:r>
          </a:p>
          <a:p>
            <a:pPr marL="0" indent="536575"/>
            <a:r>
              <a:rPr lang="ru-RU" b="1" dirty="0" smtClean="0"/>
              <a:t>Перфорации полого органа, возникающие чаще всего вследствие различных заболеваний или повреждений органов брюшной полости и приводящие к развитию перитонита. </a:t>
            </a:r>
          </a:p>
          <a:p>
            <a:pPr marL="0" indent="536575"/>
            <a:r>
              <a:rPr lang="ru-RU" b="1" dirty="0" smtClean="0"/>
              <a:t>Внутренние кровотечения в брюшную полость и </a:t>
            </a:r>
            <a:r>
              <a:rPr lang="ru-RU" b="1" dirty="0" err="1" smtClean="0"/>
              <a:t>забрюшинное</a:t>
            </a:r>
            <a:r>
              <a:rPr lang="ru-RU" b="1" dirty="0" smtClean="0"/>
              <a:t> пространство, возникающие спонтанно (например, разрыв маточной трубы при трубной беременности или расслаивающая аневризма брюшной части аорты) или вследствие травмы (травматические разрывы печени, селезенки, брыжеечных сосудов и др.).</a:t>
            </a:r>
          </a:p>
          <a:p>
            <a:pPr marL="0" indent="536575"/>
            <a:r>
              <a:rPr lang="ru-RU" b="1" dirty="0" smtClean="0"/>
              <a:t>Непроходимость кишечника, возникающая в результате заворота кишок, </a:t>
            </a:r>
            <a:r>
              <a:rPr lang="ru-RU" b="1" dirty="0" err="1" smtClean="0"/>
              <a:t>узлообразования</a:t>
            </a:r>
            <a:r>
              <a:rPr lang="ru-RU" b="1" dirty="0" smtClean="0"/>
              <a:t>, ущемления кишки во внутренней или наружной грыже, </a:t>
            </a:r>
            <a:r>
              <a:rPr lang="ru-RU" b="1" dirty="0" err="1" smtClean="0"/>
              <a:t>обтурации</a:t>
            </a:r>
            <a:r>
              <a:rPr lang="ru-RU" b="1" dirty="0" smtClean="0"/>
              <a:t>, инвагинации, </a:t>
            </a:r>
            <a:r>
              <a:rPr lang="ru-RU" b="1" dirty="0" err="1" smtClean="0"/>
              <a:t>сдавления</a:t>
            </a:r>
            <a:r>
              <a:rPr lang="ru-RU" b="1" dirty="0" smtClean="0"/>
              <a:t> кишки спайками. </a:t>
            </a:r>
          </a:p>
          <a:p>
            <a:pPr marL="0" indent="536575"/>
            <a:r>
              <a:rPr lang="ru-RU" b="1" dirty="0" smtClean="0"/>
              <a:t>Острые нарушения </a:t>
            </a:r>
            <a:r>
              <a:rPr lang="ru-RU" b="1" dirty="0" err="1" smtClean="0"/>
              <a:t>мезентериального</a:t>
            </a:r>
            <a:r>
              <a:rPr lang="ru-RU" b="1" dirty="0" smtClean="0"/>
              <a:t> кровообращения (артериального и венозного), приводящие к инфаркту кишки. </a:t>
            </a:r>
          </a:p>
          <a:p>
            <a:pPr marL="0" indent="536575"/>
            <a:r>
              <a:rPr lang="ru-RU" b="1" dirty="0" smtClean="0"/>
              <a:t>Острые воспалительные процессы и нарушения кровообращения внутренних половых органов (острый аднексит, </a:t>
            </a:r>
            <a:r>
              <a:rPr lang="ru-RU" b="1" dirty="0" err="1" smtClean="0"/>
              <a:t>перекрут</a:t>
            </a:r>
            <a:r>
              <a:rPr lang="ru-RU" b="1" dirty="0" smtClean="0"/>
              <a:t> ножки опухоли или кисты яичника, некроз </a:t>
            </a:r>
            <a:r>
              <a:rPr lang="ru-RU" b="1" dirty="0" err="1" smtClean="0"/>
              <a:t>миоматозного</a:t>
            </a:r>
            <a:r>
              <a:rPr lang="ru-RU" b="1" dirty="0" smtClean="0"/>
              <a:t> узла матки или опухоли яичников и др.).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544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44824"/>
            <a:ext cx="8229600" cy="9763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3600" b="1" dirty="0" smtClean="0">
                <a:solidFill>
                  <a:srgbClr val="C00000"/>
                </a:solidFill>
                <a:cs typeface="Arial" charset="0"/>
              </a:rPr>
              <a:t>Симптом Воскресенского (симптом «скольжения», «рубашки»)</a:t>
            </a:r>
          </a:p>
        </p:txBody>
      </p:sp>
      <p:pic>
        <p:nvPicPr>
          <p:cNvPr id="86020" name="MPEG1_Web_PAL_P1010122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quickTime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1832" y="3356992"/>
            <a:ext cx="4464050" cy="33480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86022" name="MPEG1_Web_PAL_smpt8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quickTimeFile r:link="rId2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0" y="2924944"/>
            <a:ext cx="4572000" cy="342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4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6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60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6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60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602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70" y="1988840"/>
            <a:ext cx="5122863" cy="760413"/>
          </a:xfrm>
        </p:spPr>
        <p:txBody>
          <a:bodyPr/>
          <a:lstStyle/>
          <a:p>
            <a:pPr algn="ctr" eaLnBrk="1" hangingPunct="1"/>
            <a:r>
              <a:rPr kumimoji="0" lang="ru-RU" altLang="ru-RU" sz="4000" b="1" dirty="0" smtClean="0">
                <a:solidFill>
                  <a:srgbClr val="C00000"/>
                </a:solidFill>
                <a:cs typeface="Arial" charset="0"/>
              </a:rPr>
              <a:t>Симптом </a:t>
            </a:r>
            <a:r>
              <a:rPr kumimoji="0" lang="ru-RU" altLang="ru-RU" sz="4000" b="1" dirty="0" err="1" smtClean="0">
                <a:solidFill>
                  <a:srgbClr val="C00000"/>
                </a:solidFill>
                <a:cs typeface="Arial" charset="0"/>
              </a:rPr>
              <a:t>Ровзинга</a:t>
            </a:r>
            <a:endParaRPr kumimoji="0" lang="ru-RU" altLang="ru-RU" sz="4000" b="1" dirty="0" smtClean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924943"/>
            <a:ext cx="4789488" cy="3599681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kumimoji="0" lang="ru-RU" altLang="ru-RU" b="1" dirty="0" smtClean="0">
                <a:cs typeface="Arial" charset="0"/>
              </a:rPr>
              <a:t>Появление боли в области слепой кишки при прижатии толстой нисходящей кишки (при этом происходит газовый толчок в червеобразном отростке) </a:t>
            </a:r>
          </a:p>
        </p:txBody>
      </p:sp>
      <p:pic>
        <p:nvPicPr>
          <p:cNvPr id="46084" name="MPEG1_Web_PAL_P1010130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quickTime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333375"/>
            <a:ext cx="4140200" cy="31051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46088" name="MPEG1_Web_PAL_smpt3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quickTimeFile r:link="rId2"/>
          </p:nvPr>
        </p:nvPicPr>
        <p:blipFill>
          <a:blip r:embed="rId5"/>
          <a:srcRect/>
          <a:stretch>
            <a:fillRect/>
          </a:stretch>
        </p:blipFill>
        <p:spPr>
          <a:xfrm>
            <a:off x="5003800" y="3459163"/>
            <a:ext cx="4140200" cy="31051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8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2276872"/>
            <a:ext cx="7772400" cy="13620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Симптом </a:t>
            </a:r>
            <a:r>
              <a:rPr lang="ru-RU" dirty="0" err="1" smtClean="0">
                <a:solidFill>
                  <a:srgbClr val="C00000"/>
                </a:solidFill>
              </a:rPr>
              <a:t>бартомье-михельсона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7504" y="3789040"/>
            <a:ext cx="9144000" cy="1500187"/>
          </a:xfrm>
        </p:spPr>
        <p:txBody>
          <a:bodyPr/>
          <a:lstStyle/>
          <a:p>
            <a:pPr marL="571500" indent="415925">
              <a:buFont typeface="Arial" panose="020B0604020202020204" pitchFamily="34" charset="0"/>
              <a:buChar char="•"/>
            </a:pPr>
            <a:r>
              <a:rPr lang="ru-RU" sz="3600" b="1" dirty="0" smtClean="0"/>
              <a:t>Боль усиливается при пальпации в правой подвздошной области при положении больного на левом боку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2024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28800"/>
            <a:ext cx="8229600" cy="1384300"/>
          </a:xfrm>
        </p:spPr>
        <p:txBody>
          <a:bodyPr/>
          <a:lstStyle/>
          <a:p>
            <a:pPr eaLnBrk="1" hangingPunct="1"/>
            <a:r>
              <a:rPr kumimoji="0" lang="ru-RU" altLang="ru-RU" b="1" dirty="0" smtClean="0">
                <a:solidFill>
                  <a:srgbClr val="C00000"/>
                </a:solidFill>
                <a:cs typeface="Arial" charset="0"/>
              </a:rPr>
              <a:t>Симптом Войно-Ясенецкого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068960"/>
            <a:ext cx="8229600" cy="29638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kumimoji="0" lang="ru-RU" altLang="ru-RU" b="1" dirty="0" smtClean="0">
                <a:cs typeface="Arial" charset="0"/>
              </a:rPr>
              <a:t>Клиника острого проктита (тенезмы, слизистый понос) при локализации </a:t>
            </a:r>
            <a:r>
              <a:rPr kumimoji="0" lang="ru-RU" altLang="ru-RU" b="1" dirty="0" smtClean="0">
                <a:cs typeface="Arial" charset="0"/>
              </a:rPr>
              <a:t>воспалённого </a:t>
            </a:r>
            <a:r>
              <a:rPr kumimoji="0" lang="ru-RU" altLang="ru-RU" b="1" dirty="0" smtClean="0">
                <a:cs typeface="Arial" charset="0"/>
              </a:rPr>
              <a:t>аппендикса или инфильтрата по соседству с прямой кишкой.</a:t>
            </a:r>
          </a:p>
        </p:txBody>
      </p:sp>
    </p:spTree>
    <p:extLst>
      <p:ext uri="{BB962C8B-B14F-4D97-AF65-F5344CB8AC3E}">
        <p14:creationId xmlns:p14="http://schemas.microsoft.com/office/powerpoint/2010/main" val="23600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168" y="0"/>
            <a:ext cx="4402832" cy="1384300"/>
          </a:xfrm>
        </p:spPr>
        <p:txBody>
          <a:bodyPr/>
          <a:lstStyle/>
          <a:p>
            <a:pPr algn="r" eaLnBrk="1" hangingPunct="1"/>
            <a:r>
              <a:rPr kumimoji="0" lang="ru-RU" altLang="ru-RU" b="1" dirty="0" smtClean="0">
                <a:solidFill>
                  <a:srgbClr val="FFFF00"/>
                </a:solidFill>
                <a:cs typeface="Arial" charset="0"/>
              </a:rPr>
              <a:t>Симптом кашля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94469" y="2492896"/>
            <a:ext cx="32766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kumimoji="0" lang="ru-RU" altLang="ru-RU" sz="2800" b="1" dirty="0" smtClean="0">
                <a:solidFill>
                  <a:schemeClr val="bg2"/>
                </a:solidFill>
                <a:cs typeface="Arial" charset="0"/>
              </a:rPr>
              <a:t>Больному предлагают покашлять 2-3 раза. Во время кашля  отмечается боль в животе в области </a:t>
            </a:r>
            <a:r>
              <a:rPr kumimoji="0" lang="ru-RU" altLang="ru-RU" sz="2800" b="1" dirty="0" err="1" smtClean="0">
                <a:solidFill>
                  <a:schemeClr val="bg2"/>
                </a:solidFill>
                <a:cs typeface="Arial" charset="0"/>
              </a:rPr>
              <a:t>воспаленного</a:t>
            </a:r>
            <a:r>
              <a:rPr kumimoji="0" lang="ru-RU" altLang="ru-RU" sz="2800" b="1" dirty="0" smtClean="0">
                <a:solidFill>
                  <a:schemeClr val="bg2"/>
                </a:solidFill>
                <a:cs typeface="Arial" charset="0"/>
              </a:rPr>
              <a:t> аппендикса.</a:t>
            </a:r>
          </a:p>
        </p:txBody>
      </p:sp>
      <p:pic>
        <p:nvPicPr>
          <p:cNvPr id="35844" name="MPEG1_Web_PAL_P1010126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quickTime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51520" y="1988840"/>
            <a:ext cx="5545138" cy="4159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2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424936" cy="16288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4000" dirty="0" smtClean="0">
                <a:solidFill>
                  <a:srgbClr val="FFFF00"/>
                </a:solidFill>
                <a:cs typeface="Arial" charset="0"/>
              </a:rPr>
              <a:t>Особенности аппендицита у пожилых и старческого возраста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9144000" cy="4953000"/>
          </a:xfrm>
        </p:spPr>
        <p:txBody>
          <a:bodyPr/>
          <a:lstStyle/>
          <a:p>
            <a:pPr indent="557213" eaLnBrk="1" hangingPunct="1">
              <a:lnSpc>
                <a:spcPct val="80000"/>
              </a:lnSpc>
            </a:pPr>
            <a:r>
              <a:rPr kumimoji="0" lang="ru-RU" altLang="ru-RU" b="1" dirty="0" smtClean="0">
                <a:cs typeface="Arial" charset="0"/>
              </a:rPr>
              <a:t>Аппендицит протекает тяжело и атипично</a:t>
            </a:r>
          </a:p>
          <a:p>
            <a:pPr indent="557213" eaLnBrk="1" hangingPunct="1">
              <a:lnSpc>
                <a:spcPct val="80000"/>
              </a:lnSpc>
            </a:pPr>
            <a:r>
              <a:rPr kumimoji="0" lang="ru-RU" altLang="ru-RU" b="1" dirty="0" smtClean="0">
                <a:cs typeface="Arial" charset="0"/>
              </a:rPr>
              <a:t>Характерно не столь острое начало, невыраженные боли, </a:t>
            </a:r>
            <a:r>
              <a:rPr kumimoji="0" lang="ru-RU" altLang="ru-RU" b="1" dirty="0" err="1" smtClean="0">
                <a:cs typeface="Arial" charset="0"/>
              </a:rPr>
              <a:t>ареактивное</a:t>
            </a:r>
            <a:r>
              <a:rPr kumimoji="0" lang="ru-RU" altLang="ru-RU" b="1" dirty="0" smtClean="0">
                <a:cs typeface="Arial" charset="0"/>
              </a:rPr>
              <a:t> течение, слабо выраженное напряжение мышц брюшной стенки при даже деструктивных формах, невыраженный лейкоцитоз (но со сдвигом формулы влево), падение температуры.</a:t>
            </a:r>
          </a:p>
          <a:p>
            <a:pPr indent="557213" eaLnBrk="1" hangingPunct="1">
              <a:lnSpc>
                <a:spcPct val="80000"/>
              </a:lnSpc>
            </a:pPr>
            <a:r>
              <a:rPr kumimoji="0" lang="ru-RU" altLang="ru-RU" b="1" dirty="0" smtClean="0">
                <a:cs typeface="Arial" charset="0"/>
              </a:rPr>
              <a:t>Часто образуются инфильтраты.</a:t>
            </a:r>
          </a:p>
          <a:p>
            <a:pPr indent="557213" eaLnBrk="1" hangingPunct="1">
              <a:lnSpc>
                <a:spcPct val="80000"/>
              </a:lnSpc>
            </a:pPr>
            <a:r>
              <a:rPr kumimoji="0" lang="ru-RU" altLang="ru-RU" b="1" dirty="0" smtClean="0">
                <a:cs typeface="Arial" charset="0"/>
              </a:rPr>
              <a:t>Вследствие склероза сосудов быстро развивается деструкция отростка</a:t>
            </a:r>
          </a:p>
        </p:txBody>
      </p:sp>
    </p:spTree>
    <p:extLst>
      <p:ext uri="{BB962C8B-B14F-4D97-AF65-F5344CB8AC3E}">
        <p14:creationId xmlns:p14="http://schemas.microsoft.com/office/powerpoint/2010/main" val="20656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988840"/>
            <a:ext cx="8229600" cy="1143000"/>
          </a:xfrm>
        </p:spPr>
        <p:txBody>
          <a:bodyPr>
            <a:normAutofit fontScale="90000"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Особенности у грудных и маленьких детей 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idx="1"/>
          </p:nvPr>
        </p:nvSpPr>
        <p:spPr>
          <a:xfrm>
            <a:off x="179512" y="3356992"/>
            <a:ext cx="8856984" cy="3193504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ru-RU" altLang="ru-RU" b="1" dirty="0" smtClean="0"/>
              <a:t>боль может быть не локализованной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b="1" dirty="0" smtClean="0"/>
              <a:t>Выявляется при ректальном и тазовом исследовании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b="1" dirty="0" smtClean="0"/>
              <a:t>В редких случаях боль вообще отсутствует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b="1" dirty="0" smtClean="0"/>
              <a:t>Моторика кишечника ослаблена или отсутствует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ru-RU" b="1" dirty="0" smtClean="0"/>
              <a:t>Если понос- </a:t>
            </a:r>
            <a:r>
              <a:rPr lang="ru-RU" altLang="ru-RU" b="1" dirty="0" err="1" smtClean="0"/>
              <a:t>ретроцекальное</a:t>
            </a:r>
            <a:r>
              <a:rPr lang="ru-RU" altLang="ru-RU" b="1" dirty="0" smtClean="0"/>
              <a:t> расположение</a:t>
            </a:r>
          </a:p>
        </p:txBody>
      </p:sp>
      <p:sp>
        <p:nvSpPr>
          <p:cNvPr id="15362" name="Дата 3"/>
          <p:cNvSpPr>
            <a:spLocks noGrp="1"/>
          </p:cNvSpPr>
          <p:nvPr>
            <p:ph type="dt" sz="quarter" idx="4294967295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9504A28-B6AC-4127-A55F-2042DF0C26AB}" type="datetime1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4517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39175" y="6515100"/>
            <a:ext cx="46355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CF3FD24-5510-4F87-A9A0-63986D859056}" type="slidenum">
              <a:rPr lang="ru-RU" altLang="ru-RU">
                <a:solidFill>
                  <a:srgbClr val="DFE0D4"/>
                </a:solidFill>
              </a:rPr>
              <a:pPr/>
              <a:t>46</a:t>
            </a:fld>
            <a:endParaRPr lang="ru-RU" altLang="ru-RU">
              <a:solidFill>
                <a:srgbClr val="DFE0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31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kumimoji="0" lang="ru-RU" altLang="ru-RU" sz="4000" u="sng" dirty="0" smtClean="0">
                <a:solidFill>
                  <a:srgbClr val="FFFF00"/>
                </a:solidFill>
                <a:cs typeface="Arial" charset="0"/>
              </a:rPr>
              <a:t>Дифференциальная диагностика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848"/>
            <a:ext cx="9144000" cy="55165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kumimoji="0" lang="ru-RU" altLang="ru-RU" b="1" dirty="0" err="1" smtClean="0">
                <a:cs typeface="Arial" charset="0"/>
              </a:rPr>
              <a:t>Перфоративная</a:t>
            </a:r>
            <a:r>
              <a:rPr kumimoji="0" lang="ru-RU" altLang="ru-RU" b="1" dirty="0" smtClean="0">
                <a:cs typeface="Arial" charset="0"/>
              </a:rPr>
              <a:t> язва желудка и ДПК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Кишечная непроходимость (</a:t>
            </a:r>
            <a:r>
              <a:rPr kumimoji="0" lang="ru-RU" altLang="ru-RU" b="1" dirty="0" err="1" smtClean="0">
                <a:cs typeface="Arial" charset="0"/>
              </a:rPr>
              <a:t>илеоцекальная</a:t>
            </a:r>
            <a:r>
              <a:rPr kumimoji="0" lang="ru-RU" altLang="ru-RU" b="1" dirty="0" smtClean="0">
                <a:cs typeface="Arial" charset="0"/>
              </a:rPr>
              <a:t> инвагинация)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Острый холецистит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Острый панкреатит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Острый </a:t>
            </a:r>
            <a:r>
              <a:rPr kumimoji="0" lang="ru-RU" altLang="ru-RU" b="1" dirty="0" err="1" smtClean="0">
                <a:cs typeface="Arial" charset="0"/>
              </a:rPr>
              <a:t>мезентериальный</a:t>
            </a:r>
            <a:r>
              <a:rPr kumimoji="0" lang="ru-RU" altLang="ru-RU" b="1" dirty="0" smtClean="0">
                <a:cs typeface="Arial" charset="0"/>
              </a:rPr>
              <a:t> </a:t>
            </a:r>
            <a:r>
              <a:rPr kumimoji="0" lang="ru-RU" altLang="ru-RU" b="1" dirty="0" err="1" smtClean="0">
                <a:cs typeface="Arial" charset="0"/>
              </a:rPr>
              <a:t>лимфоаденит</a:t>
            </a:r>
            <a:endParaRPr kumimoji="0" lang="ru-RU" altLang="ru-RU" b="1" dirty="0" smtClean="0">
              <a:cs typeface="Arial" charset="0"/>
            </a:endParaRP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Острые гинекологические заболевания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Нарушенная внематочная беременность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Разрыв (апоплексия) яичника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Острый аднексит, </a:t>
            </a:r>
            <a:r>
              <a:rPr kumimoji="0" lang="ru-RU" altLang="ru-RU" b="1" dirty="0" err="1" smtClean="0">
                <a:cs typeface="Arial" charset="0"/>
              </a:rPr>
              <a:t>сальпингоофорит</a:t>
            </a:r>
            <a:endParaRPr kumimoji="0" lang="ru-RU" altLang="ru-RU" b="1" dirty="0" smtClean="0">
              <a:cs typeface="Arial" charset="0"/>
            </a:endParaRP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err="1" smtClean="0">
                <a:cs typeface="Arial" charset="0"/>
              </a:rPr>
              <a:t>Перекрут</a:t>
            </a:r>
            <a:r>
              <a:rPr kumimoji="0" lang="ru-RU" altLang="ru-RU" b="1" dirty="0" smtClean="0">
                <a:cs typeface="Arial" charset="0"/>
              </a:rPr>
              <a:t> кист яичника на ножке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Правосторонняя почечная колика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Плевропневмония</a:t>
            </a:r>
          </a:p>
        </p:txBody>
      </p:sp>
    </p:spTree>
    <p:extLst>
      <p:ext uri="{BB962C8B-B14F-4D97-AF65-F5344CB8AC3E}">
        <p14:creationId xmlns:p14="http://schemas.microsoft.com/office/powerpoint/2010/main" val="25284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313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kumimoji="0" lang="ru-RU" altLang="ru-RU" b="1" dirty="0" err="1" smtClean="0">
                <a:solidFill>
                  <a:srgbClr val="FFFF00"/>
                </a:solidFill>
                <a:cs typeface="Arial" charset="0"/>
              </a:rPr>
              <a:t>Перфоративная</a:t>
            </a:r>
            <a:r>
              <a:rPr kumimoji="0" lang="ru-RU" altLang="ru-RU" b="1" dirty="0" smtClean="0">
                <a:solidFill>
                  <a:srgbClr val="FFFF00"/>
                </a:solidFill>
                <a:cs typeface="Arial" charset="0"/>
              </a:rPr>
              <a:t> язва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4451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kumimoji="0" lang="ru-RU" altLang="ru-RU" b="1" u="sng" dirty="0" smtClean="0">
                <a:cs typeface="Arial" charset="0"/>
              </a:rPr>
              <a:t>Схожие признаки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Смещение болей с </a:t>
            </a:r>
            <a:r>
              <a:rPr kumimoji="0" lang="ru-RU" altLang="ru-RU" b="1" dirty="0" err="1" smtClean="0">
                <a:cs typeface="Arial" charset="0"/>
              </a:rPr>
              <a:t>эпигастрия</a:t>
            </a:r>
            <a:r>
              <a:rPr kumimoji="0" lang="ru-RU" altLang="ru-RU" b="1" dirty="0" smtClean="0">
                <a:cs typeface="Arial" charset="0"/>
              </a:rPr>
              <a:t> вниз-вправо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При «немых» язвах – внезапность возникновения болей в животе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Развитие картины острого живота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u="sng" dirty="0" smtClean="0">
                <a:cs typeface="Arial" charset="0"/>
              </a:rPr>
              <a:t>Дифференцирующие моменты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С самого начала боли носят интенсивный и приступообразно повторяющийся характер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Очень рано развивается доскообразное напряжение мышц живота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Признаки наличия свободного газа в брюшной полости 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Симптом </a:t>
            </a:r>
            <a:r>
              <a:rPr kumimoji="0" lang="ru-RU" altLang="ru-RU" b="1" dirty="0" err="1" smtClean="0">
                <a:cs typeface="Arial" charset="0"/>
              </a:rPr>
              <a:t>Щеткина-Блюмберга</a:t>
            </a:r>
            <a:r>
              <a:rPr kumimoji="0" lang="ru-RU" altLang="ru-RU" b="1" dirty="0" smtClean="0">
                <a:cs typeface="Arial" charset="0"/>
              </a:rPr>
              <a:t> определяется на обширном участке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Учащение пульса и повышения температуры запаздывают за развитием местной симптоматики</a:t>
            </a:r>
          </a:p>
        </p:txBody>
      </p:sp>
    </p:spTree>
    <p:extLst>
      <p:ext uri="{BB962C8B-B14F-4D97-AF65-F5344CB8AC3E}">
        <p14:creationId xmlns:p14="http://schemas.microsoft.com/office/powerpoint/2010/main" val="20970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749622" y="534346"/>
            <a:ext cx="5220072" cy="8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 smtClean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ПНЕВМОПЕРИТОНЕУМ</a:t>
            </a:r>
          </a:p>
          <a:p>
            <a:pPr algn="ctr">
              <a:spcBef>
                <a:spcPct val="40000"/>
              </a:spcBef>
              <a:defRPr/>
            </a:pPr>
            <a:r>
              <a:rPr lang="ru-RU" sz="3200" b="1" dirty="0" smtClean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норме – отсутствует!!!</a:t>
            </a:r>
            <a:endParaRPr lang="ru-RU" sz="3200" b="1" dirty="0">
              <a:solidFill>
                <a:srgbClr val="E3413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16454" y="1802122"/>
            <a:ext cx="8280400" cy="319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just">
              <a:spcBef>
                <a:spcPct val="40000"/>
              </a:spcBef>
              <a:defRPr/>
            </a:pPr>
            <a:r>
              <a:rPr lang="en-US" sz="26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	</a:t>
            </a:r>
            <a:r>
              <a:rPr lang="ru-RU" sz="2600" b="1" u="sng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Свободный газ в брюшной полости бывает</a:t>
            </a:r>
            <a:r>
              <a:rPr lang="ru-RU" sz="2600" b="1" u="sng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</a:t>
            </a:r>
          </a:p>
          <a:p>
            <a:pPr marL="450850" indent="-450850" algn="just">
              <a:spcBef>
                <a:spcPct val="40000"/>
              </a:spcBef>
              <a:defRPr/>
            </a:pPr>
            <a:endParaRPr lang="ru-RU" sz="2600" b="1" u="sng" dirty="0">
              <a:solidFill>
                <a:srgbClr val="105A5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450850" indent="-450850" algn="just">
              <a:spcBef>
                <a:spcPct val="40000"/>
              </a:spcBef>
              <a:buFontTx/>
              <a:buAutoNum type="arabicPeriod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При прободении стенки желудка и 12 п/к.</a:t>
            </a:r>
          </a:p>
          <a:p>
            <a:pPr marL="450850" indent="-450850" algn="just">
              <a:spcBef>
                <a:spcPct val="40000"/>
              </a:spcBef>
              <a:buFontTx/>
              <a:buAutoNum type="arabicPeriod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При перитоните, вызванном 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газообразующими 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микробами.</a:t>
            </a:r>
          </a:p>
          <a:p>
            <a:pPr marL="450850" indent="-450850" algn="just">
              <a:spcBef>
                <a:spcPct val="40000"/>
              </a:spcBef>
              <a:buFontTx/>
              <a:buAutoNum type="arabicPeriod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После продувания маточных труб.</a:t>
            </a:r>
          </a:p>
          <a:p>
            <a:pPr marL="450850" indent="-450850" algn="just">
              <a:spcBef>
                <a:spcPct val="40000"/>
              </a:spcBef>
              <a:buFontTx/>
              <a:buAutoNum type="arabicPeriod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При разрыве матки. </a:t>
            </a:r>
          </a:p>
          <a:p>
            <a:pPr marL="450850" indent="-450850" algn="just">
              <a:spcBef>
                <a:spcPct val="40000"/>
              </a:spcBef>
              <a:buFontTx/>
              <a:buAutoNum type="arabicPeriod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После лапаротомии.</a:t>
            </a:r>
          </a:p>
          <a:p>
            <a:pPr marL="450850" indent="-450850" algn="just">
              <a:spcBef>
                <a:spcPct val="40000"/>
              </a:spcBef>
              <a:buFontTx/>
              <a:buAutoNum type="arabicPeriod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После диагностического </a:t>
            </a:r>
            <a:r>
              <a:rPr lang="ru-RU" sz="2600" b="1" dirty="0" err="1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пневмоперитонеума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7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оны-жив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2" y="764704"/>
            <a:ext cx="850267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105275" y="1787525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47916"/>
            <a:ext cx="9144000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 smtClean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ПРОБОДНАЯ </a:t>
            </a: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ЯЗВА ЖЕЛУДКА</a:t>
            </a:r>
            <a:endParaRPr lang="en-US" sz="3200" b="1" dirty="0">
              <a:solidFill>
                <a:srgbClr val="E3413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12 П/К (К 25.5)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076824" y="2512416"/>
            <a:ext cx="3959671" cy="292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marL="450850" indent="-450850" algn="l">
              <a:spcBef>
                <a:spcPct val="40000"/>
              </a:spcBef>
              <a:defRPr/>
            </a:pPr>
            <a:r>
              <a:rPr lang="ru-RU" sz="26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1.	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Наличие </a:t>
            </a:r>
            <a:r>
              <a:rPr lang="ru-RU" sz="2600" b="1" dirty="0" err="1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пневмоперитонеума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  <a:p>
            <a:pPr marL="450850" indent="-450850" algn="l">
              <a:spcBef>
                <a:spcPct val="40000"/>
              </a:spcBef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2.	Наличие жидкого содержимого в брюшной 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полости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  <a:p>
            <a:pPr marL="450850" indent="-450850" algn="l">
              <a:spcBef>
                <a:spcPct val="40000"/>
              </a:spcBef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3.	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Ограничение подвижности диафрагмы 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при 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дыхании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в 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последующем 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полная неподвижность.</a:t>
            </a:r>
          </a:p>
        </p:txBody>
      </p:sp>
      <p:pic>
        <p:nvPicPr>
          <p:cNvPr id="35846" name="Picture 6" descr="Иван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513262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94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313" y="1700213"/>
            <a:ext cx="6839991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55577" y="476250"/>
            <a:ext cx="8388424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ПНЕВМОПЕРИТОНЕУМ НЕОБХОДИМО ОТЛИЧАТЬ ОТ: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148263" y="1407350"/>
            <a:ext cx="381635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Внедрения толстой кишки между </a:t>
            </a:r>
            <a:r>
              <a:rPr lang="ru-RU" sz="24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печенью </a:t>
            </a: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 </a:t>
            </a:r>
            <a:r>
              <a:rPr lang="ru-RU" sz="24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диафрагмой </a:t>
            </a: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(синдром </a:t>
            </a:r>
            <a:r>
              <a:rPr lang="ru-RU" sz="2400" b="1" dirty="0" err="1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Chilaiditi</a:t>
            </a: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).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Газового пузыря желудка.</a:t>
            </a:r>
          </a:p>
          <a:p>
            <a:pPr marL="450850" indent="-450850" algn="l">
              <a:spcBef>
                <a:spcPct val="40000"/>
              </a:spcBef>
              <a:buFontTx/>
              <a:buAutoNum type="arabicPeriod"/>
              <a:defRPr/>
            </a:pP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Жировой клетчатки между печенью и диафрагмой.</a:t>
            </a:r>
          </a:p>
        </p:txBody>
      </p:sp>
      <p:pic>
        <p:nvPicPr>
          <p:cNvPr id="36871" name="Picture 7" descr="Ярце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3" y="1185965"/>
            <a:ext cx="47879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501650" y="5516563"/>
            <a:ext cx="864235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spcBef>
                <a:spcPct val="40000"/>
              </a:spcBef>
              <a:buFontTx/>
              <a:buAutoNum type="arabicPeriod" startAt="4"/>
              <a:defRPr/>
            </a:pP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Газосодержащего </a:t>
            </a:r>
            <a:r>
              <a:rPr lang="ru-RU" sz="24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поддиафрагмального</a:t>
            </a: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абсцесса.</a:t>
            </a:r>
          </a:p>
          <a:p>
            <a:pPr marL="342900" indent="-342900" algn="just">
              <a:spcBef>
                <a:spcPct val="40000"/>
              </a:spcBef>
              <a:buFontTx/>
              <a:buAutoNum type="arabicPeriod" startAt="4"/>
              <a:defRPr/>
            </a:pPr>
            <a:r>
              <a:rPr lang="ru-RU" sz="24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Базального пневмоторакса.</a:t>
            </a:r>
          </a:p>
        </p:txBody>
      </p:sp>
    </p:spTree>
    <p:extLst>
      <p:ext uri="{BB962C8B-B14F-4D97-AF65-F5344CB8AC3E}">
        <p14:creationId xmlns:p14="http://schemas.microsoft.com/office/powerpoint/2010/main" val="413364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 build="p"/>
      <p:bldP spid="3687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461" y="3115816"/>
            <a:ext cx="5004539" cy="37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9" y="1340768"/>
            <a:ext cx="433643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1060" y="404664"/>
            <a:ext cx="7927404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Кишечная непроходимость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419353"/>
            <a:ext cx="9144000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ОСТРАЯ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КИШЕЧНАЯ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НЕПРОХОДИМОСТЬ (К56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6)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04031" y="1988840"/>
            <a:ext cx="8135938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l">
              <a:spcBef>
                <a:spcPct val="25000"/>
              </a:spcBef>
              <a:defRPr/>
            </a:pPr>
            <a:r>
              <a:rPr lang="ru-RU" sz="3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Непроходимость кишечника (</a:t>
            </a:r>
            <a:r>
              <a:rPr lang="ru-RU" sz="36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ileus</a:t>
            </a:r>
            <a:r>
              <a:rPr lang="ru-RU" sz="3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) — нарушение прохождения кишечного содержимого по кишечнику, </a:t>
            </a:r>
            <a:r>
              <a:rPr lang="ru-RU" sz="36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проявля</a:t>
            </a:r>
            <a:r>
              <a:rPr lang="en-US" sz="3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ru-RU" sz="36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ющееся</a:t>
            </a:r>
            <a:r>
              <a:rPr lang="ru-RU" sz="3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задержкой стула, газов, метеоризмом, острыми болями в животе, рвотой, явлениями интоксикации.</a:t>
            </a:r>
          </a:p>
        </p:txBody>
      </p:sp>
    </p:spTree>
    <p:extLst>
      <p:ext uri="{BB962C8B-B14F-4D97-AF65-F5344CB8AC3E}">
        <p14:creationId xmlns:p14="http://schemas.microsoft.com/office/powerpoint/2010/main" val="32280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-3944" y="1764142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ОСТРАЯ КИШЕЧНАЯ НЕПРОХОДИМОСТЬ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68313" y="2268286"/>
            <a:ext cx="8207375" cy="283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>
              <a:spcBef>
                <a:spcPct val="25000"/>
              </a:spcBef>
              <a:defRPr/>
            </a:pPr>
            <a:r>
              <a:rPr lang="ru-RU" sz="3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Различают динамическую и механическую </a:t>
            </a:r>
            <a:r>
              <a:rPr lang="ru-RU" sz="32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непроходимость: </a:t>
            </a:r>
          </a:p>
          <a:p>
            <a:pPr algn="l">
              <a:spcBef>
                <a:spcPct val="2500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Динамическая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кишечная непроходимость </a:t>
            </a:r>
            <a:r>
              <a:rPr lang="ru-RU" sz="3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свою очередь </a:t>
            </a:r>
            <a:r>
              <a:rPr lang="ru-RU" sz="32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подразделяется </a:t>
            </a:r>
            <a:r>
              <a:rPr lang="ru-RU" sz="3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паралитическую и спастическую. </a:t>
            </a:r>
            <a:endParaRPr lang="ru-RU" sz="3200" b="1" dirty="0" smtClean="0">
              <a:solidFill>
                <a:srgbClr val="105A5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l">
              <a:spcBef>
                <a:spcPct val="2500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Механическая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кишечная непроходимость </a:t>
            </a:r>
            <a:r>
              <a:rPr lang="ru-RU" sz="3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протекает в форме </a:t>
            </a:r>
            <a:r>
              <a:rPr lang="ru-RU" sz="32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странгуляционной</a:t>
            </a:r>
            <a:r>
              <a:rPr lang="ru-RU" sz="3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или </a:t>
            </a:r>
            <a:r>
              <a:rPr lang="ru-RU" sz="32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обтурационной</a:t>
            </a:r>
            <a:r>
              <a:rPr lang="ru-RU" sz="3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98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254" y="1676174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ДИНАМИЧЕСКАЯ КИШЕЧНАЯ НЕПРОХОДИМОСТЬ.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68313" y="2616414"/>
            <a:ext cx="8207375" cy="205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l"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Эта форма кишечной непроходимости является реакцией на какой-либо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внешний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(травма, операция) или внутренний раздражитель. Наиболее часто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паралитический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илеус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осложняет операции на органах брюшной полости. Спастическая форма непроходимости встречается редко и может иметь место при свинцовой интоксикации, аскаридозе и др.</a:t>
            </a:r>
          </a:p>
        </p:txBody>
      </p:sp>
    </p:spTree>
    <p:extLst>
      <p:ext uri="{BB962C8B-B14F-4D97-AF65-F5344CB8AC3E}">
        <p14:creationId xmlns:p14="http://schemas.microsoft.com/office/powerpoint/2010/main" val="26353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79512" y="1719717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МЕХАНИЧЕСКАЯ КИШЕЧНАЯ НЕПРОХОДИМОСТЬ.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95288" y="2616414"/>
            <a:ext cx="8280400" cy="205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l"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При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странгуляционной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непроходимости наряду с закрытием просвета кишечника происходит сдавление брыжейки с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нарушением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кровообращения в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пораженной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части кишечника, а при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обтурационной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закупоривается только просвет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кишечника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а расстройства кровообращения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наступает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вследствие вторичных изменений в растянутой кишечной петле. </a:t>
            </a:r>
          </a:p>
        </p:txBody>
      </p:sp>
    </p:spTree>
    <p:extLst>
      <p:ext uri="{BB962C8B-B14F-4D97-AF65-F5344CB8AC3E}">
        <p14:creationId xmlns:p14="http://schemas.microsoft.com/office/powerpoint/2010/main" val="42352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68313" y="1700213"/>
            <a:ext cx="8352159" cy="4959350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ОСТРОЙ КИШЕЧНОЙ НЕПРОХОДИМОСТИ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95288" y="5167030"/>
            <a:ext cx="8353425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42913" indent="-442913" algn="just">
              <a:spcBef>
                <a:spcPct val="25000"/>
              </a:spcBef>
              <a:buFontTx/>
              <a:buAutoNum type="arabicPeriod"/>
              <a:defRPr/>
            </a:pP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Вздутие отдельных кишечных петель. </a:t>
            </a:r>
          </a:p>
          <a:p>
            <a:pPr marL="442913" indent="-442913" algn="just">
              <a:spcBef>
                <a:spcPct val="25000"/>
              </a:spcBef>
              <a:buFontTx/>
              <a:buAutoNum type="arabicPeriod"/>
              <a:defRPr/>
            </a:pP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Скопление газа и жидкости в просвете кишечника, при вертикальном положении больного имеющие вид чаш </a:t>
            </a:r>
            <a:r>
              <a:rPr lang="ru-RU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Клойбера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или вид арки или дуги (появляется через 1-2 часа после начала заболевания).</a:t>
            </a: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412875"/>
            <a:ext cx="31765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1115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62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4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ОСТРОЙ КИШЕЧНОЙ НЕПРОХОДИМОСТИ</a:t>
            </a:r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4873625" y="1617683"/>
            <a:ext cx="3959225" cy="23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42913" indent="-442913" algn="l">
              <a:spcBef>
                <a:spcPct val="25000"/>
              </a:spcBef>
              <a:buFontTx/>
              <a:buAutoNum type="arabicPeriod" startAt="3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Диаметр кишки расширен.</a:t>
            </a:r>
          </a:p>
          <a:p>
            <a:pPr marL="442913" indent="-442913" algn="l">
              <a:spcBef>
                <a:spcPct val="25000"/>
              </a:spcBef>
              <a:buFontTx/>
              <a:buAutoNum type="arabicPeriod" startAt="3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Расстояние между складками 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слизистой 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увеличено.</a:t>
            </a:r>
          </a:p>
          <a:p>
            <a:pPr marL="442913" indent="-442913" algn="l">
              <a:spcBef>
                <a:spcPct val="25000"/>
              </a:spcBef>
              <a:buFontTx/>
              <a:buAutoNum type="arabicPeriod" startAt="3"/>
              <a:defRPr/>
            </a:pP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Складки не 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меняют 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своей формы и положения (</a:t>
            </a:r>
            <a:r>
              <a:rPr lang="ru-RU" sz="26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пространства, рельефа</a:t>
            </a:r>
            <a:r>
              <a:rPr lang="ru-RU" sz="26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).</a:t>
            </a:r>
          </a:p>
        </p:txBody>
      </p:sp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44783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9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" y="1700213"/>
            <a:ext cx="9144000" cy="5014912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ТОНКОКИШЕЧНОЙ НЕПРОХОДИМОСТИ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682887"/>
            <a:ext cx="8893175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spcBef>
                <a:spcPct val="25000"/>
              </a:spcBef>
              <a:defRPr/>
            </a:pPr>
            <a:r>
              <a:rPr lang="ru-RU" sz="20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1.	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Газовые пузыри и уровни жидкости располагаются преимущественно в центральных отделах брюшной полости. </a:t>
            </a:r>
          </a:p>
          <a:p>
            <a:pPr marL="450850" indent="-450850" algn="l">
              <a:spcBef>
                <a:spcPct val="25000"/>
              </a:spcBef>
              <a:defRPr/>
            </a:pP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2.	Ширина каждого уровня жидкости превосходит высоту расположенного над ним газового пузыря. </a:t>
            </a:r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30525"/>
            <a:ext cx="5040313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8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56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00240"/>
            <a:ext cx="9144000" cy="7159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Основные симптомы: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97072" y="2786058"/>
            <a:ext cx="5746928" cy="3000396"/>
          </a:xfrm>
        </p:spPr>
        <p:txBody>
          <a:bodyPr/>
          <a:lstStyle/>
          <a:p>
            <a:r>
              <a:rPr lang="ru-RU" sz="2800" b="1" dirty="0" smtClean="0"/>
              <a:t>Боль;</a:t>
            </a:r>
          </a:p>
          <a:p>
            <a:r>
              <a:rPr lang="ru-RU" sz="2800" b="1" dirty="0" smtClean="0"/>
              <a:t>Рвота;</a:t>
            </a:r>
          </a:p>
          <a:p>
            <a:r>
              <a:rPr lang="ru-RU" sz="2800" b="1" dirty="0" smtClean="0"/>
              <a:t>Задержка газов и отсутствие стула</a:t>
            </a:r>
          </a:p>
          <a:p>
            <a:r>
              <a:rPr lang="ru-RU" sz="2800" b="1" dirty="0" smtClean="0"/>
              <a:t>Защитное мышечное напряжение передней брюшной стенки</a:t>
            </a:r>
          </a:p>
          <a:p>
            <a:endParaRPr lang="ru-RU" dirty="0"/>
          </a:p>
        </p:txBody>
      </p:sp>
      <p:pic>
        <p:nvPicPr>
          <p:cNvPr id="4" name="Рисунок 3" descr="rvotaponosgb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00" y="4869160"/>
            <a:ext cx="3143272" cy="1868681"/>
          </a:xfrm>
          <a:prstGeom prst="rect">
            <a:avLst/>
          </a:prstGeom>
        </p:spPr>
      </p:pic>
      <p:pic>
        <p:nvPicPr>
          <p:cNvPr id="5" name="Рисунок 4" descr="Proshchupyvanie_zhivota_1059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96952"/>
            <a:ext cx="2571768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68313" y="1700213"/>
            <a:ext cx="8135937" cy="5041155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ТОНКОКИШЕЧНОЙ НЕПРОХОДИМОСТИ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68313" y="5692036"/>
            <a:ext cx="813593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just">
              <a:spcBef>
                <a:spcPct val="25000"/>
              </a:spcBef>
              <a:defRPr/>
            </a:pPr>
            <a:r>
              <a:rPr lang="ru-RU" sz="20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3.	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Наблюдается большое число вздутых кишечных петель. </a:t>
            </a:r>
          </a:p>
          <a:p>
            <a:pPr marL="450850" indent="-450850" algn="just">
              <a:spcBef>
                <a:spcPct val="25000"/>
              </a:spcBef>
              <a:defRPr/>
            </a:pP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4.	Калибр каждой петли не превышает 5-8 см.</a:t>
            </a:r>
          </a:p>
          <a:p>
            <a:pPr marL="450850" indent="-450850" algn="just">
              <a:spcBef>
                <a:spcPct val="25000"/>
              </a:spcBef>
              <a:defRPr/>
            </a:pP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5.	Контуры стенок петли параллельны, нет </a:t>
            </a:r>
            <a:r>
              <a:rPr lang="ru-RU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гаустр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19419"/>
            <a:ext cx="473710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68313" y="1700213"/>
            <a:ext cx="8424862" cy="51577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ТОНКОКИШЕЧНОЙ НЕПРОХОДИМОСТИ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50825" y="5425078"/>
            <a:ext cx="86423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spcBef>
                <a:spcPct val="25000"/>
              </a:spcBef>
              <a:defRPr/>
            </a:pPr>
            <a:r>
              <a:rPr lang="ru-RU" sz="20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6.	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 фоне растянутой петли видна поперечная </a:t>
            </a:r>
            <a:r>
              <a:rPr lang="ru-RU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исчерченность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обусловленная </a:t>
            </a:r>
            <a:r>
              <a:rPr lang="ru-RU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керкринговыми</a:t>
            </a: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складками. </a:t>
            </a:r>
          </a:p>
          <a:p>
            <a:pPr marL="450850" indent="-450850" algn="l">
              <a:spcBef>
                <a:spcPct val="25000"/>
              </a:spcBef>
              <a:defRPr/>
            </a:pPr>
            <a:r>
              <a:rPr lang="ru-RU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7.	Стенка сомой кишки не видна, или она представлена узенькой темной полоской. 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/>
          <a:stretch>
            <a:fillRect/>
          </a:stretch>
        </p:blipFill>
        <p:spPr bwMode="auto">
          <a:xfrm>
            <a:off x="2555875" y="1341438"/>
            <a:ext cx="41767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2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635375" y="476250"/>
            <a:ext cx="5508624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ТОЛСТОКИШЕЧНОЙ НЕПРОХОДИМОСТИ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975224" y="1661188"/>
            <a:ext cx="4168775" cy="343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marL="450850" indent="-450850" algn="l">
              <a:spcBef>
                <a:spcPct val="40000"/>
              </a:spcBef>
              <a:defRPr/>
            </a:pPr>
            <a:r>
              <a:rPr lang="ru-RU" sz="24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1.	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Преобладает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вздутие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петель газами, а скопление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жидкости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невелики. </a:t>
            </a:r>
          </a:p>
          <a:p>
            <a:pPr marL="450850" indent="-450850" algn="l">
              <a:spcBef>
                <a:spcPct val="40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2.	Число чаш </a:t>
            </a:r>
            <a:r>
              <a:rPr lang="ru-RU" sz="2800" b="1" dirty="0" err="1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Клойбера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или арок до 3,  редко 5.</a:t>
            </a:r>
          </a:p>
          <a:p>
            <a:pPr marL="450850" indent="-450850" algn="l">
              <a:spcBef>
                <a:spcPct val="40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3.	Уровни жидкости определяются главным образом в наружных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отделах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брюшной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полости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45069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0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ТОЛСТОКИШЕЧНОЙ НЕПРОХОДИМОСТИ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075237" y="1653175"/>
            <a:ext cx="3598863" cy="34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lnSpc>
                <a:spcPct val="95000"/>
              </a:lnSpc>
              <a:spcBef>
                <a:spcPct val="25000"/>
              </a:spcBef>
              <a:defRPr/>
            </a:pPr>
            <a:r>
              <a:rPr lang="ru-RU" sz="24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4.	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Высота газового пузыря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преобладает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над его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шириной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</a:t>
            </a:r>
          </a:p>
          <a:p>
            <a:pPr marL="450850" indent="-450850" algn="l">
              <a:lnSpc>
                <a:spcPct val="95000"/>
              </a:lnSpc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5.	Расширение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петель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достигает очень больших размеров.</a:t>
            </a:r>
          </a:p>
          <a:p>
            <a:pPr marL="450850" indent="-450850" algn="l">
              <a:lnSpc>
                <a:spcPct val="95000"/>
              </a:lnSpc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6.	По краям газовых пузырей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определяется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стенка кишки,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достигающая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толщину 0,5 – 0,8 см.</a:t>
            </a: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45069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7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781854" y="118149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ТОЛСТОКИШЕЧНОЙ НЕПРОХОДИМОСТИ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356100" y="2422556"/>
            <a:ext cx="4464050" cy="303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spcBef>
                <a:spcPct val="40000"/>
              </a:spcBef>
              <a:defRPr/>
            </a:pPr>
            <a:r>
              <a:rPr lang="ru-RU" sz="26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7.	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 контурах кишки обнаруживаются </a:t>
            </a:r>
            <a:r>
              <a:rPr lang="ru-RU" sz="2800" b="1" dirty="0" err="1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гаустральные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перетяжки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а на фоне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светлого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содержимого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линейные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дугообразные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тени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полулунных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складок.</a:t>
            </a:r>
          </a:p>
          <a:p>
            <a:pPr marL="450850" indent="-450850" algn="l">
              <a:spcBef>
                <a:spcPct val="40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8.	Перистальтика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обычно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отсутствует и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перемещения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уровней жидкости нет.</a:t>
            </a: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8592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1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105275" y="1525587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0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СИМПТОМЫ ДИНА-МИЧЕСКОЙ НЕПРОХОДИМОСТИ КИШЕЧНИКА</a:t>
            </a: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5076825" y="1939206"/>
            <a:ext cx="3671888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spcBef>
                <a:spcPct val="25000"/>
              </a:spcBef>
              <a:defRPr/>
            </a:pPr>
            <a:r>
              <a:rPr lang="ru-RU" sz="24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1.	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Вздутие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отдельных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кишечных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петель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без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четких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горизонтальных уровней жидкости.</a:t>
            </a:r>
          </a:p>
          <a:p>
            <a:pPr marL="450850" indent="-450850" algn="l"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2.	Газ в кишечнике обнаруживается во всех его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отделах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 преобладает над жидкостью.</a:t>
            </a:r>
          </a:p>
          <a:p>
            <a:pPr marL="450850" indent="-450850" algn="l"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3.	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Четко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выраженных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«чаш </a:t>
            </a:r>
            <a:r>
              <a:rPr lang="ru-RU" sz="2800" b="1" dirty="0" err="1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Клойбера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» не бывает.</a:t>
            </a: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3326"/>
          <a:stretch>
            <a:fillRect/>
          </a:stretch>
        </p:blipFill>
        <p:spPr bwMode="auto">
          <a:xfrm>
            <a:off x="323850" y="1341438"/>
            <a:ext cx="46799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  <p:bldP spid="7782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68313" y="1700213"/>
            <a:ext cx="8453437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1143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ТОЛСТОКИШЕЧНАЯ ОБСТРУКЦИЯ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179388" y="4590271"/>
            <a:ext cx="8713787" cy="14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just">
              <a:lnSpc>
                <a:spcPct val="90000"/>
              </a:lnSpc>
              <a:spcBef>
                <a:spcPct val="25000"/>
              </a:spcBef>
              <a:defRPr/>
            </a:pPr>
            <a:r>
              <a:rPr lang="ru-RU" sz="20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 - 	</a:t>
            </a:r>
            <a:r>
              <a:rPr lang="ru-RU" sz="20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уровни жидкости в расширенных отделах ободочной кишки: восходящем, поперечном и нисходящем — при наличии толстокишечной обструкции;</a:t>
            </a:r>
          </a:p>
          <a:p>
            <a:pPr marL="450850" indent="-450850" algn="just">
              <a:lnSpc>
                <a:spcPct val="90000"/>
              </a:lnSpc>
              <a:spcBef>
                <a:spcPct val="25000"/>
              </a:spcBef>
              <a:defRPr/>
            </a:pPr>
            <a:r>
              <a:rPr lang="ru-RU" sz="20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 -	исследование с использованием бария показывает полное нарушение проходимости в </a:t>
            </a:r>
            <a:r>
              <a:rPr lang="ru-RU" sz="20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ректо</a:t>
            </a:r>
            <a:r>
              <a:rPr lang="ru-RU" sz="20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 и сигмовидном отделах; ободочная кишка, расположенная </a:t>
            </a:r>
            <a:r>
              <a:rPr lang="ru-RU" sz="20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проксимальнее</a:t>
            </a:r>
            <a:r>
              <a:rPr lang="ru-RU" sz="20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растянута газом (стрелка);</a:t>
            </a:r>
          </a:p>
          <a:p>
            <a:pPr marL="450850" indent="-450850" algn="just">
              <a:lnSpc>
                <a:spcPct val="90000"/>
              </a:lnSpc>
              <a:spcBef>
                <a:spcPct val="25000"/>
              </a:spcBef>
              <a:defRPr/>
            </a:pPr>
            <a:r>
              <a:rPr lang="ru-RU" sz="20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-	УЗИ показывает расширение слепой кишки и растяжение дистального отдела подвздошной кишки со скоплением жидкости.</a:t>
            </a:r>
          </a:p>
        </p:txBody>
      </p:sp>
      <p:pic>
        <p:nvPicPr>
          <p:cNvPr id="87046" name="Picture 6" descr="Общее р23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34559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Общее р23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>
            <a:fillRect/>
          </a:stretch>
        </p:blipFill>
        <p:spPr bwMode="auto">
          <a:xfrm>
            <a:off x="3851275" y="836613"/>
            <a:ext cx="19224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Общее р23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29813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323850" y="3332163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</a:t>
            </a: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3851275" y="3357563"/>
            <a:ext cx="360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</a:t>
            </a:r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6011863" y="2997200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3482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  <p:bldP spid="8704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539750" y="2986142"/>
            <a:ext cx="8135938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just">
              <a:spcBef>
                <a:spcPct val="25000"/>
              </a:spcBef>
              <a:defRPr/>
            </a:pP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Ущемление — это перетяжка кишечной петли с растяжением и сдавлением брыжейки —</a:t>
            </a:r>
            <a:r>
              <a:rPr lang="en-US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&gt;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к параличу </a:t>
            </a:r>
            <a:r>
              <a:rPr lang="ru-RU" sz="2800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ущемленной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петли и развитию геморрагического инфаркта —</a:t>
            </a:r>
            <a:r>
              <a:rPr lang="en-US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&gt;</a:t>
            </a:r>
            <a:r>
              <a:rPr lang="ru-RU" sz="2800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к гангрене кишки.</a:t>
            </a: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СТРАНГУЛЯЦИОННАЯ</a:t>
            </a:r>
          </a:p>
          <a:p>
            <a:pPr algn="ctr"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НЕПРОХОДИМОСТЬ КИШЕЧНИКА</a:t>
            </a:r>
          </a:p>
        </p:txBody>
      </p:sp>
    </p:spTree>
    <p:extLst>
      <p:ext uri="{BB962C8B-B14F-4D97-AF65-F5344CB8AC3E}">
        <p14:creationId xmlns:p14="http://schemas.microsoft.com/office/powerpoint/2010/main" val="21126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build="p"/>
      <p:bldP spid="942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708400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ЗАВОРОТА КИШКИ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5164237" y="1700213"/>
            <a:ext cx="3602038" cy="279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marL="450850" indent="-450850" algn="l">
              <a:lnSpc>
                <a:spcPct val="95000"/>
              </a:lnSpc>
              <a:spcBef>
                <a:spcPct val="40000"/>
              </a:spcBef>
              <a:defRPr/>
            </a:pPr>
            <a:r>
              <a:rPr lang="ru-RU" sz="2200" dirty="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1.	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Быстрое появление свободной </a:t>
            </a:r>
            <a:r>
              <a:rPr lang="ru-RU" sz="22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жидкости 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 </a:t>
            </a:r>
            <a:r>
              <a:rPr lang="ru-RU" sz="21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брюшной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ru-RU" sz="22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полости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</a:p>
          <a:p>
            <a:pPr marL="450850" indent="-450850" algn="l">
              <a:lnSpc>
                <a:spcPct val="95000"/>
              </a:lnSpc>
              <a:spcBef>
                <a:spcPct val="40000"/>
              </a:spcBef>
              <a:defRPr/>
            </a:pP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2.	Газовые пузыри и уровни жидкости в кишках немного</a:t>
            </a:r>
            <a:r>
              <a:rPr lang="en-US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ru-RU" sz="22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численны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ru-RU" sz="22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расположены 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чаще на одной высоте.</a:t>
            </a:r>
          </a:p>
          <a:p>
            <a:pPr marL="450850" indent="-450850" algn="l">
              <a:lnSpc>
                <a:spcPct val="95000"/>
              </a:lnSpc>
              <a:spcBef>
                <a:spcPct val="40000"/>
              </a:spcBef>
              <a:defRPr/>
            </a:pP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3.	Петли кишок </a:t>
            </a:r>
            <a:r>
              <a:rPr lang="ru-RU" sz="22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заполнены 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жидкостью и выявляются на снимках как </a:t>
            </a:r>
            <a:r>
              <a:rPr lang="ru-RU" sz="22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темные</a:t>
            </a:r>
            <a:r>
              <a:rPr lang="ru-RU" sz="22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полосы.</a:t>
            </a:r>
          </a:p>
        </p:txBody>
      </p:sp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4929188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  <p:bldP spid="9933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1143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ИЛЕОЦЕКАЛЬНАЯ ИНВАГИНАЦИЯ</a:t>
            </a: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179388" y="4292600"/>
            <a:ext cx="87852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just">
              <a:lnSpc>
                <a:spcPct val="85000"/>
              </a:lnSpc>
              <a:spcBef>
                <a:spcPct val="25000"/>
              </a:spcBef>
              <a:defRPr/>
            </a:pPr>
            <a:r>
              <a:rPr lang="ru-RU" sz="200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Илеоцекальная инвагинация: а — на обзорной рентгенограмме (в положении обследуемого лёжа на спине) в мезогастрии справа видны раздутые петли тонкой кишки; 6 — на обзорной рентгенограмме (в положении обследуемого стоя) в петлях тонкой кишки видны уровни жидкости, что указывает на нарушение моторики; в — на сонограмме (поперечный скан в правом нижнем квадранте живота) выявляется типичное для инвагинации концентрическое мишеневидное образование («мишень внутри мишени»).</a:t>
            </a:r>
          </a:p>
        </p:txBody>
      </p:sp>
      <p:pic>
        <p:nvPicPr>
          <p:cNvPr id="108550" name="Picture 6" descr="Острый 10-5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26717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Острый 10-5 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613"/>
            <a:ext cx="26447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8" descr="Острый 10-5 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836613"/>
            <a:ext cx="2757487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95288" y="3789363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</a:t>
            </a:r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3276600" y="3860800"/>
            <a:ext cx="360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</a:t>
            </a: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8532813" y="2924175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5848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  <p:bldP spid="10854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8" y="116632"/>
            <a:ext cx="8208912" cy="81168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Симптоматика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8424936" cy="5117588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be-BY" b="1" dirty="0" smtClean="0"/>
              <a:t>— </a:t>
            </a:r>
            <a:r>
              <a:rPr lang="be-BY" b="1" dirty="0"/>
              <a:t>головокружение, </a:t>
            </a:r>
            <a:r>
              <a:rPr lang="be-BY" b="1" dirty="0" smtClean="0"/>
              <a:t>слабость;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артериальная гипотония, тахикардия;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видимое кровотечение;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лихорадка;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повторная </a:t>
            </a:r>
            <a:r>
              <a:rPr lang="be-BY" b="1" dirty="0" smtClean="0"/>
              <a:t>рвота, тошнота ;</a:t>
            </a:r>
            <a:endParaRPr lang="ru-RU" b="1" dirty="0"/>
          </a:p>
          <a:p>
            <a:pPr marL="36576" indent="0">
              <a:buNone/>
            </a:pPr>
            <a:r>
              <a:rPr lang="be-BY" b="1" dirty="0" smtClean="0"/>
              <a:t>— увеличение </a:t>
            </a:r>
            <a:r>
              <a:rPr lang="be-BY" b="1" dirty="0"/>
              <a:t>объема живота;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отсутствие отхождения </a:t>
            </a:r>
            <a:r>
              <a:rPr lang="be-BY" b="1" dirty="0" smtClean="0"/>
              <a:t>газов и стула, </a:t>
            </a:r>
            <a:r>
              <a:rPr lang="be-BY" b="1" dirty="0"/>
              <a:t>перистальтических шумов;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усиление боли в животе;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напряжение мышц брюшной стенки;</a:t>
            </a:r>
            <a:endParaRPr lang="ru-RU" b="1" dirty="0"/>
          </a:p>
          <a:p>
            <a:pPr marL="36576" indent="0">
              <a:buNone/>
            </a:pPr>
            <a:r>
              <a:rPr lang="be-BY" b="1" dirty="0"/>
              <a:t>— положительный симптом Щеткина — Блюмберга</a:t>
            </a:r>
            <a:r>
              <a:rPr lang="be-BY" b="1" dirty="0" smtClean="0"/>
              <a:t>;</a:t>
            </a:r>
            <a:endParaRPr lang="ru-RU" b="1" dirty="0"/>
          </a:p>
        </p:txBody>
      </p:sp>
      <p:pic>
        <p:nvPicPr>
          <p:cNvPr id="1026" name="Picture 2" descr="C:\Documents and Settings\Admin\Рабочий стол\неотложная-медицинская-помощь-1361863333_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2074"/>
            <a:ext cx="1660127" cy="14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764704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kumimoji="0" lang="ru-RU" altLang="ru-RU" dirty="0" err="1" smtClean="0">
                <a:solidFill>
                  <a:srgbClr val="FFFF00"/>
                </a:solidFill>
                <a:cs typeface="Arial" charset="0"/>
              </a:rPr>
              <a:t>Илеоцекальная</a:t>
            </a:r>
            <a:r>
              <a:rPr kumimoji="0" lang="ru-RU" altLang="ru-RU" dirty="0" smtClean="0">
                <a:solidFill>
                  <a:srgbClr val="FFFF00"/>
                </a:solidFill>
                <a:cs typeface="Arial" charset="0"/>
              </a:rPr>
              <a:t> инвагинация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kumimoji="0" lang="ru-RU" altLang="ru-RU" b="1" u="sng" dirty="0" smtClean="0">
                <a:cs typeface="Arial" charset="0"/>
              </a:rPr>
              <a:t>Схожие признаки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Локализация болей в правой подвздошной области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Схожее развитие клиники у детей в первые часы заболевания (беспокойство </a:t>
            </a:r>
            <a:r>
              <a:rPr kumimoji="0" lang="ru-RU" altLang="ru-RU" b="1" dirty="0" err="1" smtClean="0">
                <a:cs typeface="Arial" charset="0"/>
              </a:rPr>
              <a:t>ребенка</a:t>
            </a:r>
            <a:r>
              <a:rPr kumimoji="0" lang="ru-RU" altLang="ru-RU" b="1" dirty="0" smtClean="0">
                <a:cs typeface="Arial" charset="0"/>
              </a:rPr>
              <a:t>, жидкий стул)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Слабовыраженные симптомы раздражения брюшины</a:t>
            </a:r>
          </a:p>
          <a:p>
            <a:pPr eaLnBrk="1" hangingPunct="1">
              <a:lnSpc>
                <a:spcPct val="70000"/>
              </a:lnSpc>
            </a:pPr>
            <a:r>
              <a:rPr kumimoji="0" lang="ru-RU" altLang="ru-RU" b="1" u="sng" dirty="0" smtClean="0">
                <a:cs typeface="Arial" charset="0"/>
              </a:rPr>
              <a:t>Дифференцирующие моменты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Относительно быстрое развитие вздутия кишечника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Усиленная перистальтика кишечника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Возможность </a:t>
            </a:r>
            <a:r>
              <a:rPr kumimoji="0" lang="ru-RU" altLang="ru-RU" b="1" dirty="0" err="1" smtClean="0">
                <a:cs typeface="Arial" charset="0"/>
              </a:rPr>
              <a:t>пальпаторного</a:t>
            </a:r>
            <a:r>
              <a:rPr kumimoji="0" lang="ru-RU" altLang="ru-RU" b="1" dirty="0" smtClean="0">
                <a:cs typeface="Arial" charset="0"/>
              </a:rPr>
              <a:t> выявления признаков, характерных для кишечной непроходимости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Частый стул типа «малиновое желе»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Повторные рвоты</a:t>
            </a:r>
          </a:p>
        </p:txBody>
      </p:sp>
    </p:spTree>
    <p:extLst>
      <p:ext uri="{BB962C8B-B14F-4D97-AF65-F5344CB8AC3E}">
        <p14:creationId xmlns:p14="http://schemas.microsoft.com/office/powerpoint/2010/main" val="13888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11430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ТОЛСТО-ТОЛСТОКИШЕЧНАЯ ИНВАГИНАЦИЯ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468313" y="5589588"/>
            <a:ext cx="388778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25000"/>
              </a:spcBef>
              <a:defRPr/>
            </a:pPr>
            <a:r>
              <a:rPr lang="ru-RU" sz="240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Б-ной К-кий В.Б.,</a:t>
            </a:r>
          </a:p>
          <a:p>
            <a:pPr algn="ctr">
              <a:spcBef>
                <a:spcPct val="25000"/>
              </a:spcBef>
              <a:defRPr/>
            </a:pPr>
            <a:r>
              <a:rPr lang="ru-RU" sz="240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65 лет</a:t>
            </a:r>
          </a:p>
        </p:txBody>
      </p:sp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84968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/>
          <a:stretch>
            <a:fillRect/>
          </a:stretch>
        </p:blipFill>
        <p:spPr bwMode="auto">
          <a:xfrm>
            <a:off x="4500563" y="1412875"/>
            <a:ext cx="4398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4500563" y="5589588"/>
            <a:ext cx="4392612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25000"/>
              </a:spcBef>
              <a:defRPr/>
            </a:pPr>
            <a:r>
              <a:rPr lang="ru-RU" sz="240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Б-ной К-в Е.Е.,</a:t>
            </a:r>
          </a:p>
          <a:p>
            <a:pPr algn="ctr">
              <a:spcBef>
                <a:spcPct val="25000"/>
              </a:spcBef>
              <a:defRPr/>
            </a:pPr>
            <a:r>
              <a:rPr lang="ru-RU" sz="2400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45 лет</a:t>
            </a:r>
          </a:p>
        </p:txBody>
      </p:sp>
    </p:spTree>
    <p:extLst>
      <p:ext uri="{BB962C8B-B14F-4D97-AF65-F5344CB8AC3E}">
        <p14:creationId xmlns:p14="http://schemas.microsoft.com/office/powerpoint/2010/main" val="26814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3" grpId="0"/>
      <p:bldP spid="10957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25999" y="0"/>
            <a:ext cx="4918001" cy="688975"/>
          </a:xfrm>
        </p:spPr>
        <p:txBody>
          <a:bodyPr/>
          <a:lstStyle/>
          <a:p>
            <a:pPr algn="r" eaLnBrk="1" hangingPunct="1"/>
            <a:r>
              <a:rPr kumimoji="0" lang="ru-RU" altLang="ru-RU" sz="4000" b="1" dirty="0" smtClean="0">
                <a:solidFill>
                  <a:srgbClr val="FFFF00"/>
                </a:solidFill>
                <a:cs typeface="Arial" charset="0"/>
              </a:rPr>
              <a:t>Острый холецистит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396413" cy="58054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cs typeface="Arial" charset="0"/>
              </a:rPr>
              <a:t>Затрудняющие моменты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Необходимость активной выжидательной тактики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Самостоятельное симптоматическое лечение «приступа» холецистита больными, что </a:t>
            </a:r>
            <a:r>
              <a:rPr kumimoji="0" lang="ru-RU" altLang="ru-RU" sz="2400" b="1" dirty="0" err="1" smtClean="0">
                <a:cs typeface="Arial" charset="0"/>
              </a:rPr>
              <a:t>затушевывает</a:t>
            </a:r>
            <a:r>
              <a:rPr kumimoji="0" lang="ru-RU" altLang="ru-RU" sz="2400" b="1" dirty="0" smtClean="0">
                <a:cs typeface="Arial" charset="0"/>
              </a:rPr>
              <a:t> картину заболевания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cs typeface="Arial" charset="0"/>
              </a:rPr>
              <a:t>Схожие признаки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Локализация болей в правом подреберье при </a:t>
            </a:r>
            <a:r>
              <a:rPr kumimoji="0" lang="ru-RU" altLang="ru-RU" sz="2400" b="1" dirty="0" err="1" smtClean="0">
                <a:cs typeface="Arial" charset="0"/>
              </a:rPr>
              <a:t>подпеченочном</a:t>
            </a:r>
            <a:r>
              <a:rPr kumimoji="0" lang="ru-RU" altLang="ru-RU" sz="2400" b="1" dirty="0" smtClean="0">
                <a:cs typeface="Arial" charset="0"/>
              </a:rPr>
              <a:t> расположении аппендикса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Схожее начало с болей, повышения температуры, признаков раздражения брюшины.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cs typeface="Arial" charset="0"/>
              </a:rPr>
              <a:t>Дифференцирующие моменты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Иррадиация болей в плечо, лопатку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Более высокая температура тела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Возможность </a:t>
            </a:r>
            <a:r>
              <a:rPr kumimoji="0" lang="ru-RU" altLang="ru-RU" sz="2400" b="1" dirty="0" err="1" smtClean="0">
                <a:cs typeface="Arial" charset="0"/>
              </a:rPr>
              <a:t>пальпаторного</a:t>
            </a:r>
            <a:r>
              <a:rPr kumimoji="0" lang="ru-RU" altLang="ru-RU" sz="2400" b="1" dirty="0" smtClean="0">
                <a:cs typeface="Arial" charset="0"/>
              </a:rPr>
              <a:t> выявления увеличенного и болезненного желчного пузыря или </a:t>
            </a:r>
            <a:r>
              <a:rPr kumimoji="0" lang="ru-RU" altLang="ru-RU" sz="2400" b="1" dirty="0" err="1" smtClean="0">
                <a:cs typeface="Arial" charset="0"/>
              </a:rPr>
              <a:t>перипузырного</a:t>
            </a:r>
            <a:r>
              <a:rPr kumimoji="0" lang="ru-RU" altLang="ru-RU" sz="2400" b="1" dirty="0" smtClean="0">
                <a:cs typeface="Arial" charset="0"/>
              </a:rPr>
              <a:t> инфильтрата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Ранние повторные рвоты</a:t>
            </a:r>
          </a:p>
        </p:txBody>
      </p:sp>
    </p:spTree>
    <p:extLst>
      <p:ext uri="{BB962C8B-B14F-4D97-AF65-F5344CB8AC3E}">
        <p14:creationId xmlns:p14="http://schemas.microsoft.com/office/powerpoint/2010/main" val="955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47700"/>
          </a:xfrm>
        </p:spPr>
        <p:txBody>
          <a:bodyPr/>
          <a:lstStyle/>
          <a:p>
            <a:pPr algn="r" eaLnBrk="1" hangingPunct="1"/>
            <a:r>
              <a:rPr kumimoji="0" lang="ru-RU" altLang="ru-RU" sz="4000" b="1" u="sng" dirty="0" smtClean="0">
                <a:solidFill>
                  <a:srgbClr val="FFFF00"/>
                </a:solidFill>
                <a:cs typeface="Arial" charset="0"/>
              </a:rPr>
              <a:t>Острый панкреатит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8769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kumimoji="0" lang="ru-RU" altLang="ru-RU" b="1" u="sng" dirty="0" smtClean="0">
                <a:cs typeface="Arial" charset="0"/>
              </a:rPr>
              <a:t>Затрудняющие моменты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Необходимость преимущественно консервативного и интенсивного ведения больного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u="sng" dirty="0" smtClean="0">
                <a:cs typeface="Arial" charset="0"/>
              </a:rPr>
              <a:t>Схожие признаки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Локализация болей в </a:t>
            </a:r>
            <a:r>
              <a:rPr kumimoji="0" lang="ru-RU" altLang="ru-RU" b="1" dirty="0" err="1" smtClean="0">
                <a:cs typeface="Arial" charset="0"/>
              </a:rPr>
              <a:t>эпигастральной</a:t>
            </a:r>
            <a:r>
              <a:rPr kumimoji="0" lang="ru-RU" altLang="ru-RU" b="1" dirty="0" smtClean="0">
                <a:cs typeface="Arial" charset="0"/>
              </a:rPr>
              <a:t> области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Раннее наблюдение рвоты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err="1" smtClean="0">
                <a:cs typeface="Arial" charset="0"/>
              </a:rPr>
              <a:t>Невыраженность</a:t>
            </a:r>
            <a:r>
              <a:rPr kumimoji="0" lang="ru-RU" altLang="ru-RU" b="1" dirty="0" smtClean="0">
                <a:cs typeface="Arial" charset="0"/>
              </a:rPr>
              <a:t> признаков раздражения брюшины в начале заболевания</a:t>
            </a:r>
          </a:p>
          <a:p>
            <a:pPr eaLnBrk="1" hangingPunct="1">
              <a:lnSpc>
                <a:spcPct val="60000"/>
              </a:lnSpc>
            </a:pPr>
            <a:r>
              <a:rPr kumimoji="0" lang="ru-RU" altLang="ru-RU" b="1" u="sng" dirty="0" smtClean="0">
                <a:cs typeface="Arial" charset="0"/>
              </a:rPr>
              <a:t>Дифференцирующие моменты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Повышение амилазы крови и диастазы мочи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Раннее развитие вздутия в </a:t>
            </a:r>
            <a:r>
              <a:rPr kumimoji="0" lang="ru-RU" altLang="ru-RU" b="1" dirty="0" err="1" smtClean="0">
                <a:cs typeface="Arial" charset="0"/>
              </a:rPr>
              <a:t>эпигастрии</a:t>
            </a:r>
            <a:endParaRPr kumimoji="0" lang="ru-RU" altLang="ru-RU" b="1" dirty="0" smtClean="0">
              <a:cs typeface="Arial" charset="0"/>
            </a:endParaRP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Многократные рвоты, провоцируемые </a:t>
            </a:r>
            <a:r>
              <a:rPr kumimoji="0" lang="ru-RU" altLang="ru-RU" b="1" dirty="0" err="1" smtClean="0">
                <a:cs typeface="Arial" charset="0"/>
              </a:rPr>
              <a:t>приемом</a:t>
            </a:r>
            <a:r>
              <a:rPr kumimoji="0" lang="ru-RU" altLang="ru-RU" b="1" dirty="0" smtClean="0">
                <a:cs typeface="Arial" charset="0"/>
              </a:rPr>
              <a:t> пищи, воды и т.д.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Опоясывающий характер болей, более интенсивные боли</a:t>
            </a:r>
          </a:p>
          <a:p>
            <a:pPr lvl="1" eaLnBrk="1" hangingPunct="1">
              <a:lnSpc>
                <a:spcPct val="60000"/>
              </a:lnSpc>
            </a:pPr>
            <a:r>
              <a:rPr kumimoji="0" lang="ru-RU" altLang="ru-RU" b="1" dirty="0" smtClean="0">
                <a:cs typeface="Arial" charset="0"/>
              </a:rPr>
              <a:t>Положительный симптом Мейо-</a:t>
            </a:r>
            <a:r>
              <a:rPr kumimoji="0" lang="ru-RU" altLang="ru-RU" b="1" dirty="0" err="1" smtClean="0">
                <a:cs typeface="Arial" charset="0"/>
              </a:rPr>
              <a:t>Робсона</a:t>
            </a:r>
            <a:r>
              <a:rPr kumimoji="0" lang="ru-RU" altLang="ru-RU" b="1" dirty="0" smtClean="0">
                <a:cs typeface="Arial" charset="0"/>
              </a:rPr>
              <a:t> (болезненность в левом </a:t>
            </a:r>
            <a:r>
              <a:rPr kumimoji="0" lang="ru-RU" altLang="ru-RU" b="1" dirty="0" err="1" smtClean="0">
                <a:cs typeface="Arial" charset="0"/>
              </a:rPr>
              <a:t>реберно</a:t>
            </a:r>
            <a:r>
              <a:rPr kumimoji="0" lang="ru-RU" altLang="ru-RU" b="1" dirty="0" smtClean="0">
                <a:cs typeface="Arial" charset="0"/>
              </a:rPr>
              <a:t>-позвоночном углу), Воскресенского, </a:t>
            </a:r>
            <a:r>
              <a:rPr kumimoji="0" lang="ru-RU" altLang="ru-RU" b="1" dirty="0" err="1" smtClean="0">
                <a:cs typeface="Arial" charset="0"/>
              </a:rPr>
              <a:t>Чухриенко</a:t>
            </a:r>
            <a:endParaRPr kumimoji="0" lang="ru-RU" altLang="ru-RU" b="1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Тромбоз </a:t>
            </a:r>
            <a:r>
              <a:rPr lang="ru-RU" b="1" dirty="0" err="1" smtClean="0">
                <a:solidFill>
                  <a:srgbClr val="FF0000"/>
                </a:solidFill>
              </a:rPr>
              <a:t>мезентериальных</a:t>
            </a:r>
            <a:r>
              <a:rPr lang="ru-RU" b="1" dirty="0" smtClean="0">
                <a:solidFill>
                  <a:srgbClr val="FF0000"/>
                </a:solidFill>
              </a:rPr>
              <a:t> сосудов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352928" cy="4896544"/>
          </a:xfrm>
        </p:spPr>
        <p:txBody>
          <a:bodyPr>
            <a:normAutofit fontScale="85000" lnSpcReduction="20000"/>
          </a:bodyPr>
          <a:lstStyle/>
          <a:p>
            <a:r>
              <a:rPr lang="ru-RU" sz="3900" b="1" dirty="0" smtClean="0">
                <a:solidFill>
                  <a:srgbClr val="C00000"/>
                </a:solidFill>
              </a:rPr>
              <a:t>Симптомы:</a:t>
            </a:r>
          </a:p>
          <a:p>
            <a:r>
              <a:rPr lang="ru-RU" sz="2600" dirty="0" smtClean="0"/>
              <a:t>Острая форма: абдоминальная боль, сочетанная с предрасполагающими состояниями (</a:t>
            </a:r>
            <a:r>
              <a:rPr lang="ru-RU" sz="2600" dirty="0" err="1" smtClean="0"/>
              <a:t>гиперкоагуляция</a:t>
            </a:r>
            <a:r>
              <a:rPr lang="ru-RU" sz="2600" dirty="0" smtClean="0"/>
              <a:t>)</a:t>
            </a:r>
          </a:p>
          <a:p>
            <a:r>
              <a:rPr lang="ru-RU" sz="2600" dirty="0" smtClean="0">
                <a:solidFill>
                  <a:srgbClr val="C00000"/>
                </a:solidFill>
              </a:rPr>
              <a:t>Нарушения ритма в анамнезе!!! (</a:t>
            </a:r>
            <a:r>
              <a:rPr lang="ru-RU" sz="2600" dirty="0" err="1" smtClean="0">
                <a:solidFill>
                  <a:srgbClr val="C00000"/>
                </a:solidFill>
              </a:rPr>
              <a:t>коагулограмма</a:t>
            </a:r>
            <a:r>
              <a:rPr lang="ru-RU" sz="2600" dirty="0" smtClean="0">
                <a:solidFill>
                  <a:srgbClr val="C00000"/>
                </a:solidFill>
              </a:rPr>
              <a:t>,</a:t>
            </a:r>
            <a:r>
              <a:rPr lang="en-US" sz="2600" dirty="0" smtClean="0">
                <a:solidFill>
                  <a:srgbClr val="C00000"/>
                </a:solidFill>
              </a:rPr>
              <a:t>D-</a:t>
            </a:r>
            <a:r>
              <a:rPr lang="ru-RU" sz="2600" dirty="0" err="1" smtClean="0">
                <a:solidFill>
                  <a:srgbClr val="C00000"/>
                </a:solidFill>
              </a:rPr>
              <a:t>димеры</a:t>
            </a:r>
            <a:r>
              <a:rPr lang="ru-RU" sz="2600" dirty="0" smtClean="0">
                <a:solidFill>
                  <a:srgbClr val="C00000"/>
                </a:solidFill>
              </a:rPr>
              <a:t>!!!)</a:t>
            </a:r>
            <a:endParaRPr lang="ru-RU" sz="2600" dirty="0" smtClean="0">
              <a:solidFill>
                <a:srgbClr val="C00000"/>
              </a:solidFill>
            </a:endParaRPr>
          </a:p>
          <a:p>
            <a:r>
              <a:rPr lang="ru-RU" sz="2600" dirty="0" smtClean="0"/>
              <a:t>Хронические формы: обычно без симптомов</a:t>
            </a:r>
          </a:p>
          <a:p>
            <a:r>
              <a:rPr lang="ru-RU" sz="2600" dirty="0" smtClean="0"/>
              <a:t>Возраст старше 50 лет</a:t>
            </a:r>
          </a:p>
          <a:p>
            <a:r>
              <a:rPr lang="ru-RU" sz="2600" dirty="0" smtClean="0"/>
              <a:t>Хроническая кардиоваскулярная патология</a:t>
            </a:r>
          </a:p>
          <a:p>
            <a:r>
              <a:rPr lang="ru-RU" sz="2600" dirty="0" smtClean="0"/>
              <a:t>Тошнота, рвота, и скрытое кровотечение у более чем 50% больных</a:t>
            </a:r>
            <a:endParaRPr lang="en-US" sz="2600" dirty="0" smtClean="0"/>
          </a:p>
          <a:p>
            <a:r>
              <a:rPr lang="ru-RU" sz="2600" dirty="0" smtClean="0"/>
              <a:t>Отсутствие защитного напряжения мышц передней брюшной стенки</a:t>
            </a:r>
            <a:endParaRPr lang="ru-RU" sz="2600" dirty="0" smtClean="0"/>
          </a:p>
          <a:p>
            <a:r>
              <a:rPr lang="ru-RU" sz="2600" dirty="0" smtClean="0"/>
              <a:t>Вздутие и растяжение живота, </a:t>
            </a:r>
            <a:r>
              <a:rPr lang="ru-RU" sz="2600" dirty="0" err="1" smtClean="0"/>
              <a:t>гипоактивные</a:t>
            </a:r>
            <a:r>
              <a:rPr lang="ru-RU" sz="2600" dirty="0" smtClean="0"/>
              <a:t> кишечные </a:t>
            </a:r>
            <a:r>
              <a:rPr lang="ru-RU" sz="2600" dirty="0" smtClean="0"/>
              <a:t>шумы или «гробовая тишина» при аускультации</a:t>
            </a:r>
            <a:endParaRPr lang="ru-RU" sz="2600" dirty="0" smtClean="0"/>
          </a:p>
          <a:p>
            <a:r>
              <a:rPr lang="ru-RU" sz="2600" dirty="0" smtClean="0"/>
              <a:t>Гипотензия с САД ниже 90 </a:t>
            </a:r>
            <a:r>
              <a:rPr lang="ru-RU" sz="2600" dirty="0" err="1" smtClean="0"/>
              <a:t>мм.рт.ст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0423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6353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0" y="114300"/>
            <a:ext cx="9144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ru-RU" sz="2600" b="1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РЕНТГЕНОВСКАЯ КАРТИНА ЖИВОТА ПРИ НАРУШЕ-НИИ МЕЗЕНТЕРИАЛЬНОГО КРОВООБРАЩЕНИЯ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179388" y="5300663"/>
            <a:ext cx="4392612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just">
              <a:spcBef>
                <a:spcPct val="25000"/>
              </a:spcBef>
              <a:defRPr/>
            </a:pPr>
            <a:r>
              <a:rPr lang="ru-RU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Окклюзия брыжеечной артерии. Видны отделенные друг от друга петли тощей кишки с утолщен-ными складками слизистой оболочки («монетные столбики»).                                  </a:t>
            </a: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41850" y="5318125"/>
            <a:ext cx="439261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5000"/>
              </a:spcBef>
              <a:defRPr/>
            </a:pPr>
            <a:r>
              <a:rPr lang="ru-RU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Тромбоз брыжеечной вены. Видны отделенные друг от друга уме</a:t>
            </a:r>
            <a:r>
              <a:rPr lang="en-US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ru-RU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ренно расширенные петли тощей кишки с утолщенными стенками</a:t>
            </a:r>
            <a:r>
              <a:rPr lang="en-US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ru-RU">
                <a:solidFill>
                  <a:srgbClr val="9C42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ободочная кишка расширена.</a:t>
            </a:r>
          </a:p>
        </p:txBody>
      </p:sp>
      <p:pic>
        <p:nvPicPr>
          <p:cNvPr id="115720" name="Picture 8" descr="Острый 8-6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31099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9" descr="Острый 8-7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214687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91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  <p:bldP spid="115717" grpId="0" build="p"/>
      <p:bldP spid="11571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68313" y="1700213"/>
            <a:ext cx="5038725" cy="4751387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105275" y="476250"/>
            <a:ext cx="5038725" cy="4751388"/>
          </a:xfrm>
          <a:prstGeom prst="rect">
            <a:avLst/>
          </a:prstGeom>
          <a:gradFill rotWithShape="1">
            <a:gsLst>
              <a:gs pos="0">
                <a:srgbClr val="E2A97E">
                  <a:alpha val="50000"/>
                </a:srgbClr>
              </a:gs>
              <a:gs pos="100000">
                <a:srgbClr val="FFE2C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-176212" y="13607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sz="3200" b="1" dirty="0">
                <a:solidFill>
                  <a:srgbClr val="E341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АНГИОГРАФИЯ СЕЛЕКТИВНАЯ</a:t>
            </a: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4788692" y="587191"/>
            <a:ext cx="4247803" cy="320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0" anchor="ctr">
            <a:spAutoFit/>
          </a:bodyPr>
          <a:lstStyle/>
          <a:p>
            <a:pPr algn="l">
              <a:spcBef>
                <a:spcPct val="25000"/>
              </a:spcBef>
              <a:defRPr/>
            </a:pP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Спазм верхней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брыжеечной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артерии и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ее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крупных ветвей, удлинение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артериальной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фазы, более </a:t>
            </a:r>
            <a:r>
              <a:rPr lang="ru-RU" sz="2800" b="1" dirty="0" err="1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четкое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изображение кишечной стенки и отсутствие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контрастирования брыжеечной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и воротной вен свидетельствует о тромбозе </a:t>
            </a:r>
            <a:r>
              <a:rPr lang="ru-RU" sz="2800" b="1" dirty="0" smtClean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брыжеечной </a:t>
            </a:r>
            <a:r>
              <a:rPr lang="ru-RU" sz="2800" b="1" dirty="0">
                <a:solidFill>
                  <a:srgbClr val="105A5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вены.</a:t>
            </a:r>
          </a:p>
        </p:txBody>
      </p:sp>
      <p:pic>
        <p:nvPicPr>
          <p:cNvPr id="117766" name="Picture 6" descr="zur angio 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3957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highschoolsicklecellanemia.weebly.com/uploads/2/0/4/7/20471178/4184945.jpg?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34" y="3583351"/>
            <a:ext cx="4271866" cy="323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/>
      <p:bldP spid="11776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92213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u="sng" dirty="0" smtClean="0">
                <a:solidFill>
                  <a:srgbClr val="FFFF00"/>
                </a:solidFill>
                <a:cs typeface="Arial" charset="0"/>
              </a:rPr>
              <a:t>Острый </a:t>
            </a:r>
            <a:r>
              <a:rPr kumimoji="0" lang="ru-RU" altLang="ru-RU" u="sng" dirty="0" err="1" smtClean="0">
                <a:solidFill>
                  <a:srgbClr val="FFFF00"/>
                </a:solidFill>
                <a:cs typeface="Arial" charset="0"/>
              </a:rPr>
              <a:t>мезентериальный</a:t>
            </a:r>
            <a:r>
              <a:rPr kumimoji="0" lang="ru-RU" altLang="ru-RU" u="sng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kumimoji="0" lang="ru-RU" altLang="ru-RU" u="sng" dirty="0" err="1" smtClean="0">
                <a:solidFill>
                  <a:srgbClr val="FFFF00"/>
                </a:solidFill>
                <a:cs typeface="Arial" charset="0"/>
              </a:rPr>
              <a:t>лимфоаденит</a:t>
            </a:r>
            <a:endParaRPr kumimoji="0" lang="ru-RU" altLang="ru-RU" u="sng" dirty="0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9144000" cy="5300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kumimoji="0" lang="ru-RU" altLang="ru-RU" sz="2800" b="1" dirty="0" smtClean="0">
                <a:cs typeface="Arial" charset="0"/>
              </a:rPr>
              <a:t>Затрудняющие моменты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показано консервативное лечение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cs typeface="Arial" charset="0"/>
              </a:rPr>
              <a:t>Схожие признаки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Начало заболевания с нелокализованных болей в животе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Медленное развитие клиники боли, субфебрильная-фебрильная температура, присоединение тошноты и рвоты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Лейкоцитоз со сдвигом формулы влево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altLang="ru-RU" sz="2800" b="1" u="sng" dirty="0" smtClean="0">
                <a:cs typeface="Arial" charset="0"/>
              </a:rPr>
              <a:t>Дифференцирующие моменты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Наличие признаков простуды (герпес на губах, ангины, ОРЗ)</a:t>
            </a:r>
          </a:p>
          <a:p>
            <a:pPr lvl="1" eaLnBrk="1" hangingPunct="1">
              <a:lnSpc>
                <a:spcPct val="80000"/>
              </a:lnSpc>
            </a:pPr>
            <a:r>
              <a:rPr kumimoji="0" lang="ru-RU" altLang="ru-RU" sz="2400" b="1" dirty="0" smtClean="0">
                <a:cs typeface="Arial" charset="0"/>
              </a:rPr>
              <a:t>Положительный симптом </a:t>
            </a:r>
            <a:r>
              <a:rPr kumimoji="0" lang="ru-RU" altLang="ru-RU" sz="2400" b="1" dirty="0" err="1" smtClean="0">
                <a:cs typeface="Arial" charset="0"/>
              </a:rPr>
              <a:t>Штернберга</a:t>
            </a:r>
            <a:r>
              <a:rPr kumimoji="0" lang="ru-RU" altLang="ru-RU" sz="2400" b="1" dirty="0" smtClean="0">
                <a:cs typeface="Arial" charset="0"/>
              </a:rPr>
              <a:t> (болезненность по ходу прикрепления корня брыжейки тонкой кишки от левой половины </a:t>
            </a:r>
            <a:r>
              <a:rPr kumimoji="0" lang="ru-RU" altLang="ru-RU" sz="2400" b="1" dirty="0" err="1" smtClean="0">
                <a:cs typeface="Arial" charset="0"/>
              </a:rPr>
              <a:t>эпигастрия</a:t>
            </a:r>
            <a:r>
              <a:rPr kumimoji="0" lang="ru-RU" altLang="ru-RU" sz="2400" b="1" dirty="0" smtClean="0">
                <a:cs typeface="Arial" charset="0"/>
              </a:rPr>
              <a:t> до правой подвздошной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5333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0"/>
            <a:ext cx="8675687" cy="833438"/>
          </a:xfrm>
          <a:solidFill>
            <a:schemeClr val="accent1"/>
          </a:solidFill>
        </p:spPr>
        <p:txBody>
          <a:bodyPr/>
          <a:lstStyle/>
          <a:p>
            <a:pPr algn="ctr" eaLnBrk="1" hangingPunct="1"/>
            <a:r>
              <a:rPr kumimoji="0" lang="ru-RU" altLang="ru-RU" sz="4000" u="sng" dirty="0" smtClean="0">
                <a:solidFill>
                  <a:srgbClr val="FFFF00"/>
                </a:solidFill>
                <a:cs typeface="Arial" charset="0"/>
              </a:rPr>
              <a:t>Правосторонняя почечная колика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6792"/>
            <a:ext cx="9144000" cy="5112667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kumimoji="0" lang="ru-RU" altLang="ru-RU" b="1" u="sng" dirty="0" smtClean="0">
                <a:cs typeface="Arial" charset="0"/>
              </a:rPr>
              <a:t>Затрудняющие моменты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Возможность </a:t>
            </a:r>
            <a:r>
              <a:rPr kumimoji="0" lang="ru-RU" altLang="ru-RU" b="1" dirty="0" err="1" smtClean="0">
                <a:cs typeface="Arial" charset="0"/>
              </a:rPr>
              <a:t>ретроцекального</a:t>
            </a:r>
            <a:r>
              <a:rPr kumimoji="0" lang="ru-RU" altLang="ru-RU" b="1" dirty="0" smtClean="0">
                <a:cs typeface="Arial" charset="0"/>
              </a:rPr>
              <a:t> расположения отростка с развитием </a:t>
            </a:r>
            <a:r>
              <a:rPr kumimoji="0" lang="ru-RU" altLang="ru-RU" b="1" dirty="0" err="1" smtClean="0">
                <a:cs typeface="Arial" charset="0"/>
              </a:rPr>
              <a:t>уретериита</a:t>
            </a:r>
            <a:endParaRPr kumimoji="0" lang="ru-RU" altLang="ru-RU" b="1" dirty="0" smtClean="0">
              <a:cs typeface="Arial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При обструкции мочеточника отсутствие патологических изменений в анализах мочи</a:t>
            </a:r>
          </a:p>
          <a:p>
            <a:pPr eaLnBrk="1" hangingPunct="1">
              <a:lnSpc>
                <a:spcPct val="70000"/>
              </a:lnSpc>
            </a:pPr>
            <a:r>
              <a:rPr kumimoji="0" lang="ru-RU" altLang="ru-RU" b="1" u="sng" dirty="0" smtClean="0">
                <a:cs typeface="Arial" charset="0"/>
              </a:rPr>
              <a:t>Схожие признаки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Локализация болевого синдрома, острое начало</a:t>
            </a:r>
          </a:p>
          <a:p>
            <a:pPr eaLnBrk="1" hangingPunct="1">
              <a:lnSpc>
                <a:spcPct val="70000"/>
              </a:lnSpc>
            </a:pPr>
            <a:r>
              <a:rPr kumimoji="0" lang="ru-RU" altLang="ru-RU" b="1" u="sng" dirty="0" smtClean="0">
                <a:cs typeface="Arial" charset="0"/>
              </a:rPr>
              <a:t>Дифференцирующие моменты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Выраженное беспокойство больного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Боль интенсивная и мучительная, иррадиация в пах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b="1" dirty="0" smtClean="0">
                <a:cs typeface="Arial" charset="0"/>
              </a:rPr>
              <a:t>Не вызывает </a:t>
            </a:r>
            <a:r>
              <a:rPr kumimoji="0" lang="ru-RU" altLang="ru-RU" b="1" dirty="0" err="1" smtClean="0">
                <a:cs typeface="Arial" charset="0"/>
              </a:rPr>
              <a:t>серьезного</a:t>
            </a:r>
            <a:r>
              <a:rPr kumimoji="0" lang="ru-RU" altLang="ru-RU" b="1" dirty="0" smtClean="0">
                <a:cs typeface="Arial" charset="0"/>
              </a:rPr>
              <a:t> ухудшения состояния, интоксикации, изменений со стороны белой крови</a:t>
            </a:r>
          </a:p>
        </p:txBody>
      </p:sp>
    </p:spTree>
    <p:extLst>
      <p:ext uri="{BB962C8B-B14F-4D97-AF65-F5344CB8AC3E}">
        <p14:creationId xmlns:p14="http://schemas.microsoft.com/office/powerpoint/2010/main" val="39220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4704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kumimoji="0" lang="ru-RU" altLang="ru-RU" sz="3600" b="1" u="sng" dirty="0" smtClean="0">
                <a:solidFill>
                  <a:srgbClr val="FFFF00"/>
                </a:solidFill>
                <a:cs typeface="Arial" charset="0"/>
              </a:rPr>
              <a:t>Острые гинекологические заболевания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Особенность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sz="2400" b="1" dirty="0" smtClean="0">
                <a:cs typeface="Arial" charset="0"/>
              </a:rPr>
              <a:t>Наиболее частые болезни, ошибочно диагностируемые как острый аппендицит</a:t>
            </a:r>
          </a:p>
          <a:p>
            <a:pPr eaLnBrk="1" hangingPunct="1">
              <a:lnSpc>
                <a:spcPct val="70000"/>
              </a:lnSpc>
            </a:pPr>
            <a:r>
              <a:rPr kumimoji="0" lang="ru-RU" altLang="ru-RU" sz="2800" b="1" u="sng" dirty="0" smtClean="0">
                <a:solidFill>
                  <a:srgbClr val="C00000"/>
                </a:solidFill>
                <a:cs typeface="Arial" charset="0"/>
              </a:rPr>
              <a:t>Нозологии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sz="2400" b="1" dirty="0" smtClean="0">
                <a:cs typeface="Arial" charset="0"/>
              </a:rPr>
              <a:t>Прерванная внематочная беременность: клиника </a:t>
            </a:r>
            <a:r>
              <a:rPr kumimoji="0" lang="ru-RU" altLang="ru-RU" sz="2400" b="1" dirty="0" err="1" smtClean="0">
                <a:cs typeface="Arial" charset="0"/>
              </a:rPr>
              <a:t>гемоперитониума</a:t>
            </a:r>
            <a:r>
              <a:rPr kumimoji="0" lang="ru-RU" altLang="ru-RU" sz="2400" b="1" dirty="0" smtClean="0">
                <a:cs typeface="Arial" charset="0"/>
              </a:rPr>
              <a:t>, быстрое развитие признаков кровопотери, высокий лейкоцитоз на фоне относительно мягкого живота и выраженного ухудшения общего состояния, кровянистые выделения из влагалища, иррадиация болей в промежность, прямую кишку, область лопаток, копчика.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sz="2400" b="1" dirty="0" smtClean="0">
                <a:cs typeface="Arial" charset="0"/>
              </a:rPr>
              <a:t>Разрыв яичника при овуляции: развитие картины примерно в середине цикла, отсутствие прогрессирования болезни. Картина апоплексии развивается как при нарушенной внематочной беременности</a:t>
            </a:r>
          </a:p>
          <a:p>
            <a:pPr lvl="1" eaLnBrk="1" hangingPunct="1">
              <a:lnSpc>
                <a:spcPct val="70000"/>
              </a:lnSpc>
            </a:pPr>
            <a:r>
              <a:rPr kumimoji="0" lang="ru-RU" altLang="ru-RU" sz="2400" b="1" dirty="0" smtClean="0">
                <a:cs typeface="Arial" charset="0"/>
              </a:rPr>
              <a:t>Острый </a:t>
            </a:r>
            <a:r>
              <a:rPr kumimoji="0" lang="ru-RU" altLang="ru-RU" sz="2400" b="1" dirty="0" err="1" smtClean="0">
                <a:cs typeface="Arial" charset="0"/>
              </a:rPr>
              <a:t>сальпингоофорит</a:t>
            </a:r>
            <a:r>
              <a:rPr kumimoji="0" lang="ru-RU" altLang="ru-RU" sz="2400" b="1" dirty="0" smtClean="0">
                <a:cs typeface="Arial" charset="0"/>
              </a:rPr>
              <a:t>: наблюдается часто, может сопровождаться воспалением брюшины малого таза. Необходимо ректальное и вагинальное исследование. Симптом </a:t>
            </a:r>
            <a:r>
              <a:rPr kumimoji="0" lang="ru-RU" altLang="ru-RU" sz="2400" b="1" dirty="0" err="1" smtClean="0">
                <a:cs typeface="Arial" charset="0"/>
              </a:rPr>
              <a:t>Промтова</a:t>
            </a:r>
            <a:r>
              <a:rPr kumimoji="0" lang="ru-RU" altLang="ru-RU" sz="2400" b="1" dirty="0" smtClean="0">
                <a:cs typeface="Arial" charset="0"/>
              </a:rPr>
              <a:t>: при ректальном и вагинальном исследовании возникает боль при сдавлении шейки матки</a:t>
            </a:r>
          </a:p>
        </p:txBody>
      </p:sp>
    </p:spTree>
    <p:extLst>
      <p:ext uri="{BB962C8B-B14F-4D97-AF65-F5344CB8AC3E}">
        <p14:creationId xmlns:p14="http://schemas.microsoft.com/office/powerpoint/2010/main" val="23960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53650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Этиология абдоминальной боли</a:t>
            </a:r>
            <a:endParaRPr lang="be-BY" sz="3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66" y="1988840"/>
            <a:ext cx="9036496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e-BY" sz="2000" b="1" dirty="0" smtClean="0">
                <a:solidFill>
                  <a:srgbClr val="C00000"/>
                </a:solidFill>
              </a:rPr>
              <a:t>- Спазм гладкой мускулатуры </a:t>
            </a:r>
          </a:p>
          <a:p>
            <a:r>
              <a:rPr lang="be-BY" sz="2000" dirty="0" smtClean="0"/>
              <a:t>полые органы (</a:t>
            </a:r>
            <a:r>
              <a:rPr lang="be-BY" sz="2000" dirty="0"/>
              <a:t>пищевод, желудок, кишечник, желчный пузырь, желчевыводящие пути, проток поджелудочной железы и др</a:t>
            </a:r>
            <a:r>
              <a:rPr lang="be-BY" sz="2000" dirty="0" smtClean="0"/>
              <a:t>.);</a:t>
            </a:r>
          </a:p>
          <a:p>
            <a:pPr marL="0" indent="0">
              <a:buNone/>
            </a:pPr>
            <a:r>
              <a:rPr lang="be-BY" sz="2000" b="1" dirty="0" smtClean="0">
                <a:solidFill>
                  <a:srgbClr val="C00000"/>
                </a:solidFill>
              </a:rPr>
              <a:t>- Растяжение </a:t>
            </a:r>
            <a:r>
              <a:rPr lang="be-BY" sz="2000" b="1" dirty="0">
                <a:solidFill>
                  <a:srgbClr val="C00000"/>
                </a:solidFill>
              </a:rPr>
              <a:t>стенок полых органов и натяжение их связачного </a:t>
            </a:r>
            <a:r>
              <a:rPr lang="be-BY" sz="2000" b="1" dirty="0" smtClean="0">
                <a:solidFill>
                  <a:srgbClr val="C00000"/>
                </a:solidFill>
              </a:rPr>
              <a:t>аппарата</a:t>
            </a:r>
          </a:p>
          <a:p>
            <a:pPr marL="0" indent="0">
              <a:buNone/>
            </a:pPr>
            <a:r>
              <a:rPr lang="be-BY" sz="2000" b="1" dirty="0" smtClean="0">
                <a:solidFill>
                  <a:srgbClr val="C00000"/>
                </a:solidFill>
              </a:rPr>
              <a:t>- Ишемические </a:t>
            </a:r>
            <a:r>
              <a:rPr lang="be-BY" sz="2000" b="1" dirty="0">
                <a:solidFill>
                  <a:srgbClr val="C00000"/>
                </a:solidFill>
              </a:rPr>
              <a:t>или застойные нарушения кровообращения в сосудах органов брюшной полости </a:t>
            </a:r>
            <a:endParaRPr lang="be-BY" sz="2000" i="1" dirty="0" smtClean="0">
              <a:solidFill>
                <a:srgbClr val="C00000"/>
              </a:solidFill>
            </a:endParaRPr>
          </a:p>
          <a:p>
            <a:r>
              <a:rPr lang="be-BY" sz="2000" dirty="0" smtClean="0"/>
              <a:t>(спазм</a:t>
            </a:r>
            <a:r>
              <a:rPr lang="be-BY" sz="2000" dirty="0"/>
              <a:t>, атеросклеротическое, врожденное или другого происхождения стенозирование ветвей брюшной аорты, тромбозы и эмболии мезентериальных сосудов, застой в системе воротной и нижней полой вены, нарушения микроциркуляции и др</a:t>
            </a:r>
            <a:r>
              <a:rPr lang="be-BY" sz="2000" dirty="0" smtClean="0"/>
              <a:t>.);</a:t>
            </a:r>
          </a:p>
          <a:p>
            <a:pPr marL="0" indent="0">
              <a:buNone/>
            </a:pPr>
            <a:r>
              <a:rPr lang="be-BY" sz="2000" b="1" dirty="0" smtClean="0">
                <a:solidFill>
                  <a:srgbClr val="C00000"/>
                </a:solidFill>
              </a:rPr>
              <a:t>- Структурные </a:t>
            </a:r>
            <a:r>
              <a:rPr lang="be-BY" sz="2000" b="1" dirty="0">
                <a:solidFill>
                  <a:srgbClr val="C00000"/>
                </a:solidFill>
              </a:rPr>
              <a:t>изменения и повреждения органов </a:t>
            </a:r>
            <a:endParaRPr lang="be-BY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be-BY" sz="2000" dirty="0" smtClean="0"/>
              <a:t>(</a:t>
            </a:r>
            <a:r>
              <a:rPr lang="be-BY" sz="2000" dirty="0"/>
              <a:t>язвообразование, воспаление, некроз, опухолевый рост);</a:t>
            </a:r>
          </a:p>
          <a:p>
            <a:pPr marL="0" indent="0">
              <a:buNone/>
            </a:pPr>
            <a:r>
              <a:rPr lang="be-BY" sz="2000" b="1" dirty="0" smtClean="0">
                <a:solidFill>
                  <a:srgbClr val="C00000"/>
                </a:solidFill>
              </a:rPr>
              <a:t>- Перфорация, пенетрация и переход воспалительных изменений на брюшину </a:t>
            </a:r>
            <a:endParaRPr lang="be-BY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16"/>
            <a:ext cx="9144000" cy="381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признаки апоплексии яичников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52936"/>
            <a:ext cx="8748464" cy="2595562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Внезапное </a:t>
            </a:r>
            <a:r>
              <a:rPr lang="ru-RU" sz="2000" b="1" dirty="0">
                <a:cs typeface="Times New Roman" pitchFamily="18" charset="0"/>
              </a:rPr>
              <a:t>появление болей в середине менструального цикла (</a:t>
            </a:r>
            <a:r>
              <a:rPr lang="ru-RU" sz="2000" b="1" dirty="0" err="1">
                <a:cs typeface="Times New Roman" pitchFamily="18" charset="0"/>
              </a:rPr>
              <a:t>овуляторные</a:t>
            </a:r>
            <a:r>
              <a:rPr lang="ru-RU" sz="2000" b="1" dirty="0">
                <a:cs typeface="Times New Roman" pitchFamily="18" charset="0"/>
              </a:rPr>
              <a:t> боли), иногда перед очередной менструацией.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Характерна </a:t>
            </a:r>
            <a:r>
              <a:rPr lang="ru-RU" sz="2000" b="1" dirty="0">
                <a:cs typeface="Times New Roman" pitchFamily="18" charset="0"/>
              </a:rPr>
              <a:t>иррадиация боли в задний проход, крестец, бедро.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Не </a:t>
            </a:r>
            <a:r>
              <a:rPr lang="ru-RU" sz="2000" b="1" dirty="0">
                <a:cs typeface="Times New Roman" pitchFamily="18" charset="0"/>
              </a:rPr>
              <a:t>наблюдается лейкоцитоза и температурной реакции.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При </a:t>
            </a:r>
            <a:r>
              <a:rPr lang="ru-RU" sz="2000" b="1" dirty="0">
                <a:cs typeface="Times New Roman" pitchFamily="18" charset="0"/>
              </a:rPr>
              <a:t>пальпации живот мягкий, отрицательные симптомы </a:t>
            </a:r>
            <a:r>
              <a:rPr lang="ru-RU" sz="2000" b="1" dirty="0" err="1">
                <a:cs typeface="Times New Roman" pitchFamily="18" charset="0"/>
              </a:rPr>
              <a:t>Ситковского</a:t>
            </a:r>
            <a:r>
              <a:rPr lang="ru-RU" sz="2000" b="1" dirty="0">
                <a:cs typeface="Times New Roman" pitchFamily="18" charset="0"/>
              </a:rPr>
              <a:t>, </a:t>
            </a:r>
            <a:r>
              <a:rPr lang="ru-RU" sz="2000" b="1" dirty="0" err="1">
                <a:cs typeface="Times New Roman" pitchFamily="18" charset="0"/>
              </a:rPr>
              <a:t>Ровзинга</a:t>
            </a:r>
            <a:r>
              <a:rPr lang="ru-RU" sz="2000" b="1" dirty="0">
                <a:cs typeface="Times New Roman" pitchFamily="18" charset="0"/>
              </a:rPr>
              <a:t>, </a:t>
            </a:r>
            <a:r>
              <a:rPr lang="ru-RU" sz="2000" b="1" dirty="0" err="1">
                <a:cs typeface="Times New Roman" pitchFamily="18" charset="0"/>
              </a:rPr>
              <a:t>Щеткина-Блюмберга</a:t>
            </a:r>
            <a:r>
              <a:rPr lang="ru-RU" sz="2000" b="1" dirty="0">
                <a:cs typeface="Times New Roman" pitchFamily="18" charset="0"/>
              </a:rPr>
              <a:t> и положительный симптом </a:t>
            </a:r>
            <a:r>
              <a:rPr lang="ru-RU" sz="2000" b="1" dirty="0" err="1">
                <a:cs typeface="Times New Roman" pitchFamily="18" charset="0"/>
              </a:rPr>
              <a:t>Куленкампфа</a:t>
            </a:r>
            <a:r>
              <a:rPr lang="ru-RU" sz="2000" b="1" dirty="0"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При </a:t>
            </a:r>
            <a:r>
              <a:rPr lang="ru-RU" sz="2000" b="1" dirty="0">
                <a:cs typeface="Times New Roman" pitchFamily="18" charset="0"/>
              </a:rPr>
              <a:t>обильном кровотечении возникают анемия, тахикардия, гипотония, </a:t>
            </a:r>
            <a:r>
              <a:rPr lang="ru-RU" sz="2000" b="1" dirty="0" err="1">
                <a:cs typeface="Times New Roman" pitchFamily="18" charset="0"/>
              </a:rPr>
              <a:t>френикус-симптом</a:t>
            </a:r>
            <a:r>
              <a:rPr lang="ru-RU" sz="2000" b="1" dirty="0">
                <a:cs typeface="Times New Roman" pitchFamily="18" charset="0"/>
              </a:rPr>
              <a:t> (</a:t>
            </a:r>
            <a:r>
              <a:rPr lang="ru-RU" sz="2000" b="1" dirty="0" err="1">
                <a:cs typeface="Times New Roman" pitchFamily="18" charset="0"/>
              </a:rPr>
              <a:t>смптом</a:t>
            </a:r>
            <a:r>
              <a:rPr lang="ru-RU" sz="2000" b="1" dirty="0">
                <a:cs typeface="Times New Roman" pitchFamily="18" charset="0"/>
              </a:rPr>
              <a:t> </a:t>
            </a:r>
            <a:r>
              <a:rPr lang="ru-RU" sz="2000" b="1" dirty="0" err="1">
                <a:cs typeface="Times New Roman" pitchFamily="18" charset="0"/>
              </a:rPr>
              <a:t>Элекера</a:t>
            </a:r>
            <a:r>
              <a:rPr lang="ru-RU" sz="2000" b="1" dirty="0">
                <a:cs typeface="Times New Roman" pitchFamily="18" charset="0"/>
              </a:rPr>
              <a:t>).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2000" b="1" dirty="0" smtClean="0">
                <a:cs typeface="Times New Roman" pitchFamily="18" charset="0"/>
              </a:rPr>
              <a:t>При </a:t>
            </a:r>
            <a:r>
              <a:rPr lang="ru-RU" sz="2000" b="1" dirty="0">
                <a:cs typeface="Times New Roman" pitchFamily="18" charset="0"/>
              </a:rPr>
              <a:t>обоснованных сомнениях в правильности постановки диагноза   должна выполняться лапароскопия. </a:t>
            </a:r>
          </a:p>
          <a:p>
            <a:pPr>
              <a:buFont typeface="Wingdings" pitchFamily="2" charset="2"/>
              <a:buNone/>
            </a:pPr>
            <a:endParaRPr lang="ru-RU" sz="1200" dirty="0"/>
          </a:p>
        </p:txBody>
      </p:sp>
      <p:pic>
        <p:nvPicPr>
          <p:cNvPr id="4" name="Рисунок 3" descr="apopleksiya-razryv-yaichnika-fot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45" y="0"/>
            <a:ext cx="2428892" cy="22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86192874_3_w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1898" y="0"/>
            <a:ext cx="4047612" cy="2809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vnematochna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5633" y="116632"/>
            <a:ext cx="4046109" cy="272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vnematochnaya-beremenno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323" y="4581128"/>
            <a:ext cx="7776864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1288" y="2996952"/>
            <a:ext cx="8964487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Внематочная беременность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(ВБ)</a:t>
            </a:r>
            <a:r>
              <a:rPr lang="ru-RU" dirty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патологическое состояние, при котором плодное яйцо закрепляется на стенках фаллопиевой трубы, а не в полости матки. К сожалению, с этой проблемой может столкнуться любая женщина.</a:t>
            </a:r>
          </a:p>
        </p:txBody>
      </p:sp>
    </p:spTree>
    <p:extLst>
      <p:ext uri="{BB962C8B-B14F-4D97-AF65-F5344CB8AC3E}">
        <p14:creationId xmlns:p14="http://schemas.microsoft.com/office/powerpoint/2010/main" val="40963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80728"/>
            <a:ext cx="8183880" cy="568863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dirty="0" smtClean="0">
              <a:solidFill>
                <a:srgbClr val="105A5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Симптомы </a:t>
            </a: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признаки внематочной беременности</a:t>
            </a: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большинстве случаев на ранних сроках симптомы внематочной беременности не наблюдаются вовсе. Это и объясняет тот факт, что в больницу многие женщины попадают в критическом состоянии.</a:t>
            </a:r>
          </a:p>
          <a:p>
            <a:pPr fontAlgn="base"/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симптомам внематочной беременности можно причислить:</a:t>
            </a:r>
          </a:p>
          <a:p>
            <a:pPr fontAlgn="base"/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Одностороннюю острую боль в животе</a:t>
            </a:r>
            <a:b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Вагинальное кровотечение (выделения могут быть как алыми, так и темно-красными или коричневыми)</a:t>
            </a:r>
            <a:b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Рефлекторная (отраженная) боль в плече (чаще всего она проявляется в горизонтальном положении и объясняется раздражением диафрагмального нерва)</a:t>
            </a:r>
            <a:b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Болезненные ощущения при мочеиспускании и дефекации</a:t>
            </a:r>
            <a:b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Тошнота и диарея</a:t>
            </a:r>
            <a:b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Шок (он провоцируется разрывом маточных труб)</a:t>
            </a:r>
          </a:p>
          <a:p>
            <a:pPr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83880" cy="53989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ru-RU" sz="3400" b="1" i="1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3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внематочной </a:t>
            </a:r>
            <a:r>
              <a:rPr lang="ru-RU" sz="3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беременности</a:t>
            </a:r>
          </a:p>
          <a:p>
            <a:pPr fontAlgn="base">
              <a:buNone/>
            </a:pPr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Хирургическое лечение внематочной трубной беременности может быть произведено несколькими способами:</a:t>
            </a:r>
          </a:p>
          <a:p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Милкинг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(выдавливание) 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производится при отслойке плодного яйца, его просто выдавливают из маточной трубы с ее сохранением. Этот способ применяется в случае, когда неразвивающийся эмбрион находится вблизи выхода из маточной трубы. </a:t>
            </a:r>
          </a:p>
          <a:p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Сальпинготомия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туботомия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производится в случае, если </a:t>
            </a:r>
            <a:r>
              <a:rPr lang="ru-RU" dirty="0" err="1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милкинг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применить нельзя. Маточную трубу разрезают в месте нахождения плодного яйца, которое таким образом удаляется, а труба после этого 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ушивается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Если эмбрион слишком большой, то он удаляется вместе с частью трубы, после чего возможность беременности в будущем все равно сохраняется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Тубэктомия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105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удаление маточной трубы</a:t>
            </a:r>
            <a:endParaRPr lang="ru-RU" dirty="0">
              <a:solidFill>
                <a:srgbClr val="105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1265238"/>
          </a:xfrm>
        </p:spPr>
        <p:txBody>
          <a:bodyPr/>
          <a:lstStyle/>
          <a:p>
            <a:pPr algn="ctr" eaLnBrk="1" hangingPunct="1"/>
            <a:r>
              <a:rPr kumimoji="0" lang="ru-RU" altLang="ru-RU" sz="4000" dirty="0" smtClean="0">
                <a:solidFill>
                  <a:srgbClr val="FFFF00"/>
                </a:solidFill>
                <a:cs typeface="Arial" charset="0"/>
              </a:rPr>
              <a:t>Хирургическая тактика при аппендикулярном инфильтрате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indent="644525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Госпитализация и консервативное лечение (антибактериальные препараты, диета, </a:t>
            </a:r>
            <a:r>
              <a:rPr kumimoji="0" lang="ru-RU" altLang="ru-RU" sz="2800" b="1" dirty="0" err="1" smtClean="0">
                <a:cs typeface="Arial" charset="0"/>
              </a:rPr>
              <a:t>физиопроцедуры</a:t>
            </a:r>
            <a:r>
              <a:rPr kumimoji="0" lang="ru-RU" altLang="ru-RU" sz="2800" b="1" dirty="0" smtClean="0">
                <a:cs typeface="Arial" charset="0"/>
              </a:rPr>
              <a:t> на область инфильтрата). При благоприятном течении в течение 7-10 дней инфильтрат уменьшается и через 3-4 недели – полностью рассасывается. Показана плановая </a:t>
            </a:r>
            <a:r>
              <a:rPr kumimoji="0" lang="ru-RU" altLang="ru-RU" sz="2800" b="1" dirty="0" err="1" smtClean="0">
                <a:cs typeface="Arial" charset="0"/>
              </a:rPr>
              <a:t>аппендэктомия</a:t>
            </a:r>
            <a:r>
              <a:rPr kumimoji="0" lang="ru-RU" altLang="ru-RU" sz="2800" b="1" dirty="0" smtClean="0">
                <a:cs typeface="Arial" charset="0"/>
              </a:rPr>
              <a:t> через 3-4 месяца.</a:t>
            </a:r>
          </a:p>
          <a:p>
            <a:pPr indent="644525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При нагноении (прогрессирование клиники, лихорадки, размягчение увеличенного инфильтрата) показана операция – внебрюшинное вскрытие (через кротчайший путь к </a:t>
            </a:r>
            <a:r>
              <a:rPr kumimoji="0" lang="ru-RU" altLang="ru-RU" sz="2800" b="1" dirty="0" err="1" smtClean="0">
                <a:cs typeface="Arial" charset="0"/>
              </a:rPr>
              <a:t>размягченному</a:t>
            </a:r>
            <a:r>
              <a:rPr kumimoji="0" lang="ru-RU" altLang="ru-RU" sz="2800" b="1" dirty="0" smtClean="0">
                <a:cs typeface="Arial" charset="0"/>
              </a:rPr>
              <a:t> участку) гнойника без удаления отростка </a:t>
            </a:r>
          </a:p>
          <a:p>
            <a:pPr indent="644525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При прорыве гнойника в брюшную полость и перитоните – </a:t>
            </a:r>
            <a:r>
              <a:rPr kumimoji="0" lang="ru-RU" altLang="ru-RU" sz="2800" b="1" dirty="0" err="1" smtClean="0">
                <a:cs typeface="Arial" charset="0"/>
              </a:rPr>
              <a:t>аппендэктомия</a:t>
            </a:r>
            <a:r>
              <a:rPr kumimoji="0" lang="ru-RU" altLang="ru-RU" sz="2800" b="1" dirty="0" smtClean="0">
                <a:cs typeface="Arial" charset="0"/>
              </a:rPr>
              <a:t> и тактика как и при перитоните.</a:t>
            </a:r>
          </a:p>
        </p:txBody>
      </p:sp>
    </p:spTree>
    <p:extLst>
      <p:ext uri="{BB962C8B-B14F-4D97-AF65-F5344CB8AC3E}">
        <p14:creationId xmlns:p14="http://schemas.microsoft.com/office/powerpoint/2010/main" val="7038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3843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4000" dirty="0" smtClean="0">
                <a:solidFill>
                  <a:srgbClr val="FFFF00"/>
                </a:solidFill>
                <a:cs typeface="Arial" charset="0"/>
              </a:rPr>
              <a:t>Тактика хирурга при сомнительном диагнозе острого аппендицита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9144000" cy="4679950"/>
          </a:xfrm>
        </p:spPr>
        <p:txBody>
          <a:bodyPr/>
          <a:lstStyle/>
          <a:p>
            <a:pPr indent="557213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Госпитализация в хирургический стационар и интенсивное наблюдение </a:t>
            </a:r>
          </a:p>
          <a:p>
            <a:pPr indent="557213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Обязательный осмотр пациентки гинекологом с проведением вагинального и(или) ректального исследований</a:t>
            </a:r>
          </a:p>
          <a:p>
            <a:pPr indent="557213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При дифференциации с заболеваниями, не требующими хирургического вмешательства, обязательное привлечение инструментальных исследований (УЗИ, лапароскопия, лапароцентез, пункция заднего свода влагалища ).</a:t>
            </a:r>
          </a:p>
          <a:p>
            <a:pPr indent="557213" eaLnBrk="1" hangingPunct="1">
              <a:lnSpc>
                <a:spcPct val="70000"/>
              </a:lnSpc>
            </a:pPr>
            <a:r>
              <a:rPr kumimoji="0" lang="ru-RU" altLang="ru-RU" sz="2800" b="1" dirty="0" smtClean="0">
                <a:cs typeface="Arial" charset="0"/>
              </a:rPr>
              <a:t>При невозможности исключить диагноз в течение ближайших 4-6 часов от госпитализации больной должен быть прооперирован (лечебно-диагностическая лапаротомия) – правило </a:t>
            </a:r>
            <a:r>
              <a:rPr kumimoji="0" lang="ru-RU" altLang="ru-RU" sz="2800" b="1" dirty="0" err="1" smtClean="0">
                <a:cs typeface="Arial" charset="0"/>
              </a:rPr>
              <a:t>Коупса</a:t>
            </a:r>
            <a:r>
              <a:rPr kumimoji="0" lang="ru-RU" altLang="ru-RU" sz="2800" b="1" dirty="0" smtClean="0"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1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179512" y="16288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4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Аппендэктомия</a:t>
            </a:r>
            <a:r>
              <a:rPr lang="ru-RU" alt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единственный метод эффективного лечения аппендицита</a:t>
            </a:r>
          </a:p>
        </p:txBody>
      </p:sp>
      <p:pic>
        <p:nvPicPr>
          <p:cNvPr id="122891" name="Аппендэктомия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quickTime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763688" y="3022703"/>
            <a:ext cx="5112866" cy="3835297"/>
          </a:xfrm>
        </p:spPr>
      </p:pic>
    </p:spTree>
    <p:extLst>
      <p:ext uri="{BB962C8B-B14F-4D97-AF65-F5344CB8AC3E}">
        <p14:creationId xmlns:p14="http://schemas.microsoft.com/office/powerpoint/2010/main" val="10534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8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2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2891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>
              <a:lnSpc>
                <a:spcPct val="70000"/>
              </a:lnSpc>
            </a:pPr>
            <a:r>
              <a:rPr kumimoji="0" lang="ru-RU" altLang="ru-RU" sz="4000" u="sng" dirty="0" err="1" smtClean="0">
                <a:solidFill>
                  <a:srgbClr val="FFFF00"/>
                </a:solidFill>
                <a:cs typeface="Arial" charset="0"/>
              </a:rPr>
              <a:t>Аппендэктомия</a:t>
            </a:r>
            <a:r>
              <a:rPr kumimoji="0" lang="ru-RU" altLang="ru-RU" sz="4000" u="sng" dirty="0" smtClean="0">
                <a:solidFill>
                  <a:srgbClr val="FFFF00"/>
                </a:solidFill>
                <a:cs typeface="Arial" charset="0"/>
              </a:rPr>
              <a:t> – этапы</a:t>
            </a:r>
          </a:p>
        </p:txBody>
      </p:sp>
      <p:pic>
        <p:nvPicPr>
          <p:cNvPr id="97284" name="Picture 4" descr="Без имени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870075"/>
            <a:ext cx="3673475" cy="2316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7286" name="Picture 6" descr="Без имени-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844675"/>
            <a:ext cx="3717925" cy="2344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7288" name="Picture 8" descr="Без имени-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84213" y="4365625"/>
            <a:ext cx="2303462" cy="2073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7290" name="Picture 10" descr="Без имени-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276600" y="4365625"/>
            <a:ext cx="2305050" cy="2073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47111" name="Picture 12" descr="Без имени-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65625"/>
            <a:ext cx="2592387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0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Без имени-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549275"/>
            <a:ext cx="3527425" cy="26400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0358" name="Picture 6" descr="Без имени-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549275"/>
            <a:ext cx="2608263" cy="26638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0361" name="Picture 9" descr="Без имени-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00113" y="3644900"/>
            <a:ext cx="3384550" cy="2628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0364" name="Picture 12" descr="Без имени-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932363" y="3644900"/>
            <a:ext cx="3241675" cy="2625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5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92100"/>
            <a:ext cx="8964488" cy="18415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kumimoji="0" lang="ru-RU" altLang="ru-RU" sz="4000" b="1" dirty="0" smtClean="0">
                <a:solidFill>
                  <a:srgbClr val="FFFF00"/>
                </a:solidFill>
                <a:cs typeface="Arial" charset="0"/>
              </a:rPr>
              <a:t>Хирургическая тактика при несоответствии клинических данных результатам </a:t>
            </a:r>
            <a:r>
              <a:rPr kumimoji="0" lang="ru-RU" altLang="ru-RU" sz="4000" b="1" dirty="0" err="1" smtClean="0">
                <a:solidFill>
                  <a:srgbClr val="FFFF00"/>
                </a:solidFill>
                <a:cs typeface="Arial" charset="0"/>
              </a:rPr>
              <a:t>интраоперационной</a:t>
            </a:r>
            <a:r>
              <a:rPr kumimoji="0" lang="ru-RU" altLang="ru-RU" sz="4000" b="1" dirty="0" smtClean="0">
                <a:solidFill>
                  <a:srgbClr val="FFFF00"/>
                </a:solidFill>
                <a:cs typeface="Arial" charset="0"/>
              </a:rPr>
              <a:t> ревизии 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1049" y="2258634"/>
            <a:ext cx="4067175" cy="417671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kumimoji="0" lang="ru-RU" altLang="ru-RU" b="1" dirty="0" smtClean="0">
                <a:effectLst/>
                <a:cs typeface="Arial" charset="0"/>
              </a:rPr>
              <a:t>Должна быть проведена ревизия 100-120 см терминального отдела подвздошной кишки, придатков матки, правой почки и мочеточника, брюшной полости </a:t>
            </a:r>
          </a:p>
        </p:txBody>
      </p:sp>
      <p:pic>
        <p:nvPicPr>
          <p:cNvPr id="52228" name="Picture 4" descr="Дивертикул Меккел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724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151954" y="2313553"/>
            <a:ext cx="4679950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 dirty="0">
                <a:solidFill>
                  <a:srgbClr val="CC3300"/>
                </a:solidFill>
              </a:rPr>
              <a:t>Дивертикул </a:t>
            </a:r>
            <a:r>
              <a:rPr lang="ru-RU" altLang="ru-RU" sz="4000" b="1" dirty="0" err="1">
                <a:solidFill>
                  <a:srgbClr val="CC3300"/>
                </a:solidFill>
              </a:rPr>
              <a:t>Меккеля</a:t>
            </a:r>
            <a:endParaRPr lang="ru-RU" altLang="ru-RU" sz="40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 bright="100000" contras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3"/>
          <p:cNvSpPr>
            <a:spLocks noChangeArrowheads="1"/>
          </p:cNvSpPr>
          <p:nvPr/>
        </p:nvSpPr>
        <p:spPr bwMode="auto">
          <a:xfrm>
            <a:off x="5411781" y="152387"/>
            <a:ext cx="3649662" cy="23034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1" dirty="0"/>
              <a:t>начало аппендицита</a:t>
            </a:r>
          </a:p>
          <a:p>
            <a:r>
              <a:rPr lang="ru-RU" b="1" dirty="0"/>
              <a:t>тонкокишечная обструкция</a:t>
            </a:r>
          </a:p>
          <a:p>
            <a:r>
              <a:rPr lang="ru-RU" b="1" dirty="0"/>
              <a:t>острый гастроэнтерит</a:t>
            </a:r>
          </a:p>
          <a:p>
            <a:r>
              <a:rPr lang="ru-RU" b="1" dirty="0" err="1"/>
              <a:t>мезентериальный</a:t>
            </a:r>
            <a:r>
              <a:rPr lang="ru-RU" b="1" dirty="0"/>
              <a:t> тромбоз</a:t>
            </a:r>
          </a:p>
          <a:p>
            <a:r>
              <a:rPr lang="ru-RU" b="1" dirty="0"/>
              <a:t>пупочная грыжа</a:t>
            </a:r>
          </a:p>
          <a:p>
            <a:r>
              <a:rPr lang="ru-RU" b="1" dirty="0"/>
              <a:t>аневризма брюшной аорты</a:t>
            </a:r>
          </a:p>
          <a:p>
            <a:r>
              <a:rPr lang="ru-RU" b="1" dirty="0" err="1"/>
              <a:t>дивертикулит</a:t>
            </a:r>
            <a:endParaRPr lang="ru-RU" b="1" dirty="0"/>
          </a:p>
          <a:p>
            <a:r>
              <a:rPr lang="ru-RU" b="1" dirty="0"/>
              <a:t> лимфаденит</a:t>
            </a:r>
          </a:p>
        </p:txBody>
      </p:sp>
      <p:sp>
        <p:nvSpPr>
          <p:cNvPr id="13315" name="Rectangle 14"/>
          <p:cNvSpPr>
            <a:spLocks noChangeArrowheads="1"/>
          </p:cNvSpPr>
          <p:nvPr/>
        </p:nvSpPr>
        <p:spPr bwMode="auto">
          <a:xfrm>
            <a:off x="107505" y="1"/>
            <a:ext cx="3035736" cy="30718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err="1"/>
              <a:t>пептическая</a:t>
            </a:r>
            <a:r>
              <a:rPr lang="ru-RU" b="1" dirty="0"/>
              <a:t> язва</a:t>
            </a:r>
          </a:p>
          <a:p>
            <a:pPr algn="ctr"/>
            <a:r>
              <a:rPr lang="ru-RU" b="1" dirty="0"/>
              <a:t>холецистит, холангит</a:t>
            </a:r>
          </a:p>
          <a:p>
            <a:pPr algn="ctr"/>
            <a:r>
              <a:rPr lang="ru-RU" b="1" dirty="0"/>
              <a:t>панкреатит, </a:t>
            </a:r>
            <a:r>
              <a:rPr lang="ru-RU" b="1" dirty="0" err="1" smtClean="0"/>
              <a:t>гастростаз</a:t>
            </a:r>
            <a:r>
              <a:rPr lang="ru-RU" b="1" dirty="0" smtClean="0"/>
              <a:t>,</a:t>
            </a:r>
            <a:endParaRPr lang="ru-RU" b="1" dirty="0"/>
          </a:p>
          <a:p>
            <a:pPr algn="ctr"/>
            <a:r>
              <a:rPr lang="ru-RU" b="1" dirty="0"/>
              <a:t>тонкокишечная обструкция</a:t>
            </a:r>
          </a:p>
          <a:p>
            <a:pPr algn="ctr"/>
            <a:r>
              <a:rPr lang="ru-RU" b="1" dirty="0" err="1"/>
              <a:t>поддиафрагмальный</a:t>
            </a:r>
            <a:r>
              <a:rPr lang="ru-RU" b="1" dirty="0"/>
              <a:t> абсцесс</a:t>
            </a:r>
          </a:p>
          <a:p>
            <a:pPr algn="ctr"/>
            <a:r>
              <a:rPr lang="ru-RU" b="1" dirty="0"/>
              <a:t>гепатит, абсцесс печени</a:t>
            </a:r>
          </a:p>
          <a:p>
            <a:pPr algn="ctr"/>
            <a:r>
              <a:rPr lang="ru-RU" b="1" dirty="0"/>
              <a:t>плеврит, пневмоторакс</a:t>
            </a:r>
          </a:p>
          <a:p>
            <a:pPr algn="ctr"/>
            <a:r>
              <a:rPr lang="ru-RU" b="1" dirty="0"/>
              <a:t>нижнедолевая пневмония</a:t>
            </a:r>
          </a:p>
          <a:p>
            <a:pPr algn="ctr"/>
            <a:r>
              <a:rPr lang="ru-RU" b="1" dirty="0"/>
              <a:t>инфаркт миокарда и легкого</a:t>
            </a:r>
          </a:p>
          <a:p>
            <a:pPr algn="ctr"/>
            <a:r>
              <a:rPr lang="ru-RU" b="1" dirty="0"/>
              <a:t>перикардит, почечная колика</a:t>
            </a:r>
          </a:p>
          <a:p>
            <a:pPr algn="ctr"/>
            <a:r>
              <a:rPr lang="ru-RU" b="1" dirty="0"/>
              <a:t>травма селезенки</a:t>
            </a:r>
          </a:p>
          <a:p>
            <a:pPr algn="ctr"/>
            <a:r>
              <a:rPr lang="ru-RU" b="1" dirty="0"/>
              <a:t>начало аппендицита</a:t>
            </a:r>
          </a:p>
          <a:p>
            <a:pPr algn="ctr"/>
            <a:endParaRPr lang="ru-RU" b="1" dirty="0"/>
          </a:p>
        </p:txBody>
      </p:sp>
      <p:sp>
        <p:nvSpPr>
          <p:cNvPr id="13316" name="Rectangle 15"/>
          <p:cNvSpPr>
            <a:spLocks noChangeArrowheads="1"/>
          </p:cNvSpPr>
          <p:nvPr/>
        </p:nvSpPr>
        <p:spPr bwMode="auto">
          <a:xfrm>
            <a:off x="0" y="3844913"/>
            <a:ext cx="3643306" cy="3013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толстокишечная обструкция</a:t>
            </a:r>
          </a:p>
          <a:p>
            <a:pPr algn="ctr"/>
            <a:r>
              <a:rPr lang="ru-RU" b="1" dirty="0"/>
              <a:t>аппендицит</a:t>
            </a:r>
          </a:p>
          <a:p>
            <a:pPr algn="ctr"/>
            <a:r>
              <a:rPr lang="ru-RU" b="1" dirty="0" err="1"/>
              <a:t>дивертикулит</a:t>
            </a:r>
            <a:endParaRPr lang="ru-RU" b="1" dirty="0"/>
          </a:p>
          <a:p>
            <a:pPr algn="ctr"/>
            <a:r>
              <a:rPr lang="ru-RU" b="1" dirty="0"/>
              <a:t>гнойный </a:t>
            </a:r>
            <a:r>
              <a:rPr lang="ru-RU" b="1" dirty="0" err="1"/>
              <a:t>пельвиоперитонит</a:t>
            </a:r>
            <a:endParaRPr lang="ru-RU" b="1" dirty="0"/>
          </a:p>
          <a:p>
            <a:pPr algn="ctr"/>
            <a:r>
              <a:rPr lang="ru-RU" b="1" dirty="0"/>
              <a:t>цистит, сальпингит, </a:t>
            </a:r>
            <a:r>
              <a:rPr lang="ru-RU" b="1" dirty="0" err="1"/>
              <a:t>эндометриоз</a:t>
            </a:r>
            <a:endParaRPr lang="ru-RU" b="1" dirty="0"/>
          </a:p>
          <a:p>
            <a:pPr algn="ctr"/>
            <a:r>
              <a:rPr lang="ru-RU" b="1" dirty="0"/>
              <a:t>внематочная беременность</a:t>
            </a:r>
          </a:p>
          <a:p>
            <a:pPr algn="ctr"/>
            <a:r>
              <a:rPr lang="ru-RU" b="1" dirty="0"/>
              <a:t>паховые грыжи</a:t>
            </a:r>
          </a:p>
          <a:p>
            <a:pPr algn="ctr"/>
            <a:r>
              <a:rPr lang="ru-RU" b="1" dirty="0"/>
              <a:t>почечная колика</a:t>
            </a:r>
          </a:p>
          <a:p>
            <a:pPr algn="ctr"/>
            <a:r>
              <a:rPr lang="ru-RU" b="1" dirty="0" err="1"/>
              <a:t>перекрут</a:t>
            </a:r>
            <a:r>
              <a:rPr lang="ru-RU" b="1" dirty="0"/>
              <a:t> кисты яичника</a:t>
            </a:r>
          </a:p>
        </p:txBody>
      </p:sp>
      <p:sp>
        <p:nvSpPr>
          <p:cNvPr id="13317" name="Line 16"/>
          <p:cNvSpPr>
            <a:spLocks noChangeShapeType="1"/>
          </p:cNvSpPr>
          <p:nvPr/>
        </p:nvSpPr>
        <p:spPr bwMode="auto">
          <a:xfrm>
            <a:off x="3132138" y="836613"/>
            <a:ext cx="1081087" cy="1225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3643306" y="1643050"/>
            <a:ext cx="2643188" cy="3432175"/>
            <a:chOff x="2109" y="1434"/>
            <a:chExt cx="1665" cy="2162"/>
          </a:xfrm>
        </p:grpSpPr>
        <p:sp>
          <p:nvSpPr>
            <p:cNvPr id="1332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109" y="1434"/>
              <a:ext cx="1665" cy="2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7" name="Freeform 19"/>
            <p:cNvSpPr>
              <a:spLocks/>
            </p:cNvSpPr>
            <p:nvPr/>
          </p:nvSpPr>
          <p:spPr bwMode="auto">
            <a:xfrm>
              <a:off x="2155" y="1454"/>
              <a:ext cx="1539" cy="2111"/>
            </a:xfrm>
            <a:custGeom>
              <a:avLst/>
              <a:gdLst>
                <a:gd name="T0" fmla="*/ 0 w 3079"/>
                <a:gd name="T1" fmla="*/ 366 h 4221"/>
                <a:gd name="T2" fmla="*/ 45 w 3079"/>
                <a:gd name="T3" fmla="*/ 687 h 4221"/>
                <a:gd name="T4" fmla="*/ 77 w 3079"/>
                <a:gd name="T5" fmla="*/ 872 h 4221"/>
                <a:gd name="T6" fmla="*/ 118 w 3079"/>
                <a:gd name="T7" fmla="*/ 1079 h 4221"/>
                <a:gd name="T8" fmla="*/ 103 w 3079"/>
                <a:gd name="T9" fmla="*/ 1176 h 4221"/>
                <a:gd name="T10" fmla="*/ 72 w 3079"/>
                <a:gd name="T11" fmla="*/ 1363 h 4221"/>
                <a:gd name="T12" fmla="*/ 66 w 3079"/>
                <a:gd name="T13" fmla="*/ 1465 h 4221"/>
                <a:gd name="T14" fmla="*/ 82 w 3079"/>
                <a:gd name="T15" fmla="*/ 1568 h 4221"/>
                <a:gd name="T16" fmla="*/ 107 w 3079"/>
                <a:gd name="T17" fmla="*/ 1640 h 4221"/>
                <a:gd name="T18" fmla="*/ 149 w 3079"/>
                <a:gd name="T19" fmla="*/ 1734 h 4221"/>
                <a:gd name="T20" fmla="*/ 200 w 3079"/>
                <a:gd name="T21" fmla="*/ 1782 h 4221"/>
                <a:gd name="T22" fmla="*/ 325 w 3079"/>
                <a:gd name="T23" fmla="*/ 1895 h 4221"/>
                <a:gd name="T24" fmla="*/ 449 w 3079"/>
                <a:gd name="T25" fmla="*/ 1992 h 4221"/>
                <a:gd name="T26" fmla="*/ 547 w 3079"/>
                <a:gd name="T27" fmla="*/ 2054 h 4221"/>
                <a:gd name="T28" fmla="*/ 660 w 3079"/>
                <a:gd name="T29" fmla="*/ 2100 h 4221"/>
                <a:gd name="T30" fmla="*/ 873 w 3079"/>
                <a:gd name="T31" fmla="*/ 2111 h 4221"/>
                <a:gd name="T32" fmla="*/ 981 w 3079"/>
                <a:gd name="T33" fmla="*/ 2111 h 4221"/>
                <a:gd name="T34" fmla="*/ 1157 w 3079"/>
                <a:gd name="T35" fmla="*/ 2013 h 4221"/>
                <a:gd name="T36" fmla="*/ 1276 w 3079"/>
                <a:gd name="T37" fmla="*/ 1935 h 4221"/>
                <a:gd name="T38" fmla="*/ 1396 w 3079"/>
                <a:gd name="T39" fmla="*/ 1817 h 4221"/>
                <a:gd name="T40" fmla="*/ 1479 w 3079"/>
                <a:gd name="T41" fmla="*/ 1698 h 4221"/>
                <a:gd name="T42" fmla="*/ 1519 w 3079"/>
                <a:gd name="T43" fmla="*/ 1595 h 4221"/>
                <a:gd name="T44" fmla="*/ 1534 w 3079"/>
                <a:gd name="T45" fmla="*/ 1471 h 4221"/>
                <a:gd name="T46" fmla="*/ 1539 w 3079"/>
                <a:gd name="T47" fmla="*/ 1388 h 4221"/>
                <a:gd name="T48" fmla="*/ 1524 w 3079"/>
                <a:gd name="T49" fmla="*/ 1327 h 4221"/>
                <a:gd name="T50" fmla="*/ 1488 w 3079"/>
                <a:gd name="T51" fmla="*/ 1161 h 4221"/>
                <a:gd name="T52" fmla="*/ 1472 w 3079"/>
                <a:gd name="T53" fmla="*/ 1037 h 4221"/>
                <a:gd name="T54" fmla="*/ 1472 w 3079"/>
                <a:gd name="T55" fmla="*/ 949 h 4221"/>
                <a:gd name="T56" fmla="*/ 1483 w 3079"/>
                <a:gd name="T57" fmla="*/ 836 h 4221"/>
                <a:gd name="T58" fmla="*/ 1509 w 3079"/>
                <a:gd name="T59" fmla="*/ 717 h 4221"/>
                <a:gd name="T60" fmla="*/ 1519 w 3079"/>
                <a:gd name="T61" fmla="*/ 610 h 4221"/>
                <a:gd name="T62" fmla="*/ 1524 w 3079"/>
                <a:gd name="T63" fmla="*/ 474 h 4221"/>
                <a:gd name="T64" fmla="*/ 1509 w 3079"/>
                <a:gd name="T65" fmla="*/ 422 h 4221"/>
                <a:gd name="T66" fmla="*/ 1251 w 3079"/>
                <a:gd name="T67" fmla="*/ 308 h 4221"/>
                <a:gd name="T68" fmla="*/ 1106 w 3079"/>
                <a:gd name="T69" fmla="*/ 186 h 4221"/>
                <a:gd name="T70" fmla="*/ 914 w 3079"/>
                <a:gd name="T71" fmla="*/ 35 h 4221"/>
                <a:gd name="T72" fmla="*/ 830 w 3079"/>
                <a:gd name="T73" fmla="*/ 0 h 4221"/>
                <a:gd name="T74" fmla="*/ 759 w 3079"/>
                <a:gd name="T75" fmla="*/ 0 h 4221"/>
                <a:gd name="T76" fmla="*/ 702 w 3079"/>
                <a:gd name="T77" fmla="*/ 15 h 4221"/>
                <a:gd name="T78" fmla="*/ 615 w 3079"/>
                <a:gd name="T79" fmla="*/ 66 h 4221"/>
                <a:gd name="T80" fmla="*/ 501 w 3079"/>
                <a:gd name="T81" fmla="*/ 166 h 4221"/>
                <a:gd name="T82" fmla="*/ 346 w 3079"/>
                <a:gd name="T83" fmla="*/ 222 h 4221"/>
                <a:gd name="T84" fmla="*/ 118 w 3079"/>
                <a:gd name="T85" fmla="*/ 273 h 4221"/>
                <a:gd name="T86" fmla="*/ 20 w 3079"/>
                <a:gd name="T87" fmla="*/ 324 h 4221"/>
                <a:gd name="T88" fmla="*/ 0 w 3079"/>
                <a:gd name="T89" fmla="*/ 366 h 4221"/>
                <a:gd name="T90" fmla="*/ 0 w 3079"/>
                <a:gd name="T91" fmla="*/ 366 h 42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79"/>
                <a:gd name="T139" fmla="*/ 0 h 4221"/>
                <a:gd name="T140" fmla="*/ 3079 w 3079"/>
                <a:gd name="T141" fmla="*/ 4221 h 42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79" h="4221">
                  <a:moveTo>
                    <a:pt x="0" y="732"/>
                  </a:moveTo>
                  <a:lnTo>
                    <a:pt x="91" y="1373"/>
                  </a:lnTo>
                  <a:lnTo>
                    <a:pt x="154" y="1744"/>
                  </a:lnTo>
                  <a:lnTo>
                    <a:pt x="236" y="2158"/>
                  </a:lnTo>
                  <a:lnTo>
                    <a:pt x="207" y="2352"/>
                  </a:lnTo>
                  <a:lnTo>
                    <a:pt x="145" y="2725"/>
                  </a:lnTo>
                  <a:lnTo>
                    <a:pt x="133" y="2930"/>
                  </a:lnTo>
                  <a:lnTo>
                    <a:pt x="164" y="3135"/>
                  </a:lnTo>
                  <a:lnTo>
                    <a:pt x="215" y="3280"/>
                  </a:lnTo>
                  <a:lnTo>
                    <a:pt x="299" y="3468"/>
                  </a:lnTo>
                  <a:lnTo>
                    <a:pt x="401" y="3563"/>
                  </a:lnTo>
                  <a:lnTo>
                    <a:pt x="650" y="3790"/>
                  </a:lnTo>
                  <a:lnTo>
                    <a:pt x="899" y="3984"/>
                  </a:lnTo>
                  <a:lnTo>
                    <a:pt x="1095" y="4107"/>
                  </a:lnTo>
                  <a:lnTo>
                    <a:pt x="1321" y="4200"/>
                  </a:lnTo>
                  <a:lnTo>
                    <a:pt x="1747" y="4221"/>
                  </a:lnTo>
                  <a:lnTo>
                    <a:pt x="1962" y="4221"/>
                  </a:lnTo>
                  <a:lnTo>
                    <a:pt x="2315" y="4025"/>
                  </a:lnTo>
                  <a:lnTo>
                    <a:pt x="2553" y="3869"/>
                  </a:lnTo>
                  <a:lnTo>
                    <a:pt x="2792" y="3634"/>
                  </a:lnTo>
                  <a:lnTo>
                    <a:pt x="2958" y="3396"/>
                  </a:lnTo>
                  <a:lnTo>
                    <a:pt x="3039" y="3189"/>
                  </a:lnTo>
                  <a:lnTo>
                    <a:pt x="3068" y="2942"/>
                  </a:lnTo>
                  <a:lnTo>
                    <a:pt x="3079" y="2776"/>
                  </a:lnTo>
                  <a:lnTo>
                    <a:pt x="3049" y="2653"/>
                  </a:lnTo>
                  <a:lnTo>
                    <a:pt x="2977" y="2322"/>
                  </a:lnTo>
                  <a:lnTo>
                    <a:pt x="2944" y="2074"/>
                  </a:lnTo>
                  <a:lnTo>
                    <a:pt x="2944" y="1898"/>
                  </a:lnTo>
                  <a:lnTo>
                    <a:pt x="2967" y="1671"/>
                  </a:lnTo>
                  <a:lnTo>
                    <a:pt x="3019" y="1434"/>
                  </a:lnTo>
                  <a:lnTo>
                    <a:pt x="3039" y="1219"/>
                  </a:lnTo>
                  <a:lnTo>
                    <a:pt x="3049" y="947"/>
                  </a:lnTo>
                  <a:lnTo>
                    <a:pt x="3019" y="844"/>
                  </a:lnTo>
                  <a:lnTo>
                    <a:pt x="2502" y="616"/>
                  </a:lnTo>
                  <a:lnTo>
                    <a:pt x="2213" y="371"/>
                  </a:lnTo>
                  <a:lnTo>
                    <a:pt x="1829" y="70"/>
                  </a:lnTo>
                  <a:lnTo>
                    <a:pt x="1661" y="0"/>
                  </a:lnTo>
                  <a:lnTo>
                    <a:pt x="1519" y="0"/>
                  </a:lnTo>
                  <a:lnTo>
                    <a:pt x="1405" y="30"/>
                  </a:lnTo>
                  <a:lnTo>
                    <a:pt x="1230" y="131"/>
                  </a:lnTo>
                  <a:lnTo>
                    <a:pt x="1002" y="331"/>
                  </a:lnTo>
                  <a:lnTo>
                    <a:pt x="692" y="443"/>
                  </a:lnTo>
                  <a:lnTo>
                    <a:pt x="236" y="546"/>
                  </a:lnTo>
                  <a:lnTo>
                    <a:pt x="40" y="648"/>
                  </a:lnTo>
                  <a:lnTo>
                    <a:pt x="0" y="732"/>
                  </a:lnTo>
                  <a:close/>
                </a:path>
              </a:pathLst>
            </a:custGeom>
            <a:solidFill>
              <a:srgbClr val="D269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28" name="Freeform 20"/>
            <p:cNvSpPr>
              <a:spLocks/>
            </p:cNvSpPr>
            <p:nvPr/>
          </p:nvSpPr>
          <p:spPr bwMode="auto">
            <a:xfrm>
              <a:off x="2423" y="2264"/>
              <a:ext cx="1039" cy="1161"/>
            </a:xfrm>
            <a:custGeom>
              <a:avLst/>
              <a:gdLst>
                <a:gd name="T0" fmla="*/ 176 w 2080"/>
                <a:gd name="T1" fmla="*/ 285 h 2322"/>
                <a:gd name="T2" fmla="*/ 57 w 2080"/>
                <a:gd name="T3" fmla="*/ 351 h 2322"/>
                <a:gd name="T4" fmla="*/ 0 w 2080"/>
                <a:gd name="T5" fmla="*/ 495 h 2322"/>
                <a:gd name="T6" fmla="*/ 41 w 2080"/>
                <a:gd name="T7" fmla="*/ 872 h 2322"/>
                <a:gd name="T8" fmla="*/ 165 w 2080"/>
                <a:gd name="T9" fmla="*/ 929 h 2322"/>
                <a:gd name="T10" fmla="*/ 201 w 2080"/>
                <a:gd name="T11" fmla="*/ 986 h 2322"/>
                <a:gd name="T12" fmla="*/ 201 w 2080"/>
                <a:gd name="T13" fmla="*/ 1069 h 2322"/>
                <a:gd name="T14" fmla="*/ 237 w 2080"/>
                <a:gd name="T15" fmla="*/ 1135 h 2322"/>
                <a:gd name="T16" fmla="*/ 285 w 2080"/>
                <a:gd name="T17" fmla="*/ 1161 h 2322"/>
                <a:gd name="T18" fmla="*/ 320 w 2080"/>
                <a:gd name="T19" fmla="*/ 1157 h 2322"/>
                <a:gd name="T20" fmla="*/ 363 w 2080"/>
                <a:gd name="T21" fmla="*/ 1141 h 2322"/>
                <a:gd name="T22" fmla="*/ 398 w 2080"/>
                <a:gd name="T23" fmla="*/ 1099 h 2322"/>
                <a:gd name="T24" fmla="*/ 445 w 2080"/>
                <a:gd name="T25" fmla="*/ 1038 h 2322"/>
                <a:gd name="T26" fmla="*/ 676 w 2080"/>
                <a:gd name="T27" fmla="*/ 1104 h 2322"/>
                <a:gd name="T28" fmla="*/ 801 w 2080"/>
                <a:gd name="T29" fmla="*/ 1095 h 2322"/>
                <a:gd name="T30" fmla="*/ 899 w 2080"/>
                <a:gd name="T31" fmla="*/ 1043 h 2322"/>
                <a:gd name="T32" fmla="*/ 988 w 2080"/>
                <a:gd name="T33" fmla="*/ 898 h 2322"/>
                <a:gd name="T34" fmla="*/ 1033 w 2080"/>
                <a:gd name="T35" fmla="*/ 661 h 2322"/>
                <a:gd name="T36" fmla="*/ 1039 w 2080"/>
                <a:gd name="T37" fmla="*/ 408 h 2322"/>
                <a:gd name="T38" fmla="*/ 1018 w 2080"/>
                <a:gd name="T39" fmla="*/ 285 h 2322"/>
                <a:gd name="T40" fmla="*/ 662 w 2080"/>
                <a:gd name="T41" fmla="*/ 305 h 2322"/>
                <a:gd name="T42" fmla="*/ 640 w 2080"/>
                <a:gd name="T43" fmla="*/ 264 h 2322"/>
                <a:gd name="T44" fmla="*/ 589 w 2080"/>
                <a:gd name="T45" fmla="*/ 233 h 2322"/>
                <a:gd name="T46" fmla="*/ 536 w 2080"/>
                <a:gd name="T47" fmla="*/ 233 h 2322"/>
                <a:gd name="T48" fmla="*/ 481 w 2080"/>
                <a:gd name="T49" fmla="*/ 252 h 2322"/>
                <a:gd name="T50" fmla="*/ 445 w 2080"/>
                <a:gd name="T51" fmla="*/ 264 h 2322"/>
                <a:gd name="T52" fmla="*/ 294 w 2080"/>
                <a:gd name="T53" fmla="*/ 207 h 2322"/>
                <a:gd name="T54" fmla="*/ 294 w 2080"/>
                <a:gd name="T55" fmla="*/ 155 h 2322"/>
                <a:gd name="T56" fmla="*/ 315 w 2080"/>
                <a:gd name="T57" fmla="*/ 98 h 2322"/>
                <a:gd name="T58" fmla="*/ 377 w 2080"/>
                <a:gd name="T59" fmla="*/ 62 h 2322"/>
                <a:gd name="T60" fmla="*/ 315 w 2080"/>
                <a:gd name="T61" fmla="*/ 0 h 2322"/>
                <a:gd name="T62" fmla="*/ 253 w 2080"/>
                <a:gd name="T63" fmla="*/ 46 h 2322"/>
                <a:gd name="T64" fmla="*/ 217 w 2080"/>
                <a:gd name="T65" fmla="*/ 139 h 2322"/>
                <a:gd name="T66" fmla="*/ 171 w 2080"/>
                <a:gd name="T67" fmla="*/ 217 h 2322"/>
                <a:gd name="T68" fmla="*/ 176 w 2080"/>
                <a:gd name="T69" fmla="*/ 285 h 2322"/>
                <a:gd name="T70" fmla="*/ 176 w 2080"/>
                <a:gd name="T71" fmla="*/ 285 h 23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80"/>
                <a:gd name="T109" fmla="*/ 0 h 2322"/>
                <a:gd name="T110" fmla="*/ 2080 w 2080"/>
                <a:gd name="T111" fmla="*/ 2322 h 23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80" h="2322">
                  <a:moveTo>
                    <a:pt x="352" y="569"/>
                  </a:moveTo>
                  <a:lnTo>
                    <a:pt x="114" y="702"/>
                  </a:lnTo>
                  <a:lnTo>
                    <a:pt x="0" y="991"/>
                  </a:lnTo>
                  <a:lnTo>
                    <a:pt x="82" y="1744"/>
                  </a:lnTo>
                  <a:lnTo>
                    <a:pt x="331" y="1858"/>
                  </a:lnTo>
                  <a:lnTo>
                    <a:pt x="403" y="1972"/>
                  </a:lnTo>
                  <a:lnTo>
                    <a:pt x="403" y="2137"/>
                  </a:lnTo>
                  <a:lnTo>
                    <a:pt x="475" y="2270"/>
                  </a:lnTo>
                  <a:lnTo>
                    <a:pt x="570" y="2322"/>
                  </a:lnTo>
                  <a:lnTo>
                    <a:pt x="641" y="2314"/>
                  </a:lnTo>
                  <a:lnTo>
                    <a:pt x="726" y="2282"/>
                  </a:lnTo>
                  <a:lnTo>
                    <a:pt x="797" y="2198"/>
                  </a:lnTo>
                  <a:lnTo>
                    <a:pt x="890" y="2075"/>
                  </a:lnTo>
                  <a:lnTo>
                    <a:pt x="1354" y="2208"/>
                  </a:lnTo>
                  <a:lnTo>
                    <a:pt x="1604" y="2189"/>
                  </a:lnTo>
                  <a:lnTo>
                    <a:pt x="1800" y="2086"/>
                  </a:lnTo>
                  <a:lnTo>
                    <a:pt x="1977" y="1797"/>
                  </a:lnTo>
                  <a:lnTo>
                    <a:pt x="2068" y="1322"/>
                  </a:lnTo>
                  <a:lnTo>
                    <a:pt x="2080" y="816"/>
                  </a:lnTo>
                  <a:lnTo>
                    <a:pt x="2038" y="569"/>
                  </a:lnTo>
                  <a:lnTo>
                    <a:pt x="1325" y="610"/>
                  </a:lnTo>
                  <a:lnTo>
                    <a:pt x="1281" y="527"/>
                  </a:lnTo>
                  <a:lnTo>
                    <a:pt x="1179" y="466"/>
                  </a:lnTo>
                  <a:lnTo>
                    <a:pt x="1074" y="466"/>
                  </a:lnTo>
                  <a:lnTo>
                    <a:pt x="962" y="504"/>
                  </a:lnTo>
                  <a:lnTo>
                    <a:pt x="890" y="527"/>
                  </a:lnTo>
                  <a:lnTo>
                    <a:pt x="589" y="415"/>
                  </a:lnTo>
                  <a:lnTo>
                    <a:pt x="589" y="310"/>
                  </a:lnTo>
                  <a:lnTo>
                    <a:pt x="631" y="196"/>
                  </a:lnTo>
                  <a:lnTo>
                    <a:pt x="755" y="124"/>
                  </a:lnTo>
                  <a:lnTo>
                    <a:pt x="631" y="0"/>
                  </a:lnTo>
                  <a:lnTo>
                    <a:pt x="506" y="93"/>
                  </a:lnTo>
                  <a:lnTo>
                    <a:pt x="435" y="278"/>
                  </a:lnTo>
                  <a:lnTo>
                    <a:pt x="342" y="434"/>
                  </a:lnTo>
                  <a:lnTo>
                    <a:pt x="352" y="569"/>
                  </a:lnTo>
                  <a:close/>
                </a:path>
              </a:pathLst>
            </a:custGeom>
            <a:solidFill>
              <a:srgbClr val="FFE9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29" name="Freeform 21"/>
            <p:cNvSpPr>
              <a:spLocks/>
            </p:cNvSpPr>
            <p:nvPr/>
          </p:nvSpPr>
          <p:spPr bwMode="auto">
            <a:xfrm>
              <a:off x="3477" y="2011"/>
              <a:ext cx="140" cy="300"/>
            </a:xfrm>
            <a:custGeom>
              <a:avLst/>
              <a:gdLst>
                <a:gd name="T0" fmla="*/ 48 w 279"/>
                <a:gd name="T1" fmla="*/ 0 h 599"/>
                <a:gd name="T2" fmla="*/ 103 w 279"/>
                <a:gd name="T3" fmla="*/ 20 h 599"/>
                <a:gd name="T4" fmla="*/ 140 w 279"/>
                <a:gd name="T5" fmla="*/ 88 h 599"/>
                <a:gd name="T6" fmla="*/ 140 w 279"/>
                <a:gd name="T7" fmla="*/ 139 h 599"/>
                <a:gd name="T8" fmla="*/ 135 w 279"/>
                <a:gd name="T9" fmla="*/ 208 h 599"/>
                <a:gd name="T10" fmla="*/ 99 w 279"/>
                <a:gd name="T11" fmla="*/ 269 h 599"/>
                <a:gd name="T12" fmla="*/ 67 w 279"/>
                <a:gd name="T13" fmla="*/ 300 h 599"/>
                <a:gd name="T14" fmla="*/ 0 w 279"/>
                <a:gd name="T15" fmla="*/ 259 h 599"/>
                <a:gd name="T16" fmla="*/ 48 w 279"/>
                <a:gd name="T17" fmla="*/ 0 h 599"/>
                <a:gd name="T18" fmla="*/ 48 w 279"/>
                <a:gd name="T19" fmla="*/ 0 h 5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9"/>
                <a:gd name="T31" fmla="*/ 0 h 599"/>
                <a:gd name="T32" fmla="*/ 279 w 279"/>
                <a:gd name="T33" fmla="*/ 599 h 5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9" h="599">
                  <a:moveTo>
                    <a:pt x="95" y="0"/>
                  </a:moveTo>
                  <a:lnTo>
                    <a:pt x="205" y="40"/>
                  </a:lnTo>
                  <a:lnTo>
                    <a:pt x="279" y="175"/>
                  </a:lnTo>
                  <a:lnTo>
                    <a:pt x="279" y="278"/>
                  </a:lnTo>
                  <a:lnTo>
                    <a:pt x="270" y="415"/>
                  </a:lnTo>
                  <a:lnTo>
                    <a:pt x="198" y="538"/>
                  </a:lnTo>
                  <a:lnTo>
                    <a:pt x="133" y="599"/>
                  </a:lnTo>
                  <a:lnTo>
                    <a:pt x="0" y="51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AD92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0" name="Freeform 22"/>
            <p:cNvSpPr>
              <a:spLocks/>
            </p:cNvSpPr>
            <p:nvPr/>
          </p:nvSpPr>
          <p:spPr bwMode="auto">
            <a:xfrm>
              <a:off x="2594" y="2315"/>
              <a:ext cx="114" cy="94"/>
            </a:xfrm>
            <a:custGeom>
              <a:avLst/>
              <a:gdLst>
                <a:gd name="T0" fmla="*/ 114 w 228"/>
                <a:gd name="T1" fmla="*/ 0 h 186"/>
                <a:gd name="T2" fmla="*/ 114 w 228"/>
                <a:gd name="T3" fmla="*/ 31 h 186"/>
                <a:gd name="T4" fmla="*/ 98 w 228"/>
                <a:gd name="T5" fmla="*/ 68 h 186"/>
                <a:gd name="T6" fmla="*/ 67 w 228"/>
                <a:gd name="T7" fmla="*/ 94 h 186"/>
                <a:gd name="T8" fmla="*/ 30 w 228"/>
                <a:gd name="T9" fmla="*/ 94 h 186"/>
                <a:gd name="T10" fmla="*/ 0 w 228"/>
                <a:gd name="T11" fmla="*/ 62 h 186"/>
                <a:gd name="T12" fmla="*/ 56 w 228"/>
                <a:gd name="T13" fmla="*/ 16 h 186"/>
                <a:gd name="T14" fmla="*/ 114 w 228"/>
                <a:gd name="T15" fmla="*/ 0 h 186"/>
                <a:gd name="T16" fmla="*/ 114 w 228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"/>
                <a:gd name="T28" fmla="*/ 0 h 186"/>
                <a:gd name="T29" fmla="*/ 228 w 228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" h="186">
                  <a:moveTo>
                    <a:pt x="228" y="0"/>
                  </a:moveTo>
                  <a:lnTo>
                    <a:pt x="228" y="61"/>
                  </a:lnTo>
                  <a:lnTo>
                    <a:pt x="196" y="135"/>
                  </a:lnTo>
                  <a:lnTo>
                    <a:pt x="133" y="186"/>
                  </a:lnTo>
                  <a:lnTo>
                    <a:pt x="61" y="186"/>
                  </a:lnTo>
                  <a:lnTo>
                    <a:pt x="0" y="123"/>
                  </a:lnTo>
                  <a:lnTo>
                    <a:pt x="112" y="32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CEF04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1" name="Freeform 23"/>
            <p:cNvSpPr>
              <a:spLocks/>
            </p:cNvSpPr>
            <p:nvPr/>
          </p:nvSpPr>
          <p:spPr bwMode="auto">
            <a:xfrm>
              <a:off x="2588" y="2346"/>
              <a:ext cx="84" cy="63"/>
            </a:xfrm>
            <a:custGeom>
              <a:avLst/>
              <a:gdLst>
                <a:gd name="T0" fmla="*/ 84 w 167"/>
                <a:gd name="T1" fmla="*/ 52 h 125"/>
                <a:gd name="T2" fmla="*/ 52 w 167"/>
                <a:gd name="T3" fmla="*/ 31 h 125"/>
                <a:gd name="T4" fmla="*/ 52 w 167"/>
                <a:gd name="T5" fmla="*/ 0 h 125"/>
                <a:gd name="T6" fmla="*/ 0 w 167"/>
                <a:gd name="T7" fmla="*/ 37 h 125"/>
                <a:gd name="T8" fmla="*/ 6 w 167"/>
                <a:gd name="T9" fmla="*/ 63 h 125"/>
                <a:gd name="T10" fmla="*/ 52 w 167"/>
                <a:gd name="T11" fmla="*/ 63 h 125"/>
                <a:gd name="T12" fmla="*/ 84 w 167"/>
                <a:gd name="T13" fmla="*/ 52 h 125"/>
                <a:gd name="T14" fmla="*/ 84 w 167"/>
                <a:gd name="T15" fmla="*/ 52 h 1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7"/>
                <a:gd name="T25" fmla="*/ 0 h 125"/>
                <a:gd name="T26" fmla="*/ 167 w 167"/>
                <a:gd name="T27" fmla="*/ 125 h 1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7" h="125">
                  <a:moveTo>
                    <a:pt x="167" y="104"/>
                  </a:moveTo>
                  <a:lnTo>
                    <a:pt x="104" y="62"/>
                  </a:lnTo>
                  <a:lnTo>
                    <a:pt x="104" y="0"/>
                  </a:lnTo>
                  <a:lnTo>
                    <a:pt x="0" y="74"/>
                  </a:lnTo>
                  <a:lnTo>
                    <a:pt x="11" y="125"/>
                  </a:lnTo>
                  <a:lnTo>
                    <a:pt x="104" y="125"/>
                  </a:lnTo>
                  <a:lnTo>
                    <a:pt x="167" y="104"/>
                  </a:lnTo>
                  <a:close/>
                </a:path>
              </a:pathLst>
            </a:custGeom>
            <a:solidFill>
              <a:srgbClr val="98B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2" name="Freeform 24"/>
            <p:cNvSpPr>
              <a:spLocks/>
            </p:cNvSpPr>
            <p:nvPr/>
          </p:nvSpPr>
          <p:spPr bwMode="auto">
            <a:xfrm>
              <a:off x="2717" y="2326"/>
              <a:ext cx="254" cy="211"/>
            </a:xfrm>
            <a:custGeom>
              <a:avLst/>
              <a:gdLst>
                <a:gd name="T0" fmla="*/ 145 w 508"/>
                <a:gd name="T1" fmla="*/ 211 h 422"/>
                <a:gd name="T2" fmla="*/ 254 w 508"/>
                <a:gd name="T3" fmla="*/ 146 h 422"/>
                <a:gd name="T4" fmla="*/ 98 w 508"/>
                <a:gd name="T5" fmla="*/ 0 h 422"/>
                <a:gd name="T6" fmla="*/ 37 w 508"/>
                <a:gd name="T7" fmla="*/ 36 h 422"/>
                <a:gd name="T8" fmla="*/ 0 w 508"/>
                <a:gd name="T9" fmla="*/ 104 h 422"/>
                <a:gd name="T10" fmla="*/ 0 w 508"/>
                <a:gd name="T11" fmla="*/ 171 h 422"/>
                <a:gd name="T12" fmla="*/ 145 w 508"/>
                <a:gd name="T13" fmla="*/ 211 h 422"/>
                <a:gd name="T14" fmla="*/ 145 w 508"/>
                <a:gd name="T15" fmla="*/ 211 h 4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8"/>
                <a:gd name="T25" fmla="*/ 0 h 422"/>
                <a:gd name="T26" fmla="*/ 508 w 508"/>
                <a:gd name="T27" fmla="*/ 422 h 4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8" h="422">
                  <a:moveTo>
                    <a:pt x="289" y="422"/>
                  </a:moveTo>
                  <a:lnTo>
                    <a:pt x="508" y="291"/>
                  </a:lnTo>
                  <a:lnTo>
                    <a:pt x="196" y="0"/>
                  </a:lnTo>
                  <a:lnTo>
                    <a:pt x="73" y="72"/>
                  </a:lnTo>
                  <a:lnTo>
                    <a:pt x="0" y="207"/>
                  </a:lnTo>
                  <a:lnTo>
                    <a:pt x="0" y="342"/>
                  </a:lnTo>
                  <a:lnTo>
                    <a:pt x="289" y="422"/>
                  </a:lnTo>
                  <a:close/>
                </a:path>
              </a:pathLst>
            </a:custGeom>
            <a:solidFill>
              <a:srgbClr val="A2A2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3" name="Freeform 25"/>
            <p:cNvSpPr>
              <a:spLocks/>
            </p:cNvSpPr>
            <p:nvPr/>
          </p:nvSpPr>
          <p:spPr bwMode="auto">
            <a:xfrm>
              <a:off x="2795" y="3276"/>
              <a:ext cx="263" cy="294"/>
            </a:xfrm>
            <a:custGeom>
              <a:avLst/>
              <a:gdLst>
                <a:gd name="T0" fmla="*/ 46 w 527"/>
                <a:gd name="T1" fmla="*/ 62 h 590"/>
                <a:gd name="T2" fmla="*/ 72 w 527"/>
                <a:gd name="T3" fmla="*/ 109 h 590"/>
                <a:gd name="T4" fmla="*/ 78 w 527"/>
                <a:gd name="T5" fmla="*/ 149 h 590"/>
                <a:gd name="T6" fmla="*/ 72 w 527"/>
                <a:gd name="T7" fmla="*/ 190 h 590"/>
                <a:gd name="T8" fmla="*/ 56 w 527"/>
                <a:gd name="T9" fmla="*/ 231 h 590"/>
                <a:gd name="T10" fmla="*/ 36 w 527"/>
                <a:gd name="T11" fmla="*/ 251 h 590"/>
                <a:gd name="T12" fmla="*/ 0 w 527"/>
                <a:gd name="T13" fmla="*/ 273 h 590"/>
                <a:gd name="T14" fmla="*/ 83 w 527"/>
                <a:gd name="T15" fmla="*/ 288 h 590"/>
                <a:gd name="T16" fmla="*/ 180 w 527"/>
                <a:gd name="T17" fmla="*/ 294 h 590"/>
                <a:gd name="T18" fmla="*/ 258 w 527"/>
                <a:gd name="T19" fmla="*/ 294 h 590"/>
                <a:gd name="T20" fmla="*/ 263 w 527"/>
                <a:gd name="T21" fmla="*/ 251 h 590"/>
                <a:gd name="T22" fmla="*/ 263 w 527"/>
                <a:gd name="T23" fmla="*/ 190 h 590"/>
                <a:gd name="T24" fmla="*/ 252 w 527"/>
                <a:gd name="T25" fmla="*/ 134 h 590"/>
                <a:gd name="T26" fmla="*/ 233 w 527"/>
                <a:gd name="T27" fmla="*/ 92 h 590"/>
                <a:gd name="T28" fmla="*/ 164 w 527"/>
                <a:gd name="T29" fmla="*/ 31 h 590"/>
                <a:gd name="T30" fmla="*/ 92 w 527"/>
                <a:gd name="T31" fmla="*/ 0 h 590"/>
                <a:gd name="T32" fmla="*/ 46 w 527"/>
                <a:gd name="T33" fmla="*/ 62 h 590"/>
                <a:gd name="T34" fmla="*/ 46 w 527"/>
                <a:gd name="T35" fmla="*/ 62 h 5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7"/>
                <a:gd name="T55" fmla="*/ 0 h 590"/>
                <a:gd name="T56" fmla="*/ 527 w 527"/>
                <a:gd name="T57" fmla="*/ 590 h 5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7" h="590">
                  <a:moveTo>
                    <a:pt x="92" y="124"/>
                  </a:moveTo>
                  <a:lnTo>
                    <a:pt x="145" y="219"/>
                  </a:lnTo>
                  <a:lnTo>
                    <a:pt x="156" y="299"/>
                  </a:lnTo>
                  <a:lnTo>
                    <a:pt x="145" y="382"/>
                  </a:lnTo>
                  <a:lnTo>
                    <a:pt x="112" y="464"/>
                  </a:lnTo>
                  <a:lnTo>
                    <a:pt x="73" y="504"/>
                  </a:lnTo>
                  <a:lnTo>
                    <a:pt x="0" y="548"/>
                  </a:lnTo>
                  <a:lnTo>
                    <a:pt x="166" y="578"/>
                  </a:lnTo>
                  <a:lnTo>
                    <a:pt x="361" y="590"/>
                  </a:lnTo>
                  <a:lnTo>
                    <a:pt x="517" y="590"/>
                  </a:lnTo>
                  <a:lnTo>
                    <a:pt x="527" y="504"/>
                  </a:lnTo>
                  <a:lnTo>
                    <a:pt x="527" y="382"/>
                  </a:lnTo>
                  <a:lnTo>
                    <a:pt x="504" y="268"/>
                  </a:lnTo>
                  <a:lnTo>
                    <a:pt x="466" y="185"/>
                  </a:lnTo>
                  <a:lnTo>
                    <a:pt x="329" y="63"/>
                  </a:lnTo>
                  <a:lnTo>
                    <a:pt x="185" y="0"/>
                  </a:lnTo>
                  <a:lnTo>
                    <a:pt x="92" y="124"/>
                  </a:lnTo>
                  <a:close/>
                </a:path>
              </a:pathLst>
            </a:custGeom>
            <a:solidFill>
              <a:srgbClr val="FFF6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4" name="Freeform 26"/>
            <p:cNvSpPr>
              <a:spLocks/>
            </p:cNvSpPr>
            <p:nvPr/>
          </p:nvSpPr>
          <p:spPr bwMode="auto">
            <a:xfrm>
              <a:off x="2552" y="3220"/>
              <a:ext cx="42" cy="174"/>
            </a:xfrm>
            <a:custGeom>
              <a:avLst/>
              <a:gdLst>
                <a:gd name="T0" fmla="*/ 31 w 83"/>
                <a:gd name="T1" fmla="*/ 0 h 350"/>
                <a:gd name="T2" fmla="*/ 15 w 83"/>
                <a:gd name="T3" fmla="*/ 72 h 350"/>
                <a:gd name="T4" fmla="*/ 20 w 83"/>
                <a:gd name="T5" fmla="*/ 112 h 350"/>
                <a:gd name="T6" fmla="*/ 31 w 83"/>
                <a:gd name="T7" fmla="*/ 148 h 350"/>
                <a:gd name="T8" fmla="*/ 42 w 83"/>
                <a:gd name="T9" fmla="*/ 168 h 350"/>
                <a:gd name="T10" fmla="*/ 36 w 83"/>
                <a:gd name="T11" fmla="*/ 174 h 350"/>
                <a:gd name="T12" fmla="*/ 11 w 83"/>
                <a:gd name="T13" fmla="*/ 148 h 350"/>
                <a:gd name="T14" fmla="*/ 0 w 83"/>
                <a:gd name="T15" fmla="*/ 107 h 350"/>
                <a:gd name="T16" fmla="*/ 0 w 83"/>
                <a:gd name="T17" fmla="*/ 65 h 350"/>
                <a:gd name="T18" fmla="*/ 6 w 83"/>
                <a:gd name="T19" fmla="*/ 16 h 350"/>
                <a:gd name="T20" fmla="*/ 31 w 83"/>
                <a:gd name="T21" fmla="*/ 0 h 350"/>
                <a:gd name="T22" fmla="*/ 31 w 83"/>
                <a:gd name="T23" fmla="*/ 0 h 3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"/>
                <a:gd name="T37" fmla="*/ 0 h 350"/>
                <a:gd name="T38" fmla="*/ 83 w 83"/>
                <a:gd name="T39" fmla="*/ 350 h 3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" h="350">
                  <a:moveTo>
                    <a:pt x="62" y="0"/>
                  </a:moveTo>
                  <a:lnTo>
                    <a:pt x="30" y="145"/>
                  </a:lnTo>
                  <a:lnTo>
                    <a:pt x="40" y="226"/>
                  </a:lnTo>
                  <a:lnTo>
                    <a:pt x="62" y="297"/>
                  </a:lnTo>
                  <a:lnTo>
                    <a:pt x="83" y="338"/>
                  </a:lnTo>
                  <a:lnTo>
                    <a:pt x="72" y="350"/>
                  </a:lnTo>
                  <a:lnTo>
                    <a:pt x="21" y="297"/>
                  </a:lnTo>
                  <a:lnTo>
                    <a:pt x="0" y="215"/>
                  </a:lnTo>
                  <a:lnTo>
                    <a:pt x="0" y="131"/>
                  </a:lnTo>
                  <a:lnTo>
                    <a:pt x="11" y="3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6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5" name="Freeform 27"/>
            <p:cNvSpPr>
              <a:spLocks/>
            </p:cNvSpPr>
            <p:nvPr/>
          </p:nvSpPr>
          <p:spPr bwMode="auto">
            <a:xfrm>
              <a:off x="2268" y="2332"/>
              <a:ext cx="1333" cy="984"/>
            </a:xfrm>
            <a:custGeom>
              <a:avLst/>
              <a:gdLst>
                <a:gd name="T0" fmla="*/ 114 w 2667"/>
                <a:gd name="T1" fmla="*/ 184 h 1970"/>
                <a:gd name="T2" fmla="*/ 62 w 2667"/>
                <a:gd name="T3" fmla="*/ 257 h 1970"/>
                <a:gd name="T4" fmla="*/ 47 w 2667"/>
                <a:gd name="T5" fmla="*/ 345 h 1970"/>
                <a:gd name="T6" fmla="*/ 50 w 2667"/>
                <a:gd name="T7" fmla="*/ 438 h 1970"/>
                <a:gd name="T8" fmla="*/ 15 w 2667"/>
                <a:gd name="T9" fmla="*/ 541 h 1970"/>
                <a:gd name="T10" fmla="*/ 20 w 2667"/>
                <a:gd name="T11" fmla="*/ 655 h 1970"/>
                <a:gd name="T12" fmla="*/ 36 w 2667"/>
                <a:gd name="T13" fmla="*/ 762 h 1970"/>
                <a:gd name="T14" fmla="*/ 92 w 2667"/>
                <a:gd name="T15" fmla="*/ 825 h 1970"/>
                <a:gd name="T16" fmla="*/ 166 w 2667"/>
                <a:gd name="T17" fmla="*/ 887 h 1970"/>
                <a:gd name="T18" fmla="*/ 248 w 2667"/>
                <a:gd name="T19" fmla="*/ 907 h 1970"/>
                <a:gd name="T20" fmla="*/ 304 w 2667"/>
                <a:gd name="T21" fmla="*/ 876 h 1970"/>
                <a:gd name="T22" fmla="*/ 331 w 2667"/>
                <a:gd name="T23" fmla="*/ 784 h 1970"/>
                <a:gd name="T24" fmla="*/ 268 w 2667"/>
                <a:gd name="T25" fmla="*/ 722 h 1970"/>
                <a:gd name="T26" fmla="*/ 233 w 2667"/>
                <a:gd name="T27" fmla="*/ 686 h 1970"/>
                <a:gd name="T28" fmla="*/ 206 w 2667"/>
                <a:gd name="T29" fmla="*/ 649 h 1970"/>
                <a:gd name="T30" fmla="*/ 217 w 2667"/>
                <a:gd name="T31" fmla="*/ 587 h 1970"/>
                <a:gd name="T32" fmla="*/ 206 w 2667"/>
                <a:gd name="T33" fmla="*/ 444 h 1970"/>
                <a:gd name="T34" fmla="*/ 196 w 2667"/>
                <a:gd name="T35" fmla="*/ 340 h 1970"/>
                <a:gd name="T36" fmla="*/ 258 w 2667"/>
                <a:gd name="T37" fmla="*/ 253 h 1970"/>
                <a:gd name="T38" fmla="*/ 372 w 2667"/>
                <a:gd name="T39" fmla="*/ 257 h 1970"/>
                <a:gd name="T40" fmla="*/ 470 w 2667"/>
                <a:gd name="T41" fmla="*/ 314 h 1970"/>
                <a:gd name="T42" fmla="*/ 553 w 2667"/>
                <a:gd name="T43" fmla="*/ 325 h 1970"/>
                <a:gd name="T44" fmla="*/ 630 w 2667"/>
                <a:gd name="T45" fmla="*/ 334 h 1970"/>
                <a:gd name="T46" fmla="*/ 734 w 2667"/>
                <a:gd name="T47" fmla="*/ 382 h 1970"/>
                <a:gd name="T48" fmla="*/ 905 w 2667"/>
                <a:gd name="T49" fmla="*/ 361 h 1970"/>
                <a:gd name="T50" fmla="*/ 993 w 2667"/>
                <a:gd name="T51" fmla="*/ 340 h 1970"/>
                <a:gd name="T52" fmla="*/ 1075 w 2667"/>
                <a:gd name="T53" fmla="*/ 293 h 1970"/>
                <a:gd name="T54" fmla="*/ 1112 w 2667"/>
                <a:gd name="T55" fmla="*/ 293 h 1970"/>
                <a:gd name="T56" fmla="*/ 1169 w 2667"/>
                <a:gd name="T57" fmla="*/ 361 h 1970"/>
                <a:gd name="T58" fmla="*/ 1138 w 2667"/>
                <a:gd name="T59" fmla="*/ 444 h 1970"/>
                <a:gd name="T60" fmla="*/ 1157 w 2667"/>
                <a:gd name="T61" fmla="*/ 489 h 1970"/>
                <a:gd name="T62" fmla="*/ 1153 w 2667"/>
                <a:gd name="T63" fmla="*/ 576 h 1970"/>
                <a:gd name="T64" fmla="*/ 1153 w 2667"/>
                <a:gd name="T65" fmla="*/ 670 h 1970"/>
                <a:gd name="T66" fmla="*/ 1117 w 2667"/>
                <a:gd name="T67" fmla="*/ 778 h 1970"/>
                <a:gd name="T68" fmla="*/ 1091 w 2667"/>
                <a:gd name="T69" fmla="*/ 922 h 1970"/>
                <a:gd name="T70" fmla="*/ 1112 w 2667"/>
                <a:gd name="T71" fmla="*/ 984 h 1970"/>
                <a:gd name="T72" fmla="*/ 1199 w 2667"/>
                <a:gd name="T73" fmla="*/ 927 h 1970"/>
                <a:gd name="T74" fmla="*/ 1257 w 2667"/>
                <a:gd name="T75" fmla="*/ 861 h 1970"/>
                <a:gd name="T76" fmla="*/ 1272 w 2667"/>
                <a:gd name="T77" fmla="*/ 804 h 1970"/>
                <a:gd name="T78" fmla="*/ 1312 w 2667"/>
                <a:gd name="T79" fmla="*/ 732 h 1970"/>
                <a:gd name="T80" fmla="*/ 1333 w 2667"/>
                <a:gd name="T81" fmla="*/ 645 h 1970"/>
                <a:gd name="T82" fmla="*/ 1323 w 2667"/>
                <a:gd name="T83" fmla="*/ 557 h 1970"/>
                <a:gd name="T84" fmla="*/ 1303 w 2667"/>
                <a:gd name="T85" fmla="*/ 489 h 1970"/>
                <a:gd name="T86" fmla="*/ 1283 w 2667"/>
                <a:gd name="T87" fmla="*/ 428 h 1970"/>
                <a:gd name="T88" fmla="*/ 1283 w 2667"/>
                <a:gd name="T89" fmla="*/ 334 h 1970"/>
                <a:gd name="T90" fmla="*/ 1287 w 2667"/>
                <a:gd name="T91" fmla="*/ 241 h 1970"/>
                <a:gd name="T92" fmla="*/ 1276 w 2667"/>
                <a:gd name="T93" fmla="*/ 184 h 1970"/>
                <a:gd name="T94" fmla="*/ 1287 w 2667"/>
                <a:gd name="T95" fmla="*/ 98 h 1970"/>
                <a:gd name="T96" fmla="*/ 1210 w 2667"/>
                <a:gd name="T97" fmla="*/ 0 h 1970"/>
                <a:gd name="T98" fmla="*/ 1007 w 2667"/>
                <a:gd name="T99" fmla="*/ 170 h 1970"/>
                <a:gd name="T100" fmla="*/ 931 w 2667"/>
                <a:gd name="T101" fmla="*/ 205 h 1970"/>
                <a:gd name="T102" fmla="*/ 848 w 2667"/>
                <a:gd name="T103" fmla="*/ 227 h 1970"/>
                <a:gd name="T104" fmla="*/ 760 w 2667"/>
                <a:gd name="T105" fmla="*/ 241 h 1970"/>
                <a:gd name="T106" fmla="*/ 672 w 2667"/>
                <a:gd name="T107" fmla="*/ 220 h 1970"/>
                <a:gd name="T108" fmla="*/ 580 w 2667"/>
                <a:gd name="T109" fmla="*/ 184 h 1970"/>
                <a:gd name="T110" fmla="*/ 486 w 2667"/>
                <a:gd name="T111" fmla="*/ 143 h 1970"/>
                <a:gd name="T112" fmla="*/ 424 w 2667"/>
                <a:gd name="T113" fmla="*/ 118 h 1970"/>
                <a:gd name="T114" fmla="*/ 346 w 2667"/>
                <a:gd name="T115" fmla="*/ 82 h 1970"/>
                <a:gd name="T116" fmla="*/ 196 w 2667"/>
                <a:gd name="T117" fmla="*/ 118 h 1970"/>
                <a:gd name="T118" fmla="*/ 118 w 2667"/>
                <a:gd name="T119" fmla="*/ 170 h 197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67"/>
                <a:gd name="T181" fmla="*/ 0 h 1970"/>
                <a:gd name="T182" fmla="*/ 2667 w 2667"/>
                <a:gd name="T183" fmla="*/ 1970 h 197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67" h="1970">
                  <a:moveTo>
                    <a:pt x="236" y="340"/>
                  </a:moveTo>
                  <a:lnTo>
                    <a:pt x="228" y="369"/>
                  </a:lnTo>
                  <a:lnTo>
                    <a:pt x="152" y="441"/>
                  </a:lnTo>
                  <a:lnTo>
                    <a:pt x="124" y="515"/>
                  </a:lnTo>
                  <a:lnTo>
                    <a:pt x="145" y="597"/>
                  </a:lnTo>
                  <a:lnTo>
                    <a:pt x="94" y="690"/>
                  </a:lnTo>
                  <a:lnTo>
                    <a:pt x="82" y="804"/>
                  </a:lnTo>
                  <a:lnTo>
                    <a:pt x="101" y="877"/>
                  </a:lnTo>
                  <a:lnTo>
                    <a:pt x="52" y="939"/>
                  </a:lnTo>
                  <a:lnTo>
                    <a:pt x="31" y="1084"/>
                  </a:lnTo>
                  <a:lnTo>
                    <a:pt x="0" y="1207"/>
                  </a:lnTo>
                  <a:lnTo>
                    <a:pt x="40" y="1312"/>
                  </a:lnTo>
                  <a:lnTo>
                    <a:pt x="52" y="1401"/>
                  </a:lnTo>
                  <a:lnTo>
                    <a:pt x="73" y="1525"/>
                  </a:lnTo>
                  <a:lnTo>
                    <a:pt x="135" y="1601"/>
                  </a:lnTo>
                  <a:lnTo>
                    <a:pt x="185" y="1652"/>
                  </a:lnTo>
                  <a:lnTo>
                    <a:pt x="236" y="1744"/>
                  </a:lnTo>
                  <a:lnTo>
                    <a:pt x="333" y="1776"/>
                  </a:lnTo>
                  <a:lnTo>
                    <a:pt x="392" y="1808"/>
                  </a:lnTo>
                  <a:lnTo>
                    <a:pt x="496" y="1816"/>
                  </a:lnTo>
                  <a:lnTo>
                    <a:pt x="557" y="1808"/>
                  </a:lnTo>
                  <a:lnTo>
                    <a:pt x="609" y="1753"/>
                  </a:lnTo>
                  <a:lnTo>
                    <a:pt x="641" y="1671"/>
                  </a:lnTo>
                  <a:lnTo>
                    <a:pt x="662" y="1569"/>
                  </a:lnTo>
                  <a:lnTo>
                    <a:pt x="622" y="1477"/>
                  </a:lnTo>
                  <a:lnTo>
                    <a:pt x="536" y="1445"/>
                  </a:lnTo>
                  <a:lnTo>
                    <a:pt x="496" y="1434"/>
                  </a:lnTo>
                  <a:lnTo>
                    <a:pt x="466" y="1373"/>
                  </a:lnTo>
                  <a:lnTo>
                    <a:pt x="424" y="1352"/>
                  </a:lnTo>
                  <a:lnTo>
                    <a:pt x="413" y="1299"/>
                  </a:lnTo>
                  <a:lnTo>
                    <a:pt x="392" y="1226"/>
                  </a:lnTo>
                  <a:lnTo>
                    <a:pt x="434" y="1175"/>
                  </a:lnTo>
                  <a:lnTo>
                    <a:pt x="413" y="1072"/>
                  </a:lnTo>
                  <a:lnTo>
                    <a:pt x="413" y="888"/>
                  </a:lnTo>
                  <a:lnTo>
                    <a:pt x="392" y="785"/>
                  </a:lnTo>
                  <a:lnTo>
                    <a:pt x="392" y="681"/>
                  </a:lnTo>
                  <a:lnTo>
                    <a:pt x="424" y="608"/>
                  </a:lnTo>
                  <a:lnTo>
                    <a:pt x="517" y="506"/>
                  </a:lnTo>
                  <a:lnTo>
                    <a:pt x="641" y="506"/>
                  </a:lnTo>
                  <a:lnTo>
                    <a:pt x="745" y="515"/>
                  </a:lnTo>
                  <a:lnTo>
                    <a:pt x="860" y="578"/>
                  </a:lnTo>
                  <a:lnTo>
                    <a:pt x="941" y="629"/>
                  </a:lnTo>
                  <a:lnTo>
                    <a:pt x="1036" y="639"/>
                  </a:lnTo>
                  <a:lnTo>
                    <a:pt x="1107" y="650"/>
                  </a:lnTo>
                  <a:lnTo>
                    <a:pt x="1147" y="669"/>
                  </a:lnTo>
                  <a:lnTo>
                    <a:pt x="1261" y="669"/>
                  </a:lnTo>
                  <a:lnTo>
                    <a:pt x="1344" y="732"/>
                  </a:lnTo>
                  <a:lnTo>
                    <a:pt x="1468" y="764"/>
                  </a:lnTo>
                  <a:lnTo>
                    <a:pt x="1686" y="723"/>
                  </a:lnTo>
                  <a:lnTo>
                    <a:pt x="1810" y="723"/>
                  </a:lnTo>
                  <a:lnTo>
                    <a:pt x="1933" y="702"/>
                  </a:lnTo>
                  <a:lnTo>
                    <a:pt x="1987" y="681"/>
                  </a:lnTo>
                  <a:lnTo>
                    <a:pt x="2068" y="639"/>
                  </a:lnTo>
                  <a:lnTo>
                    <a:pt x="2150" y="586"/>
                  </a:lnTo>
                  <a:lnTo>
                    <a:pt x="2224" y="557"/>
                  </a:lnTo>
                  <a:lnTo>
                    <a:pt x="2224" y="586"/>
                  </a:lnTo>
                  <a:lnTo>
                    <a:pt x="2295" y="650"/>
                  </a:lnTo>
                  <a:lnTo>
                    <a:pt x="2338" y="723"/>
                  </a:lnTo>
                  <a:lnTo>
                    <a:pt x="2306" y="804"/>
                  </a:lnTo>
                  <a:lnTo>
                    <a:pt x="2276" y="888"/>
                  </a:lnTo>
                  <a:lnTo>
                    <a:pt x="2276" y="920"/>
                  </a:lnTo>
                  <a:lnTo>
                    <a:pt x="2315" y="979"/>
                  </a:lnTo>
                  <a:lnTo>
                    <a:pt x="2315" y="1052"/>
                  </a:lnTo>
                  <a:lnTo>
                    <a:pt x="2306" y="1154"/>
                  </a:lnTo>
                  <a:lnTo>
                    <a:pt x="2315" y="1259"/>
                  </a:lnTo>
                  <a:lnTo>
                    <a:pt x="2306" y="1341"/>
                  </a:lnTo>
                  <a:lnTo>
                    <a:pt x="2287" y="1455"/>
                  </a:lnTo>
                  <a:lnTo>
                    <a:pt x="2234" y="1557"/>
                  </a:lnTo>
                  <a:lnTo>
                    <a:pt x="2234" y="1692"/>
                  </a:lnTo>
                  <a:lnTo>
                    <a:pt x="2182" y="1846"/>
                  </a:lnTo>
                  <a:lnTo>
                    <a:pt x="2110" y="1960"/>
                  </a:lnTo>
                  <a:lnTo>
                    <a:pt x="2224" y="1970"/>
                  </a:lnTo>
                  <a:lnTo>
                    <a:pt x="2327" y="1930"/>
                  </a:lnTo>
                  <a:lnTo>
                    <a:pt x="2399" y="1856"/>
                  </a:lnTo>
                  <a:lnTo>
                    <a:pt x="2429" y="1753"/>
                  </a:lnTo>
                  <a:lnTo>
                    <a:pt x="2515" y="1723"/>
                  </a:lnTo>
                  <a:lnTo>
                    <a:pt x="2553" y="1641"/>
                  </a:lnTo>
                  <a:lnTo>
                    <a:pt x="2544" y="1609"/>
                  </a:lnTo>
                  <a:lnTo>
                    <a:pt x="2606" y="1576"/>
                  </a:lnTo>
                  <a:lnTo>
                    <a:pt x="2625" y="1466"/>
                  </a:lnTo>
                  <a:lnTo>
                    <a:pt x="2625" y="1373"/>
                  </a:lnTo>
                  <a:lnTo>
                    <a:pt x="2667" y="1291"/>
                  </a:lnTo>
                  <a:lnTo>
                    <a:pt x="2618" y="1187"/>
                  </a:lnTo>
                  <a:lnTo>
                    <a:pt x="2646" y="1116"/>
                  </a:lnTo>
                  <a:lnTo>
                    <a:pt x="2625" y="1042"/>
                  </a:lnTo>
                  <a:lnTo>
                    <a:pt x="2606" y="979"/>
                  </a:lnTo>
                  <a:lnTo>
                    <a:pt x="2595" y="907"/>
                  </a:lnTo>
                  <a:lnTo>
                    <a:pt x="2566" y="856"/>
                  </a:lnTo>
                  <a:lnTo>
                    <a:pt x="2595" y="753"/>
                  </a:lnTo>
                  <a:lnTo>
                    <a:pt x="2566" y="669"/>
                  </a:lnTo>
                  <a:lnTo>
                    <a:pt x="2574" y="578"/>
                  </a:lnTo>
                  <a:lnTo>
                    <a:pt x="2574" y="483"/>
                  </a:lnTo>
                  <a:lnTo>
                    <a:pt x="2553" y="441"/>
                  </a:lnTo>
                  <a:lnTo>
                    <a:pt x="2553" y="369"/>
                  </a:lnTo>
                  <a:lnTo>
                    <a:pt x="2523" y="319"/>
                  </a:lnTo>
                  <a:lnTo>
                    <a:pt x="2574" y="196"/>
                  </a:lnTo>
                  <a:lnTo>
                    <a:pt x="2523" y="80"/>
                  </a:lnTo>
                  <a:lnTo>
                    <a:pt x="2420" y="0"/>
                  </a:lnTo>
                  <a:lnTo>
                    <a:pt x="2110" y="226"/>
                  </a:lnTo>
                  <a:lnTo>
                    <a:pt x="2015" y="340"/>
                  </a:lnTo>
                  <a:lnTo>
                    <a:pt x="1943" y="392"/>
                  </a:lnTo>
                  <a:lnTo>
                    <a:pt x="1863" y="411"/>
                  </a:lnTo>
                  <a:lnTo>
                    <a:pt x="1757" y="411"/>
                  </a:lnTo>
                  <a:lnTo>
                    <a:pt x="1696" y="454"/>
                  </a:lnTo>
                  <a:lnTo>
                    <a:pt x="1612" y="462"/>
                  </a:lnTo>
                  <a:lnTo>
                    <a:pt x="1521" y="483"/>
                  </a:lnTo>
                  <a:lnTo>
                    <a:pt x="1449" y="462"/>
                  </a:lnTo>
                  <a:lnTo>
                    <a:pt x="1344" y="441"/>
                  </a:lnTo>
                  <a:lnTo>
                    <a:pt x="1251" y="411"/>
                  </a:lnTo>
                  <a:lnTo>
                    <a:pt x="1160" y="369"/>
                  </a:lnTo>
                  <a:lnTo>
                    <a:pt x="1065" y="331"/>
                  </a:lnTo>
                  <a:lnTo>
                    <a:pt x="972" y="287"/>
                  </a:lnTo>
                  <a:lnTo>
                    <a:pt x="888" y="299"/>
                  </a:lnTo>
                  <a:lnTo>
                    <a:pt x="848" y="236"/>
                  </a:lnTo>
                  <a:lnTo>
                    <a:pt x="745" y="196"/>
                  </a:lnTo>
                  <a:lnTo>
                    <a:pt x="692" y="164"/>
                  </a:lnTo>
                  <a:lnTo>
                    <a:pt x="609" y="124"/>
                  </a:lnTo>
                  <a:lnTo>
                    <a:pt x="392" y="236"/>
                  </a:lnTo>
                  <a:lnTo>
                    <a:pt x="236" y="340"/>
                  </a:lnTo>
                  <a:close/>
                </a:path>
              </a:pathLst>
            </a:custGeom>
            <a:solidFill>
              <a:srgbClr val="FFF6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6" name="Freeform 28"/>
            <p:cNvSpPr>
              <a:spLocks/>
            </p:cNvSpPr>
            <p:nvPr/>
          </p:nvSpPr>
          <p:spPr bwMode="auto">
            <a:xfrm>
              <a:off x="2748" y="1463"/>
              <a:ext cx="796" cy="1028"/>
            </a:xfrm>
            <a:custGeom>
              <a:avLst/>
              <a:gdLst>
                <a:gd name="T0" fmla="*/ 223 w 1593"/>
                <a:gd name="T1" fmla="*/ 0 h 2055"/>
                <a:gd name="T2" fmla="*/ 182 w 1593"/>
                <a:gd name="T3" fmla="*/ 11 h 2055"/>
                <a:gd name="T4" fmla="*/ 182 w 1593"/>
                <a:gd name="T5" fmla="*/ 378 h 2055"/>
                <a:gd name="T6" fmla="*/ 341 w 1593"/>
                <a:gd name="T7" fmla="*/ 646 h 2055"/>
                <a:gd name="T8" fmla="*/ 341 w 1593"/>
                <a:gd name="T9" fmla="*/ 708 h 2055"/>
                <a:gd name="T10" fmla="*/ 332 w 1593"/>
                <a:gd name="T11" fmla="*/ 739 h 2055"/>
                <a:gd name="T12" fmla="*/ 295 w 1593"/>
                <a:gd name="T13" fmla="*/ 765 h 2055"/>
                <a:gd name="T14" fmla="*/ 249 w 1593"/>
                <a:gd name="T15" fmla="*/ 769 h 2055"/>
                <a:gd name="T16" fmla="*/ 212 w 1593"/>
                <a:gd name="T17" fmla="*/ 765 h 2055"/>
                <a:gd name="T18" fmla="*/ 161 w 1593"/>
                <a:gd name="T19" fmla="*/ 755 h 2055"/>
                <a:gd name="T20" fmla="*/ 0 w 1593"/>
                <a:gd name="T21" fmla="*/ 811 h 2055"/>
                <a:gd name="T22" fmla="*/ 93 w 1593"/>
                <a:gd name="T23" fmla="*/ 950 h 2055"/>
                <a:gd name="T24" fmla="*/ 187 w 1593"/>
                <a:gd name="T25" fmla="*/ 998 h 2055"/>
                <a:gd name="T26" fmla="*/ 295 w 1593"/>
                <a:gd name="T27" fmla="*/ 1028 h 2055"/>
                <a:gd name="T28" fmla="*/ 409 w 1593"/>
                <a:gd name="T29" fmla="*/ 1028 h 2055"/>
                <a:gd name="T30" fmla="*/ 507 w 1593"/>
                <a:gd name="T31" fmla="*/ 1012 h 2055"/>
                <a:gd name="T32" fmla="*/ 564 w 1593"/>
                <a:gd name="T33" fmla="*/ 981 h 2055"/>
                <a:gd name="T34" fmla="*/ 626 w 1593"/>
                <a:gd name="T35" fmla="*/ 945 h 2055"/>
                <a:gd name="T36" fmla="*/ 677 w 1593"/>
                <a:gd name="T37" fmla="*/ 899 h 2055"/>
                <a:gd name="T38" fmla="*/ 734 w 1593"/>
                <a:gd name="T39" fmla="*/ 852 h 2055"/>
                <a:gd name="T40" fmla="*/ 781 w 1593"/>
                <a:gd name="T41" fmla="*/ 781 h 2055"/>
                <a:gd name="T42" fmla="*/ 796 w 1593"/>
                <a:gd name="T43" fmla="*/ 703 h 2055"/>
                <a:gd name="T44" fmla="*/ 796 w 1593"/>
                <a:gd name="T45" fmla="*/ 641 h 2055"/>
                <a:gd name="T46" fmla="*/ 781 w 1593"/>
                <a:gd name="T47" fmla="*/ 590 h 2055"/>
                <a:gd name="T48" fmla="*/ 765 w 1593"/>
                <a:gd name="T49" fmla="*/ 537 h 2055"/>
                <a:gd name="T50" fmla="*/ 719 w 1593"/>
                <a:gd name="T51" fmla="*/ 470 h 2055"/>
                <a:gd name="T52" fmla="*/ 611 w 1593"/>
                <a:gd name="T53" fmla="*/ 434 h 2055"/>
                <a:gd name="T54" fmla="*/ 259 w 1593"/>
                <a:gd name="T55" fmla="*/ 372 h 2055"/>
                <a:gd name="T56" fmla="*/ 259 w 1593"/>
                <a:gd name="T57" fmla="*/ 16 h 2055"/>
                <a:gd name="T58" fmla="*/ 237 w 1593"/>
                <a:gd name="T59" fmla="*/ 0 h 2055"/>
                <a:gd name="T60" fmla="*/ 223 w 1593"/>
                <a:gd name="T61" fmla="*/ 0 h 2055"/>
                <a:gd name="T62" fmla="*/ 223 w 1593"/>
                <a:gd name="T63" fmla="*/ 0 h 20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93"/>
                <a:gd name="T97" fmla="*/ 0 h 2055"/>
                <a:gd name="T98" fmla="*/ 1593 w 1593"/>
                <a:gd name="T99" fmla="*/ 2055 h 20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93" h="2055">
                  <a:moveTo>
                    <a:pt x="447" y="0"/>
                  </a:moveTo>
                  <a:lnTo>
                    <a:pt x="365" y="21"/>
                  </a:lnTo>
                  <a:lnTo>
                    <a:pt x="365" y="755"/>
                  </a:lnTo>
                  <a:lnTo>
                    <a:pt x="683" y="1291"/>
                  </a:lnTo>
                  <a:lnTo>
                    <a:pt x="683" y="1415"/>
                  </a:lnTo>
                  <a:lnTo>
                    <a:pt x="664" y="1477"/>
                  </a:lnTo>
                  <a:lnTo>
                    <a:pt x="591" y="1529"/>
                  </a:lnTo>
                  <a:lnTo>
                    <a:pt x="498" y="1538"/>
                  </a:lnTo>
                  <a:lnTo>
                    <a:pt x="424" y="1529"/>
                  </a:lnTo>
                  <a:lnTo>
                    <a:pt x="323" y="1510"/>
                  </a:lnTo>
                  <a:lnTo>
                    <a:pt x="0" y="1622"/>
                  </a:lnTo>
                  <a:lnTo>
                    <a:pt x="187" y="1900"/>
                  </a:lnTo>
                  <a:lnTo>
                    <a:pt x="375" y="1995"/>
                  </a:lnTo>
                  <a:lnTo>
                    <a:pt x="591" y="2055"/>
                  </a:lnTo>
                  <a:lnTo>
                    <a:pt x="819" y="2055"/>
                  </a:lnTo>
                  <a:lnTo>
                    <a:pt x="1015" y="2023"/>
                  </a:lnTo>
                  <a:lnTo>
                    <a:pt x="1129" y="1962"/>
                  </a:lnTo>
                  <a:lnTo>
                    <a:pt x="1253" y="1890"/>
                  </a:lnTo>
                  <a:lnTo>
                    <a:pt x="1355" y="1797"/>
                  </a:lnTo>
                  <a:lnTo>
                    <a:pt x="1469" y="1704"/>
                  </a:lnTo>
                  <a:lnTo>
                    <a:pt x="1563" y="1561"/>
                  </a:lnTo>
                  <a:lnTo>
                    <a:pt x="1593" y="1405"/>
                  </a:lnTo>
                  <a:lnTo>
                    <a:pt x="1593" y="1282"/>
                  </a:lnTo>
                  <a:lnTo>
                    <a:pt x="1563" y="1179"/>
                  </a:lnTo>
                  <a:lnTo>
                    <a:pt x="1530" y="1074"/>
                  </a:lnTo>
                  <a:lnTo>
                    <a:pt x="1439" y="939"/>
                  </a:lnTo>
                  <a:lnTo>
                    <a:pt x="1222" y="867"/>
                  </a:lnTo>
                  <a:lnTo>
                    <a:pt x="519" y="743"/>
                  </a:lnTo>
                  <a:lnTo>
                    <a:pt x="519" y="32"/>
                  </a:lnTo>
                  <a:lnTo>
                    <a:pt x="475" y="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9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7" name="Freeform 29"/>
            <p:cNvSpPr>
              <a:spLocks/>
            </p:cNvSpPr>
            <p:nvPr/>
          </p:nvSpPr>
          <p:spPr bwMode="auto">
            <a:xfrm>
              <a:off x="3099" y="2063"/>
              <a:ext cx="150" cy="185"/>
            </a:xfrm>
            <a:custGeom>
              <a:avLst/>
              <a:gdLst>
                <a:gd name="T0" fmla="*/ 52 w 300"/>
                <a:gd name="T1" fmla="*/ 66 h 369"/>
                <a:gd name="T2" fmla="*/ 52 w 300"/>
                <a:gd name="T3" fmla="*/ 113 h 369"/>
                <a:gd name="T4" fmla="*/ 36 w 300"/>
                <a:gd name="T5" fmla="*/ 144 h 369"/>
                <a:gd name="T6" fmla="*/ 0 w 300"/>
                <a:gd name="T7" fmla="*/ 169 h 369"/>
                <a:gd name="T8" fmla="*/ 31 w 300"/>
                <a:gd name="T9" fmla="*/ 185 h 369"/>
                <a:gd name="T10" fmla="*/ 36 w 300"/>
                <a:gd name="T11" fmla="*/ 159 h 369"/>
                <a:gd name="T12" fmla="*/ 67 w 300"/>
                <a:gd name="T13" fmla="*/ 175 h 369"/>
                <a:gd name="T14" fmla="*/ 57 w 300"/>
                <a:gd name="T15" fmla="*/ 149 h 369"/>
                <a:gd name="T16" fmla="*/ 99 w 300"/>
                <a:gd name="T17" fmla="*/ 149 h 369"/>
                <a:gd name="T18" fmla="*/ 67 w 300"/>
                <a:gd name="T19" fmla="*/ 124 h 369"/>
                <a:gd name="T20" fmla="*/ 125 w 300"/>
                <a:gd name="T21" fmla="*/ 113 h 369"/>
                <a:gd name="T22" fmla="*/ 88 w 300"/>
                <a:gd name="T23" fmla="*/ 93 h 369"/>
                <a:gd name="T24" fmla="*/ 145 w 300"/>
                <a:gd name="T25" fmla="*/ 77 h 369"/>
                <a:gd name="T26" fmla="*/ 99 w 300"/>
                <a:gd name="T27" fmla="*/ 66 h 369"/>
                <a:gd name="T28" fmla="*/ 150 w 300"/>
                <a:gd name="T29" fmla="*/ 41 h 369"/>
                <a:gd name="T30" fmla="*/ 93 w 300"/>
                <a:gd name="T31" fmla="*/ 46 h 369"/>
                <a:gd name="T32" fmla="*/ 119 w 300"/>
                <a:gd name="T33" fmla="*/ 0 h 369"/>
                <a:gd name="T34" fmla="*/ 52 w 300"/>
                <a:gd name="T35" fmla="*/ 66 h 369"/>
                <a:gd name="T36" fmla="*/ 52 w 300"/>
                <a:gd name="T37" fmla="*/ 66 h 3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0"/>
                <a:gd name="T58" fmla="*/ 0 h 369"/>
                <a:gd name="T59" fmla="*/ 300 w 300"/>
                <a:gd name="T60" fmla="*/ 369 h 3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0" h="369">
                  <a:moveTo>
                    <a:pt x="104" y="131"/>
                  </a:moveTo>
                  <a:lnTo>
                    <a:pt x="104" y="226"/>
                  </a:lnTo>
                  <a:lnTo>
                    <a:pt x="72" y="287"/>
                  </a:lnTo>
                  <a:lnTo>
                    <a:pt x="0" y="338"/>
                  </a:lnTo>
                  <a:lnTo>
                    <a:pt x="62" y="369"/>
                  </a:lnTo>
                  <a:lnTo>
                    <a:pt x="72" y="317"/>
                  </a:lnTo>
                  <a:lnTo>
                    <a:pt x="134" y="350"/>
                  </a:lnTo>
                  <a:lnTo>
                    <a:pt x="115" y="298"/>
                  </a:lnTo>
                  <a:lnTo>
                    <a:pt x="199" y="298"/>
                  </a:lnTo>
                  <a:lnTo>
                    <a:pt x="134" y="247"/>
                  </a:lnTo>
                  <a:lnTo>
                    <a:pt x="250" y="226"/>
                  </a:lnTo>
                  <a:lnTo>
                    <a:pt x="176" y="186"/>
                  </a:lnTo>
                  <a:lnTo>
                    <a:pt x="290" y="154"/>
                  </a:lnTo>
                  <a:lnTo>
                    <a:pt x="199" y="131"/>
                  </a:lnTo>
                  <a:lnTo>
                    <a:pt x="300" y="82"/>
                  </a:lnTo>
                  <a:lnTo>
                    <a:pt x="186" y="91"/>
                  </a:lnTo>
                  <a:lnTo>
                    <a:pt x="239" y="0"/>
                  </a:lnTo>
                  <a:lnTo>
                    <a:pt x="104" y="1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8" name="Freeform 30"/>
            <p:cNvSpPr>
              <a:spLocks/>
            </p:cNvSpPr>
            <p:nvPr/>
          </p:nvSpPr>
          <p:spPr bwMode="auto">
            <a:xfrm>
              <a:off x="2242" y="1789"/>
              <a:ext cx="1147" cy="708"/>
            </a:xfrm>
            <a:custGeom>
              <a:avLst/>
              <a:gdLst>
                <a:gd name="T0" fmla="*/ 159 w 2294"/>
                <a:gd name="T1" fmla="*/ 37 h 1417"/>
                <a:gd name="T2" fmla="*/ 82 w 2294"/>
                <a:gd name="T3" fmla="*/ 99 h 1417"/>
                <a:gd name="T4" fmla="*/ 41 w 2294"/>
                <a:gd name="T5" fmla="*/ 165 h 1417"/>
                <a:gd name="T6" fmla="*/ 4 w 2294"/>
                <a:gd name="T7" fmla="*/ 275 h 1417"/>
                <a:gd name="T8" fmla="*/ 0 w 2294"/>
                <a:gd name="T9" fmla="*/ 368 h 1417"/>
                <a:gd name="T10" fmla="*/ 4 w 2294"/>
                <a:gd name="T11" fmla="*/ 470 h 1417"/>
                <a:gd name="T12" fmla="*/ 25 w 2294"/>
                <a:gd name="T13" fmla="*/ 568 h 1417"/>
                <a:gd name="T14" fmla="*/ 56 w 2294"/>
                <a:gd name="T15" fmla="*/ 656 h 1417"/>
                <a:gd name="T16" fmla="*/ 108 w 2294"/>
                <a:gd name="T17" fmla="*/ 697 h 1417"/>
                <a:gd name="T18" fmla="*/ 180 w 2294"/>
                <a:gd name="T19" fmla="*/ 708 h 1417"/>
                <a:gd name="T20" fmla="*/ 248 w 2294"/>
                <a:gd name="T21" fmla="*/ 692 h 1417"/>
                <a:gd name="T22" fmla="*/ 320 w 2294"/>
                <a:gd name="T23" fmla="*/ 635 h 1417"/>
                <a:gd name="T24" fmla="*/ 388 w 2294"/>
                <a:gd name="T25" fmla="*/ 563 h 1417"/>
                <a:gd name="T26" fmla="*/ 439 w 2294"/>
                <a:gd name="T27" fmla="*/ 543 h 1417"/>
                <a:gd name="T28" fmla="*/ 528 w 2294"/>
                <a:gd name="T29" fmla="*/ 496 h 1417"/>
                <a:gd name="T30" fmla="*/ 615 w 2294"/>
                <a:gd name="T31" fmla="*/ 465 h 1417"/>
                <a:gd name="T32" fmla="*/ 667 w 2294"/>
                <a:gd name="T33" fmla="*/ 430 h 1417"/>
                <a:gd name="T34" fmla="*/ 733 w 2294"/>
                <a:gd name="T35" fmla="*/ 372 h 1417"/>
                <a:gd name="T36" fmla="*/ 754 w 2294"/>
                <a:gd name="T37" fmla="*/ 340 h 1417"/>
                <a:gd name="T38" fmla="*/ 837 w 2294"/>
                <a:gd name="T39" fmla="*/ 335 h 1417"/>
                <a:gd name="T40" fmla="*/ 893 w 2294"/>
                <a:gd name="T41" fmla="*/ 310 h 1417"/>
                <a:gd name="T42" fmla="*/ 945 w 2294"/>
                <a:gd name="T43" fmla="*/ 264 h 1417"/>
                <a:gd name="T44" fmla="*/ 992 w 2294"/>
                <a:gd name="T45" fmla="*/ 202 h 1417"/>
                <a:gd name="T46" fmla="*/ 1033 w 2294"/>
                <a:gd name="T47" fmla="*/ 150 h 1417"/>
                <a:gd name="T48" fmla="*/ 1081 w 2294"/>
                <a:gd name="T49" fmla="*/ 135 h 1417"/>
                <a:gd name="T50" fmla="*/ 1147 w 2294"/>
                <a:gd name="T51" fmla="*/ 108 h 1417"/>
                <a:gd name="T52" fmla="*/ 1127 w 2294"/>
                <a:gd name="T53" fmla="*/ 84 h 1417"/>
                <a:gd name="T54" fmla="*/ 1070 w 2294"/>
                <a:gd name="T55" fmla="*/ 67 h 1417"/>
                <a:gd name="T56" fmla="*/ 1002 w 2294"/>
                <a:gd name="T57" fmla="*/ 46 h 1417"/>
                <a:gd name="T58" fmla="*/ 884 w 2294"/>
                <a:gd name="T59" fmla="*/ 37 h 1417"/>
                <a:gd name="T60" fmla="*/ 682 w 2294"/>
                <a:gd name="T61" fmla="*/ 31 h 1417"/>
                <a:gd name="T62" fmla="*/ 548 w 2294"/>
                <a:gd name="T63" fmla="*/ 21 h 1417"/>
                <a:gd name="T64" fmla="*/ 403 w 2294"/>
                <a:gd name="T65" fmla="*/ 0 h 1417"/>
                <a:gd name="T66" fmla="*/ 264 w 2294"/>
                <a:gd name="T67" fmla="*/ 6 h 1417"/>
                <a:gd name="T68" fmla="*/ 206 w 2294"/>
                <a:gd name="T69" fmla="*/ 26 h 1417"/>
                <a:gd name="T70" fmla="*/ 159 w 2294"/>
                <a:gd name="T71" fmla="*/ 37 h 1417"/>
                <a:gd name="T72" fmla="*/ 159 w 2294"/>
                <a:gd name="T73" fmla="*/ 37 h 14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294"/>
                <a:gd name="T112" fmla="*/ 0 h 1417"/>
                <a:gd name="T113" fmla="*/ 2294 w 2294"/>
                <a:gd name="T114" fmla="*/ 1417 h 14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294" h="1417">
                  <a:moveTo>
                    <a:pt x="319" y="74"/>
                  </a:moveTo>
                  <a:lnTo>
                    <a:pt x="165" y="198"/>
                  </a:lnTo>
                  <a:lnTo>
                    <a:pt x="82" y="331"/>
                  </a:lnTo>
                  <a:lnTo>
                    <a:pt x="8" y="550"/>
                  </a:lnTo>
                  <a:lnTo>
                    <a:pt x="0" y="736"/>
                  </a:lnTo>
                  <a:lnTo>
                    <a:pt x="8" y="940"/>
                  </a:lnTo>
                  <a:lnTo>
                    <a:pt x="51" y="1137"/>
                  </a:lnTo>
                  <a:lnTo>
                    <a:pt x="112" y="1312"/>
                  </a:lnTo>
                  <a:lnTo>
                    <a:pt x="217" y="1394"/>
                  </a:lnTo>
                  <a:lnTo>
                    <a:pt x="361" y="1417"/>
                  </a:lnTo>
                  <a:lnTo>
                    <a:pt x="496" y="1385"/>
                  </a:lnTo>
                  <a:lnTo>
                    <a:pt x="641" y="1270"/>
                  </a:lnTo>
                  <a:lnTo>
                    <a:pt x="776" y="1126"/>
                  </a:lnTo>
                  <a:lnTo>
                    <a:pt x="878" y="1086"/>
                  </a:lnTo>
                  <a:lnTo>
                    <a:pt x="1055" y="993"/>
                  </a:lnTo>
                  <a:lnTo>
                    <a:pt x="1230" y="930"/>
                  </a:lnTo>
                  <a:lnTo>
                    <a:pt x="1334" y="860"/>
                  </a:lnTo>
                  <a:lnTo>
                    <a:pt x="1467" y="744"/>
                  </a:lnTo>
                  <a:lnTo>
                    <a:pt x="1509" y="681"/>
                  </a:lnTo>
                  <a:lnTo>
                    <a:pt x="1675" y="671"/>
                  </a:lnTo>
                  <a:lnTo>
                    <a:pt x="1787" y="620"/>
                  </a:lnTo>
                  <a:lnTo>
                    <a:pt x="1891" y="529"/>
                  </a:lnTo>
                  <a:lnTo>
                    <a:pt x="1984" y="405"/>
                  </a:lnTo>
                  <a:lnTo>
                    <a:pt x="2066" y="301"/>
                  </a:lnTo>
                  <a:lnTo>
                    <a:pt x="2161" y="270"/>
                  </a:lnTo>
                  <a:lnTo>
                    <a:pt x="2294" y="217"/>
                  </a:lnTo>
                  <a:lnTo>
                    <a:pt x="2254" y="168"/>
                  </a:lnTo>
                  <a:lnTo>
                    <a:pt x="2140" y="135"/>
                  </a:lnTo>
                  <a:lnTo>
                    <a:pt x="2005" y="93"/>
                  </a:lnTo>
                  <a:lnTo>
                    <a:pt x="1768" y="74"/>
                  </a:lnTo>
                  <a:lnTo>
                    <a:pt x="1365" y="63"/>
                  </a:lnTo>
                  <a:lnTo>
                    <a:pt x="1095" y="42"/>
                  </a:lnTo>
                  <a:lnTo>
                    <a:pt x="806" y="0"/>
                  </a:lnTo>
                  <a:lnTo>
                    <a:pt x="528" y="12"/>
                  </a:lnTo>
                  <a:lnTo>
                    <a:pt x="413" y="52"/>
                  </a:lnTo>
                  <a:lnTo>
                    <a:pt x="319" y="74"/>
                  </a:lnTo>
                  <a:close/>
                </a:path>
              </a:pathLst>
            </a:custGeom>
            <a:solidFill>
              <a:srgbClr val="AD92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39" name="Freeform 31"/>
            <p:cNvSpPr>
              <a:spLocks/>
            </p:cNvSpPr>
            <p:nvPr/>
          </p:nvSpPr>
          <p:spPr bwMode="auto">
            <a:xfrm>
              <a:off x="2438" y="1960"/>
              <a:ext cx="217" cy="314"/>
            </a:xfrm>
            <a:custGeom>
              <a:avLst/>
              <a:gdLst>
                <a:gd name="T0" fmla="*/ 52 w 435"/>
                <a:gd name="T1" fmla="*/ 0 h 629"/>
                <a:gd name="T2" fmla="*/ 72 w 435"/>
                <a:gd name="T3" fmla="*/ 35 h 629"/>
                <a:gd name="T4" fmla="*/ 31 w 435"/>
                <a:gd name="T5" fmla="*/ 45 h 629"/>
                <a:gd name="T6" fmla="*/ 57 w 435"/>
                <a:gd name="T7" fmla="*/ 81 h 629"/>
                <a:gd name="T8" fmla="*/ 16 w 435"/>
                <a:gd name="T9" fmla="*/ 118 h 629"/>
                <a:gd name="T10" fmla="*/ 46 w 435"/>
                <a:gd name="T11" fmla="*/ 144 h 629"/>
                <a:gd name="T12" fmla="*/ 0 w 435"/>
                <a:gd name="T13" fmla="*/ 190 h 629"/>
                <a:gd name="T14" fmla="*/ 57 w 435"/>
                <a:gd name="T15" fmla="*/ 196 h 629"/>
                <a:gd name="T16" fmla="*/ 10 w 435"/>
                <a:gd name="T17" fmla="*/ 258 h 629"/>
                <a:gd name="T18" fmla="*/ 88 w 435"/>
                <a:gd name="T19" fmla="*/ 236 h 629"/>
                <a:gd name="T20" fmla="*/ 72 w 435"/>
                <a:gd name="T21" fmla="*/ 309 h 629"/>
                <a:gd name="T22" fmla="*/ 140 w 435"/>
                <a:gd name="T23" fmla="*/ 252 h 629"/>
                <a:gd name="T24" fmla="*/ 140 w 435"/>
                <a:gd name="T25" fmla="*/ 314 h 629"/>
                <a:gd name="T26" fmla="*/ 186 w 435"/>
                <a:gd name="T27" fmla="*/ 258 h 629"/>
                <a:gd name="T28" fmla="*/ 202 w 435"/>
                <a:gd name="T29" fmla="*/ 293 h 629"/>
                <a:gd name="T30" fmla="*/ 217 w 435"/>
                <a:gd name="T31" fmla="*/ 220 h 629"/>
                <a:gd name="T32" fmla="*/ 192 w 435"/>
                <a:gd name="T33" fmla="*/ 236 h 629"/>
                <a:gd name="T34" fmla="*/ 186 w 435"/>
                <a:gd name="T35" fmla="*/ 206 h 629"/>
                <a:gd name="T36" fmla="*/ 150 w 435"/>
                <a:gd name="T37" fmla="*/ 236 h 629"/>
                <a:gd name="T38" fmla="*/ 150 w 435"/>
                <a:gd name="T39" fmla="*/ 196 h 629"/>
                <a:gd name="T40" fmla="*/ 114 w 435"/>
                <a:gd name="T41" fmla="*/ 227 h 629"/>
                <a:gd name="T42" fmla="*/ 119 w 435"/>
                <a:gd name="T43" fmla="*/ 180 h 629"/>
                <a:gd name="T44" fmla="*/ 88 w 435"/>
                <a:gd name="T45" fmla="*/ 180 h 629"/>
                <a:gd name="T46" fmla="*/ 97 w 435"/>
                <a:gd name="T47" fmla="*/ 149 h 629"/>
                <a:gd name="T48" fmla="*/ 72 w 435"/>
                <a:gd name="T49" fmla="*/ 149 h 629"/>
                <a:gd name="T50" fmla="*/ 108 w 435"/>
                <a:gd name="T51" fmla="*/ 107 h 629"/>
                <a:gd name="T52" fmla="*/ 77 w 435"/>
                <a:gd name="T53" fmla="*/ 81 h 629"/>
                <a:gd name="T54" fmla="*/ 114 w 435"/>
                <a:gd name="T55" fmla="*/ 56 h 629"/>
                <a:gd name="T56" fmla="*/ 94 w 435"/>
                <a:gd name="T57" fmla="*/ 40 h 629"/>
                <a:gd name="T58" fmla="*/ 129 w 435"/>
                <a:gd name="T59" fmla="*/ 9 h 629"/>
                <a:gd name="T60" fmla="*/ 52 w 435"/>
                <a:gd name="T61" fmla="*/ 0 h 629"/>
                <a:gd name="T62" fmla="*/ 52 w 435"/>
                <a:gd name="T63" fmla="*/ 0 h 6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35"/>
                <a:gd name="T97" fmla="*/ 0 h 629"/>
                <a:gd name="T98" fmla="*/ 435 w 435"/>
                <a:gd name="T99" fmla="*/ 629 h 62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35" h="629">
                  <a:moveTo>
                    <a:pt x="104" y="0"/>
                  </a:moveTo>
                  <a:lnTo>
                    <a:pt x="144" y="70"/>
                  </a:lnTo>
                  <a:lnTo>
                    <a:pt x="62" y="91"/>
                  </a:lnTo>
                  <a:lnTo>
                    <a:pt x="114" y="163"/>
                  </a:lnTo>
                  <a:lnTo>
                    <a:pt x="32" y="237"/>
                  </a:lnTo>
                  <a:lnTo>
                    <a:pt x="93" y="289"/>
                  </a:lnTo>
                  <a:lnTo>
                    <a:pt x="0" y="380"/>
                  </a:lnTo>
                  <a:lnTo>
                    <a:pt x="114" y="393"/>
                  </a:lnTo>
                  <a:lnTo>
                    <a:pt x="21" y="517"/>
                  </a:lnTo>
                  <a:lnTo>
                    <a:pt x="176" y="473"/>
                  </a:lnTo>
                  <a:lnTo>
                    <a:pt x="144" y="619"/>
                  </a:lnTo>
                  <a:lnTo>
                    <a:pt x="281" y="505"/>
                  </a:lnTo>
                  <a:lnTo>
                    <a:pt x="281" y="629"/>
                  </a:lnTo>
                  <a:lnTo>
                    <a:pt x="372" y="517"/>
                  </a:lnTo>
                  <a:lnTo>
                    <a:pt x="404" y="587"/>
                  </a:lnTo>
                  <a:lnTo>
                    <a:pt x="435" y="441"/>
                  </a:lnTo>
                  <a:lnTo>
                    <a:pt x="384" y="473"/>
                  </a:lnTo>
                  <a:lnTo>
                    <a:pt x="372" y="412"/>
                  </a:lnTo>
                  <a:lnTo>
                    <a:pt x="300" y="473"/>
                  </a:lnTo>
                  <a:lnTo>
                    <a:pt x="300" y="393"/>
                  </a:lnTo>
                  <a:lnTo>
                    <a:pt x="228" y="454"/>
                  </a:lnTo>
                  <a:lnTo>
                    <a:pt x="239" y="361"/>
                  </a:lnTo>
                  <a:lnTo>
                    <a:pt x="176" y="361"/>
                  </a:lnTo>
                  <a:lnTo>
                    <a:pt x="195" y="298"/>
                  </a:lnTo>
                  <a:lnTo>
                    <a:pt x="144" y="298"/>
                  </a:lnTo>
                  <a:lnTo>
                    <a:pt x="216" y="214"/>
                  </a:lnTo>
                  <a:lnTo>
                    <a:pt x="155" y="163"/>
                  </a:lnTo>
                  <a:lnTo>
                    <a:pt x="228" y="112"/>
                  </a:lnTo>
                  <a:lnTo>
                    <a:pt x="188" y="81"/>
                  </a:lnTo>
                  <a:lnTo>
                    <a:pt x="258" y="1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E9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0" name="Freeform 32"/>
            <p:cNvSpPr>
              <a:spLocks/>
            </p:cNvSpPr>
            <p:nvPr/>
          </p:nvSpPr>
          <p:spPr bwMode="auto">
            <a:xfrm>
              <a:off x="2992" y="1862"/>
              <a:ext cx="93" cy="129"/>
            </a:xfrm>
            <a:custGeom>
              <a:avLst/>
              <a:gdLst>
                <a:gd name="T0" fmla="*/ 25 w 186"/>
                <a:gd name="T1" fmla="*/ 0 h 258"/>
                <a:gd name="T2" fmla="*/ 46 w 186"/>
                <a:gd name="T3" fmla="*/ 14 h 258"/>
                <a:gd name="T4" fmla="*/ 5 w 186"/>
                <a:gd name="T5" fmla="*/ 25 h 258"/>
                <a:gd name="T6" fmla="*/ 30 w 186"/>
                <a:gd name="T7" fmla="*/ 41 h 258"/>
                <a:gd name="T8" fmla="*/ 0 w 186"/>
                <a:gd name="T9" fmla="*/ 61 h 258"/>
                <a:gd name="T10" fmla="*/ 30 w 186"/>
                <a:gd name="T11" fmla="*/ 65 h 258"/>
                <a:gd name="T12" fmla="*/ 0 w 186"/>
                <a:gd name="T13" fmla="*/ 98 h 258"/>
                <a:gd name="T14" fmla="*/ 41 w 186"/>
                <a:gd name="T15" fmla="*/ 87 h 258"/>
                <a:gd name="T16" fmla="*/ 30 w 186"/>
                <a:gd name="T17" fmla="*/ 129 h 258"/>
                <a:gd name="T18" fmla="*/ 67 w 186"/>
                <a:gd name="T19" fmla="*/ 87 h 258"/>
                <a:gd name="T20" fmla="*/ 67 w 186"/>
                <a:gd name="T21" fmla="*/ 122 h 258"/>
                <a:gd name="T22" fmla="*/ 93 w 186"/>
                <a:gd name="T23" fmla="*/ 56 h 258"/>
                <a:gd name="T24" fmla="*/ 67 w 186"/>
                <a:gd name="T25" fmla="*/ 77 h 258"/>
                <a:gd name="T26" fmla="*/ 77 w 186"/>
                <a:gd name="T27" fmla="*/ 45 h 258"/>
                <a:gd name="T28" fmla="*/ 55 w 186"/>
                <a:gd name="T29" fmla="*/ 61 h 258"/>
                <a:gd name="T30" fmla="*/ 71 w 186"/>
                <a:gd name="T31" fmla="*/ 30 h 258"/>
                <a:gd name="T32" fmla="*/ 46 w 186"/>
                <a:gd name="T33" fmla="*/ 30 h 258"/>
                <a:gd name="T34" fmla="*/ 71 w 186"/>
                <a:gd name="T35" fmla="*/ 10 h 258"/>
                <a:gd name="T36" fmla="*/ 25 w 186"/>
                <a:gd name="T37" fmla="*/ 0 h 258"/>
                <a:gd name="T38" fmla="*/ 25 w 186"/>
                <a:gd name="T39" fmla="*/ 0 h 2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6"/>
                <a:gd name="T61" fmla="*/ 0 h 258"/>
                <a:gd name="T62" fmla="*/ 186 w 186"/>
                <a:gd name="T63" fmla="*/ 258 h 2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6" h="258">
                  <a:moveTo>
                    <a:pt x="51" y="0"/>
                  </a:moveTo>
                  <a:lnTo>
                    <a:pt x="91" y="28"/>
                  </a:lnTo>
                  <a:lnTo>
                    <a:pt x="9" y="51"/>
                  </a:lnTo>
                  <a:lnTo>
                    <a:pt x="61" y="83"/>
                  </a:lnTo>
                  <a:lnTo>
                    <a:pt x="0" y="123"/>
                  </a:lnTo>
                  <a:lnTo>
                    <a:pt x="61" y="131"/>
                  </a:lnTo>
                  <a:lnTo>
                    <a:pt x="0" y="196"/>
                  </a:lnTo>
                  <a:lnTo>
                    <a:pt x="81" y="175"/>
                  </a:lnTo>
                  <a:lnTo>
                    <a:pt x="61" y="258"/>
                  </a:lnTo>
                  <a:lnTo>
                    <a:pt x="133" y="175"/>
                  </a:lnTo>
                  <a:lnTo>
                    <a:pt x="133" y="245"/>
                  </a:lnTo>
                  <a:lnTo>
                    <a:pt x="186" y="112"/>
                  </a:lnTo>
                  <a:lnTo>
                    <a:pt x="133" y="154"/>
                  </a:lnTo>
                  <a:lnTo>
                    <a:pt x="154" y="91"/>
                  </a:lnTo>
                  <a:lnTo>
                    <a:pt x="110" y="123"/>
                  </a:lnTo>
                  <a:lnTo>
                    <a:pt x="142" y="61"/>
                  </a:lnTo>
                  <a:lnTo>
                    <a:pt x="91" y="61"/>
                  </a:lnTo>
                  <a:lnTo>
                    <a:pt x="142" y="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E9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1" name="Freeform 33"/>
            <p:cNvSpPr>
              <a:spLocks/>
            </p:cNvSpPr>
            <p:nvPr/>
          </p:nvSpPr>
          <p:spPr bwMode="auto">
            <a:xfrm>
              <a:off x="2329" y="2693"/>
              <a:ext cx="31" cy="41"/>
            </a:xfrm>
            <a:custGeom>
              <a:avLst/>
              <a:gdLst>
                <a:gd name="T0" fmla="*/ 26 w 61"/>
                <a:gd name="T1" fmla="*/ 0 h 81"/>
                <a:gd name="T2" fmla="*/ 0 w 61"/>
                <a:gd name="T3" fmla="*/ 15 h 81"/>
                <a:gd name="T4" fmla="*/ 14 w 61"/>
                <a:gd name="T5" fmla="*/ 41 h 81"/>
                <a:gd name="T6" fmla="*/ 31 w 61"/>
                <a:gd name="T7" fmla="*/ 5 h 81"/>
                <a:gd name="T8" fmla="*/ 26 w 61"/>
                <a:gd name="T9" fmla="*/ 0 h 81"/>
                <a:gd name="T10" fmla="*/ 26 w 61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81"/>
                <a:gd name="T20" fmla="*/ 61 w 61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81">
                  <a:moveTo>
                    <a:pt x="51" y="0"/>
                  </a:moveTo>
                  <a:lnTo>
                    <a:pt x="0" y="30"/>
                  </a:lnTo>
                  <a:lnTo>
                    <a:pt x="28" y="81"/>
                  </a:lnTo>
                  <a:lnTo>
                    <a:pt x="61" y="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2" name="Freeform 34"/>
            <p:cNvSpPr>
              <a:spLocks/>
            </p:cNvSpPr>
            <p:nvPr/>
          </p:nvSpPr>
          <p:spPr bwMode="auto">
            <a:xfrm>
              <a:off x="2309" y="2812"/>
              <a:ext cx="20" cy="36"/>
            </a:xfrm>
            <a:custGeom>
              <a:avLst/>
              <a:gdLst>
                <a:gd name="T0" fmla="*/ 9 w 42"/>
                <a:gd name="T1" fmla="*/ 0 h 73"/>
                <a:gd name="T2" fmla="*/ 0 w 42"/>
                <a:gd name="T3" fmla="*/ 9 h 73"/>
                <a:gd name="T4" fmla="*/ 0 w 42"/>
                <a:gd name="T5" fmla="*/ 36 h 73"/>
                <a:gd name="T6" fmla="*/ 20 w 42"/>
                <a:gd name="T7" fmla="*/ 0 h 73"/>
                <a:gd name="T8" fmla="*/ 9 w 42"/>
                <a:gd name="T9" fmla="*/ 0 h 73"/>
                <a:gd name="T10" fmla="*/ 9 w 42"/>
                <a:gd name="T11" fmla="*/ 0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73"/>
                <a:gd name="T20" fmla="*/ 42 w 42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73">
                  <a:moveTo>
                    <a:pt x="19" y="0"/>
                  </a:moveTo>
                  <a:lnTo>
                    <a:pt x="0" y="19"/>
                  </a:lnTo>
                  <a:lnTo>
                    <a:pt x="0" y="73"/>
                  </a:lnTo>
                  <a:lnTo>
                    <a:pt x="42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3" name="Freeform 35"/>
            <p:cNvSpPr>
              <a:spLocks/>
            </p:cNvSpPr>
            <p:nvPr/>
          </p:nvSpPr>
          <p:spPr bwMode="auto">
            <a:xfrm>
              <a:off x="2298" y="2915"/>
              <a:ext cx="42" cy="52"/>
            </a:xfrm>
            <a:custGeom>
              <a:avLst/>
              <a:gdLst>
                <a:gd name="T0" fmla="*/ 20 w 84"/>
                <a:gd name="T1" fmla="*/ 0 h 102"/>
                <a:gd name="T2" fmla="*/ 0 w 84"/>
                <a:gd name="T3" fmla="*/ 20 h 102"/>
                <a:gd name="T4" fmla="*/ 20 w 84"/>
                <a:gd name="T5" fmla="*/ 52 h 102"/>
                <a:gd name="T6" fmla="*/ 42 w 84"/>
                <a:gd name="T7" fmla="*/ 26 h 102"/>
                <a:gd name="T8" fmla="*/ 20 w 84"/>
                <a:gd name="T9" fmla="*/ 0 h 102"/>
                <a:gd name="T10" fmla="*/ 20 w 84"/>
                <a:gd name="T11" fmla="*/ 0 h 1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02"/>
                <a:gd name="T20" fmla="*/ 84 w 84"/>
                <a:gd name="T21" fmla="*/ 102 h 1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02">
                  <a:moveTo>
                    <a:pt x="40" y="0"/>
                  </a:moveTo>
                  <a:lnTo>
                    <a:pt x="0" y="39"/>
                  </a:lnTo>
                  <a:lnTo>
                    <a:pt x="40" y="102"/>
                  </a:lnTo>
                  <a:lnTo>
                    <a:pt x="84" y="5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4" name="Freeform 36"/>
            <p:cNvSpPr>
              <a:spLocks/>
            </p:cNvSpPr>
            <p:nvPr/>
          </p:nvSpPr>
          <p:spPr bwMode="auto">
            <a:xfrm>
              <a:off x="2318" y="3039"/>
              <a:ext cx="42" cy="51"/>
            </a:xfrm>
            <a:custGeom>
              <a:avLst/>
              <a:gdLst>
                <a:gd name="T0" fmla="*/ 17 w 84"/>
                <a:gd name="T1" fmla="*/ 0 h 102"/>
                <a:gd name="T2" fmla="*/ 0 w 84"/>
                <a:gd name="T3" fmla="*/ 26 h 102"/>
                <a:gd name="T4" fmla="*/ 22 w 84"/>
                <a:gd name="T5" fmla="*/ 51 h 102"/>
                <a:gd name="T6" fmla="*/ 42 w 84"/>
                <a:gd name="T7" fmla="*/ 46 h 102"/>
                <a:gd name="T8" fmla="*/ 37 w 84"/>
                <a:gd name="T9" fmla="*/ 15 h 102"/>
                <a:gd name="T10" fmla="*/ 17 w 84"/>
                <a:gd name="T11" fmla="*/ 0 h 102"/>
                <a:gd name="T12" fmla="*/ 17 w 84"/>
                <a:gd name="T13" fmla="*/ 0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102"/>
                <a:gd name="T23" fmla="*/ 84 w 84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102">
                  <a:moveTo>
                    <a:pt x="34" y="0"/>
                  </a:moveTo>
                  <a:lnTo>
                    <a:pt x="0" y="51"/>
                  </a:lnTo>
                  <a:lnTo>
                    <a:pt x="44" y="102"/>
                  </a:lnTo>
                  <a:lnTo>
                    <a:pt x="84" y="91"/>
                  </a:lnTo>
                  <a:lnTo>
                    <a:pt x="74" y="3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5" name="Freeform 37"/>
            <p:cNvSpPr>
              <a:spLocks/>
            </p:cNvSpPr>
            <p:nvPr/>
          </p:nvSpPr>
          <p:spPr bwMode="auto">
            <a:xfrm>
              <a:off x="2386" y="3142"/>
              <a:ext cx="68" cy="40"/>
            </a:xfrm>
            <a:custGeom>
              <a:avLst/>
              <a:gdLst>
                <a:gd name="T0" fmla="*/ 0 w 137"/>
                <a:gd name="T1" fmla="*/ 0 h 82"/>
                <a:gd name="T2" fmla="*/ 11 w 137"/>
                <a:gd name="T3" fmla="*/ 30 h 82"/>
                <a:gd name="T4" fmla="*/ 52 w 137"/>
                <a:gd name="T5" fmla="*/ 40 h 82"/>
                <a:gd name="T6" fmla="*/ 68 w 137"/>
                <a:gd name="T7" fmla="*/ 20 h 82"/>
                <a:gd name="T8" fmla="*/ 42 w 137"/>
                <a:gd name="T9" fmla="*/ 0 h 82"/>
                <a:gd name="T10" fmla="*/ 0 w 137"/>
                <a:gd name="T11" fmla="*/ 0 h 82"/>
                <a:gd name="T12" fmla="*/ 0 w 137"/>
                <a:gd name="T13" fmla="*/ 0 h 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82"/>
                <a:gd name="T23" fmla="*/ 137 w 137"/>
                <a:gd name="T24" fmla="*/ 82 h 8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82">
                  <a:moveTo>
                    <a:pt x="0" y="0"/>
                  </a:moveTo>
                  <a:lnTo>
                    <a:pt x="23" y="61"/>
                  </a:lnTo>
                  <a:lnTo>
                    <a:pt x="105" y="82"/>
                  </a:lnTo>
                  <a:lnTo>
                    <a:pt x="137" y="42"/>
                  </a:lnTo>
                  <a:lnTo>
                    <a:pt x="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6" name="Freeform 38"/>
            <p:cNvSpPr>
              <a:spLocks/>
            </p:cNvSpPr>
            <p:nvPr/>
          </p:nvSpPr>
          <p:spPr bwMode="auto">
            <a:xfrm>
              <a:off x="2501" y="3158"/>
              <a:ext cx="45" cy="40"/>
            </a:xfrm>
            <a:custGeom>
              <a:avLst/>
              <a:gdLst>
                <a:gd name="T0" fmla="*/ 9 w 91"/>
                <a:gd name="T1" fmla="*/ 14 h 80"/>
                <a:gd name="T2" fmla="*/ 0 w 91"/>
                <a:gd name="T3" fmla="*/ 30 h 80"/>
                <a:gd name="T4" fmla="*/ 9 w 91"/>
                <a:gd name="T5" fmla="*/ 40 h 80"/>
                <a:gd name="T6" fmla="*/ 42 w 91"/>
                <a:gd name="T7" fmla="*/ 36 h 80"/>
                <a:gd name="T8" fmla="*/ 45 w 91"/>
                <a:gd name="T9" fmla="*/ 0 h 80"/>
                <a:gd name="T10" fmla="*/ 9 w 91"/>
                <a:gd name="T11" fmla="*/ 14 h 80"/>
                <a:gd name="T12" fmla="*/ 9 w 91"/>
                <a:gd name="T13" fmla="*/ 14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80"/>
                <a:gd name="T23" fmla="*/ 91 w 91"/>
                <a:gd name="T24" fmla="*/ 80 h 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80">
                  <a:moveTo>
                    <a:pt x="19" y="29"/>
                  </a:moveTo>
                  <a:lnTo>
                    <a:pt x="0" y="61"/>
                  </a:lnTo>
                  <a:lnTo>
                    <a:pt x="19" y="80"/>
                  </a:lnTo>
                  <a:lnTo>
                    <a:pt x="84" y="71"/>
                  </a:lnTo>
                  <a:lnTo>
                    <a:pt x="91" y="0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7" name="Freeform 39"/>
            <p:cNvSpPr>
              <a:spLocks/>
            </p:cNvSpPr>
            <p:nvPr/>
          </p:nvSpPr>
          <p:spPr bwMode="auto">
            <a:xfrm>
              <a:off x="3451" y="2724"/>
              <a:ext cx="31" cy="35"/>
            </a:xfrm>
            <a:custGeom>
              <a:avLst/>
              <a:gdLst>
                <a:gd name="T0" fmla="*/ 16 w 62"/>
                <a:gd name="T1" fmla="*/ 0 h 71"/>
                <a:gd name="T2" fmla="*/ 0 w 62"/>
                <a:gd name="T3" fmla="*/ 26 h 71"/>
                <a:gd name="T4" fmla="*/ 27 w 62"/>
                <a:gd name="T5" fmla="*/ 35 h 71"/>
                <a:gd name="T6" fmla="*/ 31 w 62"/>
                <a:gd name="T7" fmla="*/ 14 h 71"/>
                <a:gd name="T8" fmla="*/ 16 w 62"/>
                <a:gd name="T9" fmla="*/ 0 h 71"/>
                <a:gd name="T10" fmla="*/ 16 w 62"/>
                <a:gd name="T11" fmla="*/ 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71"/>
                <a:gd name="T20" fmla="*/ 62 w 62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71">
                  <a:moveTo>
                    <a:pt x="32" y="0"/>
                  </a:moveTo>
                  <a:lnTo>
                    <a:pt x="0" y="52"/>
                  </a:lnTo>
                  <a:lnTo>
                    <a:pt x="53" y="71"/>
                  </a:lnTo>
                  <a:lnTo>
                    <a:pt x="62" y="2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8" name="Freeform 40"/>
            <p:cNvSpPr>
              <a:spLocks/>
            </p:cNvSpPr>
            <p:nvPr/>
          </p:nvSpPr>
          <p:spPr bwMode="auto">
            <a:xfrm>
              <a:off x="3467" y="2792"/>
              <a:ext cx="31" cy="29"/>
            </a:xfrm>
            <a:custGeom>
              <a:avLst/>
              <a:gdLst>
                <a:gd name="T0" fmla="*/ 10 w 63"/>
                <a:gd name="T1" fmla="*/ 0 h 59"/>
                <a:gd name="T2" fmla="*/ 0 w 63"/>
                <a:gd name="T3" fmla="*/ 14 h 59"/>
                <a:gd name="T4" fmla="*/ 15 w 63"/>
                <a:gd name="T5" fmla="*/ 29 h 59"/>
                <a:gd name="T6" fmla="*/ 31 w 63"/>
                <a:gd name="T7" fmla="*/ 20 h 59"/>
                <a:gd name="T8" fmla="*/ 25 w 63"/>
                <a:gd name="T9" fmla="*/ 9 h 59"/>
                <a:gd name="T10" fmla="*/ 10 w 63"/>
                <a:gd name="T11" fmla="*/ 0 h 59"/>
                <a:gd name="T12" fmla="*/ 10 w 63"/>
                <a:gd name="T13" fmla="*/ 0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59"/>
                <a:gd name="T23" fmla="*/ 63 w 63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59">
                  <a:moveTo>
                    <a:pt x="21" y="0"/>
                  </a:moveTo>
                  <a:lnTo>
                    <a:pt x="0" y="29"/>
                  </a:lnTo>
                  <a:lnTo>
                    <a:pt x="30" y="59"/>
                  </a:lnTo>
                  <a:lnTo>
                    <a:pt x="63" y="40"/>
                  </a:lnTo>
                  <a:lnTo>
                    <a:pt x="51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49" name="Freeform 41"/>
            <p:cNvSpPr>
              <a:spLocks/>
            </p:cNvSpPr>
            <p:nvPr/>
          </p:nvSpPr>
          <p:spPr bwMode="auto">
            <a:xfrm>
              <a:off x="3467" y="2873"/>
              <a:ext cx="36" cy="36"/>
            </a:xfrm>
            <a:custGeom>
              <a:avLst/>
              <a:gdLst>
                <a:gd name="T0" fmla="*/ 10 w 72"/>
                <a:gd name="T1" fmla="*/ 6 h 70"/>
                <a:gd name="T2" fmla="*/ 0 w 72"/>
                <a:gd name="T3" fmla="*/ 21 h 70"/>
                <a:gd name="T4" fmla="*/ 15 w 72"/>
                <a:gd name="T5" fmla="*/ 36 h 70"/>
                <a:gd name="T6" fmla="*/ 36 w 72"/>
                <a:gd name="T7" fmla="*/ 21 h 70"/>
                <a:gd name="T8" fmla="*/ 31 w 72"/>
                <a:gd name="T9" fmla="*/ 0 h 70"/>
                <a:gd name="T10" fmla="*/ 10 w 72"/>
                <a:gd name="T11" fmla="*/ 6 h 70"/>
                <a:gd name="T12" fmla="*/ 10 w 72"/>
                <a:gd name="T13" fmla="*/ 6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70"/>
                <a:gd name="T23" fmla="*/ 72 w 72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70">
                  <a:moveTo>
                    <a:pt x="21" y="11"/>
                  </a:moveTo>
                  <a:lnTo>
                    <a:pt x="0" y="40"/>
                  </a:lnTo>
                  <a:lnTo>
                    <a:pt x="30" y="70"/>
                  </a:lnTo>
                  <a:lnTo>
                    <a:pt x="72" y="40"/>
                  </a:lnTo>
                  <a:lnTo>
                    <a:pt x="63" y="0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0" name="Freeform 42"/>
            <p:cNvSpPr>
              <a:spLocks/>
            </p:cNvSpPr>
            <p:nvPr/>
          </p:nvSpPr>
          <p:spPr bwMode="auto">
            <a:xfrm>
              <a:off x="3457" y="2955"/>
              <a:ext cx="52" cy="33"/>
            </a:xfrm>
            <a:custGeom>
              <a:avLst/>
              <a:gdLst>
                <a:gd name="T0" fmla="*/ 25 w 105"/>
                <a:gd name="T1" fmla="*/ 0 h 65"/>
                <a:gd name="T2" fmla="*/ 0 w 105"/>
                <a:gd name="T3" fmla="*/ 12 h 65"/>
                <a:gd name="T4" fmla="*/ 21 w 105"/>
                <a:gd name="T5" fmla="*/ 33 h 65"/>
                <a:gd name="T6" fmla="*/ 46 w 105"/>
                <a:gd name="T7" fmla="*/ 33 h 65"/>
                <a:gd name="T8" fmla="*/ 52 w 105"/>
                <a:gd name="T9" fmla="*/ 12 h 65"/>
                <a:gd name="T10" fmla="*/ 25 w 105"/>
                <a:gd name="T11" fmla="*/ 0 h 65"/>
                <a:gd name="T12" fmla="*/ 25 w 105"/>
                <a:gd name="T13" fmla="*/ 0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65"/>
                <a:gd name="T23" fmla="*/ 105 w 105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65">
                  <a:moveTo>
                    <a:pt x="51" y="0"/>
                  </a:moveTo>
                  <a:lnTo>
                    <a:pt x="0" y="23"/>
                  </a:lnTo>
                  <a:lnTo>
                    <a:pt x="42" y="65"/>
                  </a:lnTo>
                  <a:lnTo>
                    <a:pt x="93" y="65"/>
                  </a:lnTo>
                  <a:lnTo>
                    <a:pt x="105" y="2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1" name="Freeform 43"/>
            <p:cNvSpPr>
              <a:spLocks/>
            </p:cNvSpPr>
            <p:nvPr/>
          </p:nvSpPr>
          <p:spPr bwMode="auto">
            <a:xfrm>
              <a:off x="3457" y="3018"/>
              <a:ext cx="46" cy="36"/>
            </a:xfrm>
            <a:custGeom>
              <a:avLst/>
              <a:gdLst>
                <a:gd name="T0" fmla="*/ 25 w 93"/>
                <a:gd name="T1" fmla="*/ 0 h 72"/>
                <a:gd name="T2" fmla="*/ 0 w 93"/>
                <a:gd name="T3" fmla="*/ 0 h 72"/>
                <a:gd name="T4" fmla="*/ 0 w 93"/>
                <a:gd name="T5" fmla="*/ 21 h 72"/>
                <a:gd name="T6" fmla="*/ 25 w 93"/>
                <a:gd name="T7" fmla="*/ 36 h 72"/>
                <a:gd name="T8" fmla="*/ 46 w 93"/>
                <a:gd name="T9" fmla="*/ 21 h 72"/>
                <a:gd name="T10" fmla="*/ 46 w 93"/>
                <a:gd name="T11" fmla="*/ 3 h 72"/>
                <a:gd name="T12" fmla="*/ 25 w 93"/>
                <a:gd name="T13" fmla="*/ 0 h 72"/>
                <a:gd name="T14" fmla="*/ 25 w 93"/>
                <a:gd name="T15" fmla="*/ 0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72"/>
                <a:gd name="T26" fmla="*/ 93 w 93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72">
                  <a:moveTo>
                    <a:pt x="5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51" y="72"/>
                  </a:lnTo>
                  <a:lnTo>
                    <a:pt x="93" y="42"/>
                  </a:lnTo>
                  <a:lnTo>
                    <a:pt x="93" y="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2" name="Freeform 44"/>
            <p:cNvSpPr>
              <a:spLocks/>
            </p:cNvSpPr>
            <p:nvPr/>
          </p:nvSpPr>
          <p:spPr bwMode="auto">
            <a:xfrm>
              <a:off x="3437" y="3070"/>
              <a:ext cx="61" cy="40"/>
            </a:xfrm>
            <a:custGeom>
              <a:avLst/>
              <a:gdLst>
                <a:gd name="T0" fmla="*/ 30 w 124"/>
                <a:gd name="T1" fmla="*/ 0 h 80"/>
                <a:gd name="T2" fmla="*/ 0 w 124"/>
                <a:gd name="T3" fmla="*/ 4 h 80"/>
                <a:gd name="T4" fmla="*/ 5 w 124"/>
                <a:gd name="T5" fmla="*/ 20 h 80"/>
                <a:gd name="T6" fmla="*/ 30 w 124"/>
                <a:gd name="T7" fmla="*/ 40 h 80"/>
                <a:gd name="T8" fmla="*/ 61 w 124"/>
                <a:gd name="T9" fmla="*/ 36 h 80"/>
                <a:gd name="T10" fmla="*/ 61 w 124"/>
                <a:gd name="T11" fmla="*/ 10 h 80"/>
                <a:gd name="T12" fmla="*/ 30 w 124"/>
                <a:gd name="T13" fmla="*/ 0 h 80"/>
                <a:gd name="T14" fmla="*/ 30 w 124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80"/>
                <a:gd name="T26" fmla="*/ 124 w 124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80">
                  <a:moveTo>
                    <a:pt x="61" y="0"/>
                  </a:moveTo>
                  <a:lnTo>
                    <a:pt x="0" y="8"/>
                  </a:lnTo>
                  <a:lnTo>
                    <a:pt x="10" y="40"/>
                  </a:lnTo>
                  <a:lnTo>
                    <a:pt x="61" y="80"/>
                  </a:lnTo>
                  <a:lnTo>
                    <a:pt x="124" y="71"/>
                  </a:lnTo>
                  <a:lnTo>
                    <a:pt x="124" y="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3" name="Freeform 45"/>
            <p:cNvSpPr>
              <a:spLocks/>
            </p:cNvSpPr>
            <p:nvPr/>
          </p:nvSpPr>
          <p:spPr bwMode="auto">
            <a:xfrm>
              <a:off x="3415" y="3142"/>
              <a:ext cx="62" cy="51"/>
            </a:xfrm>
            <a:custGeom>
              <a:avLst/>
              <a:gdLst>
                <a:gd name="T0" fmla="*/ 16 w 125"/>
                <a:gd name="T1" fmla="*/ 0 h 103"/>
                <a:gd name="T2" fmla="*/ 0 w 125"/>
                <a:gd name="T3" fmla="*/ 16 h 103"/>
                <a:gd name="T4" fmla="*/ 10 w 125"/>
                <a:gd name="T5" fmla="*/ 46 h 103"/>
                <a:gd name="T6" fmla="*/ 36 w 125"/>
                <a:gd name="T7" fmla="*/ 51 h 103"/>
                <a:gd name="T8" fmla="*/ 62 w 125"/>
                <a:gd name="T9" fmla="*/ 36 h 103"/>
                <a:gd name="T10" fmla="*/ 52 w 125"/>
                <a:gd name="T11" fmla="*/ 10 h 103"/>
                <a:gd name="T12" fmla="*/ 16 w 125"/>
                <a:gd name="T13" fmla="*/ 0 h 103"/>
                <a:gd name="T14" fmla="*/ 16 w 125"/>
                <a:gd name="T15" fmla="*/ 0 h 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5"/>
                <a:gd name="T25" fmla="*/ 0 h 103"/>
                <a:gd name="T26" fmla="*/ 125 w 125"/>
                <a:gd name="T27" fmla="*/ 103 h 1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5" h="103">
                  <a:moveTo>
                    <a:pt x="32" y="0"/>
                  </a:moveTo>
                  <a:lnTo>
                    <a:pt x="0" y="32"/>
                  </a:lnTo>
                  <a:lnTo>
                    <a:pt x="20" y="93"/>
                  </a:lnTo>
                  <a:lnTo>
                    <a:pt x="72" y="103"/>
                  </a:lnTo>
                  <a:lnTo>
                    <a:pt x="125" y="72"/>
                  </a:lnTo>
                  <a:lnTo>
                    <a:pt x="104" y="2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4" name="Freeform 46"/>
            <p:cNvSpPr>
              <a:spLocks/>
            </p:cNvSpPr>
            <p:nvPr/>
          </p:nvSpPr>
          <p:spPr bwMode="auto">
            <a:xfrm>
              <a:off x="2915" y="1465"/>
              <a:ext cx="47" cy="361"/>
            </a:xfrm>
            <a:custGeom>
              <a:avLst/>
              <a:gdLst>
                <a:gd name="T0" fmla="*/ 47 w 95"/>
                <a:gd name="T1" fmla="*/ 359 h 720"/>
                <a:gd name="T2" fmla="*/ 26 w 95"/>
                <a:gd name="T3" fmla="*/ 353 h 720"/>
                <a:gd name="T4" fmla="*/ 47 w 95"/>
                <a:gd name="T5" fmla="*/ 331 h 720"/>
                <a:gd name="T6" fmla="*/ 26 w 95"/>
                <a:gd name="T7" fmla="*/ 326 h 720"/>
                <a:gd name="T8" fmla="*/ 47 w 95"/>
                <a:gd name="T9" fmla="*/ 304 h 720"/>
                <a:gd name="T10" fmla="*/ 26 w 95"/>
                <a:gd name="T11" fmla="*/ 297 h 720"/>
                <a:gd name="T12" fmla="*/ 47 w 95"/>
                <a:gd name="T13" fmla="*/ 276 h 720"/>
                <a:gd name="T14" fmla="*/ 26 w 95"/>
                <a:gd name="T15" fmla="*/ 270 h 720"/>
                <a:gd name="T16" fmla="*/ 47 w 95"/>
                <a:gd name="T17" fmla="*/ 248 h 720"/>
                <a:gd name="T18" fmla="*/ 26 w 95"/>
                <a:gd name="T19" fmla="*/ 242 h 720"/>
                <a:gd name="T20" fmla="*/ 47 w 95"/>
                <a:gd name="T21" fmla="*/ 219 h 720"/>
                <a:gd name="T22" fmla="*/ 26 w 95"/>
                <a:gd name="T23" fmla="*/ 214 h 720"/>
                <a:gd name="T24" fmla="*/ 47 w 95"/>
                <a:gd name="T25" fmla="*/ 191 h 720"/>
                <a:gd name="T26" fmla="*/ 26 w 95"/>
                <a:gd name="T27" fmla="*/ 184 h 720"/>
                <a:gd name="T28" fmla="*/ 47 w 95"/>
                <a:gd name="T29" fmla="*/ 163 h 720"/>
                <a:gd name="T30" fmla="*/ 26 w 95"/>
                <a:gd name="T31" fmla="*/ 156 h 720"/>
                <a:gd name="T32" fmla="*/ 47 w 95"/>
                <a:gd name="T33" fmla="*/ 134 h 720"/>
                <a:gd name="T34" fmla="*/ 26 w 95"/>
                <a:gd name="T35" fmla="*/ 128 h 720"/>
                <a:gd name="T36" fmla="*/ 47 w 95"/>
                <a:gd name="T37" fmla="*/ 106 h 720"/>
                <a:gd name="T38" fmla="*/ 26 w 95"/>
                <a:gd name="T39" fmla="*/ 100 h 720"/>
                <a:gd name="T40" fmla="*/ 47 w 95"/>
                <a:gd name="T41" fmla="*/ 78 h 720"/>
                <a:gd name="T42" fmla="*/ 26 w 95"/>
                <a:gd name="T43" fmla="*/ 71 h 720"/>
                <a:gd name="T44" fmla="*/ 47 w 95"/>
                <a:gd name="T45" fmla="*/ 51 h 720"/>
                <a:gd name="T46" fmla="*/ 26 w 95"/>
                <a:gd name="T47" fmla="*/ 44 h 720"/>
                <a:gd name="T48" fmla="*/ 47 w 95"/>
                <a:gd name="T49" fmla="*/ 23 h 720"/>
                <a:gd name="T50" fmla="*/ 26 w 95"/>
                <a:gd name="T51" fmla="*/ 16 h 720"/>
                <a:gd name="T52" fmla="*/ 41 w 95"/>
                <a:gd name="T53" fmla="*/ 0 h 720"/>
                <a:gd name="T54" fmla="*/ 21 w 95"/>
                <a:gd name="T55" fmla="*/ 1 h 720"/>
                <a:gd name="T56" fmla="*/ 4 w 95"/>
                <a:gd name="T57" fmla="*/ 11 h 720"/>
                <a:gd name="T58" fmla="*/ 0 w 95"/>
                <a:gd name="T59" fmla="*/ 21 h 720"/>
                <a:gd name="T60" fmla="*/ 0 w 95"/>
                <a:gd name="T61" fmla="*/ 361 h 720"/>
                <a:gd name="T62" fmla="*/ 47 w 95"/>
                <a:gd name="T63" fmla="*/ 359 h 720"/>
                <a:gd name="T64" fmla="*/ 47 w 95"/>
                <a:gd name="T65" fmla="*/ 359 h 7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5"/>
                <a:gd name="T100" fmla="*/ 0 h 720"/>
                <a:gd name="T101" fmla="*/ 95 w 95"/>
                <a:gd name="T102" fmla="*/ 720 h 7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5" h="720">
                  <a:moveTo>
                    <a:pt x="95" y="717"/>
                  </a:moveTo>
                  <a:lnTo>
                    <a:pt x="53" y="705"/>
                  </a:lnTo>
                  <a:lnTo>
                    <a:pt x="95" y="661"/>
                  </a:lnTo>
                  <a:lnTo>
                    <a:pt x="53" y="650"/>
                  </a:lnTo>
                  <a:lnTo>
                    <a:pt x="95" y="606"/>
                  </a:lnTo>
                  <a:lnTo>
                    <a:pt x="53" y="593"/>
                  </a:lnTo>
                  <a:lnTo>
                    <a:pt x="95" y="551"/>
                  </a:lnTo>
                  <a:lnTo>
                    <a:pt x="53" y="538"/>
                  </a:lnTo>
                  <a:lnTo>
                    <a:pt x="95" y="494"/>
                  </a:lnTo>
                  <a:lnTo>
                    <a:pt x="53" y="483"/>
                  </a:lnTo>
                  <a:lnTo>
                    <a:pt x="95" y="437"/>
                  </a:lnTo>
                  <a:lnTo>
                    <a:pt x="53" y="426"/>
                  </a:lnTo>
                  <a:lnTo>
                    <a:pt x="95" y="380"/>
                  </a:lnTo>
                  <a:lnTo>
                    <a:pt x="53" y="367"/>
                  </a:lnTo>
                  <a:lnTo>
                    <a:pt x="95" y="325"/>
                  </a:lnTo>
                  <a:lnTo>
                    <a:pt x="53" y="312"/>
                  </a:lnTo>
                  <a:lnTo>
                    <a:pt x="95" y="268"/>
                  </a:lnTo>
                  <a:lnTo>
                    <a:pt x="53" y="256"/>
                  </a:lnTo>
                  <a:lnTo>
                    <a:pt x="95" y="211"/>
                  </a:lnTo>
                  <a:lnTo>
                    <a:pt x="53" y="199"/>
                  </a:lnTo>
                  <a:lnTo>
                    <a:pt x="95" y="156"/>
                  </a:lnTo>
                  <a:lnTo>
                    <a:pt x="53" y="142"/>
                  </a:lnTo>
                  <a:lnTo>
                    <a:pt x="95" y="101"/>
                  </a:lnTo>
                  <a:lnTo>
                    <a:pt x="53" y="87"/>
                  </a:lnTo>
                  <a:lnTo>
                    <a:pt x="95" y="45"/>
                  </a:lnTo>
                  <a:lnTo>
                    <a:pt x="53" y="32"/>
                  </a:lnTo>
                  <a:lnTo>
                    <a:pt x="83" y="0"/>
                  </a:lnTo>
                  <a:lnTo>
                    <a:pt x="43" y="2"/>
                  </a:lnTo>
                  <a:lnTo>
                    <a:pt x="9" y="21"/>
                  </a:lnTo>
                  <a:lnTo>
                    <a:pt x="0" y="42"/>
                  </a:lnTo>
                  <a:lnTo>
                    <a:pt x="0" y="720"/>
                  </a:lnTo>
                  <a:lnTo>
                    <a:pt x="95" y="7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5" name="Freeform 47"/>
            <p:cNvSpPr>
              <a:spLocks/>
            </p:cNvSpPr>
            <p:nvPr/>
          </p:nvSpPr>
          <p:spPr bwMode="auto">
            <a:xfrm>
              <a:off x="2999" y="1470"/>
              <a:ext cx="11" cy="359"/>
            </a:xfrm>
            <a:custGeom>
              <a:avLst/>
              <a:gdLst>
                <a:gd name="T0" fmla="*/ 0 w 23"/>
                <a:gd name="T1" fmla="*/ 359 h 717"/>
                <a:gd name="T2" fmla="*/ 5 w 23"/>
                <a:gd name="T3" fmla="*/ 352 h 717"/>
                <a:gd name="T4" fmla="*/ 0 w 23"/>
                <a:gd name="T5" fmla="*/ 340 h 717"/>
                <a:gd name="T6" fmla="*/ 5 w 23"/>
                <a:gd name="T7" fmla="*/ 335 h 717"/>
                <a:gd name="T8" fmla="*/ 0 w 23"/>
                <a:gd name="T9" fmla="*/ 321 h 717"/>
                <a:gd name="T10" fmla="*/ 5 w 23"/>
                <a:gd name="T11" fmla="*/ 317 h 717"/>
                <a:gd name="T12" fmla="*/ 0 w 23"/>
                <a:gd name="T13" fmla="*/ 304 h 717"/>
                <a:gd name="T14" fmla="*/ 5 w 23"/>
                <a:gd name="T15" fmla="*/ 299 h 717"/>
                <a:gd name="T16" fmla="*/ 0 w 23"/>
                <a:gd name="T17" fmla="*/ 287 h 717"/>
                <a:gd name="T18" fmla="*/ 5 w 23"/>
                <a:gd name="T19" fmla="*/ 281 h 717"/>
                <a:gd name="T20" fmla="*/ 0 w 23"/>
                <a:gd name="T21" fmla="*/ 269 h 717"/>
                <a:gd name="T22" fmla="*/ 5 w 23"/>
                <a:gd name="T23" fmla="*/ 263 h 717"/>
                <a:gd name="T24" fmla="*/ 0 w 23"/>
                <a:gd name="T25" fmla="*/ 249 h 717"/>
                <a:gd name="T26" fmla="*/ 5 w 23"/>
                <a:gd name="T27" fmla="*/ 246 h 717"/>
                <a:gd name="T28" fmla="*/ 0 w 23"/>
                <a:gd name="T29" fmla="*/ 232 h 717"/>
                <a:gd name="T30" fmla="*/ 5 w 23"/>
                <a:gd name="T31" fmla="*/ 228 h 717"/>
                <a:gd name="T32" fmla="*/ 0 w 23"/>
                <a:gd name="T33" fmla="*/ 214 h 717"/>
                <a:gd name="T34" fmla="*/ 5 w 23"/>
                <a:gd name="T35" fmla="*/ 210 h 717"/>
                <a:gd name="T36" fmla="*/ 0 w 23"/>
                <a:gd name="T37" fmla="*/ 196 h 717"/>
                <a:gd name="T38" fmla="*/ 5 w 23"/>
                <a:gd name="T39" fmla="*/ 191 h 717"/>
                <a:gd name="T40" fmla="*/ 0 w 23"/>
                <a:gd name="T41" fmla="*/ 177 h 717"/>
                <a:gd name="T42" fmla="*/ 5 w 23"/>
                <a:gd name="T43" fmla="*/ 173 h 717"/>
                <a:gd name="T44" fmla="*/ 0 w 23"/>
                <a:gd name="T45" fmla="*/ 161 h 717"/>
                <a:gd name="T46" fmla="*/ 5 w 23"/>
                <a:gd name="T47" fmla="*/ 154 h 717"/>
                <a:gd name="T48" fmla="*/ 0 w 23"/>
                <a:gd name="T49" fmla="*/ 143 h 717"/>
                <a:gd name="T50" fmla="*/ 5 w 23"/>
                <a:gd name="T51" fmla="*/ 139 h 717"/>
                <a:gd name="T52" fmla="*/ 0 w 23"/>
                <a:gd name="T53" fmla="*/ 125 h 717"/>
                <a:gd name="T54" fmla="*/ 5 w 23"/>
                <a:gd name="T55" fmla="*/ 119 h 717"/>
                <a:gd name="T56" fmla="*/ 0 w 23"/>
                <a:gd name="T57" fmla="*/ 107 h 717"/>
                <a:gd name="T58" fmla="*/ 5 w 23"/>
                <a:gd name="T59" fmla="*/ 102 h 717"/>
                <a:gd name="T60" fmla="*/ 0 w 23"/>
                <a:gd name="T61" fmla="*/ 89 h 717"/>
                <a:gd name="T62" fmla="*/ 5 w 23"/>
                <a:gd name="T63" fmla="*/ 83 h 717"/>
                <a:gd name="T64" fmla="*/ 0 w 23"/>
                <a:gd name="T65" fmla="*/ 71 h 717"/>
                <a:gd name="T66" fmla="*/ 5 w 23"/>
                <a:gd name="T67" fmla="*/ 66 h 717"/>
                <a:gd name="T68" fmla="*/ 0 w 23"/>
                <a:gd name="T69" fmla="*/ 55 h 717"/>
                <a:gd name="T70" fmla="*/ 5 w 23"/>
                <a:gd name="T71" fmla="*/ 47 h 717"/>
                <a:gd name="T72" fmla="*/ 0 w 23"/>
                <a:gd name="T73" fmla="*/ 36 h 717"/>
                <a:gd name="T74" fmla="*/ 5 w 23"/>
                <a:gd name="T75" fmla="*/ 30 h 717"/>
                <a:gd name="T76" fmla="*/ 0 w 23"/>
                <a:gd name="T77" fmla="*/ 18 h 717"/>
                <a:gd name="T78" fmla="*/ 5 w 23"/>
                <a:gd name="T79" fmla="*/ 12 h 717"/>
                <a:gd name="T80" fmla="*/ 0 w 23"/>
                <a:gd name="T81" fmla="*/ 0 h 717"/>
                <a:gd name="T82" fmla="*/ 8 w 23"/>
                <a:gd name="T83" fmla="*/ 4 h 717"/>
                <a:gd name="T84" fmla="*/ 11 w 23"/>
                <a:gd name="T85" fmla="*/ 11 h 717"/>
                <a:gd name="T86" fmla="*/ 11 w 23"/>
                <a:gd name="T87" fmla="*/ 356 h 717"/>
                <a:gd name="T88" fmla="*/ 0 w 23"/>
                <a:gd name="T89" fmla="*/ 359 h 717"/>
                <a:gd name="T90" fmla="*/ 0 w 23"/>
                <a:gd name="T91" fmla="*/ 359 h 7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"/>
                <a:gd name="T139" fmla="*/ 0 h 717"/>
                <a:gd name="T140" fmla="*/ 23 w 23"/>
                <a:gd name="T141" fmla="*/ 717 h 7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" h="717">
                  <a:moveTo>
                    <a:pt x="0" y="717"/>
                  </a:moveTo>
                  <a:lnTo>
                    <a:pt x="10" y="704"/>
                  </a:lnTo>
                  <a:lnTo>
                    <a:pt x="0" y="679"/>
                  </a:lnTo>
                  <a:lnTo>
                    <a:pt x="10" y="670"/>
                  </a:lnTo>
                  <a:lnTo>
                    <a:pt x="0" y="641"/>
                  </a:lnTo>
                  <a:lnTo>
                    <a:pt x="10" y="633"/>
                  </a:lnTo>
                  <a:lnTo>
                    <a:pt x="0" y="607"/>
                  </a:lnTo>
                  <a:lnTo>
                    <a:pt x="10" y="597"/>
                  </a:lnTo>
                  <a:lnTo>
                    <a:pt x="0" y="573"/>
                  </a:lnTo>
                  <a:lnTo>
                    <a:pt x="10" y="561"/>
                  </a:lnTo>
                  <a:lnTo>
                    <a:pt x="0" y="538"/>
                  </a:lnTo>
                  <a:lnTo>
                    <a:pt x="10" y="525"/>
                  </a:lnTo>
                  <a:lnTo>
                    <a:pt x="0" y="498"/>
                  </a:lnTo>
                  <a:lnTo>
                    <a:pt x="10" y="491"/>
                  </a:lnTo>
                  <a:lnTo>
                    <a:pt x="0" y="464"/>
                  </a:lnTo>
                  <a:lnTo>
                    <a:pt x="10" y="455"/>
                  </a:lnTo>
                  <a:lnTo>
                    <a:pt x="0" y="428"/>
                  </a:lnTo>
                  <a:lnTo>
                    <a:pt x="10" y="420"/>
                  </a:lnTo>
                  <a:lnTo>
                    <a:pt x="0" y="392"/>
                  </a:lnTo>
                  <a:lnTo>
                    <a:pt x="10" y="382"/>
                  </a:lnTo>
                  <a:lnTo>
                    <a:pt x="0" y="354"/>
                  </a:lnTo>
                  <a:lnTo>
                    <a:pt x="10" y="346"/>
                  </a:lnTo>
                  <a:lnTo>
                    <a:pt x="0" y="322"/>
                  </a:lnTo>
                  <a:lnTo>
                    <a:pt x="10" y="308"/>
                  </a:lnTo>
                  <a:lnTo>
                    <a:pt x="0" y="285"/>
                  </a:lnTo>
                  <a:lnTo>
                    <a:pt x="10" y="278"/>
                  </a:lnTo>
                  <a:lnTo>
                    <a:pt x="0" y="249"/>
                  </a:lnTo>
                  <a:lnTo>
                    <a:pt x="10" y="238"/>
                  </a:lnTo>
                  <a:lnTo>
                    <a:pt x="0" y="213"/>
                  </a:lnTo>
                  <a:lnTo>
                    <a:pt x="10" y="204"/>
                  </a:lnTo>
                  <a:lnTo>
                    <a:pt x="0" y="177"/>
                  </a:lnTo>
                  <a:lnTo>
                    <a:pt x="10" y="166"/>
                  </a:lnTo>
                  <a:lnTo>
                    <a:pt x="0" y="141"/>
                  </a:lnTo>
                  <a:lnTo>
                    <a:pt x="10" y="131"/>
                  </a:lnTo>
                  <a:lnTo>
                    <a:pt x="0" y="109"/>
                  </a:lnTo>
                  <a:lnTo>
                    <a:pt x="10" y="93"/>
                  </a:lnTo>
                  <a:lnTo>
                    <a:pt x="0" y="71"/>
                  </a:lnTo>
                  <a:lnTo>
                    <a:pt x="10" y="59"/>
                  </a:lnTo>
                  <a:lnTo>
                    <a:pt x="0" y="36"/>
                  </a:lnTo>
                  <a:lnTo>
                    <a:pt x="10" y="23"/>
                  </a:lnTo>
                  <a:lnTo>
                    <a:pt x="0" y="0"/>
                  </a:lnTo>
                  <a:lnTo>
                    <a:pt x="17" y="8"/>
                  </a:lnTo>
                  <a:lnTo>
                    <a:pt x="23" y="21"/>
                  </a:lnTo>
                  <a:lnTo>
                    <a:pt x="23" y="711"/>
                  </a:lnTo>
                  <a:lnTo>
                    <a:pt x="0" y="7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6" name="Freeform 48"/>
            <p:cNvSpPr>
              <a:spLocks/>
            </p:cNvSpPr>
            <p:nvPr/>
          </p:nvSpPr>
          <p:spPr bwMode="auto">
            <a:xfrm>
              <a:off x="2254" y="1803"/>
              <a:ext cx="638" cy="688"/>
            </a:xfrm>
            <a:custGeom>
              <a:avLst/>
              <a:gdLst>
                <a:gd name="T0" fmla="*/ 638 w 1275"/>
                <a:gd name="T1" fmla="*/ 29 h 1376"/>
                <a:gd name="T2" fmla="*/ 501 w 1275"/>
                <a:gd name="T3" fmla="*/ 11 h 1376"/>
                <a:gd name="T4" fmla="*/ 385 w 1275"/>
                <a:gd name="T5" fmla="*/ 0 h 1376"/>
                <a:gd name="T6" fmla="*/ 288 w 1275"/>
                <a:gd name="T7" fmla="*/ 6 h 1376"/>
                <a:gd name="T8" fmla="*/ 218 w 1275"/>
                <a:gd name="T9" fmla="*/ 21 h 1376"/>
                <a:gd name="T10" fmla="*/ 143 w 1275"/>
                <a:gd name="T11" fmla="*/ 59 h 1376"/>
                <a:gd name="T12" fmla="*/ 89 w 1275"/>
                <a:gd name="T13" fmla="*/ 105 h 1376"/>
                <a:gd name="T14" fmla="*/ 53 w 1275"/>
                <a:gd name="T15" fmla="*/ 157 h 1376"/>
                <a:gd name="T16" fmla="*/ 27 w 1275"/>
                <a:gd name="T17" fmla="*/ 227 h 1376"/>
                <a:gd name="T18" fmla="*/ 9 w 1275"/>
                <a:gd name="T19" fmla="*/ 310 h 1376"/>
                <a:gd name="T20" fmla="*/ 0 w 1275"/>
                <a:gd name="T21" fmla="*/ 401 h 1376"/>
                <a:gd name="T22" fmla="*/ 6 w 1275"/>
                <a:gd name="T23" fmla="*/ 487 h 1376"/>
                <a:gd name="T24" fmla="*/ 24 w 1275"/>
                <a:gd name="T25" fmla="*/ 570 h 1376"/>
                <a:gd name="T26" fmla="*/ 51 w 1275"/>
                <a:gd name="T27" fmla="*/ 632 h 1376"/>
                <a:gd name="T28" fmla="*/ 80 w 1275"/>
                <a:gd name="T29" fmla="*/ 669 h 1376"/>
                <a:gd name="T30" fmla="*/ 102 w 1275"/>
                <a:gd name="T31" fmla="*/ 683 h 1376"/>
                <a:gd name="T32" fmla="*/ 127 w 1275"/>
                <a:gd name="T33" fmla="*/ 688 h 1376"/>
                <a:gd name="T34" fmla="*/ 168 w 1275"/>
                <a:gd name="T35" fmla="*/ 682 h 1376"/>
                <a:gd name="T36" fmla="*/ 238 w 1275"/>
                <a:gd name="T37" fmla="*/ 652 h 1376"/>
                <a:gd name="T38" fmla="*/ 275 w 1275"/>
                <a:gd name="T39" fmla="*/ 627 h 1376"/>
                <a:gd name="T40" fmla="*/ 261 w 1275"/>
                <a:gd name="T41" fmla="*/ 602 h 1376"/>
                <a:gd name="T42" fmla="*/ 235 w 1275"/>
                <a:gd name="T43" fmla="*/ 636 h 1376"/>
                <a:gd name="T44" fmla="*/ 225 w 1275"/>
                <a:gd name="T45" fmla="*/ 599 h 1376"/>
                <a:gd name="T46" fmla="*/ 196 w 1275"/>
                <a:gd name="T47" fmla="*/ 641 h 1376"/>
                <a:gd name="T48" fmla="*/ 190 w 1275"/>
                <a:gd name="T49" fmla="*/ 591 h 1376"/>
                <a:gd name="T50" fmla="*/ 148 w 1275"/>
                <a:gd name="T51" fmla="*/ 643 h 1376"/>
                <a:gd name="T52" fmla="*/ 148 w 1275"/>
                <a:gd name="T53" fmla="*/ 578 h 1376"/>
                <a:gd name="T54" fmla="*/ 107 w 1275"/>
                <a:gd name="T55" fmla="*/ 629 h 1376"/>
                <a:gd name="T56" fmla="*/ 112 w 1275"/>
                <a:gd name="T57" fmla="*/ 558 h 1376"/>
                <a:gd name="T58" fmla="*/ 71 w 1275"/>
                <a:gd name="T59" fmla="*/ 599 h 1376"/>
                <a:gd name="T60" fmla="*/ 93 w 1275"/>
                <a:gd name="T61" fmla="*/ 520 h 1376"/>
                <a:gd name="T62" fmla="*/ 45 w 1275"/>
                <a:gd name="T63" fmla="*/ 553 h 1376"/>
                <a:gd name="T64" fmla="*/ 84 w 1275"/>
                <a:gd name="T65" fmla="*/ 463 h 1376"/>
                <a:gd name="T66" fmla="*/ 24 w 1275"/>
                <a:gd name="T67" fmla="*/ 493 h 1376"/>
                <a:gd name="T68" fmla="*/ 77 w 1275"/>
                <a:gd name="T69" fmla="*/ 398 h 1376"/>
                <a:gd name="T70" fmla="*/ 19 w 1275"/>
                <a:gd name="T71" fmla="*/ 416 h 1376"/>
                <a:gd name="T72" fmla="*/ 75 w 1275"/>
                <a:gd name="T73" fmla="*/ 340 h 1376"/>
                <a:gd name="T74" fmla="*/ 21 w 1275"/>
                <a:gd name="T75" fmla="*/ 349 h 1376"/>
                <a:gd name="T76" fmla="*/ 86 w 1275"/>
                <a:gd name="T77" fmla="*/ 284 h 1376"/>
                <a:gd name="T78" fmla="*/ 35 w 1275"/>
                <a:gd name="T79" fmla="*/ 284 h 1376"/>
                <a:gd name="T80" fmla="*/ 98 w 1275"/>
                <a:gd name="T81" fmla="*/ 233 h 1376"/>
                <a:gd name="T82" fmla="*/ 49 w 1275"/>
                <a:gd name="T83" fmla="*/ 218 h 1376"/>
                <a:gd name="T84" fmla="*/ 119 w 1275"/>
                <a:gd name="T85" fmla="*/ 176 h 1376"/>
                <a:gd name="T86" fmla="*/ 75 w 1275"/>
                <a:gd name="T87" fmla="*/ 167 h 1376"/>
                <a:gd name="T88" fmla="*/ 151 w 1275"/>
                <a:gd name="T89" fmla="*/ 127 h 1376"/>
                <a:gd name="T90" fmla="*/ 107 w 1275"/>
                <a:gd name="T91" fmla="*/ 113 h 1376"/>
                <a:gd name="T92" fmla="*/ 192 w 1275"/>
                <a:gd name="T93" fmla="*/ 92 h 1376"/>
                <a:gd name="T94" fmla="*/ 151 w 1275"/>
                <a:gd name="T95" fmla="*/ 71 h 1376"/>
                <a:gd name="T96" fmla="*/ 241 w 1275"/>
                <a:gd name="T97" fmla="*/ 53 h 1376"/>
                <a:gd name="T98" fmla="*/ 208 w 1275"/>
                <a:gd name="T99" fmla="*/ 41 h 1376"/>
                <a:gd name="T100" fmla="*/ 266 w 1275"/>
                <a:gd name="T101" fmla="*/ 23 h 1376"/>
                <a:gd name="T102" fmla="*/ 353 w 1275"/>
                <a:gd name="T103" fmla="*/ 18 h 1376"/>
                <a:gd name="T104" fmla="*/ 433 w 1275"/>
                <a:gd name="T105" fmla="*/ 15 h 1376"/>
                <a:gd name="T106" fmla="*/ 638 w 1275"/>
                <a:gd name="T107" fmla="*/ 29 h 1376"/>
                <a:gd name="T108" fmla="*/ 638 w 1275"/>
                <a:gd name="T109" fmla="*/ 29 h 13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5"/>
                <a:gd name="T166" fmla="*/ 0 h 1376"/>
                <a:gd name="T167" fmla="*/ 1275 w 1275"/>
                <a:gd name="T168" fmla="*/ 1376 h 13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5" h="1376">
                  <a:moveTo>
                    <a:pt x="1275" y="59"/>
                  </a:moveTo>
                  <a:lnTo>
                    <a:pt x="1001" y="23"/>
                  </a:lnTo>
                  <a:lnTo>
                    <a:pt x="770" y="0"/>
                  </a:lnTo>
                  <a:lnTo>
                    <a:pt x="576" y="13"/>
                  </a:lnTo>
                  <a:lnTo>
                    <a:pt x="435" y="42"/>
                  </a:lnTo>
                  <a:lnTo>
                    <a:pt x="285" y="118"/>
                  </a:lnTo>
                  <a:lnTo>
                    <a:pt x="177" y="211"/>
                  </a:lnTo>
                  <a:lnTo>
                    <a:pt x="106" y="314"/>
                  </a:lnTo>
                  <a:lnTo>
                    <a:pt x="53" y="454"/>
                  </a:lnTo>
                  <a:lnTo>
                    <a:pt x="17" y="620"/>
                  </a:lnTo>
                  <a:lnTo>
                    <a:pt x="0" y="802"/>
                  </a:lnTo>
                  <a:lnTo>
                    <a:pt x="11" y="975"/>
                  </a:lnTo>
                  <a:lnTo>
                    <a:pt x="47" y="1139"/>
                  </a:lnTo>
                  <a:lnTo>
                    <a:pt x="102" y="1264"/>
                  </a:lnTo>
                  <a:lnTo>
                    <a:pt x="159" y="1338"/>
                  </a:lnTo>
                  <a:lnTo>
                    <a:pt x="203" y="1365"/>
                  </a:lnTo>
                  <a:lnTo>
                    <a:pt x="254" y="1376"/>
                  </a:lnTo>
                  <a:lnTo>
                    <a:pt x="336" y="1363"/>
                  </a:lnTo>
                  <a:lnTo>
                    <a:pt x="475" y="1304"/>
                  </a:lnTo>
                  <a:lnTo>
                    <a:pt x="549" y="1253"/>
                  </a:lnTo>
                  <a:lnTo>
                    <a:pt x="521" y="1203"/>
                  </a:lnTo>
                  <a:lnTo>
                    <a:pt x="469" y="1272"/>
                  </a:lnTo>
                  <a:lnTo>
                    <a:pt x="450" y="1198"/>
                  </a:lnTo>
                  <a:lnTo>
                    <a:pt x="391" y="1281"/>
                  </a:lnTo>
                  <a:lnTo>
                    <a:pt x="380" y="1181"/>
                  </a:lnTo>
                  <a:lnTo>
                    <a:pt x="296" y="1285"/>
                  </a:lnTo>
                  <a:lnTo>
                    <a:pt x="296" y="1156"/>
                  </a:lnTo>
                  <a:lnTo>
                    <a:pt x="213" y="1257"/>
                  </a:lnTo>
                  <a:lnTo>
                    <a:pt x="224" y="1116"/>
                  </a:lnTo>
                  <a:lnTo>
                    <a:pt x="142" y="1198"/>
                  </a:lnTo>
                  <a:lnTo>
                    <a:pt x="186" y="1040"/>
                  </a:lnTo>
                  <a:lnTo>
                    <a:pt x="89" y="1106"/>
                  </a:lnTo>
                  <a:lnTo>
                    <a:pt x="167" y="926"/>
                  </a:lnTo>
                  <a:lnTo>
                    <a:pt x="47" y="987"/>
                  </a:lnTo>
                  <a:lnTo>
                    <a:pt x="154" y="797"/>
                  </a:lnTo>
                  <a:lnTo>
                    <a:pt x="38" y="833"/>
                  </a:lnTo>
                  <a:lnTo>
                    <a:pt x="150" y="679"/>
                  </a:lnTo>
                  <a:lnTo>
                    <a:pt x="42" y="698"/>
                  </a:lnTo>
                  <a:lnTo>
                    <a:pt x="171" y="568"/>
                  </a:lnTo>
                  <a:lnTo>
                    <a:pt x="70" y="568"/>
                  </a:lnTo>
                  <a:lnTo>
                    <a:pt x="196" y="466"/>
                  </a:lnTo>
                  <a:lnTo>
                    <a:pt x="97" y="437"/>
                  </a:lnTo>
                  <a:lnTo>
                    <a:pt x="237" y="353"/>
                  </a:lnTo>
                  <a:lnTo>
                    <a:pt x="150" y="333"/>
                  </a:lnTo>
                  <a:lnTo>
                    <a:pt x="302" y="255"/>
                  </a:lnTo>
                  <a:lnTo>
                    <a:pt x="213" y="226"/>
                  </a:lnTo>
                  <a:lnTo>
                    <a:pt x="384" y="184"/>
                  </a:lnTo>
                  <a:lnTo>
                    <a:pt x="302" y="142"/>
                  </a:lnTo>
                  <a:lnTo>
                    <a:pt x="481" y="106"/>
                  </a:lnTo>
                  <a:lnTo>
                    <a:pt x="416" y="82"/>
                  </a:lnTo>
                  <a:lnTo>
                    <a:pt x="532" y="47"/>
                  </a:lnTo>
                  <a:lnTo>
                    <a:pt x="705" y="36"/>
                  </a:lnTo>
                  <a:lnTo>
                    <a:pt x="865" y="30"/>
                  </a:lnTo>
                  <a:lnTo>
                    <a:pt x="1275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7" name="Freeform 49"/>
            <p:cNvSpPr>
              <a:spLocks/>
            </p:cNvSpPr>
            <p:nvPr/>
          </p:nvSpPr>
          <p:spPr bwMode="auto">
            <a:xfrm>
              <a:off x="2930" y="1883"/>
              <a:ext cx="422" cy="259"/>
            </a:xfrm>
            <a:custGeom>
              <a:avLst/>
              <a:gdLst>
                <a:gd name="T0" fmla="*/ 0 w 844"/>
                <a:gd name="T1" fmla="*/ 0 h 519"/>
                <a:gd name="T2" fmla="*/ 0 w 844"/>
                <a:gd name="T3" fmla="*/ 67 h 519"/>
                <a:gd name="T4" fmla="*/ 10 w 844"/>
                <a:gd name="T5" fmla="*/ 118 h 519"/>
                <a:gd name="T6" fmla="*/ 25 w 844"/>
                <a:gd name="T7" fmla="*/ 171 h 519"/>
                <a:gd name="T8" fmla="*/ 42 w 844"/>
                <a:gd name="T9" fmla="*/ 218 h 519"/>
                <a:gd name="T10" fmla="*/ 59 w 844"/>
                <a:gd name="T11" fmla="*/ 244 h 519"/>
                <a:gd name="T12" fmla="*/ 76 w 844"/>
                <a:gd name="T13" fmla="*/ 253 h 519"/>
                <a:gd name="T14" fmla="*/ 93 w 844"/>
                <a:gd name="T15" fmla="*/ 259 h 519"/>
                <a:gd name="T16" fmla="*/ 122 w 844"/>
                <a:gd name="T17" fmla="*/ 256 h 519"/>
                <a:gd name="T18" fmla="*/ 161 w 844"/>
                <a:gd name="T19" fmla="*/ 244 h 519"/>
                <a:gd name="T20" fmla="*/ 205 w 844"/>
                <a:gd name="T21" fmla="*/ 224 h 519"/>
                <a:gd name="T22" fmla="*/ 244 w 844"/>
                <a:gd name="T23" fmla="*/ 189 h 519"/>
                <a:gd name="T24" fmla="*/ 286 w 844"/>
                <a:gd name="T25" fmla="*/ 140 h 519"/>
                <a:gd name="T26" fmla="*/ 342 w 844"/>
                <a:gd name="T27" fmla="*/ 74 h 519"/>
                <a:gd name="T28" fmla="*/ 380 w 844"/>
                <a:gd name="T29" fmla="*/ 43 h 519"/>
                <a:gd name="T30" fmla="*/ 422 w 844"/>
                <a:gd name="T31" fmla="*/ 23 h 519"/>
                <a:gd name="T32" fmla="*/ 375 w 844"/>
                <a:gd name="T33" fmla="*/ 40 h 519"/>
                <a:gd name="T34" fmla="*/ 333 w 844"/>
                <a:gd name="T35" fmla="*/ 74 h 519"/>
                <a:gd name="T36" fmla="*/ 290 w 844"/>
                <a:gd name="T37" fmla="*/ 123 h 519"/>
                <a:gd name="T38" fmla="*/ 244 w 844"/>
                <a:gd name="T39" fmla="*/ 173 h 519"/>
                <a:gd name="T40" fmla="*/ 231 w 844"/>
                <a:gd name="T41" fmla="*/ 191 h 519"/>
                <a:gd name="T42" fmla="*/ 222 w 844"/>
                <a:gd name="T43" fmla="*/ 171 h 519"/>
                <a:gd name="T44" fmla="*/ 205 w 844"/>
                <a:gd name="T45" fmla="*/ 206 h 519"/>
                <a:gd name="T46" fmla="*/ 199 w 844"/>
                <a:gd name="T47" fmla="*/ 173 h 519"/>
                <a:gd name="T48" fmla="*/ 175 w 844"/>
                <a:gd name="T49" fmla="*/ 224 h 519"/>
                <a:gd name="T50" fmla="*/ 173 w 844"/>
                <a:gd name="T51" fmla="*/ 185 h 519"/>
                <a:gd name="T52" fmla="*/ 150 w 844"/>
                <a:gd name="T53" fmla="*/ 230 h 519"/>
                <a:gd name="T54" fmla="*/ 142 w 844"/>
                <a:gd name="T55" fmla="*/ 185 h 519"/>
                <a:gd name="T56" fmla="*/ 110 w 844"/>
                <a:gd name="T57" fmla="*/ 239 h 519"/>
                <a:gd name="T58" fmla="*/ 113 w 844"/>
                <a:gd name="T59" fmla="*/ 183 h 519"/>
                <a:gd name="T60" fmla="*/ 81 w 844"/>
                <a:gd name="T61" fmla="*/ 224 h 519"/>
                <a:gd name="T62" fmla="*/ 93 w 844"/>
                <a:gd name="T63" fmla="*/ 176 h 519"/>
                <a:gd name="T64" fmla="*/ 53 w 844"/>
                <a:gd name="T65" fmla="*/ 206 h 519"/>
                <a:gd name="T66" fmla="*/ 72 w 844"/>
                <a:gd name="T67" fmla="*/ 165 h 519"/>
                <a:gd name="T68" fmla="*/ 40 w 844"/>
                <a:gd name="T69" fmla="*/ 180 h 519"/>
                <a:gd name="T70" fmla="*/ 53 w 844"/>
                <a:gd name="T71" fmla="*/ 153 h 519"/>
                <a:gd name="T72" fmla="*/ 26 w 844"/>
                <a:gd name="T73" fmla="*/ 153 h 519"/>
                <a:gd name="T74" fmla="*/ 42 w 844"/>
                <a:gd name="T75" fmla="*/ 135 h 519"/>
                <a:gd name="T76" fmla="*/ 22 w 844"/>
                <a:gd name="T77" fmla="*/ 138 h 519"/>
                <a:gd name="T78" fmla="*/ 29 w 844"/>
                <a:gd name="T79" fmla="*/ 115 h 519"/>
                <a:gd name="T80" fmla="*/ 17 w 844"/>
                <a:gd name="T81" fmla="*/ 115 h 519"/>
                <a:gd name="T82" fmla="*/ 10 w 844"/>
                <a:gd name="T83" fmla="*/ 88 h 519"/>
                <a:gd name="T84" fmla="*/ 5 w 844"/>
                <a:gd name="T85" fmla="*/ 47 h 519"/>
                <a:gd name="T86" fmla="*/ 0 w 844"/>
                <a:gd name="T87" fmla="*/ 0 h 519"/>
                <a:gd name="T88" fmla="*/ 0 w 844"/>
                <a:gd name="T89" fmla="*/ 0 h 5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4"/>
                <a:gd name="T136" fmla="*/ 0 h 519"/>
                <a:gd name="T137" fmla="*/ 844 w 844"/>
                <a:gd name="T138" fmla="*/ 519 h 5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4" h="519">
                  <a:moveTo>
                    <a:pt x="0" y="0"/>
                  </a:moveTo>
                  <a:lnTo>
                    <a:pt x="0" y="135"/>
                  </a:lnTo>
                  <a:lnTo>
                    <a:pt x="19" y="237"/>
                  </a:lnTo>
                  <a:lnTo>
                    <a:pt x="50" y="342"/>
                  </a:lnTo>
                  <a:lnTo>
                    <a:pt x="84" y="437"/>
                  </a:lnTo>
                  <a:lnTo>
                    <a:pt x="118" y="488"/>
                  </a:lnTo>
                  <a:lnTo>
                    <a:pt x="152" y="507"/>
                  </a:lnTo>
                  <a:lnTo>
                    <a:pt x="185" y="519"/>
                  </a:lnTo>
                  <a:lnTo>
                    <a:pt x="245" y="513"/>
                  </a:lnTo>
                  <a:lnTo>
                    <a:pt x="321" y="488"/>
                  </a:lnTo>
                  <a:lnTo>
                    <a:pt x="409" y="448"/>
                  </a:lnTo>
                  <a:lnTo>
                    <a:pt x="489" y="378"/>
                  </a:lnTo>
                  <a:lnTo>
                    <a:pt x="572" y="281"/>
                  </a:lnTo>
                  <a:lnTo>
                    <a:pt x="683" y="148"/>
                  </a:lnTo>
                  <a:lnTo>
                    <a:pt x="760" y="87"/>
                  </a:lnTo>
                  <a:lnTo>
                    <a:pt x="844" y="47"/>
                  </a:lnTo>
                  <a:lnTo>
                    <a:pt x="749" y="81"/>
                  </a:lnTo>
                  <a:lnTo>
                    <a:pt x="665" y="148"/>
                  </a:lnTo>
                  <a:lnTo>
                    <a:pt x="580" y="247"/>
                  </a:lnTo>
                  <a:lnTo>
                    <a:pt x="489" y="347"/>
                  </a:lnTo>
                  <a:lnTo>
                    <a:pt x="462" y="382"/>
                  </a:lnTo>
                  <a:lnTo>
                    <a:pt x="445" y="342"/>
                  </a:lnTo>
                  <a:lnTo>
                    <a:pt x="409" y="412"/>
                  </a:lnTo>
                  <a:lnTo>
                    <a:pt x="397" y="347"/>
                  </a:lnTo>
                  <a:lnTo>
                    <a:pt x="350" y="448"/>
                  </a:lnTo>
                  <a:lnTo>
                    <a:pt x="346" y="370"/>
                  </a:lnTo>
                  <a:lnTo>
                    <a:pt x="299" y="460"/>
                  </a:lnTo>
                  <a:lnTo>
                    <a:pt x="283" y="370"/>
                  </a:lnTo>
                  <a:lnTo>
                    <a:pt x="221" y="479"/>
                  </a:lnTo>
                  <a:lnTo>
                    <a:pt x="226" y="366"/>
                  </a:lnTo>
                  <a:lnTo>
                    <a:pt x="162" y="448"/>
                  </a:lnTo>
                  <a:lnTo>
                    <a:pt x="185" y="353"/>
                  </a:lnTo>
                  <a:lnTo>
                    <a:pt x="107" y="412"/>
                  </a:lnTo>
                  <a:lnTo>
                    <a:pt x="143" y="330"/>
                  </a:lnTo>
                  <a:lnTo>
                    <a:pt x="80" y="361"/>
                  </a:lnTo>
                  <a:lnTo>
                    <a:pt x="107" y="306"/>
                  </a:lnTo>
                  <a:lnTo>
                    <a:pt x="53" y="306"/>
                  </a:lnTo>
                  <a:lnTo>
                    <a:pt x="84" y="271"/>
                  </a:lnTo>
                  <a:lnTo>
                    <a:pt x="44" y="277"/>
                  </a:lnTo>
                  <a:lnTo>
                    <a:pt x="59" y="230"/>
                  </a:lnTo>
                  <a:lnTo>
                    <a:pt x="33" y="230"/>
                  </a:lnTo>
                  <a:lnTo>
                    <a:pt x="19" y="176"/>
                  </a:lnTo>
                  <a:lnTo>
                    <a:pt x="1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8" name="Freeform 50"/>
            <p:cNvSpPr>
              <a:spLocks/>
            </p:cNvSpPr>
            <p:nvPr/>
          </p:nvSpPr>
          <p:spPr bwMode="auto">
            <a:xfrm>
              <a:off x="2558" y="1946"/>
              <a:ext cx="429" cy="489"/>
            </a:xfrm>
            <a:custGeom>
              <a:avLst/>
              <a:gdLst>
                <a:gd name="T0" fmla="*/ 348 w 859"/>
                <a:gd name="T1" fmla="*/ 0 h 979"/>
                <a:gd name="T2" fmla="*/ 355 w 859"/>
                <a:gd name="T3" fmla="*/ 41 h 979"/>
                <a:gd name="T4" fmla="*/ 370 w 859"/>
                <a:gd name="T5" fmla="*/ 90 h 979"/>
                <a:gd name="T6" fmla="*/ 386 w 859"/>
                <a:gd name="T7" fmla="*/ 131 h 979"/>
                <a:gd name="T8" fmla="*/ 405 w 859"/>
                <a:gd name="T9" fmla="*/ 171 h 979"/>
                <a:gd name="T10" fmla="*/ 429 w 859"/>
                <a:gd name="T11" fmla="*/ 206 h 979"/>
                <a:gd name="T12" fmla="*/ 397 w 859"/>
                <a:gd name="T13" fmla="*/ 252 h 979"/>
                <a:gd name="T14" fmla="*/ 351 w 859"/>
                <a:gd name="T15" fmla="*/ 291 h 979"/>
                <a:gd name="T16" fmla="*/ 311 w 859"/>
                <a:gd name="T17" fmla="*/ 315 h 979"/>
                <a:gd name="T18" fmla="*/ 246 w 859"/>
                <a:gd name="T19" fmla="*/ 333 h 979"/>
                <a:gd name="T20" fmla="*/ 189 w 859"/>
                <a:gd name="T21" fmla="*/ 351 h 979"/>
                <a:gd name="T22" fmla="*/ 140 w 859"/>
                <a:gd name="T23" fmla="*/ 373 h 979"/>
                <a:gd name="T24" fmla="*/ 82 w 859"/>
                <a:gd name="T25" fmla="*/ 406 h 979"/>
                <a:gd name="T26" fmla="*/ 35 w 859"/>
                <a:gd name="T27" fmla="*/ 450 h 979"/>
                <a:gd name="T28" fmla="*/ 0 w 859"/>
                <a:gd name="T29" fmla="*/ 489 h 979"/>
                <a:gd name="T30" fmla="*/ 38 w 859"/>
                <a:gd name="T31" fmla="*/ 435 h 979"/>
                <a:gd name="T32" fmla="*/ 89 w 859"/>
                <a:gd name="T33" fmla="*/ 395 h 979"/>
                <a:gd name="T34" fmla="*/ 162 w 859"/>
                <a:gd name="T35" fmla="*/ 353 h 979"/>
                <a:gd name="T36" fmla="*/ 237 w 859"/>
                <a:gd name="T37" fmla="*/ 324 h 979"/>
                <a:gd name="T38" fmla="*/ 305 w 859"/>
                <a:gd name="T39" fmla="*/ 303 h 979"/>
                <a:gd name="T40" fmla="*/ 283 w 859"/>
                <a:gd name="T41" fmla="*/ 290 h 979"/>
                <a:gd name="T42" fmla="*/ 346 w 859"/>
                <a:gd name="T43" fmla="*/ 283 h 979"/>
                <a:gd name="T44" fmla="*/ 302 w 859"/>
                <a:gd name="T45" fmla="*/ 267 h 979"/>
                <a:gd name="T46" fmla="*/ 364 w 859"/>
                <a:gd name="T47" fmla="*/ 258 h 979"/>
                <a:gd name="T48" fmla="*/ 322 w 859"/>
                <a:gd name="T49" fmla="*/ 243 h 979"/>
                <a:gd name="T50" fmla="*/ 382 w 859"/>
                <a:gd name="T51" fmla="*/ 233 h 979"/>
                <a:gd name="T52" fmla="*/ 334 w 859"/>
                <a:gd name="T53" fmla="*/ 217 h 979"/>
                <a:gd name="T54" fmla="*/ 390 w 859"/>
                <a:gd name="T55" fmla="*/ 199 h 979"/>
                <a:gd name="T56" fmla="*/ 344 w 859"/>
                <a:gd name="T57" fmla="*/ 194 h 979"/>
                <a:gd name="T58" fmla="*/ 386 w 859"/>
                <a:gd name="T59" fmla="*/ 167 h 979"/>
                <a:gd name="T60" fmla="*/ 344 w 859"/>
                <a:gd name="T61" fmla="*/ 167 h 979"/>
                <a:gd name="T62" fmla="*/ 377 w 859"/>
                <a:gd name="T63" fmla="*/ 141 h 979"/>
                <a:gd name="T64" fmla="*/ 344 w 859"/>
                <a:gd name="T65" fmla="*/ 141 h 979"/>
                <a:gd name="T66" fmla="*/ 370 w 859"/>
                <a:gd name="T67" fmla="*/ 118 h 979"/>
                <a:gd name="T68" fmla="*/ 348 w 859"/>
                <a:gd name="T69" fmla="*/ 114 h 979"/>
                <a:gd name="T70" fmla="*/ 367 w 859"/>
                <a:gd name="T71" fmla="*/ 106 h 979"/>
                <a:gd name="T72" fmla="*/ 357 w 859"/>
                <a:gd name="T73" fmla="*/ 63 h 979"/>
                <a:gd name="T74" fmla="*/ 348 w 859"/>
                <a:gd name="T75" fmla="*/ 0 h 979"/>
                <a:gd name="T76" fmla="*/ 348 w 859"/>
                <a:gd name="T77" fmla="*/ 0 h 97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59"/>
                <a:gd name="T118" fmla="*/ 0 h 979"/>
                <a:gd name="T119" fmla="*/ 859 w 859"/>
                <a:gd name="T120" fmla="*/ 979 h 97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59" h="979">
                  <a:moveTo>
                    <a:pt x="696" y="0"/>
                  </a:moveTo>
                  <a:lnTo>
                    <a:pt x="711" y="82"/>
                  </a:lnTo>
                  <a:lnTo>
                    <a:pt x="741" y="181"/>
                  </a:lnTo>
                  <a:lnTo>
                    <a:pt x="772" y="262"/>
                  </a:lnTo>
                  <a:lnTo>
                    <a:pt x="810" y="342"/>
                  </a:lnTo>
                  <a:lnTo>
                    <a:pt x="859" y="413"/>
                  </a:lnTo>
                  <a:lnTo>
                    <a:pt x="795" y="504"/>
                  </a:lnTo>
                  <a:lnTo>
                    <a:pt x="703" y="582"/>
                  </a:lnTo>
                  <a:lnTo>
                    <a:pt x="622" y="631"/>
                  </a:lnTo>
                  <a:lnTo>
                    <a:pt x="492" y="667"/>
                  </a:lnTo>
                  <a:lnTo>
                    <a:pt x="378" y="702"/>
                  </a:lnTo>
                  <a:lnTo>
                    <a:pt x="280" y="747"/>
                  </a:lnTo>
                  <a:lnTo>
                    <a:pt x="164" y="812"/>
                  </a:lnTo>
                  <a:lnTo>
                    <a:pt x="70" y="901"/>
                  </a:lnTo>
                  <a:lnTo>
                    <a:pt x="0" y="979"/>
                  </a:lnTo>
                  <a:lnTo>
                    <a:pt x="76" y="871"/>
                  </a:lnTo>
                  <a:lnTo>
                    <a:pt x="179" y="791"/>
                  </a:lnTo>
                  <a:lnTo>
                    <a:pt x="325" y="707"/>
                  </a:lnTo>
                  <a:lnTo>
                    <a:pt x="475" y="648"/>
                  </a:lnTo>
                  <a:lnTo>
                    <a:pt x="610" y="607"/>
                  </a:lnTo>
                  <a:lnTo>
                    <a:pt x="567" y="580"/>
                  </a:lnTo>
                  <a:lnTo>
                    <a:pt x="692" y="567"/>
                  </a:lnTo>
                  <a:lnTo>
                    <a:pt x="605" y="534"/>
                  </a:lnTo>
                  <a:lnTo>
                    <a:pt x="728" y="517"/>
                  </a:lnTo>
                  <a:lnTo>
                    <a:pt x="644" y="487"/>
                  </a:lnTo>
                  <a:lnTo>
                    <a:pt x="764" y="466"/>
                  </a:lnTo>
                  <a:lnTo>
                    <a:pt x="669" y="434"/>
                  </a:lnTo>
                  <a:lnTo>
                    <a:pt x="781" y="399"/>
                  </a:lnTo>
                  <a:lnTo>
                    <a:pt x="688" y="388"/>
                  </a:lnTo>
                  <a:lnTo>
                    <a:pt x="772" y="335"/>
                  </a:lnTo>
                  <a:lnTo>
                    <a:pt x="688" y="335"/>
                  </a:lnTo>
                  <a:lnTo>
                    <a:pt x="755" y="283"/>
                  </a:lnTo>
                  <a:lnTo>
                    <a:pt x="688" y="283"/>
                  </a:lnTo>
                  <a:lnTo>
                    <a:pt x="741" y="236"/>
                  </a:lnTo>
                  <a:lnTo>
                    <a:pt x="696" y="228"/>
                  </a:lnTo>
                  <a:lnTo>
                    <a:pt x="734" y="213"/>
                  </a:lnTo>
                  <a:lnTo>
                    <a:pt x="715" y="127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59" name="Freeform 51"/>
            <p:cNvSpPr>
              <a:spLocks/>
            </p:cNvSpPr>
            <p:nvPr/>
          </p:nvSpPr>
          <p:spPr bwMode="auto">
            <a:xfrm>
              <a:off x="2924" y="2119"/>
              <a:ext cx="170" cy="120"/>
            </a:xfrm>
            <a:custGeom>
              <a:avLst/>
              <a:gdLst>
                <a:gd name="T0" fmla="*/ 167 w 338"/>
                <a:gd name="T1" fmla="*/ 0 h 242"/>
                <a:gd name="T2" fmla="*/ 170 w 338"/>
                <a:gd name="T3" fmla="*/ 30 h 242"/>
                <a:gd name="T4" fmla="*/ 164 w 338"/>
                <a:gd name="T5" fmla="*/ 70 h 242"/>
                <a:gd name="T6" fmla="*/ 143 w 338"/>
                <a:gd name="T7" fmla="*/ 100 h 242"/>
                <a:gd name="T8" fmla="*/ 117 w 338"/>
                <a:gd name="T9" fmla="*/ 117 h 242"/>
                <a:gd name="T10" fmla="*/ 87 w 338"/>
                <a:gd name="T11" fmla="*/ 120 h 242"/>
                <a:gd name="T12" fmla="*/ 54 w 338"/>
                <a:gd name="T13" fmla="*/ 117 h 242"/>
                <a:gd name="T14" fmla="*/ 0 w 338"/>
                <a:gd name="T15" fmla="*/ 103 h 242"/>
                <a:gd name="T16" fmla="*/ 65 w 338"/>
                <a:gd name="T17" fmla="*/ 111 h 242"/>
                <a:gd name="T18" fmla="*/ 96 w 338"/>
                <a:gd name="T19" fmla="*/ 111 h 242"/>
                <a:gd name="T20" fmla="*/ 117 w 338"/>
                <a:gd name="T21" fmla="*/ 107 h 242"/>
                <a:gd name="T22" fmla="*/ 137 w 338"/>
                <a:gd name="T23" fmla="*/ 93 h 242"/>
                <a:gd name="T24" fmla="*/ 156 w 338"/>
                <a:gd name="T25" fmla="*/ 70 h 242"/>
                <a:gd name="T26" fmla="*/ 161 w 338"/>
                <a:gd name="T27" fmla="*/ 47 h 242"/>
                <a:gd name="T28" fmla="*/ 161 w 338"/>
                <a:gd name="T29" fmla="*/ 30 h 242"/>
                <a:gd name="T30" fmla="*/ 156 w 338"/>
                <a:gd name="T31" fmla="*/ 12 h 242"/>
                <a:gd name="T32" fmla="*/ 167 w 338"/>
                <a:gd name="T33" fmla="*/ 0 h 242"/>
                <a:gd name="T34" fmla="*/ 167 w 338"/>
                <a:gd name="T35" fmla="*/ 0 h 2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38"/>
                <a:gd name="T55" fmla="*/ 0 h 242"/>
                <a:gd name="T56" fmla="*/ 338 w 338"/>
                <a:gd name="T57" fmla="*/ 242 h 24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38" h="242">
                  <a:moveTo>
                    <a:pt x="332" y="0"/>
                  </a:moveTo>
                  <a:lnTo>
                    <a:pt x="338" y="61"/>
                  </a:lnTo>
                  <a:lnTo>
                    <a:pt x="327" y="141"/>
                  </a:lnTo>
                  <a:lnTo>
                    <a:pt x="285" y="202"/>
                  </a:lnTo>
                  <a:lnTo>
                    <a:pt x="232" y="236"/>
                  </a:lnTo>
                  <a:lnTo>
                    <a:pt x="173" y="242"/>
                  </a:lnTo>
                  <a:lnTo>
                    <a:pt x="108" y="236"/>
                  </a:lnTo>
                  <a:lnTo>
                    <a:pt x="0" y="207"/>
                  </a:lnTo>
                  <a:lnTo>
                    <a:pt x="129" y="223"/>
                  </a:lnTo>
                  <a:lnTo>
                    <a:pt x="190" y="223"/>
                  </a:lnTo>
                  <a:lnTo>
                    <a:pt x="232" y="215"/>
                  </a:lnTo>
                  <a:lnTo>
                    <a:pt x="273" y="188"/>
                  </a:lnTo>
                  <a:lnTo>
                    <a:pt x="310" y="141"/>
                  </a:lnTo>
                  <a:lnTo>
                    <a:pt x="321" y="95"/>
                  </a:lnTo>
                  <a:lnTo>
                    <a:pt x="321" y="61"/>
                  </a:lnTo>
                  <a:lnTo>
                    <a:pt x="310" y="25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0" name="Freeform 52"/>
            <p:cNvSpPr>
              <a:spLocks/>
            </p:cNvSpPr>
            <p:nvPr/>
          </p:nvSpPr>
          <p:spPr bwMode="auto">
            <a:xfrm>
              <a:off x="2232" y="1791"/>
              <a:ext cx="688" cy="714"/>
            </a:xfrm>
            <a:custGeom>
              <a:avLst/>
              <a:gdLst>
                <a:gd name="T0" fmla="*/ 688 w 1376"/>
                <a:gd name="T1" fmla="*/ 33 h 1430"/>
                <a:gd name="T2" fmla="*/ 515 w 1376"/>
                <a:gd name="T3" fmla="*/ 10 h 1430"/>
                <a:gd name="T4" fmla="*/ 426 w 1376"/>
                <a:gd name="T5" fmla="*/ 0 h 1430"/>
                <a:gd name="T6" fmla="*/ 305 w 1376"/>
                <a:gd name="T7" fmla="*/ 0 h 1430"/>
                <a:gd name="T8" fmla="*/ 200 w 1376"/>
                <a:gd name="T9" fmla="*/ 21 h 1430"/>
                <a:gd name="T10" fmla="*/ 118 w 1376"/>
                <a:gd name="T11" fmla="*/ 70 h 1430"/>
                <a:gd name="T12" fmla="*/ 74 w 1376"/>
                <a:gd name="T13" fmla="*/ 116 h 1430"/>
                <a:gd name="T14" fmla="*/ 37 w 1376"/>
                <a:gd name="T15" fmla="*/ 183 h 1430"/>
                <a:gd name="T16" fmla="*/ 14 w 1376"/>
                <a:gd name="T17" fmla="*/ 266 h 1430"/>
                <a:gd name="T18" fmla="*/ 0 w 1376"/>
                <a:gd name="T19" fmla="*/ 349 h 1430"/>
                <a:gd name="T20" fmla="*/ 0 w 1376"/>
                <a:gd name="T21" fmla="*/ 438 h 1430"/>
                <a:gd name="T22" fmla="*/ 6 w 1376"/>
                <a:gd name="T23" fmla="*/ 511 h 1430"/>
                <a:gd name="T24" fmla="*/ 28 w 1376"/>
                <a:gd name="T25" fmla="*/ 588 h 1430"/>
                <a:gd name="T26" fmla="*/ 53 w 1376"/>
                <a:gd name="T27" fmla="*/ 638 h 1430"/>
                <a:gd name="T28" fmla="*/ 85 w 1376"/>
                <a:gd name="T29" fmla="*/ 675 h 1430"/>
                <a:gd name="T30" fmla="*/ 121 w 1376"/>
                <a:gd name="T31" fmla="*/ 706 h 1430"/>
                <a:gd name="T32" fmla="*/ 162 w 1376"/>
                <a:gd name="T33" fmla="*/ 714 h 1430"/>
                <a:gd name="T34" fmla="*/ 206 w 1376"/>
                <a:gd name="T35" fmla="*/ 709 h 1430"/>
                <a:gd name="T36" fmla="*/ 244 w 1376"/>
                <a:gd name="T37" fmla="*/ 694 h 1430"/>
                <a:gd name="T38" fmla="*/ 305 w 1376"/>
                <a:gd name="T39" fmla="*/ 658 h 1430"/>
                <a:gd name="T40" fmla="*/ 338 w 1376"/>
                <a:gd name="T41" fmla="*/ 630 h 1430"/>
                <a:gd name="T42" fmla="*/ 384 w 1376"/>
                <a:gd name="T43" fmla="*/ 578 h 1430"/>
                <a:gd name="T44" fmla="*/ 298 w 1376"/>
                <a:gd name="T45" fmla="*/ 652 h 1430"/>
                <a:gd name="T46" fmla="*/ 241 w 1376"/>
                <a:gd name="T47" fmla="*/ 689 h 1430"/>
                <a:gd name="T48" fmla="*/ 198 w 1376"/>
                <a:gd name="T49" fmla="*/ 703 h 1430"/>
                <a:gd name="T50" fmla="*/ 160 w 1376"/>
                <a:gd name="T51" fmla="*/ 706 h 1430"/>
                <a:gd name="T52" fmla="*/ 124 w 1376"/>
                <a:gd name="T53" fmla="*/ 694 h 1430"/>
                <a:gd name="T54" fmla="*/ 74 w 1376"/>
                <a:gd name="T55" fmla="*/ 652 h 1430"/>
                <a:gd name="T56" fmla="*/ 42 w 1376"/>
                <a:gd name="T57" fmla="*/ 595 h 1430"/>
                <a:gd name="T58" fmla="*/ 14 w 1376"/>
                <a:gd name="T59" fmla="*/ 490 h 1430"/>
                <a:gd name="T60" fmla="*/ 6 w 1376"/>
                <a:gd name="T61" fmla="*/ 378 h 1430"/>
                <a:gd name="T62" fmla="*/ 14 w 1376"/>
                <a:gd name="T63" fmla="*/ 286 h 1430"/>
                <a:gd name="T64" fmla="*/ 37 w 1376"/>
                <a:gd name="T65" fmla="*/ 204 h 1430"/>
                <a:gd name="T66" fmla="*/ 72 w 1376"/>
                <a:gd name="T67" fmla="*/ 131 h 1430"/>
                <a:gd name="T68" fmla="*/ 121 w 1376"/>
                <a:gd name="T69" fmla="*/ 75 h 1430"/>
                <a:gd name="T70" fmla="*/ 155 w 1376"/>
                <a:gd name="T71" fmla="*/ 50 h 1430"/>
                <a:gd name="T72" fmla="*/ 200 w 1376"/>
                <a:gd name="T73" fmla="*/ 30 h 1430"/>
                <a:gd name="T74" fmla="*/ 302 w 1376"/>
                <a:gd name="T75" fmla="*/ 5 h 1430"/>
                <a:gd name="T76" fmla="*/ 429 w 1376"/>
                <a:gd name="T77" fmla="*/ 5 h 1430"/>
                <a:gd name="T78" fmla="*/ 688 w 1376"/>
                <a:gd name="T79" fmla="*/ 33 h 1430"/>
                <a:gd name="T80" fmla="*/ 688 w 1376"/>
                <a:gd name="T81" fmla="*/ 33 h 14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76"/>
                <a:gd name="T124" fmla="*/ 0 h 1430"/>
                <a:gd name="T125" fmla="*/ 1376 w 1376"/>
                <a:gd name="T126" fmla="*/ 1430 h 14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76" h="1430">
                  <a:moveTo>
                    <a:pt x="1376" y="67"/>
                  </a:moveTo>
                  <a:lnTo>
                    <a:pt x="1030" y="21"/>
                  </a:lnTo>
                  <a:lnTo>
                    <a:pt x="852" y="0"/>
                  </a:lnTo>
                  <a:lnTo>
                    <a:pt x="610" y="0"/>
                  </a:lnTo>
                  <a:lnTo>
                    <a:pt x="401" y="42"/>
                  </a:lnTo>
                  <a:lnTo>
                    <a:pt x="236" y="141"/>
                  </a:lnTo>
                  <a:lnTo>
                    <a:pt x="148" y="232"/>
                  </a:lnTo>
                  <a:lnTo>
                    <a:pt x="74" y="367"/>
                  </a:lnTo>
                  <a:lnTo>
                    <a:pt x="29" y="532"/>
                  </a:lnTo>
                  <a:lnTo>
                    <a:pt x="0" y="698"/>
                  </a:lnTo>
                  <a:lnTo>
                    <a:pt x="0" y="877"/>
                  </a:lnTo>
                  <a:lnTo>
                    <a:pt x="13" y="1023"/>
                  </a:lnTo>
                  <a:lnTo>
                    <a:pt x="57" y="1177"/>
                  </a:lnTo>
                  <a:lnTo>
                    <a:pt x="107" y="1278"/>
                  </a:lnTo>
                  <a:lnTo>
                    <a:pt x="169" y="1352"/>
                  </a:lnTo>
                  <a:lnTo>
                    <a:pt x="242" y="1413"/>
                  </a:lnTo>
                  <a:lnTo>
                    <a:pt x="323" y="1430"/>
                  </a:lnTo>
                  <a:lnTo>
                    <a:pt x="413" y="1419"/>
                  </a:lnTo>
                  <a:lnTo>
                    <a:pt x="489" y="1390"/>
                  </a:lnTo>
                  <a:lnTo>
                    <a:pt x="610" y="1318"/>
                  </a:lnTo>
                  <a:lnTo>
                    <a:pt x="675" y="1261"/>
                  </a:lnTo>
                  <a:lnTo>
                    <a:pt x="768" y="1158"/>
                  </a:lnTo>
                  <a:lnTo>
                    <a:pt x="595" y="1306"/>
                  </a:lnTo>
                  <a:lnTo>
                    <a:pt x="483" y="1379"/>
                  </a:lnTo>
                  <a:lnTo>
                    <a:pt x="396" y="1407"/>
                  </a:lnTo>
                  <a:lnTo>
                    <a:pt x="320" y="1413"/>
                  </a:lnTo>
                  <a:lnTo>
                    <a:pt x="249" y="1390"/>
                  </a:lnTo>
                  <a:lnTo>
                    <a:pt x="148" y="1306"/>
                  </a:lnTo>
                  <a:lnTo>
                    <a:pt x="84" y="1192"/>
                  </a:lnTo>
                  <a:lnTo>
                    <a:pt x="29" y="981"/>
                  </a:lnTo>
                  <a:lnTo>
                    <a:pt x="12" y="757"/>
                  </a:lnTo>
                  <a:lnTo>
                    <a:pt x="29" y="572"/>
                  </a:lnTo>
                  <a:lnTo>
                    <a:pt x="74" y="409"/>
                  </a:lnTo>
                  <a:lnTo>
                    <a:pt x="143" y="262"/>
                  </a:lnTo>
                  <a:lnTo>
                    <a:pt x="242" y="150"/>
                  </a:lnTo>
                  <a:lnTo>
                    <a:pt x="310" y="101"/>
                  </a:lnTo>
                  <a:lnTo>
                    <a:pt x="401" y="61"/>
                  </a:lnTo>
                  <a:lnTo>
                    <a:pt x="603" y="11"/>
                  </a:lnTo>
                  <a:lnTo>
                    <a:pt x="859" y="11"/>
                  </a:lnTo>
                  <a:lnTo>
                    <a:pt x="1376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1" name="Freeform 53"/>
            <p:cNvSpPr>
              <a:spLocks/>
            </p:cNvSpPr>
            <p:nvPr/>
          </p:nvSpPr>
          <p:spPr bwMode="auto">
            <a:xfrm>
              <a:off x="2797" y="1824"/>
              <a:ext cx="756" cy="676"/>
            </a:xfrm>
            <a:custGeom>
              <a:avLst/>
              <a:gdLst>
                <a:gd name="T0" fmla="*/ 217 w 1511"/>
                <a:gd name="T1" fmla="*/ 3 h 1352"/>
                <a:gd name="T2" fmla="*/ 459 w 1511"/>
                <a:gd name="T3" fmla="*/ 0 h 1352"/>
                <a:gd name="T4" fmla="*/ 572 w 1511"/>
                <a:gd name="T5" fmla="*/ 38 h 1352"/>
                <a:gd name="T6" fmla="*/ 608 w 1511"/>
                <a:gd name="T7" fmla="*/ 76 h 1352"/>
                <a:gd name="T8" fmla="*/ 670 w 1511"/>
                <a:gd name="T9" fmla="*/ 106 h 1352"/>
                <a:gd name="T10" fmla="*/ 709 w 1511"/>
                <a:gd name="T11" fmla="*/ 142 h 1352"/>
                <a:gd name="T12" fmla="*/ 745 w 1511"/>
                <a:gd name="T13" fmla="*/ 206 h 1352"/>
                <a:gd name="T14" fmla="*/ 754 w 1511"/>
                <a:gd name="T15" fmla="*/ 252 h 1352"/>
                <a:gd name="T16" fmla="*/ 756 w 1511"/>
                <a:gd name="T17" fmla="*/ 307 h 1352"/>
                <a:gd name="T18" fmla="*/ 747 w 1511"/>
                <a:gd name="T19" fmla="*/ 377 h 1352"/>
                <a:gd name="T20" fmla="*/ 728 w 1511"/>
                <a:gd name="T21" fmla="*/ 433 h 1352"/>
                <a:gd name="T22" fmla="*/ 685 w 1511"/>
                <a:gd name="T23" fmla="*/ 502 h 1352"/>
                <a:gd name="T24" fmla="*/ 634 w 1511"/>
                <a:gd name="T25" fmla="*/ 557 h 1352"/>
                <a:gd name="T26" fmla="*/ 579 w 1511"/>
                <a:gd name="T27" fmla="*/ 601 h 1352"/>
                <a:gd name="T28" fmla="*/ 492 w 1511"/>
                <a:gd name="T29" fmla="*/ 648 h 1352"/>
                <a:gd name="T30" fmla="*/ 403 w 1511"/>
                <a:gd name="T31" fmla="*/ 670 h 1352"/>
                <a:gd name="T32" fmla="*/ 312 w 1511"/>
                <a:gd name="T33" fmla="*/ 676 h 1352"/>
                <a:gd name="T34" fmla="*/ 220 w 1511"/>
                <a:gd name="T35" fmla="*/ 670 h 1352"/>
                <a:gd name="T36" fmla="*/ 138 w 1511"/>
                <a:gd name="T37" fmla="*/ 648 h 1352"/>
                <a:gd name="T38" fmla="*/ 77 w 1511"/>
                <a:gd name="T39" fmla="*/ 613 h 1352"/>
                <a:gd name="T40" fmla="*/ 34 w 1511"/>
                <a:gd name="T41" fmla="*/ 572 h 1352"/>
                <a:gd name="T42" fmla="*/ 9 w 1511"/>
                <a:gd name="T43" fmla="*/ 534 h 1352"/>
                <a:gd name="T44" fmla="*/ 0 w 1511"/>
                <a:gd name="T45" fmla="*/ 495 h 1352"/>
                <a:gd name="T46" fmla="*/ 0 w 1511"/>
                <a:gd name="T47" fmla="*/ 457 h 1352"/>
                <a:gd name="T48" fmla="*/ 2 w 1511"/>
                <a:gd name="T49" fmla="*/ 499 h 1352"/>
                <a:gd name="T50" fmla="*/ 21 w 1511"/>
                <a:gd name="T51" fmla="*/ 546 h 1352"/>
                <a:gd name="T52" fmla="*/ 53 w 1511"/>
                <a:gd name="T53" fmla="*/ 585 h 1352"/>
                <a:gd name="T54" fmla="*/ 109 w 1511"/>
                <a:gd name="T55" fmla="*/ 620 h 1352"/>
                <a:gd name="T56" fmla="*/ 182 w 1511"/>
                <a:gd name="T57" fmla="*/ 648 h 1352"/>
                <a:gd name="T58" fmla="*/ 257 w 1511"/>
                <a:gd name="T59" fmla="*/ 661 h 1352"/>
                <a:gd name="T60" fmla="*/ 326 w 1511"/>
                <a:gd name="T61" fmla="*/ 662 h 1352"/>
                <a:gd name="T62" fmla="*/ 398 w 1511"/>
                <a:gd name="T63" fmla="*/ 658 h 1352"/>
                <a:gd name="T64" fmla="*/ 477 w 1511"/>
                <a:gd name="T65" fmla="*/ 637 h 1352"/>
                <a:gd name="T66" fmla="*/ 555 w 1511"/>
                <a:gd name="T67" fmla="*/ 601 h 1352"/>
                <a:gd name="T68" fmla="*/ 620 w 1511"/>
                <a:gd name="T69" fmla="*/ 551 h 1352"/>
                <a:gd name="T70" fmla="*/ 680 w 1511"/>
                <a:gd name="T71" fmla="*/ 485 h 1352"/>
                <a:gd name="T72" fmla="*/ 720 w 1511"/>
                <a:gd name="T73" fmla="*/ 412 h 1352"/>
                <a:gd name="T74" fmla="*/ 739 w 1511"/>
                <a:gd name="T75" fmla="*/ 363 h 1352"/>
                <a:gd name="T76" fmla="*/ 745 w 1511"/>
                <a:gd name="T77" fmla="*/ 299 h 1352"/>
                <a:gd name="T78" fmla="*/ 739 w 1511"/>
                <a:gd name="T79" fmla="*/ 232 h 1352"/>
                <a:gd name="T80" fmla="*/ 719 w 1511"/>
                <a:gd name="T81" fmla="*/ 177 h 1352"/>
                <a:gd name="T82" fmla="*/ 683 w 1511"/>
                <a:gd name="T83" fmla="*/ 130 h 1352"/>
                <a:gd name="T84" fmla="*/ 632 w 1511"/>
                <a:gd name="T85" fmla="*/ 97 h 1352"/>
                <a:gd name="T86" fmla="*/ 586 w 1511"/>
                <a:gd name="T87" fmla="*/ 83 h 1352"/>
                <a:gd name="T88" fmla="*/ 553 w 1511"/>
                <a:gd name="T89" fmla="*/ 83 h 1352"/>
                <a:gd name="T90" fmla="*/ 594 w 1511"/>
                <a:gd name="T91" fmla="*/ 76 h 1352"/>
                <a:gd name="T92" fmla="*/ 571 w 1511"/>
                <a:gd name="T93" fmla="*/ 50 h 1352"/>
                <a:gd name="T94" fmla="*/ 511 w 1511"/>
                <a:gd name="T95" fmla="*/ 20 h 1352"/>
                <a:gd name="T96" fmla="*/ 448 w 1511"/>
                <a:gd name="T97" fmla="*/ 5 h 1352"/>
                <a:gd name="T98" fmla="*/ 217 w 1511"/>
                <a:gd name="T99" fmla="*/ 3 h 1352"/>
                <a:gd name="T100" fmla="*/ 217 w 1511"/>
                <a:gd name="T101" fmla="*/ 3 h 13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11"/>
                <a:gd name="T154" fmla="*/ 0 h 1352"/>
                <a:gd name="T155" fmla="*/ 1511 w 1511"/>
                <a:gd name="T156" fmla="*/ 1352 h 13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11" h="1352">
                  <a:moveTo>
                    <a:pt x="433" y="5"/>
                  </a:moveTo>
                  <a:lnTo>
                    <a:pt x="918" y="0"/>
                  </a:lnTo>
                  <a:lnTo>
                    <a:pt x="1144" y="76"/>
                  </a:lnTo>
                  <a:lnTo>
                    <a:pt x="1215" y="152"/>
                  </a:lnTo>
                  <a:lnTo>
                    <a:pt x="1340" y="213"/>
                  </a:lnTo>
                  <a:lnTo>
                    <a:pt x="1418" y="283"/>
                  </a:lnTo>
                  <a:lnTo>
                    <a:pt x="1490" y="412"/>
                  </a:lnTo>
                  <a:lnTo>
                    <a:pt x="1507" y="505"/>
                  </a:lnTo>
                  <a:lnTo>
                    <a:pt x="1511" y="614"/>
                  </a:lnTo>
                  <a:lnTo>
                    <a:pt x="1494" y="755"/>
                  </a:lnTo>
                  <a:lnTo>
                    <a:pt x="1456" y="867"/>
                  </a:lnTo>
                  <a:lnTo>
                    <a:pt x="1370" y="1004"/>
                  </a:lnTo>
                  <a:lnTo>
                    <a:pt x="1268" y="1114"/>
                  </a:lnTo>
                  <a:lnTo>
                    <a:pt x="1158" y="1201"/>
                  </a:lnTo>
                  <a:lnTo>
                    <a:pt x="983" y="1295"/>
                  </a:lnTo>
                  <a:lnTo>
                    <a:pt x="806" y="1340"/>
                  </a:lnTo>
                  <a:lnTo>
                    <a:pt x="624" y="1352"/>
                  </a:lnTo>
                  <a:lnTo>
                    <a:pt x="439" y="1340"/>
                  </a:lnTo>
                  <a:lnTo>
                    <a:pt x="276" y="1295"/>
                  </a:lnTo>
                  <a:lnTo>
                    <a:pt x="154" y="1226"/>
                  </a:lnTo>
                  <a:lnTo>
                    <a:pt x="67" y="1144"/>
                  </a:lnTo>
                  <a:lnTo>
                    <a:pt x="17" y="1068"/>
                  </a:lnTo>
                  <a:lnTo>
                    <a:pt x="0" y="990"/>
                  </a:lnTo>
                  <a:lnTo>
                    <a:pt x="0" y="914"/>
                  </a:lnTo>
                  <a:lnTo>
                    <a:pt x="4" y="998"/>
                  </a:lnTo>
                  <a:lnTo>
                    <a:pt x="42" y="1091"/>
                  </a:lnTo>
                  <a:lnTo>
                    <a:pt x="105" y="1169"/>
                  </a:lnTo>
                  <a:lnTo>
                    <a:pt x="217" y="1239"/>
                  </a:lnTo>
                  <a:lnTo>
                    <a:pt x="363" y="1296"/>
                  </a:lnTo>
                  <a:lnTo>
                    <a:pt x="513" y="1321"/>
                  </a:lnTo>
                  <a:lnTo>
                    <a:pt x="652" y="1323"/>
                  </a:lnTo>
                  <a:lnTo>
                    <a:pt x="795" y="1315"/>
                  </a:lnTo>
                  <a:lnTo>
                    <a:pt x="954" y="1274"/>
                  </a:lnTo>
                  <a:lnTo>
                    <a:pt x="1110" y="1201"/>
                  </a:lnTo>
                  <a:lnTo>
                    <a:pt x="1239" y="1102"/>
                  </a:lnTo>
                  <a:lnTo>
                    <a:pt x="1359" y="971"/>
                  </a:lnTo>
                  <a:lnTo>
                    <a:pt x="1439" y="825"/>
                  </a:lnTo>
                  <a:lnTo>
                    <a:pt x="1477" y="726"/>
                  </a:lnTo>
                  <a:lnTo>
                    <a:pt x="1490" y="597"/>
                  </a:lnTo>
                  <a:lnTo>
                    <a:pt x="1477" y="465"/>
                  </a:lnTo>
                  <a:lnTo>
                    <a:pt x="1437" y="355"/>
                  </a:lnTo>
                  <a:lnTo>
                    <a:pt x="1365" y="260"/>
                  </a:lnTo>
                  <a:lnTo>
                    <a:pt x="1264" y="195"/>
                  </a:lnTo>
                  <a:lnTo>
                    <a:pt x="1171" y="165"/>
                  </a:lnTo>
                  <a:lnTo>
                    <a:pt x="1106" y="165"/>
                  </a:lnTo>
                  <a:lnTo>
                    <a:pt x="1188" y="152"/>
                  </a:lnTo>
                  <a:lnTo>
                    <a:pt x="1141" y="100"/>
                  </a:lnTo>
                  <a:lnTo>
                    <a:pt x="1021" y="40"/>
                  </a:lnTo>
                  <a:lnTo>
                    <a:pt x="895" y="11"/>
                  </a:lnTo>
                  <a:lnTo>
                    <a:pt x="43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2" name="Freeform 54"/>
            <p:cNvSpPr>
              <a:spLocks/>
            </p:cNvSpPr>
            <p:nvPr/>
          </p:nvSpPr>
          <p:spPr bwMode="auto">
            <a:xfrm>
              <a:off x="2797" y="1924"/>
              <a:ext cx="688" cy="534"/>
            </a:xfrm>
            <a:custGeom>
              <a:avLst/>
              <a:gdLst>
                <a:gd name="T0" fmla="*/ 547 w 1376"/>
                <a:gd name="T1" fmla="*/ 33 h 1069"/>
                <a:gd name="T2" fmla="*/ 562 w 1376"/>
                <a:gd name="T3" fmla="*/ 50 h 1069"/>
                <a:gd name="T4" fmla="*/ 579 w 1376"/>
                <a:gd name="T5" fmla="*/ 78 h 1069"/>
                <a:gd name="T6" fmla="*/ 590 w 1376"/>
                <a:gd name="T7" fmla="*/ 109 h 1069"/>
                <a:gd name="T8" fmla="*/ 602 w 1376"/>
                <a:gd name="T9" fmla="*/ 142 h 1069"/>
                <a:gd name="T10" fmla="*/ 606 w 1376"/>
                <a:gd name="T11" fmla="*/ 178 h 1069"/>
                <a:gd name="T12" fmla="*/ 608 w 1376"/>
                <a:gd name="T13" fmla="*/ 216 h 1069"/>
                <a:gd name="T14" fmla="*/ 602 w 1376"/>
                <a:gd name="T15" fmla="*/ 255 h 1069"/>
                <a:gd name="T16" fmla="*/ 586 w 1376"/>
                <a:gd name="T17" fmla="*/ 289 h 1069"/>
                <a:gd name="T18" fmla="*/ 566 w 1376"/>
                <a:gd name="T19" fmla="*/ 329 h 1069"/>
                <a:gd name="T20" fmla="*/ 536 w 1376"/>
                <a:gd name="T21" fmla="*/ 367 h 1069"/>
                <a:gd name="T22" fmla="*/ 501 w 1376"/>
                <a:gd name="T23" fmla="*/ 399 h 1069"/>
                <a:gd name="T24" fmla="*/ 463 w 1376"/>
                <a:gd name="T25" fmla="*/ 422 h 1069"/>
                <a:gd name="T26" fmla="*/ 421 w 1376"/>
                <a:gd name="T27" fmla="*/ 443 h 1069"/>
                <a:gd name="T28" fmla="*/ 379 w 1376"/>
                <a:gd name="T29" fmla="*/ 457 h 1069"/>
                <a:gd name="T30" fmla="*/ 342 w 1376"/>
                <a:gd name="T31" fmla="*/ 470 h 1069"/>
                <a:gd name="T32" fmla="*/ 300 w 1376"/>
                <a:gd name="T33" fmla="*/ 472 h 1069"/>
                <a:gd name="T34" fmla="*/ 262 w 1376"/>
                <a:gd name="T35" fmla="*/ 470 h 1069"/>
                <a:gd name="T36" fmla="*/ 229 w 1376"/>
                <a:gd name="T37" fmla="*/ 466 h 1069"/>
                <a:gd name="T38" fmla="*/ 192 w 1376"/>
                <a:gd name="T39" fmla="*/ 461 h 1069"/>
                <a:gd name="T40" fmla="*/ 158 w 1376"/>
                <a:gd name="T41" fmla="*/ 455 h 1069"/>
                <a:gd name="T42" fmla="*/ 127 w 1376"/>
                <a:gd name="T43" fmla="*/ 443 h 1069"/>
                <a:gd name="T44" fmla="*/ 95 w 1376"/>
                <a:gd name="T45" fmla="*/ 428 h 1069"/>
                <a:gd name="T46" fmla="*/ 68 w 1376"/>
                <a:gd name="T47" fmla="*/ 417 h 1069"/>
                <a:gd name="T48" fmla="*/ 52 w 1376"/>
                <a:gd name="T49" fmla="*/ 373 h 1069"/>
                <a:gd name="T50" fmla="*/ 116 w 1376"/>
                <a:gd name="T51" fmla="*/ 306 h 1069"/>
                <a:gd name="T52" fmla="*/ 0 w 1376"/>
                <a:gd name="T53" fmla="*/ 352 h 1069"/>
                <a:gd name="T54" fmla="*/ 25 w 1376"/>
                <a:gd name="T55" fmla="*/ 432 h 1069"/>
                <a:gd name="T56" fmla="*/ 108 w 1376"/>
                <a:gd name="T57" fmla="*/ 493 h 1069"/>
                <a:gd name="T58" fmla="*/ 222 w 1376"/>
                <a:gd name="T59" fmla="*/ 529 h 1069"/>
                <a:gd name="T60" fmla="*/ 332 w 1376"/>
                <a:gd name="T61" fmla="*/ 534 h 1069"/>
                <a:gd name="T62" fmla="*/ 465 w 1376"/>
                <a:gd name="T63" fmla="*/ 493 h 1069"/>
                <a:gd name="T64" fmla="*/ 581 w 1376"/>
                <a:gd name="T65" fmla="*/ 422 h 1069"/>
                <a:gd name="T66" fmla="*/ 656 w 1376"/>
                <a:gd name="T67" fmla="*/ 329 h 1069"/>
                <a:gd name="T68" fmla="*/ 688 w 1376"/>
                <a:gd name="T69" fmla="*/ 213 h 1069"/>
                <a:gd name="T70" fmla="*/ 672 w 1376"/>
                <a:gd name="T71" fmla="*/ 109 h 1069"/>
                <a:gd name="T72" fmla="*/ 623 w 1376"/>
                <a:gd name="T73" fmla="*/ 27 h 1069"/>
                <a:gd name="T74" fmla="*/ 571 w 1376"/>
                <a:gd name="T75" fmla="*/ 7 h 106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76"/>
                <a:gd name="T115" fmla="*/ 0 h 1069"/>
                <a:gd name="T116" fmla="*/ 1376 w 1376"/>
                <a:gd name="T117" fmla="*/ 1069 h 106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76" h="1069">
                  <a:moveTo>
                    <a:pt x="1141" y="14"/>
                  </a:moveTo>
                  <a:lnTo>
                    <a:pt x="1093" y="67"/>
                  </a:lnTo>
                  <a:lnTo>
                    <a:pt x="1175" y="50"/>
                  </a:lnTo>
                  <a:lnTo>
                    <a:pt x="1123" y="101"/>
                  </a:lnTo>
                  <a:lnTo>
                    <a:pt x="1245" y="101"/>
                  </a:lnTo>
                  <a:lnTo>
                    <a:pt x="1158" y="156"/>
                  </a:lnTo>
                  <a:lnTo>
                    <a:pt x="1294" y="171"/>
                  </a:lnTo>
                  <a:lnTo>
                    <a:pt x="1180" y="219"/>
                  </a:lnTo>
                  <a:lnTo>
                    <a:pt x="1317" y="249"/>
                  </a:lnTo>
                  <a:lnTo>
                    <a:pt x="1203" y="285"/>
                  </a:lnTo>
                  <a:lnTo>
                    <a:pt x="1340" y="339"/>
                  </a:lnTo>
                  <a:lnTo>
                    <a:pt x="1211" y="356"/>
                  </a:lnTo>
                  <a:lnTo>
                    <a:pt x="1323" y="415"/>
                  </a:lnTo>
                  <a:lnTo>
                    <a:pt x="1215" y="432"/>
                  </a:lnTo>
                  <a:lnTo>
                    <a:pt x="1327" y="514"/>
                  </a:lnTo>
                  <a:lnTo>
                    <a:pt x="1203" y="510"/>
                  </a:lnTo>
                  <a:lnTo>
                    <a:pt x="1287" y="605"/>
                  </a:lnTo>
                  <a:lnTo>
                    <a:pt x="1171" y="578"/>
                  </a:lnTo>
                  <a:lnTo>
                    <a:pt x="1236" y="704"/>
                  </a:lnTo>
                  <a:lnTo>
                    <a:pt x="1131" y="658"/>
                  </a:lnTo>
                  <a:lnTo>
                    <a:pt x="1161" y="780"/>
                  </a:lnTo>
                  <a:lnTo>
                    <a:pt x="1072" y="734"/>
                  </a:lnTo>
                  <a:lnTo>
                    <a:pt x="1082" y="869"/>
                  </a:lnTo>
                  <a:lnTo>
                    <a:pt x="1002" y="799"/>
                  </a:lnTo>
                  <a:lnTo>
                    <a:pt x="990" y="922"/>
                  </a:lnTo>
                  <a:lnTo>
                    <a:pt x="926" y="845"/>
                  </a:lnTo>
                  <a:lnTo>
                    <a:pt x="901" y="970"/>
                  </a:lnTo>
                  <a:lnTo>
                    <a:pt x="842" y="886"/>
                  </a:lnTo>
                  <a:lnTo>
                    <a:pt x="812" y="1012"/>
                  </a:lnTo>
                  <a:lnTo>
                    <a:pt x="758" y="915"/>
                  </a:lnTo>
                  <a:lnTo>
                    <a:pt x="724" y="1027"/>
                  </a:lnTo>
                  <a:lnTo>
                    <a:pt x="684" y="940"/>
                  </a:lnTo>
                  <a:lnTo>
                    <a:pt x="633" y="1031"/>
                  </a:lnTo>
                  <a:lnTo>
                    <a:pt x="599" y="945"/>
                  </a:lnTo>
                  <a:lnTo>
                    <a:pt x="546" y="1027"/>
                  </a:lnTo>
                  <a:lnTo>
                    <a:pt x="523" y="940"/>
                  </a:lnTo>
                  <a:lnTo>
                    <a:pt x="462" y="1023"/>
                  </a:lnTo>
                  <a:lnTo>
                    <a:pt x="458" y="932"/>
                  </a:lnTo>
                  <a:lnTo>
                    <a:pt x="380" y="1012"/>
                  </a:lnTo>
                  <a:lnTo>
                    <a:pt x="384" y="922"/>
                  </a:lnTo>
                  <a:lnTo>
                    <a:pt x="316" y="987"/>
                  </a:lnTo>
                  <a:lnTo>
                    <a:pt x="316" y="911"/>
                  </a:lnTo>
                  <a:lnTo>
                    <a:pt x="245" y="962"/>
                  </a:lnTo>
                  <a:lnTo>
                    <a:pt x="255" y="886"/>
                  </a:lnTo>
                  <a:lnTo>
                    <a:pt x="183" y="915"/>
                  </a:lnTo>
                  <a:lnTo>
                    <a:pt x="190" y="856"/>
                  </a:lnTo>
                  <a:lnTo>
                    <a:pt x="131" y="881"/>
                  </a:lnTo>
                  <a:lnTo>
                    <a:pt x="135" y="835"/>
                  </a:lnTo>
                  <a:lnTo>
                    <a:pt x="61" y="839"/>
                  </a:lnTo>
                  <a:lnTo>
                    <a:pt x="105" y="746"/>
                  </a:lnTo>
                  <a:lnTo>
                    <a:pt x="162" y="675"/>
                  </a:lnTo>
                  <a:lnTo>
                    <a:pt x="232" y="613"/>
                  </a:lnTo>
                  <a:lnTo>
                    <a:pt x="112" y="668"/>
                  </a:lnTo>
                  <a:lnTo>
                    <a:pt x="0" y="704"/>
                  </a:lnTo>
                  <a:lnTo>
                    <a:pt x="0" y="791"/>
                  </a:lnTo>
                  <a:lnTo>
                    <a:pt x="51" y="865"/>
                  </a:lnTo>
                  <a:lnTo>
                    <a:pt x="131" y="932"/>
                  </a:lnTo>
                  <a:lnTo>
                    <a:pt x="217" y="987"/>
                  </a:lnTo>
                  <a:lnTo>
                    <a:pt x="316" y="1027"/>
                  </a:lnTo>
                  <a:lnTo>
                    <a:pt x="445" y="1058"/>
                  </a:lnTo>
                  <a:lnTo>
                    <a:pt x="540" y="1069"/>
                  </a:lnTo>
                  <a:lnTo>
                    <a:pt x="663" y="1069"/>
                  </a:lnTo>
                  <a:lnTo>
                    <a:pt x="798" y="1040"/>
                  </a:lnTo>
                  <a:lnTo>
                    <a:pt x="931" y="987"/>
                  </a:lnTo>
                  <a:lnTo>
                    <a:pt x="1061" y="915"/>
                  </a:lnTo>
                  <a:lnTo>
                    <a:pt x="1161" y="845"/>
                  </a:lnTo>
                  <a:lnTo>
                    <a:pt x="1253" y="757"/>
                  </a:lnTo>
                  <a:lnTo>
                    <a:pt x="1312" y="658"/>
                  </a:lnTo>
                  <a:lnTo>
                    <a:pt x="1344" y="567"/>
                  </a:lnTo>
                  <a:lnTo>
                    <a:pt x="1376" y="426"/>
                  </a:lnTo>
                  <a:lnTo>
                    <a:pt x="1376" y="320"/>
                  </a:lnTo>
                  <a:lnTo>
                    <a:pt x="1344" y="219"/>
                  </a:lnTo>
                  <a:lnTo>
                    <a:pt x="1312" y="126"/>
                  </a:lnTo>
                  <a:lnTo>
                    <a:pt x="1245" y="54"/>
                  </a:lnTo>
                  <a:lnTo>
                    <a:pt x="1154" y="0"/>
                  </a:lnTo>
                  <a:lnTo>
                    <a:pt x="114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3" name="Freeform 55"/>
            <p:cNvSpPr>
              <a:spLocks/>
            </p:cNvSpPr>
            <p:nvPr/>
          </p:nvSpPr>
          <p:spPr bwMode="auto">
            <a:xfrm>
              <a:off x="2752" y="2288"/>
              <a:ext cx="52" cy="53"/>
            </a:xfrm>
            <a:custGeom>
              <a:avLst/>
              <a:gdLst>
                <a:gd name="T0" fmla="*/ 52 w 102"/>
                <a:gd name="T1" fmla="*/ 53 h 106"/>
                <a:gd name="T2" fmla="*/ 25 w 102"/>
                <a:gd name="T3" fmla="*/ 44 h 106"/>
                <a:gd name="T4" fmla="*/ 5 w 102"/>
                <a:gd name="T5" fmla="*/ 26 h 106"/>
                <a:gd name="T6" fmla="*/ 0 w 102"/>
                <a:gd name="T7" fmla="*/ 9 h 106"/>
                <a:gd name="T8" fmla="*/ 18 w 102"/>
                <a:gd name="T9" fmla="*/ 0 h 106"/>
                <a:gd name="T10" fmla="*/ 12 w 102"/>
                <a:gd name="T11" fmla="*/ 17 h 106"/>
                <a:gd name="T12" fmla="*/ 31 w 102"/>
                <a:gd name="T13" fmla="*/ 9 h 106"/>
                <a:gd name="T14" fmla="*/ 31 w 102"/>
                <a:gd name="T15" fmla="*/ 35 h 106"/>
                <a:gd name="T16" fmla="*/ 45 w 102"/>
                <a:gd name="T17" fmla="*/ 17 h 106"/>
                <a:gd name="T18" fmla="*/ 47 w 102"/>
                <a:gd name="T19" fmla="*/ 38 h 106"/>
                <a:gd name="T20" fmla="*/ 52 w 102"/>
                <a:gd name="T21" fmla="*/ 53 h 106"/>
                <a:gd name="T22" fmla="*/ 52 w 102"/>
                <a:gd name="T23" fmla="*/ 53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2"/>
                <a:gd name="T37" fmla="*/ 0 h 106"/>
                <a:gd name="T38" fmla="*/ 102 w 102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2" h="106">
                  <a:moveTo>
                    <a:pt x="102" y="106"/>
                  </a:moveTo>
                  <a:lnTo>
                    <a:pt x="49" y="87"/>
                  </a:lnTo>
                  <a:lnTo>
                    <a:pt x="9" y="51"/>
                  </a:lnTo>
                  <a:lnTo>
                    <a:pt x="0" y="17"/>
                  </a:lnTo>
                  <a:lnTo>
                    <a:pt x="36" y="0"/>
                  </a:lnTo>
                  <a:lnTo>
                    <a:pt x="23" y="34"/>
                  </a:lnTo>
                  <a:lnTo>
                    <a:pt x="61" y="17"/>
                  </a:lnTo>
                  <a:lnTo>
                    <a:pt x="61" y="70"/>
                  </a:lnTo>
                  <a:lnTo>
                    <a:pt x="89" y="34"/>
                  </a:lnTo>
                  <a:lnTo>
                    <a:pt x="93" y="76"/>
                  </a:lnTo>
                  <a:lnTo>
                    <a:pt x="102" y="1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4" name="Freeform 56"/>
            <p:cNvSpPr>
              <a:spLocks/>
            </p:cNvSpPr>
            <p:nvPr/>
          </p:nvSpPr>
          <p:spPr bwMode="auto">
            <a:xfrm>
              <a:off x="2700" y="2326"/>
              <a:ext cx="108" cy="146"/>
            </a:xfrm>
            <a:custGeom>
              <a:avLst/>
              <a:gdLst>
                <a:gd name="T0" fmla="*/ 70 w 217"/>
                <a:gd name="T1" fmla="*/ 0 h 292"/>
                <a:gd name="T2" fmla="*/ 40 w 217"/>
                <a:gd name="T3" fmla="*/ 20 h 292"/>
                <a:gd name="T4" fmla="*/ 20 w 217"/>
                <a:gd name="T5" fmla="*/ 40 h 292"/>
                <a:gd name="T6" fmla="*/ 6 w 217"/>
                <a:gd name="T7" fmla="*/ 76 h 292"/>
                <a:gd name="T8" fmla="*/ 2 w 217"/>
                <a:gd name="T9" fmla="*/ 98 h 292"/>
                <a:gd name="T10" fmla="*/ 0 w 217"/>
                <a:gd name="T11" fmla="*/ 119 h 292"/>
                <a:gd name="T12" fmla="*/ 8 w 217"/>
                <a:gd name="T13" fmla="*/ 146 h 292"/>
                <a:gd name="T14" fmla="*/ 43 w 217"/>
                <a:gd name="T15" fmla="*/ 146 h 292"/>
                <a:gd name="T16" fmla="*/ 26 w 217"/>
                <a:gd name="T17" fmla="*/ 132 h 292"/>
                <a:gd name="T18" fmla="*/ 55 w 217"/>
                <a:gd name="T19" fmla="*/ 123 h 292"/>
                <a:gd name="T20" fmla="*/ 28 w 217"/>
                <a:gd name="T21" fmla="*/ 109 h 292"/>
                <a:gd name="T22" fmla="*/ 55 w 217"/>
                <a:gd name="T23" fmla="*/ 98 h 292"/>
                <a:gd name="T24" fmla="*/ 31 w 217"/>
                <a:gd name="T25" fmla="*/ 82 h 292"/>
                <a:gd name="T26" fmla="*/ 62 w 217"/>
                <a:gd name="T27" fmla="*/ 78 h 292"/>
                <a:gd name="T28" fmla="*/ 43 w 217"/>
                <a:gd name="T29" fmla="*/ 55 h 292"/>
                <a:gd name="T30" fmla="*/ 73 w 217"/>
                <a:gd name="T31" fmla="*/ 60 h 292"/>
                <a:gd name="T32" fmla="*/ 64 w 217"/>
                <a:gd name="T33" fmla="*/ 32 h 292"/>
                <a:gd name="T34" fmla="*/ 88 w 217"/>
                <a:gd name="T35" fmla="*/ 46 h 292"/>
                <a:gd name="T36" fmla="*/ 88 w 217"/>
                <a:gd name="T37" fmla="*/ 20 h 292"/>
                <a:gd name="T38" fmla="*/ 108 w 217"/>
                <a:gd name="T39" fmla="*/ 43 h 292"/>
                <a:gd name="T40" fmla="*/ 105 w 217"/>
                <a:gd name="T41" fmla="*/ 17 h 292"/>
                <a:gd name="T42" fmla="*/ 99 w 217"/>
                <a:gd name="T43" fmla="*/ 5 h 292"/>
                <a:gd name="T44" fmla="*/ 70 w 217"/>
                <a:gd name="T45" fmla="*/ 0 h 292"/>
                <a:gd name="T46" fmla="*/ 70 w 217"/>
                <a:gd name="T47" fmla="*/ 0 h 29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7"/>
                <a:gd name="T73" fmla="*/ 0 h 292"/>
                <a:gd name="T74" fmla="*/ 217 w 217"/>
                <a:gd name="T75" fmla="*/ 292 h 29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7" h="292">
                  <a:moveTo>
                    <a:pt x="141" y="0"/>
                  </a:moveTo>
                  <a:lnTo>
                    <a:pt x="80" y="40"/>
                  </a:lnTo>
                  <a:lnTo>
                    <a:pt x="40" y="81"/>
                  </a:lnTo>
                  <a:lnTo>
                    <a:pt x="12" y="152"/>
                  </a:lnTo>
                  <a:lnTo>
                    <a:pt x="4" y="197"/>
                  </a:lnTo>
                  <a:lnTo>
                    <a:pt x="0" y="239"/>
                  </a:lnTo>
                  <a:lnTo>
                    <a:pt x="17" y="291"/>
                  </a:lnTo>
                  <a:lnTo>
                    <a:pt x="86" y="292"/>
                  </a:lnTo>
                  <a:lnTo>
                    <a:pt x="53" y="264"/>
                  </a:lnTo>
                  <a:lnTo>
                    <a:pt x="110" y="247"/>
                  </a:lnTo>
                  <a:lnTo>
                    <a:pt x="57" y="218"/>
                  </a:lnTo>
                  <a:lnTo>
                    <a:pt x="110" y="197"/>
                  </a:lnTo>
                  <a:lnTo>
                    <a:pt x="63" y="165"/>
                  </a:lnTo>
                  <a:lnTo>
                    <a:pt x="124" y="157"/>
                  </a:lnTo>
                  <a:lnTo>
                    <a:pt x="86" y="110"/>
                  </a:lnTo>
                  <a:lnTo>
                    <a:pt x="147" y="121"/>
                  </a:lnTo>
                  <a:lnTo>
                    <a:pt x="128" y="64"/>
                  </a:lnTo>
                  <a:lnTo>
                    <a:pt x="177" y="93"/>
                  </a:lnTo>
                  <a:lnTo>
                    <a:pt x="177" y="40"/>
                  </a:lnTo>
                  <a:lnTo>
                    <a:pt x="217" y="87"/>
                  </a:lnTo>
                  <a:lnTo>
                    <a:pt x="211" y="34"/>
                  </a:lnTo>
                  <a:lnTo>
                    <a:pt x="198" y="11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5" name="Freeform 57"/>
            <p:cNvSpPr>
              <a:spLocks/>
            </p:cNvSpPr>
            <p:nvPr/>
          </p:nvSpPr>
          <p:spPr bwMode="auto">
            <a:xfrm>
              <a:off x="2892" y="2491"/>
              <a:ext cx="193" cy="65"/>
            </a:xfrm>
            <a:custGeom>
              <a:avLst/>
              <a:gdLst>
                <a:gd name="T0" fmla="*/ 0 w 386"/>
                <a:gd name="T1" fmla="*/ 35 h 130"/>
                <a:gd name="T2" fmla="*/ 23 w 386"/>
                <a:gd name="T3" fmla="*/ 20 h 130"/>
                <a:gd name="T4" fmla="*/ 63 w 386"/>
                <a:gd name="T5" fmla="*/ 3 h 130"/>
                <a:gd name="T6" fmla="*/ 114 w 386"/>
                <a:gd name="T7" fmla="*/ 0 h 130"/>
                <a:gd name="T8" fmla="*/ 151 w 386"/>
                <a:gd name="T9" fmla="*/ 6 h 130"/>
                <a:gd name="T10" fmla="*/ 175 w 386"/>
                <a:gd name="T11" fmla="*/ 24 h 130"/>
                <a:gd name="T12" fmla="*/ 193 w 386"/>
                <a:gd name="T13" fmla="*/ 60 h 130"/>
                <a:gd name="T14" fmla="*/ 175 w 386"/>
                <a:gd name="T15" fmla="*/ 65 h 130"/>
                <a:gd name="T16" fmla="*/ 162 w 386"/>
                <a:gd name="T17" fmla="*/ 38 h 130"/>
                <a:gd name="T18" fmla="*/ 143 w 386"/>
                <a:gd name="T19" fmla="*/ 24 h 130"/>
                <a:gd name="T20" fmla="*/ 114 w 386"/>
                <a:gd name="T21" fmla="*/ 14 h 130"/>
                <a:gd name="T22" fmla="*/ 80 w 386"/>
                <a:gd name="T23" fmla="*/ 14 h 130"/>
                <a:gd name="T24" fmla="*/ 54 w 386"/>
                <a:gd name="T25" fmla="*/ 20 h 130"/>
                <a:gd name="T26" fmla="*/ 21 w 386"/>
                <a:gd name="T27" fmla="*/ 44 h 130"/>
                <a:gd name="T28" fmla="*/ 0 w 386"/>
                <a:gd name="T29" fmla="*/ 35 h 130"/>
                <a:gd name="T30" fmla="*/ 0 w 386"/>
                <a:gd name="T31" fmla="*/ 35 h 1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6"/>
                <a:gd name="T49" fmla="*/ 0 h 130"/>
                <a:gd name="T50" fmla="*/ 386 w 386"/>
                <a:gd name="T51" fmla="*/ 130 h 1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6" h="130">
                  <a:moveTo>
                    <a:pt x="0" y="71"/>
                  </a:moveTo>
                  <a:lnTo>
                    <a:pt x="46" y="40"/>
                  </a:lnTo>
                  <a:lnTo>
                    <a:pt x="126" y="6"/>
                  </a:lnTo>
                  <a:lnTo>
                    <a:pt x="228" y="0"/>
                  </a:lnTo>
                  <a:lnTo>
                    <a:pt x="302" y="12"/>
                  </a:lnTo>
                  <a:lnTo>
                    <a:pt x="350" y="48"/>
                  </a:lnTo>
                  <a:lnTo>
                    <a:pt x="386" y="120"/>
                  </a:lnTo>
                  <a:lnTo>
                    <a:pt x="350" y="130"/>
                  </a:lnTo>
                  <a:lnTo>
                    <a:pt x="323" y="77"/>
                  </a:lnTo>
                  <a:lnTo>
                    <a:pt x="285" y="48"/>
                  </a:lnTo>
                  <a:lnTo>
                    <a:pt x="228" y="29"/>
                  </a:lnTo>
                  <a:lnTo>
                    <a:pt x="160" y="29"/>
                  </a:lnTo>
                  <a:lnTo>
                    <a:pt x="109" y="40"/>
                  </a:lnTo>
                  <a:lnTo>
                    <a:pt x="42" y="88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6" name="Freeform 58"/>
            <p:cNvSpPr>
              <a:spLocks/>
            </p:cNvSpPr>
            <p:nvPr/>
          </p:nvSpPr>
          <p:spPr bwMode="auto">
            <a:xfrm>
              <a:off x="2583" y="2396"/>
              <a:ext cx="810" cy="205"/>
            </a:xfrm>
            <a:custGeom>
              <a:avLst/>
              <a:gdLst>
                <a:gd name="T0" fmla="*/ 15 w 1620"/>
                <a:gd name="T1" fmla="*/ 19 h 409"/>
                <a:gd name="T2" fmla="*/ 40 w 1620"/>
                <a:gd name="T3" fmla="*/ 50 h 409"/>
                <a:gd name="T4" fmla="*/ 87 w 1620"/>
                <a:gd name="T5" fmla="*/ 43 h 409"/>
                <a:gd name="T6" fmla="*/ 114 w 1620"/>
                <a:gd name="T7" fmla="*/ 71 h 409"/>
                <a:gd name="T8" fmla="*/ 132 w 1620"/>
                <a:gd name="T9" fmla="*/ 84 h 409"/>
                <a:gd name="T10" fmla="*/ 191 w 1620"/>
                <a:gd name="T11" fmla="*/ 95 h 409"/>
                <a:gd name="T12" fmla="*/ 214 w 1620"/>
                <a:gd name="T13" fmla="*/ 128 h 409"/>
                <a:gd name="T14" fmla="*/ 238 w 1620"/>
                <a:gd name="T15" fmla="*/ 115 h 409"/>
                <a:gd name="T16" fmla="*/ 274 w 1620"/>
                <a:gd name="T17" fmla="*/ 137 h 409"/>
                <a:gd name="T18" fmla="*/ 282 w 1620"/>
                <a:gd name="T19" fmla="*/ 141 h 409"/>
                <a:gd name="T20" fmla="*/ 315 w 1620"/>
                <a:gd name="T21" fmla="*/ 148 h 409"/>
                <a:gd name="T22" fmla="*/ 353 w 1620"/>
                <a:gd name="T23" fmla="*/ 186 h 409"/>
                <a:gd name="T24" fmla="*/ 380 w 1620"/>
                <a:gd name="T25" fmla="*/ 163 h 409"/>
                <a:gd name="T26" fmla="*/ 439 w 1620"/>
                <a:gd name="T27" fmla="*/ 184 h 409"/>
                <a:gd name="T28" fmla="*/ 453 w 1620"/>
                <a:gd name="T29" fmla="*/ 173 h 409"/>
                <a:gd name="T30" fmla="*/ 517 w 1620"/>
                <a:gd name="T31" fmla="*/ 165 h 409"/>
                <a:gd name="T32" fmla="*/ 561 w 1620"/>
                <a:gd name="T33" fmla="*/ 186 h 409"/>
                <a:gd name="T34" fmla="*/ 570 w 1620"/>
                <a:gd name="T35" fmla="*/ 151 h 409"/>
                <a:gd name="T36" fmla="*/ 623 w 1620"/>
                <a:gd name="T37" fmla="*/ 148 h 409"/>
                <a:gd name="T38" fmla="*/ 629 w 1620"/>
                <a:gd name="T39" fmla="*/ 141 h 409"/>
                <a:gd name="T40" fmla="*/ 677 w 1620"/>
                <a:gd name="T41" fmla="*/ 124 h 409"/>
                <a:gd name="T42" fmla="*/ 727 w 1620"/>
                <a:gd name="T43" fmla="*/ 124 h 409"/>
                <a:gd name="T44" fmla="*/ 709 w 1620"/>
                <a:gd name="T45" fmla="*/ 89 h 409"/>
                <a:gd name="T46" fmla="*/ 761 w 1620"/>
                <a:gd name="T47" fmla="*/ 50 h 409"/>
                <a:gd name="T48" fmla="*/ 810 w 1620"/>
                <a:gd name="T49" fmla="*/ 34 h 409"/>
                <a:gd name="T50" fmla="*/ 745 w 1620"/>
                <a:gd name="T51" fmla="*/ 50 h 409"/>
                <a:gd name="T52" fmla="*/ 680 w 1620"/>
                <a:gd name="T53" fmla="*/ 113 h 409"/>
                <a:gd name="T54" fmla="*/ 612 w 1620"/>
                <a:gd name="T55" fmla="*/ 131 h 409"/>
                <a:gd name="T56" fmla="*/ 546 w 1620"/>
                <a:gd name="T57" fmla="*/ 145 h 409"/>
                <a:gd name="T58" fmla="*/ 498 w 1620"/>
                <a:gd name="T59" fmla="*/ 151 h 409"/>
                <a:gd name="T60" fmla="*/ 443 w 1620"/>
                <a:gd name="T61" fmla="*/ 163 h 409"/>
                <a:gd name="T62" fmla="*/ 374 w 1620"/>
                <a:gd name="T63" fmla="*/ 148 h 409"/>
                <a:gd name="T64" fmla="*/ 312 w 1620"/>
                <a:gd name="T65" fmla="*/ 124 h 409"/>
                <a:gd name="T66" fmla="*/ 258 w 1620"/>
                <a:gd name="T67" fmla="*/ 104 h 409"/>
                <a:gd name="T68" fmla="*/ 205 w 1620"/>
                <a:gd name="T69" fmla="*/ 90 h 409"/>
                <a:gd name="T70" fmla="*/ 164 w 1620"/>
                <a:gd name="T71" fmla="*/ 69 h 409"/>
                <a:gd name="T72" fmla="*/ 123 w 1620"/>
                <a:gd name="T73" fmla="*/ 62 h 409"/>
                <a:gd name="T74" fmla="*/ 78 w 1620"/>
                <a:gd name="T75" fmla="*/ 21 h 409"/>
                <a:gd name="T76" fmla="*/ 24 w 1620"/>
                <a:gd name="T77" fmla="*/ 0 h 409"/>
                <a:gd name="T78" fmla="*/ 0 w 1620"/>
                <a:gd name="T79" fmla="*/ 13 h 4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20"/>
                <a:gd name="T121" fmla="*/ 0 h 409"/>
                <a:gd name="T122" fmla="*/ 1620 w 1620"/>
                <a:gd name="T123" fmla="*/ 409 h 40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20" h="409">
                  <a:moveTo>
                    <a:pt x="0" y="25"/>
                  </a:moveTo>
                  <a:lnTo>
                    <a:pt x="31" y="38"/>
                  </a:lnTo>
                  <a:lnTo>
                    <a:pt x="75" y="67"/>
                  </a:lnTo>
                  <a:lnTo>
                    <a:pt x="80" y="99"/>
                  </a:lnTo>
                  <a:lnTo>
                    <a:pt x="113" y="82"/>
                  </a:lnTo>
                  <a:lnTo>
                    <a:pt x="173" y="86"/>
                  </a:lnTo>
                  <a:lnTo>
                    <a:pt x="208" y="113"/>
                  </a:lnTo>
                  <a:lnTo>
                    <a:pt x="229" y="141"/>
                  </a:lnTo>
                  <a:lnTo>
                    <a:pt x="229" y="190"/>
                  </a:lnTo>
                  <a:lnTo>
                    <a:pt x="263" y="168"/>
                  </a:lnTo>
                  <a:lnTo>
                    <a:pt x="327" y="177"/>
                  </a:lnTo>
                  <a:lnTo>
                    <a:pt x="381" y="190"/>
                  </a:lnTo>
                  <a:lnTo>
                    <a:pt x="405" y="219"/>
                  </a:lnTo>
                  <a:lnTo>
                    <a:pt x="428" y="255"/>
                  </a:lnTo>
                  <a:lnTo>
                    <a:pt x="441" y="225"/>
                  </a:lnTo>
                  <a:lnTo>
                    <a:pt x="476" y="230"/>
                  </a:lnTo>
                  <a:lnTo>
                    <a:pt x="523" y="248"/>
                  </a:lnTo>
                  <a:lnTo>
                    <a:pt x="548" y="274"/>
                  </a:lnTo>
                  <a:lnTo>
                    <a:pt x="559" y="325"/>
                  </a:lnTo>
                  <a:lnTo>
                    <a:pt x="563" y="282"/>
                  </a:lnTo>
                  <a:lnTo>
                    <a:pt x="590" y="278"/>
                  </a:lnTo>
                  <a:lnTo>
                    <a:pt x="630" y="295"/>
                  </a:lnTo>
                  <a:lnTo>
                    <a:pt x="673" y="325"/>
                  </a:lnTo>
                  <a:lnTo>
                    <a:pt x="706" y="371"/>
                  </a:lnTo>
                  <a:lnTo>
                    <a:pt x="706" y="325"/>
                  </a:lnTo>
                  <a:lnTo>
                    <a:pt x="759" y="325"/>
                  </a:lnTo>
                  <a:lnTo>
                    <a:pt x="831" y="337"/>
                  </a:lnTo>
                  <a:lnTo>
                    <a:pt x="879" y="367"/>
                  </a:lnTo>
                  <a:lnTo>
                    <a:pt x="920" y="409"/>
                  </a:lnTo>
                  <a:lnTo>
                    <a:pt x="907" y="346"/>
                  </a:lnTo>
                  <a:lnTo>
                    <a:pt x="960" y="337"/>
                  </a:lnTo>
                  <a:lnTo>
                    <a:pt x="1033" y="329"/>
                  </a:lnTo>
                  <a:lnTo>
                    <a:pt x="1080" y="337"/>
                  </a:lnTo>
                  <a:lnTo>
                    <a:pt x="1122" y="371"/>
                  </a:lnTo>
                  <a:lnTo>
                    <a:pt x="1091" y="325"/>
                  </a:lnTo>
                  <a:lnTo>
                    <a:pt x="1139" y="301"/>
                  </a:lnTo>
                  <a:lnTo>
                    <a:pt x="1192" y="295"/>
                  </a:lnTo>
                  <a:lnTo>
                    <a:pt x="1245" y="295"/>
                  </a:lnTo>
                  <a:lnTo>
                    <a:pt x="1323" y="320"/>
                  </a:lnTo>
                  <a:lnTo>
                    <a:pt x="1257" y="282"/>
                  </a:lnTo>
                  <a:lnTo>
                    <a:pt x="1293" y="261"/>
                  </a:lnTo>
                  <a:lnTo>
                    <a:pt x="1354" y="248"/>
                  </a:lnTo>
                  <a:lnTo>
                    <a:pt x="1418" y="248"/>
                  </a:lnTo>
                  <a:lnTo>
                    <a:pt x="1454" y="248"/>
                  </a:lnTo>
                  <a:lnTo>
                    <a:pt x="1390" y="225"/>
                  </a:lnTo>
                  <a:lnTo>
                    <a:pt x="1418" y="177"/>
                  </a:lnTo>
                  <a:lnTo>
                    <a:pt x="1454" y="151"/>
                  </a:lnTo>
                  <a:lnTo>
                    <a:pt x="1521" y="99"/>
                  </a:lnTo>
                  <a:lnTo>
                    <a:pt x="1589" y="78"/>
                  </a:lnTo>
                  <a:lnTo>
                    <a:pt x="1620" y="67"/>
                  </a:lnTo>
                  <a:lnTo>
                    <a:pt x="1620" y="31"/>
                  </a:lnTo>
                  <a:lnTo>
                    <a:pt x="1489" y="99"/>
                  </a:lnTo>
                  <a:lnTo>
                    <a:pt x="1407" y="160"/>
                  </a:lnTo>
                  <a:lnTo>
                    <a:pt x="1359" y="225"/>
                  </a:lnTo>
                  <a:lnTo>
                    <a:pt x="1285" y="238"/>
                  </a:lnTo>
                  <a:lnTo>
                    <a:pt x="1223" y="261"/>
                  </a:lnTo>
                  <a:lnTo>
                    <a:pt x="1145" y="267"/>
                  </a:lnTo>
                  <a:lnTo>
                    <a:pt x="1091" y="289"/>
                  </a:lnTo>
                  <a:lnTo>
                    <a:pt x="1072" y="310"/>
                  </a:lnTo>
                  <a:lnTo>
                    <a:pt x="996" y="301"/>
                  </a:lnTo>
                  <a:lnTo>
                    <a:pt x="928" y="312"/>
                  </a:lnTo>
                  <a:lnTo>
                    <a:pt x="886" y="325"/>
                  </a:lnTo>
                  <a:lnTo>
                    <a:pt x="827" y="301"/>
                  </a:lnTo>
                  <a:lnTo>
                    <a:pt x="747" y="295"/>
                  </a:lnTo>
                  <a:lnTo>
                    <a:pt x="690" y="289"/>
                  </a:lnTo>
                  <a:lnTo>
                    <a:pt x="624" y="248"/>
                  </a:lnTo>
                  <a:lnTo>
                    <a:pt x="563" y="255"/>
                  </a:lnTo>
                  <a:lnTo>
                    <a:pt x="516" y="208"/>
                  </a:lnTo>
                  <a:lnTo>
                    <a:pt x="464" y="190"/>
                  </a:lnTo>
                  <a:lnTo>
                    <a:pt x="411" y="179"/>
                  </a:lnTo>
                  <a:lnTo>
                    <a:pt x="381" y="152"/>
                  </a:lnTo>
                  <a:lnTo>
                    <a:pt x="327" y="137"/>
                  </a:lnTo>
                  <a:lnTo>
                    <a:pt x="268" y="124"/>
                  </a:lnTo>
                  <a:lnTo>
                    <a:pt x="246" y="124"/>
                  </a:lnTo>
                  <a:lnTo>
                    <a:pt x="215" y="71"/>
                  </a:lnTo>
                  <a:lnTo>
                    <a:pt x="156" y="42"/>
                  </a:lnTo>
                  <a:lnTo>
                    <a:pt x="95" y="31"/>
                  </a:lnTo>
                  <a:lnTo>
                    <a:pt x="48" y="0"/>
                  </a:lnTo>
                  <a:lnTo>
                    <a:pt x="1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7" name="Freeform 59"/>
            <p:cNvSpPr>
              <a:spLocks/>
            </p:cNvSpPr>
            <p:nvPr/>
          </p:nvSpPr>
          <p:spPr bwMode="auto">
            <a:xfrm>
              <a:off x="2613" y="2305"/>
              <a:ext cx="107" cy="112"/>
            </a:xfrm>
            <a:custGeom>
              <a:avLst/>
              <a:gdLst>
                <a:gd name="T0" fmla="*/ 107 w 215"/>
                <a:gd name="T1" fmla="*/ 0 h 224"/>
                <a:gd name="T2" fmla="*/ 98 w 215"/>
                <a:gd name="T3" fmla="*/ 38 h 224"/>
                <a:gd name="T4" fmla="*/ 81 w 215"/>
                <a:gd name="T5" fmla="*/ 82 h 224"/>
                <a:gd name="T6" fmla="*/ 57 w 215"/>
                <a:gd name="T7" fmla="*/ 100 h 224"/>
                <a:gd name="T8" fmla="*/ 27 w 215"/>
                <a:gd name="T9" fmla="*/ 112 h 224"/>
                <a:gd name="T10" fmla="*/ 0 w 215"/>
                <a:gd name="T11" fmla="*/ 100 h 224"/>
                <a:gd name="T12" fmla="*/ 37 w 215"/>
                <a:gd name="T13" fmla="*/ 100 h 224"/>
                <a:gd name="T14" fmla="*/ 60 w 215"/>
                <a:gd name="T15" fmla="*/ 91 h 224"/>
                <a:gd name="T16" fmla="*/ 74 w 215"/>
                <a:gd name="T17" fmla="*/ 70 h 224"/>
                <a:gd name="T18" fmla="*/ 85 w 215"/>
                <a:gd name="T19" fmla="*/ 45 h 224"/>
                <a:gd name="T20" fmla="*/ 85 w 215"/>
                <a:gd name="T21" fmla="*/ 12 h 224"/>
                <a:gd name="T22" fmla="*/ 107 w 215"/>
                <a:gd name="T23" fmla="*/ 0 h 224"/>
                <a:gd name="T24" fmla="*/ 107 w 215"/>
                <a:gd name="T25" fmla="*/ 0 h 2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224"/>
                <a:gd name="T41" fmla="*/ 215 w 215"/>
                <a:gd name="T42" fmla="*/ 224 h 2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224">
                  <a:moveTo>
                    <a:pt x="215" y="0"/>
                  </a:moveTo>
                  <a:lnTo>
                    <a:pt x="196" y="76"/>
                  </a:lnTo>
                  <a:lnTo>
                    <a:pt x="162" y="163"/>
                  </a:lnTo>
                  <a:lnTo>
                    <a:pt x="114" y="199"/>
                  </a:lnTo>
                  <a:lnTo>
                    <a:pt x="54" y="224"/>
                  </a:lnTo>
                  <a:lnTo>
                    <a:pt x="0" y="199"/>
                  </a:lnTo>
                  <a:lnTo>
                    <a:pt x="74" y="199"/>
                  </a:lnTo>
                  <a:lnTo>
                    <a:pt x="120" y="182"/>
                  </a:lnTo>
                  <a:lnTo>
                    <a:pt x="149" y="140"/>
                  </a:lnTo>
                  <a:lnTo>
                    <a:pt x="170" y="89"/>
                  </a:lnTo>
                  <a:lnTo>
                    <a:pt x="170" y="2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8" name="Freeform 60"/>
            <p:cNvSpPr>
              <a:spLocks/>
            </p:cNvSpPr>
            <p:nvPr/>
          </p:nvSpPr>
          <p:spPr bwMode="auto">
            <a:xfrm>
              <a:off x="2441" y="2270"/>
              <a:ext cx="1149" cy="444"/>
            </a:xfrm>
            <a:custGeom>
              <a:avLst/>
              <a:gdLst>
                <a:gd name="T0" fmla="*/ 46 w 2298"/>
                <a:gd name="T1" fmla="*/ 257 h 888"/>
                <a:gd name="T2" fmla="*/ 145 w 2298"/>
                <a:gd name="T3" fmla="*/ 300 h 888"/>
                <a:gd name="T4" fmla="*/ 226 w 2298"/>
                <a:gd name="T5" fmla="*/ 282 h 888"/>
                <a:gd name="T6" fmla="*/ 277 w 2298"/>
                <a:gd name="T7" fmla="*/ 336 h 888"/>
                <a:gd name="T8" fmla="*/ 291 w 2298"/>
                <a:gd name="T9" fmla="*/ 356 h 888"/>
                <a:gd name="T10" fmla="*/ 387 w 2298"/>
                <a:gd name="T11" fmla="*/ 368 h 888"/>
                <a:gd name="T12" fmla="*/ 419 w 2298"/>
                <a:gd name="T13" fmla="*/ 396 h 888"/>
                <a:gd name="T14" fmla="*/ 487 w 2298"/>
                <a:gd name="T15" fmla="*/ 363 h 888"/>
                <a:gd name="T16" fmla="*/ 543 w 2298"/>
                <a:gd name="T17" fmla="*/ 410 h 888"/>
                <a:gd name="T18" fmla="*/ 582 w 2298"/>
                <a:gd name="T19" fmla="*/ 413 h 888"/>
                <a:gd name="T20" fmla="*/ 664 w 2298"/>
                <a:gd name="T21" fmla="*/ 402 h 888"/>
                <a:gd name="T22" fmla="*/ 668 w 2298"/>
                <a:gd name="T23" fmla="*/ 420 h 888"/>
                <a:gd name="T24" fmla="*/ 720 w 2298"/>
                <a:gd name="T25" fmla="*/ 381 h 888"/>
                <a:gd name="T26" fmla="*/ 779 w 2298"/>
                <a:gd name="T27" fmla="*/ 402 h 888"/>
                <a:gd name="T28" fmla="*/ 842 w 2298"/>
                <a:gd name="T29" fmla="*/ 389 h 888"/>
                <a:gd name="T30" fmla="*/ 855 w 2298"/>
                <a:gd name="T31" fmla="*/ 331 h 888"/>
                <a:gd name="T32" fmla="*/ 911 w 2298"/>
                <a:gd name="T33" fmla="*/ 352 h 888"/>
                <a:gd name="T34" fmla="*/ 897 w 2298"/>
                <a:gd name="T35" fmla="*/ 264 h 888"/>
                <a:gd name="T36" fmla="*/ 962 w 2298"/>
                <a:gd name="T37" fmla="*/ 312 h 888"/>
                <a:gd name="T38" fmla="*/ 976 w 2298"/>
                <a:gd name="T39" fmla="*/ 230 h 888"/>
                <a:gd name="T40" fmla="*/ 974 w 2298"/>
                <a:gd name="T41" fmla="*/ 203 h 888"/>
                <a:gd name="T42" fmla="*/ 1027 w 2298"/>
                <a:gd name="T43" fmla="*/ 236 h 888"/>
                <a:gd name="T44" fmla="*/ 1018 w 2298"/>
                <a:gd name="T45" fmla="*/ 155 h 888"/>
                <a:gd name="T46" fmla="*/ 1023 w 2298"/>
                <a:gd name="T47" fmla="*/ 117 h 888"/>
                <a:gd name="T48" fmla="*/ 1069 w 2298"/>
                <a:gd name="T49" fmla="*/ 6 h 888"/>
                <a:gd name="T50" fmla="*/ 1146 w 2298"/>
                <a:gd name="T51" fmla="*/ 33 h 888"/>
                <a:gd name="T52" fmla="*/ 1140 w 2298"/>
                <a:gd name="T53" fmla="*/ 126 h 888"/>
                <a:gd name="T54" fmla="*/ 1122 w 2298"/>
                <a:gd name="T55" fmla="*/ 195 h 888"/>
                <a:gd name="T56" fmla="*/ 1119 w 2298"/>
                <a:gd name="T57" fmla="*/ 248 h 888"/>
                <a:gd name="T58" fmla="*/ 1090 w 2298"/>
                <a:gd name="T59" fmla="*/ 316 h 888"/>
                <a:gd name="T60" fmla="*/ 1092 w 2298"/>
                <a:gd name="T61" fmla="*/ 236 h 888"/>
                <a:gd name="T62" fmla="*/ 1102 w 2298"/>
                <a:gd name="T63" fmla="*/ 195 h 888"/>
                <a:gd name="T64" fmla="*/ 1071 w 2298"/>
                <a:gd name="T65" fmla="*/ 195 h 888"/>
                <a:gd name="T66" fmla="*/ 1029 w 2298"/>
                <a:gd name="T67" fmla="*/ 264 h 888"/>
                <a:gd name="T68" fmla="*/ 983 w 2298"/>
                <a:gd name="T69" fmla="*/ 316 h 888"/>
                <a:gd name="T70" fmla="*/ 922 w 2298"/>
                <a:gd name="T71" fmla="*/ 368 h 888"/>
                <a:gd name="T72" fmla="*/ 826 w 2298"/>
                <a:gd name="T73" fmla="*/ 407 h 888"/>
                <a:gd name="T74" fmla="*/ 747 w 2298"/>
                <a:gd name="T75" fmla="*/ 434 h 888"/>
                <a:gd name="T76" fmla="*/ 664 w 2298"/>
                <a:gd name="T77" fmla="*/ 444 h 888"/>
                <a:gd name="T78" fmla="*/ 579 w 2298"/>
                <a:gd name="T79" fmla="*/ 439 h 888"/>
                <a:gd name="T80" fmla="*/ 484 w 2298"/>
                <a:gd name="T81" fmla="*/ 422 h 888"/>
                <a:gd name="T82" fmla="*/ 387 w 2298"/>
                <a:gd name="T83" fmla="*/ 402 h 888"/>
                <a:gd name="T84" fmla="*/ 296 w 2298"/>
                <a:gd name="T85" fmla="*/ 378 h 888"/>
                <a:gd name="T86" fmla="*/ 229 w 2298"/>
                <a:gd name="T87" fmla="*/ 340 h 888"/>
                <a:gd name="T88" fmla="*/ 117 w 2298"/>
                <a:gd name="T89" fmla="*/ 323 h 888"/>
                <a:gd name="T90" fmla="*/ 96 w 2298"/>
                <a:gd name="T91" fmla="*/ 291 h 888"/>
                <a:gd name="T92" fmla="*/ 6 w 2298"/>
                <a:gd name="T93" fmla="*/ 241 h 888"/>
                <a:gd name="T94" fmla="*/ 24 w 2298"/>
                <a:gd name="T95" fmla="*/ 216 h 8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8"/>
                <a:gd name="T145" fmla="*/ 0 h 888"/>
                <a:gd name="T146" fmla="*/ 2298 w 2298"/>
                <a:gd name="T147" fmla="*/ 888 h 8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8" h="888">
                  <a:moveTo>
                    <a:pt x="48" y="432"/>
                  </a:moveTo>
                  <a:lnTo>
                    <a:pt x="63" y="491"/>
                  </a:lnTo>
                  <a:lnTo>
                    <a:pt x="92" y="514"/>
                  </a:lnTo>
                  <a:lnTo>
                    <a:pt x="149" y="548"/>
                  </a:lnTo>
                  <a:lnTo>
                    <a:pt x="225" y="563"/>
                  </a:lnTo>
                  <a:lnTo>
                    <a:pt x="291" y="599"/>
                  </a:lnTo>
                  <a:lnTo>
                    <a:pt x="341" y="605"/>
                  </a:lnTo>
                  <a:lnTo>
                    <a:pt x="398" y="596"/>
                  </a:lnTo>
                  <a:lnTo>
                    <a:pt x="453" y="563"/>
                  </a:lnTo>
                  <a:lnTo>
                    <a:pt x="403" y="624"/>
                  </a:lnTo>
                  <a:lnTo>
                    <a:pt x="483" y="666"/>
                  </a:lnTo>
                  <a:lnTo>
                    <a:pt x="553" y="672"/>
                  </a:lnTo>
                  <a:lnTo>
                    <a:pt x="612" y="656"/>
                  </a:lnTo>
                  <a:lnTo>
                    <a:pt x="643" y="637"/>
                  </a:lnTo>
                  <a:lnTo>
                    <a:pt x="582" y="712"/>
                  </a:lnTo>
                  <a:lnTo>
                    <a:pt x="643" y="750"/>
                  </a:lnTo>
                  <a:lnTo>
                    <a:pt x="700" y="750"/>
                  </a:lnTo>
                  <a:lnTo>
                    <a:pt x="774" y="736"/>
                  </a:lnTo>
                  <a:lnTo>
                    <a:pt x="816" y="708"/>
                  </a:lnTo>
                  <a:lnTo>
                    <a:pt x="761" y="761"/>
                  </a:lnTo>
                  <a:lnTo>
                    <a:pt x="839" y="791"/>
                  </a:lnTo>
                  <a:lnTo>
                    <a:pt x="886" y="791"/>
                  </a:lnTo>
                  <a:lnTo>
                    <a:pt x="937" y="769"/>
                  </a:lnTo>
                  <a:lnTo>
                    <a:pt x="975" y="725"/>
                  </a:lnTo>
                  <a:lnTo>
                    <a:pt x="937" y="795"/>
                  </a:lnTo>
                  <a:lnTo>
                    <a:pt x="1029" y="820"/>
                  </a:lnTo>
                  <a:lnTo>
                    <a:pt x="1086" y="820"/>
                  </a:lnTo>
                  <a:lnTo>
                    <a:pt x="1146" y="791"/>
                  </a:lnTo>
                  <a:lnTo>
                    <a:pt x="1164" y="750"/>
                  </a:lnTo>
                  <a:lnTo>
                    <a:pt x="1164" y="826"/>
                  </a:lnTo>
                  <a:lnTo>
                    <a:pt x="1236" y="839"/>
                  </a:lnTo>
                  <a:lnTo>
                    <a:pt x="1289" y="833"/>
                  </a:lnTo>
                  <a:lnTo>
                    <a:pt x="1329" y="803"/>
                  </a:lnTo>
                  <a:lnTo>
                    <a:pt x="1329" y="750"/>
                  </a:lnTo>
                  <a:lnTo>
                    <a:pt x="1337" y="807"/>
                  </a:lnTo>
                  <a:lnTo>
                    <a:pt x="1337" y="839"/>
                  </a:lnTo>
                  <a:lnTo>
                    <a:pt x="1376" y="848"/>
                  </a:lnTo>
                  <a:lnTo>
                    <a:pt x="1424" y="820"/>
                  </a:lnTo>
                  <a:lnTo>
                    <a:pt x="1441" y="761"/>
                  </a:lnTo>
                  <a:lnTo>
                    <a:pt x="1458" y="826"/>
                  </a:lnTo>
                  <a:lnTo>
                    <a:pt x="1525" y="820"/>
                  </a:lnTo>
                  <a:lnTo>
                    <a:pt x="1559" y="803"/>
                  </a:lnTo>
                  <a:lnTo>
                    <a:pt x="1603" y="736"/>
                  </a:lnTo>
                  <a:lnTo>
                    <a:pt x="1614" y="795"/>
                  </a:lnTo>
                  <a:lnTo>
                    <a:pt x="1684" y="778"/>
                  </a:lnTo>
                  <a:lnTo>
                    <a:pt x="1711" y="742"/>
                  </a:lnTo>
                  <a:lnTo>
                    <a:pt x="1715" y="704"/>
                  </a:lnTo>
                  <a:lnTo>
                    <a:pt x="1711" y="662"/>
                  </a:lnTo>
                  <a:lnTo>
                    <a:pt x="1753" y="704"/>
                  </a:lnTo>
                  <a:lnTo>
                    <a:pt x="1764" y="736"/>
                  </a:lnTo>
                  <a:lnTo>
                    <a:pt x="1823" y="704"/>
                  </a:lnTo>
                  <a:lnTo>
                    <a:pt x="1836" y="637"/>
                  </a:lnTo>
                  <a:lnTo>
                    <a:pt x="1827" y="582"/>
                  </a:lnTo>
                  <a:lnTo>
                    <a:pt x="1795" y="527"/>
                  </a:lnTo>
                  <a:lnTo>
                    <a:pt x="1871" y="554"/>
                  </a:lnTo>
                  <a:lnTo>
                    <a:pt x="1911" y="599"/>
                  </a:lnTo>
                  <a:lnTo>
                    <a:pt x="1924" y="624"/>
                  </a:lnTo>
                  <a:lnTo>
                    <a:pt x="1966" y="590"/>
                  </a:lnTo>
                  <a:lnTo>
                    <a:pt x="1969" y="527"/>
                  </a:lnTo>
                  <a:lnTo>
                    <a:pt x="1952" y="461"/>
                  </a:lnTo>
                  <a:lnTo>
                    <a:pt x="1924" y="424"/>
                  </a:lnTo>
                  <a:lnTo>
                    <a:pt x="1893" y="413"/>
                  </a:lnTo>
                  <a:lnTo>
                    <a:pt x="1949" y="405"/>
                  </a:lnTo>
                  <a:lnTo>
                    <a:pt x="2007" y="424"/>
                  </a:lnTo>
                  <a:lnTo>
                    <a:pt x="2040" y="455"/>
                  </a:lnTo>
                  <a:lnTo>
                    <a:pt x="2053" y="472"/>
                  </a:lnTo>
                  <a:lnTo>
                    <a:pt x="2083" y="421"/>
                  </a:lnTo>
                  <a:lnTo>
                    <a:pt x="2072" y="352"/>
                  </a:lnTo>
                  <a:lnTo>
                    <a:pt x="2036" y="310"/>
                  </a:lnTo>
                  <a:lnTo>
                    <a:pt x="1990" y="284"/>
                  </a:lnTo>
                  <a:lnTo>
                    <a:pt x="2066" y="270"/>
                  </a:lnTo>
                  <a:lnTo>
                    <a:pt x="2047" y="234"/>
                  </a:lnTo>
                  <a:lnTo>
                    <a:pt x="2011" y="211"/>
                  </a:lnTo>
                  <a:lnTo>
                    <a:pt x="1990" y="206"/>
                  </a:lnTo>
                  <a:lnTo>
                    <a:pt x="2137" y="12"/>
                  </a:lnTo>
                  <a:lnTo>
                    <a:pt x="2190" y="0"/>
                  </a:lnTo>
                  <a:lnTo>
                    <a:pt x="2255" y="23"/>
                  </a:lnTo>
                  <a:lnTo>
                    <a:pt x="2291" y="65"/>
                  </a:lnTo>
                  <a:lnTo>
                    <a:pt x="2298" y="113"/>
                  </a:lnTo>
                  <a:lnTo>
                    <a:pt x="2298" y="183"/>
                  </a:lnTo>
                  <a:lnTo>
                    <a:pt x="2279" y="253"/>
                  </a:lnTo>
                  <a:lnTo>
                    <a:pt x="2237" y="310"/>
                  </a:lnTo>
                  <a:lnTo>
                    <a:pt x="2249" y="339"/>
                  </a:lnTo>
                  <a:lnTo>
                    <a:pt x="2243" y="390"/>
                  </a:lnTo>
                  <a:lnTo>
                    <a:pt x="2215" y="443"/>
                  </a:lnTo>
                  <a:lnTo>
                    <a:pt x="2224" y="472"/>
                  </a:lnTo>
                  <a:lnTo>
                    <a:pt x="2237" y="497"/>
                  </a:lnTo>
                  <a:lnTo>
                    <a:pt x="2237" y="527"/>
                  </a:lnTo>
                  <a:lnTo>
                    <a:pt x="2220" y="578"/>
                  </a:lnTo>
                  <a:lnTo>
                    <a:pt x="2179" y="632"/>
                  </a:lnTo>
                  <a:lnTo>
                    <a:pt x="2207" y="563"/>
                  </a:lnTo>
                  <a:lnTo>
                    <a:pt x="2207" y="520"/>
                  </a:lnTo>
                  <a:lnTo>
                    <a:pt x="2184" y="472"/>
                  </a:lnTo>
                  <a:lnTo>
                    <a:pt x="2137" y="497"/>
                  </a:lnTo>
                  <a:lnTo>
                    <a:pt x="2190" y="430"/>
                  </a:lnTo>
                  <a:lnTo>
                    <a:pt x="2203" y="390"/>
                  </a:lnTo>
                  <a:lnTo>
                    <a:pt x="2207" y="324"/>
                  </a:lnTo>
                  <a:lnTo>
                    <a:pt x="2179" y="331"/>
                  </a:lnTo>
                  <a:lnTo>
                    <a:pt x="2141" y="390"/>
                  </a:lnTo>
                  <a:lnTo>
                    <a:pt x="2114" y="424"/>
                  </a:lnTo>
                  <a:lnTo>
                    <a:pt x="2097" y="491"/>
                  </a:lnTo>
                  <a:lnTo>
                    <a:pt x="2057" y="527"/>
                  </a:lnTo>
                  <a:lnTo>
                    <a:pt x="2036" y="535"/>
                  </a:lnTo>
                  <a:lnTo>
                    <a:pt x="2000" y="596"/>
                  </a:lnTo>
                  <a:lnTo>
                    <a:pt x="1966" y="632"/>
                  </a:lnTo>
                  <a:lnTo>
                    <a:pt x="1928" y="637"/>
                  </a:lnTo>
                  <a:lnTo>
                    <a:pt x="1893" y="704"/>
                  </a:lnTo>
                  <a:lnTo>
                    <a:pt x="1844" y="736"/>
                  </a:lnTo>
                  <a:lnTo>
                    <a:pt x="1755" y="761"/>
                  </a:lnTo>
                  <a:lnTo>
                    <a:pt x="1715" y="795"/>
                  </a:lnTo>
                  <a:lnTo>
                    <a:pt x="1652" y="814"/>
                  </a:lnTo>
                  <a:lnTo>
                    <a:pt x="1608" y="814"/>
                  </a:lnTo>
                  <a:lnTo>
                    <a:pt x="1559" y="862"/>
                  </a:lnTo>
                  <a:lnTo>
                    <a:pt x="1494" y="867"/>
                  </a:lnTo>
                  <a:lnTo>
                    <a:pt x="1449" y="862"/>
                  </a:lnTo>
                  <a:lnTo>
                    <a:pt x="1384" y="877"/>
                  </a:lnTo>
                  <a:lnTo>
                    <a:pt x="1329" y="888"/>
                  </a:lnTo>
                  <a:lnTo>
                    <a:pt x="1295" y="867"/>
                  </a:lnTo>
                  <a:lnTo>
                    <a:pt x="1219" y="877"/>
                  </a:lnTo>
                  <a:lnTo>
                    <a:pt x="1158" y="877"/>
                  </a:lnTo>
                  <a:lnTo>
                    <a:pt x="1116" y="856"/>
                  </a:lnTo>
                  <a:lnTo>
                    <a:pt x="1023" y="862"/>
                  </a:lnTo>
                  <a:lnTo>
                    <a:pt x="968" y="843"/>
                  </a:lnTo>
                  <a:lnTo>
                    <a:pt x="930" y="814"/>
                  </a:lnTo>
                  <a:lnTo>
                    <a:pt x="833" y="826"/>
                  </a:lnTo>
                  <a:lnTo>
                    <a:pt x="774" y="803"/>
                  </a:lnTo>
                  <a:lnTo>
                    <a:pt x="745" y="778"/>
                  </a:lnTo>
                  <a:lnTo>
                    <a:pt x="647" y="772"/>
                  </a:lnTo>
                  <a:lnTo>
                    <a:pt x="593" y="755"/>
                  </a:lnTo>
                  <a:lnTo>
                    <a:pt x="559" y="725"/>
                  </a:lnTo>
                  <a:lnTo>
                    <a:pt x="506" y="712"/>
                  </a:lnTo>
                  <a:lnTo>
                    <a:pt x="458" y="679"/>
                  </a:lnTo>
                  <a:lnTo>
                    <a:pt x="386" y="649"/>
                  </a:lnTo>
                  <a:lnTo>
                    <a:pt x="322" y="632"/>
                  </a:lnTo>
                  <a:lnTo>
                    <a:pt x="234" y="645"/>
                  </a:lnTo>
                  <a:lnTo>
                    <a:pt x="173" y="662"/>
                  </a:lnTo>
                  <a:lnTo>
                    <a:pt x="238" y="624"/>
                  </a:lnTo>
                  <a:lnTo>
                    <a:pt x="192" y="582"/>
                  </a:lnTo>
                  <a:lnTo>
                    <a:pt x="109" y="563"/>
                  </a:lnTo>
                  <a:lnTo>
                    <a:pt x="36" y="514"/>
                  </a:lnTo>
                  <a:lnTo>
                    <a:pt x="12" y="483"/>
                  </a:lnTo>
                  <a:lnTo>
                    <a:pt x="0" y="455"/>
                  </a:lnTo>
                  <a:lnTo>
                    <a:pt x="48" y="4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69" name="Freeform 61"/>
            <p:cNvSpPr>
              <a:spLocks/>
            </p:cNvSpPr>
            <p:nvPr/>
          </p:nvSpPr>
          <p:spPr bwMode="auto">
            <a:xfrm>
              <a:off x="2607" y="2480"/>
              <a:ext cx="771" cy="150"/>
            </a:xfrm>
            <a:custGeom>
              <a:avLst/>
              <a:gdLst>
                <a:gd name="T0" fmla="*/ 0 w 1541"/>
                <a:gd name="T1" fmla="*/ 0 h 300"/>
                <a:gd name="T2" fmla="*/ 33 w 1541"/>
                <a:gd name="T3" fmla="*/ 5 h 300"/>
                <a:gd name="T4" fmla="*/ 57 w 1541"/>
                <a:gd name="T5" fmla="*/ 25 h 300"/>
                <a:gd name="T6" fmla="*/ 87 w 1541"/>
                <a:gd name="T7" fmla="*/ 40 h 300"/>
                <a:gd name="T8" fmla="*/ 122 w 1541"/>
                <a:gd name="T9" fmla="*/ 40 h 300"/>
                <a:gd name="T10" fmla="*/ 148 w 1541"/>
                <a:gd name="T11" fmla="*/ 60 h 300"/>
                <a:gd name="T12" fmla="*/ 172 w 1541"/>
                <a:gd name="T13" fmla="*/ 78 h 300"/>
                <a:gd name="T14" fmla="*/ 214 w 1541"/>
                <a:gd name="T15" fmla="*/ 89 h 300"/>
                <a:gd name="T16" fmla="*/ 256 w 1541"/>
                <a:gd name="T17" fmla="*/ 105 h 300"/>
                <a:gd name="T18" fmla="*/ 308 w 1541"/>
                <a:gd name="T19" fmla="*/ 105 h 300"/>
                <a:gd name="T20" fmla="*/ 365 w 1541"/>
                <a:gd name="T21" fmla="*/ 129 h 300"/>
                <a:gd name="T22" fmla="*/ 434 w 1541"/>
                <a:gd name="T23" fmla="*/ 125 h 300"/>
                <a:gd name="T24" fmla="*/ 493 w 1541"/>
                <a:gd name="T25" fmla="*/ 142 h 300"/>
                <a:gd name="T26" fmla="*/ 532 w 1541"/>
                <a:gd name="T27" fmla="*/ 137 h 300"/>
                <a:gd name="T28" fmla="*/ 563 w 1541"/>
                <a:gd name="T29" fmla="*/ 150 h 300"/>
                <a:gd name="T30" fmla="*/ 558 w 1541"/>
                <a:gd name="T31" fmla="*/ 132 h 300"/>
                <a:gd name="T32" fmla="*/ 596 w 1541"/>
                <a:gd name="T33" fmla="*/ 122 h 300"/>
                <a:gd name="T34" fmla="*/ 638 w 1541"/>
                <a:gd name="T35" fmla="*/ 135 h 300"/>
                <a:gd name="T36" fmla="*/ 619 w 1541"/>
                <a:gd name="T37" fmla="*/ 112 h 300"/>
                <a:gd name="T38" fmla="*/ 680 w 1541"/>
                <a:gd name="T39" fmla="*/ 114 h 300"/>
                <a:gd name="T40" fmla="*/ 661 w 1541"/>
                <a:gd name="T41" fmla="*/ 96 h 300"/>
                <a:gd name="T42" fmla="*/ 718 w 1541"/>
                <a:gd name="T43" fmla="*/ 76 h 300"/>
                <a:gd name="T44" fmla="*/ 737 w 1541"/>
                <a:gd name="T45" fmla="*/ 55 h 300"/>
                <a:gd name="T46" fmla="*/ 771 w 1541"/>
                <a:gd name="T47" fmla="*/ 0 h 300"/>
                <a:gd name="T48" fmla="*/ 730 w 1541"/>
                <a:gd name="T49" fmla="*/ 46 h 300"/>
                <a:gd name="T50" fmla="*/ 705 w 1541"/>
                <a:gd name="T51" fmla="*/ 71 h 300"/>
                <a:gd name="T52" fmla="*/ 649 w 1541"/>
                <a:gd name="T53" fmla="*/ 89 h 300"/>
                <a:gd name="T54" fmla="*/ 613 w 1541"/>
                <a:gd name="T55" fmla="*/ 105 h 300"/>
                <a:gd name="T56" fmla="*/ 568 w 1541"/>
                <a:gd name="T57" fmla="*/ 120 h 300"/>
                <a:gd name="T58" fmla="*/ 540 w 1541"/>
                <a:gd name="T59" fmla="*/ 108 h 300"/>
                <a:gd name="T60" fmla="*/ 502 w 1541"/>
                <a:gd name="T61" fmla="*/ 122 h 300"/>
                <a:gd name="T62" fmla="*/ 473 w 1541"/>
                <a:gd name="T63" fmla="*/ 122 h 300"/>
                <a:gd name="T64" fmla="*/ 436 w 1541"/>
                <a:gd name="T65" fmla="*/ 117 h 300"/>
                <a:gd name="T66" fmla="*/ 377 w 1541"/>
                <a:gd name="T67" fmla="*/ 120 h 300"/>
                <a:gd name="T68" fmla="*/ 340 w 1541"/>
                <a:gd name="T69" fmla="*/ 108 h 300"/>
                <a:gd name="T70" fmla="*/ 328 w 1541"/>
                <a:gd name="T71" fmla="*/ 96 h 300"/>
                <a:gd name="T72" fmla="*/ 295 w 1541"/>
                <a:gd name="T73" fmla="*/ 96 h 300"/>
                <a:gd name="T74" fmla="*/ 250 w 1541"/>
                <a:gd name="T75" fmla="*/ 84 h 300"/>
                <a:gd name="T76" fmla="*/ 192 w 1541"/>
                <a:gd name="T77" fmla="*/ 76 h 300"/>
                <a:gd name="T78" fmla="*/ 170 w 1541"/>
                <a:gd name="T79" fmla="*/ 67 h 300"/>
                <a:gd name="T80" fmla="*/ 129 w 1541"/>
                <a:gd name="T81" fmla="*/ 31 h 300"/>
                <a:gd name="T82" fmla="*/ 102 w 1541"/>
                <a:gd name="T83" fmla="*/ 25 h 300"/>
                <a:gd name="T84" fmla="*/ 69 w 1541"/>
                <a:gd name="T85" fmla="*/ 20 h 300"/>
                <a:gd name="T86" fmla="*/ 49 w 1541"/>
                <a:gd name="T87" fmla="*/ 1 h 300"/>
                <a:gd name="T88" fmla="*/ 24 w 1541"/>
                <a:gd name="T89" fmla="*/ 0 h 300"/>
                <a:gd name="T90" fmla="*/ 0 w 1541"/>
                <a:gd name="T91" fmla="*/ 0 h 300"/>
                <a:gd name="T92" fmla="*/ 0 w 1541"/>
                <a:gd name="T93" fmla="*/ 0 h 3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541"/>
                <a:gd name="T142" fmla="*/ 0 h 300"/>
                <a:gd name="T143" fmla="*/ 1541 w 1541"/>
                <a:gd name="T144" fmla="*/ 300 h 3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541" h="300">
                  <a:moveTo>
                    <a:pt x="0" y="0"/>
                  </a:moveTo>
                  <a:lnTo>
                    <a:pt x="65" y="9"/>
                  </a:lnTo>
                  <a:lnTo>
                    <a:pt x="114" y="51"/>
                  </a:lnTo>
                  <a:lnTo>
                    <a:pt x="173" y="80"/>
                  </a:lnTo>
                  <a:lnTo>
                    <a:pt x="243" y="80"/>
                  </a:lnTo>
                  <a:lnTo>
                    <a:pt x="296" y="121"/>
                  </a:lnTo>
                  <a:lnTo>
                    <a:pt x="344" y="157"/>
                  </a:lnTo>
                  <a:lnTo>
                    <a:pt x="428" y="178"/>
                  </a:lnTo>
                  <a:lnTo>
                    <a:pt x="511" y="211"/>
                  </a:lnTo>
                  <a:lnTo>
                    <a:pt x="616" y="211"/>
                  </a:lnTo>
                  <a:lnTo>
                    <a:pt x="730" y="258"/>
                  </a:lnTo>
                  <a:lnTo>
                    <a:pt x="867" y="251"/>
                  </a:lnTo>
                  <a:lnTo>
                    <a:pt x="985" y="283"/>
                  </a:lnTo>
                  <a:lnTo>
                    <a:pt x="1064" y="273"/>
                  </a:lnTo>
                  <a:lnTo>
                    <a:pt x="1125" y="300"/>
                  </a:lnTo>
                  <a:lnTo>
                    <a:pt x="1116" y="264"/>
                  </a:lnTo>
                  <a:lnTo>
                    <a:pt x="1192" y="245"/>
                  </a:lnTo>
                  <a:lnTo>
                    <a:pt x="1275" y="270"/>
                  </a:lnTo>
                  <a:lnTo>
                    <a:pt x="1237" y="224"/>
                  </a:lnTo>
                  <a:lnTo>
                    <a:pt x="1359" y="228"/>
                  </a:lnTo>
                  <a:lnTo>
                    <a:pt x="1321" y="192"/>
                  </a:lnTo>
                  <a:lnTo>
                    <a:pt x="1435" y="152"/>
                  </a:lnTo>
                  <a:lnTo>
                    <a:pt x="1473" y="110"/>
                  </a:lnTo>
                  <a:lnTo>
                    <a:pt x="1541" y="0"/>
                  </a:lnTo>
                  <a:lnTo>
                    <a:pt x="1460" y="93"/>
                  </a:lnTo>
                  <a:lnTo>
                    <a:pt x="1410" y="142"/>
                  </a:lnTo>
                  <a:lnTo>
                    <a:pt x="1298" y="178"/>
                  </a:lnTo>
                  <a:lnTo>
                    <a:pt x="1226" y="211"/>
                  </a:lnTo>
                  <a:lnTo>
                    <a:pt x="1135" y="241"/>
                  </a:lnTo>
                  <a:lnTo>
                    <a:pt x="1080" y="216"/>
                  </a:lnTo>
                  <a:lnTo>
                    <a:pt x="1004" y="245"/>
                  </a:lnTo>
                  <a:lnTo>
                    <a:pt x="945" y="245"/>
                  </a:lnTo>
                  <a:lnTo>
                    <a:pt x="872" y="235"/>
                  </a:lnTo>
                  <a:lnTo>
                    <a:pt x="753" y="241"/>
                  </a:lnTo>
                  <a:lnTo>
                    <a:pt x="679" y="216"/>
                  </a:lnTo>
                  <a:lnTo>
                    <a:pt x="656" y="192"/>
                  </a:lnTo>
                  <a:lnTo>
                    <a:pt x="589" y="192"/>
                  </a:lnTo>
                  <a:lnTo>
                    <a:pt x="500" y="169"/>
                  </a:lnTo>
                  <a:lnTo>
                    <a:pt x="384" y="152"/>
                  </a:lnTo>
                  <a:lnTo>
                    <a:pt x="340" y="133"/>
                  </a:lnTo>
                  <a:lnTo>
                    <a:pt x="257" y="62"/>
                  </a:lnTo>
                  <a:lnTo>
                    <a:pt x="203" y="51"/>
                  </a:lnTo>
                  <a:lnTo>
                    <a:pt x="137" y="40"/>
                  </a:lnTo>
                  <a:lnTo>
                    <a:pt x="97" y="3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0" name="Freeform 62"/>
            <p:cNvSpPr>
              <a:spLocks/>
            </p:cNvSpPr>
            <p:nvPr/>
          </p:nvSpPr>
          <p:spPr bwMode="auto">
            <a:xfrm>
              <a:off x="3516" y="1986"/>
              <a:ext cx="117" cy="305"/>
            </a:xfrm>
            <a:custGeom>
              <a:avLst/>
              <a:gdLst>
                <a:gd name="T0" fmla="*/ 19 w 234"/>
                <a:gd name="T1" fmla="*/ 44 h 608"/>
                <a:gd name="T2" fmla="*/ 55 w 234"/>
                <a:gd name="T3" fmla="*/ 50 h 608"/>
                <a:gd name="T4" fmla="*/ 55 w 234"/>
                <a:gd name="T5" fmla="*/ 66 h 608"/>
                <a:gd name="T6" fmla="*/ 70 w 234"/>
                <a:gd name="T7" fmla="*/ 66 h 608"/>
                <a:gd name="T8" fmla="*/ 63 w 234"/>
                <a:gd name="T9" fmla="*/ 88 h 608"/>
                <a:gd name="T10" fmla="*/ 82 w 234"/>
                <a:gd name="T11" fmla="*/ 88 h 608"/>
                <a:gd name="T12" fmla="*/ 70 w 234"/>
                <a:gd name="T13" fmla="*/ 109 h 608"/>
                <a:gd name="T14" fmla="*/ 88 w 234"/>
                <a:gd name="T15" fmla="*/ 118 h 608"/>
                <a:gd name="T16" fmla="*/ 73 w 234"/>
                <a:gd name="T17" fmla="*/ 138 h 608"/>
                <a:gd name="T18" fmla="*/ 90 w 234"/>
                <a:gd name="T19" fmla="*/ 150 h 608"/>
                <a:gd name="T20" fmla="*/ 73 w 234"/>
                <a:gd name="T21" fmla="*/ 166 h 608"/>
                <a:gd name="T22" fmla="*/ 90 w 234"/>
                <a:gd name="T23" fmla="*/ 180 h 608"/>
                <a:gd name="T24" fmla="*/ 73 w 234"/>
                <a:gd name="T25" fmla="*/ 195 h 608"/>
                <a:gd name="T26" fmla="*/ 88 w 234"/>
                <a:gd name="T27" fmla="*/ 212 h 608"/>
                <a:gd name="T28" fmla="*/ 66 w 234"/>
                <a:gd name="T29" fmla="*/ 224 h 608"/>
                <a:gd name="T30" fmla="*/ 79 w 234"/>
                <a:gd name="T31" fmla="*/ 240 h 608"/>
                <a:gd name="T32" fmla="*/ 57 w 234"/>
                <a:gd name="T33" fmla="*/ 250 h 608"/>
                <a:gd name="T34" fmla="*/ 66 w 234"/>
                <a:gd name="T35" fmla="*/ 260 h 608"/>
                <a:gd name="T36" fmla="*/ 49 w 234"/>
                <a:gd name="T37" fmla="*/ 267 h 608"/>
                <a:gd name="T38" fmla="*/ 49 w 234"/>
                <a:gd name="T39" fmla="*/ 284 h 608"/>
                <a:gd name="T40" fmla="*/ 34 w 234"/>
                <a:gd name="T41" fmla="*/ 284 h 608"/>
                <a:gd name="T42" fmla="*/ 43 w 234"/>
                <a:gd name="T43" fmla="*/ 305 h 608"/>
                <a:gd name="T44" fmla="*/ 73 w 234"/>
                <a:gd name="T45" fmla="*/ 284 h 608"/>
                <a:gd name="T46" fmla="*/ 100 w 234"/>
                <a:gd name="T47" fmla="*/ 244 h 608"/>
                <a:gd name="T48" fmla="*/ 113 w 234"/>
                <a:gd name="T49" fmla="*/ 189 h 608"/>
                <a:gd name="T50" fmla="*/ 117 w 234"/>
                <a:gd name="T51" fmla="*/ 141 h 608"/>
                <a:gd name="T52" fmla="*/ 108 w 234"/>
                <a:gd name="T53" fmla="*/ 94 h 608"/>
                <a:gd name="T54" fmla="*/ 90 w 234"/>
                <a:gd name="T55" fmla="*/ 52 h 608"/>
                <a:gd name="T56" fmla="*/ 60 w 234"/>
                <a:gd name="T57" fmla="*/ 23 h 608"/>
                <a:gd name="T58" fmla="*/ 34 w 234"/>
                <a:gd name="T59" fmla="*/ 9 h 608"/>
                <a:gd name="T60" fmla="*/ 0 w 234"/>
                <a:gd name="T61" fmla="*/ 0 h 608"/>
                <a:gd name="T62" fmla="*/ 19 w 234"/>
                <a:gd name="T63" fmla="*/ 44 h 608"/>
                <a:gd name="T64" fmla="*/ 19 w 234"/>
                <a:gd name="T65" fmla="*/ 44 h 6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4"/>
                <a:gd name="T100" fmla="*/ 0 h 608"/>
                <a:gd name="T101" fmla="*/ 234 w 234"/>
                <a:gd name="T102" fmla="*/ 608 h 6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4" h="608">
                  <a:moveTo>
                    <a:pt x="38" y="87"/>
                  </a:moveTo>
                  <a:lnTo>
                    <a:pt x="110" y="99"/>
                  </a:lnTo>
                  <a:lnTo>
                    <a:pt x="110" y="131"/>
                  </a:lnTo>
                  <a:lnTo>
                    <a:pt x="139" y="131"/>
                  </a:lnTo>
                  <a:lnTo>
                    <a:pt x="127" y="175"/>
                  </a:lnTo>
                  <a:lnTo>
                    <a:pt x="163" y="175"/>
                  </a:lnTo>
                  <a:lnTo>
                    <a:pt x="139" y="218"/>
                  </a:lnTo>
                  <a:lnTo>
                    <a:pt x="175" y="236"/>
                  </a:lnTo>
                  <a:lnTo>
                    <a:pt x="146" y="275"/>
                  </a:lnTo>
                  <a:lnTo>
                    <a:pt x="180" y="300"/>
                  </a:lnTo>
                  <a:lnTo>
                    <a:pt x="146" y="331"/>
                  </a:lnTo>
                  <a:lnTo>
                    <a:pt x="180" y="359"/>
                  </a:lnTo>
                  <a:lnTo>
                    <a:pt x="146" y="388"/>
                  </a:lnTo>
                  <a:lnTo>
                    <a:pt x="175" y="422"/>
                  </a:lnTo>
                  <a:lnTo>
                    <a:pt x="131" y="447"/>
                  </a:lnTo>
                  <a:lnTo>
                    <a:pt x="158" y="479"/>
                  </a:lnTo>
                  <a:lnTo>
                    <a:pt x="114" y="498"/>
                  </a:lnTo>
                  <a:lnTo>
                    <a:pt x="131" y="519"/>
                  </a:lnTo>
                  <a:lnTo>
                    <a:pt x="97" y="532"/>
                  </a:lnTo>
                  <a:lnTo>
                    <a:pt x="97" y="566"/>
                  </a:lnTo>
                  <a:lnTo>
                    <a:pt x="68" y="566"/>
                  </a:lnTo>
                  <a:lnTo>
                    <a:pt x="85" y="608"/>
                  </a:lnTo>
                  <a:lnTo>
                    <a:pt x="146" y="566"/>
                  </a:lnTo>
                  <a:lnTo>
                    <a:pt x="199" y="487"/>
                  </a:lnTo>
                  <a:lnTo>
                    <a:pt x="226" y="376"/>
                  </a:lnTo>
                  <a:lnTo>
                    <a:pt x="234" y="281"/>
                  </a:lnTo>
                  <a:lnTo>
                    <a:pt x="215" y="188"/>
                  </a:lnTo>
                  <a:lnTo>
                    <a:pt x="180" y="104"/>
                  </a:lnTo>
                  <a:lnTo>
                    <a:pt x="120" y="45"/>
                  </a:lnTo>
                  <a:lnTo>
                    <a:pt x="68" y="17"/>
                  </a:lnTo>
                  <a:lnTo>
                    <a:pt x="0" y="0"/>
                  </a:lnTo>
                  <a:lnTo>
                    <a:pt x="38" y="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1" name="Freeform 63"/>
            <p:cNvSpPr>
              <a:spLocks/>
            </p:cNvSpPr>
            <p:nvPr/>
          </p:nvSpPr>
          <p:spPr bwMode="auto">
            <a:xfrm>
              <a:off x="2830" y="2449"/>
              <a:ext cx="187" cy="84"/>
            </a:xfrm>
            <a:custGeom>
              <a:avLst/>
              <a:gdLst>
                <a:gd name="T0" fmla="*/ 73 w 372"/>
                <a:gd name="T1" fmla="*/ 0 h 167"/>
                <a:gd name="T2" fmla="*/ 100 w 372"/>
                <a:gd name="T3" fmla="*/ 32 h 167"/>
                <a:gd name="T4" fmla="*/ 65 w 372"/>
                <a:gd name="T5" fmla="*/ 23 h 167"/>
                <a:gd name="T6" fmla="*/ 85 w 372"/>
                <a:gd name="T7" fmla="*/ 45 h 167"/>
                <a:gd name="T8" fmla="*/ 48 w 372"/>
                <a:gd name="T9" fmla="*/ 36 h 167"/>
                <a:gd name="T10" fmla="*/ 58 w 372"/>
                <a:gd name="T11" fmla="*/ 56 h 167"/>
                <a:gd name="T12" fmla="*/ 23 w 372"/>
                <a:gd name="T13" fmla="*/ 45 h 167"/>
                <a:gd name="T14" fmla="*/ 38 w 372"/>
                <a:gd name="T15" fmla="*/ 66 h 167"/>
                <a:gd name="T16" fmla="*/ 0 w 372"/>
                <a:gd name="T17" fmla="*/ 52 h 167"/>
                <a:gd name="T18" fmla="*/ 34 w 372"/>
                <a:gd name="T19" fmla="*/ 84 h 167"/>
                <a:gd name="T20" fmla="*/ 75 w 372"/>
                <a:gd name="T21" fmla="*/ 84 h 167"/>
                <a:gd name="T22" fmla="*/ 114 w 372"/>
                <a:gd name="T23" fmla="*/ 51 h 167"/>
                <a:gd name="T24" fmla="*/ 187 w 372"/>
                <a:gd name="T25" fmla="*/ 48 h 167"/>
                <a:gd name="T26" fmla="*/ 187 w 372"/>
                <a:gd name="T27" fmla="*/ 35 h 167"/>
                <a:gd name="T28" fmla="*/ 146 w 372"/>
                <a:gd name="T29" fmla="*/ 27 h 167"/>
                <a:gd name="T30" fmla="*/ 73 w 372"/>
                <a:gd name="T31" fmla="*/ 0 h 167"/>
                <a:gd name="T32" fmla="*/ 73 w 372"/>
                <a:gd name="T33" fmla="*/ 0 h 1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2"/>
                <a:gd name="T52" fmla="*/ 0 h 167"/>
                <a:gd name="T53" fmla="*/ 372 w 372"/>
                <a:gd name="T54" fmla="*/ 167 h 1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2" h="167">
                  <a:moveTo>
                    <a:pt x="146" y="0"/>
                  </a:moveTo>
                  <a:lnTo>
                    <a:pt x="199" y="64"/>
                  </a:lnTo>
                  <a:lnTo>
                    <a:pt x="129" y="45"/>
                  </a:lnTo>
                  <a:lnTo>
                    <a:pt x="169" y="89"/>
                  </a:lnTo>
                  <a:lnTo>
                    <a:pt x="95" y="72"/>
                  </a:lnTo>
                  <a:lnTo>
                    <a:pt x="116" y="112"/>
                  </a:lnTo>
                  <a:lnTo>
                    <a:pt x="45" y="89"/>
                  </a:lnTo>
                  <a:lnTo>
                    <a:pt x="76" y="131"/>
                  </a:lnTo>
                  <a:lnTo>
                    <a:pt x="0" y="104"/>
                  </a:lnTo>
                  <a:lnTo>
                    <a:pt x="68" y="167"/>
                  </a:lnTo>
                  <a:lnTo>
                    <a:pt x="150" y="167"/>
                  </a:lnTo>
                  <a:lnTo>
                    <a:pt x="226" y="101"/>
                  </a:lnTo>
                  <a:lnTo>
                    <a:pt x="372" y="95"/>
                  </a:lnTo>
                  <a:lnTo>
                    <a:pt x="372" y="70"/>
                  </a:lnTo>
                  <a:lnTo>
                    <a:pt x="290" y="5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2" name="Freeform 64"/>
            <p:cNvSpPr>
              <a:spLocks/>
            </p:cNvSpPr>
            <p:nvPr/>
          </p:nvSpPr>
          <p:spPr bwMode="auto">
            <a:xfrm>
              <a:off x="2259" y="2494"/>
              <a:ext cx="357" cy="771"/>
            </a:xfrm>
            <a:custGeom>
              <a:avLst/>
              <a:gdLst>
                <a:gd name="T0" fmla="*/ 106 w 715"/>
                <a:gd name="T1" fmla="*/ 29 h 1542"/>
                <a:gd name="T2" fmla="*/ 62 w 715"/>
                <a:gd name="T3" fmla="*/ 99 h 1542"/>
                <a:gd name="T4" fmla="*/ 74 w 715"/>
                <a:gd name="T5" fmla="*/ 144 h 1542"/>
                <a:gd name="T6" fmla="*/ 45 w 715"/>
                <a:gd name="T7" fmla="*/ 214 h 1542"/>
                <a:gd name="T8" fmla="*/ 56 w 715"/>
                <a:gd name="T9" fmla="*/ 281 h 1542"/>
                <a:gd name="T10" fmla="*/ 18 w 715"/>
                <a:gd name="T11" fmla="*/ 337 h 1542"/>
                <a:gd name="T12" fmla="*/ 6 w 715"/>
                <a:gd name="T13" fmla="*/ 404 h 1542"/>
                <a:gd name="T14" fmla="*/ 4 w 715"/>
                <a:gd name="T15" fmla="*/ 474 h 1542"/>
                <a:gd name="T16" fmla="*/ 27 w 715"/>
                <a:gd name="T17" fmla="*/ 514 h 1542"/>
                <a:gd name="T18" fmla="*/ 38 w 715"/>
                <a:gd name="T19" fmla="*/ 612 h 1542"/>
                <a:gd name="T20" fmla="*/ 79 w 715"/>
                <a:gd name="T21" fmla="*/ 652 h 1542"/>
                <a:gd name="T22" fmla="*/ 125 w 715"/>
                <a:gd name="T23" fmla="*/ 738 h 1542"/>
                <a:gd name="T24" fmla="*/ 173 w 715"/>
                <a:gd name="T25" fmla="*/ 752 h 1542"/>
                <a:gd name="T26" fmla="*/ 266 w 715"/>
                <a:gd name="T27" fmla="*/ 771 h 1542"/>
                <a:gd name="T28" fmla="*/ 317 w 715"/>
                <a:gd name="T29" fmla="*/ 744 h 1542"/>
                <a:gd name="T30" fmla="*/ 338 w 715"/>
                <a:gd name="T31" fmla="*/ 689 h 1542"/>
                <a:gd name="T32" fmla="*/ 357 w 715"/>
                <a:gd name="T33" fmla="*/ 626 h 1542"/>
                <a:gd name="T34" fmla="*/ 317 w 715"/>
                <a:gd name="T35" fmla="*/ 571 h 1542"/>
                <a:gd name="T36" fmla="*/ 268 w 715"/>
                <a:gd name="T37" fmla="*/ 537 h 1542"/>
                <a:gd name="T38" fmla="*/ 234 w 715"/>
                <a:gd name="T39" fmla="*/ 520 h 1542"/>
                <a:gd name="T40" fmla="*/ 217 w 715"/>
                <a:gd name="T41" fmla="*/ 471 h 1542"/>
                <a:gd name="T42" fmla="*/ 222 w 715"/>
                <a:gd name="T43" fmla="*/ 407 h 1542"/>
                <a:gd name="T44" fmla="*/ 236 w 715"/>
                <a:gd name="T45" fmla="*/ 383 h 1542"/>
                <a:gd name="T46" fmla="*/ 261 w 715"/>
                <a:gd name="T47" fmla="*/ 330 h 1542"/>
                <a:gd name="T48" fmla="*/ 227 w 715"/>
                <a:gd name="T49" fmla="*/ 304 h 1542"/>
                <a:gd name="T50" fmla="*/ 217 w 715"/>
                <a:gd name="T51" fmla="*/ 304 h 1542"/>
                <a:gd name="T52" fmla="*/ 189 w 715"/>
                <a:gd name="T53" fmla="*/ 345 h 1542"/>
                <a:gd name="T54" fmla="*/ 199 w 715"/>
                <a:gd name="T55" fmla="*/ 379 h 1542"/>
                <a:gd name="T56" fmla="*/ 208 w 715"/>
                <a:gd name="T57" fmla="*/ 421 h 1542"/>
                <a:gd name="T58" fmla="*/ 196 w 715"/>
                <a:gd name="T59" fmla="*/ 446 h 1542"/>
                <a:gd name="T60" fmla="*/ 198 w 715"/>
                <a:gd name="T61" fmla="*/ 455 h 1542"/>
                <a:gd name="T62" fmla="*/ 212 w 715"/>
                <a:gd name="T63" fmla="*/ 492 h 1542"/>
                <a:gd name="T64" fmla="*/ 189 w 715"/>
                <a:gd name="T65" fmla="*/ 535 h 1542"/>
                <a:gd name="T66" fmla="*/ 199 w 715"/>
                <a:gd name="T67" fmla="*/ 537 h 1542"/>
                <a:gd name="T68" fmla="*/ 249 w 715"/>
                <a:gd name="T69" fmla="*/ 547 h 1542"/>
                <a:gd name="T70" fmla="*/ 208 w 715"/>
                <a:gd name="T71" fmla="*/ 584 h 1542"/>
                <a:gd name="T72" fmla="*/ 299 w 715"/>
                <a:gd name="T73" fmla="*/ 574 h 1542"/>
                <a:gd name="T74" fmla="*/ 326 w 715"/>
                <a:gd name="T75" fmla="*/ 613 h 1542"/>
                <a:gd name="T76" fmla="*/ 308 w 715"/>
                <a:gd name="T77" fmla="*/ 639 h 1542"/>
                <a:gd name="T78" fmla="*/ 306 w 715"/>
                <a:gd name="T79" fmla="*/ 649 h 1542"/>
                <a:gd name="T80" fmla="*/ 314 w 715"/>
                <a:gd name="T81" fmla="*/ 692 h 1542"/>
                <a:gd name="T82" fmla="*/ 303 w 715"/>
                <a:gd name="T83" fmla="*/ 696 h 1542"/>
                <a:gd name="T84" fmla="*/ 254 w 715"/>
                <a:gd name="T85" fmla="*/ 735 h 1542"/>
                <a:gd name="T86" fmla="*/ 204 w 715"/>
                <a:gd name="T87" fmla="*/ 725 h 1542"/>
                <a:gd name="T88" fmla="*/ 222 w 715"/>
                <a:gd name="T89" fmla="*/ 659 h 1542"/>
                <a:gd name="T90" fmla="*/ 178 w 715"/>
                <a:gd name="T91" fmla="*/ 703 h 1542"/>
                <a:gd name="T92" fmla="*/ 119 w 715"/>
                <a:gd name="T93" fmla="*/ 692 h 1542"/>
                <a:gd name="T94" fmla="*/ 90 w 715"/>
                <a:gd name="T95" fmla="*/ 635 h 1542"/>
                <a:gd name="T96" fmla="*/ 70 w 715"/>
                <a:gd name="T97" fmla="*/ 612 h 1542"/>
                <a:gd name="T98" fmla="*/ 38 w 715"/>
                <a:gd name="T99" fmla="*/ 549 h 1542"/>
                <a:gd name="T100" fmla="*/ 48 w 715"/>
                <a:gd name="T101" fmla="*/ 494 h 1542"/>
                <a:gd name="T102" fmla="*/ 18 w 715"/>
                <a:gd name="T103" fmla="*/ 426 h 1542"/>
                <a:gd name="T104" fmla="*/ 46 w 715"/>
                <a:gd name="T105" fmla="*/ 379 h 1542"/>
                <a:gd name="T106" fmla="*/ 32 w 715"/>
                <a:gd name="T107" fmla="*/ 326 h 1542"/>
                <a:gd name="T108" fmla="*/ 56 w 715"/>
                <a:gd name="T109" fmla="*/ 289 h 1542"/>
                <a:gd name="T110" fmla="*/ 62 w 715"/>
                <a:gd name="T111" fmla="*/ 240 h 1542"/>
                <a:gd name="T112" fmla="*/ 59 w 715"/>
                <a:gd name="T113" fmla="*/ 179 h 1542"/>
                <a:gd name="T114" fmla="*/ 84 w 715"/>
                <a:gd name="T115" fmla="*/ 149 h 1542"/>
                <a:gd name="T116" fmla="*/ 79 w 715"/>
                <a:gd name="T117" fmla="*/ 104 h 1542"/>
                <a:gd name="T118" fmla="*/ 97 w 715"/>
                <a:gd name="T119" fmla="*/ 49 h 1542"/>
                <a:gd name="T120" fmla="*/ 145 w 715"/>
                <a:gd name="T121" fmla="*/ 34 h 1542"/>
                <a:gd name="T122" fmla="*/ 122 w 715"/>
                <a:gd name="T123" fmla="*/ 5 h 1542"/>
                <a:gd name="T124" fmla="*/ 93 w 715"/>
                <a:gd name="T125" fmla="*/ 0 h 154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15"/>
                <a:gd name="T190" fmla="*/ 0 h 1542"/>
                <a:gd name="T191" fmla="*/ 715 w 715"/>
                <a:gd name="T192" fmla="*/ 1542 h 154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15" h="1542">
                  <a:moveTo>
                    <a:pt x="187" y="0"/>
                  </a:moveTo>
                  <a:lnTo>
                    <a:pt x="213" y="59"/>
                  </a:lnTo>
                  <a:lnTo>
                    <a:pt x="149" y="114"/>
                  </a:lnTo>
                  <a:lnTo>
                    <a:pt x="124" y="198"/>
                  </a:lnTo>
                  <a:lnTo>
                    <a:pt x="131" y="245"/>
                  </a:lnTo>
                  <a:lnTo>
                    <a:pt x="149" y="287"/>
                  </a:lnTo>
                  <a:lnTo>
                    <a:pt x="112" y="329"/>
                  </a:lnTo>
                  <a:lnTo>
                    <a:pt x="90" y="428"/>
                  </a:lnTo>
                  <a:lnTo>
                    <a:pt x="97" y="527"/>
                  </a:lnTo>
                  <a:lnTo>
                    <a:pt x="112" y="561"/>
                  </a:lnTo>
                  <a:lnTo>
                    <a:pt x="55" y="618"/>
                  </a:lnTo>
                  <a:lnTo>
                    <a:pt x="36" y="673"/>
                  </a:lnTo>
                  <a:lnTo>
                    <a:pt x="38" y="744"/>
                  </a:lnTo>
                  <a:lnTo>
                    <a:pt x="12" y="808"/>
                  </a:lnTo>
                  <a:lnTo>
                    <a:pt x="0" y="881"/>
                  </a:lnTo>
                  <a:lnTo>
                    <a:pt x="8" y="949"/>
                  </a:lnTo>
                  <a:lnTo>
                    <a:pt x="33" y="998"/>
                  </a:lnTo>
                  <a:lnTo>
                    <a:pt x="55" y="1027"/>
                  </a:lnTo>
                  <a:lnTo>
                    <a:pt x="57" y="1152"/>
                  </a:lnTo>
                  <a:lnTo>
                    <a:pt x="76" y="1223"/>
                  </a:lnTo>
                  <a:lnTo>
                    <a:pt x="112" y="1270"/>
                  </a:lnTo>
                  <a:lnTo>
                    <a:pt x="158" y="1303"/>
                  </a:lnTo>
                  <a:lnTo>
                    <a:pt x="204" y="1402"/>
                  </a:lnTo>
                  <a:lnTo>
                    <a:pt x="251" y="1476"/>
                  </a:lnTo>
                  <a:lnTo>
                    <a:pt x="299" y="1499"/>
                  </a:lnTo>
                  <a:lnTo>
                    <a:pt x="346" y="1504"/>
                  </a:lnTo>
                  <a:lnTo>
                    <a:pt x="424" y="1527"/>
                  </a:lnTo>
                  <a:lnTo>
                    <a:pt x="533" y="1542"/>
                  </a:lnTo>
                  <a:lnTo>
                    <a:pt x="591" y="1527"/>
                  </a:lnTo>
                  <a:lnTo>
                    <a:pt x="635" y="1487"/>
                  </a:lnTo>
                  <a:lnTo>
                    <a:pt x="656" y="1442"/>
                  </a:lnTo>
                  <a:lnTo>
                    <a:pt x="677" y="1377"/>
                  </a:lnTo>
                  <a:lnTo>
                    <a:pt x="711" y="1329"/>
                  </a:lnTo>
                  <a:lnTo>
                    <a:pt x="715" y="1251"/>
                  </a:lnTo>
                  <a:lnTo>
                    <a:pt x="690" y="1185"/>
                  </a:lnTo>
                  <a:lnTo>
                    <a:pt x="635" y="1141"/>
                  </a:lnTo>
                  <a:lnTo>
                    <a:pt x="555" y="1114"/>
                  </a:lnTo>
                  <a:lnTo>
                    <a:pt x="536" y="1073"/>
                  </a:lnTo>
                  <a:lnTo>
                    <a:pt x="498" y="1048"/>
                  </a:lnTo>
                  <a:lnTo>
                    <a:pt x="468" y="1040"/>
                  </a:lnTo>
                  <a:lnTo>
                    <a:pt x="462" y="998"/>
                  </a:lnTo>
                  <a:lnTo>
                    <a:pt x="434" y="943"/>
                  </a:lnTo>
                  <a:lnTo>
                    <a:pt x="455" y="875"/>
                  </a:lnTo>
                  <a:lnTo>
                    <a:pt x="445" y="814"/>
                  </a:lnTo>
                  <a:lnTo>
                    <a:pt x="434" y="797"/>
                  </a:lnTo>
                  <a:lnTo>
                    <a:pt x="472" y="766"/>
                  </a:lnTo>
                  <a:lnTo>
                    <a:pt x="491" y="704"/>
                  </a:lnTo>
                  <a:lnTo>
                    <a:pt x="523" y="660"/>
                  </a:lnTo>
                  <a:lnTo>
                    <a:pt x="483" y="662"/>
                  </a:lnTo>
                  <a:lnTo>
                    <a:pt x="455" y="607"/>
                  </a:lnTo>
                  <a:lnTo>
                    <a:pt x="430" y="563"/>
                  </a:lnTo>
                  <a:lnTo>
                    <a:pt x="434" y="607"/>
                  </a:lnTo>
                  <a:lnTo>
                    <a:pt x="417" y="652"/>
                  </a:lnTo>
                  <a:lnTo>
                    <a:pt x="379" y="690"/>
                  </a:lnTo>
                  <a:lnTo>
                    <a:pt x="361" y="694"/>
                  </a:lnTo>
                  <a:lnTo>
                    <a:pt x="399" y="757"/>
                  </a:lnTo>
                  <a:lnTo>
                    <a:pt x="417" y="804"/>
                  </a:lnTo>
                  <a:lnTo>
                    <a:pt x="417" y="843"/>
                  </a:lnTo>
                  <a:lnTo>
                    <a:pt x="409" y="881"/>
                  </a:lnTo>
                  <a:lnTo>
                    <a:pt x="392" y="892"/>
                  </a:lnTo>
                  <a:lnTo>
                    <a:pt x="323" y="875"/>
                  </a:lnTo>
                  <a:lnTo>
                    <a:pt x="396" y="911"/>
                  </a:lnTo>
                  <a:lnTo>
                    <a:pt x="417" y="945"/>
                  </a:lnTo>
                  <a:lnTo>
                    <a:pt x="424" y="985"/>
                  </a:lnTo>
                  <a:lnTo>
                    <a:pt x="424" y="1038"/>
                  </a:lnTo>
                  <a:lnTo>
                    <a:pt x="379" y="1069"/>
                  </a:lnTo>
                  <a:lnTo>
                    <a:pt x="354" y="1097"/>
                  </a:lnTo>
                  <a:lnTo>
                    <a:pt x="399" y="1073"/>
                  </a:lnTo>
                  <a:lnTo>
                    <a:pt x="468" y="1073"/>
                  </a:lnTo>
                  <a:lnTo>
                    <a:pt x="498" y="1094"/>
                  </a:lnTo>
                  <a:lnTo>
                    <a:pt x="441" y="1126"/>
                  </a:lnTo>
                  <a:lnTo>
                    <a:pt x="417" y="1168"/>
                  </a:lnTo>
                  <a:lnTo>
                    <a:pt x="512" y="1130"/>
                  </a:lnTo>
                  <a:lnTo>
                    <a:pt x="599" y="1147"/>
                  </a:lnTo>
                  <a:lnTo>
                    <a:pt x="648" y="1181"/>
                  </a:lnTo>
                  <a:lnTo>
                    <a:pt x="652" y="1225"/>
                  </a:lnTo>
                  <a:lnTo>
                    <a:pt x="641" y="1265"/>
                  </a:lnTo>
                  <a:lnTo>
                    <a:pt x="616" y="1278"/>
                  </a:lnTo>
                  <a:lnTo>
                    <a:pt x="523" y="1255"/>
                  </a:lnTo>
                  <a:lnTo>
                    <a:pt x="612" y="1297"/>
                  </a:lnTo>
                  <a:lnTo>
                    <a:pt x="624" y="1333"/>
                  </a:lnTo>
                  <a:lnTo>
                    <a:pt x="628" y="1384"/>
                  </a:lnTo>
                  <a:lnTo>
                    <a:pt x="591" y="1322"/>
                  </a:lnTo>
                  <a:lnTo>
                    <a:pt x="607" y="1392"/>
                  </a:lnTo>
                  <a:lnTo>
                    <a:pt x="574" y="1440"/>
                  </a:lnTo>
                  <a:lnTo>
                    <a:pt x="508" y="1470"/>
                  </a:lnTo>
                  <a:lnTo>
                    <a:pt x="430" y="1457"/>
                  </a:lnTo>
                  <a:lnTo>
                    <a:pt x="409" y="1449"/>
                  </a:lnTo>
                  <a:lnTo>
                    <a:pt x="445" y="1398"/>
                  </a:lnTo>
                  <a:lnTo>
                    <a:pt x="445" y="1318"/>
                  </a:lnTo>
                  <a:lnTo>
                    <a:pt x="417" y="1392"/>
                  </a:lnTo>
                  <a:lnTo>
                    <a:pt x="356" y="1405"/>
                  </a:lnTo>
                  <a:lnTo>
                    <a:pt x="291" y="1405"/>
                  </a:lnTo>
                  <a:lnTo>
                    <a:pt x="238" y="1384"/>
                  </a:lnTo>
                  <a:lnTo>
                    <a:pt x="204" y="1333"/>
                  </a:lnTo>
                  <a:lnTo>
                    <a:pt x="181" y="1270"/>
                  </a:lnTo>
                  <a:lnTo>
                    <a:pt x="228" y="1234"/>
                  </a:lnTo>
                  <a:lnTo>
                    <a:pt x="141" y="1223"/>
                  </a:lnTo>
                  <a:lnTo>
                    <a:pt x="103" y="1171"/>
                  </a:lnTo>
                  <a:lnTo>
                    <a:pt x="76" y="1097"/>
                  </a:lnTo>
                  <a:lnTo>
                    <a:pt x="76" y="1033"/>
                  </a:lnTo>
                  <a:lnTo>
                    <a:pt x="97" y="989"/>
                  </a:lnTo>
                  <a:lnTo>
                    <a:pt x="38" y="917"/>
                  </a:lnTo>
                  <a:lnTo>
                    <a:pt x="36" y="852"/>
                  </a:lnTo>
                  <a:lnTo>
                    <a:pt x="48" y="804"/>
                  </a:lnTo>
                  <a:lnTo>
                    <a:pt x="93" y="757"/>
                  </a:lnTo>
                  <a:lnTo>
                    <a:pt x="65" y="704"/>
                  </a:lnTo>
                  <a:lnTo>
                    <a:pt x="65" y="652"/>
                  </a:lnTo>
                  <a:lnTo>
                    <a:pt x="78" y="611"/>
                  </a:lnTo>
                  <a:lnTo>
                    <a:pt x="112" y="578"/>
                  </a:lnTo>
                  <a:lnTo>
                    <a:pt x="152" y="555"/>
                  </a:lnTo>
                  <a:lnTo>
                    <a:pt x="124" y="481"/>
                  </a:lnTo>
                  <a:lnTo>
                    <a:pt x="112" y="418"/>
                  </a:lnTo>
                  <a:lnTo>
                    <a:pt x="118" y="358"/>
                  </a:lnTo>
                  <a:lnTo>
                    <a:pt x="141" y="322"/>
                  </a:lnTo>
                  <a:lnTo>
                    <a:pt x="169" y="297"/>
                  </a:lnTo>
                  <a:lnTo>
                    <a:pt x="204" y="278"/>
                  </a:lnTo>
                  <a:lnTo>
                    <a:pt x="158" y="209"/>
                  </a:lnTo>
                  <a:lnTo>
                    <a:pt x="162" y="150"/>
                  </a:lnTo>
                  <a:lnTo>
                    <a:pt x="194" y="99"/>
                  </a:lnTo>
                  <a:lnTo>
                    <a:pt x="251" y="67"/>
                  </a:lnTo>
                  <a:lnTo>
                    <a:pt x="291" y="67"/>
                  </a:lnTo>
                  <a:lnTo>
                    <a:pt x="291" y="13"/>
                  </a:lnTo>
                  <a:lnTo>
                    <a:pt x="244" y="1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3" name="Freeform 65"/>
            <p:cNvSpPr>
              <a:spLocks/>
            </p:cNvSpPr>
            <p:nvPr/>
          </p:nvSpPr>
          <p:spPr bwMode="auto">
            <a:xfrm>
              <a:off x="2400" y="2544"/>
              <a:ext cx="162" cy="198"/>
            </a:xfrm>
            <a:custGeom>
              <a:avLst/>
              <a:gdLst>
                <a:gd name="T0" fmla="*/ 10 w 325"/>
                <a:gd name="T1" fmla="*/ 115 h 397"/>
                <a:gd name="T2" fmla="*/ 13 w 325"/>
                <a:gd name="T3" fmla="*/ 78 h 397"/>
                <a:gd name="T4" fmla="*/ 37 w 325"/>
                <a:gd name="T5" fmla="*/ 59 h 397"/>
                <a:gd name="T6" fmla="*/ 67 w 325"/>
                <a:gd name="T7" fmla="*/ 65 h 397"/>
                <a:gd name="T8" fmla="*/ 95 w 325"/>
                <a:gd name="T9" fmla="*/ 61 h 397"/>
                <a:gd name="T10" fmla="*/ 106 w 325"/>
                <a:gd name="T11" fmla="*/ 49 h 397"/>
                <a:gd name="T12" fmla="*/ 108 w 325"/>
                <a:gd name="T13" fmla="*/ 28 h 397"/>
                <a:gd name="T14" fmla="*/ 100 w 325"/>
                <a:gd name="T15" fmla="*/ 14 h 397"/>
                <a:gd name="T16" fmla="*/ 88 w 325"/>
                <a:gd name="T17" fmla="*/ 0 h 397"/>
                <a:gd name="T18" fmla="*/ 134 w 325"/>
                <a:gd name="T19" fmla="*/ 11 h 397"/>
                <a:gd name="T20" fmla="*/ 162 w 325"/>
                <a:gd name="T21" fmla="*/ 44 h 397"/>
                <a:gd name="T22" fmla="*/ 120 w 325"/>
                <a:gd name="T23" fmla="*/ 59 h 397"/>
                <a:gd name="T24" fmla="*/ 93 w 325"/>
                <a:gd name="T25" fmla="*/ 92 h 397"/>
                <a:gd name="T26" fmla="*/ 74 w 325"/>
                <a:gd name="T27" fmla="*/ 124 h 397"/>
                <a:gd name="T28" fmla="*/ 67 w 325"/>
                <a:gd name="T29" fmla="*/ 164 h 397"/>
                <a:gd name="T30" fmla="*/ 71 w 325"/>
                <a:gd name="T31" fmla="*/ 198 h 397"/>
                <a:gd name="T32" fmla="*/ 63 w 325"/>
                <a:gd name="T33" fmla="*/ 193 h 397"/>
                <a:gd name="T34" fmla="*/ 27 w 325"/>
                <a:gd name="T35" fmla="*/ 189 h 397"/>
                <a:gd name="T36" fmla="*/ 10 w 325"/>
                <a:gd name="T37" fmla="*/ 189 h 397"/>
                <a:gd name="T38" fmla="*/ 4 w 325"/>
                <a:gd name="T39" fmla="*/ 179 h 397"/>
                <a:gd name="T40" fmla="*/ 0 w 325"/>
                <a:gd name="T41" fmla="*/ 150 h 397"/>
                <a:gd name="T42" fmla="*/ 7 w 325"/>
                <a:gd name="T43" fmla="*/ 142 h 397"/>
                <a:gd name="T44" fmla="*/ 17 w 325"/>
                <a:gd name="T45" fmla="*/ 157 h 397"/>
                <a:gd name="T46" fmla="*/ 36 w 325"/>
                <a:gd name="T47" fmla="*/ 173 h 397"/>
                <a:gd name="T48" fmla="*/ 48 w 325"/>
                <a:gd name="T49" fmla="*/ 179 h 397"/>
                <a:gd name="T50" fmla="*/ 63 w 325"/>
                <a:gd name="T51" fmla="*/ 184 h 397"/>
                <a:gd name="T52" fmla="*/ 61 w 325"/>
                <a:gd name="T53" fmla="*/ 149 h 397"/>
                <a:gd name="T54" fmla="*/ 65 w 325"/>
                <a:gd name="T55" fmla="*/ 121 h 397"/>
                <a:gd name="T56" fmla="*/ 79 w 325"/>
                <a:gd name="T57" fmla="*/ 89 h 397"/>
                <a:gd name="T58" fmla="*/ 55 w 325"/>
                <a:gd name="T59" fmla="*/ 94 h 397"/>
                <a:gd name="T60" fmla="*/ 26 w 325"/>
                <a:gd name="T61" fmla="*/ 102 h 397"/>
                <a:gd name="T62" fmla="*/ 10 w 325"/>
                <a:gd name="T63" fmla="*/ 115 h 397"/>
                <a:gd name="T64" fmla="*/ 10 w 325"/>
                <a:gd name="T65" fmla="*/ 115 h 3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5"/>
                <a:gd name="T100" fmla="*/ 0 h 397"/>
                <a:gd name="T101" fmla="*/ 325 w 325"/>
                <a:gd name="T102" fmla="*/ 397 h 3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5" h="397">
                  <a:moveTo>
                    <a:pt x="21" y="230"/>
                  </a:moveTo>
                  <a:lnTo>
                    <a:pt x="26" y="156"/>
                  </a:lnTo>
                  <a:lnTo>
                    <a:pt x="74" y="118"/>
                  </a:lnTo>
                  <a:lnTo>
                    <a:pt x="135" y="131"/>
                  </a:lnTo>
                  <a:lnTo>
                    <a:pt x="190" y="122"/>
                  </a:lnTo>
                  <a:lnTo>
                    <a:pt x="212" y="99"/>
                  </a:lnTo>
                  <a:lnTo>
                    <a:pt x="216" y="57"/>
                  </a:lnTo>
                  <a:lnTo>
                    <a:pt x="201" y="29"/>
                  </a:lnTo>
                  <a:lnTo>
                    <a:pt x="176" y="0"/>
                  </a:lnTo>
                  <a:lnTo>
                    <a:pt x="268" y="23"/>
                  </a:lnTo>
                  <a:lnTo>
                    <a:pt x="325" y="89"/>
                  </a:lnTo>
                  <a:lnTo>
                    <a:pt x="241" y="118"/>
                  </a:lnTo>
                  <a:lnTo>
                    <a:pt x="186" y="184"/>
                  </a:lnTo>
                  <a:lnTo>
                    <a:pt x="148" y="249"/>
                  </a:lnTo>
                  <a:lnTo>
                    <a:pt x="135" y="329"/>
                  </a:lnTo>
                  <a:lnTo>
                    <a:pt x="142" y="397"/>
                  </a:lnTo>
                  <a:lnTo>
                    <a:pt x="127" y="386"/>
                  </a:lnTo>
                  <a:lnTo>
                    <a:pt x="55" y="378"/>
                  </a:lnTo>
                  <a:lnTo>
                    <a:pt x="21" y="378"/>
                  </a:lnTo>
                  <a:lnTo>
                    <a:pt x="9" y="358"/>
                  </a:lnTo>
                  <a:lnTo>
                    <a:pt x="0" y="300"/>
                  </a:lnTo>
                  <a:lnTo>
                    <a:pt x="15" y="285"/>
                  </a:lnTo>
                  <a:lnTo>
                    <a:pt x="34" y="314"/>
                  </a:lnTo>
                  <a:lnTo>
                    <a:pt x="72" y="346"/>
                  </a:lnTo>
                  <a:lnTo>
                    <a:pt x="97" y="358"/>
                  </a:lnTo>
                  <a:lnTo>
                    <a:pt x="127" y="369"/>
                  </a:lnTo>
                  <a:lnTo>
                    <a:pt x="123" y="299"/>
                  </a:lnTo>
                  <a:lnTo>
                    <a:pt x="131" y="243"/>
                  </a:lnTo>
                  <a:lnTo>
                    <a:pt x="159" y="179"/>
                  </a:lnTo>
                  <a:lnTo>
                    <a:pt x="110" y="188"/>
                  </a:lnTo>
                  <a:lnTo>
                    <a:pt x="53" y="205"/>
                  </a:lnTo>
                  <a:lnTo>
                    <a:pt x="21" y="2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4" name="Freeform 66"/>
            <p:cNvSpPr>
              <a:spLocks/>
            </p:cNvSpPr>
            <p:nvPr/>
          </p:nvSpPr>
          <p:spPr bwMode="auto">
            <a:xfrm>
              <a:off x="2327" y="2682"/>
              <a:ext cx="155" cy="446"/>
            </a:xfrm>
            <a:custGeom>
              <a:avLst/>
              <a:gdLst>
                <a:gd name="T0" fmla="*/ 58 w 310"/>
                <a:gd name="T1" fmla="*/ 0 h 891"/>
                <a:gd name="T2" fmla="*/ 45 w 310"/>
                <a:gd name="T3" fmla="*/ 34 h 891"/>
                <a:gd name="T4" fmla="*/ 29 w 310"/>
                <a:gd name="T5" fmla="*/ 54 h 891"/>
                <a:gd name="T6" fmla="*/ 40 w 310"/>
                <a:gd name="T7" fmla="*/ 77 h 891"/>
                <a:gd name="T8" fmla="*/ 40 w 310"/>
                <a:gd name="T9" fmla="*/ 88 h 891"/>
                <a:gd name="T10" fmla="*/ 36 w 310"/>
                <a:gd name="T11" fmla="*/ 109 h 891"/>
                <a:gd name="T12" fmla="*/ 21 w 310"/>
                <a:gd name="T13" fmla="*/ 129 h 891"/>
                <a:gd name="T14" fmla="*/ 0 w 310"/>
                <a:gd name="T15" fmla="*/ 148 h 891"/>
                <a:gd name="T16" fmla="*/ 25 w 310"/>
                <a:gd name="T17" fmla="*/ 175 h 891"/>
                <a:gd name="T18" fmla="*/ 35 w 310"/>
                <a:gd name="T19" fmla="*/ 204 h 891"/>
                <a:gd name="T20" fmla="*/ 39 w 310"/>
                <a:gd name="T21" fmla="*/ 228 h 891"/>
                <a:gd name="T22" fmla="*/ 35 w 310"/>
                <a:gd name="T23" fmla="*/ 256 h 891"/>
                <a:gd name="T24" fmla="*/ 23 w 310"/>
                <a:gd name="T25" fmla="*/ 283 h 891"/>
                <a:gd name="T26" fmla="*/ 7 w 310"/>
                <a:gd name="T27" fmla="*/ 308 h 891"/>
                <a:gd name="T28" fmla="*/ 36 w 310"/>
                <a:gd name="T29" fmla="*/ 320 h 891"/>
                <a:gd name="T30" fmla="*/ 45 w 310"/>
                <a:gd name="T31" fmla="*/ 336 h 891"/>
                <a:gd name="T32" fmla="*/ 46 w 310"/>
                <a:gd name="T33" fmla="*/ 364 h 891"/>
                <a:gd name="T34" fmla="*/ 42 w 310"/>
                <a:gd name="T35" fmla="*/ 388 h 891"/>
                <a:gd name="T36" fmla="*/ 40 w 310"/>
                <a:gd name="T37" fmla="*/ 415 h 891"/>
                <a:gd name="T38" fmla="*/ 60 w 310"/>
                <a:gd name="T39" fmla="*/ 385 h 891"/>
                <a:gd name="T40" fmla="*/ 110 w 310"/>
                <a:gd name="T41" fmla="*/ 411 h 891"/>
                <a:gd name="T42" fmla="*/ 155 w 310"/>
                <a:gd name="T43" fmla="*/ 446 h 891"/>
                <a:gd name="T44" fmla="*/ 116 w 310"/>
                <a:gd name="T45" fmla="*/ 410 h 891"/>
                <a:gd name="T46" fmla="*/ 84 w 310"/>
                <a:gd name="T47" fmla="*/ 390 h 891"/>
                <a:gd name="T48" fmla="*/ 67 w 310"/>
                <a:gd name="T49" fmla="*/ 380 h 891"/>
                <a:gd name="T50" fmla="*/ 65 w 310"/>
                <a:gd name="T51" fmla="*/ 357 h 891"/>
                <a:gd name="T52" fmla="*/ 55 w 310"/>
                <a:gd name="T53" fmla="*/ 332 h 891"/>
                <a:gd name="T54" fmla="*/ 36 w 310"/>
                <a:gd name="T55" fmla="*/ 311 h 891"/>
                <a:gd name="T56" fmla="*/ 49 w 310"/>
                <a:gd name="T57" fmla="*/ 278 h 891"/>
                <a:gd name="T58" fmla="*/ 54 w 310"/>
                <a:gd name="T59" fmla="*/ 249 h 891"/>
                <a:gd name="T60" fmla="*/ 54 w 310"/>
                <a:gd name="T61" fmla="*/ 221 h 891"/>
                <a:gd name="T62" fmla="*/ 45 w 310"/>
                <a:gd name="T63" fmla="*/ 190 h 891"/>
                <a:gd name="T64" fmla="*/ 40 w 310"/>
                <a:gd name="T65" fmla="*/ 177 h 891"/>
                <a:gd name="T66" fmla="*/ 49 w 310"/>
                <a:gd name="T67" fmla="*/ 150 h 891"/>
                <a:gd name="T68" fmla="*/ 54 w 310"/>
                <a:gd name="T69" fmla="*/ 129 h 891"/>
                <a:gd name="T70" fmla="*/ 51 w 310"/>
                <a:gd name="T71" fmla="*/ 107 h 891"/>
                <a:gd name="T72" fmla="*/ 49 w 310"/>
                <a:gd name="T73" fmla="*/ 81 h 891"/>
                <a:gd name="T74" fmla="*/ 45 w 310"/>
                <a:gd name="T75" fmla="*/ 65 h 891"/>
                <a:gd name="T76" fmla="*/ 54 w 310"/>
                <a:gd name="T77" fmla="*/ 54 h 891"/>
                <a:gd name="T78" fmla="*/ 58 w 310"/>
                <a:gd name="T79" fmla="*/ 43 h 891"/>
                <a:gd name="T80" fmla="*/ 60 w 310"/>
                <a:gd name="T81" fmla="*/ 28 h 891"/>
                <a:gd name="T82" fmla="*/ 60 w 310"/>
                <a:gd name="T83" fmla="*/ 17 h 891"/>
                <a:gd name="T84" fmla="*/ 58 w 310"/>
                <a:gd name="T85" fmla="*/ 0 h 891"/>
                <a:gd name="T86" fmla="*/ 58 w 310"/>
                <a:gd name="T87" fmla="*/ 0 h 8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891"/>
                <a:gd name="T134" fmla="*/ 310 w 310"/>
                <a:gd name="T135" fmla="*/ 891 h 8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891">
                  <a:moveTo>
                    <a:pt x="116" y="0"/>
                  </a:moveTo>
                  <a:lnTo>
                    <a:pt x="91" y="68"/>
                  </a:lnTo>
                  <a:lnTo>
                    <a:pt x="59" y="108"/>
                  </a:lnTo>
                  <a:lnTo>
                    <a:pt x="80" y="154"/>
                  </a:lnTo>
                  <a:lnTo>
                    <a:pt x="80" y="175"/>
                  </a:lnTo>
                  <a:lnTo>
                    <a:pt x="71" y="218"/>
                  </a:lnTo>
                  <a:lnTo>
                    <a:pt x="42" y="258"/>
                  </a:lnTo>
                  <a:lnTo>
                    <a:pt x="0" y="296"/>
                  </a:lnTo>
                  <a:lnTo>
                    <a:pt x="50" y="350"/>
                  </a:lnTo>
                  <a:lnTo>
                    <a:pt x="69" y="407"/>
                  </a:lnTo>
                  <a:lnTo>
                    <a:pt x="78" y="456"/>
                  </a:lnTo>
                  <a:lnTo>
                    <a:pt x="69" y="511"/>
                  </a:lnTo>
                  <a:lnTo>
                    <a:pt x="46" y="566"/>
                  </a:lnTo>
                  <a:lnTo>
                    <a:pt x="14" y="616"/>
                  </a:lnTo>
                  <a:lnTo>
                    <a:pt x="71" y="639"/>
                  </a:lnTo>
                  <a:lnTo>
                    <a:pt x="91" y="671"/>
                  </a:lnTo>
                  <a:lnTo>
                    <a:pt x="93" y="728"/>
                  </a:lnTo>
                  <a:lnTo>
                    <a:pt x="84" y="775"/>
                  </a:lnTo>
                  <a:lnTo>
                    <a:pt x="80" y="829"/>
                  </a:lnTo>
                  <a:lnTo>
                    <a:pt x="120" y="770"/>
                  </a:lnTo>
                  <a:lnTo>
                    <a:pt x="221" y="821"/>
                  </a:lnTo>
                  <a:lnTo>
                    <a:pt x="310" y="891"/>
                  </a:lnTo>
                  <a:lnTo>
                    <a:pt x="232" y="819"/>
                  </a:lnTo>
                  <a:lnTo>
                    <a:pt x="168" y="779"/>
                  </a:lnTo>
                  <a:lnTo>
                    <a:pt x="133" y="760"/>
                  </a:lnTo>
                  <a:lnTo>
                    <a:pt x="130" y="713"/>
                  </a:lnTo>
                  <a:lnTo>
                    <a:pt x="110" y="663"/>
                  </a:lnTo>
                  <a:lnTo>
                    <a:pt x="71" y="621"/>
                  </a:lnTo>
                  <a:lnTo>
                    <a:pt x="99" y="555"/>
                  </a:lnTo>
                  <a:lnTo>
                    <a:pt x="109" y="498"/>
                  </a:lnTo>
                  <a:lnTo>
                    <a:pt x="109" y="441"/>
                  </a:lnTo>
                  <a:lnTo>
                    <a:pt x="91" y="380"/>
                  </a:lnTo>
                  <a:lnTo>
                    <a:pt x="80" y="353"/>
                  </a:lnTo>
                  <a:lnTo>
                    <a:pt x="99" y="300"/>
                  </a:lnTo>
                  <a:lnTo>
                    <a:pt x="109" y="258"/>
                  </a:lnTo>
                  <a:lnTo>
                    <a:pt x="103" y="213"/>
                  </a:lnTo>
                  <a:lnTo>
                    <a:pt x="99" y="161"/>
                  </a:lnTo>
                  <a:lnTo>
                    <a:pt x="91" y="129"/>
                  </a:lnTo>
                  <a:lnTo>
                    <a:pt x="109" y="108"/>
                  </a:lnTo>
                  <a:lnTo>
                    <a:pt x="116" y="85"/>
                  </a:lnTo>
                  <a:lnTo>
                    <a:pt x="120" y="55"/>
                  </a:lnTo>
                  <a:lnTo>
                    <a:pt x="120" y="34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5" name="Freeform 67"/>
            <p:cNvSpPr>
              <a:spLocks/>
            </p:cNvSpPr>
            <p:nvPr/>
          </p:nvSpPr>
          <p:spPr bwMode="auto">
            <a:xfrm>
              <a:off x="2536" y="3022"/>
              <a:ext cx="779" cy="337"/>
            </a:xfrm>
            <a:custGeom>
              <a:avLst/>
              <a:gdLst>
                <a:gd name="T0" fmla="*/ 23 w 1559"/>
                <a:gd name="T1" fmla="*/ 14 h 676"/>
                <a:gd name="T2" fmla="*/ 66 w 1559"/>
                <a:gd name="T3" fmla="*/ 0 h 676"/>
                <a:gd name="T4" fmla="*/ 133 w 1559"/>
                <a:gd name="T5" fmla="*/ 28 h 676"/>
                <a:gd name="T6" fmla="*/ 172 w 1559"/>
                <a:gd name="T7" fmla="*/ 87 h 676"/>
                <a:gd name="T8" fmla="*/ 189 w 1559"/>
                <a:gd name="T9" fmla="*/ 185 h 676"/>
                <a:gd name="T10" fmla="*/ 201 w 1559"/>
                <a:gd name="T11" fmla="*/ 237 h 676"/>
                <a:gd name="T12" fmla="*/ 202 w 1559"/>
                <a:gd name="T13" fmla="*/ 261 h 676"/>
                <a:gd name="T14" fmla="*/ 246 w 1559"/>
                <a:gd name="T15" fmla="*/ 188 h 676"/>
                <a:gd name="T16" fmla="*/ 296 w 1559"/>
                <a:gd name="T17" fmla="*/ 145 h 676"/>
                <a:gd name="T18" fmla="*/ 362 w 1559"/>
                <a:gd name="T19" fmla="*/ 141 h 676"/>
                <a:gd name="T20" fmla="*/ 482 w 1559"/>
                <a:gd name="T21" fmla="*/ 181 h 676"/>
                <a:gd name="T22" fmla="*/ 590 w 1559"/>
                <a:gd name="T23" fmla="*/ 219 h 676"/>
                <a:gd name="T24" fmla="*/ 655 w 1559"/>
                <a:gd name="T25" fmla="*/ 232 h 676"/>
                <a:gd name="T26" fmla="*/ 727 w 1559"/>
                <a:gd name="T27" fmla="*/ 188 h 676"/>
                <a:gd name="T28" fmla="*/ 759 w 1559"/>
                <a:gd name="T29" fmla="*/ 125 h 676"/>
                <a:gd name="T30" fmla="*/ 779 w 1559"/>
                <a:gd name="T31" fmla="*/ 98 h 676"/>
                <a:gd name="T32" fmla="*/ 746 w 1559"/>
                <a:gd name="T33" fmla="*/ 177 h 676"/>
                <a:gd name="T34" fmla="*/ 698 w 1559"/>
                <a:gd name="T35" fmla="*/ 225 h 676"/>
                <a:gd name="T36" fmla="*/ 683 w 1559"/>
                <a:gd name="T37" fmla="*/ 261 h 676"/>
                <a:gd name="T38" fmla="*/ 603 w 1559"/>
                <a:gd name="T39" fmla="*/ 228 h 676"/>
                <a:gd name="T40" fmla="*/ 475 w 1559"/>
                <a:gd name="T41" fmla="*/ 185 h 676"/>
                <a:gd name="T42" fmla="*/ 360 w 1559"/>
                <a:gd name="T43" fmla="*/ 148 h 676"/>
                <a:gd name="T44" fmla="*/ 285 w 1559"/>
                <a:gd name="T45" fmla="*/ 164 h 676"/>
                <a:gd name="T46" fmla="*/ 234 w 1559"/>
                <a:gd name="T47" fmla="*/ 228 h 676"/>
                <a:gd name="T48" fmla="*/ 196 w 1559"/>
                <a:gd name="T49" fmla="*/ 307 h 676"/>
                <a:gd name="T50" fmla="*/ 189 w 1559"/>
                <a:gd name="T51" fmla="*/ 307 h 676"/>
                <a:gd name="T52" fmla="*/ 142 w 1559"/>
                <a:gd name="T53" fmla="*/ 335 h 676"/>
                <a:gd name="T54" fmla="*/ 189 w 1559"/>
                <a:gd name="T55" fmla="*/ 288 h 676"/>
                <a:gd name="T56" fmla="*/ 185 w 1559"/>
                <a:gd name="T57" fmla="*/ 240 h 676"/>
                <a:gd name="T58" fmla="*/ 162 w 1559"/>
                <a:gd name="T59" fmla="*/ 229 h 676"/>
                <a:gd name="T60" fmla="*/ 181 w 1559"/>
                <a:gd name="T61" fmla="*/ 177 h 676"/>
                <a:gd name="T62" fmla="*/ 164 w 1559"/>
                <a:gd name="T63" fmla="*/ 87 h 676"/>
                <a:gd name="T64" fmla="*/ 123 w 1559"/>
                <a:gd name="T65" fmla="*/ 29 h 676"/>
                <a:gd name="T66" fmla="*/ 61 w 1559"/>
                <a:gd name="T67" fmla="*/ 10 h 676"/>
                <a:gd name="T68" fmla="*/ 25 w 1559"/>
                <a:gd name="T69" fmla="*/ 26 h 676"/>
                <a:gd name="T70" fmla="*/ 0 w 1559"/>
                <a:gd name="T71" fmla="*/ 34 h 6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59"/>
                <a:gd name="T109" fmla="*/ 0 h 676"/>
                <a:gd name="T110" fmla="*/ 1559 w 1559"/>
                <a:gd name="T111" fmla="*/ 676 h 6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59" h="676">
                  <a:moveTo>
                    <a:pt x="0" y="69"/>
                  </a:moveTo>
                  <a:lnTo>
                    <a:pt x="46" y="29"/>
                  </a:lnTo>
                  <a:lnTo>
                    <a:pt x="80" y="14"/>
                  </a:lnTo>
                  <a:lnTo>
                    <a:pt x="133" y="0"/>
                  </a:lnTo>
                  <a:lnTo>
                    <a:pt x="206" y="20"/>
                  </a:lnTo>
                  <a:lnTo>
                    <a:pt x="267" y="56"/>
                  </a:lnTo>
                  <a:lnTo>
                    <a:pt x="314" y="105"/>
                  </a:lnTo>
                  <a:lnTo>
                    <a:pt x="344" y="174"/>
                  </a:lnTo>
                  <a:lnTo>
                    <a:pt x="369" y="272"/>
                  </a:lnTo>
                  <a:lnTo>
                    <a:pt x="379" y="371"/>
                  </a:lnTo>
                  <a:lnTo>
                    <a:pt x="384" y="457"/>
                  </a:lnTo>
                  <a:lnTo>
                    <a:pt x="403" y="476"/>
                  </a:lnTo>
                  <a:lnTo>
                    <a:pt x="405" y="501"/>
                  </a:lnTo>
                  <a:lnTo>
                    <a:pt x="405" y="523"/>
                  </a:lnTo>
                  <a:lnTo>
                    <a:pt x="436" y="466"/>
                  </a:lnTo>
                  <a:lnTo>
                    <a:pt x="493" y="377"/>
                  </a:lnTo>
                  <a:lnTo>
                    <a:pt x="540" y="329"/>
                  </a:lnTo>
                  <a:lnTo>
                    <a:pt x="593" y="291"/>
                  </a:lnTo>
                  <a:lnTo>
                    <a:pt x="662" y="282"/>
                  </a:lnTo>
                  <a:lnTo>
                    <a:pt x="725" y="282"/>
                  </a:lnTo>
                  <a:lnTo>
                    <a:pt x="846" y="310"/>
                  </a:lnTo>
                  <a:lnTo>
                    <a:pt x="964" y="364"/>
                  </a:lnTo>
                  <a:lnTo>
                    <a:pt x="1088" y="432"/>
                  </a:lnTo>
                  <a:lnTo>
                    <a:pt x="1181" y="440"/>
                  </a:lnTo>
                  <a:lnTo>
                    <a:pt x="1266" y="457"/>
                  </a:lnTo>
                  <a:lnTo>
                    <a:pt x="1310" y="466"/>
                  </a:lnTo>
                  <a:lnTo>
                    <a:pt x="1403" y="423"/>
                  </a:lnTo>
                  <a:lnTo>
                    <a:pt x="1454" y="377"/>
                  </a:lnTo>
                  <a:lnTo>
                    <a:pt x="1492" y="314"/>
                  </a:lnTo>
                  <a:lnTo>
                    <a:pt x="1519" y="251"/>
                  </a:lnTo>
                  <a:lnTo>
                    <a:pt x="1527" y="193"/>
                  </a:lnTo>
                  <a:lnTo>
                    <a:pt x="1559" y="196"/>
                  </a:lnTo>
                  <a:lnTo>
                    <a:pt x="1532" y="274"/>
                  </a:lnTo>
                  <a:lnTo>
                    <a:pt x="1492" y="356"/>
                  </a:lnTo>
                  <a:lnTo>
                    <a:pt x="1451" y="415"/>
                  </a:lnTo>
                  <a:lnTo>
                    <a:pt x="1397" y="451"/>
                  </a:lnTo>
                  <a:lnTo>
                    <a:pt x="1344" y="482"/>
                  </a:lnTo>
                  <a:lnTo>
                    <a:pt x="1367" y="523"/>
                  </a:lnTo>
                  <a:lnTo>
                    <a:pt x="1310" y="487"/>
                  </a:lnTo>
                  <a:lnTo>
                    <a:pt x="1207" y="457"/>
                  </a:lnTo>
                  <a:lnTo>
                    <a:pt x="1091" y="444"/>
                  </a:lnTo>
                  <a:lnTo>
                    <a:pt x="951" y="371"/>
                  </a:lnTo>
                  <a:lnTo>
                    <a:pt x="820" y="314"/>
                  </a:lnTo>
                  <a:lnTo>
                    <a:pt x="721" y="297"/>
                  </a:lnTo>
                  <a:lnTo>
                    <a:pt x="637" y="299"/>
                  </a:lnTo>
                  <a:lnTo>
                    <a:pt x="571" y="329"/>
                  </a:lnTo>
                  <a:lnTo>
                    <a:pt x="514" y="385"/>
                  </a:lnTo>
                  <a:lnTo>
                    <a:pt x="468" y="457"/>
                  </a:lnTo>
                  <a:lnTo>
                    <a:pt x="422" y="541"/>
                  </a:lnTo>
                  <a:lnTo>
                    <a:pt x="392" y="615"/>
                  </a:lnTo>
                  <a:lnTo>
                    <a:pt x="379" y="676"/>
                  </a:lnTo>
                  <a:lnTo>
                    <a:pt x="379" y="615"/>
                  </a:lnTo>
                  <a:lnTo>
                    <a:pt x="333" y="630"/>
                  </a:lnTo>
                  <a:lnTo>
                    <a:pt x="284" y="672"/>
                  </a:lnTo>
                  <a:lnTo>
                    <a:pt x="333" y="611"/>
                  </a:lnTo>
                  <a:lnTo>
                    <a:pt x="379" y="577"/>
                  </a:lnTo>
                  <a:lnTo>
                    <a:pt x="384" y="520"/>
                  </a:lnTo>
                  <a:lnTo>
                    <a:pt x="371" y="482"/>
                  </a:lnTo>
                  <a:lnTo>
                    <a:pt x="360" y="466"/>
                  </a:lnTo>
                  <a:lnTo>
                    <a:pt x="325" y="459"/>
                  </a:lnTo>
                  <a:lnTo>
                    <a:pt x="363" y="457"/>
                  </a:lnTo>
                  <a:lnTo>
                    <a:pt x="363" y="356"/>
                  </a:lnTo>
                  <a:lnTo>
                    <a:pt x="352" y="261"/>
                  </a:lnTo>
                  <a:lnTo>
                    <a:pt x="329" y="174"/>
                  </a:lnTo>
                  <a:lnTo>
                    <a:pt x="295" y="109"/>
                  </a:lnTo>
                  <a:lnTo>
                    <a:pt x="247" y="59"/>
                  </a:lnTo>
                  <a:lnTo>
                    <a:pt x="192" y="31"/>
                  </a:lnTo>
                  <a:lnTo>
                    <a:pt x="122" y="21"/>
                  </a:lnTo>
                  <a:lnTo>
                    <a:pt x="75" y="31"/>
                  </a:lnTo>
                  <a:lnTo>
                    <a:pt x="50" y="52"/>
                  </a:lnTo>
                  <a:lnTo>
                    <a:pt x="31" y="75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6" name="Freeform 68"/>
            <p:cNvSpPr>
              <a:spLocks/>
            </p:cNvSpPr>
            <p:nvPr/>
          </p:nvSpPr>
          <p:spPr bwMode="auto">
            <a:xfrm>
              <a:off x="2610" y="3076"/>
              <a:ext cx="810" cy="352"/>
            </a:xfrm>
            <a:custGeom>
              <a:avLst/>
              <a:gdLst>
                <a:gd name="T0" fmla="*/ 14 w 1619"/>
                <a:gd name="T1" fmla="*/ 69 h 703"/>
                <a:gd name="T2" fmla="*/ 22 w 1619"/>
                <a:gd name="T3" fmla="*/ 109 h 703"/>
                <a:gd name="T4" fmla="*/ 24 w 1619"/>
                <a:gd name="T5" fmla="*/ 251 h 703"/>
                <a:gd name="T6" fmla="*/ 39 w 1619"/>
                <a:gd name="T7" fmla="*/ 298 h 703"/>
                <a:gd name="T8" fmla="*/ 77 w 1619"/>
                <a:gd name="T9" fmla="*/ 335 h 703"/>
                <a:gd name="T10" fmla="*/ 128 w 1619"/>
                <a:gd name="T11" fmla="*/ 342 h 703"/>
                <a:gd name="T12" fmla="*/ 168 w 1619"/>
                <a:gd name="T13" fmla="*/ 323 h 703"/>
                <a:gd name="T14" fmla="*/ 211 w 1619"/>
                <a:gd name="T15" fmla="*/ 279 h 703"/>
                <a:gd name="T16" fmla="*/ 241 w 1619"/>
                <a:gd name="T17" fmla="*/ 213 h 703"/>
                <a:gd name="T18" fmla="*/ 231 w 1619"/>
                <a:gd name="T19" fmla="*/ 189 h 703"/>
                <a:gd name="T20" fmla="*/ 221 w 1619"/>
                <a:gd name="T21" fmla="*/ 145 h 703"/>
                <a:gd name="T22" fmla="*/ 260 w 1619"/>
                <a:gd name="T23" fmla="*/ 189 h 703"/>
                <a:gd name="T24" fmla="*/ 329 w 1619"/>
                <a:gd name="T25" fmla="*/ 196 h 703"/>
                <a:gd name="T26" fmla="*/ 346 w 1619"/>
                <a:gd name="T27" fmla="*/ 162 h 703"/>
                <a:gd name="T28" fmla="*/ 399 w 1619"/>
                <a:gd name="T29" fmla="*/ 226 h 703"/>
                <a:gd name="T30" fmla="*/ 537 w 1619"/>
                <a:gd name="T31" fmla="*/ 273 h 703"/>
                <a:gd name="T32" fmla="*/ 619 w 1619"/>
                <a:gd name="T33" fmla="*/ 264 h 703"/>
                <a:gd name="T34" fmla="*/ 695 w 1619"/>
                <a:gd name="T35" fmla="*/ 217 h 703"/>
                <a:gd name="T36" fmla="*/ 751 w 1619"/>
                <a:gd name="T37" fmla="*/ 129 h 703"/>
                <a:gd name="T38" fmla="*/ 773 w 1619"/>
                <a:gd name="T39" fmla="*/ 53 h 703"/>
                <a:gd name="T40" fmla="*/ 787 w 1619"/>
                <a:gd name="T41" fmla="*/ 0 h 703"/>
                <a:gd name="T42" fmla="*/ 791 w 1619"/>
                <a:gd name="T43" fmla="*/ 109 h 703"/>
                <a:gd name="T44" fmla="*/ 781 w 1619"/>
                <a:gd name="T45" fmla="*/ 143 h 703"/>
                <a:gd name="T46" fmla="*/ 773 w 1619"/>
                <a:gd name="T47" fmla="*/ 184 h 703"/>
                <a:gd name="T48" fmla="*/ 797 w 1619"/>
                <a:gd name="T49" fmla="*/ 209 h 703"/>
                <a:gd name="T50" fmla="*/ 745 w 1619"/>
                <a:gd name="T51" fmla="*/ 216 h 703"/>
                <a:gd name="T52" fmla="*/ 764 w 1619"/>
                <a:gd name="T53" fmla="*/ 237 h 703"/>
                <a:gd name="T54" fmla="*/ 797 w 1619"/>
                <a:gd name="T55" fmla="*/ 230 h 703"/>
                <a:gd name="T56" fmla="*/ 758 w 1619"/>
                <a:gd name="T57" fmla="*/ 267 h 703"/>
                <a:gd name="T58" fmla="*/ 735 w 1619"/>
                <a:gd name="T59" fmla="*/ 282 h 703"/>
                <a:gd name="T60" fmla="*/ 698 w 1619"/>
                <a:gd name="T61" fmla="*/ 284 h 703"/>
                <a:gd name="T62" fmla="*/ 668 w 1619"/>
                <a:gd name="T63" fmla="*/ 320 h 703"/>
                <a:gd name="T64" fmla="*/ 624 w 1619"/>
                <a:gd name="T65" fmla="*/ 323 h 703"/>
                <a:gd name="T66" fmla="*/ 595 w 1619"/>
                <a:gd name="T67" fmla="*/ 346 h 703"/>
                <a:gd name="T68" fmla="*/ 541 w 1619"/>
                <a:gd name="T69" fmla="*/ 342 h 703"/>
                <a:gd name="T70" fmla="*/ 504 w 1619"/>
                <a:gd name="T71" fmla="*/ 322 h 703"/>
                <a:gd name="T72" fmla="*/ 452 w 1619"/>
                <a:gd name="T73" fmla="*/ 309 h 703"/>
                <a:gd name="T74" fmla="*/ 401 w 1619"/>
                <a:gd name="T75" fmla="*/ 296 h 703"/>
                <a:gd name="T76" fmla="*/ 366 w 1619"/>
                <a:gd name="T77" fmla="*/ 267 h 703"/>
                <a:gd name="T78" fmla="*/ 329 w 1619"/>
                <a:gd name="T79" fmla="*/ 251 h 703"/>
                <a:gd name="T80" fmla="*/ 296 w 1619"/>
                <a:gd name="T81" fmla="*/ 221 h 703"/>
                <a:gd name="T82" fmla="*/ 257 w 1619"/>
                <a:gd name="T83" fmla="*/ 221 h 703"/>
                <a:gd name="T84" fmla="*/ 194 w 1619"/>
                <a:gd name="T85" fmla="*/ 322 h 703"/>
                <a:gd name="T86" fmla="*/ 127 w 1619"/>
                <a:gd name="T87" fmla="*/ 352 h 703"/>
                <a:gd name="T88" fmla="*/ 64 w 1619"/>
                <a:gd name="T89" fmla="*/ 339 h 703"/>
                <a:gd name="T90" fmla="*/ 24 w 1619"/>
                <a:gd name="T91" fmla="*/ 293 h 703"/>
                <a:gd name="T92" fmla="*/ 11 w 1619"/>
                <a:gd name="T93" fmla="*/ 209 h 703"/>
                <a:gd name="T94" fmla="*/ 7 w 1619"/>
                <a:gd name="T95" fmla="*/ 105 h 703"/>
                <a:gd name="T96" fmla="*/ 5 w 1619"/>
                <a:gd name="T97" fmla="*/ 61 h 7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9"/>
                <a:gd name="T148" fmla="*/ 0 h 703"/>
                <a:gd name="T149" fmla="*/ 1619 w 1619"/>
                <a:gd name="T150" fmla="*/ 703 h 7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9" h="703">
                  <a:moveTo>
                    <a:pt x="9" y="122"/>
                  </a:moveTo>
                  <a:lnTo>
                    <a:pt x="28" y="137"/>
                  </a:lnTo>
                  <a:lnTo>
                    <a:pt x="40" y="165"/>
                  </a:lnTo>
                  <a:lnTo>
                    <a:pt x="43" y="217"/>
                  </a:lnTo>
                  <a:lnTo>
                    <a:pt x="43" y="411"/>
                  </a:lnTo>
                  <a:lnTo>
                    <a:pt x="47" y="502"/>
                  </a:lnTo>
                  <a:lnTo>
                    <a:pt x="57" y="557"/>
                  </a:lnTo>
                  <a:lnTo>
                    <a:pt x="78" y="595"/>
                  </a:lnTo>
                  <a:lnTo>
                    <a:pt x="108" y="635"/>
                  </a:lnTo>
                  <a:lnTo>
                    <a:pt x="154" y="669"/>
                  </a:lnTo>
                  <a:lnTo>
                    <a:pt x="201" y="684"/>
                  </a:lnTo>
                  <a:lnTo>
                    <a:pt x="256" y="684"/>
                  </a:lnTo>
                  <a:lnTo>
                    <a:pt x="302" y="669"/>
                  </a:lnTo>
                  <a:lnTo>
                    <a:pt x="336" y="646"/>
                  </a:lnTo>
                  <a:lnTo>
                    <a:pt x="378" y="605"/>
                  </a:lnTo>
                  <a:lnTo>
                    <a:pt x="422" y="557"/>
                  </a:lnTo>
                  <a:lnTo>
                    <a:pt x="452" y="500"/>
                  </a:lnTo>
                  <a:lnTo>
                    <a:pt x="482" y="426"/>
                  </a:lnTo>
                  <a:lnTo>
                    <a:pt x="494" y="390"/>
                  </a:lnTo>
                  <a:lnTo>
                    <a:pt x="462" y="378"/>
                  </a:lnTo>
                  <a:lnTo>
                    <a:pt x="441" y="335"/>
                  </a:lnTo>
                  <a:lnTo>
                    <a:pt x="441" y="289"/>
                  </a:lnTo>
                  <a:lnTo>
                    <a:pt x="462" y="335"/>
                  </a:lnTo>
                  <a:lnTo>
                    <a:pt x="519" y="378"/>
                  </a:lnTo>
                  <a:lnTo>
                    <a:pt x="583" y="392"/>
                  </a:lnTo>
                  <a:lnTo>
                    <a:pt x="657" y="392"/>
                  </a:lnTo>
                  <a:lnTo>
                    <a:pt x="693" y="390"/>
                  </a:lnTo>
                  <a:lnTo>
                    <a:pt x="692" y="323"/>
                  </a:lnTo>
                  <a:lnTo>
                    <a:pt x="731" y="392"/>
                  </a:lnTo>
                  <a:lnTo>
                    <a:pt x="798" y="452"/>
                  </a:lnTo>
                  <a:lnTo>
                    <a:pt x="901" y="506"/>
                  </a:lnTo>
                  <a:lnTo>
                    <a:pt x="1074" y="546"/>
                  </a:lnTo>
                  <a:lnTo>
                    <a:pt x="1165" y="546"/>
                  </a:lnTo>
                  <a:lnTo>
                    <a:pt x="1237" y="528"/>
                  </a:lnTo>
                  <a:lnTo>
                    <a:pt x="1305" y="494"/>
                  </a:lnTo>
                  <a:lnTo>
                    <a:pt x="1389" y="433"/>
                  </a:lnTo>
                  <a:lnTo>
                    <a:pt x="1469" y="342"/>
                  </a:lnTo>
                  <a:lnTo>
                    <a:pt x="1501" y="258"/>
                  </a:lnTo>
                  <a:lnTo>
                    <a:pt x="1528" y="188"/>
                  </a:lnTo>
                  <a:lnTo>
                    <a:pt x="1545" y="106"/>
                  </a:lnTo>
                  <a:lnTo>
                    <a:pt x="1547" y="32"/>
                  </a:lnTo>
                  <a:lnTo>
                    <a:pt x="1573" y="0"/>
                  </a:lnTo>
                  <a:lnTo>
                    <a:pt x="1562" y="156"/>
                  </a:lnTo>
                  <a:lnTo>
                    <a:pt x="1581" y="217"/>
                  </a:lnTo>
                  <a:lnTo>
                    <a:pt x="1619" y="258"/>
                  </a:lnTo>
                  <a:lnTo>
                    <a:pt x="1562" y="285"/>
                  </a:lnTo>
                  <a:lnTo>
                    <a:pt x="1535" y="319"/>
                  </a:lnTo>
                  <a:lnTo>
                    <a:pt x="1545" y="367"/>
                  </a:lnTo>
                  <a:lnTo>
                    <a:pt x="1572" y="407"/>
                  </a:lnTo>
                  <a:lnTo>
                    <a:pt x="1594" y="418"/>
                  </a:lnTo>
                  <a:lnTo>
                    <a:pt x="1515" y="411"/>
                  </a:lnTo>
                  <a:lnTo>
                    <a:pt x="1490" y="432"/>
                  </a:lnTo>
                  <a:lnTo>
                    <a:pt x="1497" y="449"/>
                  </a:lnTo>
                  <a:lnTo>
                    <a:pt x="1528" y="473"/>
                  </a:lnTo>
                  <a:lnTo>
                    <a:pt x="1562" y="473"/>
                  </a:lnTo>
                  <a:lnTo>
                    <a:pt x="1594" y="460"/>
                  </a:lnTo>
                  <a:lnTo>
                    <a:pt x="1572" y="502"/>
                  </a:lnTo>
                  <a:lnTo>
                    <a:pt x="1515" y="534"/>
                  </a:lnTo>
                  <a:lnTo>
                    <a:pt x="1486" y="536"/>
                  </a:lnTo>
                  <a:lnTo>
                    <a:pt x="1469" y="563"/>
                  </a:lnTo>
                  <a:lnTo>
                    <a:pt x="1433" y="567"/>
                  </a:lnTo>
                  <a:lnTo>
                    <a:pt x="1395" y="567"/>
                  </a:lnTo>
                  <a:lnTo>
                    <a:pt x="1364" y="625"/>
                  </a:lnTo>
                  <a:lnTo>
                    <a:pt x="1336" y="639"/>
                  </a:lnTo>
                  <a:lnTo>
                    <a:pt x="1288" y="646"/>
                  </a:lnTo>
                  <a:lnTo>
                    <a:pt x="1248" y="646"/>
                  </a:lnTo>
                  <a:lnTo>
                    <a:pt x="1222" y="664"/>
                  </a:lnTo>
                  <a:lnTo>
                    <a:pt x="1189" y="692"/>
                  </a:lnTo>
                  <a:lnTo>
                    <a:pt x="1127" y="698"/>
                  </a:lnTo>
                  <a:lnTo>
                    <a:pt x="1081" y="684"/>
                  </a:lnTo>
                  <a:lnTo>
                    <a:pt x="1043" y="660"/>
                  </a:lnTo>
                  <a:lnTo>
                    <a:pt x="1007" y="644"/>
                  </a:lnTo>
                  <a:lnTo>
                    <a:pt x="954" y="646"/>
                  </a:lnTo>
                  <a:lnTo>
                    <a:pt x="904" y="618"/>
                  </a:lnTo>
                  <a:lnTo>
                    <a:pt x="897" y="601"/>
                  </a:lnTo>
                  <a:lnTo>
                    <a:pt x="802" y="591"/>
                  </a:lnTo>
                  <a:lnTo>
                    <a:pt x="758" y="572"/>
                  </a:lnTo>
                  <a:lnTo>
                    <a:pt x="731" y="534"/>
                  </a:lnTo>
                  <a:lnTo>
                    <a:pt x="712" y="502"/>
                  </a:lnTo>
                  <a:lnTo>
                    <a:pt x="657" y="502"/>
                  </a:lnTo>
                  <a:lnTo>
                    <a:pt x="619" y="479"/>
                  </a:lnTo>
                  <a:lnTo>
                    <a:pt x="591" y="441"/>
                  </a:lnTo>
                  <a:lnTo>
                    <a:pt x="553" y="445"/>
                  </a:lnTo>
                  <a:lnTo>
                    <a:pt x="513" y="441"/>
                  </a:lnTo>
                  <a:lnTo>
                    <a:pt x="444" y="572"/>
                  </a:lnTo>
                  <a:lnTo>
                    <a:pt x="387" y="644"/>
                  </a:lnTo>
                  <a:lnTo>
                    <a:pt x="323" y="688"/>
                  </a:lnTo>
                  <a:lnTo>
                    <a:pt x="254" y="703"/>
                  </a:lnTo>
                  <a:lnTo>
                    <a:pt x="180" y="703"/>
                  </a:lnTo>
                  <a:lnTo>
                    <a:pt x="127" y="677"/>
                  </a:lnTo>
                  <a:lnTo>
                    <a:pt x="81" y="639"/>
                  </a:lnTo>
                  <a:lnTo>
                    <a:pt x="47" y="586"/>
                  </a:lnTo>
                  <a:lnTo>
                    <a:pt x="28" y="519"/>
                  </a:lnTo>
                  <a:lnTo>
                    <a:pt x="22" y="418"/>
                  </a:lnTo>
                  <a:lnTo>
                    <a:pt x="21" y="276"/>
                  </a:lnTo>
                  <a:lnTo>
                    <a:pt x="13" y="209"/>
                  </a:lnTo>
                  <a:lnTo>
                    <a:pt x="0" y="173"/>
                  </a:lnTo>
                  <a:lnTo>
                    <a:pt x="9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7" name="Freeform 69"/>
            <p:cNvSpPr>
              <a:spLocks/>
            </p:cNvSpPr>
            <p:nvPr/>
          </p:nvSpPr>
          <p:spPr bwMode="auto">
            <a:xfrm>
              <a:off x="2587" y="3179"/>
              <a:ext cx="34" cy="68"/>
            </a:xfrm>
            <a:custGeom>
              <a:avLst/>
              <a:gdLst>
                <a:gd name="T0" fmla="*/ 9 w 68"/>
                <a:gd name="T1" fmla="*/ 0 h 137"/>
                <a:gd name="T2" fmla="*/ 9 w 68"/>
                <a:gd name="T3" fmla="*/ 25 h 137"/>
                <a:gd name="T4" fmla="*/ 20 w 68"/>
                <a:gd name="T5" fmla="*/ 40 h 137"/>
                <a:gd name="T6" fmla="*/ 34 w 68"/>
                <a:gd name="T7" fmla="*/ 51 h 137"/>
                <a:gd name="T8" fmla="*/ 34 w 68"/>
                <a:gd name="T9" fmla="*/ 68 h 137"/>
                <a:gd name="T10" fmla="*/ 18 w 68"/>
                <a:gd name="T11" fmla="*/ 57 h 137"/>
                <a:gd name="T12" fmla="*/ 9 w 68"/>
                <a:gd name="T13" fmla="*/ 36 h 137"/>
                <a:gd name="T14" fmla="*/ 0 w 68"/>
                <a:gd name="T15" fmla="*/ 21 h 137"/>
                <a:gd name="T16" fmla="*/ 9 w 68"/>
                <a:gd name="T17" fmla="*/ 0 h 137"/>
                <a:gd name="T18" fmla="*/ 9 w 68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137"/>
                <a:gd name="T32" fmla="*/ 68 w 68"/>
                <a:gd name="T33" fmla="*/ 137 h 1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137">
                  <a:moveTo>
                    <a:pt x="17" y="0"/>
                  </a:moveTo>
                  <a:lnTo>
                    <a:pt x="19" y="50"/>
                  </a:lnTo>
                  <a:lnTo>
                    <a:pt x="40" y="80"/>
                  </a:lnTo>
                  <a:lnTo>
                    <a:pt x="67" y="103"/>
                  </a:lnTo>
                  <a:lnTo>
                    <a:pt x="68" y="137"/>
                  </a:lnTo>
                  <a:lnTo>
                    <a:pt x="36" y="114"/>
                  </a:lnTo>
                  <a:lnTo>
                    <a:pt x="17" y="73"/>
                  </a:lnTo>
                  <a:lnTo>
                    <a:pt x="0" y="4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8" name="Freeform 70"/>
            <p:cNvSpPr>
              <a:spLocks/>
            </p:cNvSpPr>
            <p:nvPr/>
          </p:nvSpPr>
          <p:spPr bwMode="auto">
            <a:xfrm>
              <a:off x="2549" y="3220"/>
              <a:ext cx="48" cy="179"/>
            </a:xfrm>
            <a:custGeom>
              <a:avLst/>
              <a:gdLst>
                <a:gd name="T0" fmla="*/ 34 w 95"/>
                <a:gd name="T1" fmla="*/ 0 h 357"/>
                <a:gd name="T2" fmla="*/ 27 w 95"/>
                <a:gd name="T3" fmla="*/ 55 h 357"/>
                <a:gd name="T4" fmla="*/ 24 w 95"/>
                <a:gd name="T5" fmla="*/ 99 h 357"/>
                <a:gd name="T6" fmla="*/ 30 w 95"/>
                <a:gd name="T7" fmla="*/ 129 h 357"/>
                <a:gd name="T8" fmla="*/ 38 w 95"/>
                <a:gd name="T9" fmla="*/ 149 h 357"/>
                <a:gd name="T10" fmla="*/ 48 w 95"/>
                <a:gd name="T11" fmla="*/ 166 h 357"/>
                <a:gd name="T12" fmla="*/ 48 w 95"/>
                <a:gd name="T13" fmla="*/ 175 h 357"/>
                <a:gd name="T14" fmla="*/ 47 w 95"/>
                <a:gd name="T15" fmla="*/ 179 h 357"/>
                <a:gd name="T16" fmla="*/ 36 w 95"/>
                <a:gd name="T17" fmla="*/ 179 h 357"/>
                <a:gd name="T18" fmla="*/ 21 w 95"/>
                <a:gd name="T19" fmla="*/ 166 h 357"/>
                <a:gd name="T20" fmla="*/ 10 w 95"/>
                <a:gd name="T21" fmla="*/ 142 h 357"/>
                <a:gd name="T22" fmla="*/ 2 w 95"/>
                <a:gd name="T23" fmla="*/ 115 h 357"/>
                <a:gd name="T24" fmla="*/ 0 w 95"/>
                <a:gd name="T25" fmla="*/ 88 h 357"/>
                <a:gd name="T26" fmla="*/ 2 w 95"/>
                <a:gd name="T27" fmla="*/ 47 h 357"/>
                <a:gd name="T28" fmla="*/ 6 w 95"/>
                <a:gd name="T29" fmla="*/ 19 h 357"/>
                <a:gd name="T30" fmla="*/ 2 w 95"/>
                <a:gd name="T31" fmla="*/ 88 h 357"/>
                <a:gd name="T32" fmla="*/ 6 w 95"/>
                <a:gd name="T33" fmla="*/ 124 h 357"/>
                <a:gd name="T34" fmla="*/ 16 w 95"/>
                <a:gd name="T35" fmla="*/ 149 h 357"/>
                <a:gd name="T36" fmla="*/ 30 w 95"/>
                <a:gd name="T37" fmla="*/ 168 h 357"/>
                <a:gd name="T38" fmla="*/ 36 w 95"/>
                <a:gd name="T39" fmla="*/ 169 h 357"/>
                <a:gd name="T40" fmla="*/ 38 w 95"/>
                <a:gd name="T41" fmla="*/ 166 h 357"/>
                <a:gd name="T42" fmla="*/ 36 w 95"/>
                <a:gd name="T43" fmla="*/ 158 h 357"/>
                <a:gd name="T44" fmla="*/ 21 w 95"/>
                <a:gd name="T45" fmla="*/ 131 h 357"/>
                <a:gd name="T46" fmla="*/ 16 w 95"/>
                <a:gd name="T47" fmla="*/ 106 h 357"/>
                <a:gd name="T48" fmla="*/ 16 w 95"/>
                <a:gd name="T49" fmla="*/ 72 h 357"/>
                <a:gd name="T50" fmla="*/ 21 w 95"/>
                <a:gd name="T51" fmla="*/ 23 h 357"/>
                <a:gd name="T52" fmla="*/ 21 w 95"/>
                <a:gd name="T53" fmla="*/ 9 h 357"/>
                <a:gd name="T54" fmla="*/ 34 w 95"/>
                <a:gd name="T55" fmla="*/ 0 h 357"/>
                <a:gd name="T56" fmla="*/ 34 w 95"/>
                <a:gd name="T57" fmla="*/ 0 h 3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5"/>
                <a:gd name="T88" fmla="*/ 0 h 357"/>
                <a:gd name="T89" fmla="*/ 95 w 95"/>
                <a:gd name="T90" fmla="*/ 357 h 3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5" h="357">
                  <a:moveTo>
                    <a:pt x="68" y="0"/>
                  </a:moveTo>
                  <a:lnTo>
                    <a:pt x="53" y="110"/>
                  </a:lnTo>
                  <a:lnTo>
                    <a:pt x="48" y="198"/>
                  </a:lnTo>
                  <a:lnTo>
                    <a:pt x="59" y="257"/>
                  </a:lnTo>
                  <a:lnTo>
                    <a:pt x="76" y="297"/>
                  </a:lnTo>
                  <a:lnTo>
                    <a:pt x="95" y="331"/>
                  </a:lnTo>
                  <a:lnTo>
                    <a:pt x="95" y="350"/>
                  </a:lnTo>
                  <a:lnTo>
                    <a:pt x="93" y="357"/>
                  </a:lnTo>
                  <a:lnTo>
                    <a:pt x="72" y="357"/>
                  </a:lnTo>
                  <a:lnTo>
                    <a:pt x="42" y="331"/>
                  </a:lnTo>
                  <a:lnTo>
                    <a:pt x="19" y="283"/>
                  </a:lnTo>
                  <a:lnTo>
                    <a:pt x="4" y="230"/>
                  </a:lnTo>
                  <a:lnTo>
                    <a:pt x="0" y="175"/>
                  </a:lnTo>
                  <a:lnTo>
                    <a:pt x="4" y="93"/>
                  </a:lnTo>
                  <a:lnTo>
                    <a:pt x="11" y="38"/>
                  </a:lnTo>
                  <a:lnTo>
                    <a:pt x="4" y="175"/>
                  </a:lnTo>
                  <a:lnTo>
                    <a:pt x="11" y="247"/>
                  </a:lnTo>
                  <a:lnTo>
                    <a:pt x="32" y="297"/>
                  </a:lnTo>
                  <a:lnTo>
                    <a:pt x="59" y="336"/>
                  </a:lnTo>
                  <a:lnTo>
                    <a:pt x="72" y="338"/>
                  </a:lnTo>
                  <a:lnTo>
                    <a:pt x="76" y="331"/>
                  </a:lnTo>
                  <a:lnTo>
                    <a:pt x="72" y="316"/>
                  </a:lnTo>
                  <a:lnTo>
                    <a:pt x="42" y="262"/>
                  </a:lnTo>
                  <a:lnTo>
                    <a:pt x="32" y="211"/>
                  </a:lnTo>
                  <a:lnTo>
                    <a:pt x="32" y="144"/>
                  </a:lnTo>
                  <a:lnTo>
                    <a:pt x="42" y="46"/>
                  </a:lnTo>
                  <a:lnTo>
                    <a:pt x="42" y="1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79" name="Freeform 71"/>
            <p:cNvSpPr>
              <a:spLocks/>
            </p:cNvSpPr>
            <p:nvPr/>
          </p:nvSpPr>
          <p:spPr bwMode="auto">
            <a:xfrm>
              <a:off x="2808" y="3283"/>
              <a:ext cx="100" cy="250"/>
            </a:xfrm>
            <a:custGeom>
              <a:avLst/>
              <a:gdLst>
                <a:gd name="T0" fmla="*/ 81 w 201"/>
                <a:gd name="T1" fmla="*/ 13 h 501"/>
                <a:gd name="T2" fmla="*/ 70 w 201"/>
                <a:gd name="T3" fmla="*/ 43 h 501"/>
                <a:gd name="T4" fmla="*/ 88 w 201"/>
                <a:gd name="T5" fmla="*/ 32 h 501"/>
                <a:gd name="T6" fmla="*/ 70 w 201"/>
                <a:gd name="T7" fmla="*/ 71 h 501"/>
                <a:gd name="T8" fmla="*/ 94 w 201"/>
                <a:gd name="T9" fmla="*/ 66 h 501"/>
                <a:gd name="T10" fmla="*/ 70 w 201"/>
                <a:gd name="T11" fmla="*/ 98 h 501"/>
                <a:gd name="T12" fmla="*/ 96 w 201"/>
                <a:gd name="T13" fmla="*/ 102 h 501"/>
                <a:gd name="T14" fmla="*/ 73 w 201"/>
                <a:gd name="T15" fmla="*/ 131 h 501"/>
                <a:gd name="T16" fmla="*/ 100 w 201"/>
                <a:gd name="T17" fmla="*/ 137 h 501"/>
                <a:gd name="T18" fmla="*/ 70 w 201"/>
                <a:gd name="T19" fmla="*/ 167 h 501"/>
                <a:gd name="T20" fmla="*/ 88 w 201"/>
                <a:gd name="T21" fmla="*/ 179 h 501"/>
                <a:gd name="T22" fmla="*/ 57 w 201"/>
                <a:gd name="T23" fmla="*/ 202 h 501"/>
                <a:gd name="T24" fmla="*/ 63 w 201"/>
                <a:gd name="T25" fmla="*/ 212 h 501"/>
                <a:gd name="T26" fmla="*/ 33 w 201"/>
                <a:gd name="T27" fmla="*/ 237 h 501"/>
                <a:gd name="T28" fmla="*/ 0 w 201"/>
                <a:gd name="T29" fmla="*/ 250 h 501"/>
                <a:gd name="T30" fmla="*/ 28 w 201"/>
                <a:gd name="T31" fmla="*/ 229 h 501"/>
                <a:gd name="T32" fmla="*/ 49 w 201"/>
                <a:gd name="T33" fmla="*/ 201 h 501"/>
                <a:gd name="T34" fmla="*/ 59 w 201"/>
                <a:gd name="T35" fmla="*/ 163 h 501"/>
                <a:gd name="T36" fmla="*/ 59 w 201"/>
                <a:gd name="T37" fmla="*/ 139 h 501"/>
                <a:gd name="T38" fmla="*/ 53 w 201"/>
                <a:gd name="T39" fmla="*/ 115 h 501"/>
                <a:gd name="T40" fmla="*/ 43 w 201"/>
                <a:gd name="T41" fmla="*/ 88 h 501"/>
                <a:gd name="T42" fmla="*/ 28 w 201"/>
                <a:gd name="T43" fmla="*/ 61 h 501"/>
                <a:gd name="T44" fmla="*/ 42 w 201"/>
                <a:gd name="T45" fmla="*/ 29 h 501"/>
                <a:gd name="T46" fmla="*/ 59 w 201"/>
                <a:gd name="T47" fmla="*/ 0 h 501"/>
                <a:gd name="T48" fmla="*/ 81 w 201"/>
                <a:gd name="T49" fmla="*/ 13 h 501"/>
                <a:gd name="T50" fmla="*/ 81 w 201"/>
                <a:gd name="T51" fmla="*/ 13 h 5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1"/>
                <a:gd name="T79" fmla="*/ 0 h 501"/>
                <a:gd name="T80" fmla="*/ 201 w 201"/>
                <a:gd name="T81" fmla="*/ 501 h 50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1" h="501">
                  <a:moveTo>
                    <a:pt x="162" y="27"/>
                  </a:moveTo>
                  <a:lnTo>
                    <a:pt x="141" y="86"/>
                  </a:lnTo>
                  <a:lnTo>
                    <a:pt x="177" y="65"/>
                  </a:lnTo>
                  <a:lnTo>
                    <a:pt x="141" y="143"/>
                  </a:lnTo>
                  <a:lnTo>
                    <a:pt x="188" y="132"/>
                  </a:lnTo>
                  <a:lnTo>
                    <a:pt x="141" y="196"/>
                  </a:lnTo>
                  <a:lnTo>
                    <a:pt x="192" y="204"/>
                  </a:lnTo>
                  <a:lnTo>
                    <a:pt x="146" y="263"/>
                  </a:lnTo>
                  <a:lnTo>
                    <a:pt x="201" y="274"/>
                  </a:lnTo>
                  <a:lnTo>
                    <a:pt x="141" y="335"/>
                  </a:lnTo>
                  <a:lnTo>
                    <a:pt x="177" y="358"/>
                  </a:lnTo>
                  <a:lnTo>
                    <a:pt x="114" y="405"/>
                  </a:lnTo>
                  <a:lnTo>
                    <a:pt x="127" y="424"/>
                  </a:lnTo>
                  <a:lnTo>
                    <a:pt x="67" y="474"/>
                  </a:lnTo>
                  <a:lnTo>
                    <a:pt x="0" y="501"/>
                  </a:lnTo>
                  <a:lnTo>
                    <a:pt x="57" y="459"/>
                  </a:lnTo>
                  <a:lnTo>
                    <a:pt x="99" y="402"/>
                  </a:lnTo>
                  <a:lnTo>
                    <a:pt x="118" y="327"/>
                  </a:lnTo>
                  <a:lnTo>
                    <a:pt x="118" y="278"/>
                  </a:lnTo>
                  <a:lnTo>
                    <a:pt x="106" y="230"/>
                  </a:lnTo>
                  <a:lnTo>
                    <a:pt x="87" y="177"/>
                  </a:lnTo>
                  <a:lnTo>
                    <a:pt x="57" y="122"/>
                  </a:lnTo>
                  <a:lnTo>
                    <a:pt x="84" y="59"/>
                  </a:lnTo>
                  <a:lnTo>
                    <a:pt x="118" y="0"/>
                  </a:lnTo>
                  <a:lnTo>
                    <a:pt x="162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0" name="Freeform 72"/>
            <p:cNvSpPr>
              <a:spLocks/>
            </p:cNvSpPr>
            <p:nvPr/>
          </p:nvSpPr>
          <p:spPr bwMode="auto">
            <a:xfrm>
              <a:off x="3009" y="3359"/>
              <a:ext cx="51" cy="131"/>
            </a:xfrm>
            <a:custGeom>
              <a:avLst/>
              <a:gdLst>
                <a:gd name="T0" fmla="*/ 24 w 103"/>
                <a:gd name="T1" fmla="*/ 8 h 262"/>
                <a:gd name="T2" fmla="*/ 38 w 103"/>
                <a:gd name="T3" fmla="*/ 38 h 262"/>
                <a:gd name="T4" fmla="*/ 44 w 103"/>
                <a:gd name="T5" fmla="*/ 70 h 262"/>
                <a:gd name="T6" fmla="*/ 51 w 103"/>
                <a:gd name="T7" fmla="*/ 107 h 262"/>
                <a:gd name="T8" fmla="*/ 49 w 103"/>
                <a:gd name="T9" fmla="*/ 131 h 262"/>
                <a:gd name="T10" fmla="*/ 34 w 103"/>
                <a:gd name="T11" fmla="*/ 97 h 262"/>
                <a:gd name="T12" fmla="*/ 38 w 103"/>
                <a:gd name="T13" fmla="*/ 70 h 262"/>
                <a:gd name="T14" fmla="*/ 18 w 103"/>
                <a:gd name="T15" fmla="*/ 48 h 262"/>
                <a:gd name="T16" fmla="*/ 24 w 103"/>
                <a:gd name="T17" fmla="*/ 36 h 262"/>
                <a:gd name="T18" fmla="*/ 0 w 103"/>
                <a:gd name="T19" fmla="*/ 17 h 262"/>
                <a:gd name="T20" fmla="*/ 0 w 103"/>
                <a:gd name="T21" fmla="*/ 0 h 262"/>
                <a:gd name="T22" fmla="*/ 24 w 103"/>
                <a:gd name="T23" fmla="*/ 8 h 262"/>
                <a:gd name="T24" fmla="*/ 24 w 103"/>
                <a:gd name="T25" fmla="*/ 8 h 2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3"/>
                <a:gd name="T40" fmla="*/ 0 h 262"/>
                <a:gd name="T41" fmla="*/ 103 w 103"/>
                <a:gd name="T42" fmla="*/ 262 h 2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3" h="262">
                  <a:moveTo>
                    <a:pt x="49" y="17"/>
                  </a:moveTo>
                  <a:lnTo>
                    <a:pt x="76" y="77"/>
                  </a:lnTo>
                  <a:lnTo>
                    <a:pt x="89" y="140"/>
                  </a:lnTo>
                  <a:lnTo>
                    <a:pt x="103" y="214"/>
                  </a:lnTo>
                  <a:lnTo>
                    <a:pt x="99" y="262"/>
                  </a:lnTo>
                  <a:lnTo>
                    <a:pt x="68" y="195"/>
                  </a:lnTo>
                  <a:lnTo>
                    <a:pt x="76" y="140"/>
                  </a:lnTo>
                  <a:lnTo>
                    <a:pt x="36" y="97"/>
                  </a:lnTo>
                  <a:lnTo>
                    <a:pt x="49" y="72"/>
                  </a:lnTo>
                  <a:lnTo>
                    <a:pt x="0" y="34"/>
                  </a:lnTo>
                  <a:lnTo>
                    <a:pt x="0" y="0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1" name="Freeform 73"/>
            <p:cNvSpPr>
              <a:spLocks/>
            </p:cNvSpPr>
            <p:nvPr/>
          </p:nvSpPr>
          <p:spPr bwMode="auto">
            <a:xfrm>
              <a:off x="2535" y="2787"/>
              <a:ext cx="193" cy="263"/>
            </a:xfrm>
            <a:custGeom>
              <a:avLst/>
              <a:gdLst>
                <a:gd name="T0" fmla="*/ 0 w 385"/>
                <a:gd name="T1" fmla="*/ 28 h 527"/>
                <a:gd name="T2" fmla="*/ 25 w 385"/>
                <a:gd name="T3" fmla="*/ 12 h 527"/>
                <a:gd name="T4" fmla="*/ 46 w 385"/>
                <a:gd name="T5" fmla="*/ 10 h 527"/>
                <a:gd name="T6" fmla="*/ 72 w 385"/>
                <a:gd name="T7" fmla="*/ 10 h 527"/>
                <a:gd name="T8" fmla="*/ 99 w 385"/>
                <a:gd name="T9" fmla="*/ 20 h 527"/>
                <a:gd name="T10" fmla="*/ 119 w 385"/>
                <a:gd name="T11" fmla="*/ 34 h 527"/>
                <a:gd name="T12" fmla="*/ 134 w 385"/>
                <a:gd name="T13" fmla="*/ 58 h 527"/>
                <a:gd name="T14" fmla="*/ 140 w 385"/>
                <a:gd name="T15" fmla="*/ 81 h 527"/>
                <a:gd name="T16" fmla="*/ 142 w 385"/>
                <a:gd name="T17" fmla="*/ 111 h 527"/>
                <a:gd name="T18" fmla="*/ 138 w 385"/>
                <a:gd name="T19" fmla="*/ 147 h 527"/>
                <a:gd name="T20" fmla="*/ 116 w 385"/>
                <a:gd name="T21" fmla="*/ 183 h 527"/>
                <a:gd name="T22" fmla="*/ 110 w 385"/>
                <a:gd name="T23" fmla="*/ 210 h 527"/>
                <a:gd name="T24" fmla="*/ 113 w 385"/>
                <a:gd name="T25" fmla="*/ 231 h 527"/>
                <a:gd name="T26" fmla="*/ 122 w 385"/>
                <a:gd name="T27" fmla="*/ 255 h 527"/>
                <a:gd name="T28" fmla="*/ 137 w 385"/>
                <a:gd name="T29" fmla="*/ 263 h 527"/>
                <a:gd name="T30" fmla="*/ 123 w 385"/>
                <a:gd name="T31" fmla="*/ 240 h 527"/>
                <a:gd name="T32" fmla="*/ 122 w 385"/>
                <a:gd name="T33" fmla="*/ 212 h 527"/>
                <a:gd name="T34" fmla="*/ 124 w 385"/>
                <a:gd name="T35" fmla="*/ 187 h 527"/>
                <a:gd name="T36" fmla="*/ 138 w 385"/>
                <a:gd name="T37" fmla="*/ 165 h 527"/>
                <a:gd name="T38" fmla="*/ 159 w 385"/>
                <a:gd name="T39" fmla="*/ 141 h 527"/>
                <a:gd name="T40" fmla="*/ 159 w 385"/>
                <a:gd name="T41" fmla="*/ 124 h 527"/>
                <a:gd name="T42" fmla="*/ 165 w 385"/>
                <a:gd name="T43" fmla="*/ 106 h 527"/>
                <a:gd name="T44" fmla="*/ 176 w 385"/>
                <a:gd name="T45" fmla="*/ 90 h 527"/>
                <a:gd name="T46" fmla="*/ 193 w 385"/>
                <a:gd name="T47" fmla="*/ 79 h 527"/>
                <a:gd name="T48" fmla="*/ 174 w 385"/>
                <a:gd name="T49" fmla="*/ 85 h 527"/>
                <a:gd name="T50" fmla="*/ 157 w 385"/>
                <a:gd name="T51" fmla="*/ 104 h 527"/>
                <a:gd name="T52" fmla="*/ 149 w 385"/>
                <a:gd name="T53" fmla="*/ 124 h 527"/>
                <a:gd name="T54" fmla="*/ 149 w 385"/>
                <a:gd name="T55" fmla="*/ 85 h 527"/>
                <a:gd name="T56" fmla="*/ 140 w 385"/>
                <a:gd name="T57" fmla="*/ 54 h 527"/>
                <a:gd name="T58" fmla="*/ 128 w 385"/>
                <a:gd name="T59" fmla="*/ 29 h 527"/>
                <a:gd name="T60" fmla="*/ 98 w 385"/>
                <a:gd name="T61" fmla="*/ 8 h 527"/>
                <a:gd name="T62" fmla="*/ 61 w 385"/>
                <a:gd name="T63" fmla="*/ 0 h 527"/>
                <a:gd name="T64" fmla="*/ 34 w 385"/>
                <a:gd name="T65" fmla="*/ 2 h 527"/>
                <a:gd name="T66" fmla="*/ 11 w 385"/>
                <a:gd name="T67" fmla="*/ 12 h 527"/>
                <a:gd name="T68" fmla="*/ 0 w 385"/>
                <a:gd name="T69" fmla="*/ 28 h 527"/>
                <a:gd name="T70" fmla="*/ 0 w 385"/>
                <a:gd name="T71" fmla="*/ 28 h 5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5"/>
                <a:gd name="T109" fmla="*/ 0 h 527"/>
                <a:gd name="T110" fmla="*/ 385 w 385"/>
                <a:gd name="T111" fmla="*/ 527 h 52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5" h="527">
                  <a:moveTo>
                    <a:pt x="0" y="57"/>
                  </a:moveTo>
                  <a:lnTo>
                    <a:pt x="49" y="25"/>
                  </a:lnTo>
                  <a:lnTo>
                    <a:pt x="91" y="21"/>
                  </a:lnTo>
                  <a:lnTo>
                    <a:pt x="144" y="21"/>
                  </a:lnTo>
                  <a:lnTo>
                    <a:pt x="197" y="40"/>
                  </a:lnTo>
                  <a:lnTo>
                    <a:pt x="237" y="68"/>
                  </a:lnTo>
                  <a:lnTo>
                    <a:pt x="268" y="116"/>
                  </a:lnTo>
                  <a:lnTo>
                    <a:pt x="279" y="163"/>
                  </a:lnTo>
                  <a:lnTo>
                    <a:pt x="283" y="222"/>
                  </a:lnTo>
                  <a:lnTo>
                    <a:pt x="275" y="295"/>
                  </a:lnTo>
                  <a:lnTo>
                    <a:pt x="231" y="367"/>
                  </a:lnTo>
                  <a:lnTo>
                    <a:pt x="220" y="420"/>
                  </a:lnTo>
                  <a:lnTo>
                    <a:pt x="226" y="462"/>
                  </a:lnTo>
                  <a:lnTo>
                    <a:pt x="243" y="511"/>
                  </a:lnTo>
                  <a:lnTo>
                    <a:pt x="273" y="527"/>
                  </a:lnTo>
                  <a:lnTo>
                    <a:pt x="245" y="481"/>
                  </a:lnTo>
                  <a:lnTo>
                    <a:pt x="243" y="424"/>
                  </a:lnTo>
                  <a:lnTo>
                    <a:pt x="248" y="374"/>
                  </a:lnTo>
                  <a:lnTo>
                    <a:pt x="275" y="331"/>
                  </a:lnTo>
                  <a:lnTo>
                    <a:pt x="317" y="283"/>
                  </a:lnTo>
                  <a:lnTo>
                    <a:pt x="317" y="249"/>
                  </a:lnTo>
                  <a:lnTo>
                    <a:pt x="330" y="213"/>
                  </a:lnTo>
                  <a:lnTo>
                    <a:pt x="351" y="180"/>
                  </a:lnTo>
                  <a:lnTo>
                    <a:pt x="385" y="158"/>
                  </a:lnTo>
                  <a:lnTo>
                    <a:pt x="347" y="171"/>
                  </a:lnTo>
                  <a:lnTo>
                    <a:pt x="313" y="209"/>
                  </a:lnTo>
                  <a:lnTo>
                    <a:pt x="298" y="249"/>
                  </a:lnTo>
                  <a:lnTo>
                    <a:pt x="298" y="171"/>
                  </a:lnTo>
                  <a:lnTo>
                    <a:pt x="279" y="108"/>
                  </a:lnTo>
                  <a:lnTo>
                    <a:pt x="256" y="59"/>
                  </a:lnTo>
                  <a:lnTo>
                    <a:pt x="195" y="17"/>
                  </a:lnTo>
                  <a:lnTo>
                    <a:pt x="121" y="0"/>
                  </a:lnTo>
                  <a:lnTo>
                    <a:pt x="68" y="4"/>
                  </a:lnTo>
                  <a:lnTo>
                    <a:pt x="22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2" name="Freeform 74"/>
            <p:cNvSpPr>
              <a:spLocks/>
            </p:cNvSpPr>
            <p:nvPr/>
          </p:nvSpPr>
          <p:spPr bwMode="auto">
            <a:xfrm>
              <a:off x="2528" y="2851"/>
              <a:ext cx="65" cy="180"/>
            </a:xfrm>
            <a:custGeom>
              <a:avLst/>
              <a:gdLst>
                <a:gd name="T0" fmla="*/ 5 w 129"/>
                <a:gd name="T1" fmla="*/ 0 h 362"/>
                <a:gd name="T2" fmla="*/ 7 w 129"/>
                <a:gd name="T3" fmla="*/ 23 h 362"/>
                <a:gd name="T4" fmla="*/ 10 w 129"/>
                <a:gd name="T5" fmla="*/ 41 h 362"/>
                <a:gd name="T6" fmla="*/ 17 w 129"/>
                <a:gd name="T7" fmla="*/ 49 h 362"/>
                <a:gd name="T8" fmla="*/ 30 w 129"/>
                <a:gd name="T9" fmla="*/ 57 h 362"/>
                <a:gd name="T10" fmla="*/ 41 w 129"/>
                <a:gd name="T11" fmla="*/ 37 h 362"/>
                <a:gd name="T12" fmla="*/ 65 w 129"/>
                <a:gd name="T13" fmla="*/ 10 h 362"/>
                <a:gd name="T14" fmla="*/ 41 w 129"/>
                <a:gd name="T15" fmla="*/ 47 h 362"/>
                <a:gd name="T16" fmla="*/ 35 w 129"/>
                <a:gd name="T17" fmla="*/ 85 h 362"/>
                <a:gd name="T18" fmla="*/ 39 w 129"/>
                <a:gd name="T19" fmla="*/ 115 h 362"/>
                <a:gd name="T20" fmla="*/ 48 w 129"/>
                <a:gd name="T21" fmla="*/ 141 h 362"/>
                <a:gd name="T22" fmla="*/ 65 w 129"/>
                <a:gd name="T23" fmla="*/ 176 h 362"/>
                <a:gd name="T24" fmla="*/ 55 w 129"/>
                <a:gd name="T25" fmla="*/ 180 h 362"/>
                <a:gd name="T26" fmla="*/ 39 w 129"/>
                <a:gd name="T27" fmla="*/ 152 h 362"/>
                <a:gd name="T28" fmla="*/ 27 w 129"/>
                <a:gd name="T29" fmla="*/ 119 h 362"/>
                <a:gd name="T30" fmla="*/ 23 w 129"/>
                <a:gd name="T31" fmla="*/ 91 h 362"/>
                <a:gd name="T32" fmla="*/ 23 w 129"/>
                <a:gd name="T33" fmla="*/ 65 h 362"/>
                <a:gd name="T34" fmla="*/ 10 w 129"/>
                <a:gd name="T35" fmla="*/ 54 h 362"/>
                <a:gd name="T36" fmla="*/ 5 w 129"/>
                <a:gd name="T37" fmla="*/ 41 h 362"/>
                <a:gd name="T38" fmla="*/ 0 w 129"/>
                <a:gd name="T39" fmla="*/ 18 h 362"/>
                <a:gd name="T40" fmla="*/ 5 w 129"/>
                <a:gd name="T41" fmla="*/ 0 h 362"/>
                <a:gd name="T42" fmla="*/ 5 w 129"/>
                <a:gd name="T43" fmla="*/ 0 h 36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9"/>
                <a:gd name="T67" fmla="*/ 0 h 362"/>
                <a:gd name="T68" fmla="*/ 129 w 129"/>
                <a:gd name="T69" fmla="*/ 362 h 36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9" h="362">
                  <a:moveTo>
                    <a:pt x="10" y="0"/>
                  </a:moveTo>
                  <a:lnTo>
                    <a:pt x="14" y="46"/>
                  </a:lnTo>
                  <a:lnTo>
                    <a:pt x="19" y="82"/>
                  </a:lnTo>
                  <a:lnTo>
                    <a:pt x="33" y="99"/>
                  </a:lnTo>
                  <a:lnTo>
                    <a:pt x="59" y="114"/>
                  </a:lnTo>
                  <a:lnTo>
                    <a:pt x="82" y="74"/>
                  </a:lnTo>
                  <a:lnTo>
                    <a:pt x="129" y="21"/>
                  </a:lnTo>
                  <a:lnTo>
                    <a:pt x="82" y="95"/>
                  </a:lnTo>
                  <a:lnTo>
                    <a:pt x="69" y="171"/>
                  </a:lnTo>
                  <a:lnTo>
                    <a:pt x="78" y="232"/>
                  </a:lnTo>
                  <a:lnTo>
                    <a:pt x="95" y="284"/>
                  </a:lnTo>
                  <a:lnTo>
                    <a:pt x="129" y="354"/>
                  </a:lnTo>
                  <a:lnTo>
                    <a:pt x="110" y="362"/>
                  </a:lnTo>
                  <a:lnTo>
                    <a:pt x="78" y="306"/>
                  </a:lnTo>
                  <a:lnTo>
                    <a:pt x="53" y="240"/>
                  </a:lnTo>
                  <a:lnTo>
                    <a:pt x="46" y="183"/>
                  </a:lnTo>
                  <a:lnTo>
                    <a:pt x="46" y="131"/>
                  </a:lnTo>
                  <a:lnTo>
                    <a:pt x="19" y="109"/>
                  </a:lnTo>
                  <a:lnTo>
                    <a:pt x="10" y="82"/>
                  </a:lnTo>
                  <a:lnTo>
                    <a:pt x="0" y="3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3" name="Freeform 75"/>
            <p:cNvSpPr>
              <a:spLocks/>
            </p:cNvSpPr>
            <p:nvPr/>
          </p:nvSpPr>
          <p:spPr bwMode="auto">
            <a:xfrm>
              <a:off x="2715" y="3141"/>
              <a:ext cx="86" cy="38"/>
            </a:xfrm>
            <a:custGeom>
              <a:avLst/>
              <a:gdLst>
                <a:gd name="T0" fmla="*/ 0 w 171"/>
                <a:gd name="T1" fmla="*/ 0 h 76"/>
                <a:gd name="T2" fmla="*/ 16 w 171"/>
                <a:gd name="T3" fmla="*/ 3 h 76"/>
                <a:gd name="T4" fmla="*/ 31 w 171"/>
                <a:gd name="T5" fmla="*/ 10 h 76"/>
                <a:gd name="T6" fmla="*/ 53 w 171"/>
                <a:gd name="T7" fmla="*/ 3 h 76"/>
                <a:gd name="T8" fmla="*/ 75 w 171"/>
                <a:gd name="T9" fmla="*/ 6 h 76"/>
                <a:gd name="T10" fmla="*/ 86 w 171"/>
                <a:gd name="T11" fmla="*/ 14 h 76"/>
                <a:gd name="T12" fmla="*/ 67 w 171"/>
                <a:gd name="T13" fmla="*/ 12 h 76"/>
                <a:gd name="T14" fmla="*/ 38 w 171"/>
                <a:gd name="T15" fmla="*/ 17 h 76"/>
                <a:gd name="T16" fmla="*/ 55 w 171"/>
                <a:gd name="T17" fmla="*/ 38 h 76"/>
                <a:gd name="T18" fmla="*/ 31 w 171"/>
                <a:gd name="T19" fmla="*/ 19 h 76"/>
                <a:gd name="T20" fmla="*/ 14 w 171"/>
                <a:gd name="T21" fmla="*/ 10 h 76"/>
                <a:gd name="T22" fmla="*/ 0 w 171"/>
                <a:gd name="T23" fmla="*/ 10 h 76"/>
                <a:gd name="T24" fmla="*/ 0 w 171"/>
                <a:gd name="T25" fmla="*/ 0 h 76"/>
                <a:gd name="T26" fmla="*/ 0 w 171"/>
                <a:gd name="T27" fmla="*/ 0 h 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1"/>
                <a:gd name="T43" fmla="*/ 0 h 76"/>
                <a:gd name="T44" fmla="*/ 171 w 171"/>
                <a:gd name="T45" fmla="*/ 76 h 7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1" h="76">
                  <a:moveTo>
                    <a:pt x="0" y="0"/>
                  </a:moveTo>
                  <a:lnTo>
                    <a:pt x="32" y="6"/>
                  </a:lnTo>
                  <a:lnTo>
                    <a:pt x="62" y="19"/>
                  </a:lnTo>
                  <a:lnTo>
                    <a:pt x="106" y="6"/>
                  </a:lnTo>
                  <a:lnTo>
                    <a:pt x="150" y="13"/>
                  </a:lnTo>
                  <a:lnTo>
                    <a:pt x="171" y="29"/>
                  </a:lnTo>
                  <a:lnTo>
                    <a:pt x="133" y="25"/>
                  </a:lnTo>
                  <a:lnTo>
                    <a:pt x="76" y="34"/>
                  </a:lnTo>
                  <a:lnTo>
                    <a:pt x="110" y="76"/>
                  </a:lnTo>
                  <a:lnTo>
                    <a:pt x="62" y="38"/>
                  </a:lnTo>
                  <a:lnTo>
                    <a:pt x="28" y="21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4" name="Freeform 76"/>
            <p:cNvSpPr>
              <a:spLocks/>
            </p:cNvSpPr>
            <p:nvPr/>
          </p:nvSpPr>
          <p:spPr bwMode="auto">
            <a:xfrm>
              <a:off x="2728" y="3250"/>
              <a:ext cx="32" cy="10"/>
            </a:xfrm>
            <a:custGeom>
              <a:avLst/>
              <a:gdLst>
                <a:gd name="T0" fmla="*/ 4 w 65"/>
                <a:gd name="T1" fmla="*/ 10 h 21"/>
                <a:gd name="T2" fmla="*/ 27 w 65"/>
                <a:gd name="T3" fmla="*/ 10 h 21"/>
                <a:gd name="T4" fmla="*/ 32 w 65"/>
                <a:gd name="T5" fmla="*/ 0 h 21"/>
                <a:gd name="T6" fmla="*/ 0 w 65"/>
                <a:gd name="T7" fmla="*/ 2 h 21"/>
                <a:gd name="T8" fmla="*/ 4 w 65"/>
                <a:gd name="T9" fmla="*/ 10 h 21"/>
                <a:gd name="T10" fmla="*/ 4 w 6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1"/>
                <a:gd name="T20" fmla="*/ 65 w 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1">
                  <a:moveTo>
                    <a:pt x="8" y="21"/>
                  </a:moveTo>
                  <a:lnTo>
                    <a:pt x="55" y="21"/>
                  </a:lnTo>
                  <a:lnTo>
                    <a:pt x="65" y="0"/>
                  </a:lnTo>
                  <a:lnTo>
                    <a:pt x="0" y="4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5" name="Freeform 77"/>
            <p:cNvSpPr>
              <a:spLocks/>
            </p:cNvSpPr>
            <p:nvPr/>
          </p:nvSpPr>
          <p:spPr bwMode="auto">
            <a:xfrm>
              <a:off x="2699" y="2911"/>
              <a:ext cx="461" cy="291"/>
            </a:xfrm>
            <a:custGeom>
              <a:avLst/>
              <a:gdLst>
                <a:gd name="T0" fmla="*/ 0 w 922"/>
                <a:gd name="T1" fmla="*/ 175 h 584"/>
                <a:gd name="T2" fmla="*/ 39 w 922"/>
                <a:gd name="T3" fmla="*/ 203 h 584"/>
                <a:gd name="T4" fmla="*/ 92 w 922"/>
                <a:gd name="T5" fmla="*/ 225 h 584"/>
                <a:gd name="T6" fmla="*/ 135 w 922"/>
                <a:gd name="T7" fmla="*/ 239 h 584"/>
                <a:gd name="T8" fmla="*/ 171 w 922"/>
                <a:gd name="T9" fmla="*/ 239 h 584"/>
                <a:gd name="T10" fmla="*/ 210 w 922"/>
                <a:gd name="T11" fmla="*/ 233 h 584"/>
                <a:gd name="T12" fmla="*/ 239 w 922"/>
                <a:gd name="T13" fmla="*/ 222 h 584"/>
                <a:gd name="T14" fmla="*/ 264 w 922"/>
                <a:gd name="T15" fmla="*/ 210 h 584"/>
                <a:gd name="T16" fmla="*/ 245 w 922"/>
                <a:gd name="T17" fmla="*/ 232 h 584"/>
                <a:gd name="T18" fmla="*/ 296 w 922"/>
                <a:gd name="T19" fmla="*/ 260 h 584"/>
                <a:gd name="T20" fmla="*/ 346 w 922"/>
                <a:gd name="T21" fmla="*/ 275 h 584"/>
                <a:gd name="T22" fmla="*/ 378 w 922"/>
                <a:gd name="T23" fmla="*/ 275 h 584"/>
                <a:gd name="T24" fmla="*/ 405 w 922"/>
                <a:gd name="T25" fmla="*/ 265 h 584"/>
                <a:gd name="T26" fmla="*/ 427 w 922"/>
                <a:gd name="T27" fmla="*/ 248 h 584"/>
                <a:gd name="T28" fmla="*/ 437 w 922"/>
                <a:gd name="T29" fmla="*/ 229 h 584"/>
                <a:gd name="T30" fmla="*/ 441 w 922"/>
                <a:gd name="T31" fmla="*/ 210 h 584"/>
                <a:gd name="T32" fmla="*/ 442 w 922"/>
                <a:gd name="T33" fmla="*/ 182 h 584"/>
                <a:gd name="T34" fmla="*/ 441 w 922"/>
                <a:gd name="T35" fmla="*/ 162 h 584"/>
                <a:gd name="T36" fmla="*/ 434 w 922"/>
                <a:gd name="T37" fmla="*/ 129 h 584"/>
                <a:gd name="T38" fmla="*/ 420 w 922"/>
                <a:gd name="T39" fmla="*/ 102 h 584"/>
                <a:gd name="T40" fmla="*/ 399 w 922"/>
                <a:gd name="T41" fmla="*/ 70 h 584"/>
                <a:gd name="T42" fmla="*/ 369 w 922"/>
                <a:gd name="T43" fmla="*/ 38 h 584"/>
                <a:gd name="T44" fmla="*/ 350 w 922"/>
                <a:gd name="T45" fmla="*/ 18 h 584"/>
                <a:gd name="T46" fmla="*/ 378 w 922"/>
                <a:gd name="T47" fmla="*/ 35 h 584"/>
                <a:gd name="T48" fmla="*/ 405 w 922"/>
                <a:gd name="T49" fmla="*/ 60 h 584"/>
                <a:gd name="T50" fmla="*/ 412 w 922"/>
                <a:gd name="T51" fmla="*/ 46 h 584"/>
                <a:gd name="T52" fmla="*/ 416 w 922"/>
                <a:gd name="T53" fmla="*/ 19 h 584"/>
                <a:gd name="T54" fmla="*/ 416 w 922"/>
                <a:gd name="T55" fmla="*/ 0 h 584"/>
                <a:gd name="T56" fmla="*/ 423 w 922"/>
                <a:gd name="T57" fmla="*/ 27 h 584"/>
                <a:gd name="T58" fmla="*/ 423 w 922"/>
                <a:gd name="T59" fmla="*/ 50 h 584"/>
                <a:gd name="T60" fmla="*/ 419 w 922"/>
                <a:gd name="T61" fmla="*/ 76 h 584"/>
                <a:gd name="T62" fmla="*/ 442 w 922"/>
                <a:gd name="T63" fmla="*/ 117 h 584"/>
                <a:gd name="T64" fmla="*/ 457 w 922"/>
                <a:gd name="T65" fmla="*/ 151 h 584"/>
                <a:gd name="T66" fmla="*/ 461 w 922"/>
                <a:gd name="T67" fmla="*/ 182 h 584"/>
                <a:gd name="T68" fmla="*/ 458 w 922"/>
                <a:gd name="T69" fmla="*/ 215 h 584"/>
                <a:gd name="T70" fmla="*/ 448 w 922"/>
                <a:gd name="T71" fmla="*/ 248 h 584"/>
                <a:gd name="T72" fmla="*/ 427 w 922"/>
                <a:gd name="T73" fmla="*/ 271 h 584"/>
                <a:gd name="T74" fmla="*/ 401 w 922"/>
                <a:gd name="T75" fmla="*/ 284 h 584"/>
                <a:gd name="T76" fmla="*/ 375 w 922"/>
                <a:gd name="T77" fmla="*/ 291 h 584"/>
                <a:gd name="T78" fmla="*/ 344 w 922"/>
                <a:gd name="T79" fmla="*/ 291 h 584"/>
                <a:gd name="T80" fmla="*/ 313 w 922"/>
                <a:gd name="T81" fmla="*/ 284 h 584"/>
                <a:gd name="T82" fmla="*/ 277 w 922"/>
                <a:gd name="T83" fmla="*/ 269 h 584"/>
                <a:gd name="T84" fmla="*/ 239 w 922"/>
                <a:gd name="T85" fmla="*/ 248 h 584"/>
                <a:gd name="T86" fmla="*/ 216 w 922"/>
                <a:gd name="T87" fmla="*/ 251 h 584"/>
                <a:gd name="T88" fmla="*/ 199 w 922"/>
                <a:gd name="T89" fmla="*/ 257 h 584"/>
                <a:gd name="T90" fmla="*/ 142 w 922"/>
                <a:gd name="T91" fmla="*/ 256 h 584"/>
                <a:gd name="T92" fmla="*/ 114 w 922"/>
                <a:gd name="T93" fmla="*/ 248 h 584"/>
                <a:gd name="T94" fmla="*/ 80 w 922"/>
                <a:gd name="T95" fmla="*/ 233 h 584"/>
                <a:gd name="T96" fmla="*/ 41 w 922"/>
                <a:gd name="T97" fmla="*/ 218 h 584"/>
                <a:gd name="T98" fmla="*/ 3 w 922"/>
                <a:gd name="T99" fmla="*/ 194 h 584"/>
                <a:gd name="T100" fmla="*/ 0 w 922"/>
                <a:gd name="T101" fmla="*/ 175 h 584"/>
                <a:gd name="T102" fmla="*/ 0 w 922"/>
                <a:gd name="T103" fmla="*/ 175 h 5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22"/>
                <a:gd name="T157" fmla="*/ 0 h 584"/>
                <a:gd name="T158" fmla="*/ 922 w 922"/>
                <a:gd name="T159" fmla="*/ 584 h 5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22" h="584">
                  <a:moveTo>
                    <a:pt x="0" y="352"/>
                  </a:moveTo>
                  <a:lnTo>
                    <a:pt x="78" y="407"/>
                  </a:lnTo>
                  <a:lnTo>
                    <a:pt x="183" y="451"/>
                  </a:lnTo>
                  <a:lnTo>
                    <a:pt x="270" y="479"/>
                  </a:lnTo>
                  <a:lnTo>
                    <a:pt x="341" y="479"/>
                  </a:lnTo>
                  <a:lnTo>
                    <a:pt x="420" y="468"/>
                  </a:lnTo>
                  <a:lnTo>
                    <a:pt x="479" y="445"/>
                  </a:lnTo>
                  <a:lnTo>
                    <a:pt x="527" y="422"/>
                  </a:lnTo>
                  <a:lnTo>
                    <a:pt x="491" y="466"/>
                  </a:lnTo>
                  <a:lnTo>
                    <a:pt x="591" y="521"/>
                  </a:lnTo>
                  <a:lnTo>
                    <a:pt x="692" y="551"/>
                  </a:lnTo>
                  <a:lnTo>
                    <a:pt x="755" y="551"/>
                  </a:lnTo>
                  <a:lnTo>
                    <a:pt x="810" y="532"/>
                  </a:lnTo>
                  <a:lnTo>
                    <a:pt x="854" y="498"/>
                  </a:lnTo>
                  <a:lnTo>
                    <a:pt x="873" y="460"/>
                  </a:lnTo>
                  <a:lnTo>
                    <a:pt x="882" y="422"/>
                  </a:lnTo>
                  <a:lnTo>
                    <a:pt x="884" y="365"/>
                  </a:lnTo>
                  <a:lnTo>
                    <a:pt x="882" y="325"/>
                  </a:lnTo>
                  <a:lnTo>
                    <a:pt x="867" y="259"/>
                  </a:lnTo>
                  <a:lnTo>
                    <a:pt x="840" y="205"/>
                  </a:lnTo>
                  <a:lnTo>
                    <a:pt x="797" y="141"/>
                  </a:lnTo>
                  <a:lnTo>
                    <a:pt x="738" y="76"/>
                  </a:lnTo>
                  <a:lnTo>
                    <a:pt x="700" y="36"/>
                  </a:lnTo>
                  <a:lnTo>
                    <a:pt x="755" y="70"/>
                  </a:lnTo>
                  <a:lnTo>
                    <a:pt x="810" y="120"/>
                  </a:lnTo>
                  <a:lnTo>
                    <a:pt x="823" y="93"/>
                  </a:lnTo>
                  <a:lnTo>
                    <a:pt x="831" y="38"/>
                  </a:lnTo>
                  <a:lnTo>
                    <a:pt x="831" y="0"/>
                  </a:lnTo>
                  <a:lnTo>
                    <a:pt x="846" y="55"/>
                  </a:lnTo>
                  <a:lnTo>
                    <a:pt x="846" y="101"/>
                  </a:lnTo>
                  <a:lnTo>
                    <a:pt x="837" y="152"/>
                  </a:lnTo>
                  <a:lnTo>
                    <a:pt x="884" y="234"/>
                  </a:lnTo>
                  <a:lnTo>
                    <a:pt x="913" y="304"/>
                  </a:lnTo>
                  <a:lnTo>
                    <a:pt x="922" y="365"/>
                  </a:lnTo>
                  <a:lnTo>
                    <a:pt x="916" y="432"/>
                  </a:lnTo>
                  <a:lnTo>
                    <a:pt x="896" y="498"/>
                  </a:lnTo>
                  <a:lnTo>
                    <a:pt x="854" y="544"/>
                  </a:lnTo>
                  <a:lnTo>
                    <a:pt x="801" y="570"/>
                  </a:lnTo>
                  <a:lnTo>
                    <a:pt x="749" y="584"/>
                  </a:lnTo>
                  <a:lnTo>
                    <a:pt x="688" y="584"/>
                  </a:lnTo>
                  <a:lnTo>
                    <a:pt x="626" y="570"/>
                  </a:lnTo>
                  <a:lnTo>
                    <a:pt x="553" y="540"/>
                  </a:lnTo>
                  <a:lnTo>
                    <a:pt x="479" y="498"/>
                  </a:lnTo>
                  <a:lnTo>
                    <a:pt x="432" y="504"/>
                  </a:lnTo>
                  <a:lnTo>
                    <a:pt x="398" y="515"/>
                  </a:lnTo>
                  <a:lnTo>
                    <a:pt x="284" y="513"/>
                  </a:lnTo>
                  <a:lnTo>
                    <a:pt x="228" y="498"/>
                  </a:lnTo>
                  <a:lnTo>
                    <a:pt x="160" y="468"/>
                  </a:lnTo>
                  <a:lnTo>
                    <a:pt x="82" y="437"/>
                  </a:lnTo>
                  <a:lnTo>
                    <a:pt x="6" y="39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6" name="Freeform 78"/>
            <p:cNvSpPr>
              <a:spLocks/>
            </p:cNvSpPr>
            <p:nvPr/>
          </p:nvSpPr>
          <p:spPr bwMode="auto">
            <a:xfrm>
              <a:off x="3085" y="3193"/>
              <a:ext cx="70" cy="53"/>
            </a:xfrm>
            <a:custGeom>
              <a:avLst/>
              <a:gdLst>
                <a:gd name="T0" fmla="*/ 17 w 141"/>
                <a:gd name="T1" fmla="*/ 0 h 106"/>
                <a:gd name="T2" fmla="*/ 25 w 141"/>
                <a:gd name="T3" fmla="*/ 22 h 106"/>
                <a:gd name="T4" fmla="*/ 43 w 141"/>
                <a:gd name="T5" fmla="*/ 45 h 106"/>
                <a:gd name="T6" fmla="*/ 70 w 141"/>
                <a:gd name="T7" fmla="*/ 53 h 106"/>
                <a:gd name="T8" fmla="*/ 41 w 141"/>
                <a:gd name="T9" fmla="*/ 53 h 106"/>
                <a:gd name="T10" fmla="*/ 19 w 141"/>
                <a:gd name="T11" fmla="*/ 43 h 106"/>
                <a:gd name="T12" fmla="*/ 8 w 141"/>
                <a:gd name="T13" fmla="*/ 27 h 106"/>
                <a:gd name="T14" fmla="*/ 0 w 141"/>
                <a:gd name="T15" fmla="*/ 3 h 106"/>
                <a:gd name="T16" fmla="*/ 17 w 141"/>
                <a:gd name="T17" fmla="*/ 0 h 106"/>
                <a:gd name="T18" fmla="*/ 17 w 141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"/>
                <a:gd name="T31" fmla="*/ 0 h 106"/>
                <a:gd name="T32" fmla="*/ 141 w 141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" h="106">
                  <a:moveTo>
                    <a:pt x="34" y="0"/>
                  </a:moveTo>
                  <a:lnTo>
                    <a:pt x="51" y="44"/>
                  </a:lnTo>
                  <a:lnTo>
                    <a:pt x="87" y="89"/>
                  </a:lnTo>
                  <a:lnTo>
                    <a:pt x="141" y="106"/>
                  </a:lnTo>
                  <a:lnTo>
                    <a:pt x="82" y="106"/>
                  </a:lnTo>
                  <a:lnTo>
                    <a:pt x="38" y="85"/>
                  </a:lnTo>
                  <a:lnTo>
                    <a:pt x="17" y="53"/>
                  </a:lnTo>
                  <a:lnTo>
                    <a:pt x="0" y="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7" name="Freeform 79"/>
            <p:cNvSpPr>
              <a:spLocks/>
            </p:cNvSpPr>
            <p:nvPr/>
          </p:nvSpPr>
          <p:spPr bwMode="auto">
            <a:xfrm>
              <a:off x="2533" y="2656"/>
              <a:ext cx="64" cy="138"/>
            </a:xfrm>
            <a:custGeom>
              <a:avLst/>
              <a:gdLst>
                <a:gd name="T0" fmla="*/ 0 w 129"/>
                <a:gd name="T1" fmla="*/ 3 h 276"/>
                <a:gd name="T2" fmla="*/ 3 w 129"/>
                <a:gd name="T3" fmla="*/ 24 h 276"/>
                <a:gd name="T4" fmla="*/ 18 w 129"/>
                <a:gd name="T5" fmla="*/ 45 h 276"/>
                <a:gd name="T6" fmla="*/ 34 w 129"/>
                <a:gd name="T7" fmla="*/ 55 h 276"/>
                <a:gd name="T8" fmla="*/ 44 w 129"/>
                <a:gd name="T9" fmla="*/ 58 h 276"/>
                <a:gd name="T10" fmla="*/ 46 w 129"/>
                <a:gd name="T11" fmla="*/ 73 h 276"/>
                <a:gd name="T12" fmla="*/ 34 w 129"/>
                <a:gd name="T13" fmla="*/ 82 h 276"/>
                <a:gd name="T14" fmla="*/ 20 w 129"/>
                <a:gd name="T15" fmla="*/ 86 h 276"/>
                <a:gd name="T16" fmla="*/ 46 w 129"/>
                <a:gd name="T17" fmla="*/ 94 h 276"/>
                <a:gd name="T18" fmla="*/ 50 w 129"/>
                <a:gd name="T19" fmla="*/ 138 h 276"/>
                <a:gd name="T20" fmla="*/ 62 w 129"/>
                <a:gd name="T21" fmla="*/ 134 h 276"/>
                <a:gd name="T22" fmla="*/ 59 w 129"/>
                <a:gd name="T23" fmla="*/ 110 h 276"/>
                <a:gd name="T24" fmla="*/ 54 w 129"/>
                <a:gd name="T25" fmla="*/ 73 h 276"/>
                <a:gd name="T26" fmla="*/ 59 w 129"/>
                <a:gd name="T27" fmla="*/ 45 h 276"/>
                <a:gd name="T28" fmla="*/ 64 w 129"/>
                <a:gd name="T29" fmla="*/ 21 h 276"/>
                <a:gd name="T30" fmla="*/ 62 w 129"/>
                <a:gd name="T31" fmla="*/ 0 h 276"/>
                <a:gd name="T32" fmla="*/ 60 w 129"/>
                <a:gd name="T33" fmla="*/ 21 h 276"/>
                <a:gd name="T34" fmla="*/ 50 w 129"/>
                <a:gd name="T35" fmla="*/ 47 h 276"/>
                <a:gd name="T36" fmla="*/ 36 w 129"/>
                <a:gd name="T37" fmla="*/ 47 h 276"/>
                <a:gd name="T38" fmla="*/ 18 w 129"/>
                <a:gd name="T39" fmla="*/ 38 h 276"/>
                <a:gd name="T40" fmla="*/ 8 w 129"/>
                <a:gd name="T41" fmla="*/ 21 h 276"/>
                <a:gd name="T42" fmla="*/ 0 w 129"/>
                <a:gd name="T43" fmla="*/ 3 h 276"/>
                <a:gd name="T44" fmla="*/ 0 w 129"/>
                <a:gd name="T45" fmla="*/ 3 h 2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9"/>
                <a:gd name="T70" fmla="*/ 0 h 276"/>
                <a:gd name="T71" fmla="*/ 129 w 129"/>
                <a:gd name="T72" fmla="*/ 276 h 2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9" h="276">
                  <a:moveTo>
                    <a:pt x="0" y="6"/>
                  </a:moveTo>
                  <a:lnTo>
                    <a:pt x="7" y="48"/>
                  </a:lnTo>
                  <a:lnTo>
                    <a:pt x="36" y="90"/>
                  </a:lnTo>
                  <a:lnTo>
                    <a:pt x="68" y="111"/>
                  </a:lnTo>
                  <a:lnTo>
                    <a:pt x="89" y="116"/>
                  </a:lnTo>
                  <a:lnTo>
                    <a:pt x="93" y="147"/>
                  </a:lnTo>
                  <a:lnTo>
                    <a:pt x="68" y="164"/>
                  </a:lnTo>
                  <a:lnTo>
                    <a:pt x="40" y="173"/>
                  </a:lnTo>
                  <a:lnTo>
                    <a:pt x="93" y="189"/>
                  </a:lnTo>
                  <a:lnTo>
                    <a:pt x="100" y="276"/>
                  </a:lnTo>
                  <a:lnTo>
                    <a:pt x="125" y="267"/>
                  </a:lnTo>
                  <a:lnTo>
                    <a:pt x="119" y="221"/>
                  </a:lnTo>
                  <a:lnTo>
                    <a:pt x="108" y="147"/>
                  </a:lnTo>
                  <a:lnTo>
                    <a:pt x="119" y="90"/>
                  </a:lnTo>
                  <a:lnTo>
                    <a:pt x="129" y="42"/>
                  </a:lnTo>
                  <a:lnTo>
                    <a:pt x="125" y="0"/>
                  </a:lnTo>
                  <a:lnTo>
                    <a:pt x="121" y="42"/>
                  </a:lnTo>
                  <a:lnTo>
                    <a:pt x="100" y="94"/>
                  </a:lnTo>
                  <a:lnTo>
                    <a:pt x="72" y="94"/>
                  </a:lnTo>
                  <a:lnTo>
                    <a:pt x="36" y="76"/>
                  </a:lnTo>
                  <a:lnTo>
                    <a:pt x="17" y="4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8" name="Freeform 80"/>
            <p:cNvSpPr>
              <a:spLocks/>
            </p:cNvSpPr>
            <p:nvPr/>
          </p:nvSpPr>
          <p:spPr bwMode="auto">
            <a:xfrm>
              <a:off x="2651" y="2599"/>
              <a:ext cx="94" cy="195"/>
            </a:xfrm>
            <a:custGeom>
              <a:avLst/>
              <a:gdLst>
                <a:gd name="T0" fmla="*/ 8 w 189"/>
                <a:gd name="T1" fmla="*/ 0 h 390"/>
                <a:gd name="T2" fmla="*/ 47 w 189"/>
                <a:gd name="T3" fmla="*/ 37 h 390"/>
                <a:gd name="T4" fmla="*/ 60 w 189"/>
                <a:gd name="T5" fmla="*/ 76 h 390"/>
                <a:gd name="T6" fmla="*/ 66 w 189"/>
                <a:gd name="T7" fmla="*/ 125 h 390"/>
                <a:gd name="T8" fmla="*/ 65 w 189"/>
                <a:gd name="T9" fmla="*/ 166 h 390"/>
                <a:gd name="T10" fmla="*/ 34 w 189"/>
                <a:gd name="T11" fmla="*/ 170 h 390"/>
                <a:gd name="T12" fmla="*/ 13 w 189"/>
                <a:gd name="T13" fmla="*/ 182 h 390"/>
                <a:gd name="T14" fmla="*/ 0 w 189"/>
                <a:gd name="T15" fmla="*/ 195 h 390"/>
                <a:gd name="T16" fmla="*/ 28 w 189"/>
                <a:gd name="T17" fmla="*/ 182 h 390"/>
                <a:gd name="T18" fmla="*/ 62 w 189"/>
                <a:gd name="T19" fmla="*/ 179 h 390"/>
                <a:gd name="T20" fmla="*/ 94 w 189"/>
                <a:gd name="T21" fmla="*/ 179 h 390"/>
                <a:gd name="T22" fmla="*/ 74 w 189"/>
                <a:gd name="T23" fmla="*/ 168 h 390"/>
                <a:gd name="T24" fmla="*/ 76 w 189"/>
                <a:gd name="T25" fmla="*/ 131 h 390"/>
                <a:gd name="T26" fmla="*/ 70 w 189"/>
                <a:gd name="T27" fmla="*/ 88 h 390"/>
                <a:gd name="T28" fmla="*/ 65 w 189"/>
                <a:gd name="T29" fmla="*/ 56 h 390"/>
                <a:gd name="T30" fmla="*/ 74 w 189"/>
                <a:gd name="T31" fmla="*/ 46 h 390"/>
                <a:gd name="T32" fmla="*/ 81 w 189"/>
                <a:gd name="T33" fmla="*/ 39 h 390"/>
                <a:gd name="T34" fmla="*/ 55 w 189"/>
                <a:gd name="T35" fmla="*/ 18 h 390"/>
                <a:gd name="T36" fmla="*/ 8 w 189"/>
                <a:gd name="T37" fmla="*/ 0 h 390"/>
                <a:gd name="T38" fmla="*/ 8 w 189"/>
                <a:gd name="T39" fmla="*/ 0 h 39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"/>
                <a:gd name="T61" fmla="*/ 0 h 390"/>
                <a:gd name="T62" fmla="*/ 189 w 189"/>
                <a:gd name="T63" fmla="*/ 390 h 39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" h="390">
                  <a:moveTo>
                    <a:pt x="17" y="0"/>
                  </a:moveTo>
                  <a:lnTo>
                    <a:pt x="94" y="74"/>
                  </a:lnTo>
                  <a:lnTo>
                    <a:pt x="120" y="151"/>
                  </a:lnTo>
                  <a:lnTo>
                    <a:pt x="133" y="251"/>
                  </a:lnTo>
                  <a:lnTo>
                    <a:pt x="130" y="331"/>
                  </a:lnTo>
                  <a:lnTo>
                    <a:pt x="69" y="339"/>
                  </a:lnTo>
                  <a:lnTo>
                    <a:pt x="27" y="364"/>
                  </a:lnTo>
                  <a:lnTo>
                    <a:pt x="0" y="390"/>
                  </a:lnTo>
                  <a:lnTo>
                    <a:pt x="56" y="364"/>
                  </a:lnTo>
                  <a:lnTo>
                    <a:pt x="124" y="358"/>
                  </a:lnTo>
                  <a:lnTo>
                    <a:pt x="189" y="358"/>
                  </a:lnTo>
                  <a:lnTo>
                    <a:pt x="149" y="335"/>
                  </a:lnTo>
                  <a:lnTo>
                    <a:pt x="152" y="261"/>
                  </a:lnTo>
                  <a:lnTo>
                    <a:pt x="141" y="175"/>
                  </a:lnTo>
                  <a:lnTo>
                    <a:pt x="130" y="113"/>
                  </a:lnTo>
                  <a:lnTo>
                    <a:pt x="149" y="92"/>
                  </a:lnTo>
                  <a:lnTo>
                    <a:pt x="162" y="78"/>
                  </a:lnTo>
                  <a:lnTo>
                    <a:pt x="111" y="3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89" name="Freeform 81"/>
            <p:cNvSpPr>
              <a:spLocks/>
            </p:cNvSpPr>
            <p:nvPr/>
          </p:nvSpPr>
          <p:spPr bwMode="auto">
            <a:xfrm>
              <a:off x="2672" y="2812"/>
              <a:ext cx="439" cy="305"/>
            </a:xfrm>
            <a:custGeom>
              <a:avLst/>
              <a:gdLst>
                <a:gd name="T0" fmla="*/ 0 w 878"/>
                <a:gd name="T1" fmla="*/ 25 h 611"/>
                <a:gd name="T2" fmla="*/ 20 w 878"/>
                <a:gd name="T3" fmla="*/ 5 h 611"/>
                <a:gd name="T4" fmla="*/ 50 w 878"/>
                <a:gd name="T5" fmla="*/ 0 h 611"/>
                <a:gd name="T6" fmla="*/ 89 w 878"/>
                <a:gd name="T7" fmla="*/ 1 h 611"/>
                <a:gd name="T8" fmla="*/ 116 w 878"/>
                <a:gd name="T9" fmla="*/ 22 h 611"/>
                <a:gd name="T10" fmla="*/ 127 w 878"/>
                <a:gd name="T11" fmla="*/ 52 h 611"/>
                <a:gd name="T12" fmla="*/ 127 w 878"/>
                <a:gd name="T13" fmla="*/ 94 h 611"/>
                <a:gd name="T14" fmla="*/ 119 w 878"/>
                <a:gd name="T15" fmla="*/ 137 h 611"/>
                <a:gd name="T16" fmla="*/ 116 w 878"/>
                <a:gd name="T17" fmla="*/ 179 h 611"/>
                <a:gd name="T18" fmla="*/ 142 w 878"/>
                <a:gd name="T19" fmla="*/ 167 h 611"/>
                <a:gd name="T20" fmla="*/ 170 w 878"/>
                <a:gd name="T21" fmla="*/ 164 h 611"/>
                <a:gd name="T22" fmla="*/ 150 w 878"/>
                <a:gd name="T23" fmla="*/ 177 h 611"/>
                <a:gd name="T24" fmla="*/ 139 w 878"/>
                <a:gd name="T25" fmla="*/ 187 h 611"/>
                <a:gd name="T26" fmla="*/ 154 w 878"/>
                <a:gd name="T27" fmla="*/ 208 h 611"/>
                <a:gd name="T28" fmla="*/ 182 w 878"/>
                <a:gd name="T29" fmla="*/ 225 h 611"/>
                <a:gd name="T30" fmla="*/ 207 w 878"/>
                <a:gd name="T31" fmla="*/ 229 h 611"/>
                <a:gd name="T32" fmla="*/ 248 w 878"/>
                <a:gd name="T33" fmla="*/ 217 h 611"/>
                <a:gd name="T34" fmla="*/ 281 w 878"/>
                <a:gd name="T35" fmla="*/ 216 h 611"/>
                <a:gd name="T36" fmla="*/ 304 w 878"/>
                <a:gd name="T37" fmla="*/ 217 h 611"/>
                <a:gd name="T38" fmla="*/ 335 w 878"/>
                <a:gd name="T39" fmla="*/ 224 h 611"/>
                <a:gd name="T40" fmla="*/ 312 w 878"/>
                <a:gd name="T41" fmla="*/ 181 h 611"/>
                <a:gd name="T42" fmla="*/ 307 w 878"/>
                <a:gd name="T43" fmla="*/ 159 h 611"/>
                <a:gd name="T44" fmla="*/ 312 w 878"/>
                <a:gd name="T45" fmla="*/ 145 h 611"/>
                <a:gd name="T46" fmla="*/ 320 w 878"/>
                <a:gd name="T47" fmla="*/ 175 h 611"/>
                <a:gd name="T48" fmla="*/ 338 w 878"/>
                <a:gd name="T49" fmla="*/ 206 h 611"/>
                <a:gd name="T50" fmla="*/ 356 w 878"/>
                <a:gd name="T51" fmla="*/ 231 h 611"/>
                <a:gd name="T52" fmla="*/ 376 w 878"/>
                <a:gd name="T53" fmla="*/ 255 h 611"/>
                <a:gd name="T54" fmla="*/ 382 w 878"/>
                <a:gd name="T55" fmla="*/ 270 h 611"/>
                <a:gd name="T56" fmla="*/ 416 w 878"/>
                <a:gd name="T57" fmla="*/ 275 h 611"/>
                <a:gd name="T58" fmla="*/ 439 w 878"/>
                <a:gd name="T59" fmla="*/ 295 h 611"/>
                <a:gd name="T60" fmla="*/ 416 w 878"/>
                <a:gd name="T61" fmla="*/ 280 h 611"/>
                <a:gd name="T62" fmla="*/ 385 w 878"/>
                <a:gd name="T63" fmla="*/ 275 h 611"/>
                <a:gd name="T64" fmla="*/ 388 w 878"/>
                <a:gd name="T65" fmla="*/ 305 h 611"/>
                <a:gd name="T66" fmla="*/ 378 w 878"/>
                <a:gd name="T67" fmla="*/ 272 h 611"/>
                <a:gd name="T68" fmla="*/ 356 w 878"/>
                <a:gd name="T69" fmla="*/ 248 h 611"/>
                <a:gd name="T70" fmla="*/ 330 w 878"/>
                <a:gd name="T71" fmla="*/ 231 h 611"/>
                <a:gd name="T72" fmla="*/ 295 w 878"/>
                <a:gd name="T73" fmla="*/ 225 h 611"/>
                <a:gd name="T74" fmla="*/ 257 w 878"/>
                <a:gd name="T75" fmla="*/ 229 h 611"/>
                <a:gd name="T76" fmla="*/ 214 w 878"/>
                <a:gd name="T77" fmla="*/ 242 h 611"/>
                <a:gd name="T78" fmla="*/ 187 w 878"/>
                <a:gd name="T79" fmla="*/ 246 h 611"/>
                <a:gd name="T80" fmla="*/ 161 w 878"/>
                <a:gd name="T81" fmla="*/ 239 h 611"/>
                <a:gd name="T82" fmla="*/ 134 w 878"/>
                <a:gd name="T83" fmla="*/ 224 h 611"/>
                <a:gd name="T84" fmla="*/ 107 w 878"/>
                <a:gd name="T85" fmla="*/ 201 h 611"/>
                <a:gd name="T86" fmla="*/ 75 w 878"/>
                <a:gd name="T87" fmla="*/ 193 h 611"/>
                <a:gd name="T88" fmla="*/ 55 w 878"/>
                <a:gd name="T89" fmla="*/ 196 h 611"/>
                <a:gd name="T90" fmla="*/ 30 w 878"/>
                <a:gd name="T91" fmla="*/ 206 h 611"/>
                <a:gd name="T92" fmla="*/ 50 w 878"/>
                <a:gd name="T93" fmla="*/ 187 h 611"/>
                <a:gd name="T94" fmla="*/ 72 w 878"/>
                <a:gd name="T95" fmla="*/ 181 h 611"/>
                <a:gd name="T96" fmla="*/ 99 w 878"/>
                <a:gd name="T97" fmla="*/ 181 h 611"/>
                <a:gd name="T98" fmla="*/ 114 w 878"/>
                <a:gd name="T99" fmla="*/ 113 h 611"/>
                <a:gd name="T100" fmla="*/ 119 w 878"/>
                <a:gd name="T101" fmla="*/ 76 h 611"/>
                <a:gd name="T102" fmla="*/ 114 w 878"/>
                <a:gd name="T103" fmla="*/ 54 h 611"/>
                <a:gd name="T104" fmla="*/ 101 w 878"/>
                <a:gd name="T105" fmla="*/ 26 h 611"/>
                <a:gd name="T106" fmla="*/ 80 w 878"/>
                <a:gd name="T107" fmla="*/ 9 h 611"/>
                <a:gd name="T108" fmla="*/ 46 w 878"/>
                <a:gd name="T109" fmla="*/ 9 h 611"/>
                <a:gd name="T110" fmla="*/ 20 w 878"/>
                <a:gd name="T111" fmla="*/ 17 h 611"/>
                <a:gd name="T112" fmla="*/ 1 w 878"/>
                <a:gd name="T113" fmla="*/ 30 h 611"/>
                <a:gd name="T114" fmla="*/ 0 w 878"/>
                <a:gd name="T115" fmla="*/ 25 h 611"/>
                <a:gd name="T116" fmla="*/ 0 w 878"/>
                <a:gd name="T117" fmla="*/ 25 h 6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78"/>
                <a:gd name="T178" fmla="*/ 0 h 611"/>
                <a:gd name="T179" fmla="*/ 878 w 878"/>
                <a:gd name="T180" fmla="*/ 611 h 61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78" h="611">
                  <a:moveTo>
                    <a:pt x="0" y="50"/>
                  </a:moveTo>
                  <a:lnTo>
                    <a:pt x="40" y="10"/>
                  </a:lnTo>
                  <a:lnTo>
                    <a:pt x="99" y="0"/>
                  </a:lnTo>
                  <a:lnTo>
                    <a:pt x="177" y="2"/>
                  </a:lnTo>
                  <a:lnTo>
                    <a:pt x="232" y="44"/>
                  </a:lnTo>
                  <a:lnTo>
                    <a:pt x="255" y="105"/>
                  </a:lnTo>
                  <a:lnTo>
                    <a:pt x="255" y="189"/>
                  </a:lnTo>
                  <a:lnTo>
                    <a:pt x="238" y="274"/>
                  </a:lnTo>
                  <a:lnTo>
                    <a:pt x="232" y="358"/>
                  </a:lnTo>
                  <a:lnTo>
                    <a:pt x="283" y="335"/>
                  </a:lnTo>
                  <a:lnTo>
                    <a:pt x="339" y="329"/>
                  </a:lnTo>
                  <a:lnTo>
                    <a:pt x="299" y="354"/>
                  </a:lnTo>
                  <a:lnTo>
                    <a:pt x="278" y="375"/>
                  </a:lnTo>
                  <a:lnTo>
                    <a:pt x="308" y="417"/>
                  </a:lnTo>
                  <a:lnTo>
                    <a:pt x="363" y="451"/>
                  </a:lnTo>
                  <a:lnTo>
                    <a:pt x="413" y="459"/>
                  </a:lnTo>
                  <a:lnTo>
                    <a:pt x="496" y="434"/>
                  </a:lnTo>
                  <a:lnTo>
                    <a:pt x="561" y="432"/>
                  </a:lnTo>
                  <a:lnTo>
                    <a:pt x="608" y="434"/>
                  </a:lnTo>
                  <a:lnTo>
                    <a:pt x="669" y="449"/>
                  </a:lnTo>
                  <a:lnTo>
                    <a:pt x="624" y="362"/>
                  </a:lnTo>
                  <a:lnTo>
                    <a:pt x="614" y="318"/>
                  </a:lnTo>
                  <a:lnTo>
                    <a:pt x="624" y="291"/>
                  </a:lnTo>
                  <a:lnTo>
                    <a:pt x="639" y="350"/>
                  </a:lnTo>
                  <a:lnTo>
                    <a:pt x="675" y="413"/>
                  </a:lnTo>
                  <a:lnTo>
                    <a:pt x="711" y="462"/>
                  </a:lnTo>
                  <a:lnTo>
                    <a:pt x="751" y="510"/>
                  </a:lnTo>
                  <a:lnTo>
                    <a:pt x="764" y="540"/>
                  </a:lnTo>
                  <a:lnTo>
                    <a:pt x="831" y="550"/>
                  </a:lnTo>
                  <a:lnTo>
                    <a:pt x="878" y="590"/>
                  </a:lnTo>
                  <a:lnTo>
                    <a:pt x="831" y="561"/>
                  </a:lnTo>
                  <a:lnTo>
                    <a:pt x="770" y="550"/>
                  </a:lnTo>
                  <a:lnTo>
                    <a:pt x="776" y="611"/>
                  </a:lnTo>
                  <a:lnTo>
                    <a:pt x="755" y="544"/>
                  </a:lnTo>
                  <a:lnTo>
                    <a:pt x="711" y="497"/>
                  </a:lnTo>
                  <a:lnTo>
                    <a:pt x="660" y="462"/>
                  </a:lnTo>
                  <a:lnTo>
                    <a:pt x="589" y="451"/>
                  </a:lnTo>
                  <a:lnTo>
                    <a:pt x="513" y="459"/>
                  </a:lnTo>
                  <a:lnTo>
                    <a:pt x="428" y="485"/>
                  </a:lnTo>
                  <a:lnTo>
                    <a:pt x="373" y="493"/>
                  </a:lnTo>
                  <a:lnTo>
                    <a:pt x="321" y="478"/>
                  </a:lnTo>
                  <a:lnTo>
                    <a:pt x="268" y="449"/>
                  </a:lnTo>
                  <a:lnTo>
                    <a:pt x="213" y="403"/>
                  </a:lnTo>
                  <a:lnTo>
                    <a:pt x="150" y="386"/>
                  </a:lnTo>
                  <a:lnTo>
                    <a:pt x="110" y="392"/>
                  </a:lnTo>
                  <a:lnTo>
                    <a:pt x="61" y="413"/>
                  </a:lnTo>
                  <a:lnTo>
                    <a:pt x="99" y="375"/>
                  </a:lnTo>
                  <a:lnTo>
                    <a:pt x="143" y="362"/>
                  </a:lnTo>
                  <a:lnTo>
                    <a:pt x="198" y="362"/>
                  </a:lnTo>
                  <a:lnTo>
                    <a:pt x="228" y="227"/>
                  </a:lnTo>
                  <a:lnTo>
                    <a:pt x="238" y="152"/>
                  </a:lnTo>
                  <a:lnTo>
                    <a:pt x="228" y="109"/>
                  </a:lnTo>
                  <a:lnTo>
                    <a:pt x="202" y="52"/>
                  </a:lnTo>
                  <a:lnTo>
                    <a:pt x="160" y="19"/>
                  </a:lnTo>
                  <a:lnTo>
                    <a:pt x="91" y="19"/>
                  </a:lnTo>
                  <a:lnTo>
                    <a:pt x="40" y="34"/>
                  </a:lnTo>
                  <a:lnTo>
                    <a:pt x="2" y="61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0" name="Freeform 82"/>
            <p:cNvSpPr>
              <a:spLocks/>
            </p:cNvSpPr>
            <p:nvPr/>
          </p:nvSpPr>
          <p:spPr bwMode="auto">
            <a:xfrm>
              <a:off x="2790" y="2698"/>
              <a:ext cx="430" cy="289"/>
            </a:xfrm>
            <a:custGeom>
              <a:avLst/>
              <a:gdLst>
                <a:gd name="T0" fmla="*/ 0 w 859"/>
                <a:gd name="T1" fmla="*/ 153 h 578"/>
                <a:gd name="T2" fmla="*/ 14 w 859"/>
                <a:gd name="T3" fmla="*/ 133 h 578"/>
                <a:gd name="T4" fmla="*/ 25 w 859"/>
                <a:gd name="T5" fmla="*/ 109 h 578"/>
                <a:gd name="T6" fmla="*/ 27 w 859"/>
                <a:gd name="T7" fmla="*/ 85 h 578"/>
                <a:gd name="T8" fmla="*/ 25 w 859"/>
                <a:gd name="T9" fmla="*/ 62 h 578"/>
                <a:gd name="T10" fmla="*/ 18 w 859"/>
                <a:gd name="T11" fmla="*/ 31 h 578"/>
                <a:gd name="T12" fmla="*/ 4 w 859"/>
                <a:gd name="T13" fmla="*/ 0 h 578"/>
                <a:gd name="T14" fmla="*/ 27 w 859"/>
                <a:gd name="T15" fmla="*/ 31 h 578"/>
                <a:gd name="T16" fmla="*/ 35 w 859"/>
                <a:gd name="T17" fmla="*/ 56 h 578"/>
                <a:gd name="T18" fmla="*/ 54 w 859"/>
                <a:gd name="T19" fmla="*/ 45 h 578"/>
                <a:gd name="T20" fmla="*/ 70 w 859"/>
                <a:gd name="T21" fmla="*/ 31 h 578"/>
                <a:gd name="T22" fmla="*/ 58 w 859"/>
                <a:gd name="T23" fmla="*/ 54 h 578"/>
                <a:gd name="T24" fmla="*/ 46 w 859"/>
                <a:gd name="T25" fmla="*/ 69 h 578"/>
                <a:gd name="T26" fmla="*/ 37 w 859"/>
                <a:gd name="T27" fmla="*/ 74 h 578"/>
                <a:gd name="T28" fmla="*/ 40 w 859"/>
                <a:gd name="T29" fmla="*/ 96 h 578"/>
                <a:gd name="T30" fmla="*/ 32 w 859"/>
                <a:gd name="T31" fmla="*/ 132 h 578"/>
                <a:gd name="T32" fmla="*/ 27 w 859"/>
                <a:gd name="T33" fmla="*/ 147 h 578"/>
                <a:gd name="T34" fmla="*/ 31 w 859"/>
                <a:gd name="T35" fmla="*/ 183 h 578"/>
                <a:gd name="T36" fmla="*/ 42 w 859"/>
                <a:gd name="T37" fmla="*/ 220 h 578"/>
                <a:gd name="T38" fmla="*/ 61 w 859"/>
                <a:gd name="T39" fmla="*/ 248 h 578"/>
                <a:gd name="T40" fmla="*/ 88 w 859"/>
                <a:gd name="T41" fmla="*/ 269 h 578"/>
                <a:gd name="T42" fmla="*/ 115 w 859"/>
                <a:gd name="T43" fmla="*/ 279 h 578"/>
                <a:gd name="T44" fmla="*/ 142 w 859"/>
                <a:gd name="T45" fmla="*/ 277 h 578"/>
                <a:gd name="T46" fmla="*/ 166 w 859"/>
                <a:gd name="T47" fmla="*/ 272 h 578"/>
                <a:gd name="T48" fmla="*/ 190 w 859"/>
                <a:gd name="T49" fmla="*/ 255 h 578"/>
                <a:gd name="T50" fmla="*/ 211 w 859"/>
                <a:gd name="T51" fmla="*/ 230 h 578"/>
                <a:gd name="T52" fmla="*/ 222 w 859"/>
                <a:gd name="T53" fmla="*/ 200 h 578"/>
                <a:gd name="T54" fmla="*/ 227 w 859"/>
                <a:gd name="T55" fmla="*/ 175 h 578"/>
                <a:gd name="T56" fmla="*/ 227 w 859"/>
                <a:gd name="T57" fmla="*/ 149 h 578"/>
                <a:gd name="T58" fmla="*/ 222 w 859"/>
                <a:gd name="T59" fmla="*/ 114 h 578"/>
                <a:gd name="T60" fmla="*/ 207 w 859"/>
                <a:gd name="T61" fmla="*/ 74 h 578"/>
                <a:gd name="T62" fmla="*/ 229 w 859"/>
                <a:gd name="T63" fmla="*/ 109 h 578"/>
                <a:gd name="T64" fmla="*/ 242 w 859"/>
                <a:gd name="T65" fmla="*/ 102 h 578"/>
                <a:gd name="T66" fmla="*/ 250 w 859"/>
                <a:gd name="T67" fmla="*/ 91 h 578"/>
                <a:gd name="T68" fmla="*/ 255 w 859"/>
                <a:gd name="T69" fmla="*/ 71 h 578"/>
                <a:gd name="T70" fmla="*/ 255 w 859"/>
                <a:gd name="T71" fmla="*/ 44 h 578"/>
                <a:gd name="T72" fmla="*/ 260 w 859"/>
                <a:gd name="T73" fmla="*/ 71 h 578"/>
                <a:gd name="T74" fmla="*/ 263 w 859"/>
                <a:gd name="T75" fmla="*/ 94 h 578"/>
                <a:gd name="T76" fmla="*/ 327 w 859"/>
                <a:gd name="T77" fmla="*/ 127 h 578"/>
                <a:gd name="T78" fmla="*/ 360 w 859"/>
                <a:gd name="T79" fmla="*/ 136 h 578"/>
                <a:gd name="T80" fmla="*/ 391 w 859"/>
                <a:gd name="T81" fmla="*/ 133 h 578"/>
                <a:gd name="T82" fmla="*/ 430 w 859"/>
                <a:gd name="T83" fmla="*/ 123 h 578"/>
                <a:gd name="T84" fmla="*/ 391 w 859"/>
                <a:gd name="T85" fmla="*/ 145 h 578"/>
                <a:gd name="T86" fmla="*/ 357 w 859"/>
                <a:gd name="T87" fmla="*/ 145 h 578"/>
                <a:gd name="T88" fmla="*/ 322 w 859"/>
                <a:gd name="T89" fmla="*/ 133 h 578"/>
                <a:gd name="T90" fmla="*/ 260 w 859"/>
                <a:gd name="T91" fmla="*/ 102 h 578"/>
                <a:gd name="T92" fmla="*/ 250 w 859"/>
                <a:gd name="T93" fmla="*/ 118 h 578"/>
                <a:gd name="T94" fmla="*/ 237 w 859"/>
                <a:gd name="T95" fmla="*/ 123 h 578"/>
                <a:gd name="T96" fmla="*/ 239 w 859"/>
                <a:gd name="T97" fmla="*/ 176 h 578"/>
                <a:gd name="T98" fmla="*/ 234 w 859"/>
                <a:gd name="T99" fmla="*/ 218 h 578"/>
                <a:gd name="T100" fmla="*/ 216 w 859"/>
                <a:gd name="T101" fmla="*/ 251 h 578"/>
                <a:gd name="T102" fmla="*/ 188 w 859"/>
                <a:gd name="T103" fmla="*/ 273 h 578"/>
                <a:gd name="T104" fmla="*/ 154 w 859"/>
                <a:gd name="T105" fmla="*/ 289 h 578"/>
                <a:gd name="T106" fmla="*/ 115 w 859"/>
                <a:gd name="T107" fmla="*/ 289 h 578"/>
                <a:gd name="T108" fmla="*/ 83 w 859"/>
                <a:gd name="T109" fmla="*/ 279 h 578"/>
                <a:gd name="T110" fmla="*/ 54 w 859"/>
                <a:gd name="T111" fmla="*/ 257 h 578"/>
                <a:gd name="T112" fmla="*/ 31 w 859"/>
                <a:gd name="T113" fmla="*/ 222 h 578"/>
                <a:gd name="T114" fmla="*/ 18 w 859"/>
                <a:gd name="T115" fmla="*/ 194 h 578"/>
                <a:gd name="T116" fmla="*/ 11 w 859"/>
                <a:gd name="T117" fmla="*/ 168 h 578"/>
                <a:gd name="T118" fmla="*/ 6 w 859"/>
                <a:gd name="T119" fmla="*/ 176 h 578"/>
                <a:gd name="T120" fmla="*/ 0 w 859"/>
                <a:gd name="T121" fmla="*/ 153 h 578"/>
                <a:gd name="T122" fmla="*/ 0 w 859"/>
                <a:gd name="T123" fmla="*/ 153 h 5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59"/>
                <a:gd name="T187" fmla="*/ 0 h 578"/>
                <a:gd name="T188" fmla="*/ 859 w 859"/>
                <a:gd name="T189" fmla="*/ 578 h 57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59" h="578">
                  <a:moveTo>
                    <a:pt x="0" y="306"/>
                  </a:moveTo>
                  <a:lnTo>
                    <a:pt x="28" y="266"/>
                  </a:lnTo>
                  <a:lnTo>
                    <a:pt x="49" y="219"/>
                  </a:lnTo>
                  <a:lnTo>
                    <a:pt x="53" y="171"/>
                  </a:lnTo>
                  <a:lnTo>
                    <a:pt x="49" y="124"/>
                  </a:lnTo>
                  <a:lnTo>
                    <a:pt x="36" y="63"/>
                  </a:lnTo>
                  <a:lnTo>
                    <a:pt x="7" y="0"/>
                  </a:lnTo>
                  <a:lnTo>
                    <a:pt x="53" y="63"/>
                  </a:lnTo>
                  <a:lnTo>
                    <a:pt x="70" y="112"/>
                  </a:lnTo>
                  <a:lnTo>
                    <a:pt x="108" y="91"/>
                  </a:lnTo>
                  <a:lnTo>
                    <a:pt x="139" y="63"/>
                  </a:lnTo>
                  <a:lnTo>
                    <a:pt x="116" y="108"/>
                  </a:lnTo>
                  <a:lnTo>
                    <a:pt x="91" y="137"/>
                  </a:lnTo>
                  <a:lnTo>
                    <a:pt x="74" y="148"/>
                  </a:lnTo>
                  <a:lnTo>
                    <a:pt x="80" y="192"/>
                  </a:lnTo>
                  <a:lnTo>
                    <a:pt x="64" y="264"/>
                  </a:lnTo>
                  <a:lnTo>
                    <a:pt x="53" y="295"/>
                  </a:lnTo>
                  <a:lnTo>
                    <a:pt x="61" y="367"/>
                  </a:lnTo>
                  <a:lnTo>
                    <a:pt x="83" y="441"/>
                  </a:lnTo>
                  <a:lnTo>
                    <a:pt x="121" y="496"/>
                  </a:lnTo>
                  <a:lnTo>
                    <a:pt x="175" y="538"/>
                  </a:lnTo>
                  <a:lnTo>
                    <a:pt x="230" y="557"/>
                  </a:lnTo>
                  <a:lnTo>
                    <a:pt x="283" y="553"/>
                  </a:lnTo>
                  <a:lnTo>
                    <a:pt x="331" y="544"/>
                  </a:lnTo>
                  <a:lnTo>
                    <a:pt x="380" y="510"/>
                  </a:lnTo>
                  <a:lnTo>
                    <a:pt x="422" y="460"/>
                  </a:lnTo>
                  <a:lnTo>
                    <a:pt x="443" y="401"/>
                  </a:lnTo>
                  <a:lnTo>
                    <a:pt x="454" y="350"/>
                  </a:lnTo>
                  <a:lnTo>
                    <a:pt x="454" y="299"/>
                  </a:lnTo>
                  <a:lnTo>
                    <a:pt x="443" y="228"/>
                  </a:lnTo>
                  <a:lnTo>
                    <a:pt x="414" y="148"/>
                  </a:lnTo>
                  <a:lnTo>
                    <a:pt x="458" y="219"/>
                  </a:lnTo>
                  <a:lnTo>
                    <a:pt x="483" y="204"/>
                  </a:lnTo>
                  <a:lnTo>
                    <a:pt x="500" y="183"/>
                  </a:lnTo>
                  <a:lnTo>
                    <a:pt x="509" y="141"/>
                  </a:lnTo>
                  <a:lnTo>
                    <a:pt x="509" y="89"/>
                  </a:lnTo>
                  <a:lnTo>
                    <a:pt x="519" y="141"/>
                  </a:lnTo>
                  <a:lnTo>
                    <a:pt x="526" y="188"/>
                  </a:lnTo>
                  <a:lnTo>
                    <a:pt x="654" y="255"/>
                  </a:lnTo>
                  <a:lnTo>
                    <a:pt x="720" y="272"/>
                  </a:lnTo>
                  <a:lnTo>
                    <a:pt x="781" y="266"/>
                  </a:lnTo>
                  <a:lnTo>
                    <a:pt x="859" y="247"/>
                  </a:lnTo>
                  <a:lnTo>
                    <a:pt x="781" y="289"/>
                  </a:lnTo>
                  <a:lnTo>
                    <a:pt x="713" y="289"/>
                  </a:lnTo>
                  <a:lnTo>
                    <a:pt x="644" y="266"/>
                  </a:lnTo>
                  <a:lnTo>
                    <a:pt x="519" y="204"/>
                  </a:lnTo>
                  <a:lnTo>
                    <a:pt x="500" y="236"/>
                  </a:lnTo>
                  <a:lnTo>
                    <a:pt x="473" y="247"/>
                  </a:lnTo>
                  <a:lnTo>
                    <a:pt x="477" y="352"/>
                  </a:lnTo>
                  <a:lnTo>
                    <a:pt x="467" y="436"/>
                  </a:lnTo>
                  <a:lnTo>
                    <a:pt x="431" y="502"/>
                  </a:lnTo>
                  <a:lnTo>
                    <a:pt x="376" y="546"/>
                  </a:lnTo>
                  <a:lnTo>
                    <a:pt x="308" y="578"/>
                  </a:lnTo>
                  <a:lnTo>
                    <a:pt x="230" y="578"/>
                  </a:lnTo>
                  <a:lnTo>
                    <a:pt x="165" y="557"/>
                  </a:lnTo>
                  <a:lnTo>
                    <a:pt x="108" y="513"/>
                  </a:lnTo>
                  <a:lnTo>
                    <a:pt x="61" y="445"/>
                  </a:lnTo>
                  <a:lnTo>
                    <a:pt x="36" y="388"/>
                  </a:lnTo>
                  <a:lnTo>
                    <a:pt x="21" y="337"/>
                  </a:lnTo>
                  <a:lnTo>
                    <a:pt x="11" y="352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1" name="Freeform 83"/>
            <p:cNvSpPr>
              <a:spLocks/>
            </p:cNvSpPr>
            <p:nvPr/>
          </p:nvSpPr>
          <p:spPr bwMode="auto">
            <a:xfrm>
              <a:off x="2866" y="2677"/>
              <a:ext cx="153" cy="241"/>
            </a:xfrm>
            <a:custGeom>
              <a:avLst/>
              <a:gdLst>
                <a:gd name="T0" fmla="*/ 0 w 306"/>
                <a:gd name="T1" fmla="*/ 6 h 483"/>
                <a:gd name="T2" fmla="*/ 27 w 306"/>
                <a:gd name="T3" fmla="*/ 24 h 483"/>
                <a:gd name="T4" fmla="*/ 46 w 306"/>
                <a:gd name="T5" fmla="*/ 52 h 483"/>
                <a:gd name="T6" fmla="*/ 60 w 306"/>
                <a:gd name="T7" fmla="*/ 91 h 483"/>
                <a:gd name="T8" fmla="*/ 66 w 306"/>
                <a:gd name="T9" fmla="*/ 121 h 483"/>
                <a:gd name="T10" fmla="*/ 69 w 306"/>
                <a:gd name="T11" fmla="*/ 152 h 483"/>
                <a:gd name="T12" fmla="*/ 63 w 306"/>
                <a:gd name="T13" fmla="*/ 181 h 483"/>
                <a:gd name="T14" fmla="*/ 45 w 306"/>
                <a:gd name="T15" fmla="*/ 231 h 483"/>
                <a:gd name="T16" fmla="*/ 60 w 306"/>
                <a:gd name="T17" fmla="*/ 241 h 483"/>
                <a:gd name="T18" fmla="*/ 70 w 306"/>
                <a:gd name="T19" fmla="*/ 196 h 483"/>
                <a:gd name="T20" fmla="*/ 73 w 306"/>
                <a:gd name="T21" fmla="*/ 154 h 483"/>
                <a:gd name="T22" fmla="*/ 73 w 306"/>
                <a:gd name="T23" fmla="*/ 121 h 483"/>
                <a:gd name="T24" fmla="*/ 70 w 306"/>
                <a:gd name="T25" fmla="*/ 89 h 483"/>
                <a:gd name="T26" fmla="*/ 81 w 306"/>
                <a:gd name="T27" fmla="*/ 60 h 483"/>
                <a:gd name="T28" fmla="*/ 101 w 306"/>
                <a:gd name="T29" fmla="*/ 39 h 483"/>
                <a:gd name="T30" fmla="*/ 124 w 306"/>
                <a:gd name="T31" fmla="*/ 26 h 483"/>
                <a:gd name="T32" fmla="*/ 153 w 306"/>
                <a:gd name="T33" fmla="*/ 21 h 483"/>
                <a:gd name="T34" fmla="*/ 131 w 306"/>
                <a:gd name="T35" fmla="*/ 13 h 483"/>
                <a:gd name="T36" fmla="*/ 81 w 306"/>
                <a:gd name="T37" fmla="*/ 28 h 483"/>
                <a:gd name="T38" fmla="*/ 56 w 306"/>
                <a:gd name="T39" fmla="*/ 52 h 483"/>
                <a:gd name="T40" fmla="*/ 36 w 306"/>
                <a:gd name="T41" fmla="*/ 24 h 483"/>
                <a:gd name="T42" fmla="*/ 14 w 306"/>
                <a:gd name="T43" fmla="*/ 9 h 483"/>
                <a:gd name="T44" fmla="*/ 2 w 306"/>
                <a:gd name="T45" fmla="*/ 0 h 483"/>
                <a:gd name="T46" fmla="*/ 0 w 306"/>
                <a:gd name="T47" fmla="*/ 6 h 483"/>
                <a:gd name="T48" fmla="*/ 0 w 306"/>
                <a:gd name="T49" fmla="*/ 6 h 4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06"/>
                <a:gd name="T76" fmla="*/ 0 h 483"/>
                <a:gd name="T77" fmla="*/ 306 w 306"/>
                <a:gd name="T78" fmla="*/ 483 h 4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06" h="483">
                  <a:moveTo>
                    <a:pt x="0" y="12"/>
                  </a:moveTo>
                  <a:lnTo>
                    <a:pt x="55" y="48"/>
                  </a:lnTo>
                  <a:lnTo>
                    <a:pt x="93" y="105"/>
                  </a:lnTo>
                  <a:lnTo>
                    <a:pt x="120" y="183"/>
                  </a:lnTo>
                  <a:lnTo>
                    <a:pt x="131" y="242"/>
                  </a:lnTo>
                  <a:lnTo>
                    <a:pt x="137" y="304"/>
                  </a:lnTo>
                  <a:lnTo>
                    <a:pt x="127" y="362"/>
                  </a:lnTo>
                  <a:lnTo>
                    <a:pt x="91" y="462"/>
                  </a:lnTo>
                  <a:lnTo>
                    <a:pt x="120" y="483"/>
                  </a:lnTo>
                  <a:lnTo>
                    <a:pt x="139" y="392"/>
                  </a:lnTo>
                  <a:lnTo>
                    <a:pt x="146" y="308"/>
                  </a:lnTo>
                  <a:lnTo>
                    <a:pt x="146" y="242"/>
                  </a:lnTo>
                  <a:lnTo>
                    <a:pt x="139" y="179"/>
                  </a:lnTo>
                  <a:lnTo>
                    <a:pt x="163" y="120"/>
                  </a:lnTo>
                  <a:lnTo>
                    <a:pt x="203" y="78"/>
                  </a:lnTo>
                  <a:lnTo>
                    <a:pt x="249" y="52"/>
                  </a:lnTo>
                  <a:lnTo>
                    <a:pt x="306" y="42"/>
                  </a:lnTo>
                  <a:lnTo>
                    <a:pt x="262" y="27"/>
                  </a:lnTo>
                  <a:lnTo>
                    <a:pt x="163" y="57"/>
                  </a:lnTo>
                  <a:lnTo>
                    <a:pt x="112" y="105"/>
                  </a:lnTo>
                  <a:lnTo>
                    <a:pt x="72" y="48"/>
                  </a:lnTo>
                  <a:lnTo>
                    <a:pt x="28" y="19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2" name="Freeform 84"/>
            <p:cNvSpPr>
              <a:spLocks/>
            </p:cNvSpPr>
            <p:nvPr/>
          </p:nvSpPr>
          <p:spPr bwMode="auto">
            <a:xfrm>
              <a:off x="3026" y="2841"/>
              <a:ext cx="191" cy="341"/>
            </a:xfrm>
            <a:custGeom>
              <a:avLst/>
              <a:gdLst>
                <a:gd name="T0" fmla="*/ 1 w 382"/>
                <a:gd name="T1" fmla="*/ 36 h 683"/>
                <a:gd name="T2" fmla="*/ 17 w 382"/>
                <a:gd name="T3" fmla="*/ 27 h 683"/>
                <a:gd name="T4" fmla="*/ 41 w 382"/>
                <a:gd name="T5" fmla="*/ 25 h 683"/>
                <a:gd name="T6" fmla="*/ 71 w 382"/>
                <a:gd name="T7" fmla="*/ 26 h 683"/>
                <a:gd name="T8" fmla="*/ 97 w 382"/>
                <a:gd name="T9" fmla="*/ 35 h 683"/>
                <a:gd name="T10" fmla="*/ 121 w 382"/>
                <a:gd name="T11" fmla="*/ 50 h 683"/>
                <a:gd name="T12" fmla="*/ 143 w 382"/>
                <a:gd name="T13" fmla="*/ 82 h 683"/>
                <a:gd name="T14" fmla="*/ 161 w 382"/>
                <a:gd name="T15" fmla="*/ 124 h 683"/>
                <a:gd name="T16" fmla="*/ 170 w 382"/>
                <a:gd name="T17" fmla="*/ 172 h 683"/>
                <a:gd name="T18" fmla="*/ 176 w 382"/>
                <a:gd name="T19" fmla="*/ 221 h 683"/>
                <a:gd name="T20" fmla="*/ 176 w 382"/>
                <a:gd name="T21" fmla="*/ 265 h 683"/>
                <a:gd name="T22" fmla="*/ 168 w 382"/>
                <a:gd name="T23" fmla="*/ 299 h 683"/>
                <a:gd name="T24" fmla="*/ 157 w 382"/>
                <a:gd name="T25" fmla="*/ 322 h 683"/>
                <a:gd name="T26" fmla="*/ 143 w 382"/>
                <a:gd name="T27" fmla="*/ 341 h 683"/>
                <a:gd name="T28" fmla="*/ 170 w 382"/>
                <a:gd name="T29" fmla="*/ 318 h 683"/>
                <a:gd name="T30" fmla="*/ 185 w 382"/>
                <a:gd name="T31" fmla="*/ 287 h 683"/>
                <a:gd name="T32" fmla="*/ 191 w 382"/>
                <a:gd name="T33" fmla="*/ 240 h 683"/>
                <a:gd name="T34" fmla="*/ 190 w 382"/>
                <a:gd name="T35" fmla="*/ 180 h 683"/>
                <a:gd name="T36" fmla="*/ 180 w 382"/>
                <a:gd name="T37" fmla="*/ 138 h 683"/>
                <a:gd name="T38" fmla="*/ 164 w 382"/>
                <a:gd name="T39" fmla="*/ 88 h 683"/>
                <a:gd name="T40" fmla="*/ 143 w 382"/>
                <a:gd name="T41" fmla="*/ 52 h 683"/>
                <a:gd name="T42" fmla="*/ 138 w 382"/>
                <a:gd name="T43" fmla="*/ 26 h 683"/>
                <a:gd name="T44" fmla="*/ 138 w 382"/>
                <a:gd name="T45" fmla="*/ 0 h 683"/>
                <a:gd name="T46" fmla="*/ 124 w 382"/>
                <a:gd name="T47" fmla="*/ 1 h 683"/>
                <a:gd name="T48" fmla="*/ 124 w 382"/>
                <a:gd name="T49" fmla="*/ 35 h 683"/>
                <a:gd name="T50" fmla="*/ 100 w 382"/>
                <a:gd name="T51" fmla="*/ 23 h 683"/>
                <a:gd name="T52" fmla="*/ 71 w 382"/>
                <a:gd name="T53" fmla="*/ 13 h 683"/>
                <a:gd name="T54" fmla="*/ 44 w 382"/>
                <a:gd name="T55" fmla="*/ 11 h 683"/>
                <a:gd name="T56" fmla="*/ 19 w 382"/>
                <a:gd name="T57" fmla="*/ 16 h 683"/>
                <a:gd name="T58" fmla="*/ 0 w 382"/>
                <a:gd name="T59" fmla="*/ 25 h 683"/>
                <a:gd name="T60" fmla="*/ 1 w 382"/>
                <a:gd name="T61" fmla="*/ 36 h 683"/>
                <a:gd name="T62" fmla="*/ 1 w 382"/>
                <a:gd name="T63" fmla="*/ 36 h 6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2"/>
                <a:gd name="T97" fmla="*/ 0 h 683"/>
                <a:gd name="T98" fmla="*/ 382 w 382"/>
                <a:gd name="T99" fmla="*/ 683 h 6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2" h="683">
                  <a:moveTo>
                    <a:pt x="2" y="72"/>
                  </a:moveTo>
                  <a:lnTo>
                    <a:pt x="34" y="55"/>
                  </a:lnTo>
                  <a:lnTo>
                    <a:pt x="82" y="50"/>
                  </a:lnTo>
                  <a:lnTo>
                    <a:pt x="141" y="53"/>
                  </a:lnTo>
                  <a:lnTo>
                    <a:pt x="194" y="71"/>
                  </a:lnTo>
                  <a:lnTo>
                    <a:pt x="242" y="101"/>
                  </a:lnTo>
                  <a:lnTo>
                    <a:pt x="285" y="164"/>
                  </a:lnTo>
                  <a:lnTo>
                    <a:pt x="321" y="249"/>
                  </a:lnTo>
                  <a:lnTo>
                    <a:pt x="340" y="344"/>
                  </a:lnTo>
                  <a:lnTo>
                    <a:pt x="352" y="443"/>
                  </a:lnTo>
                  <a:lnTo>
                    <a:pt x="352" y="531"/>
                  </a:lnTo>
                  <a:lnTo>
                    <a:pt x="335" y="599"/>
                  </a:lnTo>
                  <a:lnTo>
                    <a:pt x="314" y="645"/>
                  </a:lnTo>
                  <a:lnTo>
                    <a:pt x="285" y="683"/>
                  </a:lnTo>
                  <a:lnTo>
                    <a:pt x="340" y="637"/>
                  </a:lnTo>
                  <a:lnTo>
                    <a:pt x="369" y="574"/>
                  </a:lnTo>
                  <a:lnTo>
                    <a:pt x="382" y="481"/>
                  </a:lnTo>
                  <a:lnTo>
                    <a:pt x="380" y="361"/>
                  </a:lnTo>
                  <a:lnTo>
                    <a:pt x="359" y="276"/>
                  </a:lnTo>
                  <a:lnTo>
                    <a:pt x="327" y="177"/>
                  </a:lnTo>
                  <a:lnTo>
                    <a:pt x="285" y="105"/>
                  </a:lnTo>
                  <a:lnTo>
                    <a:pt x="276" y="53"/>
                  </a:lnTo>
                  <a:lnTo>
                    <a:pt x="276" y="0"/>
                  </a:lnTo>
                  <a:lnTo>
                    <a:pt x="249" y="2"/>
                  </a:lnTo>
                  <a:lnTo>
                    <a:pt x="249" y="71"/>
                  </a:lnTo>
                  <a:lnTo>
                    <a:pt x="200" y="46"/>
                  </a:lnTo>
                  <a:lnTo>
                    <a:pt x="141" y="27"/>
                  </a:lnTo>
                  <a:lnTo>
                    <a:pt x="88" y="23"/>
                  </a:lnTo>
                  <a:lnTo>
                    <a:pt x="38" y="33"/>
                  </a:lnTo>
                  <a:lnTo>
                    <a:pt x="0" y="50"/>
                  </a:lnTo>
                  <a:lnTo>
                    <a:pt x="2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3" name="Freeform 85"/>
            <p:cNvSpPr>
              <a:spLocks/>
            </p:cNvSpPr>
            <p:nvPr/>
          </p:nvSpPr>
          <p:spPr bwMode="auto">
            <a:xfrm>
              <a:off x="3113" y="2694"/>
              <a:ext cx="295" cy="70"/>
            </a:xfrm>
            <a:custGeom>
              <a:avLst/>
              <a:gdLst>
                <a:gd name="T0" fmla="*/ 0 w 591"/>
                <a:gd name="T1" fmla="*/ 14 h 141"/>
                <a:gd name="T2" fmla="*/ 23 w 591"/>
                <a:gd name="T3" fmla="*/ 44 h 141"/>
                <a:gd name="T4" fmla="*/ 48 w 591"/>
                <a:gd name="T5" fmla="*/ 66 h 141"/>
                <a:gd name="T6" fmla="*/ 83 w 591"/>
                <a:gd name="T7" fmla="*/ 70 h 141"/>
                <a:gd name="T8" fmla="*/ 132 w 591"/>
                <a:gd name="T9" fmla="*/ 67 h 141"/>
                <a:gd name="T10" fmla="*/ 180 w 591"/>
                <a:gd name="T11" fmla="*/ 56 h 141"/>
                <a:gd name="T12" fmla="*/ 214 w 591"/>
                <a:gd name="T13" fmla="*/ 48 h 141"/>
                <a:gd name="T14" fmla="*/ 246 w 591"/>
                <a:gd name="T15" fmla="*/ 50 h 141"/>
                <a:gd name="T16" fmla="*/ 270 w 591"/>
                <a:gd name="T17" fmla="*/ 43 h 141"/>
                <a:gd name="T18" fmla="*/ 283 w 591"/>
                <a:gd name="T19" fmla="*/ 31 h 141"/>
                <a:gd name="T20" fmla="*/ 291 w 591"/>
                <a:gd name="T21" fmla="*/ 13 h 141"/>
                <a:gd name="T22" fmla="*/ 295 w 591"/>
                <a:gd name="T23" fmla="*/ 0 h 141"/>
                <a:gd name="T24" fmla="*/ 278 w 591"/>
                <a:gd name="T25" fmla="*/ 24 h 141"/>
                <a:gd name="T26" fmla="*/ 261 w 591"/>
                <a:gd name="T27" fmla="*/ 35 h 141"/>
                <a:gd name="T28" fmla="*/ 238 w 591"/>
                <a:gd name="T29" fmla="*/ 41 h 141"/>
                <a:gd name="T30" fmla="*/ 205 w 591"/>
                <a:gd name="T31" fmla="*/ 35 h 141"/>
                <a:gd name="T32" fmla="*/ 152 w 591"/>
                <a:gd name="T33" fmla="*/ 53 h 141"/>
                <a:gd name="T34" fmla="*/ 107 w 591"/>
                <a:gd name="T35" fmla="*/ 60 h 141"/>
                <a:gd name="T36" fmla="*/ 68 w 591"/>
                <a:gd name="T37" fmla="*/ 58 h 141"/>
                <a:gd name="T38" fmla="*/ 40 w 591"/>
                <a:gd name="T39" fmla="*/ 48 h 141"/>
                <a:gd name="T40" fmla="*/ 20 w 591"/>
                <a:gd name="T41" fmla="*/ 30 h 141"/>
                <a:gd name="T42" fmla="*/ 13 w 591"/>
                <a:gd name="T43" fmla="*/ 14 h 141"/>
                <a:gd name="T44" fmla="*/ 0 w 591"/>
                <a:gd name="T45" fmla="*/ 14 h 141"/>
                <a:gd name="T46" fmla="*/ 0 w 591"/>
                <a:gd name="T47" fmla="*/ 14 h 1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91"/>
                <a:gd name="T73" fmla="*/ 0 h 141"/>
                <a:gd name="T74" fmla="*/ 591 w 591"/>
                <a:gd name="T75" fmla="*/ 141 h 1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91" h="141">
                  <a:moveTo>
                    <a:pt x="0" y="29"/>
                  </a:moveTo>
                  <a:lnTo>
                    <a:pt x="46" y="88"/>
                  </a:lnTo>
                  <a:lnTo>
                    <a:pt x="97" y="132"/>
                  </a:lnTo>
                  <a:lnTo>
                    <a:pt x="167" y="141"/>
                  </a:lnTo>
                  <a:lnTo>
                    <a:pt x="264" y="135"/>
                  </a:lnTo>
                  <a:lnTo>
                    <a:pt x="361" y="113"/>
                  </a:lnTo>
                  <a:lnTo>
                    <a:pt x="428" y="97"/>
                  </a:lnTo>
                  <a:lnTo>
                    <a:pt x="492" y="101"/>
                  </a:lnTo>
                  <a:lnTo>
                    <a:pt x="540" y="86"/>
                  </a:lnTo>
                  <a:lnTo>
                    <a:pt x="567" y="63"/>
                  </a:lnTo>
                  <a:lnTo>
                    <a:pt x="582" y="27"/>
                  </a:lnTo>
                  <a:lnTo>
                    <a:pt x="591" y="0"/>
                  </a:lnTo>
                  <a:lnTo>
                    <a:pt x="557" y="48"/>
                  </a:lnTo>
                  <a:lnTo>
                    <a:pt x="523" y="71"/>
                  </a:lnTo>
                  <a:lnTo>
                    <a:pt x="477" y="82"/>
                  </a:lnTo>
                  <a:lnTo>
                    <a:pt x="411" y="71"/>
                  </a:lnTo>
                  <a:lnTo>
                    <a:pt x="304" y="107"/>
                  </a:lnTo>
                  <a:lnTo>
                    <a:pt x="215" y="120"/>
                  </a:lnTo>
                  <a:lnTo>
                    <a:pt x="137" y="116"/>
                  </a:lnTo>
                  <a:lnTo>
                    <a:pt x="80" y="97"/>
                  </a:lnTo>
                  <a:lnTo>
                    <a:pt x="40" y="61"/>
                  </a:lnTo>
                  <a:lnTo>
                    <a:pt x="27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4" name="Freeform 86"/>
            <p:cNvSpPr>
              <a:spLocks/>
            </p:cNvSpPr>
            <p:nvPr/>
          </p:nvSpPr>
          <p:spPr bwMode="auto">
            <a:xfrm>
              <a:off x="3211" y="2621"/>
              <a:ext cx="229" cy="503"/>
            </a:xfrm>
            <a:custGeom>
              <a:avLst/>
              <a:gdLst>
                <a:gd name="T0" fmla="*/ 165 w 458"/>
                <a:gd name="T1" fmla="*/ 0 h 1006"/>
                <a:gd name="T2" fmla="*/ 197 w 458"/>
                <a:gd name="T3" fmla="*/ 17 h 1006"/>
                <a:gd name="T4" fmla="*/ 218 w 458"/>
                <a:gd name="T5" fmla="*/ 44 h 1006"/>
                <a:gd name="T6" fmla="*/ 225 w 458"/>
                <a:gd name="T7" fmla="*/ 72 h 1006"/>
                <a:gd name="T8" fmla="*/ 218 w 458"/>
                <a:gd name="T9" fmla="*/ 104 h 1006"/>
                <a:gd name="T10" fmla="*/ 204 w 458"/>
                <a:gd name="T11" fmla="*/ 130 h 1006"/>
                <a:gd name="T12" fmla="*/ 182 w 458"/>
                <a:gd name="T13" fmla="*/ 162 h 1006"/>
                <a:gd name="T14" fmla="*/ 208 w 458"/>
                <a:gd name="T15" fmla="*/ 172 h 1006"/>
                <a:gd name="T16" fmla="*/ 225 w 458"/>
                <a:gd name="T17" fmla="*/ 198 h 1006"/>
                <a:gd name="T18" fmla="*/ 229 w 458"/>
                <a:gd name="T19" fmla="*/ 227 h 1006"/>
                <a:gd name="T20" fmla="*/ 225 w 458"/>
                <a:gd name="T21" fmla="*/ 251 h 1006"/>
                <a:gd name="T22" fmla="*/ 212 w 458"/>
                <a:gd name="T23" fmla="*/ 277 h 1006"/>
                <a:gd name="T24" fmla="*/ 209 w 458"/>
                <a:gd name="T25" fmla="*/ 308 h 1006"/>
                <a:gd name="T26" fmla="*/ 217 w 458"/>
                <a:gd name="T27" fmla="*/ 345 h 1006"/>
                <a:gd name="T28" fmla="*/ 213 w 458"/>
                <a:gd name="T29" fmla="*/ 386 h 1006"/>
                <a:gd name="T30" fmla="*/ 209 w 458"/>
                <a:gd name="T31" fmla="*/ 411 h 1006"/>
                <a:gd name="T32" fmla="*/ 194 w 458"/>
                <a:gd name="T33" fmla="*/ 452 h 1006"/>
                <a:gd name="T34" fmla="*/ 180 w 458"/>
                <a:gd name="T35" fmla="*/ 472 h 1006"/>
                <a:gd name="T36" fmla="*/ 151 w 458"/>
                <a:gd name="T37" fmla="*/ 495 h 1006"/>
                <a:gd name="T38" fmla="*/ 113 w 458"/>
                <a:gd name="T39" fmla="*/ 500 h 1006"/>
                <a:gd name="T40" fmla="*/ 79 w 458"/>
                <a:gd name="T41" fmla="*/ 503 h 1006"/>
                <a:gd name="T42" fmla="*/ 41 w 458"/>
                <a:gd name="T43" fmla="*/ 488 h 1006"/>
                <a:gd name="T44" fmla="*/ 16 w 458"/>
                <a:gd name="T45" fmla="*/ 464 h 1006"/>
                <a:gd name="T46" fmla="*/ 5 w 458"/>
                <a:gd name="T47" fmla="*/ 445 h 1006"/>
                <a:gd name="T48" fmla="*/ 0 w 458"/>
                <a:gd name="T49" fmla="*/ 421 h 1006"/>
                <a:gd name="T50" fmla="*/ 27 w 458"/>
                <a:gd name="T51" fmla="*/ 464 h 1006"/>
                <a:gd name="T52" fmla="*/ 60 w 458"/>
                <a:gd name="T53" fmla="*/ 485 h 1006"/>
                <a:gd name="T54" fmla="*/ 96 w 458"/>
                <a:gd name="T55" fmla="*/ 495 h 1006"/>
                <a:gd name="T56" fmla="*/ 129 w 458"/>
                <a:gd name="T57" fmla="*/ 490 h 1006"/>
                <a:gd name="T58" fmla="*/ 157 w 458"/>
                <a:gd name="T59" fmla="*/ 479 h 1006"/>
                <a:gd name="T60" fmla="*/ 180 w 458"/>
                <a:gd name="T61" fmla="*/ 457 h 1006"/>
                <a:gd name="T62" fmla="*/ 197 w 458"/>
                <a:gd name="T63" fmla="*/ 425 h 1006"/>
                <a:gd name="T64" fmla="*/ 204 w 458"/>
                <a:gd name="T65" fmla="*/ 388 h 1006"/>
                <a:gd name="T66" fmla="*/ 204 w 458"/>
                <a:gd name="T67" fmla="*/ 349 h 1006"/>
                <a:gd name="T68" fmla="*/ 200 w 458"/>
                <a:gd name="T69" fmla="*/ 315 h 1006"/>
                <a:gd name="T70" fmla="*/ 201 w 458"/>
                <a:gd name="T71" fmla="*/ 285 h 1006"/>
                <a:gd name="T72" fmla="*/ 209 w 458"/>
                <a:gd name="T73" fmla="*/ 252 h 1006"/>
                <a:gd name="T74" fmla="*/ 213 w 458"/>
                <a:gd name="T75" fmla="*/ 227 h 1006"/>
                <a:gd name="T76" fmla="*/ 209 w 458"/>
                <a:gd name="T77" fmla="*/ 207 h 1006"/>
                <a:gd name="T78" fmla="*/ 197 w 458"/>
                <a:gd name="T79" fmla="*/ 186 h 1006"/>
                <a:gd name="T80" fmla="*/ 177 w 458"/>
                <a:gd name="T81" fmla="*/ 176 h 1006"/>
                <a:gd name="T82" fmla="*/ 157 w 458"/>
                <a:gd name="T83" fmla="*/ 209 h 1006"/>
                <a:gd name="T84" fmla="*/ 138 w 458"/>
                <a:gd name="T85" fmla="*/ 229 h 1006"/>
                <a:gd name="T86" fmla="*/ 158 w 458"/>
                <a:gd name="T87" fmla="*/ 195 h 1006"/>
                <a:gd name="T88" fmla="*/ 177 w 458"/>
                <a:gd name="T89" fmla="*/ 145 h 1006"/>
                <a:gd name="T90" fmla="*/ 197 w 458"/>
                <a:gd name="T91" fmla="*/ 121 h 1006"/>
                <a:gd name="T92" fmla="*/ 208 w 458"/>
                <a:gd name="T93" fmla="*/ 90 h 1006"/>
                <a:gd name="T94" fmla="*/ 209 w 458"/>
                <a:gd name="T95" fmla="*/ 69 h 1006"/>
                <a:gd name="T96" fmla="*/ 204 w 458"/>
                <a:gd name="T97" fmla="*/ 45 h 1006"/>
                <a:gd name="T98" fmla="*/ 182 w 458"/>
                <a:gd name="T99" fmla="*/ 23 h 1006"/>
                <a:gd name="T100" fmla="*/ 154 w 458"/>
                <a:gd name="T101" fmla="*/ 12 h 1006"/>
                <a:gd name="T102" fmla="*/ 165 w 458"/>
                <a:gd name="T103" fmla="*/ 0 h 1006"/>
                <a:gd name="T104" fmla="*/ 165 w 458"/>
                <a:gd name="T105" fmla="*/ 0 h 10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8"/>
                <a:gd name="T160" fmla="*/ 0 h 1006"/>
                <a:gd name="T161" fmla="*/ 458 w 458"/>
                <a:gd name="T162" fmla="*/ 1006 h 10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8" h="1006">
                  <a:moveTo>
                    <a:pt x="329" y="0"/>
                  </a:moveTo>
                  <a:lnTo>
                    <a:pt x="393" y="34"/>
                  </a:lnTo>
                  <a:lnTo>
                    <a:pt x="435" y="87"/>
                  </a:lnTo>
                  <a:lnTo>
                    <a:pt x="450" y="144"/>
                  </a:lnTo>
                  <a:lnTo>
                    <a:pt x="435" y="207"/>
                  </a:lnTo>
                  <a:lnTo>
                    <a:pt x="407" y="260"/>
                  </a:lnTo>
                  <a:lnTo>
                    <a:pt x="363" y="323"/>
                  </a:lnTo>
                  <a:lnTo>
                    <a:pt x="416" y="344"/>
                  </a:lnTo>
                  <a:lnTo>
                    <a:pt x="450" y="395"/>
                  </a:lnTo>
                  <a:lnTo>
                    <a:pt x="458" y="454"/>
                  </a:lnTo>
                  <a:lnTo>
                    <a:pt x="450" y="502"/>
                  </a:lnTo>
                  <a:lnTo>
                    <a:pt x="424" y="553"/>
                  </a:lnTo>
                  <a:lnTo>
                    <a:pt x="418" y="616"/>
                  </a:lnTo>
                  <a:lnTo>
                    <a:pt x="433" y="690"/>
                  </a:lnTo>
                  <a:lnTo>
                    <a:pt x="426" y="772"/>
                  </a:lnTo>
                  <a:lnTo>
                    <a:pt x="418" y="821"/>
                  </a:lnTo>
                  <a:lnTo>
                    <a:pt x="388" y="903"/>
                  </a:lnTo>
                  <a:lnTo>
                    <a:pt x="359" y="943"/>
                  </a:lnTo>
                  <a:lnTo>
                    <a:pt x="302" y="989"/>
                  </a:lnTo>
                  <a:lnTo>
                    <a:pt x="226" y="1000"/>
                  </a:lnTo>
                  <a:lnTo>
                    <a:pt x="158" y="1006"/>
                  </a:lnTo>
                  <a:lnTo>
                    <a:pt x="82" y="975"/>
                  </a:lnTo>
                  <a:lnTo>
                    <a:pt x="32" y="928"/>
                  </a:lnTo>
                  <a:lnTo>
                    <a:pt x="9" y="890"/>
                  </a:lnTo>
                  <a:lnTo>
                    <a:pt x="0" y="842"/>
                  </a:lnTo>
                  <a:lnTo>
                    <a:pt x="53" y="928"/>
                  </a:lnTo>
                  <a:lnTo>
                    <a:pt x="120" y="970"/>
                  </a:lnTo>
                  <a:lnTo>
                    <a:pt x="192" y="989"/>
                  </a:lnTo>
                  <a:lnTo>
                    <a:pt x="258" y="979"/>
                  </a:lnTo>
                  <a:lnTo>
                    <a:pt x="313" y="958"/>
                  </a:lnTo>
                  <a:lnTo>
                    <a:pt x="359" y="913"/>
                  </a:lnTo>
                  <a:lnTo>
                    <a:pt x="393" y="850"/>
                  </a:lnTo>
                  <a:lnTo>
                    <a:pt x="407" y="776"/>
                  </a:lnTo>
                  <a:lnTo>
                    <a:pt x="407" y="698"/>
                  </a:lnTo>
                  <a:lnTo>
                    <a:pt x="399" y="629"/>
                  </a:lnTo>
                  <a:lnTo>
                    <a:pt x="401" y="569"/>
                  </a:lnTo>
                  <a:lnTo>
                    <a:pt x="418" y="504"/>
                  </a:lnTo>
                  <a:lnTo>
                    <a:pt x="426" y="454"/>
                  </a:lnTo>
                  <a:lnTo>
                    <a:pt x="418" y="414"/>
                  </a:lnTo>
                  <a:lnTo>
                    <a:pt x="393" y="371"/>
                  </a:lnTo>
                  <a:lnTo>
                    <a:pt x="353" y="352"/>
                  </a:lnTo>
                  <a:lnTo>
                    <a:pt x="313" y="418"/>
                  </a:lnTo>
                  <a:lnTo>
                    <a:pt x="275" y="458"/>
                  </a:lnTo>
                  <a:lnTo>
                    <a:pt x="315" y="390"/>
                  </a:lnTo>
                  <a:lnTo>
                    <a:pt x="353" y="289"/>
                  </a:lnTo>
                  <a:lnTo>
                    <a:pt x="393" y="241"/>
                  </a:lnTo>
                  <a:lnTo>
                    <a:pt x="416" y="179"/>
                  </a:lnTo>
                  <a:lnTo>
                    <a:pt x="418" y="137"/>
                  </a:lnTo>
                  <a:lnTo>
                    <a:pt x="407" y="89"/>
                  </a:lnTo>
                  <a:lnTo>
                    <a:pt x="363" y="46"/>
                  </a:lnTo>
                  <a:lnTo>
                    <a:pt x="308" y="23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5" name="Freeform 87"/>
            <p:cNvSpPr>
              <a:spLocks/>
            </p:cNvSpPr>
            <p:nvPr/>
          </p:nvSpPr>
          <p:spPr bwMode="auto">
            <a:xfrm>
              <a:off x="3223" y="2743"/>
              <a:ext cx="166" cy="331"/>
            </a:xfrm>
            <a:custGeom>
              <a:avLst/>
              <a:gdLst>
                <a:gd name="T0" fmla="*/ 0 w 332"/>
                <a:gd name="T1" fmla="*/ 18 h 662"/>
                <a:gd name="T2" fmla="*/ 23 w 332"/>
                <a:gd name="T3" fmla="*/ 27 h 662"/>
                <a:gd name="T4" fmla="*/ 40 w 332"/>
                <a:gd name="T5" fmla="*/ 44 h 662"/>
                <a:gd name="T6" fmla="*/ 51 w 332"/>
                <a:gd name="T7" fmla="*/ 64 h 662"/>
                <a:gd name="T8" fmla="*/ 58 w 332"/>
                <a:gd name="T9" fmla="*/ 95 h 662"/>
                <a:gd name="T10" fmla="*/ 61 w 332"/>
                <a:gd name="T11" fmla="*/ 127 h 662"/>
                <a:gd name="T12" fmla="*/ 68 w 332"/>
                <a:gd name="T13" fmla="*/ 172 h 662"/>
                <a:gd name="T14" fmla="*/ 82 w 332"/>
                <a:gd name="T15" fmla="*/ 214 h 662"/>
                <a:gd name="T16" fmla="*/ 89 w 332"/>
                <a:gd name="T17" fmla="*/ 243 h 662"/>
                <a:gd name="T18" fmla="*/ 93 w 332"/>
                <a:gd name="T19" fmla="*/ 265 h 662"/>
                <a:gd name="T20" fmla="*/ 94 w 332"/>
                <a:gd name="T21" fmla="*/ 286 h 662"/>
                <a:gd name="T22" fmla="*/ 93 w 332"/>
                <a:gd name="T23" fmla="*/ 306 h 662"/>
                <a:gd name="T24" fmla="*/ 84 w 332"/>
                <a:gd name="T25" fmla="*/ 331 h 662"/>
                <a:gd name="T26" fmla="*/ 95 w 332"/>
                <a:gd name="T27" fmla="*/ 308 h 662"/>
                <a:gd name="T28" fmla="*/ 100 w 332"/>
                <a:gd name="T29" fmla="*/ 290 h 662"/>
                <a:gd name="T30" fmla="*/ 103 w 332"/>
                <a:gd name="T31" fmla="*/ 270 h 662"/>
                <a:gd name="T32" fmla="*/ 122 w 332"/>
                <a:gd name="T33" fmla="*/ 285 h 662"/>
                <a:gd name="T34" fmla="*/ 145 w 332"/>
                <a:gd name="T35" fmla="*/ 289 h 662"/>
                <a:gd name="T36" fmla="*/ 122 w 332"/>
                <a:gd name="T37" fmla="*/ 279 h 662"/>
                <a:gd name="T38" fmla="*/ 107 w 332"/>
                <a:gd name="T39" fmla="*/ 258 h 662"/>
                <a:gd name="T40" fmla="*/ 98 w 332"/>
                <a:gd name="T41" fmla="*/ 240 h 662"/>
                <a:gd name="T42" fmla="*/ 87 w 332"/>
                <a:gd name="T43" fmla="*/ 197 h 662"/>
                <a:gd name="T44" fmla="*/ 89 w 332"/>
                <a:gd name="T45" fmla="*/ 158 h 662"/>
                <a:gd name="T46" fmla="*/ 118 w 332"/>
                <a:gd name="T47" fmla="*/ 155 h 662"/>
                <a:gd name="T48" fmla="*/ 143 w 332"/>
                <a:gd name="T49" fmla="*/ 145 h 662"/>
                <a:gd name="T50" fmla="*/ 166 w 332"/>
                <a:gd name="T51" fmla="*/ 127 h 662"/>
                <a:gd name="T52" fmla="*/ 130 w 332"/>
                <a:gd name="T53" fmla="*/ 148 h 662"/>
                <a:gd name="T54" fmla="*/ 103 w 332"/>
                <a:gd name="T55" fmla="*/ 150 h 662"/>
                <a:gd name="T56" fmla="*/ 85 w 332"/>
                <a:gd name="T57" fmla="*/ 145 h 662"/>
                <a:gd name="T58" fmla="*/ 72 w 332"/>
                <a:gd name="T59" fmla="*/ 134 h 662"/>
                <a:gd name="T60" fmla="*/ 66 w 332"/>
                <a:gd name="T61" fmla="*/ 95 h 662"/>
                <a:gd name="T62" fmla="*/ 58 w 332"/>
                <a:gd name="T63" fmla="*/ 64 h 662"/>
                <a:gd name="T64" fmla="*/ 66 w 332"/>
                <a:gd name="T65" fmla="*/ 47 h 662"/>
                <a:gd name="T66" fmla="*/ 74 w 332"/>
                <a:gd name="T67" fmla="*/ 25 h 662"/>
                <a:gd name="T68" fmla="*/ 93 w 332"/>
                <a:gd name="T69" fmla="*/ 0 h 662"/>
                <a:gd name="T70" fmla="*/ 82 w 332"/>
                <a:gd name="T71" fmla="*/ 1 h 662"/>
                <a:gd name="T72" fmla="*/ 50 w 332"/>
                <a:gd name="T73" fmla="*/ 37 h 662"/>
                <a:gd name="T74" fmla="*/ 38 w 332"/>
                <a:gd name="T75" fmla="*/ 25 h 662"/>
                <a:gd name="T76" fmla="*/ 21 w 332"/>
                <a:gd name="T77" fmla="*/ 18 h 662"/>
                <a:gd name="T78" fmla="*/ 0 w 332"/>
                <a:gd name="T79" fmla="*/ 18 h 662"/>
                <a:gd name="T80" fmla="*/ 0 w 332"/>
                <a:gd name="T81" fmla="*/ 18 h 6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32"/>
                <a:gd name="T124" fmla="*/ 0 h 662"/>
                <a:gd name="T125" fmla="*/ 332 w 332"/>
                <a:gd name="T126" fmla="*/ 662 h 66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32" h="662">
                  <a:moveTo>
                    <a:pt x="0" y="36"/>
                  </a:moveTo>
                  <a:lnTo>
                    <a:pt x="47" y="54"/>
                  </a:lnTo>
                  <a:lnTo>
                    <a:pt x="79" y="88"/>
                  </a:lnTo>
                  <a:lnTo>
                    <a:pt x="102" y="128"/>
                  </a:lnTo>
                  <a:lnTo>
                    <a:pt x="117" y="191"/>
                  </a:lnTo>
                  <a:lnTo>
                    <a:pt x="123" y="255"/>
                  </a:lnTo>
                  <a:lnTo>
                    <a:pt x="135" y="345"/>
                  </a:lnTo>
                  <a:lnTo>
                    <a:pt x="163" y="428"/>
                  </a:lnTo>
                  <a:lnTo>
                    <a:pt x="178" y="487"/>
                  </a:lnTo>
                  <a:lnTo>
                    <a:pt x="186" y="529"/>
                  </a:lnTo>
                  <a:lnTo>
                    <a:pt x="188" y="571"/>
                  </a:lnTo>
                  <a:lnTo>
                    <a:pt x="186" y="611"/>
                  </a:lnTo>
                  <a:lnTo>
                    <a:pt x="169" y="662"/>
                  </a:lnTo>
                  <a:lnTo>
                    <a:pt x="190" y="616"/>
                  </a:lnTo>
                  <a:lnTo>
                    <a:pt x="201" y="580"/>
                  </a:lnTo>
                  <a:lnTo>
                    <a:pt x="207" y="540"/>
                  </a:lnTo>
                  <a:lnTo>
                    <a:pt x="245" y="569"/>
                  </a:lnTo>
                  <a:lnTo>
                    <a:pt x="289" y="577"/>
                  </a:lnTo>
                  <a:lnTo>
                    <a:pt x="245" y="557"/>
                  </a:lnTo>
                  <a:lnTo>
                    <a:pt x="214" y="516"/>
                  </a:lnTo>
                  <a:lnTo>
                    <a:pt x="197" y="480"/>
                  </a:lnTo>
                  <a:lnTo>
                    <a:pt x="174" y="394"/>
                  </a:lnTo>
                  <a:lnTo>
                    <a:pt x="178" y="316"/>
                  </a:lnTo>
                  <a:lnTo>
                    <a:pt x="237" y="310"/>
                  </a:lnTo>
                  <a:lnTo>
                    <a:pt x="285" y="289"/>
                  </a:lnTo>
                  <a:lnTo>
                    <a:pt x="332" y="255"/>
                  </a:lnTo>
                  <a:lnTo>
                    <a:pt x="260" y="295"/>
                  </a:lnTo>
                  <a:lnTo>
                    <a:pt x="207" y="299"/>
                  </a:lnTo>
                  <a:lnTo>
                    <a:pt x="171" y="289"/>
                  </a:lnTo>
                  <a:lnTo>
                    <a:pt x="144" y="267"/>
                  </a:lnTo>
                  <a:lnTo>
                    <a:pt x="131" y="191"/>
                  </a:lnTo>
                  <a:lnTo>
                    <a:pt x="117" y="128"/>
                  </a:lnTo>
                  <a:lnTo>
                    <a:pt x="131" y="94"/>
                  </a:lnTo>
                  <a:lnTo>
                    <a:pt x="148" y="50"/>
                  </a:lnTo>
                  <a:lnTo>
                    <a:pt x="186" y="0"/>
                  </a:lnTo>
                  <a:lnTo>
                    <a:pt x="163" y="2"/>
                  </a:lnTo>
                  <a:lnTo>
                    <a:pt x="100" y="73"/>
                  </a:lnTo>
                  <a:lnTo>
                    <a:pt x="76" y="50"/>
                  </a:lnTo>
                  <a:lnTo>
                    <a:pt x="43" y="35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6" name="Freeform 88"/>
            <p:cNvSpPr>
              <a:spLocks/>
            </p:cNvSpPr>
            <p:nvPr/>
          </p:nvSpPr>
          <p:spPr bwMode="auto">
            <a:xfrm>
              <a:off x="3420" y="2564"/>
              <a:ext cx="187" cy="738"/>
            </a:xfrm>
            <a:custGeom>
              <a:avLst/>
              <a:gdLst>
                <a:gd name="T0" fmla="*/ 145 w 374"/>
                <a:gd name="T1" fmla="*/ 32 h 1475"/>
                <a:gd name="T2" fmla="*/ 145 w 374"/>
                <a:gd name="T3" fmla="*/ 94 h 1475"/>
                <a:gd name="T4" fmla="*/ 157 w 374"/>
                <a:gd name="T5" fmla="*/ 146 h 1475"/>
                <a:gd name="T6" fmla="*/ 147 w 374"/>
                <a:gd name="T7" fmla="*/ 185 h 1475"/>
                <a:gd name="T8" fmla="*/ 161 w 374"/>
                <a:gd name="T9" fmla="*/ 231 h 1475"/>
                <a:gd name="T10" fmla="*/ 172 w 374"/>
                <a:gd name="T11" fmla="*/ 284 h 1475"/>
                <a:gd name="T12" fmla="*/ 175 w 374"/>
                <a:gd name="T13" fmla="*/ 332 h 1475"/>
                <a:gd name="T14" fmla="*/ 185 w 374"/>
                <a:gd name="T15" fmla="*/ 388 h 1475"/>
                <a:gd name="T16" fmla="*/ 175 w 374"/>
                <a:gd name="T17" fmla="*/ 454 h 1475"/>
                <a:gd name="T18" fmla="*/ 175 w 374"/>
                <a:gd name="T19" fmla="*/ 530 h 1475"/>
                <a:gd name="T20" fmla="*/ 133 w 374"/>
                <a:gd name="T21" fmla="*/ 574 h 1475"/>
                <a:gd name="T22" fmla="*/ 109 w 374"/>
                <a:gd name="T23" fmla="*/ 631 h 1475"/>
                <a:gd name="T24" fmla="*/ 70 w 374"/>
                <a:gd name="T25" fmla="*/ 651 h 1475"/>
                <a:gd name="T26" fmla="*/ 49 w 374"/>
                <a:gd name="T27" fmla="*/ 715 h 1475"/>
                <a:gd name="T28" fmla="*/ 0 w 374"/>
                <a:gd name="T29" fmla="*/ 738 h 1475"/>
                <a:gd name="T30" fmla="*/ 47 w 374"/>
                <a:gd name="T31" fmla="*/ 687 h 1475"/>
                <a:gd name="T32" fmla="*/ 101 w 374"/>
                <a:gd name="T33" fmla="*/ 626 h 1475"/>
                <a:gd name="T34" fmla="*/ 119 w 374"/>
                <a:gd name="T35" fmla="*/ 578 h 1475"/>
                <a:gd name="T36" fmla="*/ 140 w 374"/>
                <a:gd name="T37" fmla="*/ 552 h 1475"/>
                <a:gd name="T38" fmla="*/ 160 w 374"/>
                <a:gd name="T39" fmla="*/ 482 h 1475"/>
                <a:gd name="T40" fmla="*/ 133 w 374"/>
                <a:gd name="T41" fmla="*/ 473 h 1475"/>
                <a:gd name="T42" fmla="*/ 167 w 374"/>
                <a:gd name="T43" fmla="*/ 415 h 1475"/>
                <a:gd name="T44" fmla="*/ 161 w 374"/>
                <a:gd name="T45" fmla="*/ 374 h 1475"/>
                <a:gd name="T46" fmla="*/ 160 w 374"/>
                <a:gd name="T47" fmla="*/ 337 h 1475"/>
                <a:gd name="T48" fmla="*/ 153 w 374"/>
                <a:gd name="T49" fmla="*/ 278 h 1475"/>
                <a:gd name="T50" fmla="*/ 124 w 374"/>
                <a:gd name="T51" fmla="*/ 284 h 1475"/>
                <a:gd name="T52" fmla="*/ 141 w 374"/>
                <a:gd name="T53" fmla="*/ 215 h 1475"/>
                <a:gd name="T54" fmla="*/ 119 w 374"/>
                <a:gd name="T55" fmla="*/ 204 h 1475"/>
                <a:gd name="T56" fmla="*/ 140 w 374"/>
                <a:gd name="T57" fmla="*/ 138 h 1475"/>
                <a:gd name="T58" fmla="*/ 117 w 374"/>
                <a:gd name="T59" fmla="*/ 132 h 1475"/>
                <a:gd name="T60" fmla="*/ 133 w 374"/>
                <a:gd name="T61" fmla="*/ 59 h 1475"/>
                <a:gd name="T62" fmla="*/ 129 w 374"/>
                <a:gd name="T63" fmla="*/ 0 h 1475"/>
                <a:gd name="T64" fmla="*/ 137 w 374"/>
                <a:gd name="T65" fmla="*/ 11 h 14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74"/>
                <a:gd name="T100" fmla="*/ 0 h 1475"/>
                <a:gd name="T101" fmla="*/ 374 w 374"/>
                <a:gd name="T102" fmla="*/ 1475 h 14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74" h="1475">
                  <a:moveTo>
                    <a:pt x="274" y="21"/>
                  </a:moveTo>
                  <a:lnTo>
                    <a:pt x="289" y="63"/>
                  </a:lnTo>
                  <a:lnTo>
                    <a:pt x="293" y="127"/>
                  </a:lnTo>
                  <a:lnTo>
                    <a:pt x="289" y="188"/>
                  </a:lnTo>
                  <a:lnTo>
                    <a:pt x="314" y="239"/>
                  </a:lnTo>
                  <a:lnTo>
                    <a:pt x="314" y="291"/>
                  </a:lnTo>
                  <a:lnTo>
                    <a:pt x="304" y="344"/>
                  </a:lnTo>
                  <a:lnTo>
                    <a:pt x="293" y="369"/>
                  </a:lnTo>
                  <a:lnTo>
                    <a:pt x="321" y="420"/>
                  </a:lnTo>
                  <a:lnTo>
                    <a:pt x="321" y="462"/>
                  </a:lnTo>
                  <a:lnTo>
                    <a:pt x="310" y="513"/>
                  </a:lnTo>
                  <a:lnTo>
                    <a:pt x="344" y="567"/>
                  </a:lnTo>
                  <a:lnTo>
                    <a:pt x="359" y="616"/>
                  </a:lnTo>
                  <a:lnTo>
                    <a:pt x="350" y="663"/>
                  </a:lnTo>
                  <a:lnTo>
                    <a:pt x="340" y="721"/>
                  </a:lnTo>
                  <a:lnTo>
                    <a:pt x="369" y="776"/>
                  </a:lnTo>
                  <a:lnTo>
                    <a:pt x="374" y="850"/>
                  </a:lnTo>
                  <a:lnTo>
                    <a:pt x="350" y="907"/>
                  </a:lnTo>
                  <a:lnTo>
                    <a:pt x="367" y="979"/>
                  </a:lnTo>
                  <a:lnTo>
                    <a:pt x="350" y="1059"/>
                  </a:lnTo>
                  <a:lnTo>
                    <a:pt x="321" y="1114"/>
                  </a:lnTo>
                  <a:lnTo>
                    <a:pt x="266" y="1148"/>
                  </a:lnTo>
                  <a:lnTo>
                    <a:pt x="257" y="1213"/>
                  </a:lnTo>
                  <a:lnTo>
                    <a:pt x="219" y="1262"/>
                  </a:lnTo>
                  <a:lnTo>
                    <a:pt x="150" y="1295"/>
                  </a:lnTo>
                  <a:lnTo>
                    <a:pt x="139" y="1302"/>
                  </a:lnTo>
                  <a:lnTo>
                    <a:pt x="125" y="1373"/>
                  </a:lnTo>
                  <a:lnTo>
                    <a:pt x="99" y="1430"/>
                  </a:lnTo>
                  <a:lnTo>
                    <a:pt x="57" y="1460"/>
                  </a:lnTo>
                  <a:lnTo>
                    <a:pt x="0" y="1475"/>
                  </a:lnTo>
                  <a:lnTo>
                    <a:pt x="63" y="1430"/>
                  </a:lnTo>
                  <a:lnTo>
                    <a:pt x="95" y="1373"/>
                  </a:lnTo>
                  <a:lnTo>
                    <a:pt x="112" y="1291"/>
                  </a:lnTo>
                  <a:lnTo>
                    <a:pt x="202" y="1251"/>
                  </a:lnTo>
                  <a:lnTo>
                    <a:pt x="234" y="1200"/>
                  </a:lnTo>
                  <a:lnTo>
                    <a:pt x="238" y="1156"/>
                  </a:lnTo>
                  <a:lnTo>
                    <a:pt x="203" y="1148"/>
                  </a:lnTo>
                  <a:lnTo>
                    <a:pt x="279" y="1103"/>
                  </a:lnTo>
                  <a:lnTo>
                    <a:pt x="310" y="1044"/>
                  </a:lnTo>
                  <a:lnTo>
                    <a:pt x="319" y="964"/>
                  </a:lnTo>
                  <a:lnTo>
                    <a:pt x="314" y="928"/>
                  </a:lnTo>
                  <a:lnTo>
                    <a:pt x="266" y="945"/>
                  </a:lnTo>
                  <a:lnTo>
                    <a:pt x="314" y="882"/>
                  </a:lnTo>
                  <a:lnTo>
                    <a:pt x="333" y="829"/>
                  </a:lnTo>
                  <a:lnTo>
                    <a:pt x="333" y="785"/>
                  </a:lnTo>
                  <a:lnTo>
                    <a:pt x="321" y="747"/>
                  </a:lnTo>
                  <a:lnTo>
                    <a:pt x="285" y="757"/>
                  </a:lnTo>
                  <a:lnTo>
                    <a:pt x="319" y="673"/>
                  </a:lnTo>
                  <a:lnTo>
                    <a:pt x="319" y="612"/>
                  </a:lnTo>
                  <a:lnTo>
                    <a:pt x="306" y="555"/>
                  </a:lnTo>
                  <a:lnTo>
                    <a:pt x="289" y="538"/>
                  </a:lnTo>
                  <a:lnTo>
                    <a:pt x="249" y="567"/>
                  </a:lnTo>
                  <a:lnTo>
                    <a:pt x="279" y="485"/>
                  </a:lnTo>
                  <a:lnTo>
                    <a:pt x="281" y="430"/>
                  </a:lnTo>
                  <a:lnTo>
                    <a:pt x="266" y="390"/>
                  </a:lnTo>
                  <a:lnTo>
                    <a:pt x="238" y="407"/>
                  </a:lnTo>
                  <a:lnTo>
                    <a:pt x="266" y="344"/>
                  </a:lnTo>
                  <a:lnTo>
                    <a:pt x="279" y="276"/>
                  </a:lnTo>
                  <a:lnTo>
                    <a:pt x="266" y="217"/>
                  </a:lnTo>
                  <a:lnTo>
                    <a:pt x="234" y="264"/>
                  </a:lnTo>
                  <a:lnTo>
                    <a:pt x="262" y="182"/>
                  </a:lnTo>
                  <a:lnTo>
                    <a:pt x="266" y="118"/>
                  </a:lnTo>
                  <a:lnTo>
                    <a:pt x="266" y="76"/>
                  </a:lnTo>
                  <a:lnTo>
                    <a:pt x="257" y="0"/>
                  </a:lnTo>
                  <a:lnTo>
                    <a:pt x="274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7" name="Freeform 89"/>
            <p:cNvSpPr>
              <a:spLocks/>
            </p:cNvSpPr>
            <p:nvPr/>
          </p:nvSpPr>
          <p:spPr bwMode="auto">
            <a:xfrm>
              <a:off x="3424" y="2680"/>
              <a:ext cx="62" cy="28"/>
            </a:xfrm>
            <a:custGeom>
              <a:avLst/>
              <a:gdLst>
                <a:gd name="T0" fmla="*/ 9 w 123"/>
                <a:gd name="T1" fmla="*/ 6 h 55"/>
                <a:gd name="T2" fmla="*/ 33 w 123"/>
                <a:gd name="T3" fmla="*/ 6 h 55"/>
                <a:gd name="T4" fmla="*/ 62 w 123"/>
                <a:gd name="T5" fmla="*/ 0 h 55"/>
                <a:gd name="T6" fmla="*/ 45 w 123"/>
                <a:gd name="T7" fmla="*/ 28 h 55"/>
                <a:gd name="T8" fmla="*/ 22 w 123"/>
                <a:gd name="T9" fmla="*/ 28 h 55"/>
                <a:gd name="T10" fmla="*/ 0 w 123"/>
                <a:gd name="T11" fmla="*/ 26 h 55"/>
                <a:gd name="T12" fmla="*/ 9 w 123"/>
                <a:gd name="T13" fmla="*/ 6 h 55"/>
                <a:gd name="T14" fmla="*/ 9 w 123"/>
                <a:gd name="T15" fmla="*/ 6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3"/>
                <a:gd name="T25" fmla="*/ 0 h 55"/>
                <a:gd name="T26" fmla="*/ 123 w 123"/>
                <a:gd name="T27" fmla="*/ 55 h 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3" h="55">
                  <a:moveTo>
                    <a:pt x="17" y="11"/>
                  </a:moveTo>
                  <a:lnTo>
                    <a:pt x="66" y="11"/>
                  </a:lnTo>
                  <a:lnTo>
                    <a:pt x="123" y="0"/>
                  </a:lnTo>
                  <a:lnTo>
                    <a:pt x="89" y="55"/>
                  </a:lnTo>
                  <a:lnTo>
                    <a:pt x="43" y="55"/>
                  </a:lnTo>
                  <a:lnTo>
                    <a:pt x="0" y="5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8" name="Freeform 90"/>
            <p:cNvSpPr>
              <a:spLocks/>
            </p:cNvSpPr>
            <p:nvPr/>
          </p:nvSpPr>
          <p:spPr bwMode="auto">
            <a:xfrm>
              <a:off x="3396" y="2760"/>
              <a:ext cx="81" cy="19"/>
            </a:xfrm>
            <a:custGeom>
              <a:avLst/>
              <a:gdLst>
                <a:gd name="T0" fmla="*/ 15 w 163"/>
                <a:gd name="T1" fmla="*/ 0 h 38"/>
                <a:gd name="T2" fmla="*/ 37 w 163"/>
                <a:gd name="T3" fmla="*/ 7 h 38"/>
                <a:gd name="T4" fmla="*/ 81 w 163"/>
                <a:gd name="T5" fmla="*/ 11 h 38"/>
                <a:gd name="T6" fmla="*/ 41 w 163"/>
                <a:gd name="T7" fmla="*/ 19 h 38"/>
                <a:gd name="T8" fmla="*/ 11 w 163"/>
                <a:gd name="T9" fmla="*/ 19 h 38"/>
                <a:gd name="T10" fmla="*/ 0 w 163"/>
                <a:gd name="T11" fmla="*/ 16 h 38"/>
                <a:gd name="T12" fmla="*/ 15 w 163"/>
                <a:gd name="T13" fmla="*/ 0 h 38"/>
                <a:gd name="T14" fmla="*/ 15 w 163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3"/>
                <a:gd name="T25" fmla="*/ 0 h 38"/>
                <a:gd name="T26" fmla="*/ 163 w 163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3" h="38">
                  <a:moveTo>
                    <a:pt x="30" y="0"/>
                  </a:moveTo>
                  <a:lnTo>
                    <a:pt x="74" y="15"/>
                  </a:lnTo>
                  <a:lnTo>
                    <a:pt x="163" y="22"/>
                  </a:lnTo>
                  <a:lnTo>
                    <a:pt x="83" y="38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399" name="Freeform 91"/>
            <p:cNvSpPr>
              <a:spLocks/>
            </p:cNvSpPr>
            <p:nvPr/>
          </p:nvSpPr>
          <p:spPr bwMode="auto">
            <a:xfrm>
              <a:off x="3431" y="2831"/>
              <a:ext cx="64" cy="28"/>
            </a:xfrm>
            <a:custGeom>
              <a:avLst/>
              <a:gdLst>
                <a:gd name="T0" fmla="*/ 7 w 127"/>
                <a:gd name="T1" fmla="*/ 0 h 57"/>
                <a:gd name="T2" fmla="*/ 33 w 127"/>
                <a:gd name="T3" fmla="*/ 10 h 57"/>
                <a:gd name="T4" fmla="*/ 64 w 127"/>
                <a:gd name="T5" fmla="*/ 14 h 57"/>
                <a:gd name="T6" fmla="*/ 38 w 127"/>
                <a:gd name="T7" fmla="*/ 28 h 57"/>
                <a:gd name="T8" fmla="*/ 0 w 127"/>
                <a:gd name="T9" fmla="*/ 28 h 57"/>
                <a:gd name="T10" fmla="*/ 7 w 127"/>
                <a:gd name="T11" fmla="*/ 0 h 57"/>
                <a:gd name="T12" fmla="*/ 7 w 127"/>
                <a:gd name="T13" fmla="*/ 0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"/>
                <a:gd name="T22" fmla="*/ 0 h 57"/>
                <a:gd name="T23" fmla="*/ 127 w 127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" h="57">
                  <a:moveTo>
                    <a:pt x="13" y="0"/>
                  </a:moveTo>
                  <a:lnTo>
                    <a:pt x="66" y="21"/>
                  </a:lnTo>
                  <a:lnTo>
                    <a:pt x="127" y="29"/>
                  </a:lnTo>
                  <a:lnTo>
                    <a:pt x="76" y="57"/>
                  </a:lnTo>
                  <a:lnTo>
                    <a:pt x="0" y="5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0" name="Freeform 92"/>
            <p:cNvSpPr>
              <a:spLocks/>
            </p:cNvSpPr>
            <p:nvPr/>
          </p:nvSpPr>
          <p:spPr bwMode="auto">
            <a:xfrm>
              <a:off x="3414" y="2905"/>
              <a:ext cx="72" cy="35"/>
            </a:xfrm>
            <a:custGeom>
              <a:avLst/>
              <a:gdLst>
                <a:gd name="T0" fmla="*/ 7 w 144"/>
                <a:gd name="T1" fmla="*/ 0 h 70"/>
                <a:gd name="T2" fmla="*/ 36 w 144"/>
                <a:gd name="T3" fmla="*/ 20 h 70"/>
                <a:gd name="T4" fmla="*/ 72 w 144"/>
                <a:gd name="T5" fmla="*/ 31 h 70"/>
                <a:gd name="T6" fmla="*/ 27 w 144"/>
                <a:gd name="T7" fmla="*/ 35 h 70"/>
                <a:gd name="T8" fmla="*/ 5 w 144"/>
                <a:gd name="T9" fmla="*/ 35 h 70"/>
                <a:gd name="T10" fmla="*/ 0 w 144"/>
                <a:gd name="T11" fmla="*/ 20 h 70"/>
                <a:gd name="T12" fmla="*/ 7 w 144"/>
                <a:gd name="T13" fmla="*/ 0 h 70"/>
                <a:gd name="T14" fmla="*/ 7 w 144"/>
                <a:gd name="T15" fmla="*/ 0 h 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4"/>
                <a:gd name="T25" fmla="*/ 0 h 70"/>
                <a:gd name="T26" fmla="*/ 144 w 144"/>
                <a:gd name="T27" fmla="*/ 70 h 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4" h="70">
                  <a:moveTo>
                    <a:pt x="15" y="0"/>
                  </a:moveTo>
                  <a:lnTo>
                    <a:pt x="72" y="40"/>
                  </a:lnTo>
                  <a:lnTo>
                    <a:pt x="144" y="62"/>
                  </a:lnTo>
                  <a:lnTo>
                    <a:pt x="55" y="70"/>
                  </a:lnTo>
                  <a:lnTo>
                    <a:pt x="11" y="70"/>
                  </a:lnTo>
                  <a:lnTo>
                    <a:pt x="0" y="4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1" name="Freeform 93"/>
            <p:cNvSpPr>
              <a:spLocks/>
            </p:cNvSpPr>
            <p:nvPr/>
          </p:nvSpPr>
          <p:spPr bwMode="auto">
            <a:xfrm>
              <a:off x="3421" y="2972"/>
              <a:ext cx="55" cy="29"/>
            </a:xfrm>
            <a:custGeom>
              <a:avLst/>
              <a:gdLst>
                <a:gd name="T0" fmla="*/ 2 w 108"/>
                <a:gd name="T1" fmla="*/ 0 h 57"/>
                <a:gd name="T2" fmla="*/ 30 w 108"/>
                <a:gd name="T3" fmla="*/ 22 h 57"/>
                <a:gd name="T4" fmla="*/ 55 w 108"/>
                <a:gd name="T5" fmla="*/ 26 h 57"/>
                <a:gd name="T6" fmla="*/ 15 w 108"/>
                <a:gd name="T7" fmla="*/ 29 h 57"/>
                <a:gd name="T8" fmla="*/ 0 w 108"/>
                <a:gd name="T9" fmla="*/ 26 h 57"/>
                <a:gd name="T10" fmla="*/ 2 w 108"/>
                <a:gd name="T11" fmla="*/ 0 h 57"/>
                <a:gd name="T12" fmla="*/ 2 w 108"/>
                <a:gd name="T13" fmla="*/ 0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"/>
                <a:gd name="T22" fmla="*/ 0 h 57"/>
                <a:gd name="T23" fmla="*/ 108 w 108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" h="57">
                  <a:moveTo>
                    <a:pt x="4" y="0"/>
                  </a:moveTo>
                  <a:lnTo>
                    <a:pt x="59" y="43"/>
                  </a:lnTo>
                  <a:lnTo>
                    <a:pt x="108" y="51"/>
                  </a:lnTo>
                  <a:lnTo>
                    <a:pt x="30" y="57"/>
                  </a:lnTo>
                  <a:lnTo>
                    <a:pt x="0" y="5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2" name="Freeform 94"/>
            <p:cNvSpPr>
              <a:spLocks/>
            </p:cNvSpPr>
            <p:nvPr/>
          </p:nvSpPr>
          <p:spPr bwMode="auto">
            <a:xfrm>
              <a:off x="3414" y="3027"/>
              <a:ext cx="55" cy="27"/>
            </a:xfrm>
            <a:custGeom>
              <a:avLst/>
              <a:gdLst>
                <a:gd name="T0" fmla="*/ 7 w 110"/>
                <a:gd name="T1" fmla="*/ 0 h 53"/>
                <a:gd name="T2" fmla="*/ 28 w 110"/>
                <a:gd name="T3" fmla="*/ 19 h 53"/>
                <a:gd name="T4" fmla="*/ 55 w 110"/>
                <a:gd name="T5" fmla="*/ 24 h 53"/>
                <a:gd name="T6" fmla="*/ 19 w 110"/>
                <a:gd name="T7" fmla="*/ 27 h 53"/>
                <a:gd name="T8" fmla="*/ 0 w 110"/>
                <a:gd name="T9" fmla="*/ 22 h 53"/>
                <a:gd name="T10" fmla="*/ 7 w 110"/>
                <a:gd name="T11" fmla="*/ 0 h 53"/>
                <a:gd name="T12" fmla="*/ 7 w 110"/>
                <a:gd name="T13" fmla="*/ 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0"/>
                <a:gd name="T22" fmla="*/ 0 h 53"/>
                <a:gd name="T23" fmla="*/ 110 w 110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0" h="53">
                  <a:moveTo>
                    <a:pt x="15" y="0"/>
                  </a:moveTo>
                  <a:lnTo>
                    <a:pt x="55" y="38"/>
                  </a:lnTo>
                  <a:lnTo>
                    <a:pt x="110" y="47"/>
                  </a:lnTo>
                  <a:lnTo>
                    <a:pt x="38" y="53"/>
                  </a:lnTo>
                  <a:lnTo>
                    <a:pt x="0" y="4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3" name="Freeform 95"/>
            <p:cNvSpPr>
              <a:spLocks/>
            </p:cNvSpPr>
            <p:nvPr/>
          </p:nvSpPr>
          <p:spPr bwMode="auto">
            <a:xfrm>
              <a:off x="3391" y="3080"/>
              <a:ext cx="85" cy="49"/>
            </a:xfrm>
            <a:custGeom>
              <a:avLst/>
              <a:gdLst>
                <a:gd name="T0" fmla="*/ 8 w 169"/>
                <a:gd name="T1" fmla="*/ 0 h 99"/>
                <a:gd name="T2" fmla="*/ 29 w 169"/>
                <a:gd name="T3" fmla="*/ 27 h 99"/>
                <a:gd name="T4" fmla="*/ 60 w 169"/>
                <a:gd name="T5" fmla="*/ 40 h 99"/>
                <a:gd name="T6" fmla="*/ 85 w 169"/>
                <a:gd name="T7" fmla="*/ 42 h 99"/>
                <a:gd name="T8" fmla="*/ 51 w 169"/>
                <a:gd name="T9" fmla="*/ 49 h 99"/>
                <a:gd name="T10" fmla="*/ 19 w 169"/>
                <a:gd name="T11" fmla="*/ 45 h 99"/>
                <a:gd name="T12" fmla="*/ 0 w 169"/>
                <a:gd name="T13" fmla="*/ 36 h 99"/>
                <a:gd name="T14" fmla="*/ 8 w 169"/>
                <a:gd name="T15" fmla="*/ 0 h 99"/>
                <a:gd name="T16" fmla="*/ 8 w 169"/>
                <a:gd name="T17" fmla="*/ 0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"/>
                <a:gd name="T28" fmla="*/ 0 h 99"/>
                <a:gd name="T29" fmla="*/ 169 w 169"/>
                <a:gd name="T30" fmla="*/ 99 h 9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" h="99">
                  <a:moveTo>
                    <a:pt x="15" y="0"/>
                  </a:moveTo>
                  <a:lnTo>
                    <a:pt x="57" y="54"/>
                  </a:lnTo>
                  <a:lnTo>
                    <a:pt x="120" y="80"/>
                  </a:lnTo>
                  <a:lnTo>
                    <a:pt x="169" y="84"/>
                  </a:lnTo>
                  <a:lnTo>
                    <a:pt x="101" y="99"/>
                  </a:lnTo>
                  <a:lnTo>
                    <a:pt x="38" y="90"/>
                  </a:lnTo>
                  <a:lnTo>
                    <a:pt x="0" y="7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4" name="Freeform 96"/>
            <p:cNvSpPr>
              <a:spLocks/>
            </p:cNvSpPr>
            <p:nvPr/>
          </p:nvSpPr>
          <p:spPr bwMode="auto">
            <a:xfrm>
              <a:off x="2128" y="1447"/>
              <a:ext cx="1627" cy="2130"/>
            </a:xfrm>
            <a:custGeom>
              <a:avLst/>
              <a:gdLst>
                <a:gd name="T0" fmla="*/ 505 w 3254"/>
                <a:gd name="T1" fmla="*/ 2071 h 4259"/>
                <a:gd name="T2" fmla="*/ 281 w 3254"/>
                <a:gd name="T3" fmla="*/ 1894 h 4259"/>
                <a:gd name="T4" fmla="*/ 118 w 3254"/>
                <a:gd name="T5" fmla="*/ 1717 h 4259"/>
                <a:gd name="T6" fmla="*/ 58 w 3254"/>
                <a:gd name="T7" fmla="*/ 1545 h 4259"/>
                <a:gd name="T8" fmla="*/ 53 w 3254"/>
                <a:gd name="T9" fmla="*/ 1383 h 4259"/>
                <a:gd name="T10" fmla="*/ 91 w 3254"/>
                <a:gd name="T11" fmla="*/ 1203 h 4259"/>
                <a:gd name="T12" fmla="*/ 87 w 3254"/>
                <a:gd name="T13" fmla="*/ 982 h 4259"/>
                <a:gd name="T14" fmla="*/ 21 w 3254"/>
                <a:gd name="T15" fmla="*/ 645 h 4259"/>
                <a:gd name="T16" fmla="*/ 0 w 3254"/>
                <a:gd name="T17" fmla="*/ 388 h 4259"/>
                <a:gd name="T18" fmla="*/ 141 w 3254"/>
                <a:gd name="T19" fmla="*/ 259 h 4259"/>
                <a:gd name="T20" fmla="*/ 378 w 3254"/>
                <a:gd name="T21" fmla="*/ 204 h 4259"/>
                <a:gd name="T22" fmla="*/ 588 w 3254"/>
                <a:gd name="T23" fmla="*/ 108 h 4259"/>
                <a:gd name="T24" fmla="*/ 776 w 3254"/>
                <a:gd name="T25" fmla="*/ 0 h 4259"/>
                <a:gd name="T26" fmla="*/ 959 w 3254"/>
                <a:gd name="T27" fmla="*/ 33 h 4259"/>
                <a:gd name="T28" fmla="*/ 1159 w 3254"/>
                <a:gd name="T29" fmla="*/ 200 h 4259"/>
                <a:gd name="T30" fmla="*/ 1395 w 3254"/>
                <a:gd name="T31" fmla="*/ 355 h 4259"/>
                <a:gd name="T32" fmla="*/ 1627 w 3254"/>
                <a:gd name="T33" fmla="*/ 398 h 4259"/>
                <a:gd name="T34" fmla="*/ 1594 w 3254"/>
                <a:gd name="T35" fmla="*/ 698 h 4259"/>
                <a:gd name="T36" fmla="*/ 1536 w 3254"/>
                <a:gd name="T37" fmla="*/ 939 h 4259"/>
                <a:gd name="T38" fmla="*/ 1557 w 3254"/>
                <a:gd name="T39" fmla="*/ 1165 h 4259"/>
                <a:gd name="T40" fmla="*/ 1610 w 3254"/>
                <a:gd name="T41" fmla="*/ 1459 h 4259"/>
                <a:gd name="T42" fmla="*/ 1551 w 3254"/>
                <a:gd name="T43" fmla="*/ 1696 h 4259"/>
                <a:gd name="T44" fmla="*/ 1423 w 3254"/>
                <a:gd name="T45" fmla="*/ 1841 h 4259"/>
                <a:gd name="T46" fmla="*/ 1246 w 3254"/>
                <a:gd name="T47" fmla="*/ 2012 h 4259"/>
                <a:gd name="T48" fmla="*/ 975 w 3254"/>
                <a:gd name="T49" fmla="*/ 2130 h 4259"/>
                <a:gd name="T50" fmla="*/ 1246 w 3254"/>
                <a:gd name="T51" fmla="*/ 1985 h 4259"/>
                <a:gd name="T52" fmla="*/ 1423 w 3254"/>
                <a:gd name="T53" fmla="*/ 1803 h 4259"/>
                <a:gd name="T54" fmla="*/ 1536 w 3254"/>
                <a:gd name="T55" fmla="*/ 1626 h 4259"/>
                <a:gd name="T56" fmla="*/ 1563 w 3254"/>
                <a:gd name="T57" fmla="*/ 1470 h 4259"/>
                <a:gd name="T58" fmla="*/ 1514 w 3254"/>
                <a:gd name="T59" fmla="*/ 1191 h 4259"/>
                <a:gd name="T60" fmla="*/ 1493 w 3254"/>
                <a:gd name="T61" fmla="*/ 972 h 4259"/>
                <a:gd name="T62" fmla="*/ 1531 w 3254"/>
                <a:gd name="T63" fmla="*/ 731 h 4259"/>
                <a:gd name="T64" fmla="*/ 1563 w 3254"/>
                <a:gd name="T65" fmla="*/ 532 h 4259"/>
                <a:gd name="T66" fmla="*/ 1574 w 3254"/>
                <a:gd name="T67" fmla="*/ 541 h 4259"/>
                <a:gd name="T68" fmla="*/ 1525 w 3254"/>
                <a:gd name="T69" fmla="*/ 800 h 4259"/>
                <a:gd name="T70" fmla="*/ 1503 w 3254"/>
                <a:gd name="T71" fmla="*/ 1005 h 4259"/>
                <a:gd name="T72" fmla="*/ 1540 w 3254"/>
                <a:gd name="T73" fmla="*/ 1256 h 4259"/>
                <a:gd name="T74" fmla="*/ 1574 w 3254"/>
                <a:gd name="T75" fmla="*/ 1417 h 4259"/>
                <a:gd name="T76" fmla="*/ 1557 w 3254"/>
                <a:gd name="T77" fmla="*/ 1594 h 4259"/>
                <a:gd name="T78" fmla="*/ 1498 w 3254"/>
                <a:gd name="T79" fmla="*/ 1739 h 4259"/>
                <a:gd name="T80" fmla="*/ 1584 w 3254"/>
                <a:gd name="T81" fmla="*/ 1572 h 4259"/>
                <a:gd name="T82" fmla="*/ 1589 w 3254"/>
                <a:gd name="T83" fmla="*/ 1342 h 4259"/>
                <a:gd name="T84" fmla="*/ 1525 w 3254"/>
                <a:gd name="T85" fmla="*/ 1058 h 4259"/>
                <a:gd name="T86" fmla="*/ 1536 w 3254"/>
                <a:gd name="T87" fmla="*/ 848 h 4259"/>
                <a:gd name="T88" fmla="*/ 1584 w 3254"/>
                <a:gd name="T89" fmla="*/ 666 h 4259"/>
                <a:gd name="T90" fmla="*/ 1604 w 3254"/>
                <a:gd name="T91" fmla="*/ 440 h 4259"/>
                <a:gd name="T92" fmla="*/ 1374 w 3254"/>
                <a:gd name="T93" fmla="*/ 377 h 4259"/>
                <a:gd name="T94" fmla="*/ 1180 w 3254"/>
                <a:gd name="T95" fmla="*/ 237 h 4259"/>
                <a:gd name="T96" fmla="*/ 981 w 3254"/>
                <a:gd name="T97" fmla="*/ 60 h 4259"/>
                <a:gd name="T98" fmla="*/ 813 w 3254"/>
                <a:gd name="T99" fmla="*/ 11 h 4259"/>
                <a:gd name="T100" fmla="*/ 646 w 3254"/>
                <a:gd name="T101" fmla="*/ 83 h 4259"/>
                <a:gd name="T102" fmla="*/ 437 w 3254"/>
                <a:gd name="T103" fmla="*/ 222 h 4259"/>
                <a:gd name="T104" fmla="*/ 188 w 3254"/>
                <a:gd name="T105" fmla="*/ 296 h 4259"/>
                <a:gd name="T106" fmla="*/ 53 w 3254"/>
                <a:gd name="T107" fmla="*/ 339 h 4259"/>
                <a:gd name="T108" fmla="*/ 71 w 3254"/>
                <a:gd name="T109" fmla="*/ 709 h 4259"/>
                <a:gd name="T110" fmla="*/ 21 w 3254"/>
                <a:gd name="T111" fmla="*/ 429 h 4259"/>
                <a:gd name="T112" fmla="*/ 49 w 3254"/>
                <a:gd name="T113" fmla="*/ 709 h 4259"/>
                <a:gd name="T114" fmla="*/ 113 w 3254"/>
                <a:gd name="T115" fmla="*/ 1084 h 4259"/>
                <a:gd name="T116" fmla="*/ 87 w 3254"/>
                <a:gd name="T117" fmla="*/ 1324 h 4259"/>
                <a:gd name="T118" fmla="*/ 71 w 3254"/>
                <a:gd name="T119" fmla="*/ 1502 h 4259"/>
                <a:gd name="T120" fmla="*/ 141 w 3254"/>
                <a:gd name="T121" fmla="*/ 1728 h 4259"/>
                <a:gd name="T122" fmla="*/ 367 w 3254"/>
                <a:gd name="T123" fmla="*/ 1952 h 4259"/>
                <a:gd name="T124" fmla="*/ 646 w 3254"/>
                <a:gd name="T125" fmla="*/ 2130 h 42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54"/>
                <a:gd name="T190" fmla="*/ 0 h 4259"/>
                <a:gd name="T191" fmla="*/ 3254 w 3254"/>
                <a:gd name="T192" fmla="*/ 4259 h 42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54" h="4259">
                  <a:moveTo>
                    <a:pt x="1292" y="4259"/>
                  </a:moveTo>
                  <a:lnTo>
                    <a:pt x="1011" y="4141"/>
                  </a:lnTo>
                  <a:lnTo>
                    <a:pt x="817" y="4002"/>
                  </a:lnTo>
                  <a:lnTo>
                    <a:pt x="561" y="3787"/>
                  </a:lnTo>
                  <a:lnTo>
                    <a:pt x="376" y="3626"/>
                  </a:lnTo>
                  <a:lnTo>
                    <a:pt x="236" y="3434"/>
                  </a:lnTo>
                  <a:lnTo>
                    <a:pt x="152" y="3261"/>
                  </a:lnTo>
                  <a:lnTo>
                    <a:pt x="116" y="3090"/>
                  </a:lnTo>
                  <a:lnTo>
                    <a:pt x="97" y="2928"/>
                  </a:lnTo>
                  <a:lnTo>
                    <a:pt x="106" y="2766"/>
                  </a:lnTo>
                  <a:lnTo>
                    <a:pt x="152" y="2588"/>
                  </a:lnTo>
                  <a:lnTo>
                    <a:pt x="181" y="2405"/>
                  </a:lnTo>
                  <a:lnTo>
                    <a:pt x="194" y="2209"/>
                  </a:lnTo>
                  <a:lnTo>
                    <a:pt x="173" y="1964"/>
                  </a:lnTo>
                  <a:lnTo>
                    <a:pt x="106" y="1589"/>
                  </a:lnTo>
                  <a:lnTo>
                    <a:pt x="42" y="1289"/>
                  </a:lnTo>
                  <a:lnTo>
                    <a:pt x="10" y="1009"/>
                  </a:lnTo>
                  <a:lnTo>
                    <a:pt x="0" y="775"/>
                  </a:lnTo>
                  <a:lnTo>
                    <a:pt x="21" y="612"/>
                  </a:lnTo>
                  <a:lnTo>
                    <a:pt x="281" y="517"/>
                  </a:lnTo>
                  <a:lnTo>
                    <a:pt x="538" y="464"/>
                  </a:lnTo>
                  <a:lnTo>
                    <a:pt x="755" y="408"/>
                  </a:lnTo>
                  <a:lnTo>
                    <a:pt x="958" y="344"/>
                  </a:lnTo>
                  <a:lnTo>
                    <a:pt x="1175" y="216"/>
                  </a:lnTo>
                  <a:lnTo>
                    <a:pt x="1370" y="78"/>
                  </a:lnTo>
                  <a:lnTo>
                    <a:pt x="1551" y="0"/>
                  </a:lnTo>
                  <a:lnTo>
                    <a:pt x="1711" y="0"/>
                  </a:lnTo>
                  <a:lnTo>
                    <a:pt x="1918" y="66"/>
                  </a:lnTo>
                  <a:lnTo>
                    <a:pt x="2112" y="205"/>
                  </a:lnTo>
                  <a:lnTo>
                    <a:pt x="2317" y="399"/>
                  </a:lnTo>
                  <a:lnTo>
                    <a:pt x="2553" y="602"/>
                  </a:lnTo>
                  <a:lnTo>
                    <a:pt x="2790" y="709"/>
                  </a:lnTo>
                  <a:lnTo>
                    <a:pt x="3049" y="783"/>
                  </a:lnTo>
                  <a:lnTo>
                    <a:pt x="3254" y="796"/>
                  </a:lnTo>
                  <a:lnTo>
                    <a:pt x="3243" y="1137"/>
                  </a:lnTo>
                  <a:lnTo>
                    <a:pt x="3187" y="1395"/>
                  </a:lnTo>
                  <a:lnTo>
                    <a:pt x="3102" y="1641"/>
                  </a:lnTo>
                  <a:lnTo>
                    <a:pt x="3072" y="1878"/>
                  </a:lnTo>
                  <a:lnTo>
                    <a:pt x="3072" y="2093"/>
                  </a:lnTo>
                  <a:lnTo>
                    <a:pt x="3113" y="2329"/>
                  </a:lnTo>
                  <a:lnTo>
                    <a:pt x="3208" y="2662"/>
                  </a:lnTo>
                  <a:lnTo>
                    <a:pt x="3220" y="2918"/>
                  </a:lnTo>
                  <a:lnTo>
                    <a:pt x="3201" y="3166"/>
                  </a:lnTo>
                  <a:lnTo>
                    <a:pt x="3102" y="3392"/>
                  </a:lnTo>
                  <a:lnTo>
                    <a:pt x="2986" y="3542"/>
                  </a:lnTo>
                  <a:lnTo>
                    <a:pt x="2845" y="3681"/>
                  </a:lnTo>
                  <a:lnTo>
                    <a:pt x="2640" y="3894"/>
                  </a:lnTo>
                  <a:lnTo>
                    <a:pt x="2492" y="4023"/>
                  </a:lnTo>
                  <a:lnTo>
                    <a:pt x="2273" y="4130"/>
                  </a:lnTo>
                  <a:lnTo>
                    <a:pt x="1950" y="4259"/>
                  </a:lnTo>
                  <a:lnTo>
                    <a:pt x="2239" y="4109"/>
                  </a:lnTo>
                  <a:lnTo>
                    <a:pt x="2492" y="3970"/>
                  </a:lnTo>
                  <a:lnTo>
                    <a:pt x="2661" y="3808"/>
                  </a:lnTo>
                  <a:lnTo>
                    <a:pt x="2845" y="3605"/>
                  </a:lnTo>
                  <a:lnTo>
                    <a:pt x="2973" y="3422"/>
                  </a:lnTo>
                  <a:lnTo>
                    <a:pt x="3072" y="3251"/>
                  </a:lnTo>
                  <a:lnTo>
                    <a:pt x="3102" y="3078"/>
                  </a:lnTo>
                  <a:lnTo>
                    <a:pt x="3125" y="2939"/>
                  </a:lnTo>
                  <a:lnTo>
                    <a:pt x="3125" y="2789"/>
                  </a:lnTo>
                  <a:lnTo>
                    <a:pt x="3028" y="2382"/>
                  </a:lnTo>
                  <a:lnTo>
                    <a:pt x="2995" y="2190"/>
                  </a:lnTo>
                  <a:lnTo>
                    <a:pt x="2986" y="1943"/>
                  </a:lnTo>
                  <a:lnTo>
                    <a:pt x="3005" y="1705"/>
                  </a:lnTo>
                  <a:lnTo>
                    <a:pt x="3062" y="1462"/>
                  </a:lnTo>
                  <a:lnTo>
                    <a:pt x="3102" y="1257"/>
                  </a:lnTo>
                  <a:lnTo>
                    <a:pt x="3125" y="1064"/>
                  </a:lnTo>
                  <a:lnTo>
                    <a:pt x="3125" y="891"/>
                  </a:lnTo>
                  <a:lnTo>
                    <a:pt x="3148" y="1082"/>
                  </a:lnTo>
                  <a:lnTo>
                    <a:pt x="3113" y="1321"/>
                  </a:lnTo>
                  <a:lnTo>
                    <a:pt x="3049" y="1599"/>
                  </a:lnTo>
                  <a:lnTo>
                    <a:pt x="3005" y="1825"/>
                  </a:lnTo>
                  <a:lnTo>
                    <a:pt x="3005" y="2010"/>
                  </a:lnTo>
                  <a:lnTo>
                    <a:pt x="3028" y="2276"/>
                  </a:lnTo>
                  <a:lnTo>
                    <a:pt x="3079" y="2511"/>
                  </a:lnTo>
                  <a:lnTo>
                    <a:pt x="3148" y="2726"/>
                  </a:lnTo>
                  <a:lnTo>
                    <a:pt x="3148" y="2833"/>
                  </a:lnTo>
                  <a:lnTo>
                    <a:pt x="3148" y="2962"/>
                  </a:lnTo>
                  <a:lnTo>
                    <a:pt x="3113" y="3187"/>
                  </a:lnTo>
                  <a:lnTo>
                    <a:pt x="3079" y="3293"/>
                  </a:lnTo>
                  <a:lnTo>
                    <a:pt x="2995" y="3477"/>
                  </a:lnTo>
                  <a:lnTo>
                    <a:pt x="3102" y="3325"/>
                  </a:lnTo>
                  <a:lnTo>
                    <a:pt x="3168" y="3143"/>
                  </a:lnTo>
                  <a:lnTo>
                    <a:pt x="3201" y="2918"/>
                  </a:lnTo>
                  <a:lnTo>
                    <a:pt x="3178" y="2683"/>
                  </a:lnTo>
                  <a:lnTo>
                    <a:pt x="3113" y="2415"/>
                  </a:lnTo>
                  <a:lnTo>
                    <a:pt x="3049" y="2116"/>
                  </a:lnTo>
                  <a:lnTo>
                    <a:pt x="3037" y="1909"/>
                  </a:lnTo>
                  <a:lnTo>
                    <a:pt x="3072" y="1696"/>
                  </a:lnTo>
                  <a:lnTo>
                    <a:pt x="3092" y="1589"/>
                  </a:lnTo>
                  <a:lnTo>
                    <a:pt x="3168" y="1331"/>
                  </a:lnTo>
                  <a:lnTo>
                    <a:pt x="3201" y="1095"/>
                  </a:lnTo>
                  <a:lnTo>
                    <a:pt x="3208" y="880"/>
                  </a:lnTo>
                  <a:lnTo>
                    <a:pt x="2973" y="817"/>
                  </a:lnTo>
                  <a:lnTo>
                    <a:pt x="2747" y="753"/>
                  </a:lnTo>
                  <a:lnTo>
                    <a:pt x="2520" y="623"/>
                  </a:lnTo>
                  <a:lnTo>
                    <a:pt x="2359" y="473"/>
                  </a:lnTo>
                  <a:lnTo>
                    <a:pt x="2155" y="292"/>
                  </a:lnTo>
                  <a:lnTo>
                    <a:pt x="1962" y="119"/>
                  </a:lnTo>
                  <a:lnTo>
                    <a:pt x="1747" y="34"/>
                  </a:lnTo>
                  <a:lnTo>
                    <a:pt x="1625" y="22"/>
                  </a:lnTo>
                  <a:lnTo>
                    <a:pt x="1500" y="45"/>
                  </a:lnTo>
                  <a:lnTo>
                    <a:pt x="1292" y="165"/>
                  </a:lnTo>
                  <a:lnTo>
                    <a:pt x="1043" y="344"/>
                  </a:lnTo>
                  <a:lnTo>
                    <a:pt x="874" y="443"/>
                  </a:lnTo>
                  <a:lnTo>
                    <a:pt x="656" y="517"/>
                  </a:lnTo>
                  <a:lnTo>
                    <a:pt x="376" y="591"/>
                  </a:lnTo>
                  <a:lnTo>
                    <a:pt x="207" y="644"/>
                  </a:lnTo>
                  <a:lnTo>
                    <a:pt x="106" y="678"/>
                  </a:lnTo>
                  <a:lnTo>
                    <a:pt x="106" y="935"/>
                  </a:lnTo>
                  <a:lnTo>
                    <a:pt x="141" y="1418"/>
                  </a:lnTo>
                  <a:lnTo>
                    <a:pt x="87" y="986"/>
                  </a:lnTo>
                  <a:lnTo>
                    <a:pt x="42" y="857"/>
                  </a:lnTo>
                  <a:lnTo>
                    <a:pt x="42" y="1082"/>
                  </a:lnTo>
                  <a:lnTo>
                    <a:pt x="97" y="1418"/>
                  </a:lnTo>
                  <a:lnTo>
                    <a:pt x="194" y="1867"/>
                  </a:lnTo>
                  <a:lnTo>
                    <a:pt x="226" y="2167"/>
                  </a:lnTo>
                  <a:lnTo>
                    <a:pt x="217" y="2371"/>
                  </a:lnTo>
                  <a:lnTo>
                    <a:pt x="173" y="2648"/>
                  </a:lnTo>
                  <a:lnTo>
                    <a:pt x="129" y="2886"/>
                  </a:lnTo>
                  <a:lnTo>
                    <a:pt x="141" y="3004"/>
                  </a:lnTo>
                  <a:lnTo>
                    <a:pt x="173" y="3242"/>
                  </a:lnTo>
                  <a:lnTo>
                    <a:pt x="281" y="3455"/>
                  </a:lnTo>
                  <a:lnTo>
                    <a:pt x="496" y="3702"/>
                  </a:lnTo>
                  <a:lnTo>
                    <a:pt x="734" y="3903"/>
                  </a:lnTo>
                  <a:lnTo>
                    <a:pt x="981" y="4099"/>
                  </a:lnTo>
                  <a:lnTo>
                    <a:pt x="1292" y="42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5" name="Freeform 97"/>
            <p:cNvSpPr>
              <a:spLocks/>
            </p:cNvSpPr>
            <p:nvPr/>
          </p:nvSpPr>
          <p:spPr bwMode="auto">
            <a:xfrm>
              <a:off x="2210" y="2210"/>
              <a:ext cx="828" cy="1361"/>
            </a:xfrm>
            <a:custGeom>
              <a:avLst/>
              <a:gdLst>
                <a:gd name="T0" fmla="*/ 0 w 1658"/>
                <a:gd name="T1" fmla="*/ 0 h 2723"/>
                <a:gd name="T2" fmla="*/ 48 w 1658"/>
                <a:gd name="T3" fmla="*/ 229 h 2723"/>
                <a:gd name="T4" fmla="*/ 64 w 1658"/>
                <a:gd name="T5" fmla="*/ 327 h 2723"/>
                <a:gd name="T6" fmla="*/ 59 w 1658"/>
                <a:gd name="T7" fmla="*/ 392 h 2723"/>
                <a:gd name="T8" fmla="*/ 31 w 1658"/>
                <a:gd name="T9" fmla="*/ 551 h 2723"/>
                <a:gd name="T10" fmla="*/ 15 w 1658"/>
                <a:gd name="T11" fmla="*/ 654 h 2723"/>
                <a:gd name="T12" fmla="*/ 22 w 1658"/>
                <a:gd name="T13" fmla="*/ 744 h 2723"/>
                <a:gd name="T14" fmla="*/ 36 w 1658"/>
                <a:gd name="T15" fmla="*/ 847 h 2723"/>
                <a:gd name="T16" fmla="*/ 68 w 1658"/>
                <a:gd name="T17" fmla="*/ 922 h 2723"/>
                <a:gd name="T18" fmla="*/ 117 w 1658"/>
                <a:gd name="T19" fmla="*/ 996 h 2723"/>
                <a:gd name="T20" fmla="*/ 187 w 1658"/>
                <a:gd name="T21" fmla="*/ 1071 h 2723"/>
                <a:gd name="T22" fmla="*/ 333 w 1658"/>
                <a:gd name="T23" fmla="*/ 1184 h 2723"/>
                <a:gd name="T24" fmla="*/ 478 w 1658"/>
                <a:gd name="T25" fmla="*/ 1292 h 2723"/>
                <a:gd name="T26" fmla="*/ 595 w 1658"/>
                <a:gd name="T27" fmla="*/ 1339 h 2723"/>
                <a:gd name="T28" fmla="*/ 730 w 1658"/>
                <a:gd name="T29" fmla="*/ 1361 h 2723"/>
                <a:gd name="T30" fmla="*/ 828 w 1658"/>
                <a:gd name="T31" fmla="*/ 1361 h 2723"/>
                <a:gd name="T32" fmla="*/ 720 w 1658"/>
                <a:gd name="T33" fmla="*/ 1361 h 2723"/>
                <a:gd name="T34" fmla="*/ 603 w 1658"/>
                <a:gd name="T35" fmla="*/ 1351 h 2723"/>
                <a:gd name="T36" fmla="*/ 462 w 1658"/>
                <a:gd name="T37" fmla="*/ 1292 h 2723"/>
                <a:gd name="T38" fmla="*/ 291 w 1658"/>
                <a:gd name="T39" fmla="*/ 1161 h 2723"/>
                <a:gd name="T40" fmla="*/ 166 w 1658"/>
                <a:gd name="T41" fmla="*/ 1056 h 2723"/>
                <a:gd name="T42" fmla="*/ 97 w 1658"/>
                <a:gd name="T43" fmla="*/ 985 h 2723"/>
                <a:gd name="T44" fmla="*/ 27 w 1658"/>
                <a:gd name="T45" fmla="*/ 868 h 2723"/>
                <a:gd name="T46" fmla="*/ 0 w 1658"/>
                <a:gd name="T47" fmla="*/ 686 h 2723"/>
                <a:gd name="T48" fmla="*/ 15 w 1658"/>
                <a:gd name="T49" fmla="*/ 579 h 2723"/>
                <a:gd name="T50" fmla="*/ 43 w 1658"/>
                <a:gd name="T51" fmla="*/ 428 h 2723"/>
                <a:gd name="T52" fmla="*/ 53 w 1658"/>
                <a:gd name="T53" fmla="*/ 342 h 2723"/>
                <a:gd name="T54" fmla="*/ 43 w 1658"/>
                <a:gd name="T55" fmla="*/ 256 h 2723"/>
                <a:gd name="T56" fmla="*/ 0 w 1658"/>
                <a:gd name="T57" fmla="*/ 0 h 2723"/>
                <a:gd name="T58" fmla="*/ 0 w 1658"/>
                <a:gd name="T59" fmla="*/ 0 h 272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58"/>
                <a:gd name="T91" fmla="*/ 0 h 2723"/>
                <a:gd name="T92" fmla="*/ 1658 w 1658"/>
                <a:gd name="T93" fmla="*/ 2723 h 272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58" h="2723">
                  <a:moveTo>
                    <a:pt x="0" y="0"/>
                  </a:moveTo>
                  <a:lnTo>
                    <a:pt x="97" y="458"/>
                  </a:lnTo>
                  <a:lnTo>
                    <a:pt x="128" y="654"/>
                  </a:lnTo>
                  <a:lnTo>
                    <a:pt x="118" y="785"/>
                  </a:lnTo>
                  <a:lnTo>
                    <a:pt x="63" y="1102"/>
                  </a:lnTo>
                  <a:lnTo>
                    <a:pt x="31" y="1308"/>
                  </a:lnTo>
                  <a:lnTo>
                    <a:pt x="44" y="1488"/>
                  </a:lnTo>
                  <a:lnTo>
                    <a:pt x="73" y="1694"/>
                  </a:lnTo>
                  <a:lnTo>
                    <a:pt x="137" y="1844"/>
                  </a:lnTo>
                  <a:lnTo>
                    <a:pt x="234" y="1992"/>
                  </a:lnTo>
                  <a:lnTo>
                    <a:pt x="375" y="2143"/>
                  </a:lnTo>
                  <a:lnTo>
                    <a:pt x="666" y="2369"/>
                  </a:lnTo>
                  <a:lnTo>
                    <a:pt x="958" y="2584"/>
                  </a:lnTo>
                  <a:lnTo>
                    <a:pt x="1192" y="2679"/>
                  </a:lnTo>
                  <a:lnTo>
                    <a:pt x="1462" y="2723"/>
                  </a:lnTo>
                  <a:lnTo>
                    <a:pt x="1658" y="2723"/>
                  </a:lnTo>
                  <a:lnTo>
                    <a:pt x="1441" y="2723"/>
                  </a:lnTo>
                  <a:lnTo>
                    <a:pt x="1207" y="2702"/>
                  </a:lnTo>
                  <a:lnTo>
                    <a:pt x="926" y="2584"/>
                  </a:lnTo>
                  <a:lnTo>
                    <a:pt x="582" y="2323"/>
                  </a:lnTo>
                  <a:lnTo>
                    <a:pt x="333" y="2112"/>
                  </a:lnTo>
                  <a:lnTo>
                    <a:pt x="194" y="1971"/>
                  </a:lnTo>
                  <a:lnTo>
                    <a:pt x="54" y="1736"/>
                  </a:lnTo>
                  <a:lnTo>
                    <a:pt x="0" y="1372"/>
                  </a:lnTo>
                  <a:lnTo>
                    <a:pt x="31" y="1158"/>
                  </a:lnTo>
                  <a:lnTo>
                    <a:pt x="86" y="857"/>
                  </a:lnTo>
                  <a:lnTo>
                    <a:pt x="107" y="684"/>
                  </a:lnTo>
                  <a:lnTo>
                    <a:pt x="86" y="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6" name="Freeform 98"/>
            <p:cNvSpPr>
              <a:spLocks/>
            </p:cNvSpPr>
            <p:nvPr/>
          </p:nvSpPr>
          <p:spPr bwMode="auto">
            <a:xfrm>
              <a:off x="2164" y="1474"/>
              <a:ext cx="723" cy="645"/>
            </a:xfrm>
            <a:custGeom>
              <a:avLst/>
              <a:gdLst>
                <a:gd name="T0" fmla="*/ 709 w 1447"/>
                <a:gd name="T1" fmla="*/ 0 h 1289"/>
                <a:gd name="T2" fmla="*/ 723 w 1447"/>
                <a:gd name="T3" fmla="*/ 78 h 1289"/>
                <a:gd name="T4" fmla="*/ 687 w 1447"/>
                <a:gd name="T5" fmla="*/ 46 h 1289"/>
                <a:gd name="T6" fmla="*/ 714 w 1447"/>
                <a:gd name="T7" fmla="*/ 161 h 1289"/>
                <a:gd name="T8" fmla="*/ 661 w 1447"/>
                <a:gd name="T9" fmla="*/ 93 h 1289"/>
                <a:gd name="T10" fmla="*/ 709 w 1447"/>
                <a:gd name="T11" fmla="*/ 284 h 1289"/>
                <a:gd name="T12" fmla="*/ 621 w 1447"/>
                <a:gd name="T13" fmla="*/ 119 h 1289"/>
                <a:gd name="T14" fmla="*/ 645 w 1447"/>
                <a:gd name="T15" fmla="*/ 295 h 1289"/>
                <a:gd name="T16" fmla="*/ 579 w 1447"/>
                <a:gd name="T17" fmla="*/ 139 h 1289"/>
                <a:gd name="T18" fmla="*/ 579 w 1447"/>
                <a:gd name="T19" fmla="*/ 295 h 1289"/>
                <a:gd name="T20" fmla="*/ 538 w 1447"/>
                <a:gd name="T21" fmla="*/ 146 h 1289"/>
                <a:gd name="T22" fmla="*/ 517 w 1447"/>
                <a:gd name="T23" fmla="*/ 284 h 1289"/>
                <a:gd name="T24" fmla="*/ 496 w 1447"/>
                <a:gd name="T25" fmla="*/ 170 h 1289"/>
                <a:gd name="T26" fmla="*/ 469 w 1447"/>
                <a:gd name="T27" fmla="*/ 284 h 1289"/>
                <a:gd name="T28" fmla="*/ 434 w 1447"/>
                <a:gd name="T29" fmla="*/ 211 h 1289"/>
                <a:gd name="T30" fmla="*/ 434 w 1447"/>
                <a:gd name="T31" fmla="*/ 279 h 1289"/>
                <a:gd name="T32" fmla="*/ 388 w 1447"/>
                <a:gd name="T33" fmla="*/ 223 h 1289"/>
                <a:gd name="T34" fmla="*/ 378 w 1447"/>
                <a:gd name="T35" fmla="*/ 284 h 1289"/>
                <a:gd name="T36" fmla="*/ 336 w 1447"/>
                <a:gd name="T37" fmla="*/ 253 h 1289"/>
                <a:gd name="T38" fmla="*/ 331 w 1447"/>
                <a:gd name="T39" fmla="*/ 295 h 1289"/>
                <a:gd name="T40" fmla="*/ 274 w 1447"/>
                <a:gd name="T41" fmla="*/ 259 h 1289"/>
                <a:gd name="T42" fmla="*/ 279 w 1447"/>
                <a:gd name="T43" fmla="*/ 315 h 1289"/>
                <a:gd name="T44" fmla="*/ 206 w 1447"/>
                <a:gd name="T45" fmla="*/ 268 h 1289"/>
                <a:gd name="T46" fmla="*/ 221 w 1447"/>
                <a:gd name="T47" fmla="*/ 326 h 1289"/>
                <a:gd name="T48" fmla="*/ 134 w 1447"/>
                <a:gd name="T49" fmla="*/ 295 h 1289"/>
                <a:gd name="T50" fmla="*/ 176 w 1447"/>
                <a:gd name="T51" fmla="*/ 357 h 1289"/>
                <a:gd name="T52" fmla="*/ 82 w 1447"/>
                <a:gd name="T53" fmla="*/ 331 h 1289"/>
                <a:gd name="T54" fmla="*/ 150 w 1447"/>
                <a:gd name="T55" fmla="*/ 408 h 1289"/>
                <a:gd name="T56" fmla="*/ 51 w 1447"/>
                <a:gd name="T57" fmla="*/ 399 h 1289"/>
                <a:gd name="T58" fmla="*/ 114 w 1447"/>
                <a:gd name="T59" fmla="*/ 450 h 1289"/>
                <a:gd name="T60" fmla="*/ 42 w 1447"/>
                <a:gd name="T61" fmla="*/ 450 h 1289"/>
                <a:gd name="T62" fmla="*/ 88 w 1447"/>
                <a:gd name="T63" fmla="*/ 480 h 1289"/>
                <a:gd name="T64" fmla="*/ 36 w 1447"/>
                <a:gd name="T65" fmla="*/ 492 h 1289"/>
                <a:gd name="T66" fmla="*/ 67 w 1447"/>
                <a:gd name="T67" fmla="*/ 532 h 1289"/>
                <a:gd name="T68" fmla="*/ 42 w 1447"/>
                <a:gd name="T69" fmla="*/ 537 h 1289"/>
                <a:gd name="T70" fmla="*/ 63 w 1447"/>
                <a:gd name="T71" fmla="*/ 563 h 1289"/>
                <a:gd name="T72" fmla="*/ 36 w 1447"/>
                <a:gd name="T73" fmla="*/ 579 h 1289"/>
                <a:gd name="T74" fmla="*/ 51 w 1447"/>
                <a:gd name="T75" fmla="*/ 610 h 1289"/>
                <a:gd name="T76" fmla="*/ 30 w 1447"/>
                <a:gd name="T77" fmla="*/ 645 h 1289"/>
                <a:gd name="T78" fmla="*/ 10 w 1447"/>
                <a:gd name="T79" fmla="*/ 454 h 1289"/>
                <a:gd name="T80" fmla="*/ 0 w 1447"/>
                <a:gd name="T81" fmla="*/ 315 h 1289"/>
                <a:gd name="T82" fmla="*/ 186 w 1447"/>
                <a:gd name="T83" fmla="*/ 239 h 1289"/>
                <a:gd name="T84" fmla="*/ 419 w 1447"/>
                <a:gd name="T85" fmla="*/ 166 h 1289"/>
                <a:gd name="T86" fmla="*/ 527 w 1447"/>
                <a:gd name="T87" fmla="*/ 110 h 1289"/>
                <a:gd name="T88" fmla="*/ 625 w 1447"/>
                <a:gd name="T89" fmla="*/ 33 h 1289"/>
                <a:gd name="T90" fmla="*/ 677 w 1447"/>
                <a:gd name="T91" fmla="*/ 11 h 1289"/>
                <a:gd name="T92" fmla="*/ 709 w 1447"/>
                <a:gd name="T93" fmla="*/ 0 h 1289"/>
                <a:gd name="T94" fmla="*/ 709 w 1447"/>
                <a:gd name="T95" fmla="*/ 0 h 12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47"/>
                <a:gd name="T145" fmla="*/ 0 h 1289"/>
                <a:gd name="T146" fmla="*/ 1447 w 1447"/>
                <a:gd name="T147" fmla="*/ 1289 h 128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47" h="1289">
                  <a:moveTo>
                    <a:pt x="1418" y="0"/>
                  </a:moveTo>
                  <a:lnTo>
                    <a:pt x="1447" y="156"/>
                  </a:lnTo>
                  <a:lnTo>
                    <a:pt x="1374" y="91"/>
                  </a:lnTo>
                  <a:lnTo>
                    <a:pt x="1428" y="321"/>
                  </a:lnTo>
                  <a:lnTo>
                    <a:pt x="1323" y="186"/>
                  </a:lnTo>
                  <a:lnTo>
                    <a:pt x="1418" y="568"/>
                  </a:lnTo>
                  <a:lnTo>
                    <a:pt x="1243" y="238"/>
                  </a:lnTo>
                  <a:lnTo>
                    <a:pt x="1291" y="589"/>
                  </a:lnTo>
                  <a:lnTo>
                    <a:pt x="1158" y="277"/>
                  </a:lnTo>
                  <a:lnTo>
                    <a:pt x="1158" y="589"/>
                  </a:lnTo>
                  <a:lnTo>
                    <a:pt x="1076" y="291"/>
                  </a:lnTo>
                  <a:lnTo>
                    <a:pt x="1034" y="568"/>
                  </a:lnTo>
                  <a:lnTo>
                    <a:pt x="992" y="340"/>
                  </a:lnTo>
                  <a:lnTo>
                    <a:pt x="939" y="568"/>
                  </a:lnTo>
                  <a:lnTo>
                    <a:pt x="869" y="422"/>
                  </a:lnTo>
                  <a:lnTo>
                    <a:pt x="869" y="557"/>
                  </a:lnTo>
                  <a:lnTo>
                    <a:pt x="776" y="445"/>
                  </a:lnTo>
                  <a:lnTo>
                    <a:pt x="757" y="568"/>
                  </a:lnTo>
                  <a:lnTo>
                    <a:pt x="673" y="506"/>
                  </a:lnTo>
                  <a:lnTo>
                    <a:pt x="662" y="589"/>
                  </a:lnTo>
                  <a:lnTo>
                    <a:pt x="548" y="517"/>
                  </a:lnTo>
                  <a:lnTo>
                    <a:pt x="559" y="629"/>
                  </a:lnTo>
                  <a:lnTo>
                    <a:pt x="413" y="536"/>
                  </a:lnTo>
                  <a:lnTo>
                    <a:pt x="443" y="652"/>
                  </a:lnTo>
                  <a:lnTo>
                    <a:pt x="268" y="589"/>
                  </a:lnTo>
                  <a:lnTo>
                    <a:pt x="352" y="713"/>
                  </a:lnTo>
                  <a:lnTo>
                    <a:pt x="164" y="662"/>
                  </a:lnTo>
                  <a:lnTo>
                    <a:pt x="301" y="816"/>
                  </a:lnTo>
                  <a:lnTo>
                    <a:pt x="103" y="797"/>
                  </a:lnTo>
                  <a:lnTo>
                    <a:pt x="228" y="899"/>
                  </a:lnTo>
                  <a:lnTo>
                    <a:pt x="84" y="899"/>
                  </a:lnTo>
                  <a:lnTo>
                    <a:pt x="177" y="960"/>
                  </a:lnTo>
                  <a:lnTo>
                    <a:pt x="72" y="983"/>
                  </a:lnTo>
                  <a:lnTo>
                    <a:pt x="135" y="1063"/>
                  </a:lnTo>
                  <a:lnTo>
                    <a:pt x="84" y="1074"/>
                  </a:lnTo>
                  <a:lnTo>
                    <a:pt x="126" y="1126"/>
                  </a:lnTo>
                  <a:lnTo>
                    <a:pt x="72" y="1158"/>
                  </a:lnTo>
                  <a:lnTo>
                    <a:pt x="103" y="1219"/>
                  </a:lnTo>
                  <a:lnTo>
                    <a:pt x="61" y="1289"/>
                  </a:lnTo>
                  <a:lnTo>
                    <a:pt x="21" y="907"/>
                  </a:lnTo>
                  <a:lnTo>
                    <a:pt x="0" y="629"/>
                  </a:lnTo>
                  <a:lnTo>
                    <a:pt x="373" y="477"/>
                  </a:lnTo>
                  <a:lnTo>
                    <a:pt x="838" y="331"/>
                  </a:lnTo>
                  <a:lnTo>
                    <a:pt x="1055" y="219"/>
                  </a:lnTo>
                  <a:lnTo>
                    <a:pt x="1251" y="65"/>
                  </a:lnTo>
                  <a:lnTo>
                    <a:pt x="1354" y="21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407" name="Freeform 99"/>
            <p:cNvSpPr>
              <a:spLocks/>
            </p:cNvSpPr>
            <p:nvPr/>
          </p:nvSpPr>
          <p:spPr bwMode="auto">
            <a:xfrm>
              <a:off x="3033" y="1469"/>
              <a:ext cx="655" cy="676"/>
            </a:xfrm>
            <a:custGeom>
              <a:avLst/>
              <a:gdLst>
                <a:gd name="T0" fmla="*/ 10 w 1312"/>
                <a:gd name="T1" fmla="*/ 0 h 1352"/>
                <a:gd name="T2" fmla="*/ 0 w 1312"/>
                <a:gd name="T3" fmla="*/ 103 h 1352"/>
                <a:gd name="T4" fmla="*/ 36 w 1312"/>
                <a:gd name="T5" fmla="*/ 47 h 1352"/>
                <a:gd name="T6" fmla="*/ 5 w 1312"/>
                <a:gd name="T7" fmla="*/ 180 h 1352"/>
                <a:gd name="T8" fmla="*/ 62 w 1312"/>
                <a:gd name="T9" fmla="*/ 103 h 1352"/>
                <a:gd name="T10" fmla="*/ 5 w 1312"/>
                <a:gd name="T11" fmla="*/ 309 h 1352"/>
                <a:gd name="T12" fmla="*/ 98 w 1312"/>
                <a:gd name="T13" fmla="*/ 170 h 1352"/>
                <a:gd name="T14" fmla="*/ 67 w 1312"/>
                <a:gd name="T15" fmla="*/ 336 h 1352"/>
                <a:gd name="T16" fmla="*/ 150 w 1312"/>
                <a:gd name="T17" fmla="*/ 180 h 1352"/>
                <a:gd name="T18" fmla="*/ 144 w 1312"/>
                <a:gd name="T19" fmla="*/ 340 h 1352"/>
                <a:gd name="T20" fmla="*/ 192 w 1312"/>
                <a:gd name="T21" fmla="*/ 196 h 1352"/>
                <a:gd name="T22" fmla="*/ 206 w 1312"/>
                <a:gd name="T23" fmla="*/ 331 h 1352"/>
                <a:gd name="T24" fmla="*/ 238 w 1312"/>
                <a:gd name="T25" fmla="*/ 227 h 1352"/>
                <a:gd name="T26" fmla="*/ 258 w 1312"/>
                <a:gd name="T27" fmla="*/ 331 h 1352"/>
                <a:gd name="T28" fmla="*/ 284 w 1312"/>
                <a:gd name="T29" fmla="*/ 247 h 1352"/>
                <a:gd name="T30" fmla="*/ 290 w 1312"/>
                <a:gd name="T31" fmla="*/ 351 h 1352"/>
                <a:gd name="T32" fmla="*/ 326 w 1312"/>
                <a:gd name="T33" fmla="*/ 293 h 1352"/>
                <a:gd name="T34" fmla="*/ 326 w 1312"/>
                <a:gd name="T35" fmla="*/ 361 h 1352"/>
                <a:gd name="T36" fmla="*/ 367 w 1312"/>
                <a:gd name="T37" fmla="*/ 309 h 1352"/>
                <a:gd name="T38" fmla="*/ 367 w 1312"/>
                <a:gd name="T39" fmla="*/ 397 h 1352"/>
                <a:gd name="T40" fmla="*/ 413 w 1312"/>
                <a:gd name="T41" fmla="*/ 345 h 1352"/>
                <a:gd name="T42" fmla="*/ 408 w 1312"/>
                <a:gd name="T43" fmla="*/ 434 h 1352"/>
                <a:gd name="T44" fmla="*/ 492 w 1312"/>
                <a:gd name="T45" fmla="*/ 372 h 1352"/>
                <a:gd name="T46" fmla="*/ 470 w 1312"/>
                <a:gd name="T47" fmla="*/ 449 h 1352"/>
                <a:gd name="T48" fmla="*/ 554 w 1312"/>
                <a:gd name="T49" fmla="*/ 397 h 1352"/>
                <a:gd name="T50" fmla="*/ 511 w 1312"/>
                <a:gd name="T51" fmla="*/ 480 h 1352"/>
                <a:gd name="T52" fmla="*/ 615 w 1312"/>
                <a:gd name="T53" fmla="*/ 434 h 1352"/>
                <a:gd name="T54" fmla="*/ 573 w 1312"/>
                <a:gd name="T55" fmla="*/ 516 h 1352"/>
                <a:gd name="T56" fmla="*/ 635 w 1312"/>
                <a:gd name="T57" fmla="*/ 485 h 1352"/>
                <a:gd name="T58" fmla="*/ 605 w 1312"/>
                <a:gd name="T59" fmla="*/ 558 h 1352"/>
                <a:gd name="T60" fmla="*/ 641 w 1312"/>
                <a:gd name="T61" fmla="*/ 553 h 1352"/>
                <a:gd name="T62" fmla="*/ 610 w 1312"/>
                <a:gd name="T63" fmla="*/ 598 h 1352"/>
                <a:gd name="T64" fmla="*/ 641 w 1312"/>
                <a:gd name="T65" fmla="*/ 604 h 1352"/>
                <a:gd name="T66" fmla="*/ 615 w 1312"/>
                <a:gd name="T67" fmla="*/ 655 h 1352"/>
                <a:gd name="T68" fmla="*/ 631 w 1312"/>
                <a:gd name="T69" fmla="*/ 676 h 1352"/>
                <a:gd name="T70" fmla="*/ 655 w 1312"/>
                <a:gd name="T71" fmla="*/ 562 h 1352"/>
                <a:gd name="T72" fmla="*/ 655 w 1312"/>
                <a:gd name="T73" fmla="*/ 485 h 1352"/>
                <a:gd name="T74" fmla="*/ 651 w 1312"/>
                <a:gd name="T75" fmla="*/ 393 h 1352"/>
                <a:gd name="T76" fmla="*/ 423 w 1312"/>
                <a:gd name="T77" fmla="*/ 315 h 1352"/>
                <a:gd name="T78" fmla="*/ 300 w 1312"/>
                <a:gd name="T79" fmla="*/ 232 h 1352"/>
                <a:gd name="T80" fmla="*/ 170 w 1312"/>
                <a:gd name="T81" fmla="*/ 108 h 1352"/>
                <a:gd name="T82" fmla="*/ 62 w 1312"/>
                <a:gd name="T83" fmla="*/ 26 h 1352"/>
                <a:gd name="T84" fmla="*/ 10 w 1312"/>
                <a:gd name="T85" fmla="*/ 0 h 1352"/>
                <a:gd name="T86" fmla="*/ 10 w 1312"/>
                <a:gd name="T87" fmla="*/ 0 h 13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12"/>
                <a:gd name="T133" fmla="*/ 0 h 1352"/>
                <a:gd name="T134" fmla="*/ 1312 w 1312"/>
                <a:gd name="T135" fmla="*/ 1352 h 13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12" h="1352">
                  <a:moveTo>
                    <a:pt x="21" y="0"/>
                  </a:moveTo>
                  <a:lnTo>
                    <a:pt x="0" y="206"/>
                  </a:lnTo>
                  <a:lnTo>
                    <a:pt x="73" y="94"/>
                  </a:lnTo>
                  <a:lnTo>
                    <a:pt x="10" y="360"/>
                  </a:lnTo>
                  <a:lnTo>
                    <a:pt x="124" y="206"/>
                  </a:lnTo>
                  <a:lnTo>
                    <a:pt x="10" y="618"/>
                  </a:lnTo>
                  <a:lnTo>
                    <a:pt x="196" y="341"/>
                  </a:lnTo>
                  <a:lnTo>
                    <a:pt x="134" y="672"/>
                  </a:lnTo>
                  <a:lnTo>
                    <a:pt x="301" y="360"/>
                  </a:lnTo>
                  <a:lnTo>
                    <a:pt x="289" y="681"/>
                  </a:lnTo>
                  <a:lnTo>
                    <a:pt x="384" y="392"/>
                  </a:lnTo>
                  <a:lnTo>
                    <a:pt x="413" y="662"/>
                  </a:lnTo>
                  <a:lnTo>
                    <a:pt x="476" y="455"/>
                  </a:lnTo>
                  <a:lnTo>
                    <a:pt x="517" y="662"/>
                  </a:lnTo>
                  <a:lnTo>
                    <a:pt x="569" y="495"/>
                  </a:lnTo>
                  <a:lnTo>
                    <a:pt x="580" y="702"/>
                  </a:lnTo>
                  <a:lnTo>
                    <a:pt x="652" y="586"/>
                  </a:lnTo>
                  <a:lnTo>
                    <a:pt x="652" y="723"/>
                  </a:lnTo>
                  <a:lnTo>
                    <a:pt x="736" y="618"/>
                  </a:lnTo>
                  <a:lnTo>
                    <a:pt x="736" y="795"/>
                  </a:lnTo>
                  <a:lnTo>
                    <a:pt x="827" y="691"/>
                  </a:lnTo>
                  <a:lnTo>
                    <a:pt x="818" y="869"/>
                  </a:lnTo>
                  <a:lnTo>
                    <a:pt x="985" y="744"/>
                  </a:lnTo>
                  <a:lnTo>
                    <a:pt x="941" y="898"/>
                  </a:lnTo>
                  <a:lnTo>
                    <a:pt x="1109" y="795"/>
                  </a:lnTo>
                  <a:lnTo>
                    <a:pt x="1023" y="961"/>
                  </a:lnTo>
                  <a:lnTo>
                    <a:pt x="1232" y="869"/>
                  </a:lnTo>
                  <a:lnTo>
                    <a:pt x="1148" y="1031"/>
                  </a:lnTo>
                  <a:lnTo>
                    <a:pt x="1272" y="970"/>
                  </a:lnTo>
                  <a:lnTo>
                    <a:pt x="1211" y="1115"/>
                  </a:lnTo>
                  <a:lnTo>
                    <a:pt x="1283" y="1105"/>
                  </a:lnTo>
                  <a:lnTo>
                    <a:pt x="1221" y="1196"/>
                  </a:lnTo>
                  <a:lnTo>
                    <a:pt x="1283" y="1208"/>
                  </a:lnTo>
                  <a:lnTo>
                    <a:pt x="1232" y="1310"/>
                  </a:lnTo>
                  <a:lnTo>
                    <a:pt x="1263" y="1352"/>
                  </a:lnTo>
                  <a:lnTo>
                    <a:pt x="1312" y="1124"/>
                  </a:lnTo>
                  <a:lnTo>
                    <a:pt x="1312" y="970"/>
                  </a:lnTo>
                  <a:lnTo>
                    <a:pt x="1304" y="786"/>
                  </a:lnTo>
                  <a:lnTo>
                    <a:pt x="848" y="630"/>
                  </a:lnTo>
                  <a:lnTo>
                    <a:pt x="601" y="464"/>
                  </a:lnTo>
                  <a:lnTo>
                    <a:pt x="341" y="217"/>
                  </a:lnTo>
                  <a:lnTo>
                    <a:pt x="124" y="5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3319" name="Oval 101"/>
          <p:cNvSpPr>
            <a:spLocks noChangeArrowheads="1"/>
          </p:cNvSpPr>
          <p:nvPr/>
        </p:nvSpPr>
        <p:spPr bwMode="auto">
          <a:xfrm>
            <a:off x="4143372" y="2071678"/>
            <a:ext cx="1485900" cy="57150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3320" name="AutoShape 102"/>
          <p:cNvSpPr>
            <a:spLocks noChangeArrowheads="1"/>
          </p:cNvSpPr>
          <p:nvPr/>
        </p:nvSpPr>
        <p:spPr bwMode="auto">
          <a:xfrm>
            <a:off x="4351338" y="2903538"/>
            <a:ext cx="1143000" cy="800100"/>
          </a:xfrm>
          <a:custGeom>
            <a:avLst/>
            <a:gdLst>
              <a:gd name="T0" fmla="*/ 30241877 w 21600"/>
              <a:gd name="T1" fmla="*/ 0 h 21600"/>
              <a:gd name="T2" fmla="*/ 8856927 w 21600"/>
              <a:gd name="T3" fmla="*/ 4339912 h 21600"/>
              <a:gd name="T4" fmla="*/ 0 w 21600"/>
              <a:gd name="T5" fmla="*/ 14818518 h 21600"/>
              <a:gd name="T6" fmla="*/ 8856927 w 21600"/>
              <a:gd name="T7" fmla="*/ 25297125 h 21600"/>
              <a:gd name="T8" fmla="*/ 30241877 w 21600"/>
              <a:gd name="T9" fmla="*/ 29637036 h 21600"/>
              <a:gd name="T10" fmla="*/ 51626817 w 21600"/>
              <a:gd name="T11" fmla="*/ 25297125 h 21600"/>
              <a:gd name="T12" fmla="*/ 60483755 w 21600"/>
              <a:gd name="T13" fmla="*/ 14818518 h 21600"/>
              <a:gd name="T14" fmla="*/ 51626817 w 21600"/>
              <a:gd name="T15" fmla="*/ 433991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3321" name="AutoShape 103"/>
          <p:cNvSpPr>
            <a:spLocks noChangeArrowheads="1"/>
          </p:cNvSpPr>
          <p:nvPr/>
        </p:nvSpPr>
        <p:spPr bwMode="auto">
          <a:xfrm flipV="1">
            <a:off x="4237038" y="3705225"/>
            <a:ext cx="1371600" cy="685800"/>
          </a:xfrm>
          <a:custGeom>
            <a:avLst/>
            <a:gdLst>
              <a:gd name="T0" fmla="*/ 43548300 w 21600"/>
              <a:gd name="T1" fmla="*/ 0 h 21600"/>
              <a:gd name="T2" fmla="*/ 23483823 w 21600"/>
              <a:gd name="T3" fmla="*/ 16083627 h 21600"/>
              <a:gd name="T4" fmla="*/ 43548300 w 21600"/>
              <a:gd name="T5" fmla="*/ 7329614 h 21600"/>
              <a:gd name="T6" fmla="*/ 63612769 w 21600"/>
              <a:gd name="T7" fmla="*/ 160836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67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349" y="13339"/>
                </a:moveTo>
                <a:cubicBezTo>
                  <a:pt x="7660" y="12674"/>
                  <a:pt x="7271" y="11757"/>
                  <a:pt x="7271" y="10800"/>
                </a:cubicBezTo>
                <a:cubicBezTo>
                  <a:pt x="7271" y="8850"/>
                  <a:pt x="8850" y="7271"/>
                  <a:pt x="10800" y="7271"/>
                </a:cubicBezTo>
                <a:cubicBezTo>
                  <a:pt x="12749" y="7271"/>
                  <a:pt x="14329" y="8850"/>
                  <a:pt x="14329" y="10800"/>
                </a:cubicBezTo>
                <a:cubicBezTo>
                  <a:pt x="14329" y="11757"/>
                  <a:pt x="13939" y="12674"/>
                  <a:pt x="13250" y="13339"/>
                </a:cubicBezTo>
                <a:lnTo>
                  <a:pt x="18299" y="18571"/>
                </a:lnTo>
                <a:cubicBezTo>
                  <a:pt x="20408" y="16536"/>
                  <a:pt x="21600" y="13731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731"/>
                  <a:pt x="1191" y="16536"/>
                  <a:pt x="3300" y="18571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3322" name="Line 105"/>
          <p:cNvSpPr>
            <a:spLocks noChangeShapeType="1"/>
          </p:cNvSpPr>
          <p:nvPr/>
        </p:nvSpPr>
        <p:spPr bwMode="auto">
          <a:xfrm flipH="1">
            <a:off x="5265738" y="3113088"/>
            <a:ext cx="685800" cy="13335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3" name="Line 106"/>
          <p:cNvSpPr>
            <a:spLocks noChangeShapeType="1"/>
          </p:cNvSpPr>
          <p:nvPr/>
        </p:nvSpPr>
        <p:spPr bwMode="auto">
          <a:xfrm flipV="1">
            <a:off x="3276600" y="4292600"/>
            <a:ext cx="1150938" cy="1512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4" name="Line 107"/>
          <p:cNvSpPr>
            <a:spLocks noChangeShapeType="1"/>
          </p:cNvSpPr>
          <p:nvPr/>
        </p:nvSpPr>
        <p:spPr bwMode="auto">
          <a:xfrm flipH="1">
            <a:off x="5219700" y="2565400"/>
            <a:ext cx="15843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5" name="Rectangle 108"/>
          <p:cNvSpPr>
            <a:spLocks noChangeArrowheads="1"/>
          </p:cNvSpPr>
          <p:nvPr/>
        </p:nvSpPr>
        <p:spPr bwMode="auto">
          <a:xfrm>
            <a:off x="3727217" y="5286562"/>
            <a:ext cx="5319085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200" b="1" dirty="0">
                <a:solidFill>
                  <a:srgbClr val="105A5B"/>
                </a:solidFill>
                <a:latin typeface="+mn-lt"/>
              </a:rPr>
              <a:t>Типичная локализация абдоминальной </a:t>
            </a:r>
          </a:p>
          <a:p>
            <a:pPr algn="ctr"/>
            <a:r>
              <a:rPr lang="ru-RU" sz="3200" b="1" dirty="0">
                <a:solidFill>
                  <a:srgbClr val="105A5B"/>
                </a:solidFill>
                <a:latin typeface="+mn-lt"/>
              </a:rPr>
              <a:t>боли при острых заболеваниях.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7159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ЛОЖНЫЙ ОСТРЫЙ ЖИВОТ ИЛИ ПСЕВДОАБДОМИНАЛЬНЫЙ СИНДРОМ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152772"/>
            <a:ext cx="5643602" cy="3705228"/>
          </a:xfrm>
        </p:spPr>
        <p:txBody>
          <a:bodyPr/>
          <a:lstStyle/>
          <a:p>
            <a:pPr indent="20638">
              <a:buNone/>
            </a:pPr>
            <a:r>
              <a:rPr lang="ru-RU" sz="2400" dirty="0" smtClean="0"/>
              <a:t>   </a:t>
            </a:r>
            <a:r>
              <a:rPr lang="ru-RU" sz="2400" b="1" dirty="0" smtClean="0"/>
              <a:t>сочетание симптомов острой патологии органов брюшной полости, обусловленное заболеваниями и патологическими состояниями различных органов и систем организма, не требующих неотложного оперативного вмешательства.</a:t>
            </a:r>
            <a:endParaRPr lang="ru-RU" sz="2400" b="1" dirty="0"/>
          </a:p>
        </p:txBody>
      </p:sp>
      <p:pic>
        <p:nvPicPr>
          <p:cNvPr id="4" name="Рисунок 3" descr="stei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3071810"/>
            <a:ext cx="2286016" cy="3657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71596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Заболевания, симулирующие </a:t>
            </a:r>
            <a:br>
              <a:rPr lang="ru-RU" sz="3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«острый живот»</a:t>
            </a:r>
            <a:endParaRPr lang="ru-RU" sz="3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3429000"/>
            <a:ext cx="8064896" cy="3733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 smtClean="0">
                <a:cs typeface="Times New Roman" pitchFamily="18" charset="0"/>
              </a:rPr>
              <a:t>I</a:t>
            </a:r>
            <a:r>
              <a:rPr lang="ru-RU" sz="2000" dirty="0" smtClean="0">
                <a:cs typeface="Times New Roman" pitchFamily="18" charset="0"/>
              </a:rPr>
              <a:t>. </a:t>
            </a:r>
            <a:r>
              <a:rPr lang="ru-RU" sz="2400" b="1" dirty="0" smtClean="0">
                <a:cs typeface="Times New Roman" pitchFamily="18" charset="0"/>
              </a:rPr>
              <a:t>Острые заболевания органов брюшной полости, не требующие хирургических вмешательств.</a:t>
            </a:r>
          </a:p>
          <a:p>
            <a:pPr>
              <a:buFont typeface="Wingdings" pitchFamily="2" charset="2"/>
              <a:buNone/>
            </a:pPr>
            <a:r>
              <a:rPr lang="en-US" sz="2400" b="1" dirty="0" smtClean="0">
                <a:cs typeface="Times New Roman" pitchFamily="18" charset="0"/>
              </a:rPr>
              <a:t>II</a:t>
            </a:r>
            <a:r>
              <a:rPr lang="ru-RU" sz="2400" b="1" dirty="0" smtClean="0">
                <a:cs typeface="Times New Roman" pitchFamily="18" charset="0"/>
              </a:rPr>
              <a:t>. Заболевания, локализующиеся вне брюшной полости с </a:t>
            </a:r>
            <a:r>
              <a:rPr lang="ru-RU" sz="2400" b="1" dirty="0" err="1" smtClean="0">
                <a:cs typeface="Times New Roman" pitchFamily="18" charset="0"/>
              </a:rPr>
              <a:t>иррадиирующими</a:t>
            </a:r>
            <a:r>
              <a:rPr lang="ru-RU" sz="2400" b="1" dirty="0" smtClean="0">
                <a:cs typeface="Times New Roman" pitchFamily="18" charset="0"/>
              </a:rPr>
              <a:t> болями.</a:t>
            </a:r>
          </a:p>
          <a:p>
            <a:pPr>
              <a:buFont typeface="Wingdings" pitchFamily="2" charset="2"/>
              <a:buNone/>
            </a:pPr>
            <a:r>
              <a:rPr lang="en-US" sz="2400" b="1" dirty="0" smtClean="0">
                <a:cs typeface="Times New Roman" pitchFamily="18" charset="0"/>
              </a:rPr>
              <a:t>III</a:t>
            </a:r>
            <a:r>
              <a:rPr lang="ru-RU" sz="2400" b="1" dirty="0" smtClean="0">
                <a:cs typeface="Times New Roman" pitchFamily="18" charset="0"/>
              </a:rPr>
              <a:t>. Системные и прочие заболевания, течение которых может сопровождаться</a:t>
            </a:r>
            <a:r>
              <a:rPr lang="ru-RU" sz="2400" b="1" dirty="0" smtClean="0"/>
              <a:t> </a:t>
            </a:r>
            <a:r>
              <a:rPr lang="ru-RU" sz="2400" b="1" dirty="0" smtClean="0">
                <a:cs typeface="Times New Roman" pitchFamily="18" charset="0"/>
              </a:rPr>
              <a:t>«неспецифической абдоминальной коликой».      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 первой группе относят: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409" y="3143248"/>
            <a:ext cx="7315200" cy="3733800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1. Острый гастрит и гастроэнтерит.</a:t>
            </a:r>
            <a:r>
              <a:rPr lang="ru-RU" sz="2400" dirty="0" smtClean="0">
                <a:cs typeface="Times New Roman" pitchFamily="18" charset="0"/>
              </a:rPr>
              <a:t>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>
                <a:cs typeface="Times New Roman" pitchFamily="18" charset="0"/>
              </a:rPr>
              <a:t>2. </a:t>
            </a:r>
            <a:r>
              <a:rPr lang="ru-RU" sz="2400" b="1" dirty="0" smtClean="0">
                <a:cs typeface="Times New Roman" pitchFamily="18" charset="0"/>
              </a:rPr>
              <a:t>Острый </a:t>
            </a:r>
            <a:r>
              <a:rPr lang="ru-RU" sz="2400" b="1" dirty="0" err="1" smtClean="0">
                <a:cs typeface="Times New Roman" pitchFamily="18" charset="0"/>
              </a:rPr>
              <a:t>мезаденит</a:t>
            </a:r>
            <a:r>
              <a:rPr lang="ru-RU" sz="2400" b="1" dirty="0" smtClean="0">
                <a:cs typeface="Times New Roman" pitchFamily="18" charset="0"/>
              </a:rPr>
              <a:t> </a:t>
            </a:r>
            <a:endParaRPr lang="ru-RU" sz="2400" b="1" dirty="0" smtClean="0"/>
          </a:p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3. Аллергическая кишечная колика </a:t>
            </a:r>
            <a:endParaRPr lang="ru-RU" sz="2400" b="1" dirty="0" smtClean="0"/>
          </a:p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4. Острый алкогольный гепатит </a:t>
            </a:r>
            <a:endParaRPr lang="ru-RU" sz="2400" b="1" dirty="0" smtClean="0"/>
          </a:p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5. </a:t>
            </a:r>
            <a:r>
              <a:rPr lang="ru-RU" sz="2400" b="1" dirty="0" err="1" smtClean="0">
                <a:cs typeface="Times New Roman" pitchFamily="18" charset="0"/>
              </a:rPr>
              <a:t>Дивертикулит</a:t>
            </a:r>
            <a:r>
              <a:rPr lang="ru-RU" sz="2400" b="1" dirty="0" smtClean="0">
                <a:cs typeface="Times New Roman" pitchFamily="18" charset="0"/>
              </a:rPr>
              <a:t> </a:t>
            </a:r>
            <a:endParaRPr lang="ru-RU" sz="2400" b="1" dirty="0" smtClean="0"/>
          </a:p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6. </a:t>
            </a:r>
            <a:r>
              <a:rPr lang="ru-RU" sz="2400" b="1" dirty="0" err="1" smtClean="0">
                <a:cs typeface="Times New Roman" pitchFamily="18" charset="0"/>
              </a:rPr>
              <a:t>Мезентериальная</a:t>
            </a:r>
            <a:r>
              <a:rPr lang="ru-RU" sz="2400" b="1" dirty="0" smtClean="0">
                <a:cs typeface="Times New Roman" pitchFamily="18" charset="0"/>
              </a:rPr>
              <a:t> ишемия </a:t>
            </a:r>
            <a:endParaRPr lang="ru-RU" sz="2400" b="1" dirty="0" smtClean="0"/>
          </a:p>
          <a:p>
            <a:endParaRPr lang="ru-RU" sz="2800" dirty="0"/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904" y="3143248"/>
            <a:ext cx="379509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60848"/>
            <a:ext cx="9144000" cy="7159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Отличительные признаки аллергической кишечной колики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924944"/>
            <a:ext cx="8496944" cy="3733800"/>
          </a:xfrm>
        </p:spPr>
        <p:txBody>
          <a:bodyPr/>
          <a:lstStyle/>
          <a:p>
            <a:pPr marL="0" indent="449263">
              <a:buFont typeface="Arial" pitchFamily="34" charset="0"/>
              <a:buChar char="•"/>
              <a:tabLst>
                <a:tab pos="363538" algn="l"/>
              </a:tabLst>
            </a:pPr>
            <a:r>
              <a:rPr lang="ru-RU" sz="1800" b="1" dirty="0" smtClean="0">
                <a:cs typeface="Times New Roman" pitchFamily="18" charset="0"/>
              </a:rPr>
              <a:t>В анамнезе – пищевая аллергия, </a:t>
            </a:r>
            <a:r>
              <a:rPr lang="ru-RU" sz="1800" b="1" dirty="0" err="1" smtClean="0">
                <a:cs typeface="Times New Roman" pitchFamily="18" charset="0"/>
              </a:rPr>
              <a:t>полиноз</a:t>
            </a:r>
            <a:r>
              <a:rPr lang="ru-RU" sz="1800" b="1" dirty="0" smtClean="0">
                <a:cs typeface="Times New Roman" pitchFamily="18" charset="0"/>
              </a:rPr>
              <a:t>. </a:t>
            </a:r>
          </a:p>
          <a:p>
            <a:pPr marL="0" indent="449263">
              <a:buFont typeface="Arial" pitchFamily="34" charset="0"/>
              <a:buChar char="•"/>
              <a:tabLst>
                <a:tab pos="363538" algn="l"/>
              </a:tabLst>
            </a:pPr>
            <a:r>
              <a:rPr lang="ru-RU" sz="1800" b="1" dirty="0" smtClean="0">
                <a:cs typeface="Times New Roman" pitchFamily="18" charset="0"/>
              </a:rPr>
              <a:t>Боли носят схваткообразный характер.</a:t>
            </a:r>
          </a:p>
          <a:p>
            <a:pPr marL="0" indent="449263">
              <a:buFont typeface="Arial" pitchFamily="34" charset="0"/>
              <a:buChar char="•"/>
              <a:tabLst>
                <a:tab pos="363538" algn="l"/>
              </a:tabLst>
            </a:pPr>
            <a:r>
              <a:rPr lang="ru-RU" sz="1800" b="1" dirty="0" smtClean="0">
                <a:cs typeface="Times New Roman" pitchFamily="18" charset="0"/>
              </a:rPr>
              <a:t>Часто одновременно с болью развиваются признаки анафилаксии: гипотония, обморок, тахикардия, крапивница, отек </a:t>
            </a:r>
            <a:r>
              <a:rPr lang="ru-RU" sz="1800" b="1" dirty="0" err="1" smtClean="0">
                <a:cs typeface="Times New Roman" pitchFamily="18" charset="0"/>
              </a:rPr>
              <a:t>Квинке</a:t>
            </a:r>
            <a:r>
              <a:rPr lang="ru-RU" sz="1800" b="1" dirty="0" smtClean="0">
                <a:cs typeface="Times New Roman" pitchFamily="18" charset="0"/>
              </a:rPr>
              <a:t>, одышка и др.</a:t>
            </a:r>
          </a:p>
          <a:p>
            <a:pPr marL="0" indent="449263">
              <a:buFont typeface="Arial" pitchFamily="34" charset="0"/>
              <a:buChar char="•"/>
              <a:tabLst>
                <a:tab pos="363538" algn="l"/>
              </a:tabLst>
            </a:pPr>
            <a:r>
              <a:rPr lang="ru-RU" sz="1800" b="1" dirty="0" smtClean="0">
                <a:cs typeface="Times New Roman" pitchFamily="18" charset="0"/>
              </a:rPr>
              <a:t>Колика часто непродолжительная и заканчивается выделением кашицеобразного кала с примесью слизи на его поверхности. В кусочках этой слизи под микроскопом обнаруживается много эозинофилов и кристаллов </a:t>
            </a:r>
            <a:r>
              <a:rPr lang="ru-RU" sz="1800" b="1" dirty="0" err="1" smtClean="0">
                <a:cs typeface="Times New Roman" pitchFamily="18" charset="0"/>
              </a:rPr>
              <a:t>Шарко-Лейдена</a:t>
            </a:r>
            <a:r>
              <a:rPr lang="ru-RU" sz="1800" b="1" dirty="0" smtClean="0">
                <a:cs typeface="Times New Roman" pitchFamily="18" charset="0"/>
              </a:rPr>
              <a:t>.</a:t>
            </a:r>
          </a:p>
          <a:p>
            <a:pPr marL="0" indent="449263">
              <a:buFont typeface="Arial" pitchFamily="34" charset="0"/>
              <a:buChar char="•"/>
              <a:tabLst>
                <a:tab pos="363538" algn="l"/>
              </a:tabLst>
            </a:pPr>
            <a:r>
              <a:rPr lang="ru-RU" sz="1800" b="1" dirty="0" smtClean="0">
                <a:cs typeface="Times New Roman" pitchFamily="18" charset="0"/>
              </a:rPr>
              <a:t>Установить правильный диагноз не трудно, если колика возникла не впервые  и больной знает пищевые продукты или лекарственные вещества, вызывающие у него острую боль в животе. </a:t>
            </a:r>
          </a:p>
          <a:p>
            <a:pPr marL="0" indent="449263">
              <a:buFont typeface="Arial" pitchFamily="34" charset="0"/>
              <a:buChar char="•"/>
              <a:tabLst>
                <a:tab pos="363538" algn="l"/>
              </a:tabLst>
            </a:pPr>
            <a:r>
              <a:rPr lang="ru-RU" sz="1800" b="1" dirty="0" smtClean="0">
                <a:cs typeface="Times New Roman" pitchFamily="18" charset="0"/>
              </a:rPr>
              <a:t>Эффективно введение антигистаминных препаратов.</a:t>
            </a:r>
          </a:p>
          <a:p>
            <a:pPr marL="0" indent="449263">
              <a:tabLst>
                <a:tab pos="363538" algn="l"/>
              </a:tabLst>
            </a:pP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28802"/>
            <a:ext cx="9144000" cy="6096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</a:t>
            </a:r>
            <a:r>
              <a:rPr lang="ru-RU" sz="2800" b="1" dirty="0" smtClean="0">
                <a:solidFill>
                  <a:srgbClr val="C00000"/>
                </a:solidFill>
              </a:rPr>
              <a:t>признаки </a:t>
            </a:r>
            <a:r>
              <a:rPr lang="ru-RU" sz="2800" b="1" dirty="0">
                <a:solidFill>
                  <a:srgbClr val="C00000"/>
                </a:solidFill>
              </a:rPr>
              <a:t>острого </a:t>
            </a:r>
            <a:r>
              <a:rPr lang="ru-RU" sz="2800" b="1" dirty="0" err="1">
                <a:solidFill>
                  <a:srgbClr val="C00000"/>
                </a:solidFill>
              </a:rPr>
              <a:t>гепатоза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28868"/>
            <a:ext cx="9144000" cy="2143140"/>
          </a:xfrm>
        </p:spPr>
        <p:txBody>
          <a:bodyPr/>
          <a:lstStyle/>
          <a:p>
            <a:pPr marL="0" indent="261938"/>
            <a:r>
              <a:rPr lang="ru-RU" sz="2000" b="1" dirty="0" smtClean="0">
                <a:cs typeface="Times New Roman" pitchFamily="18" charset="0"/>
              </a:rPr>
              <a:t>Чаще </a:t>
            </a:r>
            <a:r>
              <a:rPr lang="ru-RU" sz="2000" b="1" dirty="0">
                <a:cs typeface="Times New Roman" pitchFamily="18" charset="0"/>
              </a:rPr>
              <a:t>развивается мужчин в возрасте 30-40 лет на фоне длительного злоупотребления алкоголем.  </a:t>
            </a:r>
          </a:p>
          <a:p>
            <a:pPr marL="0" indent="261938"/>
            <a:r>
              <a:rPr lang="ru-RU" sz="2000" b="1" dirty="0" smtClean="0">
                <a:cs typeface="Times New Roman" pitchFamily="18" charset="0"/>
              </a:rPr>
              <a:t>Отмечаются </a:t>
            </a:r>
            <a:r>
              <a:rPr lang="ru-RU" sz="2000" b="1" dirty="0" err="1">
                <a:cs typeface="Times New Roman" pitchFamily="18" charset="0"/>
              </a:rPr>
              <a:t>анорексия</a:t>
            </a:r>
            <a:r>
              <a:rPr lang="ru-RU" sz="2000" b="1" dirty="0">
                <a:cs typeface="Times New Roman" pitchFamily="18" charset="0"/>
              </a:rPr>
              <a:t>, похудание, слабость, диарея, тремор рук, век, языка, </a:t>
            </a:r>
            <a:r>
              <a:rPr lang="en-US" sz="2000" b="1" dirty="0" err="1">
                <a:cs typeface="Times New Roman" pitchFamily="18" charset="0"/>
              </a:rPr>
              <a:t>facies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alkoholica</a:t>
            </a:r>
            <a:r>
              <a:rPr lang="ru-RU" sz="2000" b="1" dirty="0">
                <a:cs typeface="Times New Roman" pitchFamily="18" charset="0"/>
              </a:rPr>
              <a:t>.</a:t>
            </a:r>
          </a:p>
          <a:p>
            <a:pPr marL="0" indent="261938"/>
            <a:r>
              <a:rPr lang="ru-RU" sz="2000" b="1" dirty="0" smtClean="0">
                <a:cs typeface="Times New Roman" pitchFamily="18" charset="0"/>
              </a:rPr>
              <a:t>Характерно </a:t>
            </a:r>
            <a:r>
              <a:rPr lang="ru-RU" sz="2000" b="1" dirty="0">
                <a:cs typeface="Times New Roman" pitchFamily="18" charset="0"/>
              </a:rPr>
              <a:t>сочетание </a:t>
            </a:r>
            <a:r>
              <a:rPr lang="ru-RU" sz="2000" b="1" dirty="0" err="1">
                <a:cs typeface="Times New Roman" pitchFamily="18" charset="0"/>
              </a:rPr>
              <a:t>гепатомегалии</a:t>
            </a:r>
            <a:r>
              <a:rPr lang="ru-RU" sz="2000" b="1" dirty="0">
                <a:cs typeface="Times New Roman" pitchFamily="18" charset="0"/>
              </a:rPr>
              <a:t>, желтухи и лихорадки (</a:t>
            </a:r>
            <a:r>
              <a:rPr lang="ru-RU" sz="2000" b="1" dirty="0" err="1">
                <a:cs typeface="Times New Roman" pitchFamily="18" charset="0"/>
              </a:rPr>
              <a:t>ремиттирующей</a:t>
            </a:r>
            <a:r>
              <a:rPr lang="ru-RU" sz="2000" b="1" dirty="0">
                <a:cs typeface="Times New Roman" pitchFamily="18" charset="0"/>
              </a:rPr>
              <a:t> или постоянной).</a:t>
            </a:r>
          </a:p>
          <a:p>
            <a:pPr marL="0" indent="261938"/>
            <a:r>
              <a:rPr lang="ru-RU" sz="2000" b="1" dirty="0" smtClean="0">
                <a:cs typeface="Times New Roman" pitchFamily="18" charset="0"/>
              </a:rPr>
              <a:t>Нередко </a:t>
            </a:r>
            <a:r>
              <a:rPr lang="ru-RU" sz="2000" b="1" dirty="0">
                <a:cs typeface="Times New Roman" pitchFamily="18" charset="0"/>
              </a:rPr>
              <a:t>наличие печеночных знаков (</a:t>
            </a:r>
            <a:r>
              <a:rPr lang="ru-RU" sz="2000" b="1" dirty="0" err="1">
                <a:cs typeface="Times New Roman" pitchFamily="18" charset="0"/>
              </a:rPr>
              <a:t>теклеангиоэктазий</a:t>
            </a:r>
            <a:r>
              <a:rPr lang="ru-RU" sz="2000" b="1" dirty="0">
                <a:cs typeface="Times New Roman" pitchFamily="18" charset="0"/>
              </a:rPr>
              <a:t> на коже, ладонная эритема), признаков портальной гипертензии («голова медузы», асцит). </a:t>
            </a:r>
          </a:p>
          <a:p>
            <a:pPr marL="0" indent="261938"/>
            <a:r>
              <a:rPr lang="ru-RU" sz="2000" b="1" dirty="0" smtClean="0">
                <a:cs typeface="Times New Roman" pitchFamily="18" charset="0"/>
              </a:rPr>
              <a:t>Боль </a:t>
            </a:r>
            <a:r>
              <a:rPr lang="ru-RU" sz="2000" b="1" dirty="0">
                <a:cs typeface="Times New Roman" pitchFamily="18" charset="0"/>
              </a:rPr>
              <a:t>имеет диффузный, а не локальный характер, поскольку болезненна вся печень.</a:t>
            </a:r>
          </a:p>
          <a:p>
            <a:pPr marL="0" indent="261938"/>
            <a:r>
              <a:rPr lang="ru-RU" sz="2000" b="1" dirty="0" smtClean="0">
                <a:cs typeface="Times New Roman" pitchFamily="18" charset="0"/>
              </a:rPr>
              <a:t>По </a:t>
            </a:r>
            <a:r>
              <a:rPr lang="ru-RU" sz="2000" b="1" dirty="0">
                <a:cs typeface="Times New Roman" pitchFamily="18" charset="0"/>
              </a:rPr>
              <a:t>данным УЗИ стенка желчного пузыря, несмотря на его дилатацию, не утолщена, внепеченочные желчные протоки не расширены</a:t>
            </a:r>
            <a:r>
              <a:rPr lang="ru-RU" b="1" dirty="0">
                <a:cs typeface="Times New Roman" pitchFamily="18" charset="0"/>
              </a:rPr>
              <a:t>.</a:t>
            </a:r>
          </a:p>
          <a:p>
            <a:pPr indent="368300"/>
            <a:endParaRPr lang="ru-RU" sz="2800" b="1" dirty="0"/>
          </a:p>
        </p:txBody>
      </p:sp>
      <p:pic>
        <p:nvPicPr>
          <p:cNvPr id="4" name="Рисунок 3" descr="gepatoz-peche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4057"/>
            <a:ext cx="1415332" cy="1887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71678"/>
            <a:ext cx="9144000" cy="381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признаки </a:t>
            </a:r>
            <a:r>
              <a:rPr lang="ru-RU" sz="2800" b="1" dirty="0" err="1">
                <a:solidFill>
                  <a:srgbClr val="C00000"/>
                </a:solidFill>
              </a:rPr>
              <a:t>дивертикулита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70" y="2636912"/>
            <a:ext cx="8748464" cy="366713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000" b="1" dirty="0" smtClean="0">
                <a:cs typeface="Times New Roman" pitchFamily="18" charset="0"/>
              </a:rPr>
              <a:t>Отсутствие </a:t>
            </a:r>
            <a:r>
              <a:rPr lang="ru-RU" sz="2000" b="1" dirty="0">
                <a:cs typeface="Times New Roman" pitchFamily="18" charset="0"/>
              </a:rPr>
              <a:t>симптома </a:t>
            </a:r>
            <a:r>
              <a:rPr lang="ru-RU" sz="2000" b="1" dirty="0" err="1">
                <a:cs typeface="Times New Roman" pitchFamily="18" charset="0"/>
              </a:rPr>
              <a:t>Волковича-Кохера</a:t>
            </a:r>
            <a:r>
              <a:rPr lang="ru-RU" sz="2000" b="1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sz="2000" b="1" dirty="0" smtClean="0">
                <a:cs typeface="Times New Roman" pitchFamily="18" charset="0"/>
              </a:rPr>
              <a:t>Ложный </a:t>
            </a:r>
            <a:r>
              <a:rPr lang="ru-RU" sz="2000" b="1" dirty="0" err="1">
                <a:cs typeface="Times New Roman" pitchFamily="18" charset="0"/>
              </a:rPr>
              <a:t>дивертикулит</a:t>
            </a:r>
            <a:r>
              <a:rPr lang="ru-RU" sz="2000" b="1" dirty="0">
                <a:cs typeface="Times New Roman" pitchFamily="18" charset="0"/>
              </a:rPr>
              <a:t> развивается в пожилом возрасте.</a:t>
            </a:r>
          </a:p>
          <a:p>
            <a:pPr algn="just">
              <a:lnSpc>
                <a:spcPct val="90000"/>
              </a:lnSpc>
            </a:pPr>
            <a:r>
              <a:rPr lang="ru-RU" sz="2000" b="1" dirty="0" smtClean="0">
                <a:cs typeface="Times New Roman" pitchFamily="18" charset="0"/>
              </a:rPr>
              <a:t>Острые </a:t>
            </a:r>
            <a:r>
              <a:rPr lang="ru-RU" sz="2000" b="1" dirty="0">
                <a:cs typeface="Times New Roman" pitchFamily="18" charset="0"/>
              </a:rPr>
              <a:t>боли локализуются чаще в левом нижнем </a:t>
            </a:r>
            <a:r>
              <a:rPr lang="ru-RU" sz="2000" b="1" dirty="0" err="1">
                <a:cs typeface="Times New Roman" pitchFamily="18" charset="0"/>
              </a:rPr>
              <a:t>квандранте</a:t>
            </a:r>
            <a:r>
              <a:rPr lang="ru-RU" sz="2000" b="1" dirty="0">
                <a:cs typeface="Times New Roman" pitchFamily="18" charset="0"/>
              </a:rPr>
              <a:t> живота, сопровождаясь лихорадкой и лейкоцитозом с </a:t>
            </a:r>
            <a:r>
              <a:rPr lang="ru-RU" sz="2000" b="1" dirty="0" err="1">
                <a:cs typeface="Times New Roman" pitchFamily="18" charset="0"/>
              </a:rPr>
              <a:t>нейтрофильным</a:t>
            </a:r>
            <a:r>
              <a:rPr lang="ru-RU" sz="2000" b="1" dirty="0">
                <a:cs typeface="Times New Roman" pitchFamily="18" charset="0"/>
              </a:rPr>
              <a:t> сдвигом формулы.</a:t>
            </a:r>
          </a:p>
          <a:p>
            <a:pPr algn="just">
              <a:lnSpc>
                <a:spcPct val="90000"/>
              </a:lnSpc>
            </a:pPr>
            <a:r>
              <a:rPr lang="ru-RU" sz="2000" b="1" dirty="0" smtClean="0">
                <a:cs typeface="Times New Roman" pitchFamily="18" charset="0"/>
              </a:rPr>
              <a:t>Живот </a:t>
            </a:r>
            <a:r>
              <a:rPr lang="ru-RU" sz="2000" b="1" dirty="0">
                <a:cs typeface="Times New Roman" pitchFamily="18" charset="0"/>
              </a:rPr>
              <a:t>при пальпации мягкий, болезненный в нижних отделах, больше в левой подвздошной области, где определяется </a:t>
            </a:r>
            <a:r>
              <a:rPr lang="ru-RU" sz="2000" b="1" dirty="0" err="1">
                <a:cs typeface="Times New Roman" pitchFamily="18" charset="0"/>
              </a:rPr>
              <a:t>спазмированная</a:t>
            </a:r>
            <a:r>
              <a:rPr lang="ru-RU" sz="2000" b="1" dirty="0">
                <a:cs typeface="Times New Roman" pitchFamily="18" charset="0"/>
              </a:rPr>
              <a:t> сигмовидная кишка либо инфильтрат.</a:t>
            </a:r>
          </a:p>
          <a:p>
            <a:pPr algn="just">
              <a:lnSpc>
                <a:spcPct val="90000"/>
              </a:lnSpc>
            </a:pPr>
            <a:r>
              <a:rPr lang="ru-RU" sz="2000" b="1" dirty="0" smtClean="0">
                <a:cs typeface="Times New Roman" pitchFamily="18" charset="0"/>
              </a:rPr>
              <a:t>При </a:t>
            </a:r>
            <a:r>
              <a:rPr lang="ru-RU" sz="2000" b="1" dirty="0" err="1">
                <a:cs typeface="Times New Roman" pitchFamily="18" charset="0"/>
              </a:rPr>
              <a:t>колоноскопии</a:t>
            </a:r>
            <a:r>
              <a:rPr lang="ru-RU" sz="2000" b="1" dirty="0">
                <a:cs typeface="Times New Roman" pitchFamily="18" charset="0"/>
              </a:rPr>
              <a:t> удается визуализировать устье дивертикула либо сужение просвета сигмовидной кишки. Последнее может быть характерным и для </a:t>
            </a:r>
            <a:r>
              <a:rPr lang="ru-RU" sz="2000" b="1" dirty="0" err="1">
                <a:cs typeface="Times New Roman" pitchFamily="18" charset="0"/>
              </a:rPr>
              <a:t>колоректального</a:t>
            </a:r>
            <a:r>
              <a:rPr lang="ru-RU" sz="2000" b="1" dirty="0">
                <a:cs typeface="Times New Roman" pitchFamily="18" charset="0"/>
              </a:rPr>
              <a:t> рака. </a:t>
            </a:r>
          </a:p>
          <a:p>
            <a:pPr>
              <a:lnSpc>
                <a:spcPct val="90000"/>
              </a:lnSpc>
              <a:buNone/>
            </a:pPr>
            <a:endParaRPr lang="ru-RU" sz="1200" dirty="0"/>
          </a:p>
        </p:txBody>
      </p:sp>
      <p:pic>
        <p:nvPicPr>
          <p:cNvPr id="4" name="Рисунок 3" descr="divertikul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9135"/>
            <a:ext cx="3212663" cy="199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808"/>
            <a:ext cx="9144000" cy="6096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признаки </a:t>
            </a:r>
            <a:r>
              <a:rPr lang="ru-RU" sz="2800" b="1" dirty="0" err="1">
                <a:solidFill>
                  <a:srgbClr val="C00000"/>
                </a:solidFill>
              </a:rPr>
              <a:t>мезентериальной</a:t>
            </a:r>
            <a:r>
              <a:rPr lang="ru-RU" sz="2800" b="1" dirty="0">
                <a:solidFill>
                  <a:srgbClr val="C00000"/>
                </a:solidFill>
              </a:rPr>
              <a:t> ишемии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276872"/>
            <a:ext cx="9036496" cy="366713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В анамнезе кардиальная патология, хроническая почечная недостаточность, неоднократные болевые приступы невыясненной этиологии.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Боли носят разлитой характер, часто сопровождаются диареей и похуданием пациентов. Потеря веса связана с отказом от еды из-за страха возникновения болевого приступа.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Интенсивность болей в животе не соответствует данным объективного обследования. Живот при пальпации мягкий, умерено болезнен в </a:t>
            </a:r>
            <a:r>
              <a:rPr lang="ru-RU" sz="1800" b="1" dirty="0" err="1">
                <a:cs typeface="Times New Roman" pitchFamily="18" charset="0"/>
              </a:rPr>
              <a:t>эпигастральной</a:t>
            </a:r>
            <a:r>
              <a:rPr lang="ru-RU" sz="1800" b="1" dirty="0">
                <a:cs typeface="Times New Roman" pitchFamily="18" charset="0"/>
              </a:rPr>
              <a:t> области. 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Отсутствие </a:t>
            </a:r>
            <a:r>
              <a:rPr lang="ru-RU" sz="1800" b="1" dirty="0" err="1">
                <a:cs typeface="Times New Roman" pitchFamily="18" charset="0"/>
              </a:rPr>
              <a:t>перитонеальных</a:t>
            </a:r>
            <a:r>
              <a:rPr lang="ru-RU" sz="1800" b="1" dirty="0">
                <a:cs typeface="Times New Roman" pitchFamily="18" charset="0"/>
              </a:rPr>
              <a:t> симптомов и защитного мышечного напряжения.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При аускультации живота выслушивается систолический шум в </a:t>
            </a:r>
            <a:r>
              <a:rPr lang="ru-RU" sz="1800" b="1" dirty="0" err="1">
                <a:cs typeface="Times New Roman" pitchFamily="18" charset="0"/>
              </a:rPr>
              <a:t>эпигастрии</a:t>
            </a:r>
            <a:r>
              <a:rPr lang="ru-RU" sz="1800" b="1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Для подтверждения диагноза </a:t>
            </a:r>
            <a:r>
              <a:rPr lang="ru-RU" sz="1800" b="1" dirty="0" err="1">
                <a:cs typeface="Times New Roman" pitchFamily="18" charset="0"/>
              </a:rPr>
              <a:t>мезентериальной</a:t>
            </a:r>
            <a:r>
              <a:rPr lang="ru-RU" sz="1800" b="1" dirty="0">
                <a:cs typeface="Times New Roman" pitchFamily="18" charset="0"/>
              </a:rPr>
              <a:t> ишемии выполняется селективная ангиография.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Диагноз ишемического колита устанавливают на основании данных </a:t>
            </a:r>
            <a:r>
              <a:rPr lang="ru-RU" sz="1800" b="1" dirty="0" err="1">
                <a:cs typeface="Times New Roman" pitchFamily="18" charset="0"/>
              </a:rPr>
              <a:t>колоноскопии</a:t>
            </a:r>
            <a:r>
              <a:rPr lang="ru-RU" sz="1800" b="1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sz="1800" b="1" dirty="0">
                <a:cs typeface="Times New Roman" pitchFamily="18" charset="0"/>
              </a:rPr>
              <a:t>В сомнительных случаях выполняется лапароскопия, при которой удается обнаружить бледность стенки тонкой кишки. </a:t>
            </a:r>
          </a:p>
          <a:p>
            <a:pPr>
              <a:lnSpc>
                <a:spcPct val="90000"/>
              </a:lnSpc>
            </a:pP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71678"/>
            <a:ext cx="9144000" cy="7159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 второй группе относят: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857496"/>
            <a:ext cx="7843866" cy="3848104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1. Заболевания </a:t>
            </a:r>
            <a:r>
              <a:rPr lang="ru-RU" sz="2400" b="1" dirty="0">
                <a:cs typeface="Times New Roman" pitchFamily="18" charset="0"/>
              </a:rPr>
              <a:t>органов грудной полости (пневмония, инфаркт миокарда, острая правожелудочковая недостаточность). </a:t>
            </a:r>
          </a:p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2. Заболевания </a:t>
            </a:r>
            <a:r>
              <a:rPr lang="ru-RU" sz="2400" b="1" dirty="0">
                <a:cs typeface="Times New Roman" pitchFamily="18" charset="0"/>
              </a:rPr>
              <a:t>органов забрюшинного пространства (почечная </a:t>
            </a:r>
            <a:r>
              <a:rPr lang="ru-RU" sz="2400" b="1" dirty="0" smtClean="0">
                <a:cs typeface="Times New Roman" pitchFamily="18" charset="0"/>
              </a:rPr>
              <a:t>колика, острый пиелонефрит).</a:t>
            </a:r>
            <a:endParaRPr lang="ru-RU" sz="2400" b="1" dirty="0"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cs typeface="Times New Roman" pitchFamily="18" charset="0"/>
              </a:rPr>
              <a:t>3. Заболевания </a:t>
            </a:r>
            <a:r>
              <a:rPr lang="ru-RU" sz="2400" b="1" dirty="0">
                <a:cs typeface="Times New Roman" pitchFamily="18" charset="0"/>
              </a:rPr>
              <a:t>органов малого таза (</a:t>
            </a:r>
            <a:r>
              <a:rPr lang="ru-RU" sz="2400" b="1" dirty="0" err="1">
                <a:cs typeface="Times New Roman" pitchFamily="18" charset="0"/>
              </a:rPr>
              <a:t>альгодисменоррея</a:t>
            </a:r>
            <a:r>
              <a:rPr lang="ru-RU" sz="2400" b="1" dirty="0">
                <a:cs typeface="Times New Roman" pitchFamily="18" charset="0"/>
              </a:rPr>
              <a:t>, </a:t>
            </a:r>
            <a:r>
              <a:rPr lang="ru-RU" sz="2400" b="1" dirty="0" smtClean="0">
                <a:cs typeface="Times New Roman" pitchFamily="18" charset="0"/>
              </a:rPr>
              <a:t>аднекситы). </a:t>
            </a:r>
            <a:endParaRPr lang="ru-RU" sz="2400" b="1" dirty="0">
              <a:cs typeface="Times New Roman" pitchFamily="18" charset="0"/>
            </a:endParaRP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1844824"/>
            <a:ext cx="9144000" cy="4572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Отличительные признаки инфаркта миокарда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007" y="2564904"/>
            <a:ext cx="9144000" cy="242889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Беспокойное поведение больных, которые меняют положение тела. 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Характерно чувство страха смерти, одышка, </a:t>
            </a:r>
            <a:r>
              <a:rPr lang="ru-RU" sz="1600" b="1" dirty="0" err="1">
                <a:cs typeface="Times New Roman" pitchFamily="18" charset="0"/>
              </a:rPr>
              <a:t>акроцианоз</a:t>
            </a:r>
            <a:r>
              <a:rPr lang="ru-RU" sz="1600" b="1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В анамнезе – кардиальная патология.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Нарушение сердечного ритма, гипотония.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Возникновение боли часто связано с физической нагрузкой или эмоциональным напряжением.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Боль носит волнообразный характер, распространяется за грудину, </a:t>
            </a:r>
            <a:r>
              <a:rPr lang="ru-RU" sz="1600" b="1" dirty="0" err="1">
                <a:cs typeface="Times New Roman" pitchFamily="18" charset="0"/>
              </a:rPr>
              <a:t>иррадиирует</a:t>
            </a:r>
            <a:r>
              <a:rPr lang="ru-RU" sz="1600" b="1" dirty="0">
                <a:cs typeface="Times New Roman" pitchFamily="18" charset="0"/>
              </a:rPr>
              <a:t> в левое </a:t>
            </a:r>
            <a:r>
              <a:rPr lang="ru-RU" sz="1600" b="1" dirty="0" err="1">
                <a:cs typeface="Times New Roman" pitchFamily="18" charset="0"/>
              </a:rPr>
              <a:t>надплечье</a:t>
            </a:r>
            <a:r>
              <a:rPr lang="ru-RU" sz="1600" b="1" dirty="0">
                <a:cs typeface="Times New Roman" pitchFamily="18" charset="0"/>
              </a:rPr>
              <a:t> и не сопровождается многократной рвотой.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Редко обнаруживаются болезненность при пальпации живота, </a:t>
            </a:r>
            <a:r>
              <a:rPr lang="ru-RU" sz="1600" b="1" dirty="0" err="1">
                <a:cs typeface="Times New Roman" pitchFamily="18" charset="0"/>
              </a:rPr>
              <a:t>перитонеальные</a:t>
            </a:r>
            <a:r>
              <a:rPr lang="ru-RU" sz="1600" b="1" dirty="0">
                <a:cs typeface="Times New Roman" pitchFamily="18" charset="0"/>
              </a:rPr>
              <a:t> симптомы и ригидность мышц брюшной стенки.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Уменьшение боли при глубокой пальпации </a:t>
            </a:r>
            <a:r>
              <a:rPr lang="ru-RU" sz="1600" b="1" dirty="0" err="1">
                <a:cs typeface="Times New Roman" pitchFamily="18" charset="0"/>
              </a:rPr>
              <a:t>эпигастрия</a:t>
            </a:r>
            <a:r>
              <a:rPr lang="ru-RU" sz="1600" b="1" dirty="0">
                <a:cs typeface="Times New Roman" pitchFamily="18" charset="0"/>
              </a:rPr>
              <a:t> – характерно для инфаркта миокарда, усиление боли – для острого панкреатита (симптом </a:t>
            </a:r>
            <a:r>
              <a:rPr lang="ru-RU" sz="1600" b="1" dirty="0" err="1">
                <a:cs typeface="Times New Roman" pitchFamily="18" charset="0"/>
              </a:rPr>
              <a:t>Джанелидзе</a:t>
            </a:r>
            <a:r>
              <a:rPr lang="ru-RU" sz="1600" b="1" dirty="0">
                <a:cs typeface="Times New Roman" pitchFamily="18" charset="0"/>
              </a:rPr>
              <a:t>).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err="1">
                <a:cs typeface="Times New Roman" pitchFamily="18" charset="0"/>
              </a:rPr>
              <a:t>Интактный</a:t>
            </a:r>
            <a:r>
              <a:rPr lang="ru-RU" sz="1600" b="1" dirty="0">
                <a:cs typeface="Times New Roman" pitchFamily="18" charset="0"/>
              </a:rPr>
              <a:t> желчный пузырь и не увеличенная в размерах поджелудочная железа при ультразвуковом исследовании. 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cs typeface="Times New Roman" pitchFamily="18" charset="0"/>
              </a:rPr>
              <a:t>Характерные изменения на ЭКГ, повышение активности в кровы так называемых сердечных ферментов.</a:t>
            </a:r>
          </a:p>
          <a:p>
            <a:pPr algn="just">
              <a:lnSpc>
                <a:spcPct val="90000"/>
              </a:lnSpc>
            </a:pPr>
            <a:endParaRPr lang="ru-RU" sz="1400" dirty="0">
              <a:cs typeface="Times New Roman" pitchFamily="18" charset="0"/>
            </a:endParaRPr>
          </a:p>
        </p:txBody>
      </p:sp>
      <p:pic>
        <p:nvPicPr>
          <p:cNvPr id="4" name="Рисунок 3" descr="cardiohealer_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0"/>
            <a:ext cx="2612448" cy="16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6832"/>
            <a:ext cx="9144000" cy="457200"/>
          </a:xfrm>
        </p:spPr>
        <p:txBody>
          <a:bodyPr/>
          <a:lstStyle/>
          <a:p>
            <a:pPr algn="ctr"/>
            <a:r>
              <a:rPr lang="ru-RU" sz="2800" dirty="0"/>
              <a:t>Отличительные признаки почечной колики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71744"/>
            <a:ext cx="9001156" cy="2286016"/>
          </a:xfrm>
        </p:spPr>
        <p:txBody>
          <a:bodyPr/>
          <a:lstStyle/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Начало </a:t>
            </a:r>
            <a:r>
              <a:rPr lang="ru-RU" sz="1600" b="1" dirty="0">
                <a:cs typeface="Times New Roman" pitchFamily="18" charset="0"/>
              </a:rPr>
              <a:t>заболевания связано с физической работой, ездой на транспорте, переохлаждением.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Боли </a:t>
            </a:r>
            <a:r>
              <a:rPr lang="ru-RU" sz="1600" b="1" dirty="0">
                <a:cs typeface="Times New Roman" pitchFamily="18" charset="0"/>
              </a:rPr>
              <a:t>носят очень интенсивный характер, что обуславливает беспокойное поведение больного.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Отсутствие миграции боли (симптом </a:t>
            </a:r>
            <a:r>
              <a:rPr lang="ru-RU" sz="1600" b="1" dirty="0" err="1" smtClean="0">
                <a:cs typeface="Times New Roman" pitchFamily="18" charset="0"/>
              </a:rPr>
              <a:t>Волковича-Кохера</a:t>
            </a:r>
            <a:r>
              <a:rPr lang="ru-RU" sz="1600" b="1" dirty="0" smtClean="0">
                <a:cs typeface="Times New Roman" pitchFamily="18" charset="0"/>
              </a:rPr>
              <a:t>).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В зависимости от локализации окклюзии мочевых путей, определяется характерная иррадиация боли (в поясницу, подреберье, пупок, переднюю поверхность бедра, надлобковую область, мошонку, половые губы).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Боль </a:t>
            </a:r>
            <a:r>
              <a:rPr lang="ru-RU" sz="1600" b="1" dirty="0">
                <a:cs typeface="Times New Roman" pitchFamily="18" charset="0"/>
              </a:rPr>
              <a:t>и рвота возникают почти одновременно.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Дизурия</a:t>
            </a:r>
            <a:r>
              <a:rPr lang="ru-RU" sz="1600" b="1" dirty="0">
                <a:cs typeface="Times New Roman" pitchFamily="18" charset="0"/>
              </a:rPr>
              <a:t>, микро - или </a:t>
            </a:r>
            <a:r>
              <a:rPr lang="ru-RU" sz="1600" b="1" dirty="0" err="1">
                <a:cs typeface="Times New Roman" pitchFamily="18" charset="0"/>
              </a:rPr>
              <a:t>макрогематурия</a:t>
            </a:r>
            <a:r>
              <a:rPr lang="ru-RU" sz="1600" b="1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При </a:t>
            </a:r>
            <a:r>
              <a:rPr lang="ru-RU" sz="1600" b="1" dirty="0">
                <a:cs typeface="Times New Roman" pitchFamily="18" charset="0"/>
              </a:rPr>
              <a:t>пальпации живот мягкий болезненный по ходу мочеточника.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Положительные </a:t>
            </a:r>
            <a:r>
              <a:rPr lang="ru-RU" sz="1600" b="1" dirty="0">
                <a:cs typeface="Times New Roman" pitchFamily="18" charset="0"/>
              </a:rPr>
              <a:t>симптомы </a:t>
            </a:r>
            <a:r>
              <a:rPr lang="ru-RU" sz="1600" b="1" dirty="0" err="1">
                <a:cs typeface="Times New Roman" pitchFamily="18" charset="0"/>
              </a:rPr>
              <a:t>Пастернацкого</a:t>
            </a:r>
            <a:r>
              <a:rPr lang="ru-RU" sz="1600" b="1" dirty="0">
                <a:cs typeface="Times New Roman" pitchFamily="18" charset="0"/>
              </a:rPr>
              <a:t>, </a:t>
            </a:r>
            <a:r>
              <a:rPr lang="ru-RU" sz="1600" b="1" dirty="0" err="1">
                <a:cs typeface="Times New Roman" pitchFamily="18" charset="0"/>
              </a:rPr>
              <a:t>Лорина-Эпштенйна</a:t>
            </a:r>
            <a:r>
              <a:rPr lang="ru-RU" sz="1600" b="1" dirty="0" smtClean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Если</a:t>
            </a:r>
            <a:r>
              <a:rPr lang="ru-RU" sz="1600" b="1" dirty="0">
                <a:cs typeface="Times New Roman" pitchFamily="18" charset="0"/>
              </a:rPr>
              <a:t>  присоединяется </a:t>
            </a:r>
            <a:r>
              <a:rPr lang="ru-RU" sz="1600" b="1" dirty="0" err="1">
                <a:cs typeface="Times New Roman" pitchFamily="18" charset="0"/>
              </a:rPr>
              <a:t>пиелонефрит</a:t>
            </a:r>
            <a:r>
              <a:rPr lang="ru-RU" sz="1600" b="1" dirty="0">
                <a:cs typeface="Times New Roman" pitchFamily="18" charset="0"/>
              </a:rPr>
              <a:t>, то характерно преобладание общих симптомов (лихорадка, озноб, общая слабость, головная боль) над местными (боли в животе), воспалительные изменения в моче. 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b="1" dirty="0" smtClean="0">
                <a:cs typeface="Times New Roman" pitchFamily="18" charset="0"/>
              </a:rPr>
              <a:t>На </a:t>
            </a:r>
            <a:r>
              <a:rPr lang="ru-RU" sz="1600" b="1" dirty="0">
                <a:cs typeface="Times New Roman" pitchFamily="18" charset="0"/>
              </a:rPr>
              <a:t>УЗИ – </a:t>
            </a:r>
            <a:r>
              <a:rPr lang="ru-RU" sz="1600" b="1" dirty="0" err="1">
                <a:cs typeface="Times New Roman" pitchFamily="18" charset="0"/>
              </a:rPr>
              <a:t>пиелокаликэктазия</a:t>
            </a:r>
            <a:r>
              <a:rPr lang="ru-RU" sz="1600" b="1" dirty="0">
                <a:cs typeface="Times New Roman" pitchFamily="18" charset="0"/>
              </a:rPr>
              <a:t>, визуализация конкрементов в верхних мочевыводящих путях.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endParaRPr lang="ru-RU" sz="1400" dirty="0">
              <a:cs typeface="Times New Roman" pitchFamily="18" charset="0"/>
            </a:endParaRPr>
          </a:p>
        </p:txBody>
      </p:sp>
      <p:pic>
        <p:nvPicPr>
          <p:cNvPr id="4" name="Рисунок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527" y="0"/>
            <a:ext cx="2898473" cy="1928802"/>
          </a:xfrm>
          <a:prstGeom prst="rect">
            <a:avLst/>
          </a:prstGeom>
        </p:spPr>
      </p:pic>
      <p:pic>
        <p:nvPicPr>
          <p:cNvPr id="5" name="Рисунок 4" descr="Overuse-or-exhaustion-p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8958" cy="195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5aa15583af44ef66c37043c1f4515a81d820ca"/>
</p:tagLst>
</file>

<file path=ppt/theme/theme1.xml><?xml version="1.0" encoding="utf-8"?>
<a:theme xmlns:a="http://schemas.openxmlformats.org/drawingml/2006/main" name="powerpoint-template">
  <a:themeElements>
    <a:clrScheme name="powerpoint-template 4">
      <a:dk1>
        <a:srgbClr val="4D4D4D"/>
      </a:dk1>
      <a:lt1>
        <a:srgbClr val="FFFFFF"/>
      </a:lt1>
      <a:dk2>
        <a:srgbClr val="4D4D4D"/>
      </a:dk2>
      <a:lt2>
        <a:srgbClr val="105A5B"/>
      </a:lt2>
      <a:accent1>
        <a:srgbClr val="167C7E"/>
      </a:accent1>
      <a:accent2>
        <a:srgbClr val="1C9495"/>
      </a:accent2>
      <a:accent3>
        <a:srgbClr val="FFFFFF"/>
      </a:accent3>
      <a:accent4>
        <a:srgbClr val="404040"/>
      </a:accent4>
      <a:accent5>
        <a:srgbClr val="ABBFC0"/>
      </a:accent5>
      <a:accent6>
        <a:srgbClr val="188687"/>
      </a:accent6>
      <a:hlink>
        <a:srgbClr val="28ACB0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1FAA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1376BA"/>
        </a:lt2>
        <a:accent1>
          <a:srgbClr val="2091CB"/>
        </a:accent1>
        <a:accent2>
          <a:srgbClr val="2D76E4"/>
        </a:accent2>
        <a:accent3>
          <a:srgbClr val="FFFFFF"/>
        </a:accent3>
        <a:accent4>
          <a:srgbClr val="404040"/>
        </a:accent4>
        <a:accent5>
          <a:srgbClr val="ABC7E2"/>
        </a:accent5>
        <a:accent6>
          <a:srgbClr val="286ACF"/>
        </a:accent6>
        <a:hlink>
          <a:srgbClr val="3BAE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105A5B"/>
        </a:lt2>
        <a:accent1>
          <a:srgbClr val="167C7E"/>
        </a:accent1>
        <a:accent2>
          <a:srgbClr val="1C9495"/>
        </a:accent2>
        <a:accent3>
          <a:srgbClr val="FFFFFF"/>
        </a:accent3>
        <a:accent4>
          <a:srgbClr val="404040"/>
        </a:accent4>
        <a:accent5>
          <a:srgbClr val="ABBFC0"/>
        </a:accent5>
        <a:accent6>
          <a:srgbClr val="188687"/>
        </a:accent6>
        <a:hlink>
          <a:srgbClr val="28ACB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4510</Words>
  <Application>Microsoft Office PowerPoint</Application>
  <PresentationFormat>Экран (4:3)</PresentationFormat>
  <Paragraphs>624</Paragraphs>
  <Slides>108</Slides>
  <Notes>4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108</vt:i4>
      </vt:variant>
    </vt:vector>
  </HeadingPairs>
  <TitlesOfParts>
    <vt:vector size="109" baseType="lpstr">
      <vt:lpstr>powerpoint-template</vt:lpstr>
      <vt:lpstr>Острый живот в хирургии. Острый ложный живот.</vt:lpstr>
      <vt:lpstr>Острый живот</vt:lpstr>
      <vt:lpstr>В группу заболеваний, объединяемых под общим термином «острый живот», включают:</vt:lpstr>
      <vt:lpstr>Основные причины развития острого живота </vt:lpstr>
      <vt:lpstr>Презентация PowerPoint</vt:lpstr>
      <vt:lpstr>Основные симптомы:</vt:lpstr>
      <vt:lpstr>Симптоматика </vt:lpstr>
      <vt:lpstr>Этиология абдоминальной боли</vt:lpstr>
      <vt:lpstr>Презентация PowerPoint</vt:lpstr>
      <vt:lpstr>Презентация PowerPoint</vt:lpstr>
      <vt:lpstr>Симптом Щёткина-Блюмберга</vt:lpstr>
      <vt:lpstr>Симптом Волковича-Кохера</vt:lpstr>
      <vt:lpstr>Симптом Сорези</vt:lpstr>
      <vt:lpstr>Симптом Элекера</vt:lpstr>
      <vt:lpstr>Презентация PowerPoint</vt:lpstr>
      <vt:lpstr>Диагностический алгоритм</vt:lpstr>
      <vt:lpstr>Диагностика: анамнез</vt:lpstr>
      <vt:lpstr>Ключевые моменты в анамнезе</vt:lpstr>
      <vt:lpstr>Расспрос больных с болью в животе</vt:lpstr>
      <vt:lpstr>Ключевые моменты при осмотре </vt:lpstr>
      <vt:lpstr>Презентация PowerPoint</vt:lpstr>
      <vt:lpstr>Минимальный объем физикального обследования  при остром животе</vt:lpstr>
      <vt:lpstr>Элементарные измерения при остром животе</vt:lpstr>
      <vt:lpstr>Лабораторная и инструментальная диагностика</vt:lpstr>
      <vt:lpstr>Инструментальные исследования при остром животе </vt:lpstr>
      <vt:lpstr>Презентация PowerPoint</vt:lpstr>
      <vt:lpstr>Презентация PowerPoint</vt:lpstr>
      <vt:lpstr>Презентация PowerPoint</vt:lpstr>
      <vt:lpstr>Лапароскопия при остром животе </vt:lpstr>
      <vt:lpstr>Диагностика</vt:lpstr>
      <vt:lpstr>Классификация острого аппендицита по В.И.Колесову (1972)</vt:lpstr>
      <vt:lpstr>Клиническая картина острого аппендицита зависит от:</vt:lpstr>
      <vt:lpstr>Боль в животе, возникшая на фоне полного здоровья, постоянного характера - </vt:lpstr>
      <vt:lpstr>Симптомы смещения боли</vt:lpstr>
      <vt:lpstr>Симтом Щеткина-Блюмберга</vt:lpstr>
      <vt:lpstr>Особенность симтома Щеткина-Блюмберга при остром аппендиците</vt:lpstr>
      <vt:lpstr>Защитное напряжение мышц передней брюшной стенки - дефанс</vt:lpstr>
      <vt:lpstr>Симптом В.П.Образцова</vt:lpstr>
      <vt:lpstr>Симптом Воскресенского (симптом «скольжения», «рубашки»)</vt:lpstr>
      <vt:lpstr>Симптом Воскресенского (симптом «скольжения», «рубашки»)</vt:lpstr>
      <vt:lpstr>Симптом Ровзинга</vt:lpstr>
      <vt:lpstr>Симптом бартомье-михельсона</vt:lpstr>
      <vt:lpstr>Симптом Войно-Ясенецкого</vt:lpstr>
      <vt:lpstr>Симптом кашля</vt:lpstr>
      <vt:lpstr>Особенности аппендицита у пожилых и старческого возраста</vt:lpstr>
      <vt:lpstr>Особенности у грудных и маленьких детей </vt:lpstr>
      <vt:lpstr>Дифференциальная диагностика</vt:lpstr>
      <vt:lpstr>Перфоративная язва</vt:lpstr>
      <vt:lpstr>Презентация PowerPoint</vt:lpstr>
      <vt:lpstr>Презентация PowerPoint</vt:lpstr>
      <vt:lpstr>Презентация PowerPoint</vt:lpstr>
      <vt:lpstr>Кишечная непроходимость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Илеоцекальная инвагинация</vt:lpstr>
      <vt:lpstr>Презентация PowerPoint</vt:lpstr>
      <vt:lpstr>Острый холецистит</vt:lpstr>
      <vt:lpstr>Острый панкреатит</vt:lpstr>
      <vt:lpstr>Тромбоз мезентериальных сосудов</vt:lpstr>
      <vt:lpstr>Презентация PowerPoint</vt:lpstr>
      <vt:lpstr>Презентация PowerPoint</vt:lpstr>
      <vt:lpstr>Острый мезентериальный лимфоаденит</vt:lpstr>
      <vt:lpstr>Правосторонняя почечная колика</vt:lpstr>
      <vt:lpstr>Острые гинекологические заболевания</vt:lpstr>
      <vt:lpstr>Отличительные признаки апоплексии яичников</vt:lpstr>
      <vt:lpstr>Презентация PowerPoint</vt:lpstr>
      <vt:lpstr>Презентация PowerPoint</vt:lpstr>
      <vt:lpstr>Презентация PowerPoint</vt:lpstr>
      <vt:lpstr>Хирургическая тактика при аппендикулярном инфильтрате</vt:lpstr>
      <vt:lpstr>Тактика хирурга при сомнительном диагнозе острого аппендицита</vt:lpstr>
      <vt:lpstr>Презентация PowerPoint</vt:lpstr>
      <vt:lpstr>Аппендэктомия – этапы</vt:lpstr>
      <vt:lpstr>Презентация PowerPoint</vt:lpstr>
      <vt:lpstr>Хирургическая тактика при несоответствии клинических данных результатам интраоперационной ревизии </vt:lpstr>
      <vt:lpstr>ЛОЖНЫЙ ОСТРЫЙ ЖИВОТ ИЛИ ПСЕВДОАБДОМИНАЛЬНЫЙ СИНДРОМ</vt:lpstr>
      <vt:lpstr>Заболевания, симулирующие  «острый живот»</vt:lpstr>
      <vt:lpstr>К первой группе относят:</vt:lpstr>
      <vt:lpstr>Отличительные признаки аллергической кишечной колики</vt:lpstr>
      <vt:lpstr>Отличительные признаки острого гепатоза </vt:lpstr>
      <vt:lpstr>Отличительные признаки дивертикулита</vt:lpstr>
      <vt:lpstr>Отличительные признаки мезентериальной ишемии </vt:lpstr>
      <vt:lpstr>Ко второй группе относят: </vt:lpstr>
      <vt:lpstr>Отличительные признаки инфаркта миокарда</vt:lpstr>
      <vt:lpstr>Отличительные признаки почечной колики</vt:lpstr>
      <vt:lpstr>К третьей группе относят:</vt:lpstr>
      <vt:lpstr>Отличительные признаки ревматизма</vt:lpstr>
      <vt:lpstr>Отличительные признаки сахарного диабета</vt:lpstr>
      <vt:lpstr>Отличительные признаки тиреотоксикоза</vt:lpstr>
      <vt:lpstr>СИНДРОМ ОТМЕНЫ ПРИ УПОТРЕБЛЕНИИ НАРКОТИКОВ</vt:lpstr>
      <vt:lpstr>Отличительные признаки опоясывающего лишая</vt:lpstr>
      <vt:lpstr>ИНФЕКЦИОННЫЕ ЗАБОЛЕВАНИЯ:</vt:lpstr>
      <vt:lpstr>вывод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Острый живот в хирургии</dc:title>
  <dc:creator>Polina</dc:creator>
  <cp:lastModifiedBy>Надежда</cp:lastModifiedBy>
  <cp:revision>42</cp:revision>
  <dcterms:created xsi:type="dcterms:W3CDTF">2015-10-26T09:42:05Z</dcterms:created>
  <dcterms:modified xsi:type="dcterms:W3CDTF">2020-10-07T07:04:08Z</dcterms:modified>
</cp:coreProperties>
</file>