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235" autoAdjust="0"/>
  </p:normalViewPr>
  <p:slideViewPr>
    <p:cSldViewPr snapToGrid="0">
      <p:cViewPr varScale="1">
        <p:scale>
          <a:sx n="51" d="100"/>
          <a:sy n="51" d="100"/>
        </p:scale>
        <p:origin x="10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94AA6-11F1-4C7B-8606-E31215A6024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D44C-09E6-488A-999E-CD97CBA57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1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статье измеряется толщина стенки мочевого пузыря у дна после его</a:t>
            </a:r>
            <a:r>
              <a:rPr lang="ru-RU" baseline="0" dirty="0"/>
              <a:t> опорожнения. Утолщение стенки не будет являться специфическим признаком </a:t>
            </a:r>
            <a:r>
              <a:rPr lang="ru-RU" baseline="0" dirty="0" err="1"/>
              <a:t>гиперактивности</a:t>
            </a:r>
            <a:r>
              <a:rPr lang="ru-RU" baseline="0" dirty="0"/>
              <a:t> </a:t>
            </a:r>
            <a:r>
              <a:rPr lang="ru-RU" baseline="0" dirty="0" err="1"/>
              <a:t>детрузора</a:t>
            </a:r>
            <a:r>
              <a:rPr lang="ru-RU" baseline="0" dirty="0"/>
              <a:t>, но может быть полезным в сочетании с клин симптомами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7D44C-09E6-488A-999E-CD97CBA57D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2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заголовок вынести: Проба </a:t>
            </a:r>
            <a:r>
              <a:rPr lang="ru-RU" dirty="0" err="1"/>
              <a:t>Вальсальвы</a:t>
            </a:r>
            <a:endParaRPr lang="ru-RU" dirty="0"/>
          </a:p>
          <a:p>
            <a:r>
              <a:rPr lang="ru-RU" dirty="0"/>
              <a:t>..в анамнезе двое родов, выпадение матки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D44C-09E6-488A-999E-CD97CBA57D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5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D44C-09E6-488A-999E-CD97CBA57D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6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Внутриректальная</a:t>
            </a:r>
            <a:r>
              <a:rPr lang="ru-RU" dirty="0"/>
              <a:t>, </a:t>
            </a:r>
            <a:r>
              <a:rPr lang="ru-RU" dirty="0" err="1"/>
              <a:t>внутрианальная</a:t>
            </a:r>
            <a:r>
              <a:rPr lang="ru-RU" dirty="0"/>
              <a:t> и наружная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7D44C-09E6-488A-999E-CD97CBA57DB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7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1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61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1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71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0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1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4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4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5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4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5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D36D-EBB2-4B03-97F1-CEF8A655276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D4EA7A-AE21-4BDB-946E-26F0335D5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881" y="125506"/>
            <a:ext cx="10990731" cy="3783106"/>
          </a:xfrm>
        </p:spPr>
        <p:txBody>
          <a:bodyPr/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2000" dirty="0" err="1">
                <a:solidFill>
                  <a:srgbClr val="002060"/>
                </a:solidFill>
              </a:rPr>
              <a:t>Войно-Ясенецкого</a:t>
            </a:r>
            <a:r>
              <a:rPr lang="ru-RU" altLang="ru-RU" sz="2000" dirty="0">
                <a:solidFill>
                  <a:srgbClr val="002060"/>
                </a:solidFill>
              </a:rPr>
              <a:t>»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/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Кафедра лучевой диагностики ИПО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4800" dirty="0">
                <a:solidFill>
                  <a:srgbClr val="002060"/>
                </a:solidFill>
              </a:rPr>
              <a:t/>
            </a:r>
            <a:br>
              <a:rPr lang="ru-RU" altLang="ru-RU" sz="4800" dirty="0">
                <a:solidFill>
                  <a:srgbClr val="002060"/>
                </a:solidFill>
              </a:rPr>
            </a:br>
            <a:r>
              <a:rPr lang="ru-RU" altLang="ru-RU" sz="32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altLang="ru-RU" sz="3200" dirty="0">
                <a:solidFill>
                  <a:srgbClr val="002060"/>
                </a:solidFill>
              </a:rPr>
              <a:t> УЗИ и динамическая МРТ-визуализация тазового дна: нормальная анатомия и патология. Часть 2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881" y="4050832"/>
            <a:ext cx="11241743" cy="280716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Выполнила: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  <a:r>
              <a:rPr lang="ru-RU" altLang="ru-RU" sz="2000" b="1" dirty="0">
                <a:solidFill>
                  <a:schemeClr val="tx1"/>
                </a:solidFill>
              </a:rPr>
              <a:t>рдинатор 1 года обучения 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специальности УЗД</a:t>
            </a:r>
          </a:p>
          <a:p>
            <a:pPr>
              <a:defRPr/>
            </a:pPr>
            <a:r>
              <a:rPr lang="ru-RU" altLang="ru-RU" sz="2000" b="1" dirty="0" err="1">
                <a:solidFill>
                  <a:schemeClr val="tx1"/>
                </a:solidFill>
              </a:rPr>
              <a:t>Слепенко</a:t>
            </a:r>
            <a:r>
              <a:rPr lang="ru-RU" altLang="ru-RU" sz="2000" b="1" dirty="0">
                <a:solidFill>
                  <a:schemeClr val="tx1"/>
                </a:solidFill>
              </a:rPr>
              <a:t> Мария Николаевна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г. Красноярск, 2022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4050832"/>
            <a:ext cx="6638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3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125506"/>
            <a:ext cx="8897484" cy="75303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УЗИ прямой кишки. </a:t>
            </a:r>
            <a:r>
              <a:rPr lang="ru-RU" dirty="0" smtClean="0">
                <a:solidFill>
                  <a:srgbClr val="002060"/>
                </a:solidFill>
              </a:rPr>
              <a:t>Норма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824" y="4966447"/>
            <a:ext cx="10291481" cy="1785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А – ТВУЗИ, поперечное сканирование. </a:t>
            </a:r>
            <a:r>
              <a:rPr lang="ru-RU" sz="2200" i="1" dirty="0" err="1"/>
              <a:t>Гипоэхогенный</a:t>
            </a:r>
            <a:r>
              <a:rPr lang="ru-RU" sz="2200" i="1" dirty="0"/>
              <a:t> внутренний анальный сфинктер, по периферии </a:t>
            </a:r>
            <a:r>
              <a:rPr lang="ru-RU" sz="2200" i="1" dirty="0" err="1"/>
              <a:t>гиперэхогенная</a:t>
            </a:r>
            <a:r>
              <a:rPr lang="ru-RU" sz="2200" i="1" dirty="0"/>
              <a:t> кольцевидная структура - наружный анальный </a:t>
            </a:r>
            <a:r>
              <a:rPr lang="ru-RU" sz="2200" i="1" dirty="0" smtClean="0"/>
              <a:t>сфинктер. </a:t>
            </a:r>
            <a:r>
              <a:rPr lang="ru-RU" sz="2200" i="1" dirty="0"/>
              <a:t>Б – ТВУЗИ, 3D-реконструкция. </a:t>
            </a:r>
            <a:r>
              <a:rPr lang="ru-RU" sz="2200" i="1" dirty="0" err="1"/>
              <a:t>Гиперэхогенная</a:t>
            </a:r>
            <a:r>
              <a:rPr lang="ru-RU" sz="2200" i="1" dirty="0"/>
              <a:t> лонно-прямокишечная мышца, внутренний анальный сфинктер – </a:t>
            </a:r>
            <a:r>
              <a:rPr lang="ru-RU" sz="2200" i="1" dirty="0" err="1"/>
              <a:t>гипоэхогенная</a:t>
            </a:r>
            <a:r>
              <a:rPr lang="ru-RU" sz="2200" i="1" dirty="0"/>
              <a:t> структура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53779" t="25651" r="3161" b="34146"/>
          <a:stretch/>
        </p:blipFill>
        <p:spPr bwMode="auto">
          <a:xfrm>
            <a:off x="1828799" y="1021977"/>
            <a:ext cx="8175813" cy="3944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55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" y="0"/>
            <a:ext cx="9287434" cy="1591364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Патология переднего отдела тазового дна. </a:t>
            </a:r>
            <a:r>
              <a:rPr lang="ru-RU" sz="3400" dirty="0" err="1">
                <a:solidFill>
                  <a:srgbClr val="002060"/>
                </a:solidFill>
              </a:rPr>
              <a:t>Цистоцеле</a:t>
            </a:r>
            <a:r>
              <a:rPr lang="ru-RU" sz="3400" dirty="0">
                <a:solidFill>
                  <a:srgbClr val="002060"/>
                </a:solidFill>
              </a:rPr>
              <a:t>. </a:t>
            </a:r>
            <a:r>
              <a:rPr lang="ru-RU" sz="34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400" dirty="0">
                <a:solidFill>
                  <a:srgbClr val="002060"/>
                </a:solidFill>
              </a:rPr>
              <a:t> УЗИ тазового дна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941" y="1723464"/>
            <a:ext cx="4733365" cy="481068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200" b="1" i="1" dirty="0" err="1">
                <a:solidFill>
                  <a:schemeClr val="tx1"/>
                </a:solidFill>
              </a:rPr>
              <a:t>Цистоцеле</a:t>
            </a:r>
            <a:r>
              <a:rPr lang="ru-RU" sz="2200" dirty="0">
                <a:solidFill>
                  <a:schemeClr val="tx1"/>
                </a:solidFill>
              </a:rPr>
              <a:t> -  опущение задней стенки мочевого пузыря или шейки мочевого пузыря на 1,0 см и ниже линии лонного симфиза.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Классификация </a:t>
            </a:r>
            <a:r>
              <a:rPr lang="ru-RU" sz="2200" dirty="0" err="1">
                <a:solidFill>
                  <a:schemeClr val="tx1"/>
                </a:solidFill>
              </a:rPr>
              <a:t>цистоцеле</a:t>
            </a:r>
            <a:r>
              <a:rPr lang="ru-RU" sz="2200" dirty="0">
                <a:solidFill>
                  <a:schemeClr val="tx1"/>
                </a:solidFill>
              </a:rPr>
              <a:t> в зависимости от расстояния между дном мочевого пузыря и линией лонного симфиза: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Легкое (</a:t>
            </a:r>
            <a:r>
              <a:rPr lang="en-US" sz="2200" dirty="0">
                <a:solidFill>
                  <a:schemeClr val="tx1"/>
                </a:solidFill>
              </a:rPr>
              <a:t>&lt;</a:t>
            </a:r>
            <a:r>
              <a:rPr lang="ru-RU" sz="2200" dirty="0">
                <a:solidFill>
                  <a:schemeClr val="tx1"/>
                </a:solidFill>
              </a:rPr>
              <a:t> 3 см)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Среднее (3,0 – 6,0 см)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Тяжелое (</a:t>
            </a:r>
            <a:r>
              <a:rPr lang="en-US" sz="2200" dirty="0">
                <a:solidFill>
                  <a:schemeClr val="tx1"/>
                </a:solidFill>
              </a:rPr>
              <a:t>&gt;</a:t>
            </a:r>
            <a:r>
              <a:rPr lang="ru-RU" sz="2200" dirty="0">
                <a:solidFill>
                  <a:schemeClr val="tx1"/>
                </a:solidFill>
              </a:rPr>
              <a:t> 6 см)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58473" t="32935" r="1991" b="34847"/>
          <a:stretch/>
        </p:blipFill>
        <p:spPr bwMode="auto">
          <a:xfrm>
            <a:off x="5105399" y="1557611"/>
            <a:ext cx="6813174" cy="3191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6082" y="4749046"/>
            <a:ext cx="6732491" cy="1785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Женщина, 60 лет, </a:t>
            </a:r>
            <a:r>
              <a:rPr lang="ru-RU" sz="2200" i="1" dirty="0" err="1"/>
              <a:t>цистоцеле</a:t>
            </a:r>
            <a:r>
              <a:rPr lang="ru-RU" sz="2200" i="1" dirty="0"/>
              <a:t>. А – В-режим, продольное сканирование: пролапс мочевого пузыря. В – 3</a:t>
            </a:r>
            <a:r>
              <a:rPr lang="en-US" sz="2200" i="1" dirty="0"/>
              <a:t>D</a:t>
            </a:r>
            <a:r>
              <a:rPr lang="ru-RU" sz="2200" i="1" dirty="0"/>
              <a:t>-реконструкция, поперечное сканирование: растяжение </a:t>
            </a:r>
            <a:r>
              <a:rPr lang="ru-RU" sz="2200" i="1" dirty="0" err="1"/>
              <a:t>леваторного</a:t>
            </a:r>
            <a:r>
              <a:rPr lang="ru-RU" sz="2200" i="1" dirty="0"/>
              <a:t> отверстия</a:t>
            </a:r>
          </a:p>
        </p:txBody>
      </p:sp>
    </p:spTree>
    <p:extLst>
      <p:ext uri="{BB962C8B-B14F-4D97-AF65-F5344CB8AC3E}">
        <p14:creationId xmlns:p14="http://schemas.microsoft.com/office/powerpoint/2010/main" val="261149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9197788" cy="1513912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2060"/>
                </a:solidFill>
              </a:rPr>
              <a:t>Патология переднего отдела тазового дна. </a:t>
            </a:r>
            <a:r>
              <a:rPr lang="ru-RU" sz="3300" dirty="0" err="1">
                <a:solidFill>
                  <a:srgbClr val="002060"/>
                </a:solidFill>
              </a:rPr>
              <a:t>Цистоуретроцеле</a:t>
            </a:r>
            <a:r>
              <a:rPr lang="ru-RU" sz="3300" dirty="0">
                <a:solidFill>
                  <a:srgbClr val="002060"/>
                </a:solidFill>
              </a:rPr>
              <a:t>.</a:t>
            </a:r>
            <a:r>
              <a:rPr lang="ru-RU" sz="3300" dirty="0">
                <a:solidFill>
                  <a:srgbClr val="FF0000"/>
                </a:solidFill>
              </a:rPr>
              <a:t> </a:t>
            </a:r>
            <a:r>
              <a:rPr lang="ru-RU" sz="3300" dirty="0">
                <a:solidFill>
                  <a:srgbClr val="002060"/>
                </a:solidFill>
              </a:rPr>
              <a:t>МРТ. Режим </a:t>
            </a:r>
            <a:r>
              <a:rPr lang="en-US" sz="3300" dirty="0">
                <a:solidFill>
                  <a:srgbClr val="002060"/>
                </a:solidFill>
              </a:rPr>
              <a:t>FIESTA</a:t>
            </a:r>
            <a:r>
              <a:rPr lang="ru-RU" sz="3300" dirty="0">
                <a:solidFill>
                  <a:srgbClr val="002060"/>
                </a:solidFill>
              </a:rPr>
              <a:t>. Сагиттальная плоскость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740" y="2419351"/>
            <a:ext cx="4625788" cy="2819400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Женщина, 66 лет, состояние после операции по поводу недержания мочи.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А  - тазовое дно в состоянии покоя; </a:t>
            </a:r>
            <a:r>
              <a:rPr lang="en-US" sz="2200" dirty="0">
                <a:solidFill>
                  <a:schemeClr val="tx1"/>
                </a:solidFill>
              </a:rPr>
              <a:t>B</a:t>
            </a:r>
            <a:r>
              <a:rPr lang="ru-RU" sz="2200" dirty="0">
                <a:solidFill>
                  <a:schemeClr val="tx1"/>
                </a:solidFill>
              </a:rPr>
              <a:t> - во время пробы </a:t>
            </a:r>
            <a:r>
              <a:rPr lang="ru-RU" sz="2200" dirty="0" err="1">
                <a:solidFill>
                  <a:schemeClr val="tx1"/>
                </a:solidFill>
              </a:rPr>
              <a:t>Вальсальвы</a:t>
            </a:r>
            <a:r>
              <a:rPr lang="ru-RU" sz="2200" dirty="0">
                <a:solidFill>
                  <a:schemeClr val="tx1"/>
                </a:solidFill>
              </a:rPr>
              <a:t>: умеренное </a:t>
            </a:r>
            <a:r>
              <a:rPr lang="ru-RU" sz="2200" dirty="0" err="1">
                <a:solidFill>
                  <a:schemeClr val="tx1"/>
                </a:solidFill>
              </a:rPr>
              <a:t>цистоцеле</a:t>
            </a:r>
            <a:r>
              <a:rPr lang="ru-RU" sz="2200" dirty="0">
                <a:solidFill>
                  <a:schemeClr val="tx1"/>
                </a:solidFill>
              </a:rPr>
              <a:t> и опущение матки, отклонение оси уретры (U)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55727" t="20800" r="4915" b="29289"/>
          <a:stretch/>
        </p:blipFill>
        <p:spPr bwMode="auto">
          <a:xfrm>
            <a:off x="5310467" y="1513913"/>
            <a:ext cx="6705599" cy="5145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862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1" y="0"/>
            <a:ext cx="9330019" cy="1585633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2060"/>
                </a:solidFill>
              </a:rPr>
              <a:t>Патология среднего отдела тазового дна. Опущение матки. </a:t>
            </a:r>
            <a:r>
              <a:rPr lang="ru-RU" sz="33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300" dirty="0">
                <a:solidFill>
                  <a:srgbClr val="002060"/>
                </a:solidFill>
              </a:rPr>
              <a:t> </a:t>
            </a:r>
            <a:r>
              <a:rPr lang="ru-RU" sz="3300" dirty="0" smtClean="0">
                <a:solidFill>
                  <a:srgbClr val="002060"/>
                </a:solidFill>
              </a:rPr>
              <a:t>УЗИ. Проба </a:t>
            </a:r>
            <a:r>
              <a:rPr lang="ru-RU" sz="3300" dirty="0" err="1" smtClean="0">
                <a:solidFill>
                  <a:srgbClr val="002060"/>
                </a:solidFill>
              </a:rPr>
              <a:t>Вальсальвы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776" y="5298273"/>
            <a:ext cx="10931324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Женщина, 52 </a:t>
            </a:r>
            <a:r>
              <a:rPr lang="ru-RU" sz="2200" i="1" dirty="0" smtClean="0"/>
              <a:t>г., в анамнезе двое родов, выпадение матки. А </a:t>
            </a:r>
            <a:r>
              <a:rPr lang="ru-RU" sz="2200" i="1" dirty="0"/>
              <a:t>– В-режим, продольное </a:t>
            </a:r>
            <a:r>
              <a:rPr lang="ru-RU" sz="2200" i="1" dirty="0" smtClean="0"/>
              <a:t>сканирование: </a:t>
            </a:r>
            <a:r>
              <a:rPr lang="ru-RU" sz="2200" i="1" dirty="0"/>
              <a:t>опущение матки (</a:t>
            </a:r>
            <a:r>
              <a:rPr lang="en-US" sz="2200" i="1" dirty="0" err="1"/>
              <a:t>Ut</a:t>
            </a:r>
            <a:r>
              <a:rPr lang="ru-RU" sz="2200" i="1" dirty="0"/>
              <a:t>) ниже линии лонного симфиза. В - 3</a:t>
            </a:r>
            <a:r>
              <a:rPr lang="en-US" sz="2200" i="1" dirty="0"/>
              <a:t>D</a:t>
            </a:r>
            <a:r>
              <a:rPr lang="ru-RU" sz="2200" i="1" dirty="0"/>
              <a:t>-реконструкция, поперечное сканирование: растяжение </a:t>
            </a:r>
            <a:r>
              <a:rPr lang="ru-RU" sz="2200" i="1" dirty="0" err="1"/>
              <a:t>леваторного</a:t>
            </a:r>
            <a:r>
              <a:rPr lang="ru-RU" sz="2200" i="1" dirty="0"/>
              <a:t> отверстия в сочетании с разрывом правой лонно-прямокишечной мышцы </a:t>
            </a:r>
          </a:p>
        </p:txBody>
      </p:sp>
      <p:pic>
        <p:nvPicPr>
          <p:cNvPr id="12" name="Объект 11"/>
          <p:cNvPicPr>
            <a:picLocks noGrp="1"/>
          </p:cNvPicPr>
          <p:nvPr>
            <p:ph idx="1"/>
          </p:nvPr>
        </p:nvPicPr>
        <p:blipFill rotWithShape="1">
          <a:blip r:embed="rId3"/>
          <a:srcRect l="53585" t="22536" r="3161" b="33106"/>
          <a:stretch/>
        </p:blipFill>
        <p:spPr bwMode="auto">
          <a:xfrm>
            <a:off x="2173954" y="1640047"/>
            <a:ext cx="7100048" cy="3603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49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0"/>
            <a:ext cx="9112637" cy="1593476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Патология среднего отдела тазового дна. Опущение матки. МРТ. Режим </a:t>
            </a:r>
            <a:r>
              <a:rPr lang="en-US" sz="3400" dirty="0">
                <a:solidFill>
                  <a:srgbClr val="002060"/>
                </a:solidFill>
              </a:rPr>
              <a:t>FIESTA</a:t>
            </a:r>
            <a:r>
              <a:rPr lang="ru-RU" sz="3400" dirty="0">
                <a:solidFill>
                  <a:srgbClr val="002060"/>
                </a:solidFill>
              </a:rPr>
              <a:t>. </a:t>
            </a:r>
            <a:r>
              <a:rPr lang="ru-RU" sz="3400" dirty="0" smtClean="0">
                <a:solidFill>
                  <a:srgbClr val="002060"/>
                </a:solidFill>
              </a:rPr>
              <a:t>Сагиттальная </a:t>
            </a:r>
            <a:r>
              <a:rPr lang="ru-RU" sz="3400" dirty="0">
                <a:solidFill>
                  <a:srgbClr val="002060"/>
                </a:solidFill>
              </a:rPr>
              <a:t>плоскость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1341" y="2115670"/>
            <a:ext cx="4589930" cy="392318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Женщина, 55 лет, жалобы на наличие образования в области промежности и недержание мочи.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А – тазовое дно в состоянии покоя, норма. В - при максимальном </a:t>
            </a:r>
            <a:r>
              <a:rPr lang="ru-RU" sz="2200" dirty="0" err="1">
                <a:solidFill>
                  <a:schemeClr val="tx1"/>
                </a:solidFill>
              </a:rPr>
              <a:t>натуживании</a:t>
            </a:r>
            <a:r>
              <a:rPr lang="ru-RU" sz="2200" dirty="0">
                <a:solidFill>
                  <a:schemeClr val="tx1"/>
                </a:solidFill>
              </a:rPr>
              <a:t> визуализируется легкое </a:t>
            </a:r>
            <a:r>
              <a:rPr lang="ru-RU" sz="2200" dirty="0" err="1">
                <a:solidFill>
                  <a:schemeClr val="tx1"/>
                </a:solidFill>
              </a:rPr>
              <a:t>цистоцеле</a:t>
            </a:r>
            <a:r>
              <a:rPr lang="ru-RU" sz="2200" dirty="0">
                <a:solidFill>
                  <a:schemeClr val="tx1"/>
                </a:solidFill>
              </a:rPr>
              <a:t> и выраженное опущение матки ниже лонно-копчиковой линии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1593476"/>
            <a:ext cx="6723529" cy="4894730"/>
          </a:xfrm>
        </p:spPr>
      </p:pic>
    </p:spTree>
    <p:extLst>
      <p:ext uri="{BB962C8B-B14F-4D97-AF65-F5344CB8AC3E}">
        <p14:creationId xmlns:p14="http://schemas.microsoft.com/office/powerpoint/2010/main" val="141159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20" y="-1"/>
            <a:ext cx="9779430" cy="1504951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2060"/>
                </a:solidFill>
              </a:rPr>
              <a:t>Патология среднего отдела тазового дна. Грыжи </a:t>
            </a:r>
            <a:r>
              <a:rPr lang="ru-RU" sz="3300" dirty="0" err="1">
                <a:solidFill>
                  <a:srgbClr val="002060"/>
                </a:solidFill>
              </a:rPr>
              <a:t>Дугласова</a:t>
            </a:r>
            <a:r>
              <a:rPr lang="ru-RU" sz="3300" dirty="0">
                <a:solidFill>
                  <a:srgbClr val="002060"/>
                </a:solidFill>
              </a:rPr>
              <a:t> пространства. МРТ. Режим </a:t>
            </a:r>
            <a:r>
              <a:rPr lang="en-US" sz="3300" dirty="0">
                <a:solidFill>
                  <a:srgbClr val="002060"/>
                </a:solidFill>
              </a:rPr>
              <a:t>FIESTA</a:t>
            </a:r>
            <a:endParaRPr lang="ru-RU" sz="3300" dirty="0">
              <a:solidFill>
                <a:srgbClr val="002060"/>
              </a:solidFill>
            </a:endParaRPr>
          </a:p>
        </p:txBody>
      </p:sp>
      <p:pic>
        <p:nvPicPr>
          <p:cNvPr id="6" name="Picture 4" descr="Figure 25a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765" y="1245660"/>
            <a:ext cx="2998492" cy="3224923"/>
          </a:xfrm>
          <a:prstGeom prst="rect">
            <a:avLst/>
          </a:prstGeom>
          <a:noFill/>
        </p:spPr>
      </p:pic>
      <p:pic>
        <p:nvPicPr>
          <p:cNvPr id="7" name="Picture 2" descr="Figure 25b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849" y="1245660"/>
            <a:ext cx="3936167" cy="3224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96459" y="4151162"/>
            <a:ext cx="430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4684" y="4151161"/>
            <a:ext cx="358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920" y="4508554"/>
            <a:ext cx="11555562" cy="23544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00" i="1" dirty="0"/>
              <a:t>Женщина, 72г., в анамнезе </a:t>
            </a:r>
            <a:r>
              <a:rPr lang="ru-RU" sz="2100" i="1" dirty="0" err="1"/>
              <a:t>гистерэктомия</a:t>
            </a:r>
            <a:r>
              <a:rPr lang="ru-RU" sz="2100" i="1" dirty="0"/>
              <a:t>, жалобы на наличие образования в области промежности, запоры. А - Сагиттальная плоскость, тазовое дно в состоянии покоя: </a:t>
            </a:r>
            <a:r>
              <a:rPr lang="ru-RU" sz="2100" i="1" dirty="0" err="1"/>
              <a:t>энтероцеле</a:t>
            </a:r>
            <a:r>
              <a:rPr lang="ru-RU" sz="2100" i="1" dirty="0"/>
              <a:t>. Влагалище, мышца, поднимающая задний проход, имеют вертикальную ориентацию. Опущение аноректального соединения. В – Аксиальная плоскость, проба </a:t>
            </a:r>
            <a:r>
              <a:rPr lang="ru-RU" sz="2100" i="1" dirty="0" err="1"/>
              <a:t>Вальсальвы</a:t>
            </a:r>
            <a:r>
              <a:rPr lang="ru-RU" sz="2100" i="1" dirty="0"/>
              <a:t>: увеличение переднезаднего размера </a:t>
            </a:r>
            <a:r>
              <a:rPr lang="ru-RU" sz="2100" i="1" dirty="0" err="1"/>
              <a:t>леваторного</a:t>
            </a:r>
            <a:r>
              <a:rPr lang="ru-RU" sz="2100" i="1" dirty="0"/>
              <a:t> отверстия, растяжение лонно-прямокишечной мышцы. В </a:t>
            </a:r>
            <a:r>
              <a:rPr lang="ru-RU" sz="2100" i="1" dirty="0" err="1"/>
              <a:t>перитонеоцеле</a:t>
            </a:r>
            <a:r>
              <a:rPr lang="ru-RU" sz="2100" i="1" dirty="0"/>
              <a:t> визуализируются петли тонкой </a:t>
            </a:r>
            <a:r>
              <a:rPr lang="ru-RU" sz="2100" i="1" dirty="0" smtClean="0"/>
              <a:t>кишки</a:t>
            </a:r>
            <a:endParaRPr lang="ru-RU" sz="2100" i="1" dirty="0"/>
          </a:p>
        </p:txBody>
      </p:sp>
    </p:spTree>
    <p:extLst>
      <p:ext uri="{BB962C8B-B14F-4D97-AF65-F5344CB8AC3E}">
        <p14:creationId xmlns:p14="http://schemas.microsoft.com/office/powerpoint/2010/main" val="288331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10" y="125505"/>
            <a:ext cx="9299195" cy="1438889"/>
          </a:xfrm>
        </p:spPr>
        <p:txBody>
          <a:bodyPr>
            <a:normAutofit fontScale="90000"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Патология среднего отдела тазового дна. </a:t>
            </a:r>
            <a:r>
              <a:rPr lang="ru-RU" sz="3400" dirty="0" err="1">
                <a:solidFill>
                  <a:srgbClr val="002060"/>
                </a:solidFill>
              </a:rPr>
              <a:t>Энтероцеле</a:t>
            </a:r>
            <a:r>
              <a:rPr lang="ru-RU" sz="3400" dirty="0">
                <a:solidFill>
                  <a:srgbClr val="002060"/>
                </a:solidFill>
              </a:rPr>
              <a:t>. </a:t>
            </a:r>
            <a:r>
              <a:rPr lang="ru-RU" sz="34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400" dirty="0">
                <a:solidFill>
                  <a:srgbClr val="002060"/>
                </a:solidFill>
              </a:rPr>
              <a:t> УЗИ тазового дна в 3D-реконструкции</a:t>
            </a:r>
            <a:endParaRPr lang="ru-RU" sz="3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988595" y="5715747"/>
            <a:ext cx="5615578" cy="818403"/>
          </a:xfr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i="1" dirty="0">
                <a:solidFill>
                  <a:schemeClr val="tx1"/>
                </a:solidFill>
              </a:rPr>
              <a:t>Грыжевой мешок, содержащий петли тонкой кишки</a:t>
            </a:r>
          </a:p>
        </p:txBody>
      </p:sp>
      <p:pic>
        <p:nvPicPr>
          <p:cNvPr id="6" name="Picture 2" descr="Figure 25c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160" y="1810580"/>
            <a:ext cx="4795577" cy="37998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3442" y="5179586"/>
            <a:ext cx="430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335405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" y="0"/>
            <a:ext cx="9556377" cy="1559859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2060"/>
                </a:solidFill>
              </a:rPr>
              <a:t>Патология заднего отдела тазового дна. Переднее </a:t>
            </a:r>
            <a:r>
              <a:rPr lang="ru-RU" sz="3300" dirty="0" err="1">
                <a:solidFill>
                  <a:srgbClr val="002060"/>
                </a:solidFill>
              </a:rPr>
              <a:t>ректоцеле</a:t>
            </a:r>
            <a:r>
              <a:rPr lang="ru-RU" sz="3300" dirty="0">
                <a:solidFill>
                  <a:srgbClr val="002060"/>
                </a:solidFill>
              </a:rPr>
              <a:t>. </a:t>
            </a:r>
            <a:r>
              <a:rPr lang="ru-RU" sz="33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300" dirty="0">
                <a:solidFill>
                  <a:srgbClr val="002060"/>
                </a:solidFill>
              </a:rPr>
              <a:t> УЗИ тазового дна</a:t>
            </a:r>
            <a:endParaRPr lang="ru-RU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797859" y="5072896"/>
            <a:ext cx="10346391" cy="1708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00" i="1" dirty="0"/>
              <a:t>Женщина, 38 лет, с синдромом затрудненной дефекации. А – В-режим, продольное сканирование, проба </a:t>
            </a:r>
            <a:r>
              <a:rPr lang="ru-RU" sz="2100" i="1" dirty="0" err="1"/>
              <a:t>Вальсальвы</a:t>
            </a:r>
            <a:r>
              <a:rPr lang="ru-RU" sz="2100" i="1" dirty="0"/>
              <a:t>: выпячивание </a:t>
            </a:r>
            <a:r>
              <a:rPr lang="en-US" sz="2100" i="1" dirty="0"/>
              <a:t>(AR)</a:t>
            </a:r>
            <a:r>
              <a:rPr lang="ru-RU" sz="2100" i="1" dirty="0"/>
              <a:t> передней стенки прямой кишки</a:t>
            </a:r>
            <a:r>
              <a:rPr lang="en-US" sz="2100" i="1" dirty="0"/>
              <a:t> (R)</a:t>
            </a:r>
            <a:r>
              <a:rPr lang="ru-RU" sz="2100" i="1" dirty="0"/>
              <a:t>. В – 3</a:t>
            </a:r>
            <a:r>
              <a:rPr lang="en-US" sz="2100" i="1" dirty="0"/>
              <a:t>D</a:t>
            </a:r>
            <a:r>
              <a:rPr lang="ru-RU" sz="2100" i="1" dirty="0"/>
              <a:t>-реконструкция, поперечное сканирование: переднее </a:t>
            </a:r>
            <a:r>
              <a:rPr lang="ru-RU" sz="2100" i="1" dirty="0" err="1"/>
              <a:t>ректоцеле</a:t>
            </a:r>
            <a:r>
              <a:rPr lang="ru-RU" sz="2100" i="1" dirty="0"/>
              <a:t> (</a:t>
            </a:r>
            <a:r>
              <a:rPr lang="en-US" sz="2100" i="1" dirty="0"/>
              <a:t>AR</a:t>
            </a:r>
            <a:r>
              <a:rPr lang="ru-RU" sz="2100" i="1" dirty="0"/>
              <a:t>), выступающее </a:t>
            </a:r>
            <a:r>
              <a:rPr lang="ru-RU" sz="2100" i="1" dirty="0" smtClean="0"/>
              <a:t>в </a:t>
            </a:r>
            <a:r>
              <a:rPr lang="ru-RU" sz="2100" i="1" dirty="0" err="1" smtClean="0"/>
              <a:t>леваторное</a:t>
            </a:r>
            <a:r>
              <a:rPr lang="ru-RU" sz="2100" i="1" dirty="0" smtClean="0"/>
              <a:t> отверстие.</a:t>
            </a:r>
            <a:r>
              <a:rPr lang="en-US" sz="2100" i="1" dirty="0" smtClean="0"/>
              <a:t> </a:t>
            </a:r>
            <a:r>
              <a:rPr lang="en-US" sz="2100" i="1" dirty="0"/>
              <a:t>U – </a:t>
            </a:r>
            <a:r>
              <a:rPr lang="ru-RU" sz="2100" i="1" dirty="0"/>
              <a:t>мочеиспускательный канал, </a:t>
            </a:r>
            <a:r>
              <a:rPr lang="en-US" sz="2100" i="1" dirty="0"/>
              <a:t>SP – </a:t>
            </a:r>
            <a:r>
              <a:rPr lang="ru-RU" sz="2100" i="1" dirty="0"/>
              <a:t>лонный симфиз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9" t="34733" r="7409" b="29158"/>
          <a:stretch/>
        </p:blipFill>
        <p:spPr bwMode="auto">
          <a:xfrm>
            <a:off x="1954306" y="1685365"/>
            <a:ext cx="7871012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718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365" y="0"/>
            <a:ext cx="10112188" cy="1541929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Патология заднего отдела тазового дна. Ректальная инвагинация. МРТ. Сагиттальная плоскость</a:t>
            </a:r>
            <a:endParaRPr lang="ru-RU" sz="3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85216" y="2305050"/>
            <a:ext cx="4912658" cy="31242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tx1"/>
                </a:solidFill>
              </a:rPr>
              <a:t>Ректальная инвагинация </a:t>
            </a:r>
            <a:r>
              <a:rPr lang="ru-RU" sz="2200" dirty="0">
                <a:solidFill>
                  <a:schemeClr val="tx1"/>
                </a:solidFill>
              </a:rPr>
              <a:t>– инвагинация стенки прямой кишки в полость кишки.</a:t>
            </a:r>
          </a:p>
          <a:p>
            <a:r>
              <a:rPr lang="ru-RU" sz="2200" dirty="0">
                <a:solidFill>
                  <a:schemeClr val="tx1"/>
                </a:solidFill>
              </a:rPr>
              <a:t>Степени инвагинации: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chemeClr val="tx1"/>
                </a:solidFill>
              </a:rPr>
              <a:t>Внутри</a:t>
            </a:r>
            <a:r>
              <a:rPr lang="ru-RU" sz="2200" dirty="0" err="1" smtClean="0">
                <a:solidFill>
                  <a:schemeClr val="tx1"/>
                </a:solidFill>
              </a:rPr>
              <a:t>ректальная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chemeClr val="tx1"/>
                </a:solidFill>
              </a:rPr>
              <a:t>Внутрианальная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</a:rPr>
              <a:t>Наружная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9" name="Объект 8" descr="Figure 28.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680" y="1162050"/>
            <a:ext cx="2883873" cy="32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83624" y="4461198"/>
            <a:ext cx="6329082" cy="23544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00" i="1" dirty="0"/>
              <a:t>Женщина, 63 г., пролапс тазовых органов, в анамнезе частичная </a:t>
            </a:r>
            <a:r>
              <a:rPr lang="ru-RU" sz="2100" i="1" dirty="0" err="1"/>
              <a:t>гистэректомия</a:t>
            </a:r>
            <a:r>
              <a:rPr lang="ru-RU" sz="2100" i="1" dirty="0"/>
              <a:t>. </a:t>
            </a:r>
            <a:r>
              <a:rPr lang="ru-RU" sz="2100" i="1" dirty="0" err="1"/>
              <a:t>Цистоуретроцеле</a:t>
            </a:r>
            <a:r>
              <a:rPr lang="ru-RU" sz="2100" i="1" dirty="0"/>
              <a:t> с воронкой в переднем отделе. Пролапс шейки матки в среднем отделе. </a:t>
            </a:r>
            <a:r>
              <a:rPr lang="ru-RU" sz="2100" i="1" dirty="0" err="1"/>
              <a:t>Интраректальная</a:t>
            </a:r>
            <a:r>
              <a:rPr lang="ru-RU" sz="2100" i="1" dirty="0"/>
              <a:t> инвагинация, переднее </a:t>
            </a:r>
            <a:r>
              <a:rPr lang="ru-RU" sz="2100" i="1" dirty="0" err="1"/>
              <a:t>ректоцеле</a:t>
            </a:r>
            <a:r>
              <a:rPr lang="ru-RU" sz="2100" i="1" dirty="0"/>
              <a:t>, каудальный угол наклона мышцы-</a:t>
            </a:r>
            <a:r>
              <a:rPr lang="ru-RU" sz="2100" i="1" dirty="0" err="1"/>
              <a:t>леватора</a:t>
            </a:r>
            <a:r>
              <a:rPr lang="ru-RU" sz="2100" i="1" dirty="0"/>
              <a:t> в заднем отделе</a:t>
            </a:r>
          </a:p>
        </p:txBody>
      </p:sp>
    </p:spTree>
    <p:extLst>
      <p:ext uri="{BB962C8B-B14F-4D97-AF65-F5344CB8AC3E}">
        <p14:creationId xmlns:p14="http://schemas.microsoft.com/office/powerpoint/2010/main" val="200138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0"/>
            <a:ext cx="9410700" cy="1704384"/>
          </a:xfrm>
        </p:spPr>
        <p:txBody>
          <a:bodyPr>
            <a:normAutofit/>
          </a:bodyPr>
          <a:lstStyle/>
          <a:p>
            <a:r>
              <a:rPr lang="ru-RU" sz="34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400" dirty="0">
                <a:solidFill>
                  <a:srgbClr val="002060"/>
                </a:solidFill>
              </a:rPr>
              <a:t> УЗИ лонно-прямокишечной мышцы в 3</a:t>
            </a:r>
            <a:r>
              <a:rPr lang="en-US" sz="3400" dirty="0">
                <a:solidFill>
                  <a:srgbClr val="002060"/>
                </a:solidFill>
              </a:rPr>
              <a:t>D</a:t>
            </a:r>
            <a:r>
              <a:rPr lang="ru-RU" sz="3400" dirty="0">
                <a:solidFill>
                  <a:srgbClr val="002060"/>
                </a:solidFill>
              </a:rPr>
              <a:t>-реконструкции. Поперечное сканирование</a:t>
            </a:r>
          </a:p>
        </p:txBody>
      </p:sp>
      <p:pic>
        <p:nvPicPr>
          <p:cNvPr id="8" name="Picture 2" descr="Figure 29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91" y="1712184"/>
            <a:ext cx="3776406" cy="33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gure 29c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80" y="1760681"/>
            <a:ext cx="4264025" cy="33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3894" y="5196464"/>
            <a:ext cx="5333999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i="1" dirty="0"/>
              <a:t>Неизмененные лонно-прямокишечные мышцы. </a:t>
            </a:r>
            <a:r>
              <a:rPr lang="en-US" sz="2200" i="1" dirty="0"/>
              <a:t>SP</a:t>
            </a:r>
            <a:r>
              <a:rPr lang="ru-RU" sz="2200" i="1" dirty="0"/>
              <a:t> – лонный симфиз, </a:t>
            </a:r>
            <a:r>
              <a:rPr lang="en-US" sz="2200" i="1" dirty="0"/>
              <a:t>U</a:t>
            </a:r>
            <a:r>
              <a:rPr lang="ru-RU" sz="2200" i="1" dirty="0"/>
              <a:t> – мочеиспускательный канал, </a:t>
            </a:r>
            <a:r>
              <a:rPr lang="en-US" sz="2200" i="1" dirty="0"/>
              <a:t>V</a:t>
            </a:r>
            <a:r>
              <a:rPr lang="ru-RU" sz="2200" i="1" dirty="0"/>
              <a:t> – влагалище, </a:t>
            </a:r>
            <a:r>
              <a:rPr lang="en-US" sz="2200" i="1" dirty="0"/>
              <a:t>R</a:t>
            </a:r>
            <a:r>
              <a:rPr lang="ru-RU" sz="2200" i="1" dirty="0"/>
              <a:t> – прямая кишка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8196" y="5196464"/>
            <a:ext cx="5936153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i="1" dirty="0"/>
              <a:t>Разрыв правой лонно-прямокишечной мышцы с расхождением мышечных пучков. </a:t>
            </a:r>
            <a:r>
              <a:rPr lang="en-US" sz="2200" i="1" dirty="0"/>
              <a:t>U</a:t>
            </a:r>
            <a:r>
              <a:rPr lang="ru-RU" sz="2200" i="1" dirty="0"/>
              <a:t> – мочеиспускательный канал, </a:t>
            </a:r>
            <a:r>
              <a:rPr lang="en-US" sz="2200" i="1" dirty="0"/>
              <a:t>R</a:t>
            </a:r>
            <a:r>
              <a:rPr lang="ru-RU" sz="2200" i="1" dirty="0"/>
              <a:t> – прямая кишка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920" y="4673660"/>
            <a:ext cx="609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8530" y="4673660"/>
            <a:ext cx="590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3017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5" y="179294"/>
            <a:ext cx="9341224" cy="123713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Подготовка пациента к </a:t>
            </a:r>
            <a:r>
              <a:rPr lang="ru-RU" dirty="0" err="1">
                <a:solidFill>
                  <a:srgbClr val="002060"/>
                </a:solidFill>
              </a:rPr>
              <a:t>трансперинеальному</a:t>
            </a:r>
            <a:r>
              <a:rPr lang="ru-RU" dirty="0">
                <a:solidFill>
                  <a:srgbClr val="002060"/>
                </a:solidFill>
              </a:rPr>
              <a:t> УЗИ тазового дна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73742" y="1900517"/>
            <a:ext cx="4413134" cy="376517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Очистительная клизма не позднее, чем за 1 час до исследования;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Опорожнение мочевого пузыря перед началом исследования;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Использование подгузника для взрослых</a:t>
            </a:r>
          </a:p>
        </p:txBody>
      </p:sp>
      <p:pic>
        <p:nvPicPr>
          <p:cNvPr id="6" name="Объект 5" descr="Figure 5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232" y="2259106"/>
            <a:ext cx="399825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36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171450"/>
            <a:ext cx="10172700" cy="1123950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Травма лонно-прямокишечной мышцы. МРТ. Аксиальная плоскость </a:t>
            </a:r>
          </a:p>
        </p:txBody>
      </p:sp>
      <p:pic>
        <p:nvPicPr>
          <p:cNvPr id="7" name="Picture 4" descr="Figure 29b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8" y="1586705"/>
            <a:ext cx="5253831" cy="36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1308" y="5429250"/>
            <a:ext cx="779145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Типичная травма: разрыв правой лонно-прямокишечной мышцы с сопутствующими изменениями формы влагалища (</a:t>
            </a:r>
            <a:r>
              <a:rPr lang="en-US" sz="2200" i="1" dirty="0"/>
              <a:t>V</a:t>
            </a:r>
            <a:r>
              <a:rPr lang="ru-RU" sz="2200" i="1" dirty="0"/>
              <a:t>) по типу «бабочки». </a:t>
            </a:r>
            <a:r>
              <a:rPr lang="en-US" sz="2200" i="1" dirty="0"/>
              <a:t>R</a:t>
            </a:r>
            <a:r>
              <a:rPr lang="ru-RU" sz="2200" i="1" dirty="0"/>
              <a:t>- прямая кишка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750" y="4854515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46227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9696450" cy="1752600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2060"/>
                </a:solidFill>
              </a:rPr>
              <a:t>Визуализация сетчатых </a:t>
            </a:r>
            <a:r>
              <a:rPr lang="ru-RU" sz="3300" dirty="0" err="1">
                <a:solidFill>
                  <a:srgbClr val="002060"/>
                </a:solidFill>
              </a:rPr>
              <a:t>имплантов</a:t>
            </a:r>
            <a:r>
              <a:rPr lang="ru-RU" sz="3300" dirty="0">
                <a:solidFill>
                  <a:srgbClr val="002060"/>
                </a:solidFill>
              </a:rPr>
              <a:t>. </a:t>
            </a:r>
            <a:r>
              <a:rPr lang="ru-RU" sz="33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300" dirty="0">
                <a:solidFill>
                  <a:srgbClr val="002060"/>
                </a:solidFill>
              </a:rPr>
              <a:t> УЗИ </a:t>
            </a:r>
            <a:r>
              <a:rPr lang="ru-RU" sz="3300" dirty="0" err="1">
                <a:solidFill>
                  <a:srgbClr val="002060"/>
                </a:solidFill>
              </a:rPr>
              <a:t>леваторного</a:t>
            </a:r>
            <a:r>
              <a:rPr lang="ru-RU" sz="3300" dirty="0">
                <a:solidFill>
                  <a:srgbClr val="002060"/>
                </a:solidFill>
              </a:rPr>
              <a:t> отверстия в 3</a:t>
            </a:r>
            <a:r>
              <a:rPr lang="en-US" sz="3300" dirty="0">
                <a:solidFill>
                  <a:srgbClr val="002060"/>
                </a:solidFill>
              </a:rPr>
              <a:t>D</a:t>
            </a:r>
            <a:r>
              <a:rPr lang="ru-RU" sz="3300" dirty="0">
                <a:solidFill>
                  <a:srgbClr val="002060"/>
                </a:solidFill>
              </a:rPr>
              <a:t> реконструкции. Поперечное сканирование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6573" t="33973" r="11151" b="35528"/>
          <a:stretch/>
        </p:blipFill>
        <p:spPr bwMode="auto">
          <a:xfrm>
            <a:off x="2076450" y="1752600"/>
            <a:ext cx="75438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250" y="5867400"/>
            <a:ext cx="87630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А – </a:t>
            </a:r>
            <a:r>
              <a:rPr lang="ru-RU" sz="2200" i="1" dirty="0" err="1"/>
              <a:t>Позадилонная</a:t>
            </a:r>
            <a:r>
              <a:rPr lang="ru-RU" sz="2200" i="1" dirty="0"/>
              <a:t> </a:t>
            </a:r>
            <a:r>
              <a:rPr lang="ru-RU" sz="2200" i="1" dirty="0" err="1"/>
              <a:t>субуретральная</a:t>
            </a:r>
            <a:r>
              <a:rPr lang="ru-RU" sz="2200" i="1" dirty="0"/>
              <a:t> петля. </a:t>
            </a:r>
            <a:r>
              <a:rPr lang="en-US" sz="2200" i="1" dirty="0"/>
              <a:t>B</a:t>
            </a:r>
            <a:r>
              <a:rPr lang="ru-RU" sz="2200" i="1" dirty="0"/>
              <a:t> – </a:t>
            </a:r>
            <a:r>
              <a:rPr lang="ru-RU" sz="2200" i="1" dirty="0" err="1"/>
              <a:t>Трансобтураторная</a:t>
            </a:r>
            <a:r>
              <a:rPr lang="ru-RU" sz="2200" i="1" dirty="0"/>
              <a:t> петля</a:t>
            </a:r>
          </a:p>
        </p:txBody>
      </p:sp>
    </p:spTree>
    <p:extLst>
      <p:ext uri="{BB962C8B-B14F-4D97-AF65-F5344CB8AC3E}">
        <p14:creationId xmlns:p14="http://schemas.microsoft.com/office/powerpoint/2010/main" val="179932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740602" cy="8763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447800"/>
            <a:ext cx="10001250" cy="4933949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Трансперинеальное</a:t>
            </a:r>
            <a:r>
              <a:rPr lang="ru-RU" sz="2400" b="1" i="1" dirty="0">
                <a:solidFill>
                  <a:schemeClr val="tx1"/>
                </a:solidFill>
              </a:rPr>
              <a:t> УЗИ тазового дна </a:t>
            </a:r>
            <a:r>
              <a:rPr lang="ru-RU" sz="2400" dirty="0">
                <a:solidFill>
                  <a:schemeClr val="tx1"/>
                </a:solidFill>
              </a:rPr>
              <a:t>– быстрое, простое и доступное исследование, рекомендованное в качестве первого метода визуализации для обследования пациентов с заболеванием легкой и средней степени тяжести, поражающим передний отдел тазового дна, а также для оценки функциональности сетчатых имплантатов.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Динамическая МРТ-визуализация тазового дна</a:t>
            </a:r>
            <a:r>
              <a:rPr lang="ru-RU" sz="2400" dirty="0">
                <a:solidFill>
                  <a:schemeClr val="tx1"/>
                </a:solidFill>
              </a:rPr>
              <a:t>, использование которой ограничено высокой стоимостью, рекомендовано для диагностики сложных случаев, связанных с поражением нескольких отделов, и для оценки послеоперационных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233818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778702" cy="97155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543050"/>
            <a:ext cx="9791700" cy="4498313"/>
          </a:xfrm>
        </p:spPr>
        <p:txBody>
          <a:bodyPr>
            <a:normAutofit/>
          </a:bodyPr>
          <a:lstStyle/>
          <a:p>
            <a:r>
              <a:rPr lang="pt-BR" sz="2300" dirty="0">
                <a:solidFill>
                  <a:schemeClr val="tx1"/>
                </a:solidFill>
              </a:rPr>
              <a:t>Luciana P. Chami</a:t>
            </a:r>
            <a:r>
              <a:rPr lang="en-US" sz="2300" dirty="0">
                <a:solidFill>
                  <a:schemeClr val="tx1"/>
                </a:solidFill>
              </a:rPr>
              <a:t>e</a:t>
            </a:r>
            <a:r>
              <a:rPr lang="pt-BR" sz="2300" dirty="0">
                <a:solidFill>
                  <a:schemeClr val="tx1"/>
                </a:solidFill>
              </a:rPr>
              <a:t>, Duarte Miguel Ferreira Rodrigues Ribeiro, Angela H. M. Caiado et </a:t>
            </a:r>
            <a:r>
              <a:rPr lang="en-US" sz="2300" dirty="0">
                <a:solidFill>
                  <a:schemeClr val="tx1"/>
                </a:solidFill>
              </a:rPr>
              <a:t>al </a:t>
            </a:r>
            <a:r>
              <a:rPr lang="en-US" sz="2300" dirty="0" err="1">
                <a:solidFill>
                  <a:schemeClr val="tx1"/>
                </a:solidFill>
              </a:rPr>
              <a:t>Translabial</a:t>
            </a:r>
            <a:r>
              <a:rPr lang="en-US" sz="2300" dirty="0">
                <a:solidFill>
                  <a:schemeClr val="tx1"/>
                </a:solidFill>
              </a:rPr>
              <a:t> US and Dynamic MR Imaging of the Pelvic Floor: Normal Anatomy and Dysfunction. </a:t>
            </a:r>
            <a:r>
              <a:rPr lang="en-US" sz="2300" dirty="0" err="1">
                <a:solidFill>
                  <a:schemeClr val="tx1"/>
                </a:solidFill>
              </a:rPr>
              <a:t>RadioGraphics</a:t>
            </a:r>
            <a:r>
              <a:rPr lang="en-US" sz="2300" dirty="0">
                <a:solidFill>
                  <a:schemeClr val="tx1"/>
                </a:solidFill>
              </a:rPr>
              <a:t>, 2018; 38:287–308</a:t>
            </a:r>
          </a:p>
          <a:p>
            <a:r>
              <a:rPr lang="en-US" sz="2300" dirty="0">
                <a:solidFill>
                  <a:schemeClr val="tx1"/>
                </a:solidFill>
              </a:rPr>
              <a:t>DOI</a:t>
            </a:r>
            <a:r>
              <a:rPr lang="ru-RU" sz="2300" dirty="0">
                <a:solidFill>
                  <a:schemeClr val="tx1"/>
                </a:solidFill>
              </a:rPr>
              <a:t>:</a:t>
            </a:r>
            <a:r>
              <a:rPr lang="en-US" sz="2300" dirty="0">
                <a:solidFill>
                  <a:schemeClr val="tx1"/>
                </a:solidFill>
              </a:rPr>
              <a:t>10.1148/rg.2018170055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28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724150"/>
            <a:ext cx="10790766" cy="20955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34682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97224"/>
            <a:ext cx="10385113" cy="84268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Техника сканирования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1065" y="1493969"/>
            <a:ext cx="5378824" cy="487455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300" dirty="0">
                <a:solidFill>
                  <a:schemeClr val="tx1"/>
                </a:solidFill>
              </a:rPr>
              <a:t>Обследование проводится в </a:t>
            </a:r>
            <a:r>
              <a:rPr lang="ru-RU" sz="2300" dirty="0" err="1">
                <a:solidFill>
                  <a:schemeClr val="tx1"/>
                </a:solidFill>
              </a:rPr>
              <a:t>литотомическом</a:t>
            </a:r>
            <a:r>
              <a:rPr lang="ru-RU" sz="2300" dirty="0">
                <a:solidFill>
                  <a:schemeClr val="tx1"/>
                </a:solidFill>
              </a:rPr>
              <a:t> положении пациента (положение тела на спине с согнутыми в коленных суставах ногами и отведенными бедрами).</a:t>
            </a:r>
          </a:p>
          <a:p>
            <a:r>
              <a:rPr lang="ru-RU" sz="2300" dirty="0">
                <a:solidFill>
                  <a:schemeClr val="tx1"/>
                </a:solidFill>
              </a:rPr>
              <a:t>Используются </a:t>
            </a:r>
            <a:r>
              <a:rPr lang="ru-RU" sz="2300" dirty="0" err="1">
                <a:solidFill>
                  <a:schemeClr val="tx1"/>
                </a:solidFill>
              </a:rPr>
              <a:t>конвексный</a:t>
            </a:r>
            <a:r>
              <a:rPr lang="ru-RU" sz="2300" dirty="0">
                <a:solidFill>
                  <a:schemeClr val="tx1"/>
                </a:solidFill>
              </a:rPr>
              <a:t>, объемный датчик (частота 4-8 МГц). </a:t>
            </a:r>
          </a:p>
          <a:p>
            <a:r>
              <a:rPr lang="ru-RU" sz="2300" dirty="0">
                <a:solidFill>
                  <a:schemeClr val="tx1"/>
                </a:solidFill>
              </a:rPr>
              <a:t>Датчик с минимальным давлением размещается на промежности, между большими половыми губами</a:t>
            </a:r>
          </a:p>
          <a:p>
            <a:endParaRPr lang="ru-RU" sz="2300" dirty="0">
              <a:solidFill>
                <a:schemeClr val="tx1"/>
              </a:solidFill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6" name="Объект 4" descr="Figure 6a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005" y="197224"/>
            <a:ext cx="4361807" cy="259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igure 6b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006" y="2790714"/>
            <a:ext cx="4361806" cy="387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17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61" y="143436"/>
            <a:ext cx="5795185" cy="1111623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2060"/>
                </a:solidFill>
              </a:rPr>
              <a:t>Методика </a:t>
            </a:r>
            <a:r>
              <a:rPr lang="ru-RU" sz="3400" dirty="0" err="1">
                <a:solidFill>
                  <a:srgbClr val="002060"/>
                </a:solidFill>
              </a:rPr>
              <a:t>трансперинеального</a:t>
            </a:r>
            <a:r>
              <a:rPr lang="ru-RU" sz="3400" dirty="0">
                <a:solidFill>
                  <a:srgbClr val="002060"/>
                </a:solidFill>
              </a:rPr>
              <a:t> УЗИ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2043953"/>
            <a:ext cx="5558118" cy="4643718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УЗИ тазового дна в В-режиме в продольном сканировании.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Определяемые параметры: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Остаточный объем мочевого пузыря;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Толщина стенки мочевого пузыря;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Подвижность шейки мочевого пузыря;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Длина, проксимальный диаметр мочеиспускательного канала;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Образование </a:t>
            </a:r>
            <a:r>
              <a:rPr lang="ru-RU" sz="2200" dirty="0" err="1">
                <a:solidFill>
                  <a:schemeClr val="tx1"/>
                </a:solidFill>
              </a:rPr>
              <a:t>цистоуретральной</a:t>
            </a:r>
            <a:r>
              <a:rPr lang="ru-RU" sz="2200" dirty="0">
                <a:solidFill>
                  <a:schemeClr val="tx1"/>
                </a:solidFill>
              </a:rPr>
              <a:t> воронки</a:t>
            </a: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28329" y="0"/>
            <a:ext cx="337073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Figure 8a.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329" y="-14801"/>
            <a:ext cx="3630225" cy="33434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" name="Рисунок 7" descr="Figure 8b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048" y="3328613"/>
            <a:ext cx="5010786" cy="3529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941" y="1418673"/>
            <a:ext cx="161763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1 этап</a:t>
            </a:r>
          </a:p>
        </p:txBody>
      </p:sp>
    </p:spTree>
    <p:extLst>
      <p:ext uri="{BB962C8B-B14F-4D97-AF65-F5344CB8AC3E}">
        <p14:creationId xmlns:p14="http://schemas.microsoft.com/office/powerpoint/2010/main" val="277598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872" y="143435"/>
            <a:ext cx="8641976" cy="127298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Методика </a:t>
            </a:r>
            <a:r>
              <a:rPr lang="ru-RU" dirty="0" err="1">
                <a:solidFill>
                  <a:srgbClr val="002060"/>
                </a:solidFill>
              </a:rPr>
              <a:t>трансперинеального</a:t>
            </a:r>
            <a:r>
              <a:rPr lang="ru-RU" dirty="0">
                <a:solidFill>
                  <a:srgbClr val="002060"/>
                </a:solidFill>
              </a:rPr>
              <a:t> исследования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8236" y="2599765"/>
            <a:ext cx="4858870" cy="2474259"/>
          </a:xfr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300" dirty="0">
                <a:solidFill>
                  <a:schemeClr val="tx1"/>
                </a:solidFill>
              </a:rPr>
              <a:t>УЗИ в режиме реального времени с определением кратчайшего расстояния между задней поверхностью лонного симфиза и мышцей, поднимающей задний проход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236" y="1645040"/>
            <a:ext cx="164950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2 этап</a:t>
            </a:r>
          </a:p>
        </p:txBody>
      </p:sp>
      <p:pic>
        <p:nvPicPr>
          <p:cNvPr id="9" name="Объект 8" descr="Figure 9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479" y="1627095"/>
            <a:ext cx="4448735" cy="369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49253" y="5531208"/>
            <a:ext cx="5159188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УЗИ тазового дна, продольное сканирование. </a:t>
            </a:r>
            <a:r>
              <a:rPr lang="en-US" sz="2200" i="1" dirty="0"/>
              <a:t>PS</a:t>
            </a:r>
            <a:r>
              <a:rPr lang="ru-RU" sz="2200" i="1" dirty="0"/>
              <a:t> – лонный симфиз, </a:t>
            </a:r>
            <a:r>
              <a:rPr lang="en-US" sz="2200" i="1" dirty="0"/>
              <a:t>A</a:t>
            </a:r>
            <a:r>
              <a:rPr lang="ru-RU" sz="2200" i="1" dirty="0"/>
              <a:t> – аноректальный угол</a:t>
            </a:r>
          </a:p>
        </p:txBody>
      </p:sp>
    </p:spTree>
    <p:extLst>
      <p:ext uri="{BB962C8B-B14F-4D97-AF65-F5344CB8AC3E}">
        <p14:creationId xmlns:p14="http://schemas.microsoft.com/office/powerpoint/2010/main" val="159634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082" y="1"/>
            <a:ext cx="9269506" cy="1147482"/>
          </a:xfrm>
        </p:spPr>
        <p:txBody>
          <a:bodyPr>
            <a:normAutofit/>
          </a:bodyPr>
          <a:lstStyle/>
          <a:p>
            <a:r>
              <a:rPr lang="ru-RU" sz="34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400" dirty="0">
                <a:solidFill>
                  <a:srgbClr val="002060"/>
                </a:solidFill>
              </a:rPr>
              <a:t> УЗИ тазового дна в 3</a:t>
            </a:r>
            <a:r>
              <a:rPr lang="en-US" sz="3400" dirty="0">
                <a:solidFill>
                  <a:srgbClr val="002060"/>
                </a:solidFill>
              </a:rPr>
              <a:t>D</a:t>
            </a:r>
            <a:r>
              <a:rPr lang="ru-RU" sz="3400" dirty="0">
                <a:solidFill>
                  <a:srgbClr val="002060"/>
                </a:solidFill>
              </a:rPr>
              <a:t>-реконструкции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98494" y="1147484"/>
            <a:ext cx="9139518" cy="4805082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51298" t="23222" r="7415" b="19041"/>
          <a:stretch/>
        </p:blipFill>
        <p:spPr bwMode="auto">
          <a:xfrm>
            <a:off x="2402541" y="1093694"/>
            <a:ext cx="6902824" cy="4858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9893" y="5952565"/>
            <a:ext cx="9368119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УЗИ тазового дна: продольное, косое, поперечное сканирование (a-c), 3D-реконструкция (d) </a:t>
            </a:r>
          </a:p>
        </p:txBody>
      </p:sp>
    </p:spTree>
    <p:extLst>
      <p:ext uri="{BB962C8B-B14F-4D97-AF65-F5344CB8AC3E}">
        <p14:creationId xmlns:p14="http://schemas.microsoft.com/office/powerpoint/2010/main" val="117949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" y="0"/>
            <a:ext cx="9126071" cy="1333500"/>
          </a:xfrm>
        </p:spPr>
        <p:txBody>
          <a:bodyPr>
            <a:normAutofit/>
          </a:bodyPr>
          <a:lstStyle/>
          <a:p>
            <a:r>
              <a:rPr lang="ru-RU" sz="34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400" dirty="0">
                <a:solidFill>
                  <a:srgbClr val="002060"/>
                </a:solidFill>
              </a:rPr>
              <a:t> УЗИ тазового дна. Измерение площади </a:t>
            </a:r>
            <a:r>
              <a:rPr lang="ru-RU" sz="3400" dirty="0" err="1">
                <a:solidFill>
                  <a:srgbClr val="002060"/>
                </a:solidFill>
              </a:rPr>
              <a:t>леваторного</a:t>
            </a:r>
            <a:r>
              <a:rPr lang="ru-RU" sz="3400" dirty="0">
                <a:solidFill>
                  <a:srgbClr val="002060"/>
                </a:solidFill>
              </a:rPr>
              <a:t> отверстия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941" y="1488141"/>
            <a:ext cx="4697506" cy="5235388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Измеряется по внутренним границам лонно-прямокишечной мышцы.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4 степени растяжения</a:t>
            </a:r>
            <a:r>
              <a:rPr lang="ru-RU" sz="2200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Легкая (25,0-29,9 см2)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Умеренная (30,0–34,9 см2)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Выраженная (35,0-39,9 см2)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/>
                </a:solidFill>
              </a:rPr>
              <a:t>Тяжелая (40 см2 и более)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При значении площади </a:t>
            </a:r>
            <a:r>
              <a:rPr lang="en-US" sz="2200" dirty="0">
                <a:solidFill>
                  <a:schemeClr val="tx1"/>
                </a:solidFill>
              </a:rPr>
              <a:t>&lt; </a:t>
            </a:r>
            <a:r>
              <a:rPr lang="ru-RU" sz="2200" dirty="0">
                <a:solidFill>
                  <a:schemeClr val="tx1"/>
                </a:solidFill>
              </a:rPr>
              <a:t>25 см2 при пробе </a:t>
            </a:r>
            <a:r>
              <a:rPr lang="ru-RU" sz="2200" dirty="0" err="1">
                <a:solidFill>
                  <a:schemeClr val="tx1"/>
                </a:solidFill>
              </a:rPr>
              <a:t>Вальсальвы</a:t>
            </a:r>
            <a:r>
              <a:rPr lang="ru-RU" sz="2200" dirty="0">
                <a:solidFill>
                  <a:schemeClr val="tx1"/>
                </a:solidFill>
              </a:rPr>
              <a:t> пролапс тазовых органов не является клинически значимым</a:t>
            </a:r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52221" t="31546" r="9007" b="39641"/>
          <a:stretch/>
        </p:blipFill>
        <p:spPr bwMode="auto">
          <a:xfrm>
            <a:off x="5145734" y="1488141"/>
            <a:ext cx="6902823" cy="3281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5735" y="4939057"/>
            <a:ext cx="6902823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А – В-режим, продольное сканирование, проба </a:t>
            </a:r>
            <a:r>
              <a:rPr lang="ru-RU" sz="2200" i="1" dirty="0" err="1"/>
              <a:t>Вальсальвы</a:t>
            </a:r>
            <a:r>
              <a:rPr lang="ru-RU" sz="2200" i="1" dirty="0"/>
              <a:t>. В - 3</a:t>
            </a:r>
            <a:r>
              <a:rPr lang="en-US" sz="2200" i="1" dirty="0"/>
              <a:t>D</a:t>
            </a:r>
            <a:r>
              <a:rPr lang="ru-RU" sz="2200" i="1" dirty="0"/>
              <a:t>-реконструкция, поперечное сканирование: растяжение </a:t>
            </a:r>
            <a:r>
              <a:rPr lang="ru-RU" sz="2200" i="1" dirty="0" err="1"/>
              <a:t>леваторного</a:t>
            </a:r>
            <a:r>
              <a:rPr lang="ru-RU" sz="2200" i="1" dirty="0"/>
              <a:t> отверстия, </a:t>
            </a:r>
            <a:r>
              <a:rPr lang="ru-RU" sz="2200" i="1" dirty="0" err="1"/>
              <a:t>ректоцеле</a:t>
            </a:r>
            <a:r>
              <a:rPr lang="ru-RU" sz="2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15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365" y="0"/>
            <a:ext cx="9251576" cy="1147482"/>
          </a:xfrm>
        </p:spPr>
        <p:txBody>
          <a:bodyPr>
            <a:normAutofit/>
          </a:bodyPr>
          <a:lstStyle/>
          <a:p>
            <a:r>
              <a:rPr lang="ru-RU" sz="3400" dirty="0" err="1">
                <a:solidFill>
                  <a:srgbClr val="002060"/>
                </a:solidFill>
              </a:rPr>
              <a:t>Трансперинеальное</a:t>
            </a:r>
            <a:r>
              <a:rPr lang="ru-RU" sz="3400" dirty="0">
                <a:solidFill>
                  <a:srgbClr val="002060"/>
                </a:solidFill>
              </a:rPr>
              <a:t> УЗИ тазового дна в реальном времени (4</a:t>
            </a:r>
            <a:r>
              <a:rPr lang="en-US" sz="3400" dirty="0">
                <a:solidFill>
                  <a:srgbClr val="002060"/>
                </a:solidFill>
              </a:rPr>
              <a:t>D</a:t>
            </a:r>
            <a:r>
              <a:rPr lang="ru-RU" sz="34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Объект 6" descr="Figure 12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930" y="1147482"/>
            <a:ext cx="8641976" cy="458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31577" y="5924312"/>
            <a:ext cx="8462682" cy="8002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err="1"/>
              <a:t>Трансперинеальное</a:t>
            </a:r>
            <a:r>
              <a:rPr lang="ru-RU" sz="2300" i="1" dirty="0"/>
              <a:t> УЗИ лонно-прямокишечной мышцы в реальном времени, норма. </a:t>
            </a:r>
            <a:r>
              <a:rPr lang="en-US" sz="2300" i="1" dirty="0"/>
              <a:t>SP</a:t>
            </a:r>
            <a:r>
              <a:rPr lang="ru-RU" sz="2300" i="1" dirty="0"/>
              <a:t> – лонный симфиз</a:t>
            </a:r>
          </a:p>
        </p:txBody>
      </p:sp>
    </p:spTree>
    <p:extLst>
      <p:ext uri="{BB962C8B-B14F-4D97-AF65-F5344CB8AC3E}">
        <p14:creationId xmlns:p14="http://schemas.microsoft.com/office/powerpoint/2010/main" val="172144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35" y="0"/>
            <a:ext cx="9130567" cy="87854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УЗД пролапса тазовых органов (ПТО)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3435" y="1162050"/>
            <a:ext cx="5590615" cy="5448300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ru-RU" sz="2300" b="1" i="1" dirty="0">
                <a:solidFill>
                  <a:schemeClr val="tx1"/>
                </a:solidFill>
              </a:rPr>
              <a:t>Нижний край лонного симфиза </a:t>
            </a:r>
            <a:r>
              <a:rPr lang="ru-RU" sz="2300" dirty="0">
                <a:solidFill>
                  <a:schemeClr val="tx1"/>
                </a:solidFill>
              </a:rPr>
              <a:t>- ориентир, относительно которого измеряется максимальное опущение мочевого пузыря, матки и ампулы прямой кишки при пробе </a:t>
            </a:r>
            <a:r>
              <a:rPr lang="ru-RU" sz="2300" dirty="0" err="1">
                <a:solidFill>
                  <a:schemeClr val="tx1"/>
                </a:solidFill>
              </a:rPr>
              <a:t>Вальсальвы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  <a:p>
            <a:r>
              <a:rPr lang="ru-RU" sz="2300" dirty="0">
                <a:solidFill>
                  <a:schemeClr val="tx1"/>
                </a:solidFill>
              </a:rPr>
              <a:t>Количественная оценка пролапса переднего и среднего отделов с помощью УЗИ хорошо коррелирует с клинической оценкой пролапса, выполненной по системе </a:t>
            </a:r>
            <a:r>
              <a:rPr lang="ru-RU" sz="2300" b="1" dirty="0">
                <a:solidFill>
                  <a:schemeClr val="tx1"/>
                </a:solidFill>
              </a:rPr>
              <a:t>POP-</a:t>
            </a:r>
            <a:r>
              <a:rPr lang="en-US" sz="2300" b="1" dirty="0">
                <a:solidFill>
                  <a:schemeClr val="tx1"/>
                </a:solidFill>
              </a:rPr>
              <a:t>Q</a:t>
            </a:r>
            <a:r>
              <a:rPr lang="ru-RU" sz="2300" b="1" dirty="0">
                <a:solidFill>
                  <a:schemeClr val="tx1"/>
                </a:solidFill>
              </a:rPr>
              <a:t>*</a:t>
            </a:r>
            <a:r>
              <a:rPr lang="ru-RU" sz="2300" dirty="0">
                <a:solidFill>
                  <a:schemeClr val="tx1"/>
                </a:solidFill>
              </a:rPr>
              <a:t>. В заднем отделе корреляция слабее.</a:t>
            </a:r>
          </a:p>
          <a:p>
            <a:r>
              <a:rPr lang="ru-RU" sz="2300" dirty="0">
                <a:solidFill>
                  <a:schemeClr val="tx1"/>
                </a:solidFill>
              </a:rPr>
              <a:t>Опущение на 15 мм ниже ориентира по нижнему краю лонного симфиза - пороговое значение для клинически значимого пролапса</a:t>
            </a:r>
          </a:p>
          <a:p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7" name="Объект 6" descr="Figure 13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1162050"/>
            <a:ext cx="5829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34100" y="5286911"/>
            <a:ext cx="54483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POP-Q</a:t>
            </a:r>
            <a:r>
              <a:rPr lang="ru-RU" sz="2000" b="1" dirty="0"/>
              <a:t>*</a:t>
            </a:r>
            <a:r>
              <a:rPr lang="ru-RU" sz="2000" dirty="0"/>
              <a:t> - Система количественной оценки пролапса тазовых органов, рекомендована Международным обществом по лечению недержания мочи</a:t>
            </a:r>
          </a:p>
        </p:txBody>
      </p:sp>
    </p:spTree>
    <p:extLst>
      <p:ext uri="{BB962C8B-B14F-4D97-AF65-F5344CB8AC3E}">
        <p14:creationId xmlns:p14="http://schemas.microsoft.com/office/powerpoint/2010/main" val="16328158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8829</TotalTime>
  <Words>1299</Words>
  <Application>Microsoft Office PowerPoint</Application>
  <PresentationFormat>Широкоэкранный</PresentationFormat>
  <Paragraphs>121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Аспект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 Кафедра лучевой диагностики ИПО   Трансперинеальное УЗИ и динамическая МРТ-визуализация тазового дна: нормальная анатомия и патология. Часть 2</vt:lpstr>
      <vt:lpstr>Подготовка пациента к трансперинеальному УЗИ тазового дна</vt:lpstr>
      <vt:lpstr>Техника сканирования</vt:lpstr>
      <vt:lpstr>Методика трансперинеального УЗИ</vt:lpstr>
      <vt:lpstr>Методика трансперинеального исследования</vt:lpstr>
      <vt:lpstr>Трансперинеальное УЗИ тазового дна в 3D-реконструкции</vt:lpstr>
      <vt:lpstr>Трансперинеальное УЗИ тазового дна. Измерение площади леваторного отверстия</vt:lpstr>
      <vt:lpstr>Трансперинеальное УЗИ тазового дна в реальном времени (4D)</vt:lpstr>
      <vt:lpstr>УЗД пролапса тазовых органов (ПТО)</vt:lpstr>
      <vt:lpstr>УЗИ прямой кишки. Норма</vt:lpstr>
      <vt:lpstr>Патология переднего отдела тазового дна. Цистоцеле. Трансперинеальное УЗИ тазового дна</vt:lpstr>
      <vt:lpstr>Патология переднего отдела тазового дна. Цистоуретроцеле. МРТ. Режим FIESTA. Сагиттальная плоскость </vt:lpstr>
      <vt:lpstr>Патология среднего отдела тазового дна. Опущение матки. Трансперинеальное УЗИ. Проба Вальсальвы</vt:lpstr>
      <vt:lpstr>Патология среднего отдела тазового дна. Опущение матки. МРТ. Режим FIESTA. Сагиттальная плоскость</vt:lpstr>
      <vt:lpstr>Патология среднего отдела тазового дна. Грыжи Дугласова пространства. МРТ. Режим FIESTA</vt:lpstr>
      <vt:lpstr>Патология среднего отдела тазового дна. Энтероцеле. Трансперинеальное УЗИ тазового дна в 3D-реконструкции</vt:lpstr>
      <vt:lpstr>Патология заднего отдела тазового дна. Переднее ректоцеле. Трансперинеальное УЗИ тазового дна</vt:lpstr>
      <vt:lpstr>Патология заднего отдела тазового дна. Ректальная инвагинация. МРТ. Сагиттальная плоскость</vt:lpstr>
      <vt:lpstr>Трансперинеальное УЗИ лонно-прямокишечной мышцы в 3D-реконструкции. Поперечное сканирование</vt:lpstr>
      <vt:lpstr>Травма лонно-прямокишечной мышцы. МРТ. Аксиальная плоскость </vt:lpstr>
      <vt:lpstr>Визуализация сетчатых имплантов. Трансперинеальное УЗИ леваторного отверстия в 3D реконструкции. Поперечное сканирование</vt:lpstr>
      <vt:lpstr>Заключение</vt:lpstr>
      <vt:lpstr>Список литературы</vt:lpstr>
      <vt:lpstr>Благодарю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162</cp:revision>
  <dcterms:created xsi:type="dcterms:W3CDTF">2023-02-12T09:57:41Z</dcterms:created>
  <dcterms:modified xsi:type="dcterms:W3CDTF">2023-02-27T04:36:24Z</dcterms:modified>
</cp:coreProperties>
</file>