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346" r:id="rId4"/>
    <p:sldId id="258" r:id="rId5"/>
    <p:sldId id="263" r:id="rId6"/>
    <p:sldId id="266" r:id="rId7"/>
    <p:sldId id="267" r:id="rId8"/>
    <p:sldId id="269" r:id="rId9"/>
    <p:sldId id="270" r:id="rId10"/>
    <p:sldId id="274" r:id="rId11"/>
    <p:sldId id="273" r:id="rId12"/>
    <p:sldId id="279" r:id="rId13"/>
    <p:sldId id="282" r:id="rId14"/>
    <p:sldId id="283" r:id="rId15"/>
    <p:sldId id="311" r:id="rId16"/>
    <p:sldId id="284" r:id="rId17"/>
    <p:sldId id="285" r:id="rId18"/>
    <p:sldId id="291" r:id="rId19"/>
    <p:sldId id="295" r:id="rId20"/>
    <p:sldId id="294" r:id="rId21"/>
    <p:sldId id="297" r:id="rId22"/>
    <p:sldId id="298" r:id="rId23"/>
    <p:sldId id="299" r:id="rId24"/>
    <p:sldId id="300" r:id="rId25"/>
    <p:sldId id="303" r:id="rId26"/>
    <p:sldId id="304" r:id="rId27"/>
    <p:sldId id="330" r:id="rId28"/>
    <p:sldId id="305" r:id="rId29"/>
    <p:sldId id="347" r:id="rId30"/>
    <p:sldId id="349" r:id="rId31"/>
    <p:sldId id="333" r:id="rId32"/>
    <p:sldId id="312" r:id="rId33"/>
    <p:sldId id="313" r:id="rId34"/>
    <p:sldId id="314" r:id="rId35"/>
    <p:sldId id="315" r:id="rId36"/>
    <p:sldId id="350" r:id="rId37"/>
    <p:sldId id="318" r:id="rId38"/>
    <p:sldId id="319" r:id="rId39"/>
    <p:sldId id="359" r:id="rId40"/>
    <p:sldId id="320" r:id="rId41"/>
    <p:sldId id="344" r:id="rId42"/>
    <p:sldId id="345" r:id="rId43"/>
    <p:sldId id="321" r:id="rId44"/>
    <p:sldId id="351" r:id="rId45"/>
    <p:sldId id="331" r:id="rId46"/>
    <p:sldId id="338" r:id="rId47"/>
    <p:sldId id="339" r:id="rId48"/>
    <p:sldId id="340" r:id="rId49"/>
    <p:sldId id="341" r:id="rId50"/>
    <p:sldId id="352" r:id="rId51"/>
    <p:sldId id="343" r:id="rId52"/>
    <p:sldId id="334" r:id="rId53"/>
    <p:sldId id="335" r:id="rId54"/>
    <p:sldId id="336" r:id="rId55"/>
    <p:sldId id="337" r:id="rId56"/>
    <p:sldId id="353" r:id="rId57"/>
    <p:sldId id="328" r:id="rId58"/>
    <p:sldId id="323" r:id="rId59"/>
    <p:sldId id="324" r:id="rId60"/>
    <p:sldId id="325" r:id="rId61"/>
    <p:sldId id="326" r:id="rId62"/>
    <p:sldId id="327" r:id="rId63"/>
    <p:sldId id="354" r:id="rId64"/>
    <p:sldId id="332" r:id="rId65"/>
    <p:sldId id="355" r:id="rId66"/>
    <p:sldId id="356" r:id="rId67"/>
    <p:sldId id="357" r:id="rId68"/>
    <p:sldId id="358" r:id="rId69"/>
    <p:sldId id="286"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12" autoAdjust="0"/>
  </p:normalViewPr>
  <p:slideViewPr>
    <p:cSldViewPr>
      <p:cViewPr varScale="1">
        <p:scale>
          <a:sx n="107" d="100"/>
          <a:sy n="107" d="100"/>
        </p:scale>
        <p:origin x="-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2.2222222222222292E-2"/>
          <c:y val="4.1666666666666692E-2"/>
          <c:w val="0.93888888888889122"/>
          <c:h val="0.89814814814814925"/>
        </c:manualLayout>
      </c:layout>
      <c:pie3DChart>
        <c:varyColors val="1"/>
        <c:ser>
          <c:idx val="0"/>
          <c:order val="0"/>
          <c:dPt>
            <c:idx val="0"/>
            <c:spPr>
              <a:solidFill>
                <a:schemeClr val="bg1">
                  <a:lumMod val="75000"/>
                </a:schemeClr>
              </a:solidFill>
            </c:spPr>
          </c:dPt>
          <c:dPt>
            <c:idx val="1"/>
            <c:spPr>
              <a:solidFill>
                <a:srgbClr val="C48E08"/>
              </a:solidFill>
            </c:spPr>
          </c:dPt>
          <c:dPt>
            <c:idx val="2"/>
            <c:spPr>
              <a:solidFill>
                <a:schemeClr val="accent6">
                  <a:lumMod val="75000"/>
                </a:schemeClr>
              </a:solidFill>
            </c:spPr>
          </c:dPt>
          <c:cat>
            <c:strRef>
              <c:f>Лист1!$A$1:$A$3</c:f>
              <c:strCache>
                <c:ptCount val="3"/>
                <c:pt idx="0">
                  <c:v>минеральные соли</c:v>
                </c:pt>
                <c:pt idx="1">
                  <c:v>вода</c:v>
                </c:pt>
                <c:pt idx="2">
                  <c:v>органические компоненты клеток и межклеточного вещества</c:v>
                </c:pt>
              </c:strCache>
            </c:strRef>
          </c:cat>
          <c:val>
            <c:numRef>
              <c:f>Лист1!$B$1:$B$3</c:f>
              <c:numCache>
                <c:formatCode>General</c:formatCode>
                <c:ptCount val="3"/>
                <c:pt idx="0">
                  <c:v>60</c:v>
                </c:pt>
                <c:pt idx="1">
                  <c:v>20</c:v>
                </c:pt>
                <c:pt idx="2">
                  <c:v>20</c:v>
                </c:pt>
              </c:numCache>
            </c:numRef>
          </c:val>
        </c:ser>
      </c:pie3DChart>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B25A6-F9F7-40CC-AD42-92E687E6584B}" type="datetimeFigureOut">
              <a:rPr lang="ru-RU" smtClean="0"/>
              <a:pPr/>
              <a:t>08.09.2020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CCC15-B668-4FC6-ABAE-F84F68C4D2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BCCC15-B668-4FC6-ABAE-F84F68C4D2AD}"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20.bin"/><Relationship Id="rId3" Type="http://schemas.openxmlformats.org/officeDocument/2006/relationships/oleObject" Target="../embeddings/oleObject10.bin"/><Relationship Id="rId7" Type="http://schemas.openxmlformats.org/officeDocument/2006/relationships/oleObject" Target="../embeddings/oleObject14.bin"/><Relationship Id="rId12"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48.jpeg"/><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oleObject" Target="../embeddings/oleObject12.bin"/><Relationship Id="rId15" Type="http://schemas.openxmlformats.org/officeDocument/2006/relationships/oleObject" Target="../embeddings/oleObject2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 Id="rId1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krasgmu.ru/index.php?page%5bcommon%5d=elib&amp;cat=catalog&amp;res_id=59901" TargetMode="External"/><Relationship Id="rId7" Type="http://schemas.openxmlformats.org/officeDocument/2006/relationships/hyperlink" Target="https://krasgmu.ru/index.php?page%5bcommon%5d=elib&amp;cat=catalog&amp;res_id=59882" TargetMode="External"/><Relationship Id="rId2" Type="http://schemas.openxmlformats.org/officeDocument/2006/relationships/hyperlink" Target="https://krasgmu.ru/index.php?page%5bcommon%5d=elib&amp;cat=catalog&amp;res_id=59900" TargetMode="External"/><Relationship Id="rId1" Type="http://schemas.openxmlformats.org/officeDocument/2006/relationships/slideLayout" Target="../slideLayouts/slideLayout2.xml"/><Relationship Id="rId6" Type="http://schemas.openxmlformats.org/officeDocument/2006/relationships/hyperlink" Target="https://krasgmu.ru/index.php?page%5bcommon%5d=elib&amp;cat=catalog&amp;res_id=59883" TargetMode="External"/><Relationship Id="rId5" Type="http://schemas.openxmlformats.org/officeDocument/2006/relationships/hyperlink" Target="https://krasgmu.ru/index.php?page%5bcommon%5d=elib&amp;cat=catalog&amp;res_id=59881" TargetMode="External"/><Relationship Id="rId4" Type="http://schemas.openxmlformats.org/officeDocument/2006/relationships/hyperlink" Target="https://krasgmu.ru/index.php?page%5bcommon%5d=elib&amp;cat=catalog&amp;res_id=59902"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krasgmu.ru/index.php?page%5bcommon%5d=elib&amp;cat=catalog&amp;res_id=59872" TargetMode="External"/><Relationship Id="rId3" Type="http://schemas.openxmlformats.org/officeDocument/2006/relationships/hyperlink" Target="https://krasgmu.ru/index.php?page%5bcommon%5d=elib&amp;cat=catalog&amp;res_id=59878" TargetMode="External"/><Relationship Id="rId7" Type="http://schemas.openxmlformats.org/officeDocument/2006/relationships/hyperlink" Target="https://krasgmu.ru/index.php?page%5bcommon%5d=elib&amp;cat=catalog&amp;res_id=59870" TargetMode="External"/><Relationship Id="rId2" Type="http://schemas.openxmlformats.org/officeDocument/2006/relationships/hyperlink" Target="https://krasgmu.ru/index.php?page%5bcommon%5d=elib&amp;cat=catalog&amp;res_id=61793" TargetMode="External"/><Relationship Id="rId1" Type="http://schemas.openxmlformats.org/officeDocument/2006/relationships/slideLayout" Target="../slideLayouts/slideLayout2.xml"/><Relationship Id="rId6" Type="http://schemas.openxmlformats.org/officeDocument/2006/relationships/hyperlink" Target="https://krasgmu.ru/index.php?page%5bcommon%5d=elib&amp;cat=catalog&amp;res_id=59868" TargetMode="External"/><Relationship Id="rId11" Type="http://schemas.openxmlformats.org/officeDocument/2006/relationships/hyperlink" Target="https://krasgmu.ru/index.php?page%5bcommon%5d=elib&amp;cat=catalog&amp;res_id=59887" TargetMode="External"/><Relationship Id="rId5" Type="http://schemas.openxmlformats.org/officeDocument/2006/relationships/hyperlink" Target="https://krasgmu.ru/index.php?page%5bcommon%5d=elib&amp;cat=catalog&amp;res_id=112232" TargetMode="External"/><Relationship Id="rId10" Type="http://schemas.openxmlformats.org/officeDocument/2006/relationships/hyperlink" Target="https://krasgmu.ru/index.php?page%5bcommon%5d=elib&amp;cat=catalog&amp;res_id=59874" TargetMode="External"/><Relationship Id="rId4" Type="http://schemas.openxmlformats.org/officeDocument/2006/relationships/hyperlink" Target="https://krasgmu.ru/index.php?page%5bcommon%5d=elib&amp;cat=catalog&amp;res_id=59879" TargetMode="External"/><Relationship Id="rId9" Type="http://schemas.openxmlformats.org/officeDocument/2006/relationships/hyperlink" Target="https://krasgmu.ru/index.php?page%5bcommon%5d=elib&amp;cat=catalog&amp;res_id=59873"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krasgmu.ru/index.php?page%5bcommon%5d=elib&amp;cat=catalog&amp;res_id=107527" TargetMode="External"/><Relationship Id="rId13" Type="http://schemas.openxmlformats.org/officeDocument/2006/relationships/hyperlink" Target="https://krasgmu.ru/index.php?page%5borg%5d=df_umkd_add_caf_ex&amp;res_id=112227&amp;umkd_id=2692" TargetMode="External"/><Relationship Id="rId18" Type="http://schemas.openxmlformats.org/officeDocument/2006/relationships/hyperlink" Target="https://krasgmu.ru/index.php?page%5borg%5d=df_umkd_add_caf_ex&amp;res_id=59898&amp;umkd_id=2692" TargetMode="External"/><Relationship Id="rId3" Type="http://schemas.openxmlformats.org/officeDocument/2006/relationships/hyperlink" Target="https://krasgmu.ru/index.php?page%5bcommon%5d=elib&amp;cat=catalog&amp;res_id=112229" TargetMode="External"/><Relationship Id="rId7" Type="http://schemas.openxmlformats.org/officeDocument/2006/relationships/hyperlink" Target="https://krasgmu.ru/index.php?page%5bcommon%5d=elib&amp;cat=catalog&amp;res_id=112220" TargetMode="External"/><Relationship Id="rId12" Type="http://schemas.openxmlformats.org/officeDocument/2006/relationships/hyperlink" Target="https://krasgmu.ru/index.php?page%5borg%5d=df_umkd_add_caf_ex&amp;res_id=112229&amp;umkd_id=2692" TargetMode="External"/><Relationship Id="rId17" Type="http://schemas.openxmlformats.org/officeDocument/2006/relationships/hyperlink" Target="https://krasgmu.ru/index.php?page%5borg%5d=df_umkd_add_caf_ex&amp;res_id=107527&amp;umkd_id=2692" TargetMode="External"/><Relationship Id="rId2" Type="http://schemas.openxmlformats.org/officeDocument/2006/relationships/hyperlink" Target="https://krasgmu.ru/index.php?page%5bcommon%5d=elib&amp;cat=catalog&amp;res_id=59888" TargetMode="External"/><Relationship Id="rId16" Type="http://schemas.openxmlformats.org/officeDocument/2006/relationships/hyperlink" Target="https://krasgmu.ru/index.php?page%5borg%5d=df_umkd_add_caf_ex&amp;res_id=112220&amp;umkd_id=2692" TargetMode="External"/><Relationship Id="rId1" Type="http://schemas.openxmlformats.org/officeDocument/2006/relationships/slideLayout" Target="../slideLayouts/slideLayout2.xml"/><Relationship Id="rId6" Type="http://schemas.openxmlformats.org/officeDocument/2006/relationships/hyperlink" Target="https://krasgmu.ru/index.php?page%5bcommon%5d=elib&amp;cat=catalog&amp;res_id=112221" TargetMode="External"/><Relationship Id="rId11" Type="http://schemas.openxmlformats.org/officeDocument/2006/relationships/hyperlink" Target="https://krasgmu.ru/index.php?page%5borg%5d=df_umkd_add_caf_ex&amp;res_id=59888&amp;umkd_id=2692" TargetMode="External"/><Relationship Id="rId5" Type="http://schemas.openxmlformats.org/officeDocument/2006/relationships/hyperlink" Target="https://krasgmu.ru/index.php?page%5bcommon%5d=elib&amp;cat=catalog&amp;res_id=112225" TargetMode="External"/><Relationship Id="rId15" Type="http://schemas.openxmlformats.org/officeDocument/2006/relationships/hyperlink" Target="https://krasgmu.ru/index.php?page%5borg%5d=df_umkd_add_caf_ex&amp;res_id=112221&amp;umkd_id=2692" TargetMode="External"/><Relationship Id="rId10" Type="http://schemas.openxmlformats.org/officeDocument/2006/relationships/hyperlink" Target="https://krasgmu.ru/index.php?page%5bcommon%5d=elib&amp;cat=catalog&amp;res_id=59895" TargetMode="External"/><Relationship Id="rId4" Type="http://schemas.openxmlformats.org/officeDocument/2006/relationships/hyperlink" Target="https://krasgmu.ru/index.php?page%5bcommon%5d=elib&amp;cat=catalog&amp;res_id=112227" TargetMode="External"/><Relationship Id="rId9" Type="http://schemas.openxmlformats.org/officeDocument/2006/relationships/hyperlink" Target="https://krasgmu.ru/index.php?page%5bcommon%5d=elib&amp;cat=catalog&amp;res_id=59898" TargetMode="External"/><Relationship Id="rId14" Type="http://schemas.openxmlformats.org/officeDocument/2006/relationships/hyperlink" Target="https://krasgmu.ru/index.php?page%5borg%5d=df_umkd_add_caf_ex&amp;res_id=112225&amp;umkd_id=2692"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vmedicine.net/anatomiya/39-anatomiya-baza/1828-glava-15-funktsionalnaya-anatomiya-perifericheskoj-nervnoj-sistemy.html" TargetMode="External"/><Relationship Id="rId3" Type="http://schemas.openxmlformats.org/officeDocument/2006/relationships/hyperlink" Target="http://vmedicine.net/anatomiya/39-anatomiya-baza/1820-glava-7-anatomiya-i-fiziologiya-pishchevaritelnoj-sistemy.html?showall=1&amp;limitstart=" TargetMode="External"/><Relationship Id="rId7" Type="http://schemas.openxmlformats.org/officeDocument/2006/relationships/hyperlink" Target="http://vmedicine.net/anatomiya/39-anatomiya-baza/1827-glava-14-tsentralnaya-nervnaya-sistema.html" TargetMode="External"/><Relationship Id="rId12" Type="http://schemas.openxmlformats.org/officeDocument/2006/relationships/hyperlink" Target="http://vmedicine.net/anatomiya/39-anatomiya-baza/1826-glava-13-vnutrennie-sredy-organizma-krov.html?showall=&amp;start=4" TargetMode="External"/><Relationship Id="rId2" Type="http://schemas.openxmlformats.org/officeDocument/2006/relationships/hyperlink" Target="http://allasamsonova.ru/?page_id=1762#5-2-1-%d0%ba%d0%be%d1%81%d1%82%d0%b8" TargetMode="External"/><Relationship Id="rId1" Type="http://schemas.openxmlformats.org/officeDocument/2006/relationships/slideLayout" Target="../slideLayouts/slideLayout2.xml"/><Relationship Id="rId6" Type="http://schemas.openxmlformats.org/officeDocument/2006/relationships/hyperlink" Target="http://vmedicine.net/anatomiya/39-anatomiya-baza/1824-glava-11-anatomiya-polovoj-sistemy-reproduktivnaya-funktsiya-i-razvitie-cheloveka.html" TargetMode="External"/><Relationship Id="rId11" Type="http://schemas.openxmlformats.org/officeDocument/2006/relationships/hyperlink" Target="http://vmedicine.net/anatomiya/39-anatomiya-baza/1831-glava-18-endokrinnaya-sistema.html" TargetMode="External"/><Relationship Id="rId5" Type="http://schemas.openxmlformats.org/officeDocument/2006/relationships/hyperlink" Target="http://vmedicine.net/anatomiya/39-anatomiya-baza/1822-glava-9-anatomiya-i-fiziologiya-vydelitelnoj-sistemy.html" TargetMode="External"/><Relationship Id="rId10" Type="http://schemas.openxmlformats.org/officeDocument/2006/relationships/hyperlink" Target="http://vmedicine.net/anatomiya/39-anatomiya-baza/1830-glava-17-organy-chuvstv-analizatory.html" TargetMode="External"/><Relationship Id="rId4" Type="http://schemas.openxmlformats.org/officeDocument/2006/relationships/hyperlink" Target="http://vmedicine.net/anatomiya/39-anatomiya-baza/1821-glava-8-anatomiya-i-fiziologiya-dykhatelnoj-sistemy.html?showall=1&amp;limitstart" TargetMode="External"/><Relationship Id="rId9" Type="http://schemas.openxmlformats.org/officeDocument/2006/relationships/hyperlink" Target="http://vmedicine.net/anatomiya/39-anatomiya-baza/1825-glava-12-serdechno-sosudistaya-sistema.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152400" y="1828800"/>
          <a:ext cx="2360613" cy="4648200"/>
        </p:xfrm>
        <a:graphic>
          <a:graphicData uri="http://schemas.openxmlformats.org/presentationml/2006/ole">
            <p:oleObj spid="_x0000_s1026" name="Точечный рисунок" r:id="rId3" imgW="2142857" imgH="4142857" progId="PBrush">
              <p:embed/>
            </p:oleObj>
          </a:graphicData>
        </a:graphic>
      </p:graphicFrame>
      <p:sp>
        <p:nvSpPr>
          <p:cNvPr id="2051" name="Rectangle 2"/>
          <p:cNvSpPr txBox="1">
            <a:spLocks noChangeArrowheads="1"/>
          </p:cNvSpPr>
          <p:nvPr/>
        </p:nvSpPr>
        <p:spPr bwMode="auto">
          <a:xfrm>
            <a:off x="2857500" y="2000250"/>
            <a:ext cx="6072188" cy="4643438"/>
          </a:xfrm>
          <a:prstGeom prst="rect">
            <a:avLst/>
          </a:prstGeom>
          <a:noFill/>
          <a:ln w="9525">
            <a:noFill/>
            <a:miter lim="800000"/>
            <a:headEnd/>
            <a:tailEnd/>
          </a:ln>
        </p:spPr>
        <p:txBody>
          <a:bodyPr/>
          <a:lstStyle/>
          <a:p>
            <a:pPr algn="ctr"/>
            <a:r>
              <a:rPr lang="ru-RU" altLang="ru-RU" sz="2800" b="1" dirty="0">
                <a:latin typeface="Times New Roman" pitchFamily="18" charset="0"/>
                <a:cs typeface="Times New Roman" pitchFamily="18" charset="0"/>
              </a:rPr>
              <a:t>Тема</a:t>
            </a:r>
            <a:r>
              <a:rPr lang="ru-RU" altLang="ru-RU" sz="2800" b="1" dirty="0" smtClean="0">
                <a:latin typeface="Times New Roman" pitchFamily="18" charset="0"/>
                <a:cs typeface="Times New Roman" pitchFamily="18" charset="0"/>
              </a:rPr>
              <a:t>:</a:t>
            </a:r>
            <a:r>
              <a:rPr lang="ru-RU" sz="2800" b="1" dirty="0" smtClean="0"/>
              <a:t> </a:t>
            </a:r>
            <a:r>
              <a:rPr lang="ru-RU" sz="2800" b="1" dirty="0" smtClean="0">
                <a:latin typeface="Times New Roman" pitchFamily="18" charset="0"/>
                <a:cs typeface="Times New Roman" pitchFamily="18" charset="0"/>
              </a:rPr>
              <a:t>Общая анатомия скелета.</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Развитие, рост, классификация костей. Особенности строения отделов скелета в связи с выполняемой ими функцией. </a:t>
            </a:r>
            <a:r>
              <a:rPr lang="ru-RU" sz="2800" dirty="0" err="1" smtClean="0">
                <a:latin typeface="Times New Roman" pitchFamily="18" charset="0"/>
                <a:cs typeface="Times New Roman" pitchFamily="18" charset="0"/>
              </a:rPr>
              <a:t>Рентгенанатомия</a:t>
            </a:r>
            <a:r>
              <a:rPr lang="ru-RU" sz="2800" dirty="0" smtClean="0">
                <a:latin typeface="Times New Roman" pitchFamily="18" charset="0"/>
                <a:cs typeface="Times New Roman" pitchFamily="18" charset="0"/>
              </a:rPr>
              <a:t> костей.</a:t>
            </a:r>
            <a:endParaRPr lang="ru-RU" altLang="ru-RU" sz="2800" dirty="0">
              <a:latin typeface="Times New Roman" pitchFamily="18" charset="0"/>
              <a:cs typeface="Times New Roman" pitchFamily="18" charset="0"/>
            </a:endParaRPr>
          </a:p>
          <a:p>
            <a:pPr algn="ctr"/>
            <a:r>
              <a:rPr lang="ru-RU" altLang="ru-RU" sz="2800" b="1" dirty="0">
                <a:latin typeface="Times New Roman" pitchFamily="18" charset="0"/>
                <a:cs typeface="Times New Roman" pitchFamily="18" charset="0"/>
              </a:rPr>
              <a:t>л</a:t>
            </a:r>
            <a:r>
              <a:rPr lang="ru-RU" altLang="ru-RU" sz="2000" b="1" dirty="0">
                <a:latin typeface="Times New Roman" pitchFamily="18" charset="0"/>
                <a:cs typeface="Times New Roman" pitchFamily="18" charset="0"/>
              </a:rPr>
              <a:t>екция </a:t>
            </a:r>
            <a:r>
              <a:rPr lang="ru-RU" altLang="ru-RU" sz="2000" b="1" dirty="0" smtClean="0">
                <a:latin typeface="Times New Roman" pitchFamily="18" charset="0"/>
                <a:cs typeface="Times New Roman" pitchFamily="18" charset="0"/>
              </a:rPr>
              <a:t>№2  </a:t>
            </a:r>
            <a:r>
              <a:rPr lang="ru-RU" altLang="ru-RU" sz="2000" b="1" dirty="0">
                <a:latin typeface="Times New Roman" pitchFamily="18" charset="0"/>
                <a:cs typeface="Times New Roman" pitchFamily="18" charset="0"/>
              </a:rPr>
              <a:t>для студентов 1 </a:t>
            </a:r>
            <a:r>
              <a:rPr lang="ru-RU" altLang="ru-RU" sz="2000" b="1" dirty="0" smtClean="0">
                <a:latin typeface="Times New Roman" pitchFamily="18" charset="0"/>
                <a:cs typeface="Times New Roman" pitchFamily="18" charset="0"/>
              </a:rPr>
              <a:t>курса </a:t>
            </a:r>
          </a:p>
          <a:p>
            <a:pPr algn="ctr"/>
            <a:r>
              <a:rPr lang="ru-RU" altLang="ru-RU" sz="2000" b="1" dirty="0" smtClean="0">
                <a:latin typeface="Times New Roman" pitchFamily="18" charset="0"/>
                <a:cs typeface="Times New Roman" pitchFamily="18" charset="0"/>
              </a:rPr>
              <a:t>специальности </a:t>
            </a:r>
          </a:p>
          <a:p>
            <a:pPr algn="ctr"/>
            <a:r>
              <a:rPr lang="ru-RU" altLang="ru-RU" sz="2000" b="1" dirty="0" smtClean="0">
                <a:latin typeface="Times New Roman" pitchFamily="18" charset="0"/>
                <a:cs typeface="Times New Roman" pitchFamily="18" charset="0"/>
              </a:rPr>
              <a:t>31.05.02 – Педиатрия</a:t>
            </a:r>
            <a:r>
              <a:rPr lang="ru-RU" altLang="ru-RU" sz="2000" b="1" dirty="0">
                <a:latin typeface="Times New Roman" pitchFamily="18" charset="0"/>
                <a:cs typeface="Times New Roman" pitchFamily="18" charset="0"/>
              </a:rPr>
              <a:t/>
            </a:r>
            <a:br>
              <a:rPr lang="ru-RU" altLang="ru-RU" sz="2000" b="1" dirty="0">
                <a:latin typeface="Times New Roman" pitchFamily="18" charset="0"/>
                <a:cs typeface="Times New Roman" pitchFamily="18" charset="0"/>
              </a:rPr>
            </a:br>
            <a:r>
              <a:rPr lang="ru-RU" altLang="ru-RU" sz="2000" b="1" dirty="0">
                <a:latin typeface="Times New Roman" pitchFamily="18" charset="0"/>
                <a:cs typeface="Times New Roman" pitchFamily="18" charset="0"/>
              </a:rPr>
              <a:t>к.м.н., доцент </a:t>
            </a:r>
            <a:r>
              <a:rPr lang="ru-RU" altLang="ru-RU" sz="2000" b="1" dirty="0" err="1" smtClean="0">
                <a:latin typeface="Times New Roman" pitchFamily="18" charset="0"/>
                <a:cs typeface="Times New Roman" pitchFamily="18" charset="0"/>
              </a:rPr>
              <a:t>Хапилина</a:t>
            </a:r>
            <a:r>
              <a:rPr lang="ru-RU" altLang="ru-RU" sz="2000" b="1" dirty="0" smtClean="0">
                <a:latin typeface="Times New Roman" pitchFamily="18" charset="0"/>
                <a:cs typeface="Times New Roman" pitchFamily="18" charset="0"/>
              </a:rPr>
              <a:t> Е.А.</a:t>
            </a:r>
            <a:r>
              <a:rPr lang="ru-RU" altLang="ru-RU" sz="2000" b="1" dirty="0">
                <a:latin typeface="Times New Roman" pitchFamily="18" charset="0"/>
                <a:cs typeface="Times New Roman" pitchFamily="18" charset="0"/>
              </a:rPr>
              <a:t/>
            </a:r>
            <a:br>
              <a:rPr lang="ru-RU" altLang="ru-RU" sz="2000" b="1" dirty="0">
                <a:latin typeface="Times New Roman" pitchFamily="18" charset="0"/>
                <a:cs typeface="Times New Roman" pitchFamily="18" charset="0"/>
              </a:rPr>
            </a:br>
            <a:endParaRPr lang="ru-RU" altLang="ru-RU" sz="2000" b="1" dirty="0" smtClean="0">
              <a:latin typeface="Times New Roman" pitchFamily="18" charset="0"/>
              <a:cs typeface="Times New Roman" pitchFamily="18" charset="0"/>
            </a:endParaRPr>
          </a:p>
          <a:p>
            <a:pPr algn="ctr"/>
            <a:r>
              <a:rPr lang="ru-RU" altLang="ru-RU" sz="2000" b="1" dirty="0" smtClean="0">
                <a:latin typeface="Times New Roman" pitchFamily="18" charset="0"/>
                <a:cs typeface="Times New Roman" pitchFamily="18" charset="0"/>
              </a:rPr>
              <a:t>Красноярск</a:t>
            </a:r>
            <a:r>
              <a:rPr lang="ru-RU" altLang="ru-RU" sz="2000" b="1" dirty="0">
                <a:latin typeface="Times New Roman" pitchFamily="18" charset="0"/>
                <a:cs typeface="Times New Roman" pitchFamily="18" charset="0"/>
              </a:rPr>
              <a:t>, </a:t>
            </a:r>
            <a:r>
              <a:rPr lang="ru-RU" altLang="ru-RU" sz="2000" b="1" dirty="0" smtClean="0">
                <a:latin typeface="Times New Roman" pitchFamily="18" charset="0"/>
                <a:cs typeface="Times New Roman" pitchFamily="18" charset="0"/>
              </a:rPr>
              <a:t>2020</a:t>
            </a:r>
            <a:endParaRPr lang="ru-RU" altLang="ru-RU" sz="2000" b="1" dirty="0">
              <a:latin typeface="Times New Roman" pitchFamily="18" charset="0"/>
              <a:cs typeface="Times New Roman" pitchFamily="18" charset="0"/>
            </a:endParaRPr>
          </a:p>
        </p:txBody>
      </p:sp>
      <p:sp>
        <p:nvSpPr>
          <p:cNvPr id="2052" name="Прямоугольник 6"/>
          <p:cNvSpPr>
            <a:spLocks noChangeArrowheads="1"/>
          </p:cNvSpPr>
          <p:nvPr/>
        </p:nvSpPr>
        <p:spPr bwMode="auto">
          <a:xfrm>
            <a:off x="2195736" y="1268761"/>
            <a:ext cx="6733952" cy="1067985"/>
          </a:xfrm>
          <a:prstGeom prst="rect">
            <a:avLst/>
          </a:prstGeom>
          <a:noFill/>
          <a:ln w="9525">
            <a:noFill/>
            <a:miter lim="800000"/>
            <a:headEnd/>
            <a:tailEnd/>
          </a:ln>
        </p:spPr>
        <p:txBody>
          <a:bodyPr wrap="square">
            <a:spAutoFit/>
          </a:bodyPr>
          <a:lstStyle/>
          <a:p>
            <a:pPr algn="ctr"/>
            <a:endParaRPr lang="ru-RU" altLang="ru-RU" sz="2000" dirty="0">
              <a:latin typeface="Times New Roman" pitchFamily="18" charset="0"/>
              <a:cs typeface="Times New Roman" pitchFamily="18" charset="0"/>
            </a:endParaRPr>
          </a:p>
          <a:p>
            <a:pPr algn="ctr"/>
            <a:r>
              <a:rPr lang="ru-RU" altLang="ru-RU" sz="2000" dirty="0">
                <a:latin typeface="Times New Roman" pitchFamily="18" charset="0"/>
                <a:cs typeface="Times New Roman" pitchFamily="18" charset="0"/>
              </a:rPr>
              <a:t>Кафедра </a:t>
            </a:r>
            <a:r>
              <a:rPr lang="ru-RU" altLang="ru-RU" sz="2000" dirty="0" smtClean="0">
                <a:latin typeface="Times New Roman" pitchFamily="18" charset="0"/>
                <a:cs typeface="Times New Roman" pitchFamily="18" charset="0"/>
              </a:rPr>
              <a:t>анатомии человека </a:t>
            </a:r>
            <a:endParaRPr lang="ru-RU" altLang="ru-RU" sz="2000" dirty="0">
              <a:latin typeface="Times New Roman" pitchFamily="18" charset="0"/>
              <a:cs typeface="Times New Roman" pitchFamily="18" charset="0"/>
            </a:endParaRPr>
          </a:p>
          <a:p>
            <a:pPr>
              <a:lnSpc>
                <a:spcPct val="80000"/>
              </a:lnSpc>
              <a:spcBef>
                <a:spcPct val="50000"/>
              </a:spcBef>
            </a:pPr>
            <a:endParaRPr lang="ru-RU" altLang="ru-RU" dirty="0"/>
          </a:p>
        </p:txBody>
      </p:sp>
      <p:sp>
        <p:nvSpPr>
          <p:cNvPr id="6" name="Прямоугольник 5"/>
          <p:cNvSpPr/>
          <p:nvPr/>
        </p:nvSpPr>
        <p:spPr>
          <a:xfrm>
            <a:off x="0" y="0"/>
            <a:ext cx="9144000" cy="923330"/>
          </a:xfrm>
          <a:prstGeom prst="rect">
            <a:avLst/>
          </a:prstGeom>
        </p:spPr>
        <p:txBody>
          <a:bodyPr wrap="square">
            <a:spAutoFit/>
          </a:bodyPr>
          <a:lstStyle/>
          <a:p>
            <a:pPr algn="ctr"/>
            <a:r>
              <a:rPr lang="ru-RU" dirty="0" smtClean="0">
                <a:latin typeface="Times New Roman" pitchFamily="18" charset="0"/>
                <a:cs typeface="Times New Roman"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dirty="0" err="1" smtClean="0">
                <a:latin typeface="Times New Roman" pitchFamily="18" charset="0"/>
                <a:cs typeface="Times New Roman" pitchFamily="18" charset="0"/>
              </a:rPr>
              <a:t>Войно-Ясенецкого</a:t>
            </a:r>
            <a:r>
              <a:rPr lang="ru-RU" dirty="0" smtClean="0">
                <a:latin typeface="Times New Roman" pitchFamily="18" charset="0"/>
                <a:cs typeface="Times New Roman" pitchFamily="18" charset="0"/>
              </a:rPr>
              <a:t>" Министерства здравоохранения Российской Федерации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15 (1).jpg"/>
          <p:cNvPicPr>
            <a:picLocks noGrp="1" noChangeAspect="1" noChangeArrowheads="1"/>
          </p:cNvPicPr>
          <p:nvPr>
            <p:ph sz="half" idx="2"/>
          </p:nvPr>
        </p:nvPicPr>
        <p:blipFill>
          <a:blip r:embed="rId2" cstate="print"/>
          <a:srcRect/>
          <a:stretch>
            <a:fillRect/>
          </a:stretch>
        </p:blipFill>
        <p:spPr bwMode="auto">
          <a:xfrm>
            <a:off x="4283968" y="1196752"/>
            <a:ext cx="4680520" cy="4968552"/>
          </a:xfrm>
          <a:prstGeom prst="rect">
            <a:avLst/>
          </a:prstGeom>
          <a:noFill/>
        </p:spPr>
      </p:pic>
      <p:sp>
        <p:nvSpPr>
          <p:cNvPr id="8" name="Прямоугольник 7"/>
          <p:cNvSpPr/>
          <p:nvPr/>
        </p:nvSpPr>
        <p:spPr>
          <a:xfrm>
            <a:off x="683568" y="188640"/>
            <a:ext cx="7848872" cy="646331"/>
          </a:xfrm>
          <a:prstGeom prst="rect">
            <a:avLst/>
          </a:prstGeom>
        </p:spPr>
        <p:txBody>
          <a:bodyPr wrap="square">
            <a:spAutoFit/>
          </a:bodyPr>
          <a:lstStyle/>
          <a:p>
            <a:pPr algn="ctr"/>
            <a:r>
              <a:rPr lang="ru-RU" sz="3600" dirty="0" smtClean="0">
                <a:latin typeface="Times New Roman" pitchFamily="18" charset="0"/>
                <a:cs typeface="Times New Roman" pitchFamily="18" charset="0"/>
              </a:rPr>
              <a:t>Локомоторная функция</a:t>
            </a:r>
            <a:endParaRPr lang="ru-RU" sz="3600" dirty="0">
              <a:latin typeface="Times New Roman" pitchFamily="18" charset="0"/>
              <a:cs typeface="Times New Roman" pitchFamily="18" charset="0"/>
            </a:endParaRPr>
          </a:p>
        </p:txBody>
      </p:sp>
      <p:sp>
        <p:nvSpPr>
          <p:cNvPr id="6" name="Содержимое 5"/>
          <p:cNvSpPr>
            <a:spLocks noGrp="1"/>
          </p:cNvSpPr>
          <p:nvPr>
            <p:ph sz="half" idx="1"/>
          </p:nvPr>
        </p:nvSpPr>
        <p:spPr/>
        <p:txBody>
          <a:bodyPr/>
          <a:lstStyle/>
          <a:p>
            <a:pPr lvl="0"/>
            <a:r>
              <a:rPr lang="ru-RU" dirty="0" smtClean="0">
                <a:latin typeface="Times New Roman" pitchFamily="18" charset="0"/>
                <a:cs typeface="Times New Roman" pitchFamily="18" charset="0"/>
              </a:rPr>
              <a:t>возможна благодаря строению костей в виде рычагов, соединенных  подвижными сочленениями и приводимых в движение мышцами.</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01_signature_image.jpgC3EA0C9A-7437-4A48-AF19-FF31729E3A0FLarge.jpg"/>
          <p:cNvPicPr>
            <a:picLocks noGrp="1" noChangeAspect="1" noChangeArrowheads="1"/>
          </p:cNvPicPr>
          <p:nvPr>
            <p:ph sz="half" idx="2"/>
          </p:nvPr>
        </p:nvPicPr>
        <p:blipFill>
          <a:blip r:embed="rId2" cstate="print"/>
          <a:srcRect/>
          <a:stretch>
            <a:fillRect/>
          </a:stretch>
        </p:blipFill>
        <p:spPr bwMode="auto">
          <a:xfrm>
            <a:off x="4283968" y="2564904"/>
            <a:ext cx="4326632" cy="3672408"/>
          </a:xfrm>
          <a:prstGeom prst="rect">
            <a:avLst/>
          </a:prstGeom>
          <a:noFill/>
        </p:spPr>
      </p:pic>
      <p:pic>
        <p:nvPicPr>
          <p:cNvPr id="10244" name="Picture 4" descr="D:\че-овеческий-череп-с-мозгами-33358504.jpg"/>
          <p:cNvPicPr>
            <a:picLocks noChangeAspect="1" noChangeArrowheads="1"/>
          </p:cNvPicPr>
          <p:nvPr/>
        </p:nvPicPr>
        <p:blipFill>
          <a:blip r:embed="rId3" cstate="print"/>
          <a:srcRect b="12000"/>
          <a:stretch>
            <a:fillRect/>
          </a:stretch>
        </p:blipFill>
        <p:spPr bwMode="auto">
          <a:xfrm>
            <a:off x="4788024" y="692696"/>
            <a:ext cx="3168352" cy="1656184"/>
          </a:xfrm>
          <a:prstGeom prst="rect">
            <a:avLst/>
          </a:prstGeom>
          <a:noFill/>
        </p:spPr>
      </p:pic>
      <p:sp>
        <p:nvSpPr>
          <p:cNvPr id="13" name="Прямоугольник 12"/>
          <p:cNvSpPr/>
          <p:nvPr/>
        </p:nvSpPr>
        <p:spPr>
          <a:xfrm>
            <a:off x="2411760" y="332656"/>
            <a:ext cx="4680520" cy="646331"/>
          </a:xfrm>
          <a:prstGeom prst="rect">
            <a:avLst/>
          </a:prstGeom>
        </p:spPr>
        <p:txBody>
          <a:bodyPr wrap="square">
            <a:spAutoFit/>
          </a:bodyPr>
          <a:lstStyle/>
          <a:p>
            <a:pPr algn="ctr"/>
            <a:r>
              <a:rPr lang="ru-RU" sz="3600" dirty="0" smtClean="0">
                <a:latin typeface="Times New Roman" pitchFamily="18" charset="0"/>
                <a:cs typeface="Times New Roman" pitchFamily="18" charset="0"/>
              </a:rPr>
              <a:t>Защитная функция</a:t>
            </a:r>
            <a:endParaRPr lang="ru-RU" sz="3600" dirty="0">
              <a:latin typeface="Times New Roman" pitchFamily="18" charset="0"/>
              <a:cs typeface="Times New Roman" pitchFamily="18" charset="0"/>
            </a:endParaRPr>
          </a:p>
        </p:txBody>
      </p:sp>
      <p:sp>
        <p:nvSpPr>
          <p:cNvPr id="6" name="Содержимое 5"/>
          <p:cNvSpPr>
            <a:spLocks noGrp="1"/>
          </p:cNvSpPr>
          <p:nvPr>
            <p:ph sz="half" idx="1"/>
          </p:nvPr>
        </p:nvSpPr>
        <p:spPr>
          <a:xfrm>
            <a:off x="457200" y="1124744"/>
            <a:ext cx="4038600" cy="5001419"/>
          </a:xfrm>
        </p:spPr>
        <p:txBody>
          <a:bodyPr>
            <a:normAutofit fontScale="92500" lnSpcReduction="20000"/>
          </a:bodyPr>
          <a:lstStyle/>
          <a:p>
            <a:pPr lvl="0"/>
            <a:r>
              <a:rPr lang="ru-RU" dirty="0" smtClean="0">
                <a:latin typeface="Times New Roman" pitchFamily="18" charset="0"/>
                <a:cs typeface="Times New Roman" pitchFamily="18" charset="0"/>
              </a:rPr>
              <a:t>осуществляется путем образования из отдельных костей костных каналов (или вместилищ). Например, череп (защищает головной мозг), позвоночный канал (для защиты спинного мозга), грудная клетка (защищает органы грудной полости), таз (для защиты органов мочеполовой системы).</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tu-oligo-elements-4.jpg"/>
          <p:cNvPicPr>
            <a:picLocks noGrp="1" noChangeAspect="1" noChangeArrowheads="1"/>
          </p:cNvPicPr>
          <p:nvPr>
            <p:ph sz="half" idx="2"/>
          </p:nvPr>
        </p:nvPicPr>
        <p:blipFill>
          <a:blip r:embed="rId2" cstate="print"/>
          <a:srcRect/>
          <a:stretch>
            <a:fillRect/>
          </a:stretch>
        </p:blipFill>
        <p:spPr bwMode="auto">
          <a:xfrm>
            <a:off x="4499992" y="1628800"/>
            <a:ext cx="4072508" cy="4392488"/>
          </a:xfrm>
          <a:prstGeom prst="rect">
            <a:avLst/>
          </a:prstGeom>
          <a:noFill/>
        </p:spPr>
      </p:pic>
      <p:sp>
        <p:nvSpPr>
          <p:cNvPr id="7" name="Прямоугольник 6"/>
          <p:cNvSpPr/>
          <p:nvPr/>
        </p:nvSpPr>
        <p:spPr>
          <a:xfrm>
            <a:off x="827584" y="260648"/>
            <a:ext cx="7632847" cy="584775"/>
          </a:xfrm>
          <a:prstGeom prst="rect">
            <a:avLst/>
          </a:prstGeom>
        </p:spPr>
        <p:txBody>
          <a:bodyPr wrap="square">
            <a:spAutoFit/>
          </a:bodyPr>
          <a:lstStyle/>
          <a:p>
            <a:pPr algn="ctr"/>
            <a:r>
              <a:rPr lang="ru-RU" sz="3200" dirty="0" smtClean="0">
                <a:latin typeface="Times New Roman" pitchFamily="18" charset="0"/>
                <a:cs typeface="Times New Roman" pitchFamily="18" charset="0"/>
              </a:rPr>
              <a:t>Участие в минеральном обмене</a:t>
            </a:r>
            <a:endParaRPr lang="ru-RU" sz="3200" dirty="0">
              <a:latin typeface="Times New Roman" pitchFamily="18" charset="0"/>
              <a:cs typeface="Times New Roman" pitchFamily="18" charset="0"/>
            </a:endParaRPr>
          </a:p>
        </p:txBody>
      </p:sp>
      <p:sp>
        <p:nvSpPr>
          <p:cNvPr id="6" name="Содержимое 5"/>
          <p:cNvSpPr>
            <a:spLocks noGrp="1"/>
          </p:cNvSpPr>
          <p:nvPr>
            <p:ph sz="half" idx="1"/>
          </p:nvPr>
        </p:nvSpPr>
        <p:spPr/>
        <p:txBody>
          <a:bodyPr/>
          <a:lstStyle/>
          <a:p>
            <a:pPr lvl="0"/>
            <a:r>
              <a:rPr lang="ru-RU" dirty="0" smtClean="0">
                <a:latin typeface="Times New Roman" pitchFamily="18" charset="0"/>
                <a:cs typeface="Times New Roman" pitchFamily="18" charset="0"/>
              </a:rPr>
              <a:t>скелет является депо солей фосфора, кальция, магния и т.д..</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897347.jpg"/>
          <p:cNvPicPr>
            <a:picLocks noGrp="1" noChangeAspect="1" noChangeArrowheads="1"/>
          </p:cNvPicPr>
          <p:nvPr>
            <p:ph sz="half" idx="2"/>
          </p:nvPr>
        </p:nvPicPr>
        <p:blipFill>
          <a:blip r:embed="rId2" cstate="print"/>
          <a:srcRect/>
          <a:stretch>
            <a:fillRect/>
          </a:stretch>
        </p:blipFill>
        <p:spPr bwMode="auto">
          <a:xfrm>
            <a:off x="3995936" y="1556792"/>
            <a:ext cx="4824536" cy="4392488"/>
          </a:xfrm>
          <a:prstGeom prst="rect">
            <a:avLst/>
          </a:prstGeom>
          <a:noFill/>
        </p:spPr>
      </p:pic>
      <p:sp>
        <p:nvSpPr>
          <p:cNvPr id="7" name="Прямоугольник 6"/>
          <p:cNvSpPr/>
          <p:nvPr/>
        </p:nvSpPr>
        <p:spPr>
          <a:xfrm>
            <a:off x="1259632" y="332656"/>
            <a:ext cx="6624736" cy="646331"/>
          </a:xfrm>
          <a:prstGeom prst="rect">
            <a:avLst/>
          </a:prstGeom>
        </p:spPr>
        <p:txBody>
          <a:bodyPr wrap="square">
            <a:spAutoFit/>
          </a:bodyPr>
          <a:lstStyle/>
          <a:p>
            <a:pPr algn="ctr"/>
            <a:r>
              <a:rPr lang="ru-RU" sz="3600" dirty="0" smtClean="0">
                <a:latin typeface="Times New Roman" pitchFamily="18" charset="0"/>
                <a:cs typeface="Times New Roman" pitchFamily="18" charset="0"/>
              </a:rPr>
              <a:t>Кроветворная функция</a:t>
            </a:r>
            <a:endParaRPr lang="ru-RU" sz="3600" dirty="0">
              <a:latin typeface="Times New Roman" pitchFamily="18" charset="0"/>
              <a:cs typeface="Times New Roman" pitchFamily="18" charset="0"/>
            </a:endParaRPr>
          </a:p>
        </p:txBody>
      </p:sp>
      <p:sp>
        <p:nvSpPr>
          <p:cNvPr id="6" name="Содержимое 5"/>
          <p:cNvSpPr>
            <a:spLocks noGrp="1"/>
          </p:cNvSpPr>
          <p:nvPr>
            <p:ph sz="half" idx="1"/>
          </p:nvPr>
        </p:nvSpPr>
        <p:spPr>
          <a:xfrm>
            <a:off x="251520" y="1600200"/>
            <a:ext cx="3816424" cy="4525963"/>
          </a:xfrm>
        </p:spPr>
        <p:txBody>
          <a:bodyPr/>
          <a:lstStyle/>
          <a:p>
            <a:pPr lvl="0"/>
            <a:r>
              <a:rPr lang="ru-RU" dirty="0" smtClean="0">
                <a:latin typeface="Times New Roman" pitchFamily="18" charset="0"/>
                <a:cs typeface="Times New Roman" pitchFamily="18" charset="0"/>
              </a:rPr>
              <a:t>т.к. кости являются вместилищем для костного мозга, участвующего в процессах </a:t>
            </a:r>
            <a:r>
              <a:rPr lang="ru-RU" dirty="0" err="1" smtClean="0">
                <a:latin typeface="Times New Roman" pitchFamily="18" charset="0"/>
                <a:cs typeface="Times New Roman" pitchFamily="18" charset="0"/>
              </a:rPr>
              <a:t>гемопоэза</a:t>
            </a:r>
            <a:r>
              <a:rPr lang="ru-RU" dirty="0" smtClean="0">
                <a:latin typeface="Times New Roman" pitchFamily="18" charset="0"/>
                <a:cs typeface="Times New Roman" pitchFamily="18" charset="0"/>
              </a:rPr>
              <a:t> (образования форменных элементов крови)</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85813" y="142875"/>
            <a:ext cx="7775575" cy="701675"/>
          </a:xfrm>
          <a:prstGeom prst="rect">
            <a:avLst/>
          </a:prstGeom>
          <a:noFill/>
          <a:ln w="9525">
            <a:noFill/>
            <a:miter lim="800000"/>
            <a:headEnd/>
            <a:tailEnd/>
          </a:ln>
        </p:spPr>
        <p:txBody>
          <a:bodyPr>
            <a:spAutoFit/>
          </a:bodyPr>
          <a:lstStyle/>
          <a:p>
            <a:pPr>
              <a:spcBef>
                <a:spcPct val="50000"/>
              </a:spcBef>
            </a:pPr>
            <a:r>
              <a:rPr lang="ru-RU" altLang="ru-RU" sz="4000">
                <a:solidFill>
                  <a:srgbClr val="663300"/>
                </a:solidFill>
              </a:rPr>
              <a:t>ХИМИЧЕСКИЙ СОСТАВ КОСТИ</a:t>
            </a:r>
          </a:p>
        </p:txBody>
      </p:sp>
      <p:sp>
        <p:nvSpPr>
          <p:cNvPr id="16387" name="Text Box 12"/>
          <p:cNvSpPr txBox="1">
            <a:spLocks noChangeArrowheads="1"/>
          </p:cNvSpPr>
          <p:nvPr/>
        </p:nvSpPr>
        <p:spPr bwMode="auto">
          <a:xfrm>
            <a:off x="5286375" y="2071688"/>
            <a:ext cx="2362200" cy="646112"/>
          </a:xfrm>
          <a:prstGeom prst="rect">
            <a:avLst/>
          </a:prstGeom>
          <a:noFill/>
          <a:ln w="9525">
            <a:noFill/>
            <a:miter lim="800000"/>
            <a:headEnd/>
            <a:tailEnd/>
          </a:ln>
        </p:spPr>
        <p:txBody>
          <a:bodyPr>
            <a:spAutoFit/>
          </a:bodyPr>
          <a:lstStyle/>
          <a:p>
            <a:pPr>
              <a:spcBef>
                <a:spcPct val="50000"/>
              </a:spcBef>
            </a:pPr>
            <a:r>
              <a:rPr lang="ru-RU" altLang="ru-RU" sz="1800">
                <a:solidFill>
                  <a:srgbClr val="663300"/>
                </a:solidFill>
              </a:rPr>
              <a:t>Минеральные соли, 60-70% </a:t>
            </a:r>
          </a:p>
        </p:txBody>
      </p:sp>
      <p:sp>
        <p:nvSpPr>
          <p:cNvPr id="16388" name="Text Box 10"/>
          <p:cNvSpPr txBox="1">
            <a:spLocks noChangeArrowheads="1"/>
          </p:cNvSpPr>
          <p:nvPr/>
        </p:nvSpPr>
        <p:spPr bwMode="auto">
          <a:xfrm>
            <a:off x="0" y="3571875"/>
            <a:ext cx="1933575" cy="923925"/>
          </a:xfrm>
          <a:prstGeom prst="rect">
            <a:avLst/>
          </a:prstGeom>
          <a:noFill/>
          <a:ln w="9525">
            <a:noFill/>
            <a:miter lim="800000"/>
            <a:headEnd/>
            <a:tailEnd/>
          </a:ln>
        </p:spPr>
        <p:txBody>
          <a:bodyPr>
            <a:spAutoFit/>
          </a:bodyPr>
          <a:lstStyle/>
          <a:p>
            <a:r>
              <a:rPr lang="ru-RU" altLang="ru-RU" sz="1800">
                <a:solidFill>
                  <a:srgbClr val="663300"/>
                </a:solidFill>
              </a:rPr>
              <a:t>Органические компоненты, </a:t>
            </a:r>
          </a:p>
          <a:p>
            <a:r>
              <a:rPr lang="ru-RU" altLang="ru-RU" sz="1800">
                <a:solidFill>
                  <a:srgbClr val="663300"/>
                </a:solidFill>
              </a:rPr>
              <a:t>10-20%</a:t>
            </a:r>
          </a:p>
        </p:txBody>
      </p:sp>
      <p:sp>
        <p:nvSpPr>
          <p:cNvPr id="16389" name="Text Box 11"/>
          <p:cNvSpPr txBox="1">
            <a:spLocks noChangeArrowheads="1"/>
          </p:cNvSpPr>
          <p:nvPr/>
        </p:nvSpPr>
        <p:spPr bwMode="auto">
          <a:xfrm>
            <a:off x="1000125" y="1071563"/>
            <a:ext cx="2362200" cy="366712"/>
          </a:xfrm>
          <a:prstGeom prst="rect">
            <a:avLst/>
          </a:prstGeom>
          <a:noFill/>
          <a:ln w="9525">
            <a:noFill/>
            <a:miter lim="800000"/>
            <a:headEnd/>
            <a:tailEnd/>
          </a:ln>
        </p:spPr>
        <p:txBody>
          <a:bodyPr>
            <a:spAutoFit/>
          </a:bodyPr>
          <a:lstStyle/>
          <a:p>
            <a:pPr>
              <a:spcBef>
                <a:spcPct val="50000"/>
              </a:spcBef>
            </a:pPr>
            <a:r>
              <a:rPr lang="ru-RU" altLang="ru-RU" sz="1800">
                <a:solidFill>
                  <a:srgbClr val="663300"/>
                </a:solidFill>
              </a:rPr>
              <a:t>Вода, 6 – 20 %</a:t>
            </a:r>
          </a:p>
        </p:txBody>
      </p:sp>
      <p:pic>
        <p:nvPicPr>
          <p:cNvPr id="16390" name="Picture 8"/>
          <p:cNvPicPr>
            <a:picLocks noChangeAspect="1" noChangeArrowheads="1"/>
          </p:cNvPicPr>
          <p:nvPr/>
        </p:nvPicPr>
        <p:blipFill>
          <a:blip r:embed="rId2" cstate="print"/>
          <a:srcRect/>
          <a:stretch>
            <a:fillRect/>
          </a:stretch>
        </p:blipFill>
        <p:spPr bwMode="auto">
          <a:xfrm>
            <a:off x="4857750" y="4000500"/>
            <a:ext cx="4121150" cy="2500313"/>
          </a:xfrm>
          <a:prstGeom prst="rect">
            <a:avLst/>
          </a:prstGeom>
          <a:noFill/>
          <a:ln w="9525">
            <a:noFill/>
            <a:miter lim="800000"/>
            <a:headEnd/>
            <a:tailEnd/>
          </a:ln>
        </p:spPr>
      </p:pic>
      <p:graphicFrame>
        <p:nvGraphicFramePr>
          <p:cNvPr id="11" name="Диаграмма 10"/>
          <p:cNvGraphicFramePr/>
          <p:nvPr/>
        </p:nvGraphicFramePr>
        <p:xfrm>
          <a:off x="1071538" y="142873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трелка вправо 10"/>
          <p:cNvSpPr>
            <a:spLocks noChangeArrowheads="1"/>
          </p:cNvSpPr>
          <p:nvPr/>
        </p:nvSpPr>
        <p:spPr bwMode="auto">
          <a:xfrm rot="7447341">
            <a:off x="6419056" y="2272507"/>
            <a:ext cx="576263" cy="215900"/>
          </a:xfrm>
          <a:prstGeom prst="rightArrow">
            <a:avLst>
              <a:gd name="adj1" fmla="val 50000"/>
              <a:gd name="adj2" fmla="val 36391"/>
            </a:avLst>
          </a:prstGeom>
          <a:solidFill>
            <a:schemeClr val="accent1"/>
          </a:solidFill>
          <a:ln w="9525" algn="ctr">
            <a:solidFill>
              <a:schemeClr val="tx1"/>
            </a:solidFill>
            <a:round/>
            <a:headEnd/>
            <a:tailEnd/>
          </a:ln>
        </p:spPr>
        <p:txBody>
          <a:bodyPr rot="10800000" vert="eaVert"/>
          <a:lstStyle/>
          <a:p>
            <a:endParaRPr lang="ru-RU" altLang="ru-RU"/>
          </a:p>
        </p:txBody>
      </p:sp>
      <p:sp>
        <p:nvSpPr>
          <p:cNvPr id="14338" name="Прямоугольник 1"/>
          <p:cNvSpPr>
            <a:spLocks noChangeArrowheads="1"/>
          </p:cNvSpPr>
          <p:nvPr/>
        </p:nvSpPr>
        <p:spPr bwMode="auto">
          <a:xfrm>
            <a:off x="0" y="2071688"/>
            <a:ext cx="6072188" cy="2124075"/>
          </a:xfrm>
          <a:prstGeom prst="rect">
            <a:avLst/>
          </a:prstGeom>
          <a:noFill/>
          <a:ln w="9525">
            <a:noFill/>
            <a:miter lim="800000"/>
            <a:headEnd/>
            <a:tailEnd/>
          </a:ln>
        </p:spPr>
        <p:txBody>
          <a:bodyPr>
            <a:spAutoFit/>
          </a:bodyPr>
          <a:lstStyle/>
          <a:p>
            <a:pPr marL="268288" indent="-268288" algn="l">
              <a:buFont typeface="Times New Roman" pitchFamily="18" charset="0"/>
              <a:buAutoNum type="arabicPeriod"/>
              <a:defRPr/>
            </a:pPr>
            <a:r>
              <a:rPr lang="ru-RU" sz="2200" b="1" dirty="0">
                <a:solidFill>
                  <a:srgbClr val="663300"/>
                </a:solidFill>
                <a:latin typeface="+mn-lt"/>
              </a:rPr>
              <a:t>Остеоциты – это зрелые, неспособные к делению клетки, поддерживающие гомеостаз. </a:t>
            </a:r>
          </a:p>
          <a:p>
            <a:pPr marL="268288" indent="-268288" algn="l">
              <a:buFont typeface="Times New Roman" pitchFamily="18" charset="0"/>
              <a:buAutoNum type="arabicPeriod"/>
              <a:defRPr/>
            </a:pPr>
            <a:r>
              <a:rPr lang="ru-RU" sz="2200" b="1" dirty="0">
                <a:solidFill>
                  <a:srgbClr val="663300"/>
                </a:solidFill>
                <a:latin typeface="+mn-lt"/>
              </a:rPr>
              <a:t>Остеобласты – это молодые костеобразующие клетки. </a:t>
            </a:r>
          </a:p>
          <a:p>
            <a:pPr marL="268288" indent="-268288" algn="l">
              <a:buFont typeface="Times New Roman" pitchFamily="18" charset="0"/>
              <a:buAutoNum type="arabicPeriod"/>
              <a:defRPr/>
            </a:pPr>
            <a:r>
              <a:rPr lang="ru-RU" sz="2200" b="1" dirty="0">
                <a:solidFill>
                  <a:srgbClr val="663300"/>
                </a:solidFill>
                <a:latin typeface="+mn-lt"/>
              </a:rPr>
              <a:t>Остеокласты – клетки-разрушители. </a:t>
            </a:r>
          </a:p>
        </p:txBody>
      </p:sp>
      <p:sp>
        <p:nvSpPr>
          <p:cNvPr id="22532" name="Text Box 4"/>
          <p:cNvSpPr txBox="1">
            <a:spLocks noChangeArrowheads="1"/>
          </p:cNvSpPr>
          <p:nvPr/>
        </p:nvSpPr>
        <p:spPr bwMode="auto">
          <a:xfrm>
            <a:off x="539750" y="260350"/>
            <a:ext cx="8208963" cy="554038"/>
          </a:xfrm>
          <a:prstGeom prst="rect">
            <a:avLst/>
          </a:prstGeom>
          <a:noFill/>
          <a:ln w="9525">
            <a:noFill/>
            <a:miter lim="800000"/>
            <a:headEnd/>
            <a:tailEnd/>
          </a:ln>
        </p:spPr>
        <p:txBody>
          <a:bodyPr>
            <a:spAutoFit/>
          </a:bodyPr>
          <a:lstStyle/>
          <a:p>
            <a:pPr>
              <a:spcBef>
                <a:spcPct val="50000"/>
              </a:spcBef>
            </a:pPr>
            <a:r>
              <a:rPr lang="ru-RU" altLang="ru-RU" sz="3000">
                <a:solidFill>
                  <a:srgbClr val="663300"/>
                </a:solidFill>
              </a:rPr>
              <a:t>Морфологический состав костной ткани </a:t>
            </a:r>
          </a:p>
        </p:txBody>
      </p:sp>
      <p:pic>
        <p:nvPicPr>
          <p:cNvPr id="22533" name="Picture 2"/>
          <p:cNvPicPr>
            <a:picLocks noChangeAspect="1" noChangeArrowheads="1"/>
          </p:cNvPicPr>
          <p:nvPr/>
        </p:nvPicPr>
        <p:blipFill>
          <a:blip r:embed="rId2" cstate="print"/>
          <a:srcRect/>
          <a:stretch>
            <a:fillRect/>
          </a:stretch>
        </p:blipFill>
        <p:spPr bwMode="auto">
          <a:xfrm>
            <a:off x="142875" y="4210050"/>
            <a:ext cx="6896100" cy="2647950"/>
          </a:xfrm>
          <a:prstGeom prst="rect">
            <a:avLst/>
          </a:prstGeom>
          <a:noFill/>
          <a:ln w="9525">
            <a:noFill/>
            <a:miter lim="800000"/>
            <a:headEnd/>
            <a:tailEnd/>
          </a:ln>
        </p:spPr>
      </p:pic>
      <p:sp>
        <p:nvSpPr>
          <p:cNvPr id="22534" name="Text Box 4"/>
          <p:cNvSpPr txBox="1">
            <a:spLocks noChangeArrowheads="1"/>
          </p:cNvSpPr>
          <p:nvPr/>
        </p:nvSpPr>
        <p:spPr bwMode="auto">
          <a:xfrm>
            <a:off x="285750" y="1428750"/>
            <a:ext cx="3786188" cy="523875"/>
          </a:xfrm>
          <a:prstGeom prst="rect">
            <a:avLst/>
          </a:prstGeom>
          <a:noFill/>
          <a:ln w="9525">
            <a:solidFill>
              <a:schemeClr val="tx1"/>
            </a:solidFill>
            <a:miter lim="800000"/>
            <a:headEnd/>
            <a:tailEnd/>
          </a:ln>
        </p:spPr>
        <p:txBody>
          <a:bodyPr>
            <a:spAutoFit/>
          </a:bodyPr>
          <a:lstStyle/>
          <a:p>
            <a:pPr algn="ctr">
              <a:spcBef>
                <a:spcPct val="50000"/>
              </a:spcBef>
            </a:pPr>
            <a:r>
              <a:rPr lang="ru-RU" altLang="ru-RU" sz="2800" dirty="0" smtClean="0">
                <a:solidFill>
                  <a:srgbClr val="663300"/>
                </a:solidFill>
              </a:rPr>
              <a:t>Клетки</a:t>
            </a:r>
            <a:endParaRPr lang="ru-RU" altLang="ru-RU" sz="2800" dirty="0">
              <a:solidFill>
                <a:srgbClr val="663300"/>
              </a:solidFill>
            </a:endParaRPr>
          </a:p>
        </p:txBody>
      </p:sp>
      <p:sp>
        <p:nvSpPr>
          <p:cNvPr id="22535" name="Стрелка вниз 6"/>
          <p:cNvSpPr>
            <a:spLocks noChangeArrowheads="1"/>
          </p:cNvSpPr>
          <p:nvPr/>
        </p:nvSpPr>
        <p:spPr bwMode="auto">
          <a:xfrm rot="2241097">
            <a:off x="3875088" y="673100"/>
            <a:ext cx="314325" cy="757238"/>
          </a:xfrm>
          <a:prstGeom prst="downArrow">
            <a:avLst>
              <a:gd name="adj1" fmla="val 50000"/>
              <a:gd name="adj2" fmla="val 49888"/>
            </a:avLst>
          </a:prstGeom>
          <a:solidFill>
            <a:schemeClr val="accent1"/>
          </a:solidFill>
          <a:ln w="9525" algn="ctr">
            <a:solidFill>
              <a:schemeClr val="tx1"/>
            </a:solidFill>
            <a:round/>
            <a:headEnd/>
            <a:tailEnd/>
          </a:ln>
        </p:spPr>
        <p:txBody>
          <a:bodyPr/>
          <a:lstStyle/>
          <a:p>
            <a:endParaRPr lang="ru-RU" altLang="ru-RU"/>
          </a:p>
        </p:txBody>
      </p:sp>
      <p:sp>
        <p:nvSpPr>
          <p:cNvPr id="22536" name="Text Box 4"/>
          <p:cNvSpPr txBox="1">
            <a:spLocks noChangeArrowheads="1"/>
          </p:cNvSpPr>
          <p:nvPr/>
        </p:nvSpPr>
        <p:spPr bwMode="auto">
          <a:xfrm>
            <a:off x="5715000" y="1143000"/>
            <a:ext cx="3429000" cy="954088"/>
          </a:xfrm>
          <a:prstGeom prst="rect">
            <a:avLst/>
          </a:prstGeom>
          <a:noFill/>
          <a:ln w="9525">
            <a:solidFill>
              <a:schemeClr val="tx1"/>
            </a:solidFill>
            <a:miter lim="800000"/>
            <a:headEnd/>
            <a:tailEnd/>
          </a:ln>
        </p:spPr>
        <p:txBody>
          <a:bodyPr>
            <a:spAutoFit/>
          </a:bodyPr>
          <a:lstStyle/>
          <a:p>
            <a:pPr>
              <a:spcBef>
                <a:spcPct val="50000"/>
              </a:spcBef>
            </a:pPr>
            <a:r>
              <a:rPr lang="ru-RU" altLang="ru-RU" sz="2800" dirty="0">
                <a:solidFill>
                  <a:srgbClr val="663300"/>
                </a:solidFill>
              </a:rPr>
              <a:t>Межклеточное вещество (матрикс)</a:t>
            </a:r>
          </a:p>
        </p:txBody>
      </p:sp>
      <p:sp>
        <p:nvSpPr>
          <p:cNvPr id="22537" name="Стрелка вправо 8"/>
          <p:cNvSpPr>
            <a:spLocks noChangeArrowheads="1"/>
          </p:cNvSpPr>
          <p:nvPr/>
        </p:nvSpPr>
        <p:spPr bwMode="auto">
          <a:xfrm rot="2971015">
            <a:off x="4846170" y="884704"/>
            <a:ext cx="860425" cy="360363"/>
          </a:xfrm>
          <a:prstGeom prst="rightArrow">
            <a:avLst>
              <a:gd name="adj1" fmla="val 41833"/>
              <a:gd name="adj2" fmla="val 50041"/>
            </a:avLst>
          </a:prstGeom>
          <a:solidFill>
            <a:schemeClr val="accent1"/>
          </a:solidFill>
          <a:ln w="9525" algn="ctr">
            <a:solidFill>
              <a:schemeClr val="tx1"/>
            </a:solidFill>
            <a:round/>
            <a:headEnd/>
            <a:tailEnd/>
          </a:ln>
        </p:spPr>
        <p:txBody>
          <a:bodyPr/>
          <a:lstStyle/>
          <a:p>
            <a:endParaRPr lang="ru-RU" altLang="ru-RU"/>
          </a:p>
        </p:txBody>
      </p:sp>
      <p:sp>
        <p:nvSpPr>
          <p:cNvPr id="22538" name="Стрелка вправо 10"/>
          <p:cNvSpPr>
            <a:spLocks noChangeArrowheads="1"/>
          </p:cNvSpPr>
          <p:nvPr/>
        </p:nvSpPr>
        <p:spPr bwMode="auto">
          <a:xfrm rot="3147587">
            <a:off x="7776368" y="2240757"/>
            <a:ext cx="576263" cy="215900"/>
          </a:xfrm>
          <a:prstGeom prst="rightArrow">
            <a:avLst>
              <a:gd name="adj1" fmla="val 50000"/>
              <a:gd name="adj2" fmla="val 36391"/>
            </a:avLst>
          </a:prstGeom>
          <a:solidFill>
            <a:schemeClr val="accent1"/>
          </a:solidFill>
          <a:ln w="9525" algn="ctr">
            <a:solidFill>
              <a:schemeClr val="tx1"/>
            </a:solidFill>
            <a:round/>
            <a:headEnd/>
            <a:tailEnd/>
          </a:ln>
        </p:spPr>
        <p:txBody>
          <a:bodyPr rot="10800000" vert="eaVert"/>
          <a:lstStyle/>
          <a:p>
            <a:endParaRPr lang="ru-RU" altLang="ru-RU"/>
          </a:p>
        </p:txBody>
      </p:sp>
      <p:sp>
        <p:nvSpPr>
          <p:cNvPr id="22539" name="Text Box 4"/>
          <p:cNvSpPr txBox="1">
            <a:spLocks noChangeArrowheads="1"/>
          </p:cNvSpPr>
          <p:nvPr/>
        </p:nvSpPr>
        <p:spPr bwMode="auto">
          <a:xfrm>
            <a:off x="5364163" y="2636838"/>
            <a:ext cx="1368425" cy="1015663"/>
          </a:xfrm>
          <a:prstGeom prst="rect">
            <a:avLst/>
          </a:prstGeom>
          <a:noFill/>
          <a:ln w="9525">
            <a:solidFill>
              <a:schemeClr val="tx1"/>
            </a:solidFill>
            <a:miter lim="800000"/>
            <a:headEnd/>
            <a:tailEnd/>
          </a:ln>
        </p:spPr>
        <p:txBody>
          <a:bodyPr>
            <a:spAutoFit/>
          </a:bodyPr>
          <a:lstStyle/>
          <a:p>
            <a:pPr>
              <a:spcBef>
                <a:spcPct val="50000"/>
              </a:spcBef>
            </a:pPr>
            <a:r>
              <a:rPr lang="ru-RU" altLang="ru-RU" sz="2000" dirty="0" err="1" smtClean="0">
                <a:solidFill>
                  <a:srgbClr val="663300"/>
                </a:solidFill>
              </a:rPr>
              <a:t>Коллагеновые</a:t>
            </a:r>
            <a:r>
              <a:rPr lang="ru-RU" altLang="ru-RU" sz="2000" dirty="0" smtClean="0">
                <a:solidFill>
                  <a:srgbClr val="663300"/>
                </a:solidFill>
              </a:rPr>
              <a:t> волокна</a:t>
            </a:r>
            <a:endParaRPr lang="ru-RU" altLang="ru-RU" sz="2000" dirty="0">
              <a:solidFill>
                <a:srgbClr val="663300"/>
              </a:solidFill>
            </a:endParaRPr>
          </a:p>
        </p:txBody>
      </p:sp>
      <p:sp>
        <p:nvSpPr>
          <p:cNvPr id="22540" name="Text Box 4"/>
          <p:cNvSpPr txBox="1">
            <a:spLocks noChangeArrowheads="1"/>
          </p:cNvSpPr>
          <p:nvPr/>
        </p:nvSpPr>
        <p:spPr bwMode="auto">
          <a:xfrm>
            <a:off x="6948488" y="2636838"/>
            <a:ext cx="2016125" cy="1320800"/>
          </a:xfrm>
          <a:prstGeom prst="rect">
            <a:avLst/>
          </a:prstGeom>
          <a:noFill/>
          <a:ln w="9525">
            <a:solidFill>
              <a:schemeClr val="tx1"/>
            </a:solidFill>
            <a:miter lim="800000"/>
            <a:headEnd/>
            <a:tailEnd/>
          </a:ln>
        </p:spPr>
        <p:txBody>
          <a:bodyPr>
            <a:spAutoFit/>
          </a:bodyPr>
          <a:lstStyle/>
          <a:p>
            <a:pPr>
              <a:spcBef>
                <a:spcPct val="50000"/>
              </a:spcBef>
            </a:pPr>
            <a:r>
              <a:rPr lang="ru-RU" altLang="ru-RU" sz="2000">
                <a:solidFill>
                  <a:srgbClr val="663300"/>
                </a:solidFill>
              </a:rPr>
              <a:t>Основное вещество (70% - минеральные компоненты)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Users\t\Desktop\Лекции\кости\Tibia-Bone.jpg"/>
          <p:cNvPicPr>
            <a:picLocks noChangeAspect="1" noChangeArrowheads="1"/>
          </p:cNvPicPr>
          <p:nvPr/>
        </p:nvPicPr>
        <p:blipFill>
          <a:blip r:embed="rId2" cstate="print"/>
          <a:srcRect/>
          <a:stretch>
            <a:fillRect/>
          </a:stretch>
        </p:blipFill>
        <p:spPr bwMode="auto">
          <a:xfrm>
            <a:off x="1285875" y="3645024"/>
            <a:ext cx="2071688" cy="3022476"/>
          </a:xfrm>
          <a:prstGeom prst="rect">
            <a:avLst/>
          </a:prstGeom>
          <a:noFill/>
          <a:ln w="9525">
            <a:noFill/>
            <a:miter lim="800000"/>
            <a:headEnd/>
            <a:tailEnd/>
          </a:ln>
        </p:spPr>
      </p:pic>
      <p:sp>
        <p:nvSpPr>
          <p:cNvPr id="15366" name="Text Box 5"/>
          <p:cNvSpPr txBox="1">
            <a:spLocks noChangeArrowheads="1"/>
          </p:cNvSpPr>
          <p:nvPr/>
        </p:nvSpPr>
        <p:spPr bwMode="auto">
          <a:xfrm>
            <a:off x="928688" y="214313"/>
            <a:ext cx="6985000" cy="708025"/>
          </a:xfrm>
          <a:prstGeom prst="rect">
            <a:avLst/>
          </a:prstGeom>
          <a:noFill/>
          <a:ln w="9525">
            <a:noFill/>
            <a:miter lim="800000"/>
            <a:headEnd/>
            <a:tailEnd/>
          </a:ln>
        </p:spPr>
        <p:txBody>
          <a:bodyPr>
            <a:spAutoFit/>
          </a:bodyPr>
          <a:lstStyle/>
          <a:p>
            <a:pPr>
              <a:spcBef>
                <a:spcPct val="50000"/>
              </a:spcBef>
            </a:pPr>
            <a:r>
              <a:rPr lang="ru-RU" altLang="ru-RU" sz="4000">
                <a:solidFill>
                  <a:srgbClr val="542A00"/>
                </a:solidFill>
              </a:rPr>
              <a:t>Механические свойства кости</a:t>
            </a:r>
          </a:p>
        </p:txBody>
      </p:sp>
      <p:sp>
        <p:nvSpPr>
          <p:cNvPr id="10" name="TextBox 9"/>
          <p:cNvSpPr txBox="1"/>
          <p:nvPr/>
        </p:nvSpPr>
        <p:spPr>
          <a:xfrm>
            <a:off x="857250" y="908720"/>
            <a:ext cx="2857500" cy="369332"/>
          </a:xfrm>
          <a:prstGeom prst="rect">
            <a:avLst/>
          </a:prstGeom>
          <a:noFill/>
        </p:spPr>
        <p:txBody>
          <a:bodyPr wrap="square">
            <a:spAutoFit/>
          </a:bodyPr>
          <a:lstStyle/>
          <a:p>
            <a:pPr algn="l">
              <a:buFont typeface="Wingdings" pitchFamily="2" charset="2"/>
              <a:buChar char="v"/>
              <a:defRPr/>
            </a:pPr>
            <a:r>
              <a:rPr lang="ru-RU" b="1" dirty="0">
                <a:solidFill>
                  <a:srgbClr val="3E1F00"/>
                </a:solidFill>
                <a:latin typeface="+mn-lt"/>
              </a:rPr>
              <a:t>прочность</a:t>
            </a:r>
          </a:p>
        </p:txBody>
      </p:sp>
      <p:sp>
        <p:nvSpPr>
          <p:cNvPr id="11" name="TextBox 10"/>
          <p:cNvSpPr txBox="1"/>
          <p:nvPr/>
        </p:nvSpPr>
        <p:spPr>
          <a:xfrm>
            <a:off x="5357813" y="908720"/>
            <a:ext cx="2857500" cy="369332"/>
          </a:xfrm>
          <a:prstGeom prst="rect">
            <a:avLst/>
          </a:prstGeom>
          <a:noFill/>
        </p:spPr>
        <p:txBody>
          <a:bodyPr wrap="square">
            <a:spAutoFit/>
          </a:bodyPr>
          <a:lstStyle/>
          <a:p>
            <a:pPr algn="l">
              <a:buFont typeface="Wingdings" pitchFamily="2" charset="2"/>
              <a:buChar char="v"/>
              <a:defRPr/>
            </a:pPr>
            <a:r>
              <a:rPr lang="ru-RU" b="1" dirty="0">
                <a:solidFill>
                  <a:srgbClr val="3E1F00"/>
                </a:solidFill>
                <a:latin typeface="+mn-lt"/>
              </a:rPr>
              <a:t>упругость</a:t>
            </a:r>
          </a:p>
        </p:txBody>
      </p:sp>
      <p:pic>
        <p:nvPicPr>
          <p:cNvPr id="15369" name="Picture 11"/>
          <p:cNvPicPr>
            <a:picLocks noChangeAspect="1" noChangeArrowheads="1"/>
          </p:cNvPicPr>
          <p:nvPr/>
        </p:nvPicPr>
        <p:blipFill>
          <a:blip r:embed="rId3" cstate="print"/>
          <a:srcRect/>
          <a:stretch>
            <a:fillRect/>
          </a:stretch>
        </p:blipFill>
        <p:spPr bwMode="auto">
          <a:xfrm>
            <a:off x="5286375" y="2214563"/>
            <a:ext cx="3221038" cy="3143250"/>
          </a:xfrm>
          <a:prstGeom prst="rect">
            <a:avLst/>
          </a:prstGeom>
          <a:noFill/>
          <a:ln w="9525">
            <a:noFill/>
            <a:miter lim="800000"/>
            <a:headEnd/>
            <a:tailEnd/>
          </a:ln>
        </p:spPr>
      </p:pic>
      <p:pic>
        <p:nvPicPr>
          <p:cNvPr id="27651" name="Picture 3" descr="D:\800x500.jpg"/>
          <p:cNvPicPr>
            <a:picLocks noChangeAspect="1" noChangeArrowheads="1"/>
          </p:cNvPicPr>
          <p:nvPr/>
        </p:nvPicPr>
        <p:blipFill>
          <a:blip r:embed="rId4" cstate="print"/>
          <a:srcRect/>
          <a:stretch>
            <a:fillRect/>
          </a:stretch>
        </p:blipFill>
        <p:spPr bwMode="auto">
          <a:xfrm>
            <a:off x="4716016" y="1484784"/>
            <a:ext cx="3665984" cy="4896544"/>
          </a:xfrm>
          <a:prstGeom prst="rect">
            <a:avLst/>
          </a:prstGeom>
          <a:noFill/>
        </p:spPr>
      </p:pic>
      <p:pic>
        <p:nvPicPr>
          <p:cNvPr id="12" name="Picture 2" descr="https://sun4-17.userapi.com/JdTHNRuDLmcMCHFhdQbT_9bqw8mHoD24M05QOA/XjoVNGiQejw.jpg"/>
          <p:cNvPicPr>
            <a:picLocks noChangeAspect="1" noChangeArrowheads="1"/>
          </p:cNvPicPr>
          <p:nvPr/>
        </p:nvPicPr>
        <p:blipFill>
          <a:blip r:embed="rId5" cstate="print"/>
          <a:srcRect/>
          <a:stretch>
            <a:fillRect/>
          </a:stretch>
        </p:blipFill>
        <p:spPr bwMode="auto">
          <a:xfrm>
            <a:off x="323528" y="1268760"/>
            <a:ext cx="3888432" cy="22322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unnamed.jpg"/>
          <p:cNvPicPr>
            <a:picLocks noChangeAspect="1" noChangeArrowheads="1"/>
          </p:cNvPicPr>
          <p:nvPr/>
        </p:nvPicPr>
        <p:blipFill>
          <a:blip r:embed="rId2" cstate="print"/>
          <a:srcRect/>
          <a:stretch>
            <a:fillRect/>
          </a:stretch>
        </p:blipFill>
        <p:spPr bwMode="auto">
          <a:xfrm>
            <a:off x="3995936" y="404664"/>
            <a:ext cx="5148064" cy="3960440"/>
          </a:xfrm>
          <a:prstGeom prst="rect">
            <a:avLst/>
          </a:prstGeom>
          <a:noFill/>
        </p:spPr>
      </p:pic>
      <p:pic>
        <p:nvPicPr>
          <p:cNvPr id="14339" name="Picture 3" descr="D:\w480.jpg"/>
          <p:cNvPicPr>
            <a:picLocks noChangeAspect="1" noChangeArrowheads="1"/>
          </p:cNvPicPr>
          <p:nvPr/>
        </p:nvPicPr>
        <p:blipFill>
          <a:blip r:embed="rId3" cstate="print"/>
          <a:srcRect/>
          <a:stretch>
            <a:fillRect/>
          </a:stretch>
        </p:blipFill>
        <p:spPr bwMode="auto">
          <a:xfrm>
            <a:off x="755577" y="0"/>
            <a:ext cx="3384376" cy="4797152"/>
          </a:xfrm>
          <a:prstGeom prst="rect">
            <a:avLst/>
          </a:prstGeom>
          <a:noFill/>
        </p:spPr>
      </p:pic>
      <p:sp>
        <p:nvSpPr>
          <p:cNvPr id="11" name="Текст 10"/>
          <p:cNvSpPr>
            <a:spLocks noGrp="1"/>
          </p:cNvSpPr>
          <p:nvPr>
            <p:ph type="body" sz="half" idx="2"/>
          </p:nvPr>
        </p:nvSpPr>
        <p:spPr>
          <a:xfrm>
            <a:off x="323528" y="4797152"/>
            <a:ext cx="8640960" cy="1800200"/>
          </a:xfrm>
        </p:spPr>
        <p:txBody>
          <a:bodyPr>
            <a:normAutofit fontScale="92500" lnSpcReduction="20000"/>
          </a:bodyPr>
          <a:lstStyle/>
          <a:p>
            <a:pPr algn="just"/>
            <a:r>
              <a:rPr lang="ru-RU" b="1" dirty="0" smtClean="0">
                <a:latin typeface="Times New Roman" pitchFamily="18" charset="0"/>
                <a:cs typeface="Times New Roman" pitchFamily="18" charset="0"/>
              </a:rPr>
              <a:t>Надкостница </a:t>
            </a:r>
            <a:r>
              <a:rPr lang="ru-RU" dirty="0" smtClean="0">
                <a:latin typeface="Times New Roman" pitchFamily="18" charset="0"/>
                <a:cs typeface="Times New Roman" pitchFamily="18" charset="0"/>
              </a:rPr>
              <a:t>представляет собой прочную, розового цвета пластинку, состоящую из двух слоев соединительной ткани, богатую кровеносными сосудами, которые проникают в кость через многочисленные питательные отверстия (</a:t>
            </a:r>
            <a:r>
              <a:rPr lang="en-US" dirty="0" smtClean="0">
                <a:latin typeface="Times New Roman" pitchFamily="18" charset="0"/>
                <a:cs typeface="Times New Roman" pitchFamily="18" charset="0"/>
              </a:rPr>
              <a:t>foramina </a:t>
            </a:r>
            <a:r>
              <a:rPr lang="en-US" dirty="0" err="1" smtClean="0">
                <a:latin typeface="Times New Roman" pitchFamily="18" charset="0"/>
                <a:cs typeface="Times New Roman" pitchFamily="18" charset="0"/>
              </a:rPr>
              <a:t>nutricia</a:t>
            </a:r>
            <a:r>
              <a:rPr lang="ru-RU" dirty="0" smtClean="0">
                <a:latin typeface="Times New Roman" pitchFamily="18" charset="0"/>
                <a:cs typeface="Times New Roman" pitchFamily="18" charset="0"/>
              </a:rPr>
              <a:t>), также богатую лимфатическим сосудами и нервами. </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Наружный слой (волокнистый, фиброзный) </a:t>
            </a:r>
            <a:r>
              <a:rPr lang="ru-RU" dirty="0" smtClean="0">
                <a:latin typeface="Times New Roman" pitchFamily="18" charset="0"/>
                <a:cs typeface="Times New Roman" pitchFamily="18" charset="0"/>
              </a:rPr>
              <a:t>образован плотной волокнистой соединительной тканью, в которой в большом количестве находятся </a:t>
            </a:r>
            <a:r>
              <a:rPr lang="ru-RU" dirty="0" err="1" smtClean="0">
                <a:latin typeface="Times New Roman" pitchFamily="18" charset="0"/>
                <a:cs typeface="Times New Roman" pitchFamily="18" charset="0"/>
              </a:rPr>
              <a:t>коллагеновые</a:t>
            </a:r>
            <a:r>
              <a:rPr lang="ru-RU" dirty="0" smtClean="0">
                <a:latin typeface="Times New Roman" pitchFamily="18" charset="0"/>
                <a:cs typeface="Times New Roman" pitchFamily="18" charset="0"/>
              </a:rPr>
              <a:t> волокна и небольшое количество клеток фибробластов. </a:t>
            </a:r>
            <a:r>
              <a:rPr lang="ru-RU" b="1" dirty="0" smtClean="0">
                <a:latin typeface="Times New Roman" pitchFamily="18" charset="0"/>
                <a:cs typeface="Times New Roman" pitchFamily="18" charset="0"/>
              </a:rPr>
              <a:t>Внутренний (</a:t>
            </a:r>
            <a:r>
              <a:rPr lang="ru-RU" b="1" dirty="0" err="1" smtClean="0">
                <a:latin typeface="Times New Roman" pitchFamily="18" charset="0"/>
                <a:cs typeface="Times New Roman" pitchFamily="18" charset="0"/>
              </a:rPr>
              <a:t>остеогенный</a:t>
            </a:r>
            <a:r>
              <a:rPr lang="ru-RU" b="1" dirty="0" smtClean="0">
                <a:latin typeface="Times New Roman" pitchFamily="18" charset="0"/>
                <a:cs typeface="Times New Roman" pitchFamily="18" charset="0"/>
              </a:rPr>
              <a:t>, костеобразующий) слой</a:t>
            </a:r>
            <a:r>
              <a:rPr lang="ru-RU" dirty="0" smtClean="0">
                <a:latin typeface="Times New Roman" pitchFamily="18" charset="0"/>
                <a:cs typeface="Times New Roman" pitchFamily="18" charset="0"/>
              </a:rPr>
              <a:t> образован рыхлой волокнистой соединительной тканью, а в ней располагаются остеобласты, клетки благодаря которым происходит рост кости в толщину, регенерация костей после повреждения.</a:t>
            </a:r>
          </a:p>
          <a:p>
            <a:pPr algn="just"/>
            <a:r>
              <a:rPr lang="ru-RU" dirty="0" smtClean="0">
                <a:latin typeface="Times New Roman" pitchFamily="18" charset="0"/>
                <a:cs typeface="Times New Roman" pitchFamily="18" charset="0"/>
              </a:rPr>
              <a:t>Надкостница прочно сращена с костью при помощи многочисленных прободающих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шарпеевских</a:t>
            </a:r>
            <a:r>
              <a:rPr lang="ru-RU" b="1" dirty="0" smtClean="0">
                <a:latin typeface="Times New Roman" pitchFamily="18" charset="0"/>
                <a:cs typeface="Times New Roman" pitchFamily="18" charset="0"/>
              </a:rPr>
              <a:t>) волокон</a:t>
            </a:r>
            <a:r>
              <a:rPr lang="ru-RU" dirty="0" smtClean="0">
                <a:latin typeface="Times New Roman" pitchFamily="18" charset="0"/>
                <a:cs typeface="Times New Roman" pitchFamily="18" charset="0"/>
              </a:rPr>
              <a:t>, проникающих вглубь кости.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1"/>
            <a:ext cx="4104456" cy="3717032"/>
          </a:xfrm>
          <a:prstGeom prst="rect">
            <a:avLst/>
          </a:prstGeom>
          <a:noFill/>
          <a:ln w="9525">
            <a:noFill/>
            <a:miter lim="800000"/>
            <a:headEnd/>
            <a:tailEnd/>
          </a:ln>
        </p:spPr>
      </p:pic>
      <p:sp>
        <p:nvSpPr>
          <p:cNvPr id="25603" name="TextBox 2"/>
          <p:cNvSpPr txBox="1">
            <a:spLocks noChangeArrowheads="1"/>
          </p:cNvSpPr>
          <p:nvPr/>
        </p:nvSpPr>
        <p:spPr bwMode="auto">
          <a:xfrm>
            <a:off x="285750" y="214313"/>
            <a:ext cx="5286375" cy="307777"/>
          </a:xfrm>
          <a:prstGeom prst="rect">
            <a:avLst/>
          </a:prstGeom>
          <a:noFill/>
          <a:ln w="9525">
            <a:noFill/>
            <a:miter lim="800000"/>
            <a:headEnd/>
            <a:tailEnd/>
          </a:ln>
        </p:spPr>
        <p:txBody>
          <a:bodyPr>
            <a:spAutoFit/>
          </a:bodyPr>
          <a:lstStyle/>
          <a:p>
            <a:r>
              <a:rPr lang="ru-RU" altLang="ru-RU" sz="1400" dirty="0">
                <a:solidFill>
                  <a:srgbClr val="542A00"/>
                </a:solidFill>
                <a:latin typeface="Times New Roman" pitchFamily="18" charset="0"/>
                <a:cs typeface="Times New Roman" pitchFamily="18" charset="0"/>
              </a:rPr>
              <a:t>Губчатое вещество (20%)</a:t>
            </a:r>
          </a:p>
        </p:txBody>
      </p:sp>
      <p:sp>
        <p:nvSpPr>
          <p:cNvPr id="25605" name="Стрелка вправо 4"/>
          <p:cNvSpPr>
            <a:spLocks noChangeArrowheads="1"/>
          </p:cNvSpPr>
          <p:nvPr/>
        </p:nvSpPr>
        <p:spPr bwMode="auto">
          <a:xfrm rot="-8175090">
            <a:off x="1470416" y="3376497"/>
            <a:ext cx="804862" cy="307975"/>
          </a:xfrm>
          <a:prstGeom prst="rightArrow">
            <a:avLst>
              <a:gd name="adj1" fmla="val 50000"/>
              <a:gd name="adj2" fmla="val 50090"/>
            </a:avLst>
          </a:prstGeom>
          <a:solidFill>
            <a:schemeClr val="accent1"/>
          </a:solidFill>
          <a:ln w="9525" algn="ctr">
            <a:solidFill>
              <a:schemeClr val="tx1"/>
            </a:solidFill>
            <a:round/>
            <a:headEnd/>
            <a:tailEnd/>
          </a:ln>
        </p:spPr>
        <p:txBody>
          <a:bodyPr/>
          <a:lstStyle/>
          <a:p>
            <a:endParaRPr lang="ru-RU" altLang="ru-RU"/>
          </a:p>
        </p:txBody>
      </p:sp>
      <p:sp>
        <p:nvSpPr>
          <p:cNvPr id="25606" name="Стрелка вправо 5"/>
          <p:cNvSpPr>
            <a:spLocks noChangeArrowheads="1"/>
          </p:cNvSpPr>
          <p:nvPr/>
        </p:nvSpPr>
        <p:spPr bwMode="auto">
          <a:xfrm rot="3186536">
            <a:off x="1127897" y="604035"/>
            <a:ext cx="685014" cy="373063"/>
          </a:xfrm>
          <a:prstGeom prst="rightArrow">
            <a:avLst>
              <a:gd name="adj1" fmla="val 50000"/>
              <a:gd name="adj2" fmla="val 50040"/>
            </a:avLst>
          </a:prstGeom>
          <a:solidFill>
            <a:schemeClr val="accent1"/>
          </a:solidFill>
          <a:ln w="9525" algn="ctr">
            <a:solidFill>
              <a:schemeClr val="tx1"/>
            </a:solidFill>
            <a:round/>
            <a:headEnd/>
            <a:tailEnd/>
          </a:ln>
        </p:spPr>
        <p:txBody>
          <a:bodyPr/>
          <a:lstStyle/>
          <a:p>
            <a:endParaRPr lang="ru-RU" altLang="ru-RU"/>
          </a:p>
        </p:txBody>
      </p:sp>
      <p:pic>
        <p:nvPicPr>
          <p:cNvPr id="21506" name="Picture 2" descr="D:\images.jpg"/>
          <p:cNvPicPr>
            <a:picLocks noChangeAspect="1" noChangeArrowheads="1"/>
          </p:cNvPicPr>
          <p:nvPr/>
        </p:nvPicPr>
        <p:blipFill>
          <a:blip r:embed="rId3" cstate="print"/>
          <a:srcRect/>
          <a:stretch>
            <a:fillRect/>
          </a:stretch>
        </p:blipFill>
        <p:spPr bwMode="auto">
          <a:xfrm>
            <a:off x="5148064" y="188640"/>
            <a:ext cx="3744415" cy="3600400"/>
          </a:xfrm>
          <a:prstGeom prst="rect">
            <a:avLst/>
          </a:prstGeom>
          <a:noFill/>
        </p:spPr>
      </p:pic>
      <p:sp>
        <p:nvSpPr>
          <p:cNvPr id="8" name="Прямоугольник 7"/>
          <p:cNvSpPr/>
          <p:nvPr/>
        </p:nvSpPr>
        <p:spPr>
          <a:xfrm>
            <a:off x="1763688" y="3789040"/>
            <a:ext cx="3816424" cy="307777"/>
          </a:xfrm>
          <a:prstGeom prst="rect">
            <a:avLst/>
          </a:prstGeom>
        </p:spPr>
        <p:txBody>
          <a:bodyPr wrap="square">
            <a:spAutoFit/>
          </a:bodyPr>
          <a:lstStyle/>
          <a:p>
            <a:pPr lvl="0"/>
            <a:r>
              <a:rPr lang="ru-RU" altLang="ru-RU" sz="1400" dirty="0" smtClean="0">
                <a:solidFill>
                  <a:srgbClr val="542A00"/>
                </a:solidFill>
                <a:latin typeface="Times New Roman" pitchFamily="18" charset="0"/>
                <a:cs typeface="Times New Roman" pitchFamily="18" charset="0"/>
              </a:rPr>
              <a:t>Компактное вещество  (80% объема скелета)</a:t>
            </a:r>
            <a:endParaRPr lang="ru-RU" altLang="ru-RU" sz="1400" dirty="0">
              <a:solidFill>
                <a:srgbClr val="542A00"/>
              </a:solidFill>
              <a:latin typeface="Times New Roman" pitchFamily="18" charset="0"/>
              <a:cs typeface="Times New Roman" pitchFamily="18" charset="0"/>
            </a:endParaRPr>
          </a:p>
        </p:txBody>
      </p:sp>
      <p:sp>
        <p:nvSpPr>
          <p:cNvPr id="11" name="Текст 10"/>
          <p:cNvSpPr>
            <a:spLocks noGrp="1"/>
          </p:cNvSpPr>
          <p:nvPr>
            <p:ph type="body" sz="half" idx="2"/>
          </p:nvPr>
        </p:nvSpPr>
        <p:spPr>
          <a:xfrm>
            <a:off x="611560" y="4437112"/>
            <a:ext cx="8352928" cy="1735088"/>
          </a:xfrm>
        </p:spPr>
        <p:txBody>
          <a:bodyPr>
            <a:noAutofit/>
          </a:bodyPr>
          <a:lstStyle/>
          <a:p>
            <a:r>
              <a:rPr lang="ru-RU" sz="3600" dirty="0" smtClean="0">
                <a:latin typeface="Times New Roman" pitchFamily="18" charset="0"/>
                <a:cs typeface="Times New Roman" pitchFamily="18" charset="0"/>
              </a:rPr>
              <a:t>В кости различают компактное (</a:t>
            </a:r>
            <a:r>
              <a:rPr lang="en-US" sz="3600" dirty="0" err="1" smtClean="0">
                <a:latin typeface="Times New Roman" pitchFamily="18" charset="0"/>
                <a:cs typeface="Times New Roman" pitchFamily="18" charset="0"/>
              </a:rPr>
              <a:t>substantia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compacta</a:t>
            </a:r>
            <a:r>
              <a:rPr lang="ru-RU" sz="3600" dirty="0" smtClean="0">
                <a:latin typeface="Times New Roman" pitchFamily="18" charset="0"/>
                <a:cs typeface="Times New Roman" pitchFamily="18" charset="0"/>
              </a:rPr>
              <a:t>) и губчатое (или </a:t>
            </a:r>
            <a:r>
              <a:rPr lang="ru-RU" sz="3600" dirty="0" err="1" smtClean="0">
                <a:latin typeface="Times New Roman" pitchFamily="18" charset="0"/>
                <a:cs typeface="Times New Roman" pitchFamily="18" charset="0"/>
              </a:rPr>
              <a:t>трабекулярное</a:t>
            </a:r>
            <a:r>
              <a:rPr lang="ru-RU"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substantia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spongiosa</a:t>
            </a:r>
            <a:r>
              <a:rPr lang="ru-RU" sz="3600" dirty="0" smtClean="0">
                <a:latin typeface="Times New Roman" pitchFamily="18" charset="0"/>
                <a:cs typeface="Times New Roman" pitchFamily="18" charset="0"/>
              </a:rPr>
              <a:t>) костное вещество.</a:t>
            </a:r>
          </a:p>
          <a:p>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5"/>
          <p:cNvGraphicFramePr>
            <a:graphicFrameLocks noChangeAspect="1"/>
          </p:cNvGraphicFramePr>
          <p:nvPr/>
        </p:nvGraphicFramePr>
        <p:xfrm>
          <a:off x="214313" y="476672"/>
          <a:ext cx="4213671" cy="3672408"/>
        </p:xfrm>
        <a:graphic>
          <a:graphicData uri="http://schemas.openxmlformats.org/presentationml/2006/ole">
            <p:oleObj spid="_x0000_s22530" name="Точечный рисунок" r:id="rId3" imgW="3038095" imgH="3238952" progId="PBrush">
              <p:embed/>
            </p:oleObj>
          </a:graphicData>
        </a:graphic>
      </p:graphicFrame>
      <p:pic>
        <p:nvPicPr>
          <p:cNvPr id="24579" name="Picture 6"/>
          <p:cNvPicPr>
            <a:picLocks noChangeAspect="1" noChangeArrowheads="1"/>
          </p:cNvPicPr>
          <p:nvPr/>
        </p:nvPicPr>
        <p:blipFill>
          <a:blip r:embed="rId4" cstate="print"/>
          <a:srcRect/>
          <a:stretch>
            <a:fillRect/>
          </a:stretch>
        </p:blipFill>
        <p:spPr bwMode="auto">
          <a:xfrm>
            <a:off x="4929188" y="692696"/>
            <a:ext cx="4003675" cy="2088232"/>
          </a:xfrm>
          <a:prstGeom prst="rect">
            <a:avLst/>
          </a:prstGeom>
          <a:noFill/>
          <a:ln w="9525">
            <a:noFill/>
            <a:miter lim="800000"/>
            <a:headEnd/>
            <a:tailEnd/>
          </a:ln>
        </p:spPr>
      </p:pic>
      <p:pic>
        <p:nvPicPr>
          <p:cNvPr id="24580" name="Picture 7"/>
          <p:cNvPicPr>
            <a:picLocks noChangeAspect="1" noChangeArrowheads="1"/>
          </p:cNvPicPr>
          <p:nvPr/>
        </p:nvPicPr>
        <p:blipFill>
          <a:blip r:embed="rId5" cstate="print"/>
          <a:srcRect/>
          <a:stretch>
            <a:fillRect/>
          </a:stretch>
        </p:blipFill>
        <p:spPr bwMode="auto">
          <a:xfrm>
            <a:off x="5004049" y="2996952"/>
            <a:ext cx="4139952" cy="1008112"/>
          </a:xfrm>
          <a:prstGeom prst="rect">
            <a:avLst/>
          </a:prstGeom>
          <a:noFill/>
          <a:ln w="9525">
            <a:noFill/>
            <a:miter lim="800000"/>
            <a:headEnd/>
            <a:tailEnd/>
          </a:ln>
        </p:spPr>
      </p:pic>
      <p:cxnSp>
        <p:nvCxnSpPr>
          <p:cNvPr id="24581" name="Прямая соединительная линия 5"/>
          <p:cNvCxnSpPr>
            <a:cxnSpLocks noChangeShapeType="1"/>
          </p:cNvCxnSpPr>
          <p:nvPr/>
        </p:nvCxnSpPr>
        <p:spPr bwMode="auto">
          <a:xfrm rot="5400000">
            <a:off x="6736233" y="832719"/>
            <a:ext cx="1143000" cy="142875"/>
          </a:xfrm>
          <a:prstGeom prst="line">
            <a:avLst/>
          </a:prstGeom>
          <a:noFill/>
          <a:ln w="9525" algn="ctr">
            <a:solidFill>
              <a:schemeClr val="tx1"/>
            </a:solidFill>
            <a:round/>
            <a:headEnd/>
            <a:tailEnd/>
          </a:ln>
        </p:spPr>
      </p:cxnSp>
      <p:sp>
        <p:nvSpPr>
          <p:cNvPr id="7" name="TextBox 6"/>
          <p:cNvSpPr txBox="1"/>
          <p:nvPr/>
        </p:nvSpPr>
        <p:spPr>
          <a:xfrm>
            <a:off x="7308304" y="0"/>
            <a:ext cx="216024" cy="400110"/>
          </a:xfrm>
          <a:prstGeom prst="rect">
            <a:avLst/>
          </a:prstGeom>
          <a:noFill/>
        </p:spPr>
        <p:txBody>
          <a:bodyPr wrap="square">
            <a:spAutoFit/>
          </a:bodyPr>
          <a:lstStyle/>
          <a:p>
            <a:pPr>
              <a:defRPr/>
            </a:pPr>
            <a:r>
              <a:rPr lang="ru-RU" sz="2000" dirty="0">
                <a:latin typeface="+mn-lt"/>
              </a:rPr>
              <a:t>2</a:t>
            </a:r>
            <a:endParaRPr lang="ru-RU" sz="2000" b="1" dirty="0">
              <a:latin typeface="+mn-lt"/>
            </a:endParaRPr>
          </a:p>
        </p:txBody>
      </p:sp>
      <p:cxnSp>
        <p:nvCxnSpPr>
          <p:cNvPr id="24583" name="Прямая соединительная линия 8"/>
          <p:cNvCxnSpPr>
            <a:cxnSpLocks noChangeShapeType="1"/>
          </p:cNvCxnSpPr>
          <p:nvPr/>
        </p:nvCxnSpPr>
        <p:spPr bwMode="auto">
          <a:xfrm flipH="1">
            <a:off x="6516216" y="2348880"/>
            <a:ext cx="270348" cy="504056"/>
          </a:xfrm>
          <a:prstGeom prst="line">
            <a:avLst/>
          </a:prstGeom>
          <a:noFill/>
          <a:ln w="9525" algn="ctr">
            <a:solidFill>
              <a:schemeClr val="tx1"/>
            </a:solidFill>
            <a:round/>
            <a:headEnd/>
            <a:tailEnd/>
          </a:ln>
        </p:spPr>
      </p:cxnSp>
      <p:sp>
        <p:nvSpPr>
          <p:cNvPr id="10" name="TextBox 9"/>
          <p:cNvSpPr txBox="1"/>
          <p:nvPr/>
        </p:nvSpPr>
        <p:spPr>
          <a:xfrm>
            <a:off x="6215063" y="2852936"/>
            <a:ext cx="357187" cy="400110"/>
          </a:xfrm>
          <a:prstGeom prst="rect">
            <a:avLst/>
          </a:prstGeom>
          <a:noFill/>
        </p:spPr>
        <p:txBody>
          <a:bodyPr wrap="square">
            <a:spAutoFit/>
          </a:bodyPr>
          <a:lstStyle/>
          <a:p>
            <a:pPr>
              <a:defRPr/>
            </a:pPr>
            <a:r>
              <a:rPr lang="ru-RU" sz="2000" dirty="0">
                <a:latin typeface="+mn-lt"/>
              </a:rPr>
              <a:t>3</a:t>
            </a:r>
          </a:p>
        </p:txBody>
      </p:sp>
      <p:sp>
        <p:nvSpPr>
          <p:cNvPr id="24585" name="Text Box 5"/>
          <p:cNvSpPr txBox="1">
            <a:spLocks noChangeArrowheads="1"/>
          </p:cNvSpPr>
          <p:nvPr/>
        </p:nvSpPr>
        <p:spPr bwMode="auto">
          <a:xfrm>
            <a:off x="1571625" y="0"/>
            <a:ext cx="5929313" cy="461665"/>
          </a:xfrm>
          <a:prstGeom prst="rect">
            <a:avLst/>
          </a:prstGeom>
          <a:noFill/>
          <a:ln w="9525">
            <a:noFill/>
            <a:miter lim="800000"/>
            <a:headEnd/>
            <a:tailEnd/>
          </a:ln>
        </p:spPr>
        <p:txBody>
          <a:bodyPr>
            <a:spAutoFit/>
          </a:bodyPr>
          <a:lstStyle/>
          <a:p>
            <a:pPr algn="ctr">
              <a:spcBef>
                <a:spcPct val="50000"/>
              </a:spcBef>
            </a:pPr>
            <a:r>
              <a:rPr lang="ru-RU" altLang="ru-RU" sz="2400" dirty="0">
                <a:solidFill>
                  <a:srgbClr val="663300"/>
                </a:solidFill>
                <a:latin typeface="Times New Roman" pitchFamily="18" charset="0"/>
                <a:cs typeface="Times New Roman" pitchFamily="18" charset="0"/>
              </a:rPr>
              <a:t>Строение остеона</a:t>
            </a:r>
          </a:p>
        </p:txBody>
      </p:sp>
      <p:sp>
        <p:nvSpPr>
          <p:cNvPr id="18" name="Текст 17"/>
          <p:cNvSpPr>
            <a:spLocks noGrp="1"/>
          </p:cNvSpPr>
          <p:nvPr>
            <p:ph type="body" sz="half" idx="2"/>
          </p:nvPr>
        </p:nvSpPr>
        <p:spPr>
          <a:xfrm>
            <a:off x="611560" y="4149080"/>
            <a:ext cx="8136904" cy="2448272"/>
          </a:xfrm>
        </p:spPr>
        <p:txBody>
          <a:bodyPr>
            <a:normAutofit lnSpcReduction="10000"/>
          </a:bodyPr>
          <a:lstStyle/>
          <a:p>
            <a:pPr algn="just"/>
            <a:r>
              <a:rPr lang="ru-RU" dirty="0" smtClean="0">
                <a:latin typeface="Times New Roman" pitchFamily="18" charset="0"/>
                <a:cs typeface="Times New Roman" pitchFamily="18" charset="0"/>
              </a:rPr>
              <a:t>Структурно-функциональной единицей компактного костного вещества является остеон или гаверсова система.</a:t>
            </a:r>
          </a:p>
          <a:p>
            <a:pPr algn="just"/>
            <a:r>
              <a:rPr lang="ru-RU" dirty="0" smtClean="0">
                <a:latin typeface="Times New Roman" pitchFamily="18" charset="0"/>
                <a:cs typeface="Times New Roman" pitchFamily="18" charset="0"/>
              </a:rPr>
              <a:t>Он представляет собой цилиндр, в центре которого располагается канал остеона (или центральный канал, или гаверсов канал) в котором проходят сосуды и нервные волокна, вокруг концентрически (по окружности) располагаются костные пластинки.  Диаметр остеона составляет 0,3-0,4 мм, длина до 2 см и более. Между остеонами залегают промежуточные (интерстициальные) костные пластинки, являющиеся остатками разрушающихся в процессе жизнедеятельности и перестройки остеонов (их разрушение обусловлено деятельность клеток костной ткани – остеокластов). Снаружи от остеонов, под надкостницей, параллельными рядами располагаются наружные окружающие (генеральные) костные пластинки. </a:t>
            </a:r>
            <a:r>
              <a:rPr lang="ru-RU" dirty="0" err="1" smtClean="0">
                <a:latin typeface="Times New Roman" pitchFamily="18" charset="0"/>
                <a:cs typeface="Times New Roman" pitchFamily="18" charset="0"/>
              </a:rPr>
              <a:t>Кнутри</a:t>
            </a:r>
            <a:r>
              <a:rPr lang="ru-RU" dirty="0" smtClean="0">
                <a:latin typeface="Times New Roman" pitchFamily="18" charset="0"/>
                <a:cs typeface="Times New Roman" pitchFamily="18" charset="0"/>
              </a:rPr>
              <a:t> от </a:t>
            </a:r>
            <a:r>
              <a:rPr lang="ru-RU" dirty="0" err="1" smtClean="0">
                <a:latin typeface="Times New Roman" pitchFamily="18" charset="0"/>
                <a:cs typeface="Times New Roman" pitchFamily="18" charset="0"/>
              </a:rPr>
              <a:t>остеонного</a:t>
            </a:r>
            <a:r>
              <a:rPr lang="ru-RU" dirty="0" smtClean="0">
                <a:latin typeface="Times New Roman" pitchFamily="18" charset="0"/>
                <a:cs typeface="Times New Roman" pitchFamily="18" charset="0"/>
              </a:rPr>
              <a:t> слоя располагаются внутренние окружающие костные пластинки, граничащие с </a:t>
            </a:r>
            <a:r>
              <a:rPr lang="ru-RU" dirty="0" err="1" smtClean="0">
                <a:latin typeface="Times New Roman" pitchFamily="18" charset="0"/>
                <a:cs typeface="Times New Roman" pitchFamily="18" charset="0"/>
              </a:rPr>
              <a:t>эндостом</a:t>
            </a:r>
            <a:r>
              <a:rPr lang="ru-RU" dirty="0" smtClean="0">
                <a:latin typeface="Times New Roman" pitchFamily="18" charset="0"/>
                <a:cs typeface="Times New Roman" pitchFamily="18" charset="0"/>
              </a:rPr>
              <a:t>, расположенным со стороны костномозговой полости (имеет такое же строение как периост).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685800" y="609600"/>
            <a:ext cx="7772400" cy="747713"/>
          </a:xfrm>
        </p:spPr>
        <p:txBody>
          <a:bodyPr/>
          <a:lstStyle/>
          <a:p>
            <a:r>
              <a:rPr lang="ru-RU" altLang="ru-RU" sz="4000" b="1" smtClean="0"/>
              <a:t>План лекции</a:t>
            </a:r>
          </a:p>
        </p:txBody>
      </p:sp>
      <p:sp>
        <p:nvSpPr>
          <p:cNvPr id="3" name="TextBox 2"/>
          <p:cNvSpPr txBox="1"/>
          <p:nvPr/>
        </p:nvSpPr>
        <p:spPr>
          <a:xfrm>
            <a:off x="642938" y="1225550"/>
            <a:ext cx="7786687" cy="5632311"/>
          </a:xfrm>
          <a:prstGeom prst="rect">
            <a:avLst/>
          </a:prstGeom>
          <a:noFill/>
        </p:spPr>
        <p:txBody>
          <a:bodyPr>
            <a:spAutoFit/>
          </a:bodyPr>
          <a:lstStyle/>
          <a:p>
            <a:pPr algn="just">
              <a:buFont typeface="Wingdings" pitchFamily="2" charset="2"/>
              <a:buChar char="v"/>
              <a:defRPr/>
            </a:pPr>
            <a:r>
              <a:rPr lang="ru-RU" sz="3600" b="1" dirty="0">
                <a:latin typeface="+mn-lt"/>
              </a:rPr>
              <a:t>Актуальность темы;</a:t>
            </a:r>
          </a:p>
          <a:p>
            <a:pPr algn="just">
              <a:buFont typeface="Wingdings" pitchFamily="2" charset="2"/>
              <a:buChar char="v"/>
              <a:defRPr/>
            </a:pPr>
            <a:r>
              <a:rPr lang="ru-RU" sz="3600" b="1" dirty="0">
                <a:latin typeface="+mn-lt"/>
              </a:rPr>
              <a:t>Функции скелета;</a:t>
            </a:r>
          </a:p>
          <a:p>
            <a:pPr algn="just">
              <a:buFont typeface="Wingdings" pitchFamily="2" charset="2"/>
              <a:buChar char="v"/>
              <a:defRPr/>
            </a:pPr>
            <a:r>
              <a:rPr lang="ru-RU" sz="3600" b="1" dirty="0">
                <a:latin typeface="+mn-lt"/>
              </a:rPr>
              <a:t>Кость как орган;</a:t>
            </a:r>
          </a:p>
          <a:p>
            <a:pPr algn="just">
              <a:buFont typeface="Wingdings" pitchFamily="2" charset="2"/>
              <a:buChar char="v"/>
              <a:defRPr/>
            </a:pPr>
            <a:r>
              <a:rPr lang="ru-RU" sz="3600" b="1" dirty="0">
                <a:latin typeface="+mn-lt"/>
              </a:rPr>
              <a:t>Классификация костей;</a:t>
            </a:r>
          </a:p>
          <a:p>
            <a:pPr algn="just">
              <a:buFont typeface="Wingdings" pitchFamily="2" charset="2"/>
              <a:buChar char="v"/>
              <a:defRPr/>
            </a:pPr>
            <a:r>
              <a:rPr lang="ru-RU" sz="3600" b="1" dirty="0">
                <a:latin typeface="+mn-lt"/>
              </a:rPr>
              <a:t>Внутреннее строение костей;</a:t>
            </a:r>
          </a:p>
          <a:p>
            <a:pPr algn="just">
              <a:buFont typeface="Wingdings" pitchFamily="2" charset="2"/>
              <a:buChar char="v"/>
              <a:defRPr/>
            </a:pPr>
            <a:r>
              <a:rPr lang="ru-RU" sz="3600" b="1" dirty="0">
                <a:latin typeface="+mn-lt"/>
              </a:rPr>
              <a:t>Развитие костей, </a:t>
            </a:r>
            <a:endParaRPr lang="ru-RU" sz="3600" b="1" dirty="0" smtClean="0">
              <a:latin typeface="+mn-lt"/>
            </a:endParaRPr>
          </a:p>
          <a:p>
            <a:pPr algn="just">
              <a:buFont typeface="Wingdings" pitchFamily="2" charset="2"/>
              <a:buChar char="v"/>
              <a:defRPr/>
            </a:pPr>
            <a:r>
              <a:rPr lang="ru-RU" sz="3600" b="1" dirty="0" err="1" smtClean="0"/>
              <a:t>Рентгенанатомия</a:t>
            </a:r>
            <a:r>
              <a:rPr lang="ru-RU" sz="3600" b="1" dirty="0" smtClean="0"/>
              <a:t> костей;</a:t>
            </a:r>
            <a:endParaRPr lang="ru-RU" sz="3600" b="1" dirty="0" smtClean="0">
              <a:latin typeface="+mn-lt"/>
            </a:endParaRPr>
          </a:p>
          <a:p>
            <a:pPr algn="just">
              <a:buFont typeface="Wingdings" pitchFamily="2" charset="2"/>
              <a:buChar char="v"/>
              <a:defRPr/>
            </a:pPr>
            <a:r>
              <a:rPr lang="ru-RU" sz="3600" b="1" dirty="0" smtClean="0"/>
              <a:t>А</a:t>
            </a:r>
            <a:r>
              <a:rPr lang="ru-RU" sz="3600" b="1" dirty="0" smtClean="0">
                <a:latin typeface="+mn-lt"/>
              </a:rPr>
              <a:t>номалии </a:t>
            </a:r>
            <a:r>
              <a:rPr lang="ru-RU" sz="3600" b="1" dirty="0">
                <a:latin typeface="+mn-lt"/>
              </a:rPr>
              <a:t>развития костей;</a:t>
            </a:r>
          </a:p>
          <a:p>
            <a:pPr algn="just">
              <a:buFont typeface="Wingdings" pitchFamily="2" charset="2"/>
              <a:buChar char="v"/>
              <a:defRPr/>
            </a:pPr>
            <a:r>
              <a:rPr lang="ru-RU" sz="3600" b="1" dirty="0" smtClean="0">
                <a:latin typeface="+mn-lt"/>
              </a:rPr>
              <a:t>Выводы.</a:t>
            </a:r>
            <a:endParaRPr lang="ru-RU" sz="3600" b="1" dirty="0">
              <a:latin typeface="+mn-lt"/>
            </a:endParaRPr>
          </a:p>
          <a:p>
            <a:pPr algn="just">
              <a:buFont typeface="Wingdings" pitchFamily="2" charset="2"/>
              <a:buChar char="v"/>
              <a:defRPr/>
            </a:pPr>
            <a:endParaRPr lang="ru-RU"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img9.jpg"/>
          <p:cNvPicPr>
            <a:picLocks noChangeAspect="1" noChangeArrowheads="1"/>
          </p:cNvPicPr>
          <p:nvPr/>
        </p:nvPicPr>
        <p:blipFill>
          <a:blip r:embed="rId2" cstate="print"/>
          <a:srcRect l="11256" b="7161"/>
          <a:stretch>
            <a:fillRect/>
          </a:stretch>
        </p:blipFill>
        <p:spPr bwMode="auto">
          <a:xfrm>
            <a:off x="1619672" y="571500"/>
            <a:ext cx="6762328" cy="53057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Строение трубчатой кости</a:t>
            </a:r>
            <a:endParaRPr lang="ru-RU" dirty="0"/>
          </a:p>
        </p:txBody>
      </p:sp>
      <p:sp>
        <p:nvSpPr>
          <p:cNvPr id="4" name="Содержимое 3"/>
          <p:cNvSpPr>
            <a:spLocks noGrp="1"/>
          </p:cNvSpPr>
          <p:nvPr>
            <p:ph sz="half" idx="2"/>
          </p:nvPr>
        </p:nvSpPr>
        <p:spPr>
          <a:xfrm>
            <a:off x="5652120" y="1052736"/>
            <a:ext cx="3034680" cy="5073427"/>
          </a:xfrm>
        </p:spPr>
        <p:txBody>
          <a:bodyPr>
            <a:normAutofit fontScale="55000" lnSpcReduction="20000"/>
          </a:bodyPr>
          <a:lstStyle/>
          <a:p>
            <a:pPr>
              <a:buNone/>
            </a:pPr>
            <a:r>
              <a:rPr lang="ru-RU" i="1" dirty="0" smtClean="0"/>
              <a:t>      А. Надкостница.</a:t>
            </a:r>
          </a:p>
          <a:p>
            <a:pPr>
              <a:buNone/>
            </a:pPr>
            <a:r>
              <a:rPr lang="ru-RU" i="1" dirty="0" smtClean="0"/>
              <a:t>      Б. </a:t>
            </a:r>
            <a:r>
              <a:rPr lang="ru-RU" i="1" dirty="0" err="1" smtClean="0"/>
              <a:t>Компакное</a:t>
            </a:r>
            <a:r>
              <a:rPr lang="ru-RU" i="1" dirty="0" smtClean="0"/>
              <a:t> вещество кости. </a:t>
            </a:r>
          </a:p>
          <a:p>
            <a:pPr>
              <a:buNone/>
            </a:pPr>
            <a:r>
              <a:rPr lang="ru-RU" i="1" dirty="0" smtClean="0"/>
              <a:t>      В. </a:t>
            </a:r>
            <a:r>
              <a:rPr lang="ru-RU" i="1" dirty="0" err="1" smtClean="0"/>
              <a:t>Эндост</a:t>
            </a:r>
            <a:r>
              <a:rPr lang="ru-RU" i="1" dirty="0" smtClean="0"/>
              <a:t>. </a:t>
            </a:r>
          </a:p>
          <a:p>
            <a:pPr>
              <a:buNone/>
            </a:pPr>
            <a:r>
              <a:rPr lang="ru-RU" i="1" dirty="0" smtClean="0"/>
              <a:t>      Г. Костномозговая полость. </a:t>
            </a:r>
          </a:p>
          <a:p>
            <a:pPr marL="514350" indent="-514350">
              <a:buAutoNum type="arabicPeriod"/>
            </a:pPr>
            <a:r>
              <a:rPr lang="ru-RU" i="1" dirty="0" smtClean="0"/>
              <a:t>Наружный слой общих пластинок. </a:t>
            </a:r>
          </a:p>
          <a:p>
            <a:pPr marL="514350" indent="-514350">
              <a:buAutoNum type="arabicPeriod"/>
            </a:pPr>
            <a:r>
              <a:rPr lang="ru-RU" i="1" dirty="0" err="1" smtClean="0"/>
              <a:t>Остеонный</a:t>
            </a:r>
            <a:r>
              <a:rPr lang="ru-RU" i="1" dirty="0" smtClean="0"/>
              <a:t> слой.</a:t>
            </a:r>
          </a:p>
          <a:p>
            <a:pPr marL="514350" indent="-514350">
              <a:buAutoNum type="arabicPeriod"/>
            </a:pPr>
            <a:r>
              <a:rPr lang="ru-RU" i="1" dirty="0" smtClean="0"/>
              <a:t> Остеон. </a:t>
            </a:r>
          </a:p>
          <a:p>
            <a:pPr marL="514350" indent="-514350">
              <a:buAutoNum type="arabicPeriod"/>
            </a:pPr>
            <a:r>
              <a:rPr lang="ru-RU" i="1" dirty="0" smtClean="0"/>
              <a:t>Канал остеона. </a:t>
            </a:r>
          </a:p>
          <a:p>
            <a:pPr marL="514350" indent="-514350">
              <a:buAutoNum type="arabicPeriod"/>
            </a:pPr>
            <a:r>
              <a:rPr lang="ru-RU" i="1" dirty="0" smtClean="0"/>
              <a:t>Вставочные пластинки. </a:t>
            </a:r>
          </a:p>
          <a:p>
            <a:pPr marL="514350" indent="-514350">
              <a:buAutoNum type="arabicPeriod"/>
            </a:pPr>
            <a:r>
              <a:rPr lang="ru-RU" i="1" dirty="0" smtClean="0"/>
              <a:t>Внутренний слой общих пластинок. </a:t>
            </a:r>
          </a:p>
          <a:p>
            <a:pPr marL="514350" indent="-514350">
              <a:buAutoNum type="arabicPeriod"/>
            </a:pPr>
            <a:r>
              <a:rPr lang="ru-RU" i="1" dirty="0" smtClean="0"/>
              <a:t>Костная трабекула губчатой ткани. </a:t>
            </a:r>
          </a:p>
          <a:p>
            <a:pPr marL="514350" indent="-514350">
              <a:buAutoNum type="arabicPeriod"/>
            </a:pPr>
            <a:r>
              <a:rPr lang="ru-RU" i="1" dirty="0" smtClean="0"/>
              <a:t>Волокнистый слой надкостницы. </a:t>
            </a:r>
          </a:p>
          <a:p>
            <a:pPr marL="514350" indent="-514350">
              <a:buAutoNum type="arabicPeriod"/>
            </a:pPr>
            <a:r>
              <a:rPr lang="ru-RU" i="1" dirty="0" smtClean="0"/>
              <a:t>Кровеносные сосуды надкостницы.</a:t>
            </a:r>
          </a:p>
          <a:p>
            <a:pPr marL="514350" indent="-514350">
              <a:buAutoNum type="arabicPeriod"/>
            </a:pPr>
            <a:r>
              <a:rPr lang="ru-RU" i="1" dirty="0" smtClean="0"/>
              <a:t>Прободающий канал.</a:t>
            </a:r>
          </a:p>
          <a:p>
            <a:pPr marL="514350" indent="-514350">
              <a:buAutoNum type="arabicPeriod"/>
            </a:pPr>
            <a:r>
              <a:rPr lang="ru-RU" i="1" dirty="0" smtClean="0"/>
              <a:t> Остеоциты.</a:t>
            </a:r>
          </a:p>
          <a:p>
            <a:pPr marL="514350" indent="-514350">
              <a:buNone/>
            </a:pPr>
            <a:r>
              <a:rPr lang="ru-RU" i="1" dirty="0" smtClean="0"/>
              <a:t> (Схема по В. Г. Елисееву, Ю. И. Афанасьеву).</a:t>
            </a:r>
            <a:endParaRPr lang="ru-RU" dirty="0"/>
          </a:p>
        </p:txBody>
      </p:sp>
      <p:pic>
        <p:nvPicPr>
          <p:cNvPr id="24578" name="Picture 2" descr="D:\img-Rh_4uy.png"/>
          <p:cNvPicPr>
            <a:picLocks noGrp="1" noChangeAspect="1" noChangeArrowheads="1"/>
          </p:cNvPicPr>
          <p:nvPr>
            <p:ph sz="half" idx="1"/>
          </p:nvPr>
        </p:nvPicPr>
        <p:blipFill>
          <a:blip r:embed="rId2" cstate="print"/>
          <a:srcRect/>
          <a:stretch>
            <a:fillRect/>
          </a:stretch>
        </p:blipFill>
        <p:spPr bwMode="auto">
          <a:xfrm>
            <a:off x="323528" y="980728"/>
            <a:ext cx="4824536" cy="54726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latin typeface="Times New Roman" pitchFamily="18" charset="0"/>
                <a:cs typeface="Times New Roman" pitchFamily="18" charset="0"/>
              </a:rPr>
              <a:t>Губчатое костное вещество</a:t>
            </a:r>
            <a:endParaRPr lang="ru-RU" dirty="0">
              <a:latin typeface="Times New Roman" pitchFamily="18" charset="0"/>
              <a:cs typeface="Times New Roman" pitchFamily="18" charset="0"/>
            </a:endParaRPr>
          </a:p>
        </p:txBody>
      </p:sp>
      <p:pic>
        <p:nvPicPr>
          <p:cNvPr id="25602" name="Picture 2" descr="D:\Без названия.jpg"/>
          <p:cNvPicPr>
            <a:picLocks noGrp="1" noChangeAspect="1" noChangeArrowheads="1"/>
          </p:cNvPicPr>
          <p:nvPr>
            <p:ph sz="half" idx="1"/>
          </p:nvPr>
        </p:nvPicPr>
        <p:blipFill>
          <a:blip r:embed="rId2" cstate="print"/>
          <a:srcRect/>
          <a:stretch>
            <a:fillRect/>
          </a:stretch>
        </p:blipFill>
        <p:spPr bwMode="auto">
          <a:xfrm>
            <a:off x="611560" y="908720"/>
            <a:ext cx="8136904" cy="3096344"/>
          </a:xfrm>
          <a:prstGeom prst="rect">
            <a:avLst/>
          </a:prstGeom>
          <a:noFill/>
        </p:spPr>
      </p:pic>
      <p:sp>
        <p:nvSpPr>
          <p:cNvPr id="40961" name="Rectangle 1"/>
          <p:cNvSpPr>
            <a:spLocks noChangeArrowheads="1"/>
          </p:cNvSpPr>
          <p:nvPr/>
        </p:nvSpPr>
        <p:spPr bwMode="auto">
          <a:xfrm>
            <a:off x="179512" y="3972654"/>
            <a:ext cx="856895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Губчатое костное вещество состоит из костных перекладин (балок, трабекул), так же образованных костными пластинками. Балки перекрещиваются между собой с образованием большого количества ячеек. </a:t>
            </a: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Направление балок совпадает с кривыми сжатия и растяжения, образуя конструкции сводчатых арок, что обеспечивает равномерную передачу давления или тяги мышц на кость. Каждая кость имеет строение, соответствующее тем условиям, в которых она находится. При этом архитектоника перекладин такова, что они в нескольких смежных костях составляют одну общую систему. Такое строение костей обуславливает наибольшую прочность</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5467350" y="214313"/>
            <a:ext cx="3676650" cy="2678112"/>
          </a:xfrm>
          <a:prstGeom prst="rect">
            <a:avLst/>
          </a:prstGeom>
          <a:noFill/>
          <a:ln w="9525">
            <a:noFill/>
            <a:miter lim="800000"/>
            <a:headEnd/>
            <a:tailEnd/>
          </a:ln>
        </p:spPr>
        <p:txBody>
          <a:bodyPr>
            <a:spAutoFit/>
          </a:bodyPr>
          <a:lstStyle/>
          <a:p>
            <a:pPr>
              <a:spcBef>
                <a:spcPct val="50000"/>
              </a:spcBef>
            </a:pPr>
            <a:r>
              <a:rPr lang="ru-RU" altLang="ru-RU" sz="2800">
                <a:solidFill>
                  <a:srgbClr val="663300"/>
                </a:solidFill>
              </a:rPr>
              <a:t>Схема распространения сил давления по пластинкам губчатого вещества нижней конечности (по Tittel)</a:t>
            </a:r>
          </a:p>
        </p:txBody>
      </p:sp>
      <p:pic>
        <p:nvPicPr>
          <p:cNvPr id="26627" name="Picture 5"/>
          <p:cNvPicPr>
            <a:picLocks noChangeAspect="1" noChangeArrowheads="1"/>
          </p:cNvPicPr>
          <p:nvPr/>
        </p:nvPicPr>
        <p:blipFill>
          <a:blip r:embed="rId2" cstate="print"/>
          <a:srcRect/>
          <a:stretch>
            <a:fillRect/>
          </a:stretch>
        </p:blipFill>
        <p:spPr bwMode="auto">
          <a:xfrm>
            <a:off x="214313" y="214313"/>
            <a:ext cx="5248275" cy="6643687"/>
          </a:xfrm>
          <a:prstGeom prst="rect">
            <a:avLst/>
          </a:prstGeom>
          <a:noFill/>
          <a:ln w="9525">
            <a:noFill/>
            <a:miter lim="800000"/>
            <a:headEnd/>
            <a:tailEnd/>
          </a:ln>
        </p:spPr>
      </p:pic>
      <p:cxnSp>
        <p:nvCxnSpPr>
          <p:cNvPr id="26628" name="Прямая соединительная линия 6"/>
          <p:cNvCxnSpPr>
            <a:cxnSpLocks noChangeShapeType="1"/>
          </p:cNvCxnSpPr>
          <p:nvPr/>
        </p:nvCxnSpPr>
        <p:spPr bwMode="auto">
          <a:xfrm>
            <a:off x="1571625" y="500063"/>
            <a:ext cx="1643063" cy="1587"/>
          </a:xfrm>
          <a:prstGeom prst="line">
            <a:avLst/>
          </a:prstGeom>
          <a:noFill/>
          <a:ln w="9525" algn="ctr">
            <a:solidFill>
              <a:schemeClr val="tx1"/>
            </a:solidFill>
            <a:round/>
            <a:headEnd/>
            <a:tailEnd/>
          </a:ln>
        </p:spPr>
      </p:cxnSp>
      <p:sp>
        <p:nvSpPr>
          <p:cNvPr id="8" name="TextBox 7"/>
          <p:cNvSpPr txBox="1"/>
          <p:nvPr/>
        </p:nvSpPr>
        <p:spPr>
          <a:xfrm>
            <a:off x="3000375" y="285750"/>
            <a:ext cx="2143125" cy="461963"/>
          </a:xfrm>
          <a:prstGeom prst="rect">
            <a:avLst/>
          </a:prstGeom>
          <a:noFill/>
        </p:spPr>
        <p:txBody>
          <a:bodyPr>
            <a:spAutoFit/>
          </a:bodyPr>
          <a:lstStyle/>
          <a:p>
            <a:pPr>
              <a:defRPr/>
            </a:pPr>
            <a:r>
              <a:rPr lang="ru-RU" dirty="0">
                <a:latin typeface="+mn-lt"/>
              </a:rPr>
              <a:t>Силы сжатия</a:t>
            </a:r>
          </a:p>
        </p:txBody>
      </p:sp>
      <p:cxnSp>
        <p:nvCxnSpPr>
          <p:cNvPr id="26630" name="Прямая соединительная линия 11"/>
          <p:cNvCxnSpPr>
            <a:cxnSpLocks noChangeShapeType="1"/>
          </p:cNvCxnSpPr>
          <p:nvPr/>
        </p:nvCxnSpPr>
        <p:spPr bwMode="auto">
          <a:xfrm>
            <a:off x="1857375" y="857250"/>
            <a:ext cx="1000125" cy="71438"/>
          </a:xfrm>
          <a:prstGeom prst="line">
            <a:avLst/>
          </a:prstGeom>
          <a:noFill/>
          <a:ln w="9525" algn="ctr">
            <a:solidFill>
              <a:schemeClr val="tx1"/>
            </a:solidFill>
            <a:round/>
            <a:headEnd/>
            <a:tailEnd/>
          </a:ln>
        </p:spPr>
      </p:cxnSp>
      <p:sp>
        <p:nvSpPr>
          <p:cNvPr id="13" name="TextBox 12"/>
          <p:cNvSpPr txBox="1"/>
          <p:nvPr/>
        </p:nvSpPr>
        <p:spPr>
          <a:xfrm>
            <a:off x="2786063" y="714375"/>
            <a:ext cx="2643187" cy="830263"/>
          </a:xfrm>
          <a:prstGeom prst="rect">
            <a:avLst/>
          </a:prstGeom>
          <a:noFill/>
        </p:spPr>
        <p:txBody>
          <a:bodyPr>
            <a:spAutoFit/>
          </a:bodyPr>
          <a:lstStyle/>
          <a:p>
            <a:pPr>
              <a:defRPr/>
            </a:pPr>
            <a:r>
              <a:rPr lang="ru-RU" dirty="0">
                <a:latin typeface="+mn-lt"/>
              </a:rPr>
              <a:t>Силы растяжения</a:t>
            </a:r>
          </a:p>
          <a:p>
            <a:pPr>
              <a:defRPr/>
            </a:pPr>
            <a:endParaRPr lang="ru-RU"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4"/>
          <p:cNvGraphicFramePr>
            <a:graphicFrameLocks noChangeAspect="1"/>
          </p:cNvGraphicFramePr>
          <p:nvPr/>
        </p:nvGraphicFramePr>
        <p:xfrm>
          <a:off x="755650" y="1196975"/>
          <a:ext cx="3273425" cy="4248150"/>
        </p:xfrm>
        <a:graphic>
          <a:graphicData uri="http://schemas.openxmlformats.org/presentationml/2006/ole">
            <p:oleObj spid="_x0000_s26626" name="Точечный рисунок" r:id="rId3" imgW="2076740" imgH="2695951" progId="PBrush">
              <p:embed/>
            </p:oleObj>
          </a:graphicData>
        </a:graphic>
      </p:graphicFrame>
      <p:graphicFrame>
        <p:nvGraphicFramePr>
          <p:cNvPr id="27651" name="Object 5"/>
          <p:cNvGraphicFramePr>
            <a:graphicFrameLocks noChangeAspect="1"/>
          </p:cNvGraphicFramePr>
          <p:nvPr/>
        </p:nvGraphicFramePr>
        <p:xfrm>
          <a:off x="4859339" y="1196975"/>
          <a:ext cx="3457078" cy="4248150"/>
        </p:xfrm>
        <a:graphic>
          <a:graphicData uri="http://schemas.openxmlformats.org/presentationml/2006/ole">
            <p:oleObj spid="_x0000_s26627" name="Точечный рисунок" r:id="rId4" imgW="1380952" imgH="1666667" progId="PBrush">
              <p:embed/>
            </p:oleObj>
          </a:graphicData>
        </a:graphic>
      </p:graphicFrame>
      <p:sp>
        <p:nvSpPr>
          <p:cNvPr id="27652" name="Text Box 6"/>
          <p:cNvSpPr txBox="1">
            <a:spLocks noChangeArrowheads="1"/>
          </p:cNvSpPr>
          <p:nvPr/>
        </p:nvSpPr>
        <p:spPr bwMode="auto">
          <a:xfrm>
            <a:off x="0" y="5516563"/>
            <a:ext cx="4321175" cy="1096962"/>
          </a:xfrm>
          <a:prstGeom prst="rect">
            <a:avLst/>
          </a:prstGeom>
          <a:noFill/>
          <a:ln w="9525">
            <a:noFill/>
            <a:miter lim="800000"/>
            <a:headEnd/>
            <a:tailEnd/>
          </a:ln>
        </p:spPr>
        <p:txBody>
          <a:bodyPr>
            <a:spAutoFit/>
          </a:bodyPr>
          <a:lstStyle/>
          <a:p>
            <a:pPr>
              <a:spcBef>
                <a:spcPct val="50000"/>
              </a:spcBef>
            </a:pPr>
            <a:r>
              <a:rPr lang="ru-RU" altLang="ru-RU" sz="2200">
                <a:solidFill>
                  <a:srgbClr val="663300"/>
                </a:solidFill>
              </a:rPr>
              <a:t>Расположение костных перекладин в губчатом веществе большеберцовой кости</a:t>
            </a:r>
          </a:p>
        </p:txBody>
      </p:sp>
      <p:sp>
        <p:nvSpPr>
          <p:cNvPr id="27653" name="Text Box 7"/>
          <p:cNvSpPr txBox="1">
            <a:spLocks noChangeArrowheads="1"/>
          </p:cNvSpPr>
          <p:nvPr/>
        </p:nvSpPr>
        <p:spPr bwMode="auto">
          <a:xfrm>
            <a:off x="4643438" y="5589588"/>
            <a:ext cx="3960812" cy="1096962"/>
          </a:xfrm>
          <a:prstGeom prst="rect">
            <a:avLst/>
          </a:prstGeom>
          <a:noFill/>
          <a:ln w="9525">
            <a:noFill/>
            <a:miter lim="800000"/>
            <a:headEnd/>
            <a:tailEnd/>
          </a:ln>
        </p:spPr>
        <p:txBody>
          <a:bodyPr>
            <a:spAutoFit/>
          </a:bodyPr>
          <a:lstStyle/>
          <a:p>
            <a:pPr>
              <a:spcBef>
                <a:spcPct val="50000"/>
              </a:spcBef>
            </a:pPr>
            <a:r>
              <a:rPr lang="ru-RU" altLang="ru-RU" sz="2200">
                <a:solidFill>
                  <a:srgbClr val="663300"/>
                </a:solidFill>
              </a:rPr>
              <a:t>Арочное расположение металлоконструкций Эйфелевой башни</a:t>
            </a:r>
          </a:p>
        </p:txBody>
      </p:sp>
      <p:sp>
        <p:nvSpPr>
          <p:cNvPr id="27654" name="Text Box 9"/>
          <p:cNvSpPr txBox="1">
            <a:spLocks noChangeArrowheads="1"/>
          </p:cNvSpPr>
          <p:nvPr/>
        </p:nvSpPr>
        <p:spPr bwMode="auto">
          <a:xfrm>
            <a:off x="395288" y="0"/>
            <a:ext cx="8748712" cy="1066800"/>
          </a:xfrm>
          <a:prstGeom prst="rect">
            <a:avLst/>
          </a:prstGeom>
          <a:noFill/>
          <a:ln w="9525">
            <a:noFill/>
            <a:miter lim="800000"/>
            <a:headEnd/>
            <a:tailEnd/>
          </a:ln>
        </p:spPr>
        <p:txBody>
          <a:bodyPr>
            <a:spAutoFit/>
          </a:bodyPr>
          <a:lstStyle/>
          <a:p>
            <a:pPr>
              <a:spcBef>
                <a:spcPct val="50000"/>
              </a:spcBef>
            </a:pPr>
            <a:r>
              <a:rPr lang="ru-RU" altLang="ru-RU" sz="3200">
                <a:solidFill>
                  <a:srgbClr val="663300"/>
                </a:solidFill>
              </a:rPr>
              <a:t>Арочное расположение костных перекладин – один из факторов прочности кости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err="1" smtClean="0">
                <a:latin typeface="Times New Roman" pitchFamily="18" charset="0"/>
                <a:cs typeface="Times New Roman" pitchFamily="18" charset="0"/>
              </a:rPr>
              <a:t>Диплоэ</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diploe</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Picture 2" descr="D:\c502d1cb7d4020866d3b449ebeccd46c4bfcfec4df6a572a0e57dba1d5010f9c.jpg"/>
          <p:cNvPicPr>
            <a:picLocks noGrp="1" noChangeAspect="1" noChangeArrowheads="1"/>
          </p:cNvPicPr>
          <p:nvPr>
            <p:ph idx="1"/>
          </p:nvPr>
        </p:nvPicPr>
        <p:blipFill>
          <a:blip r:embed="rId2" cstate="print"/>
          <a:srcRect t="26859" b="26884"/>
          <a:stretch>
            <a:fillRect/>
          </a:stretch>
        </p:blipFill>
        <p:spPr bwMode="auto">
          <a:xfrm>
            <a:off x="827584" y="1052736"/>
            <a:ext cx="7704856" cy="2664296"/>
          </a:xfrm>
          <a:prstGeom prst="rect">
            <a:avLst/>
          </a:prstGeom>
          <a:noFill/>
        </p:spPr>
      </p:pic>
      <p:sp>
        <p:nvSpPr>
          <p:cNvPr id="57345" name="Rectangle 1"/>
          <p:cNvSpPr>
            <a:spLocks noChangeArrowheads="1"/>
          </p:cNvSpPr>
          <p:nvPr/>
        </p:nvSpPr>
        <p:spPr bwMode="auto">
          <a:xfrm>
            <a:off x="683568" y="3665280"/>
            <a:ext cx="79928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Губчатое вещество, расположенное между двумя пластинками компактного вещества в костях свода черепа, получило название промежуточного </a:t>
            </a:r>
            <a:r>
              <a:rPr kumimoji="0" lang="ru-RU" sz="3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диплоэ</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spcBef>
                <a:spcPct val="50000"/>
              </a:spcBef>
            </a:pPr>
            <a:r>
              <a:rPr lang="ru-RU" altLang="ru-RU" sz="4000" i="1" dirty="0">
                <a:solidFill>
                  <a:srgbClr val="663300"/>
                </a:solidFill>
              </a:rPr>
              <a:t>Классификация костей (М.Г. Привес)</a:t>
            </a:r>
          </a:p>
        </p:txBody>
      </p:sp>
      <p:sp>
        <p:nvSpPr>
          <p:cNvPr id="19459" name="Text Box 3"/>
          <p:cNvSpPr txBox="1">
            <a:spLocks noChangeArrowheads="1"/>
          </p:cNvSpPr>
          <p:nvPr/>
        </p:nvSpPr>
        <p:spPr bwMode="auto">
          <a:xfrm>
            <a:off x="228600" y="764703"/>
            <a:ext cx="3276600" cy="864097"/>
          </a:xfrm>
          <a:prstGeom prst="rect">
            <a:avLst/>
          </a:prstGeom>
          <a:noFill/>
          <a:ln w="9525">
            <a:noFill/>
            <a:miter lim="800000"/>
            <a:headEnd/>
            <a:tailEnd/>
          </a:ln>
        </p:spPr>
        <p:txBody>
          <a:bodyPr/>
          <a:lstStyle/>
          <a:p>
            <a:pPr>
              <a:spcBef>
                <a:spcPct val="50000"/>
              </a:spcBef>
            </a:pPr>
            <a:r>
              <a:rPr lang="ru-RU" altLang="ru-RU" sz="2400" i="1" u="sng" dirty="0">
                <a:solidFill>
                  <a:srgbClr val="663300"/>
                </a:solidFill>
              </a:rPr>
              <a:t>1. Трубчатые кости</a:t>
            </a:r>
          </a:p>
        </p:txBody>
      </p:sp>
      <p:sp>
        <p:nvSpPr>
          <p:cNvPr id="19460" name="Line 5"/>
          <p:cNvSpPr>
            <a:spLocks noChangeShapeType="1"/>
          </p:cNvSpPr>
          <p:nvPr/>
        </p:nvSpPr>
        <p:spPr bwMode="auto">
          <a:xfrm flipH="1">
            <a:off x="1115616" y="1196752"/>
            <a:ext cx="533400" cy="381000"/>
          </a:xfrm>
          <a:prstGeom prst="line">
            <a:avLst/>
          </a:prstGeom>
          <a:noFill/>
          <a:ln w="38100">
            <a:solidFill>
              <a:srgbClr val="663300"/>
            </a:solidFill>
            <a:round/>
            <a:headEnd/>
            <a:tailEnd type="triangle" w="med" len="med"/>
          </a:ln>
        </p:spPr>
        <p:txBody>
          <a:bodyPr/>
          <a:lstStyle/>
          <a:p>
            <a:endParaRPr lang="ru-RU"/>
          </a:p>
        </p:txBody>
      </p:sp>
      <p:sp>
        <p:nvSpPr>
          <p:cNvPr id="19461" name="Line 7"/>
          <p:cNvSpPr>
            <a:spLocks noChangeShapeType="1"/>
          </p:cNvSpPr>
          <p:nvPr/>
        </p:nvSpPr>
        <p:spPr bwMode="auto">
          <a:xfrm>
            <a:off x="2267744" y="1196752"/>
            <a:ext cx="685800" cy="381000"/>
          </a:xfrm>
          <a:prstGeom prst="line">
            <a:avLst/>
          </a:prstGeom>
          <a:noFill/>
          <a:ln w="38100">
            <a:solidFill>
              <a:srgbClr val="663300"/>
            </a:solidFill>
            <a:round/>
            <a:headEnd/>
            <a:tailEnd type="triangle" w="med" len="med"/>
          </a:ln>
        </p:spPr>
        <p:txBody>
          <a:bodyPr/>
          <a:lstStyle/>
          <a:p>
            <a:endParaRPr lang="ru-RU"/>
          </a:p>
        </p:txBody>
      </p:sp>
      <p:sp>
        <p:nvSpPr>
          <p:cNvPr id="19462" name="Text Box 8"/>
          <p:cNvSpPr txBox="1">
            <a:spLocks noChangeArrowheads="1"/>
          </p:cNvSpPr>
          <p:nvPr/>
        </p:nvSpPr>
        <p:spPr bwMode="auto">
          <a:xfrm>
            <a:off x="0" y="1700808"/>
            <a:ext cx="1752600" cy="369332"/>
          </a:xfrm>
          <a:prstGeom prst="rect">
            <a:avLst/>
          </a:prstGeom>
          <a:noFill/>
          <a:ln w="9525">
            <a:noFill/>
            <a:miter lim="800000"/>
            <a:headEnd/>
            <a:tailEnd/>
          </a:ln>
        </p:spPr>
        <p:txBody>
          <a:bodyPr wrap="square">
            <a:spAutoFit/>
          </a:bodyPr>
          <a:lstStyle/>
          <a:p>
            <a:pPr algn="ctr">
              <a:spcBef>
                <a:spcPct val="50000"/>
              </a:spcBef>
            </a:pPr>
            <a:r>
              <a:rPr lang="ru-RU" altLang="ru-RU" i="1" dirty="0">
                <a:solidFill>
                  <a:srgbClr val="663300"/>
                </a:solidFill>
              </a:rPr>
              <a:t>Длинные</a:t>
            </a:r>
          </a:p>
        </p:txBody>
      </p:sp>
      <p:sp>
        <p:nvSpPr>
          <p:cNvPr id="19463" name="Text Box 9"/>
          <p:cNvSpPr txBox="1">
            <a:spLocks noChangeArrowheads="1"/>
          </p:cNvSpPr>
          <p:nvPr/>
        </p:nvSpPr>
        <p:spPr bwMode="auto">
          <a:xfrm>
            <a:off x="2362200" y="1916832"/>
            <a:ext cx="1524000" cy="369332"/>
          </a:xfrm>
          <a:prstGeom prst="rect">
            <a:avLst/>
          </a:prstGeom>
          <a:noFill/>
          <a:ln w="9525">
            <a:noFill/>
            <a:miter lim="800000"/>
            <a:headEnd/>
            <a:tailEnd/>
          </a:ln>
        </p:spPr>
        <p:txBody>
          <a:bodyPr wrap="square">
            <a:spAutoFit/>
          </a:bodyPr>
          <a:lstStyle/>
          <a:p>
            <a:r>
              <a:rPr lang="ru-RU" altLang="ru-RU" i="1" dirty="0">
                <a:solidFill>
                  <a:srgbClr val="663300"/>
                </a:solidFill>
              </a:rPr>
              <a:t>Короткие</a:t>
            </a:r>
          </a:p>
        </p:txBody>
      </p:sp>
      <p:graphicFrame>
        <p:nvGraphicFramePr>
          <p:cNvPr id="19464" name="Object 10"/>
          <p:cNvGraphicFramePr>
            <a:graphicFrameLocks noChangeAspect="1"/>
          </p:cNvGraphicFramePr>
          <p:nvPr/>
        </p:nvGraphicFramePr>
        <p:xfrm>
          <a:off x="971600" y="1988840"/>
          <a:ext cx="566738" cy="2209800"/>
        </p:xfrm>
        <a:graphic>
          <a:graphicData uri="http://schemas.openxmlformats.org/presentationml/2006/ole">
            <p:oleObj spid="_x0000_s56322" name="Точечный рисунок" r:id="rId3" imgW="1085714" imgH="4238095" progId="PBrush">
              <p:embed/>
            </p:oleObj>
          </a:graphicData>
        </a:graphic>
      </p:graphicFrame>
      <p:graphicFrame>
        <p:nvGraphicFramePr>
          <p:cNvPr id="19465" name="Object 12"/>
          <p:cNvGraphicFramePr>
            <a:graphicFrameLocks noChangeAspect="1"/>
          </p:cNvGraphicFramePr>
          <p:nvPr/>
        </p:nvGraphicFramePr>
        <p:xfrm>
          <a:off x="3276600" y="2819400"/>
          <a:ext cx="257175" cy="400050"/>
        </p:xfrm>
        <a:graphic>
          <a:graphicData uri="http://schemas.openxmlformats.org/presentationml/2006/ole">
            <p:oleObj spid="_x0000_s56323" name="Точечный рисунок" r:id="rId4" imgW="257007" imgH="400000" progId="PBrush">
              <p:embed/>
            </p:oleObj>
          </a:graphicData>
        </a:graphic>
      </p:graphicFrame>
      <p:graphicFrame>
        <p:nvGraphicFramePr>
          <p:cNvPr id="19466" name="Object 13"/>
          <p:cNvGraphicFramePr>
            <a:graphicFrameLocks noChangeAspect="1"/>
          </p:cNvGraphicFramePr>
          <p:nvPr/>
        </p:nvGraphicFramePr>
        <p:xfrm>
          <a:off x="2819400" y="2743200"/>
          <a:ext cx="295275" cy="709613"/>
        </p:xfrm>
        <a:graphic>
          <a:graphicData uri="http://schemas.openxmlformats.org/presentationml/2006/ole">
            <p:oleObj spid="_x0000_s56324" name="Точечный рисунок" r:id="rId5" imgW="400000" imgH="961905" progId="PBrush">
              <p:embed/>
            </p:oleObj>
          </a:graphicData>
        </a:graphic>
      </p:graphicFrame>
      <p:sp>
        <p:nvSpPr>
          <p:cNvPr id="19467" name="Rectangle 14"/>
          <p:cNvSpPr>
            <a:spLocks noChangeArrowheads="1"/>
          </p:cNvSpPr>
          <p:nvPr/>
        </p:nvSpPr>
        <p:spPr bwMode="auto">
          <a:xfrm>
            <a:off x="381000" y="4038600"/>
            <a:ext cx="3021013" cy="461665"/>
          </a:xfrm>
          <a:prstGeom prst="rect">
            <a:avLst/>
          </a:prstGeom>
          <a:noFill/>
          <a:ln w="9525">
            <a:noFill/>
            <a:miter lim="800000"/>
            <a:headEnd/>
            <a:tailEnd/>
          </a:ln>
        </p:spPr>
        <p:txBody>
          <a:bodyPr>
            <a:spAutoFit/>
          </a:bodyPr>
          <a:lstStyle/>
          <a:p>
            <a:r>
              <a:rPr lang="ru-RU" altLang="ru-RU" sz="2400" i="1" u="sng" dirty="0">
                <a:solidFill>
                  <a:srgbClr val="663300"/>
                </a:solidFill>
              </a:rPr>
              <a:t>2. Губчатые кости</a:t>
            </a:r>
          </a:p>
        </p:txBody>
      </p:sp>
      <p:sp>
        <p:nvSpPr>
          <p:cNvPr id="19468" name="Line 15"/>
          <p:cNvSpPr>
            <a:spLocks noChangeShapeType="1"/>
          </p:cNvSpPr>
          <p:nvPr/>
        </p:nvSpPr>
        <p:spPr bwMode="auto">
          <a:xfrm flipH="1">
            <a:off x="533400" y="4495800"/>
            <a:ext cx="304800" cy="457200"/>
          </a:xfrm>
          <a:prstGeom prst="line">
            <a:avLst/>
          </a:prstGeom>
          <a:noFill/>
          <a:ln w="38100">
            <a:solidFill>
              <a:srgbClr val="663300"/>
            </a:solidFill>
            <a:round/>
            <a:headEnd/>
            <a:tailEnd type="triangle" w="med" len="med"/>
          </a:ln>
        </p:spPr>
        <p:txBody>
          <a:bodyPr/>
          <a:lstStyle/>
          <a:p>
            <a:endParaRPr lang="ru-RU"/>
          </a:p>
        </p:txBody>
      </p:sp>
      <p:sp>
        <p:nvSpPr>
          <p:cNvPr id="19469" name="Text Box 16"/>
          <p:cNvSpPr txBox="1">
            <a:spLocks noChangeArrowheads="1"/>
          </p:cNvSpPr>
          <p:nvPr/>
        </p:nvSpPr>
        <p:spPr bwMode="auto">
          <a:xfrm>
            <a:off x="0" y="4876800"/>
            <a:ext cx="1524000" cy="457200"/>
          </a:xfrm>
          <a:prstGeom prst="rect">
            <a:avLst/>
          </a:prstGeom>
          <a:noFill/>
          <a:ln w="9525">
            <a:noFill/>
            <a:miter lim="800000"/>
            <a:headEnd/>
            <a:tailEnd/>
          </a:ln>
        </p:spPr>
        <p:txBody>
          <a:bodyPr>
            <a:spAutoFit/>
          </a:bodyPr>
          <a:lstStyle/>
          <a:p>
            <a:pPr>
              <a:spcBef>
                <a:spcPct val="50000"/>
              </a:spcBef>
            </a:pPr>
            <a:r>
              <a:rPr lang="ru-RU" altLang="ru-RU" i="1">
                <a:solidFill>
                  <a:srgbClr val="663300"/>
                </a:solidFill>
              </a:rPr>
              <a:t>Длинные</a:t>
            </a:r>
          </a:p>
        </p:txBody>
      </p:sp>
      <p:graphicFrame>
        <p:nvGraphicFramePr>
          <p:cNvPr id="19470" name="Object 17"/>
          <p:cNvGraphicFramePr>
            <a:graphicFrameLocks noChangeAspect="1"/>
          </p:cNvGraphicFramePr>
          <p:nvPr/>
        </p:nvGraphicFramePr>
        <p:xfrm>
          <a:off x="2362200" y="5334000"/>
          <a:ext cx="304800" cy="300038"/>
        </p:xfrm>
        <a:graphic>
          <a:graphicData uri="http://schemas.openxmlformats.org/presentationml/2006/ole">
            <p:oleObj spid="_x0000_s56325" name="Точечный рисунок" r:id="rId6" imgW="1542857" imgH="1514686" progId="PBrush">
              <p:embed/>
            </p:oleObj>
          </a:graphicData>
        </a:graphic>
      </p:graphicFrame>
      <p:graphicFrame>
        <p:nvGraphicFramePr>
          <p:cNvPr id="19471" name="Object 18"/>
          <p:cNvGraphicFramePr>
            <a:graphicFrameLocks noChangeAspect="1"/>
          </p:cNvGraphicFramePr>
          <p:nvPr/>
        </p:nvGraphicFramePr>
        <p:xfrm>
          <a:off x="1828800" y="5334000"/>
          <a:ext cx="304800" cy="303213"/>
        </p:xfrm>
        <a:graphic>
          <a:graphicData uri="http://schemas.openxmlformats.org/presentationml/2006/ole">
            <p:oleObj spid="_x0000_s56326" name="Точечный рисунок" r:id="rId7" imgW="990738" imgH="980952" progId="PBrush">
              <p:embed/>
            </p:oleObj>
          </a:graphicData>
        </a:graphic>
      </p:graphicFrame>
      <p:graphicFrame>
        <p:nvGraphicFramePr>
          <p:cNvPr id="19472" name="Object 19"/>
          <p:cNvGraphicFramePr>
            <a:graphicFrameLocks noChangeAspect="1"/>
          </p:cNvGraphicFramePr>
          <p:nvPr/>
        </p:nvGraphicFramePr>
        <p:xfrm>
          <a:off x="7956376" y="4581128"/>
          <a:ext cx="914400" cy="539750"/>
        </p:xfrm>
        <a:graphic>
          <a:graphicData uri="http://schemas.openxmlformats.org/presentationml/2006/ole">
            <p:oleObj spid="_x0000_s56327" name="Точечный рисунок" r:id="rId8" imgW="2352381" imgH="1390844" progId="PBrush">
              <p:embed/>
            </p:oleObj>
          </a:graphicData>
        </a:graphic>
      </p:graphicFrame>
      <p:graphicFrame>
        <p:nvGraphicFramePr>
          <p:cNvPr id="19473" name="Object 20"/>
          <p:cNvGraphicFramePr>
            <a:graphicFrameLocks noChangeAspect="1"/>
          </p:cNvGraphicFramePr>
          <p:nvPr/>
        </p:nvGraphicFramePr>
        <p:xfrm>
          <a:off x="152400" y="5562600"/>
          <a:ext cx="573088" cy="914400"/>
        </p:xfrm>
        <a:graphic>
          <a:graphicData uri="http://schemas.openxmlformats.org/presentationml/2006/ole">
            <p:oleObj spid="_x0000_s56328" name="Точечный рисунок" r:id="rId9" imgW="2572109" imgH="4105848" progId="PBrush">
              <p:embed/>
            </p:oleObj>
          </a:graphicData>
        </a:graphic>
      </p:graphicFrame>
      <p:graphicFrame>
        <p:nvGraphicFramePr>
          <p:cNvPr id="19474" name="Object 21"/>
          <p:cNvGraphicFramePr>
            <a:graphicFrameLocks noChangeAspect="1"/>
          </p:cNvGraphicFramePr>
          <p:nvPr/>
        </p:nvGraphicFramePr>
        <p:xfrm>
          <a:off x="762000" y="5334000"/>
          <a:ext cx="550863" cy="1295400"/>
        </p:xfrm>
        <a:graphic>
          <a:graphicData uri="http://schemas.openxmlformats.org/presentationml/2006/ole">
            <p:oleObj spid="_x0000_s56329" name="Точечный рисунок" r:id="rId10" imgW="1181265" imgH="2771429" progId="PBrush">
              <p:embed/>
            </p:oleObj>
          </a:graphicData>
        </a:graphic>
      </p:graphicFrame>
      <p:graphicFrame>
        <p:nvGraphicFramePr>
          <p:cNvPr id="19475" name="Object 22"/>
          <p:cNvGraphicFramePr>
            <a:graphicFrameLocks noChangeAspect="1"/>
          </p:cNvGraphicFramePr>
          <p:nvPr/>
        </p:nvGraphicFramePr>
        <p:xfrm>
          <a:off x="5105400" y="2743200"/>
          <a:ext cx="838200" cy="782638"/>
        </p:xfrm>
        <a:graphic>
          <a:graphicData uri="http://schemas.openxmlformats.org/presentationml/2006/ole">
            <p:oleObj spid="_x0000_s56330" name="Точечный рисунок" r:id="rId11" imgW="2838846" imgH="2647619" progId="PBrush">
              <p:embed/>
            </p:oleObj>
          </a:graphicData>
        </a:graphic>
      </p:graphicFrame>
      <p:graphicFrame>
        <p:nvGraphicFramePr>
          <p:cNvPr id="19476" name="Object 23"/>
          <p:cNvGraphicFramePr>
            <a:graphicFrameLocks noChangeAspect="1"/>
          </p:cNvGraphicFramePr>
          <p:nvPr/>
        </p:nvGraphicFramePr>
        <p:xfrm>
          <a:off x="7696200" y="2743200"/>
          <a:ext cx="814388" cy="1143000"/>
        </p:xfrm>
        <a:graphic>
          <a:graphicData uri="http://schemas.openxmlformats.org/presentationml/2006/ole">
            <p:oleObj spid="_x0000_s56331" name="Точечный рисунок" r:id="rId12" imgW="2734057" imgH="3839111" progId="PBrush">
              <p:embed/>
            </p:oleObj>
          </a:graphicData>
        </a:graphic>
      </p:graphicFrame>
      <p:sp>
        <p:nvSpPr>
          <p:cNvPr id="19477" name="Text Box 24"/>
          <p:cNvSpPr txBox="1">
            <a:spLocks noChangeArrowheads="1"/>
          </p:cNvSpPr>
          <p:nvPr/>
        </p:nvSpPr>
        <p:spPr bwMode="auto">
          <a:xfrm>
            <a:off x="1447800" y="4876800"/>
            <a:ext cx="1524000" cy="457200"/>
          </a:xfrm>
          <a:prstGeom prst="rect">
            <a:avLst/>
          </a:prstGeom>
          <a:noFill/>
          <a:ln w="9525">
            <a:noFill/>
            <a:miter lim="800000"/>
            <a:headEnd/>
            <a:tailEnd/>
          </a:ln>
        </p:spPr>
        <p:txBody>
          <a:bodyPr>
            <a:spAutoFit/>
          </a:bodyPr>
          <a:lstStyle/>
          <a:p>
            <a:pPr>
              <a:spcBef>
                <a:spcPct val="50000"/>
              </a:spcBef>
            </a:pPr>
            <a:r>
              <a:rPr lang="ru-RU" altLang="ru-RU" i="1">
                <a:solidFill>
                  <a:srgbClr val="663300"/>
                </a:solidFill>
              </a:rPr>
              <a:t>Короткие</a:t>
            </a:r>
          </a:p>
        </p:txBody>
      </p:sp>
      <p:sp>
        <p:nvSpPr>
          <p:cNvPr id="19478" name="Line 25"/>
          <p:cNvSpPr>
            <a:spLocks noChangeShapeType="1"/>
          </p:cNvSpPr>
          <p:nvPr/>
        </p:nvSpPr>
        <p:spPr bwMode="auto">
          <a:xfrm>
            <a:off x="2133600" y="4495800"/>
            <a:ext cx="0" cy="457200"/>
          </a:xfrm>
          <a:prstGeom prst="line">
            <a:avLst/>
          </a:prstGeom>
          <a:noFill/>
          <a:ln w="38100">
            <a:solidFill>
              <a:srgbClr val="663300"/>
            </a:solidFill>
            <a:round/>
            <a:headEnd/>
            <a:tailEnd type="triangle" w="med" len="med"/>
          </a:ln>
        </p:spPr>
        <p:txBody>
          <a:bodyPr/>
          <a:lstStyle/>
          <a:p>
            <a:endParaRPr lang="ru-RU"/>
          </a:p>
        </p:txBody>
      </p:sp>
      <p:sp>
        <p:nvSpPr>
          <p:cNvPr id="19479" name="Text Box 26"/>
          <p:cNvSpPr txBox="1">
            <a:spLocks noChangeArrowheads="1"/>
          </p:cNvSpPr>
          <p:nvPr/>
        </p:nvSpPr>
        <p:spPr bwMode="auto">
          <a:xfrm>
            <a:off x="2895600" y="4876800"/>
            <a:ext cx="2362200" cy="457200"/>
          </a:xfrm>
          <a:prstGeom prst="rect">
            <a:avLst/>
          </a:prstGeom>
          <a:noFill/>
          <a:ln w="9525">
            <a:noFill/>
            <a:miter lim="800000"/>
            <a:headEnd/>
            <a:tailEnd/>
          </a:ln>
        </p:spPr>
        <p:txBody>
          <a:bodyPr>
            <a:spAutoFit/>
          </a:bodyPr>
          <a:lstStyle/>
          <a:p>
            <a:pPr>
              <a:spcBef>
                <a:spcPct val="50000"/>
              </a:spcBef>
            </a:pPr>
            <a:r>
              <a:rPr lang="ru-RU" altLang="ru-RU" i="1">
                <a:solidFill>
                  <a:srgbClr val="663300"/>
                </a:solidFill>
              </a:rPr>
              <a:t>Сесамовидные</a:t>
            </a:r>
          </a:p>
        </p:txBody>
      </p:sp>
      <p:sp>
        <p:nvSpPr>
          <p:cNvPr id="19480" name="Line 27"/>
          <p:cNvSpPr>
            <a:spLocks noChangeShapeType="1"/>
          </p:cNvSpPr>
          <p:nvPr/>
        </p:nvSpPr>
        <p:spPr bwMode="auto">
          <a:xfrm>
            <a:off x="3200400" y="4495800"/>
            <a:ext cx="381000" cy="381000"/>
          </a:xfrm>
          <a:prstGeom prst="line">
            <a:avLst/>
          </a:prstGeom>
          <a:noFill/>
          <a:ln w="38100">
            <a:solidFill>
              <a:srgbClr val="663300"/>
            </a:solidFill>
            <a:round/>
            <a:headEnd/>
            <a:tailEnd type="triangle" w="med" len="med"/>
          </a:ln>
        </p:spPr>
        <p:txBody>
          <a:bodyPr/>
          <a:lstStyle/>
          <a:p>
            <a:endParaRPr lang="ru-RU"/>
          </a:p>
        </p:txBody>
      </p:sp>
      <p:graphicFrame>
        <p:nvGraphicFramePr>
          <p:cNvPr id="19481" name="Object 28"/>
          <p:cNvGraphicFramePr>
            <a:graphicFrameLocks noChangeAspect="1"/>
          </p:cNvGraphicFramePr>
          <p:nvPr/>
        </p:nvGraphicFramePr>
        <p:xfrm>
          <a:off x="3657600" y="5334000"/>
          <a:ext cx="533400" cy="503238"/>
        </p:xfrm>
        <a:graphic>
          <a:graphicData uri="http://schemas.openxmlformats.org/presentationml/2006/ole">
            <p:oleObj spid="_x0000_s56332" name="Точечный рисунок" r:id="rId13" imgW="1504762" imgH="1419048" progId="PBrush">
              <p:embed/>
            </p:oleObj>
          </a:graphicData>
        </a:graphic>
      </p:graphicFrame>
      <p:graphicFrame>
        <p:nvGraphicFramePr>
          <p:cNvPr id="19482" name="Object 29"/>
          <p:cNvGraphicFramePr>
            <a:graphicFrameLocks noChangeAspect="1"/>
          </p:cNvGraphicFramePr>
          <p:nvPr/>
        </p:nvGraphicFramePr>
        <p:xfrm>
          <a:off x="1981200" y="5715000"/>
          <a:ext cx="431800" cy="609600"/>
        </p:xfrm>
        <a:graphic>
          <a:graphicData uri="http://schemas.openxmlformats.org/presentationml/2006/ole">
            <p:oleObj spid="_x0000_s56333" name="Точечный рисунок" r:id="rId14" imgW="952633" imgH="1343212" progId="PBrush">
              <p:embed/>
            </p:oleObj>
          </a:graphicData>
        </a:graphic>
      </p:graphicFrame>
      <p:sp>
        <p:nvSpPr>
          <p:cNvPr id="19483" name="Text Box 30"/>
          <p:cNvSpPr txBox="1">
            <a:spLocks noChangeArrowheads="1"/>
          </p:cNvSpPr>
          <p:nvPr/>
        </p:nvSpPr>
        <p:spPr bwMode="auto">
          <a:xfrm>
            <a:off x="5257800" y="1295400"/>
            <a:ext cx="3276600" cy="519113"/>
          </a:xfrm>
          <a:prstGeom prst="rect">
            <a:avLst/>
          </a:prstGeom>
          <a:noFill/>
          <a:ln w="9525">
            <a:noFill/>
            <a:miter lim="800000"/>
            <a:headEnd/>
            <a:tailEnd/>
          </a:ln>
        </p:spPr>
        <p:txBody>
          <a:bodyPr/>
          <a:lstStyle/>
          <a:p>
            <a:pPr>
              <a:spcBef>
                <a:spcPct val="50000"/>
              </a:spcBef>
            </a:pPr>
            <a:r>
              <a:rPr lang="ru-RU" altLang="ru-RU" sz="2800" i="1" u="sng">
                <a:solidFill>
                  <a:srgbClr val="663300"/>
                </a:solidFill>
              </a:rPr>
              <a:t>3. Плоские кости</a:t>
            </a:r>
          </a:p>
        </p:txBody>
      </p:sp>
      <p:sp>
        <p:nvSpPr>
          <p:cNvPr id="19484" name="Line 31"/>
          <p:cNvSpPr>
            <a:spLocks noChangeShapeType="1"/>
          </p:cNvSpPr>
          <p:nvPr/>
        </p:nvSpPr>
        <p:spPr bwMode="auto">
          <a:xfrm flipH="1">
            <a:off x="5715000" y="1828800"/>
            <a:ext cx="533400" cy="381000"/>
          </a:xfrm>
          <a:prstGeom prst="line">
            <a:avLst/>
          </a:prstGeom>
          <a:noFill/>
          <a:ln w="38100">
            <a:solidFill>
              <a:srgbClr val="663300"/>
            </a:solidFill>
            <a:round/>
            <a:headEnd/>
            <a:tailEnd type="triangle" w="med" len="med"/>
          </a:ln>
        </p:spPr>
        <p:txBody>
          <a:bodyPr/>
          <a:lstStyle/>
          <a:p>
            <a:endParaRPr lang="ru-RU"/>
          </a:p>
        </p:txBody>
      </p:sp>
      <p:sp>
        <p:nvSpPr>
          <p:cNvPr id="19485" name="Line 32"/>
          <p:cNvSpPr>
            <a:spLocks noChangeShapeType="1"/>
          </p:cNvSpPr>
          <p:nvPr/>
        </p:nvSpPr>
        <p:spPr bwMode="auto">
          <a:xfrm>
            <a:off x="7696200" y="1828800"/>
            <a:ext cx="533400" cy="381000"/>
          </a:xfrm>
          <a:prstGeom prst="line">
            <a:avLst/>
          </a:prstGeom>
          <a:noFill/>
          <a:ln w="38100">
            <a:solidFill>
              <a:srgbClr val="663300"/>
            </a:solidFill>
            <a:round/>
            <a:headEnd/>
            <a:tailEnd type="triangle" w="med" len="med"/>
          </a:ln>
        </p:spPr>
        <p:txBody>
          <a:bodyPr/>
          <a:lstStyle/>
          <a:p>
            <a:endParaRPr lang="ru-RU"/>
          </a:p>
        </p:txBody>
      </p:sp>
      <p:sp>
        <p:nvSpPr>
          <p:cNvPr id="19486" name="Text Box 33"/>
          <p:cNvSpPr txBox="1">
            <a:spLocks noChangeArrowheads="1"/>
          </p:cNvSpPr>
          <p:nvPr/>
        </p:nvSpPr>
        <p:spPr bwMode="auto">
          <a:xfrm>
            <a:off x="4495800" y="2209800"/>
            <a:ext cx="2057400" cy="646331"/>
          </a:xfrm>
          <a:prstGeom prst="rect">
            <a:avLst/>
          </a:prstGeom>
          <a:noFill/>
          <a:ln w="9525">
            <a:noFill/>
            <a:miter lim="800000"/>
            <a:headEnd/>
            <a:tailEnd/>
          </a:ln>
        </p:spPr>
        <p:txBody>
          <a:bodyPr>
            <a:spAutoFit/>
          </a:bodyPr>
          <a:lstStyle/>
          <a:p>
            <a:pPr>
              <a:spcBef>
                <a:spcPct val="50000"/>
              </a:spcBef>
            </a:pPr>
            <a:r>
              <a:rPr lang="ru-RU" altLang="ru-RU" i="1" dirty="0">
                <a:solidFill>
                  <a:srgbClr val="663300"/>
                </a:solidFill>
              </a:rPr>
              <a:t>Кости </a:t>
            </a:r>
            <a:r>
              <a:rPr lang="en-US" altLang="ru-RU" i="1" dirty="0" smtClean="0">
                <a:solidFill>
                  <a:srgbClr val="663300"/>
                </a:solidFill>
              </a:rPr>
              <a:t> </a:t>
            </a:r>
            <a:r>
              <a:rPr lang="ru-RU" altLang="ru-RU" i="1" dirty="0" smtClean="0">
                <a:solidFill>
                  <a:srgbClr val="663300"/>
                </a:solidFill>
              </a:rPr>
              <a:t> крыши черепа</a:t>
            </a:r>
            <a:endParaRPr lang="ru-RU" altLang="ru-RU" i="1" dirty="0">
              <a:solidFill>
                <a:srgbClr val="663300"/>
              </a:solidFill>
            </a:endParaRPr>
          </a:p>
        </p:txBody>
      </p:sp>
      <p:sp>
        <p:nvSpPr>
          <p:cNvPr id="19487" name="Text Box 34"/>
          <p:cNvSpPr txBox="1">
            <a:spLocks noChangeArrowheads="1"/>
          </p:cNvSpPr>
          <p:nvPr/>
        </p:nvSpPr>
        <p:spPr bwMode="auto">
          <a:xfrm>
            <a:off x="6858000" y="2209800"/>
            <a:ext cx="1981200" cy="457200"/>
          </a:xfrm>
          <a:prstGeom prst="rect">
            <a:avLst/>
          </a:prstGeom>
          <a:noFill/>
          <a:ln w="9525">
            <a:noFill/>
            <a:miter lim="800000"/>
            <a:headEnd/>
            <a:tailEnd/>
          </a:ln>
        </p:spPr>
        <p:txBody>
          <a:bodyPr>
            <a:spAutoFit/>
          </a:bodyPr>
          <a:lstStyle/>
          <a:p>
            <a:pPr>
              <a:spcBef>
                <a:spcPct val="50000"/>
              </a:spcBef>
            </a:pPr>
            <a:r>
              <a:rPr lang="ru-RU" altLang="ru-RU" i="1">
                <a:solidFill>
                  <a:srgbClr val="663300"/>
                </a:solidFill>
              </a:rPr>
              <a:t>Кости поясов</a:t>
            </a:r>
          </a:p>
        </p:txBody>
      </p:sp>
      <p:sp>
        <p:nvSpPr>
          <p:cNvPr id="19488" name="Text Box 35"/>
          <p:cNvSpPr txBox="1">
            <a:spLocks noChangeArrowheads="1"/>
          </p:cNvSpPr>
          <p:nvPr/>
        </p:nvSpPr>
        <p:spPr bwMode="auto">
          <a:xfrm>
            <a:off x="5181600" y="4038600"/>
            <a:ext cx="3581400" cy="519113"/>
          </a:xfrm>
          <a:prstGeom prst="rect">
            <a:avLst/>
          </a:prstGeom>
          <a:noFill/>
          <a:ln w="9525">
            <a:noFill/>
            <a:miter lim="800000"/>
            <a:headEnd/>
            <a:tailEnd/>
          </a:ln>
        </p:spPr>
        <p:txBody>
          <a:bodyPr/>
          <a:lstStyle/>
          <a:p>
            <a:pPr>
              <a:spcBef>
                <a:spcPct val="50000"/>
              </a:spcBef>
            </a:pPr>
            <a:r>
              <a:rPr lang="ru-RU" altLang="ru-RU" sz="2800" i="1" u="sng">
                <a:solidFill>
                  <a:srgbClr val="663300"/>
                </a:solidFill>
              </a:rPr>
              <a:t>4. Смешанные кости</a:t>
            </a:r>
          </a:p>
        </p:txBody>
      </p:sp>
      <p:graphicFrame>
        <p:nvGraphicFramePr>
          <p:cNvPr id="19489" name="Object 36"/>
          <p:cNvGraphicFramePr>
            <a:graphicFrameLocks noChangeAspect="1"/>
          </p:cNvGraphicFramePr>
          <p:nvPr/>
        </p:nvGraphicFramePr>
        <p:xfrm>
          <a:off x="6516216" y="4653136"/>
          <a:ext cx="1447800" cy="420688"/>
        </p:xfrm>
        <a:graphic>
          <a:graphicData uri="http://schemas.openxmlformats.org/presentationml/2006/ole">
            <p:oleObj spid="_x0000_s56334" name="Точечный рисунок" r:id="rId15" imgW="3343742" imgH="971686" progId="PBrush">
              <p:embed/>
            </p:oleObj>
          </a:graphicData>
        </a:graphic>
      </p:graphicFrame>
      <p:pic>
        <p:nvPicPr>
          <p:cNvPr id="56335" name="Picture 15" descr="D:\images (1).jpg"/>
          <p:cNvPicPr>
            <a:picLocks noChangeAspect="1" noChangeArrowheads="1"/>
          </p:cNvPicPr>
          <p:nvPr/>
        </p:nvPicPr>
        <p:blipFill>
          <a:blip r:embed="rId16" cstate="print"/>
          <a:srcRect/>
          <a:stretch>
            <a:fillRect/>
          </a:stretch>
        </p:blipFill>
        <p:spPr bwMode="auto">
          <a:xfrm>
            <a:off x="4860032" y="4653136"/>
            <a:ext cx="1512168" cy="11521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latin typeface="Times New Roman" pitchFamily="18" charset="0"/>
                <a:cs typeface="Times New Roman" pitchFamily="18" charset="0"/>
              </a:rPr>
              <a:t>Воздухоносные кости</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10000"/>
          </a:bodyPr>
          <a:lstStyle/>
          <a:p>
            <a:r>
              <a:rPr lang="ru-RU" dirty="0" smtClean="0"/>
              <a:t>Лобная</a:t>
            </a:r>
          </a:p>
          <a:p>
            <a:endParaRPr lang="ru-RU" dirty="0" smtClean="0"/>
          </a:p>
          <a:p>
            <a:endParaRPr lang="ru-RU" dirty="0" smtClean="0"/>
          </a:p>
          <a:p>
            <a:r>
              <a:rPr lang="ru-RU" dirty="0" smtClean="0"/>
              <a:t>Клиновидная</a:t>
            </a:r>
          </a:p>
          <a:p>
            <a:endParaRPr lang="ru-RU" dirty="0" smtClean="0"/>
          </a:p>
          <a:p>
            <a:endParaRPr lang="ru-RU" dirty="0" smtClean="0"/>
          </a:p>
          <a:p>
            <a:r>
              <a:rPr lang="ru-RU" dirty="0" smtClean="0"/>
              <a:t>Решетчатая</a:t>
            </a:r>
          </a:p>
          <a:p>
            <a:endParaRPr lang="ru-RU" dirty="0" smtClean="0"/>
          </a:p>
          <a:p>
            <a:endParaRPr lang="ru-RU" dirty="0" smtClean="0"/>
          </a:p>
          <a:p>
            <a:r>
              <a:rPr lang="ru-RU" dirty="0" smtClean="0"/>
              <a:t>Верхняя челюсть</a:t>
            </a:r>
            <a:endParaRPr lang="ru-RU" dirty="0"/>
          </a:p>
        </p:txBody>
      </p:sp>
      <p:pic>
        <p:nvPicPr>
          <p:cNvPr id="5" name="Picture 5" descr="D:\381dc35da93047e89593b573af7722fe.jpg"/>
          <p:cNvPicPr>
            <a:picLocks noGrp="1" noChangeAspect="1" noChangeArrowheads="1"/>
          </p:cNvPicPr>
          <p:nvPr>
            <p:ph sz="half" idx="2"/>
          </p:nvPr>
        </p:nvPicPr>
        <p:blipFill>
          <a:blip r:embed="rId2" cstate="print"/>
          <a:srcRect t="4401" b="-399"/>
          <a:stretch>
            <a:fillRect/>
          </a:stretch>
        </p:blipFill>
        <p:spPr bwMode="auto">
          <a:xfrm>
            <a:off x="4788024" y="1196752"/>
            <a:ext cx="3384376" cy="1296144"/>
          </a:xfrm>
          <a:prstGeom prst="rect">
            <a:avLst/>
          </a:prstGeom>
          <a:noFill/>
        </p:spPr>
      </p:pic>
      <p:pic>
        <p:nvPicPr>
          <p:cNvPr id="7" name="Picture 2" descr="D:\1515426117130056125.jpg"/>
          <p:cNvPicPr>
            <a:picLocks noChangeAspect="1" noChangeArrowheads="1"/>
          </p:cNvPicPr>
          <p:nvPr/>
        </p:nvPicPr>
        <p:blipFill>
          <a:blip r:embed="rId3" cstate="print"/>
          <a:srcRect/>
          <a:stretch>
            <a:fillRect/>
          </a:stretch>
        </p:blipFill>
        <p:spPr bwMode="auto">
          <a:xfrm>
            <a:off x="4860032" y="2501280"/>
            <a:ext cx="3240360" cy="1287760"/>
          </a:xfrm>
          <a:prstGeom prst="rect">
            <a:avLst/>
          </a:prstGeom>
          <a:noFill/>
        </p:spPr>
      </p:pic>
      <p:pic>
        <p:nvPicPr>
          <p:cNvPr id="8" name="Picture 3" descr="D:\16_1.jpg"/>
          <p:cNvPicPr>
            <a:picLocks noChangeAspect="1" noChangeArrowheads="1"/>
          </p:cNvPicPr>
          <p:nvPr/>
        </p:nvPicPr>
        <p:blipFill>
          <a:blip r:embed="rId4" cstate="print"/>
          <a:srcRect b="5405"/>
          <a:stretch>
            <a:fillRect/>
          </a:stretch>
        </p:blipFill>
        <p:spPr bwMode="auto">
          <a:xfrm>
            <a:off x="5148064" y="3645024"/>
            <a:ext cx="3096344" cy="1368152"/>
          </a:xfrm>
          <a:prstGeom prst="rect">
            <a:avLst/>
          </a:prstGeom>
          <a:noFill/>
        </p:spPr>
      </p:pic>
      <p:pic>
        <p:nvPicPr>
          <p:cNvPr id="9" name="Picture 4" descr="D:\21_3.jpg"/>
          <p:cNvPicPr>
            <a:picLocks noChangeAspect="1" noChangeArrowheads="1"/>
          </p:cNvPicPr>
          <p:nvPr/>
        </p:nvPicPr>
        <p:blipFill>
          <a:blip r:embed="rId5" cstate="print"/>
          <a:srcRect b="48950"/>
          <a:stretch>
            <a:fillRect/>
          </a:stretch>
        </p:blipFill>
        <p:spPr bwMode="auto">
          <a:xfrm>
            <a:off x="4932040" y="5013176"/>
            <a:ext cx="3165000" cy="15841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928688" y="188640"/>
            <a:ext cx="6985000" cy="369332"/>
          </a:xfrm>
          <a:prstGeom prst="rect">
            <a:avLst/>
          </a:prstGeom>
          <a:noFill/>
          <a:ln w="9525">
            <a:noFill/>
            <a:miter lim="800000"/>
            <a:headEnd/>
            <a:tailEnd/>
          </a:ln>
        </p:spPr>
        <p:txBody>
          <a:bodyPr wrap="square">
            <a:spAutoFit/>
          </a:bodyPr>
          <a:lstStyle/>
          <a:p>
            <a:pPr algn="ctr">
              <a:spcBef>
                <a:spcPct val="50000"/>
              </a:spcBef>
            </a:pPr>
            <a:r>
              <a:rPr lang="ru-RU" altLang="ru-RU" dirty="0">
                <a:latin typeface="Times New Roman" pitchFamily="18" charset="0"/>
                <a:cs typeface="Times New Roman" pitchFamily="18" charset="0"/>
              </a:rPr>
              <a:t>Строение трубчатой кости</a:t>
            </a:r>
          </a:p>
        </p:txBody>
      </p:sp>
      <p:pic>
        <p:nvPicPr>
          <p:cNvPr id="20483" name="Picture 4"/>
          <p:cNvPicPr>
            <a:picLocks noChangeAspect="1" noChangeArrowheads="1"/>
          </p:cNvPicPr>
          <p:nvPr/>
        </p:nvPicPr>
        <p:blipFill>
          <a:blip r:embed="rId2" cstate="print"/>
          <a:srcRect/>
          <a:stretch>
            <a:fillRect/>
          </a:stretch>
        </p:blipFill>
        <p:spPr bwMode="auto">
          <a:xfrm>
            <a:off x="214313" y="764705"/>
            <a:ext cx="8659812" cy="1728191"/>
          </a:xfrm>
          <a:prstGeom prst="rect">
            <a:avLst/>
          </a:prstGeom>
          <a:noFill/>
          <a:ln w="9525">
            <a:noFill/>
            <a:miter lim="800000"/>
            <a:headEnd/>
            <a:tailEnd/>
          </a:ln>
        </p:spPr>
      </p:pic>
      <p:sp>
        <p:nvSpPr>
          <p:cNvPr id="20484" name="Двойная стрелка влево/вправо 7"/>
          <p:cNvSpPr>
            <a:spLocks noChangeArrowheads="1"/>
          </p:cNvSpPr>
          <p:nvPr/>
        </p:nvSpPr>
        <p:spPr bwMode="auto">
          <a:xfrm>
            <a:off x="323528" y="2492896"/>
            <a:ext cx="1643063" cy="285750"/>
          </a:xfrm>
          <a:prstGeom prst="leftRightArrow">
            <a:avLst>
              <a:gd name="adj1" fmla="val 50000"/>
              <a:gd name="adj2" fmla="val 49993"/>
            </a:avLst>
          </a:prstGeom>
          <a:solidFill>
            <a:schemeClr val="accent1"/>
          </a:solidFill>
          <a:ln w="9525" algn="ctr">
            <a:solidFill>
              <a:schemeClr val="tx1"/>
            </a:solidFill>
            <a:round/>
            <a:headEnd/>
            <a:tailEnd/>
          </a:ln>
        </p:spPr>
        <p:txBody>
          <a:bodyPr/>
          <a:lstStyle/>
          <a:p>
            <a:endParaRPr lang="ru-RU" altLang="ru-RU"/>
          </a:p>
        </p:txBody>
      </p:sp>
      <p:sp>
        <p:nvSpPr>
          <p:cNvPr id="20485" name="Двойная стрелка влево/вправо 8"/>
          <p:cNvSpPr>
            <a:spLocks noChangeArrowheads="1"/>
          </p:cNvSpPr>
          <p:nvPr/>
        </p:nvSpPr>
        <p:spPr bwMode="auto">
          <a:xfrm>
            <a:off x="2123728" y="2492896"/>
            <a:ext cx="5286375" cy="285750"/>
          </a:xfrm>
          <a:prstGeom prst="leftRightArrow">
            <a:avLst>
              <a:gd name="adj1" fmla="val 50000"/>
              <a:gd name="adj2" fmla="val 50019"/>
            </a:avLst>
          </a:prstGeom>
          <a:solidFill>
            <a:srgbClr val="C00000"/>
          </a:solidFill>
          <a:ln w="9525" algn="ctr">
            <a:solidFill>
              <a:schemeClr val="tx1"/>
            </a:solidFill>
            <a:round/>
            <a:headEnd/>
            <a:tailEnd/>
          </a:ln>
        </p:spPr>
        <p:txBody>
          <a:bodyPr/>
          <a:lstStyle/>
          <a:p>
            <a:endParaRPr lang="ru-RU" altLang="ru-RU"/>
          </a:p>
        </p:txBody>
      </p:sp>
      <p:sp>
        <p:nvSpPr>
          <p:cNvPr id="20486" name="Двойная стрелка влево/вправо 9"/>
          <p:cNvSpPr>
            <a:spLocks noChangeArrowheads="1"/>
          </p:cNvSpPr>
          <p:nvPr/>
        </p:nvSpPr>
        <p:spPr bwMode="auto">
          <a:xfrm>
            <a:off x="7524328" y="2492896"/>
            <a:ext cx="1214438" cy="285750"/>
          </a:xfrm>
          <a:prstGeom prst="leftRightArrow">
            <a:avLst>
              <a:gd name="adj1" fmla="val 50000"/>
              <a:gd name="adj2" fmla="val 49997"/>
            </a:avLst>
          </a:prstGeom>
          <a:solidFill>
            <a:schemeClr val="accent1"/>
          </a:solidFill>
          <a:ln w="9525" algn="ctr">
            <a:solidFill>
              <a:schemeClr val="tx1"/>
            </a:solidFill>
            <a:round/>
            <a:headEnd/>
            <a:tailEnd/>
          </a:ln>
        </p:spPr>
        <p:txBody>
          <a:bodyPr/>
          <a:lstStyle/>
          <a:p>
            <a:endParaRPr lang="ru-RU" altLang="ru-RU"/>
          </a:p>
        </p:txBody>
      </p:sp>
      <p:sp>
        <p:nvSpPr>
          <p:cNvPr id="20487" name="TextBox 10"/>
          <p:cNvSpPr txBox="1">
            <a:spLocks noChangeArrowheads="1"/>
          </p:cNvSpPr>
          <p:nvPr/>
        </p:nvSpPr>
        <p:spPr bwMode="auto">
          <a:xfrm>
            <a:off x="3000375" y="2708920"/>
            <a:ext cx="3571875" cy="338554"/>
          </a:xfrm>
          <a:prstGeom prst="rect">
            <a:avLst/>
          </a:prstGeom>
          <a:noFill/>
          <a:ln w="9525">
            <a:noFill/>
            <a:miter lim="800000"/>
            <a:headEnd/>
            <a:tailEnd/>
          </a:ln>
        </p:spPr>
        <p:txBody>
          <a:bodyPr wrap="square">
            <a:spAutoFit/>
          </a:bodyPr>
          <a:lstStyle/>
          <a:p>
            <a:pPr algn="ctr"/>
            <a:r>
              <a:rPr lang="ru-RU" altLang="ru-RU" sz="1600" dirty="0"/>
              <a:t>диафиз</a:t>
            </a:r>
          </a:p>
        </p:txBody>
      </p:sp>
      <p:sp>
        <p:nvSpPr>
          <p:cNvPr id="20488" name="TextBox 11"/>
          <p:cNvSpPr txBox="1">
            <a:spLocks noChangeArrowheads="1"/>
          </p:cNvSpPr>
          <p:nvPr/>
        </p:nvSpPr>
        <p:spPr bwMode="auto">
          <a:xfrm>
            <a:off x="214313" y="2924944"/>
            <a:ext cx="1857375" cy="584775"/>
          </a:xfrm>
          <a:prstGeom prst="rect">
            <a:avLst/>
          </a:prstGeom>
          <a:noFill/>
          <a:ln w="9525">
            <a:noFill/>
            <a:miter lim="800000"/>
            <a:headEnd/>
            <a:tailEnd/>
          </a:ln>
        </p:spPr>
        <p:txBody>
          <a:bodyPr wrap="square">
            <a:spAutoFit/>
          </a:bodyPr>
          <a:lstStyle/>
          <a:p>
            <a:pPr algn="ctr"/>
            <a:r>
              <a:rPr lang="ru-RU" altLang="ru-RU" sz="1600" dirty="0"/>
              <a:t>эпифиз проксимальный</a:t>
            </a:r>
          </a:p>
        </p:txBody>
      </p:sp>
      <p:sp>
        <p:nvSpPr>
          <p:cNvPr id="20489" name="TextBox 12"/>
          <p:cNvSpPr txBox="1">
            <a:spLocks noChangeArrowheads="1"/>
          </p:cNvSpPr>
          <p:nvPr/>
        </p:nvSpPr>
        <p:spPr bwMode="auto">
          <a:xfrm>
            <a:off x="7164288" y="2924944"/>
            <a:ext cx="1800200" cy="584775"/>
          </a:xfrm>
          <a:prstGeom prst="rect">
            <a:avLst/>
          </a:prstGeom>
          <a:noFill/>
          <a:ln w="9525">
            <a:noFill/>
            <a:miter lim="800000"/>
            <a:headEnd/>
            <a:tailEnd/>
          </a:ln>
        </p:spPr>
        <p:txBody>
          <a:bodyPr wrap="square">
            <a:spAutoFit/>
          </a:bodyPr>
          <a:lstStyle/>
          <a:p>
            <a:pPr algn="ctr"/>
            <a:r>
              <a:rPr lang="ru-RU" altLang="ru-RU" sz="1600" dirty="0"/>
              <a:t>эпифиз дистальный</a:t>
            </a:r>
          </a:p>
        </p:txBody>
      </p:sp>
      <p:sp>
        <p:nvSpPr>
          <p:cNvPr id="83969" name="Rectangle 1"/>
          <p:cNvSpPr>
            <a:spLocks noChangeArrowheads="1"/>
          </p:cNvSpPr>
          <p:nvPr/>
        </p:nvSpPr>
        <p:spPr bwMode="auto">
          <a:xfrm>
            <a:off x="0" y="3530523"/>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трубчатой кости различают удлиненную среднюю часть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тело или диафиз (обычно цилиндрической или трехгранной формы) и утолщенные концы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эпифизы. При этом закругленный эпифиз, ограниченный от тела сужением - шейкой, называется головкой кости. На эпифизах располагаются суставные поверхности, покрытые суставным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хря</a:t>
            </a:r>
            <a:r>
              <a:rPr lang="ru-RU" dirty="0" err="1" smtClean="0">
                <a:latin typeface="Times New Roman" pitchFamily="18" charset="0"/>
                <a:ea typeface="Calibri" pitchFamily="34" charset="0"/>
                <a:cs typeface="Times New Roman" pitchFamily="18" charset="0"/>
              </a:rPr>
              <a:t>щ</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служащие для соединения с соседними костями. Суставная поверхность может быть выпуклой, вогнутой, либо в виде возвышения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мыщелка. Участок между диафизом и эпифизом называется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метафизом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его месте в детском и подростковом возрасте находится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метаэпифизарный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хрящ (он обуславливает рост кости в длину), который затем замещается костной тканью. Тело трубчатой кости образовано компактным костным веществом, внутри находится костномозговая полость. Эпифизы образованы губчатым костным веществом, которое снаружи покрыто тонкой пластинкой компактного.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70000" lnSpcReduction="20000"/>
          </a:bodyPr>
          <a:lstStyle/>
          <a:p>
            <a:r>
              <a:rPr lang="ru-RU" dirty="0" smtClean="0">
                <a:latin typeface="Times New Roman" pitchFamily="18" charset="0"/>
                <a:cs typeface="Times New Roman" pitchFamily="18" charset="0"/>
              </a:rPr>
              <a:t>Губчатые кости состоят из губчатого вещества, покрытого тонким слоем компактного.</a:t>
            </a:r>
          </a:p>
          <a:p>
            <a:r>
              <a:rPr lang="ru-RU" dirty="0" err="1" smtClean="0">
                <a:latin typeface="Times New Roman" pitchFamily="18" charset="0"/>
                <a:cs typeface="Times New Roman" pitchFamily="18" charset="0"/>
              </a:rPr>
              <a:t>Сесамовидные</a:t>
            </a:r>
            <a:r>
              <a:rPr lang="ru-RU" dirty="0" smtClean="0">
                <a:latin typeface="Times New Roman" pitchFamily="18" charset="0"/>
                <a:cs typeface="Times New Roman" pitchFamily="18" charset="0"/>
              </a:rPr>
              <a:t> кости с костями скелета непосредственно не связаны, образуются в толще сухожилий и являются вспомогательными приспособлениями для работы мышц.</a:t>
            </a:r>
          </a:p>
          <a:p>
            <a:r>
              <a:rPr lang="ru-RU" dirty="0" smtClean="0">
                <a:latin typeface="Times New Roman" pitchFamily="18" charset="0"/>
                <a:cs typeface="Times New Roman" pitchFamily="18" charset="0"/>
              </a:rPr>
              <a:t>В плоских костях губчатое вещество формирует тонкий слой, который с двух сторон окружен пластинками компактного вещества. У них различают края и углы. Такие кости участвуют в образовании полостей и поясов конечностей, выполняя функцию защиты и опоры.</a:t>
            </a:r>
          </a:p>
          <a:p>
            <a:r>
              <a:rPr lang="ru-RU" dirty="0" smtClean="0">
                <a:latin typeface="Times New Roman" pitchFamily="18" charset="0"/>
                <a:cs typeface="Times New Roman" pitchFamily="18" charset="0"/>
              </a:rPr>
              <a:t>Смешанные кости имеют сложную форму, состоят из нескольких частей, имеющих различное строение и развитие.</a:t>
            </a:r>
          </a:p>
          <a:p>
            <a:r>
              <a:rPr lang="ru-RU" dirty="0" smtClean="0">
                <a:latin typeface="Times New Roman" pitchFamily="18" charset="0"/>
                <a:cs typeface="Times New Roman" pitchFamily="18" charset="0"/>
              </a:rPr>
              <a:t>Так же выделяют воздухоносные кости, которые имеют полость, выстланную слизистой оболочкой и заполненную воздухом (например, лобная, клиновидная, решетчатая кости, верхняя челюсть).</a:t>
            </a:r>
          </a:p>
          <a:p>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Актуальность</a:t>
            </a:r>
            <a:r>
              <a:rPr lang="ru-RU" dirty="0" smtClean="0"/>
              <a:t>:</a:t>
            </a:r>
            <a:br>
              <a:rPr lang="ru-RU" dirty="0" smtClean="0"/>
            </a:br>
            <a:endParaRPr lang="ru-RU" dirty="0"/>
          </a:p>
        </p:txBody>
      </p:sp>
      <p:sp>
        <p:nvSpPr>
          <p:cNvPr id="3" name="Содержимое 2"/>
          <p:cNvSpPr>
            <a:spLocks noGrp="1"/>
          </p:cNvSpPr>
          <p:nvPr>
            <p:ph idx="1"/>
          </p:nvPr>
        </p:nvSpPr>
        <p:spPr>
          <a:xfrm>
            <a:off x="457200" y="1196752"/>
            <a:ext cx="8229600" cy="4929411"/>
          </a:xfrm>
        </p:spPr>
        <p:txBody>
          <a:bodyPr>
            <a:normAutofit lnSpcReduction="10000"/>
          </a:bodyPr>
          <a:lstStyle/>
          <a:p>
            <a:r>
              <a:rPr lang="ru-RU" dirty="0" smtClean="0">
                <a:latin typeface="Times New Roman" pitchFamily="18" charset="0"/>
                <a:cs typeface="Times New Roman" pitchFamily="18" charset="0"/>
              </a:rPr>
              <a:t>знание особенностей наружного и внутреннего строения костей скелета, их химического состава и особенностей развития необходимы для понимания влияния внешних и внутренних факторов на скелет, понимания характера возрастных изменений и возникновения аномалий развития, для диагностики патологических состояний в хирургии, травматологии, ортопедии.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latin typeface="Times New Roman" pitchFamily="18" charset="0"/>
                <a:cs typeface="Times New Roman" pitchFamily="18" charset="0"/>
              </a:rPr>
              <a:t>Развитие скелета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472608"/>
          </a:xfrm>
        </p:spPr>
        <p:txBody>
          <a:bodyPr>
            <a:normAutofit fontScale="62500" lnSpcReduction="20000"/>
          </a:bodyPr>
          <a:lstStyle/>
          <a:p>
            <a:pPr>
              <a:buNone/>
            </a:pPr>
            <a:r>
              <a:rPr lang="ru-RU" dirty="0" smtClean="0">
                <a:latin typeface="Times New Roman" pitchFamily="18" charset="0"/>
                <a:cs typeface="Times New Roman" pitchFamily="18" charset="0"/>
              </a:rPr>
              <a:t>На низших ступенях организации, а также в эмбриональном периоде у всех позвоночных первым зачатком внутреннего скелета является спинная струна (</a:t>
            </a:r>
            <a:r>
              <a:rPr lang="en-US" dirty="0" err="1" smtClean="0">
                <a:latin typeface="Times New Roman" pitchFamily="18" charset="0"/>
                <a:cs typeface="Times New Roman" pitchFamily="18" charset="0"/>
              </a:rPr>
              <a:t>chorda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dorsalis</a:t>
            </a:r>
            <a:r>
              <a:rPr lang="ru-RU" dirty="0" smtClean="0">
                <a:latin typeface="Times New Roman" pitchFamily="18" charset="0"/>
                <a:cs typeface="Times New Roman" pitchFamily="18" charset="0"/>
              </a:rPr>
              <a:t>), происходящая из мезодермы. Так, например, хорда с окружающей ее соединительной тканью образует скелет низшего представителя типа хордовых – ланцетника. У низших видов позвоночных (круглоротые, селахии (акулы) и хрящевые ганоиды) соединительнотканный скелет вокруг хорды и на остальном протяжении замещается хрящевым скелетом, который, в свою очередь, у более высоко - организованных позвоночных, начиная с костистых рыб и заканчивая млекопитающими, становится костным. С этого момента хорда исчезает, за исключением небольшого остатка в виде студенистого ядра межпозвоночного диска. Наличие костного скелета позволило представителям животного мира выйти на сушу и встать на ноги.</a:t>
            </a:r>
          </a:p>
          <a:p>
            <a:pPr>
              <a:buNone/>
            </a:pPr>
            <a:r>
              <a:rPr lang="ru-RU" dirty="0" smtClean="0">
                <a:latin typeface="Times New Roman" pitchFamily="18" charset="0"/>
                <a:cs typeface="Times New Roman" pitchFamily="18" charset="0"/>
              </a:rPr>
              <a:t>Таким образом, как в процессе филогенеза, так и в процессе онтогенеза человека происходит последовательная смена трех стадий развития скелета:</a:t>
            </a:r>
          </a:p>
          <a:p>
            <a:pPr lvl="0"/>
            <a:r>
              <a:rPr lang="ru-RU" dirty="0" smtClean="0">
                <a:latin typeface="Times New Roman" pitchFamily="18" charset="0"/>
                <a:cs typeface="Times New Roman" pitchFamily="18" charset="0"/>
              </a:rPr>
              <a:t>Соединительнотканной (перепончатой).</a:t>
            </a:r>
          </a:p>
          <a:p>
            <a:pPr lvl="0"/>
            <a:r>
              <a:rPr lang="ru-RU" dirty="0" smtClean="0">
                <a:latin typeface="Times New Roman" pitchFamily="18" charset="0"/>
                <a:cs typeface="Times New Roman" pitchFamily="18" charset="0"/>
              </a:rPr>
              <a:t>Хрящевой.</a:t>
            </a:r>
          </a:p>
          <a:p>
            <a:pPr lvl="0"/>
            <a:r>
              <a:rPr lang="ru-RU" dirty="0" smtClean="0">
                <a:latin typeface="Times New Roman" pitchFamily="18" charset="0"/>
                <a:cs typeface="Times New Roman" pitchFamily="18" charset="0"/>
              </a:rPr>
              <a:t>Костной.</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3"/>
          <p:cNvGraphicFramePr>
            <a:graphicFrameLocks noChangeAspect="1"/>
          </p:cNvGraphicFramePr>
          <p:nvPr/>
        </p:nvGraphicFramePr>
        <p:xfrm>
          <a:off x="1066800" y="1371600"/>
          <a:ext cx="7126288" cy="5181600"/>
        </p:xfrm>
        <a:graphic>
          <a:graphicData uri="http://schemas.openxmlformats.org/presentationml/2006/ole">
            <p:oleObj spid="_x0000_s62466" name="Точечный рисунок" r:id="rId3" imgW="7125695" imgH="5180952" progId="PBrush">
              <p:embed/>
            </p:oleObj>
          </a:graphicData>
        </a:graphic>
      </p:graphicFrame>
      <p:sp>
        <p:nvSpPr>
          <p:cNvPr id="39939" name="Text Box 4"/>
          <p:cNvSpPr txBox="1">
            <a:spLocks noChangeArrowheads="1"/>
          </p:cNvSpPr>
          <p:nvPr/>
        </p:nvSpPr>
        <p:spPr bwMode="auto">
          <a:xfrm>
            <a:off x="304800" y="228600"/>
            <a:ext cx="8610600" cy="461665"/>
          </a:xfrm>
          <a:prstGeom prst="rect">
            <a:avLst/>
          </a:prstGeom>
          <a:noFill/>
          <a:ln w="9525">
            <a:noFill/>
            <a:miter lim="800000"/>
            <a:headEnd/>
            <a:tailEnd/>
          </a:ln>
        </p:spPr>
        <p:txBody>
          <a:bodyPr>
            <a:spAutoFit/>
          </a:bodyPr>
          <a:lstStyle/>
          <a:p>
            <a:pPr>
              <a:spcBef>
                <a:spcPct val="50000"/>
              </a:spcBef>
            </a:pPr>
            <a:r>
              <a:rPr lang="ru-RU" altLang="ru-RU" sz="2400" dirty="0">
                <a:latin typeface="Times New Roman" pitchFamily="18" charset="0"/>
                <a:cs typeface="Times New Roman" pitchFamily="18" charset="0"/>
              </a:rPr>
              <a:t>Поперечный разрез туловища зародыша     4 недель (схема)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714375" y="1285875"/>
            <a:ext cx="7286625" cy="461963"/>
          </a:xfrm>
          <a:prstGeom prst="rect">
            <a:avLst/>
          </a:prstGeom>
          <a:noFill/>
          <a:ln w="9525">
            <a:noFill/>
            <a:miter lim="800000"/>
            <a:headEnd/>
            <a:tailEnd/>
          </a:ln>
        </p:spPr>
        <p:txBody>
          <a:bodyPr>
            <a:spAutoFit/>
          </a:bodyPr>
          <a:lstStyle/>
          <a:p>
            <a:r>
              <a:rPr lang="ru-RU" altLang="ru-RU"/>
              <a:t>Перепончатый скелет ланцетника</a:t>
            </a:r>
          </a:p>
        </p:txBody>
      </p:sp>
      <p:pic>
        <p:nvPicPr>
          <p:cNvPr id="35843" name="Picture 7"/>
          <p:cNvPicPr>
            <a:picLocks noChangeAspect="1" noChangeArrowheads="1"/>
          </p:cNvPicPr>
          <p:nvPr/>
        </p:nvPicPr>
        <p:blipFill>
          <a:blip r:embed="rId2" cstate="print"/>
          <a:srcRect l="1997" t="1630" r="1869" b="3171"/>
          <a:stretch>
            <a:fillRect/>
          </a:stretch>
        </p:blipFill>
        <p:spPr bwMode="auto">
          <a:xfrm>
            <a:off x="251520" y="2204864"/>
            <a:ext cx="8640960" cy="3672408"/>
          </a:xfrm>
          <a:prstGeom prst="rect">
            <a:avLst/>
          </a:prstGeom>
          <a:noFill/>
          <a:ln w="9525">
            <a:noFill/>
            <a:miter lim="800000"/>
            <a:headEnd/>
            <a:tailEnd/>
          </a:ln>
        </p:spPr>
      </p:pic>
      <p:sp>
        <p:nvSpPr>
          <p:cNvPr id="35844" name="TextBox 2"/>
          <p:cNvSpPr txBox="1">
            <a:spLocks noChangeArrowheads="1"/>
          </p:cNvSpPr>
          <p:nvPr/>
        </p:nvSpPr>
        <p:spPr bwMode="auto">
          <a:xfrm>
            <a:off x="285750" y="214313"/>
            <a:ext cx="8643938" cy="646331"/>
          </a:xfrm>
          <a:prstGeom prst="rect">
            <a:avLst/>
          </a:prstGeom>
          <a:noFill/>
          <a:ln w="9525">
            <a:noFill/>
            <a:miter lim="800000"/>
            <a:headEnd/>
            <a:tailEnd/>
          </a:ln>
        </p:spPr>
        <p:txBody>
          <a:bodyPr>
            <a:spAutoFit/>
          </a:bodyPr>
          <a:lstStyle/>
          <a:p>
            <a:pPr algn="ctr"/>
            <a:r>
              <a:rPr lang="ru-RU" altLang="ru-RU" sz="3600" dirty="0">
                <a:latin typeface="Times New Roman" pitchFamily="18" charset="0"/>
                <a:cs typeface="Times New Roman" pitchFamily="18" charset="0"/>
              </a:rPr>
              <a:t>Развитие скелета в филогенезе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390525" y="1500188"/>
            <a:ext cx="8183563" cy="4572000"/>
          </a:xfrm>
          <a:prstGeom prst="rect">
            <a:avLst/>
          </a:prstGeom>
          <a:noFill/>
          <a:ln w="9525">
            <a:noFill/>
            <a:miter lim="800000"/>
            <a:headEnd/>
            <a:tailEnd/>
          </a:ln>
        </p:spPr>
      </p:pic>
      <p:sp>
        <p:nvSpPr>
          <p:cNvPr id="36867" name="TextBox 3"/>
          <p:cNvSpPr txBox="1">
            <a:spLocks noChangeArrowheads="1"/>
          </p:cNvSpPr>
          <p:nvPr/>
        </p:nvSpPr>
        <p:spPr bwMode="auto">
          <a:xfrm>
            <a:off x="714375" y="928688"/>
            <a:ext cx="7286625" cy="461962"/>
          </a:xfrm>
          <a:prstGeom prst="rect">
            <a:avLst/>
          </a:prstGeom>
          <a:noFill/>
          <a:ln w="9525">
            <a:noFill/>
            <a:miter lim="800000"/>
            <a:headEnd/>
            <a:tailEnd/>
          </a:ln>
        </p:spPr>
        <p:txBody>
          <a:bodyPr>
            <a:spAutoFit/>
          </a:bodyPr>
          <a:lstStyle/>
          <a:p>
            <a:r>
              <a:rPr lang="ru-RU" altLang="ru-RU"/>
              <a:t>Скелет хрящевых рыб</a:t>
            </a:r>
          </a:p>
        </p:txBody>
      </p:sp>
      <p:sp>
        <p:nvSpPr>
          <p:cNvPr id="36868" name="TextBox 2"/>
          <p:cNvSpPr txBox="1">
            <a:spLocks noChangeArrowheads="1"/>
          </p:cNvSpPr>
          <p:nvPr/>
        </p:nvSpPr>
        <p:spPr bwMode="auto">
          <a:xfrm>
            <a:off x="285750" y="214313"/>
            <a:ext cx="8643938" cy="584775"/>
          </a:xfrm>
          <a:prstGeom prst="rect">
            <a:avLst/>
          </a:prstGeom>
          <a:noFill/>
          <a:ln w="9525">
            <a:noFill/>
            <a:miter lim="800000"/>
            <a:headEnd/>
            <a:tailEnd/>
          </a:ln>
        </p:spPr>
        <p:txBody>
          <a:bodyPr>
            <a:spAutoFit/>
          </a:bodyPr>
          <a:lstStyle/>
          <a:p>
            <a:pPr algn="ctr"/>
            <a:r>
              <a:rPr lang="ru-RU" altLang="ru-RU" sz="3200" dirty="0">
                <a:solidFill>
                  <a:srgbClr val="542A00"/>
                </a:solidFill>
                <a:latin typeface="Times New Roman" pitchFamily="18" charset="0"/>
                <a:cs typeface="Times New Roman" pitchFamily="18" charset="0"/>
              </a:rPr>
              <a:t>Развитие скелета в филогенезе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80988" y="1857375"/>
            <a:ext cx="8863012" cy="4643438"/>
          </a:xfrm>
          <a:prstGeom prst="rect">
            <a:avLst/>
          </a:prstGeom>
          <a:noFill/>
          <a:ln w="9525">
            <a:noFill/>
            <a:miter lim="800000"/>
            <a:headEnd/>
            <a:tailEnd/>
          </a:ln>
        </p:spPr>
      </p:pic>
      <p:sp>
        <p:nvSpPr>
          <p:cNvPr id="37891" name="TextBox 3"/>
          <p:cNvSpPr txBox="1">
            <a:spLocks noChangeArrowheads="1"/>
          </p:cNvSpPr>
          <p:nvPr/>
        </p:nvSpPr>
        <p:spPr bwMode="auto">
          <a:xfrm>
            <a:off x="714375" y="1143000"/>
            <a:ext cx="7286625" cy="461963"/>
          </a:xfrm>
          <a:prstGeom prst="rect">
            <a:avLst/>
          </a:prstGeom>
          <a:noFill/>
          <a:ln w="9525">
            <a:noFill/>
            <a:miter lim="800000"/>
            <a:headEnd/>
            <a:tailEnd/>
          </a:ln>
        </p:spPr>
        <p:txBody>
          <a:bodyPr>
            <a:spAutoFit/>
          </a:bodyPr>
          <a:lstStyle/>
          <a:p>
            <a:r>
              <a:rPr lang="ru-RU" altLang="ru-RU"/>
              <a:t>Скелет костных рыб</a:t>
            </a:r>
          </a:p>
        </p:txBody>
      </p:sp>
      <p:sp>
        <p:nvSpPr>
          <p:cNvPr id="37892" name="TextBox 2"/>
          <p:cNvSpPr txBox="1">
            <a:spLocks noChangeArrowheads="1"/>
          </p:cNvSpPr>
          <p:nvPr/>
        </p:nvSpPr>
        <p:spPr bwMode="auto">
          <a:xfrm>
            <a:off x="285750" y="214313"/>
            <a:ext cx="8643938" cy="646331"/>
          </a:xfrm>
          <a:prstGeom prst="rect">
            <a:avLst/>
          </a:prstGeom>
          <a:noFill/>
          <a:ln w="9525">
            <a:noFill/>
            <a:miter lim="800000"/>
            <a:headEnd/>
            <a:tailEnd/>
          </a:ln>
        </p:spPr>
        <p:txBody>
          <a:bodyPr>
            <a:spAutoFit/>
          </a:bodyPr>
          <a:lstStyle/>
          <a:p>
            <a:pPr algn="ctr"/>
            <a:r>
              <a:rPr lang="ru-RU" altLang="ru-RU" sz="3600" dirty="0">
                <a:solidFill>
                  <a:srgbClr val="542A00"/>
                </a:solidFill>
                <a:latin typeface="Times New Roman" pitchFamily="18" charset="0"/>
                <a:cs typeface="Times New Roman" pitchFamily="18" charset="0"/>
              </a:rPr>
              <a:t>Развитие скелета в филогенезе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827088" y="0"/>
            <a:ext cx="7286625" cy="519113"/>
          </a:xfrm>
          <a:prstGeom prst="rect">
            <a:avLst/>
          </a:prstGeom>
          <a:noFill/>
          <a:ln w="9525">
            <a:noFill/>
            <a:miter lim="800000"/>
            <a:headEnd/>
            <a:tailEnd/>
          </a:ln>
        </p:spPr>
        <p:txBody>
          <a:bodyPr>
            <a:spAutoFit/>
          </a:bodyPr>
          <a:lstStyle/>
          <a:p>
            <a:pPr algn="ctr"/>
            <a:r>
              <a:rPr lang="ru-RU" altLang="ru-RU" sz="2800" dirty="0">
                <a:latin typeface="Times New Roman" pitchFamily="18" charset="0"/>
                <a:cs typeface="Times New Roman" pitchFamily="18" charset="0"/>
              </a:rPr>
              <a:t>Развитие скелета в онтогенезе</a:t>
            </a:r>
          </a:p>
        </p:txBody>
      </p:sp>
      <p:sp>
        <p:nvSpPr>
          <p:cNvPr id="38915" name="TextBox 4"/>
          <p:cNvSpPr txBox="1">
            <a:spLocks noChangeArrowheads="1"/>
          </p:cNvSpPr>
          <p:nvPr/>
        </p:nvSpPr>
        <p:spPr bwMode="auto">
          <a:xfrm>
            <a:off x="857250" y="6143625"/>
            <a:ext cx="7072313" cy="517525"/>
          </a:xfrm>
          <a:prstGeom prst="rect">
            <a:avLst/>
          </a:prstGeom>
          <a:noFill/>
          <a:ln w="9525">
            <a:noFill/>
            <a:miter lim="800000"/>
            <a:headEnd/>
            <a:tailEnd/>
          </a:ln>
        </p:spPr>
        <p:txBody>
          <a:bodyPr>
            <a:spAutoFit/>
          </a:bodyPr>
          <a:lstStyle/>
          <a:p>
            <a:r>
              <a:rPr lang="ru-RU" altLang="ru-RU" sz="1400" b="1">
                <a:latin typeface="Times New Roman" pitchFamily="18" charset="0"/>
              </a:rPr>
              <a:t>1 – перепончатый скелет (1-4 нед.), 2 – хрящевой скелет (8-9 нед.), 3 – костный скелет (2 мес.), 4 – костный скелет (4 мес.)</a:t>
            </a:r>
          </a:p>
        </p:txBody>
      </p:sp>
      <p:pic>
        <p:nvPicPr>
          <p:cNvPr id="38916" name="Picture 6" descr="C:\Users\t\Desktop\Лекции\скелет\evol_skelet - копия.gif"/>
          <p:cNvPicPr>
            <a:picLocks noChangeAspect="1" noChangeArrowheads="1"/>
          </p:cNvPicPr>
          <p:nvPr/>
        </p:nvPicPr>
        <p:blipFill>
          <a:blip r:embed="rId2" cstate="print"/>
          <a:srcRect/>
          <a:stretch>
            <a:fillRect/>
          </a:stretch>
        </p:blipFill>
        <p:spPr bwMode="auto">
          <a:xfrm>
            <a:off x="971601" y="631825"/>
            <a:ext cx="6815088"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1845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Соответственно отмеченным стадиям развития скелета, кости могут развиваться на почве соединительной ткани (они называются первичными, к ним относятся кости крыши черепа, кости лицевого черепа) или хрящевой ткани (они называются вторичными, т.к. проходят все три стадии развития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кости основания черепа, туловища, конечностей), поэтому различают следующие виды окостенения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остеогенеза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Характерное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первичных костей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эндесмальное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внутри,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desme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связка).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вторичных костей характерны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перихондральное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peri</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вокруг,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chondros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хрящ) и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энхондральное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endo</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внутри,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chondros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хрящ) виды окостенения</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785813" y="214313"/>
            <a:ext cx="7286625" cy="523875"/>
          </a:xfrm>
          <a:prstGeom prst="rect">
            <a:avLst/>
          </a:prstGeom>
          <a:noFill/>
          <a:ln w="9525">
            <a:noFill/>
            <a:miter lim="800000"/>
            <a:headEnd/>
            <a:tailEnd/>
          </a:ln>
        </p:spPr>
        <p:txBody>
          <a:bodyPr>
            <a:spAutoFit/>
          </a:bodyPr>
          <a:lstStyle/>
          <a:p>
            <a:pPr algn="ctr"/>
            <a:r>
              <a:rPr lang="ru-RU" altLang="ru-RU" sz="2800" dirty="0"/>
              <a:t>Развитие костей</a:t>
            </a:r>
          </a:p>
        </p:txBody>
      </p:sp>
      <p:sp>
        <p:nvSpPr>
          <p:cNvPr id="40963" name="TextBox 3"/>
          <p:cNvSpPr txBox="1">
            <a:spLocks noChangeArrowheads="1"/>
          </p:cNvSpPr>
          <p:nvPr/>
        </p:nvSpPr>
        <p:spPr bwMode="auto">
          <a:xfrm>
            <a:off x="500063" y="1143000"/>
            <a:ext cx="3500437" cy="523875"/>
          </a:xfrm>
          <a:prstGeom prst="rect">
            <a:avLst/>
          </a:prstGeom>
          <a:noFill/>
          <a:ln w="9525">
            <a:noFill/>
            <a:miter lim="800000"/>
            <a:headEnd/>
            <a:tailEnd/>
          </a:ln>
        </p:spPr>
        <p:txBody>
          <a:bodyPr>
            <a:spAutoFit/>
          </a:bodyPr>
          <a:lstStyle/>
          <a:p>
            <a:r>
              <a:rPr lang="ru-RU" altLang="ru-RU" sz="2800"/>
              <a:t>первичные</a:t>
            </a:r>
          </a:p>
        </p:txBody>
      </p:sp>
      <p:sp>
        <p:nvSpPr>
          <p:cNvPr id="40964" name="TextBox 3"/>
          <p:cNvSpPr txBox="1">
            <a:spLocks noChangeArrowheads="1"/>
          </p:cNvSpPr>
          <p:nvPr/>
        </p:nvSpPr>
        <p:spPr bwMode="auto">
          <a:xfrm>
            <a:off x="5000625" y="1143000"/>
            <a:ext cx="3500438" cy="523875"/>
          </a:xfrm>
          <a:prstGeom prst="rect">
            <a:avLst/>
          </a:prstGeom>
          <a:noFill/>
          <a:ln w="9525">
            <a:noFill/>
            <a:miter lim="800000"/>
            <a:headEnd/>
            <a:tailEnd/>
          </a:ln>
        </p:spPr>
        <p:txBody>
          <a:bodyPr>
            <a:spAutoFit/>
          </a:bodyPr>
          <a:lstStyle/>
          <a:p>
            <a:r>
              <a:rPr lang="ru-RU" altLang="ru-RU" sz="2800"/>
              <a:t>вторичные</a:t>
            </a:r>
          </a:p>
        </p:txBody>
      </p:sp>
      <p:sp>
        <p:nvSpPr>
          <p:cNvPr id="40965" name="TextBox 3"/>
          <p:cNvSpPr txBox="1">
            <a:spLocks noChangeArrowheads="1"/>
          </p:cNvSpPr>
          <p:nvPr/>
        </p:nvSpPr>
        <p:spPr bwMode="auto">
          <a:xfrm>
            <a:off x="5357813" y="1857375"/>
            <a:ext cx="3643312" cy="1679575"/>
          </a:xfrm>
          <a:prstGeom prst="rect">
            <a:avLst/>
          </a:prstGeom>
          <a:noFill/>
          <a:ln w="9525">
            <a:noFill/>
            <a:miter lim="800000"/>
            <a:headEnd/>
            <a:tailEnd/>
          </a:ln>
        </p:spPr>
        <p:txBody>
          <a:bodyPr>
            <a:spAutoFit/>
          </a:bodyPr>
          <a:lstStyle/>
          <a:p>
            <a:pPr algn="l">
              <a:lnSpc>
                <a:spcPct val="150000"/>
              </a:lnSpc>
              <a:buFont typeface="Wingdings" pitchFamily="2" charset="2"/>
              <a:buChar char="v"/>
            </a:pPr>
            <a:r>
              <a:rPr lang="ru-RU" altLang="ru-RU"/>
              <a:t>соединительнотканная</a:t>
            </a:r>
          </a:p>
          <a:p>
            <a:pPr algn="l">
              <a:lnSpc>
                <a:spcPct val="150000"/>
              </a:lnSpc>
              <a:buFont typeface="Wingdings" pitchFamily="2" charset="2"/>
              <a:buChar char="v"/>
            </a:pPr>
            <a:r>
              <a:rPr lang="ru-RU" altLang="ru-RU"/>
              <a:t>хрящевая</a:t>
            </a:r>
          </a:p>
          <a:p>
            <a:pPr algn="l">
              <a:lnSpc>
                <a:spcPct val="150000"/>
              </a:lnSpc>
              <a:buFont typeface="Wingdings" pitchFamily="2" charset="2"/>
              <a:buChar char="v"/>
            </a:pPr>
            <a:r>
              <a:rPr lang="ru-RU" altLang="ru-RU"/>
              <a:t>костная</a:t>
            </a:r>
          </a:p>
        </p:txBody>
      </p:sp>
      <p:sp>
        <p:nvSpPr>
          <p:cNvPr id="40966" name="TextBox 3"/>
          <p:cNvSpPr txBox="1">
            <a:spLocks noChangeArrowheads="1"/>
          </p:cNvSpPr>
          <p:nvPr/>
        </p:nvSpPr>
        <p:spPr bwMode="auto">
          <a:xfrm>
            <a:off x="571500" y="2000250"/>
            <a:ext cx="3643313" cy="1200150"/>
          </a:xfrm>
          <a:prstGeom prst="rect">
            <a:avLst/>
          </a:prstGeom>
          <a:noFill/>
          <a:ln w="9525">
            <a:noFill/>
            <a:miter lim="800000"/>
            <a:headEnd/>
            <a:tailEnd/>
          </a:ln>
        </p:spPr>
        <p:txBody>
          <a:bodyPr>
            <a:spAutoFit/>
          </a:bodyPr>
          <a:lstStyle/>
          <a:p>
            <a:pPr algn="l">
              <a:lnSpc>
                <a:spcPct val="150000"/>
              </a:lnSpc>
              <a:buFont typeface="Wingdings" pitchFamily="2" charset="2"/>
              <a:buChar char="v"/>
            </a:pPr>
            <a:r>
              <a:rPr lang="ru-RU" altLang="ru-RU"/>
              <a:t>соединительнотканная</a:t>
            </a:r>
          </a:p>
          <a:p>
            <a:pPr algn="l">
              <a:lnSpc>
                <a:spcPct val="150000"/>
              </a:lnSpc>
              <a:buFont typeface="Wingdings" pitchFamily="2" charset="2"/>
              <a:buChar char="v"/>
            </a:pPr>
            <a:r>
              <a:rPr lang="ru-RU" altLang="ru-RU"/>
              <a:t>костная</a:t>
            </a:r>
          </a:p>
        </p:txBody>
      </p:sp>
      <p:sp>
        <p:nvSpPr>
          <p:cNvPr id="40967" name="Стрелка вниз 6"/>
          <p:cNvSpPr>
            <a:spLocks noChangeArrowheads="1"/>
          </p:cNvSpPr>
          <p:nvPr/>
        </p:nvSpPr>
        <p:spPr bwMode="auto">
          <a:xfrm rot="3264082">
            <a:off x="2742406" y="567532"/>
            <a:ext cx="371475" cy="785812"/>
          </a:xfrm>
          <a:prstGeom prst="downArrow">
            <a:avLst>
              <a:gd name="adj1" fmla="val 50000"/>
              <a:gd name="adj2" fmla="val 55059"/>
            </a:avLst>
          </a:prstGeom>
          <a:solidFill>
            <a:schemeClr val="accent1"/>
          </a:solidFill>
          <a:ln w="9525" algn="ctr">
            <a:solidFill>
              <a:schemeClr val="tx1"/>
            </a:solidFill>
            <a:round/>
            <a:headEnd/>
            <a:tailEnd/>
          </a:ln>
        </p:spPr>
        <p:txBody>
          <a:bodyPr/>
          <a:lstStyle/>
          <a:p>
            <a:endParaRPr lang="ru-RU" altLang="ru-RU"/>
          </a:p>
        </p:txBody>
      </p:sp>
      <p:sp>
        <p:nvSpPr>
          <p:cNvPr id="40968" name="Стрелка вниз 7"/>
          <p:cNvSpPr>
            <a:spLocks noChangeArrowheads="1"/>
          </p:cNvSpPr>
          <p:nvPr/>
        </p:nvSpPr>
        <p:spPr bwMode="auto">
          <a:xfrm rot="-3496616">
            <a:off x="5747544" y="543719"/>
            <a:ext cx="371475" cy="785813"/>
          </a:xfrm>
          <a:prstGeom prst="downArrow">
            <a:avLst>
              <a:gd name="adj1" fmla="val 50000"/>
              <a:gd name="adj2" fmla="val 55059"/>
            </a:avLst>
          </a:prstGeom>
          <a:solidFill>
            <a:schemeClr val="accent1"/>
          </a:solidFill>
          <a:ln w="9525" algn="ctr">
            <a:solidFill>
              <a:schemeClr val="tx1"/>
            </a:solidFill>
            <a:round/>
            <a:headEnd/>
            <a:tailEnd/>
          </a:ln>
        </p:spPr>
        <p:txBody>
          <a:bodyPr/>
          <a:lstStyle/>
          <a:p>
            <a:endParaRPr lang="ru-RU" altLang="ru-RU"/>
          </a:p>
        </p:txBody>
      </p:sp>
      <p:pic>
        <p:nvPicPr>
          <p:cNvPr id="40969" name="Picture 1" descr="C:\Users\t\Desktop\Лекции\кости\Tibia-Bone.jpg"/>
          <p:cNvPicPr>
            <a:picLocks noChangeAspect="1" noChangeArrowheads="1"/>
          </p:cNvPicPr>
          <p:nvPr/>
        </p:nvPicPr>
        <p:blipFill>
          <a:blip r:embed="rId2" cstate="print"/>
          <a:srcRect/>
          <a:stretch>
            <a:fillRect/>
          </a:stretch>
        </p:blipFill>
        <p:spPr bwMode="auto">
          <a:xfrm>
            <a:off x="4271963" y="3643313"/>
            <a:ext cx="1871662" cy="3119437"/>
          </a:xfrm>
          <a:prstGeom prst="rect">
            <a:avLst/>
          </a:prstGeom>
          <a:noFill/>
          <a:ln w="9525">
            <a:noFill/>
            <a:miter lim="800000"/>
            <a:headEnd/>
            <a:tailEnd/>
          </a:ln>
        </p:spPr>
      </p:pic>
      <p:pic>
        <p:nvPicPr>
          <p:cNvPr id="40970" name="Picture 11"/>
          <p:cNvPicPr>
            <a:picLocks noChangeAspect="1" noChangeArrowheads="1"/>
          </p:cNvPicPr>
          <p:nvPr/>
        </p:nvPicPr>
        <p:blipFill>
          <a:blip r:embed="rId3" cstate="print"/>
          <a:srcRect/>
          <a:stretch>
            <a:fillRect/>
          </a:stretch>
        </p:blipFill>
        <p:spPr bwMode="auto">
          <a:xfrm>
            <a:off x="714375" y="3714750"/>
            <a:ext cx="2428875" cy="2825750"/>
          </a:xfrm>
          <a:prstGeom prst="rect">
            <a:avLst/>
          </a:prstGeom>
          <a:noFill/>
          <a:ln w="9525">
            <a:noFill/>
            <a:miter lim="800000"/>
            <a:headEnd/>
            <a:tailEnd/>
          </a:ln>
        </p:spPr>
      </p:pic>
      <p:sp>
        <p:nvSpPr>
          <p:cNvPr id="40971" name="Прямоугольник 11"/>
          <p:cNvSpPr>
            <a:spLocks noChangeArrowheads="1"/>
          </p:cNvSpPr>
          <p:nvPr/>
        </p:nvSpPr>
        <p:spPr bwMode="auto">
          <a:xfrm>
            <a:off x="714375" y="3714750"/>
            <a:ext cx="2428875" cy="1928813"/>
          </a:xfrm>
          <a:prstGeom prst="rect">
            <a:avLst/>
          </a:prstGeom>
          <a:noFill/>
          <a:ln w="57150" algn="ctr">
            <a:solidFill>
              <a:srgbClr val="FF0000"/>
            </a:solidFill>
            <a:round/>
            <a:headEnd/>
            <a:tailEnd/>
          </a:ln>
        </p:spPr>
        <p:txBody>
          <a:bodyPr/>
          <a:lstStyle/>
          <a:p>
            <a:endParaRPr lang="ru-RU" altLang="ru-RU"/>
          </a:p>
        </p:txBody>
      </p:sp>
      <p:pic>
        <p:nvPicPr>
          <p:cNvPr id="40972" name="Picture 13"/>
          <p:cNvPicPr>
            <a:picLocks noChangeAspect="1" noChangeArrowheads="1"/>
          </p:cNvPicPr>
          <p:nvPr/>
        </p:nvPicPr>
        <p:blipFill>
          <a:blip r:embed="rId4" cstate="print"/>
          <a:srcRect/>
          <a:stretch>
            <a:fillRect/>
          </a:stretch>
        </p:blipFill>
        <p:spPr bwMode="auto">
          <a:xfrm>
            <a:off x="6500813" y="3644900"/>
            <a:ext cx="2465387"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2" cstate="print"/>
          <a:srcRect/>
          <a:stretch>
            <a:fillRect/>
          </a:stretch>
        </p:blipFill>
        <p:spPr bwMode="auto">
          <a:xfrm>
            <a:off x="571472" y="785794"/>
            <a:ext cx="8005763" cy="3500463"/>
          </a:xfrm>
          <a:prstGeom prst="rect">
            <a:avLst/>
          </a:prstGeom>
          <a:noFill/>
          <a:ln w="9525">
            <a:noFill/>
            <a:miter lim="800000"/>
            <a:headEnd/>
            <a:tailEnd/>
          </a:ln>
        </p:spPr>
      </p:pic>
      <p:sp>
        <p:nvSpPr>
          <p:cNvPr id="41987" name="TextBox 3"/>
          <p:cNvSpPr txBox="1">
            <a:spLocks noChangeArrowheads="1"/>
          </p:cNvSpPr>
          <p:nvPr/>
        </p:nvSpPr>
        <p:spPr bwMode="auto">
          <a:xfrm>
            <a:off x="642938" y="285750"/>
            <a:ext cx="8001000" cy="954088"/>
          </a:xfrm>
          <a:prstGeom prst="rect">
            <a:avLst/>
          </a:prstGeom>
          <a:noFill/>
          <a:ln w="9525">
            <a:noFill/>
            <a:miter lim="800000"/>
            <a:headEnd/>
            <a:tailEnd/>
          </a:ln>
        </p:spPr>
        <p:txBody>
          <a:bodyPr>
            <a:spAutoFit/>
          </a:bodyPr>
          <a:lstStyle/>
          <a:p>
            <a:r>
              <a:rPr lang="ru-RU" altLang="ru-RU" sz="2800" dirty="0" err="1">
                <a:latin typeface="Times New Roman" pitchFamily="18" charset="0"/>
                <a:cs typeface="Times New Roman" pitchFamily="18" charset="0"/>
              </a:rPr>
              <a:t>Эндесмальное</a:t>
            </a:r>
            <a:r>
              <a:rPr lang="ru-RU" altLang="ru-RU" sz="2800" dirty="0">
                <a:latin typeface="Times New Roman" pitchFamily="18" charset="0"/>
                <a:cs typeface="Times New Roman" pitchFamily="18" charset="0"/>
              </a:rPr>
              <a:t> окостенение  (первичные кости)</a:t>
            </a:r>
            <a:r>
              <a:rPr lang="en-US" altLang="ru-RU" sz="2800" dirty="0">
                <a:latin typeface="Times New Roman" pitchFamily="18" charset="0"/>
                <a:cs typeface="Times New Roman" pitchFamily="18" charset="0"/>
              </a:rPr>
              <a:t> </a:t>
            </a:r>
            <a:endParaRPr lang="ru-RU" altLang="ru-RU" sz="2800" dirty="0">
              <a:latin typeface="Times New Roman" pitchFamily="18" charset="0"/>
              <a:cs typeface="Times New Roman" pitchFamily="18" charset="0"/>
            </a:endParaRPr>
          </a:p>
          <a:p>
            <a:r>
              <a:rPr lang="en-US" altLang="ru-RU" sz="2800" dirty="0">
                <a:latin typeface="Times New Roman" pitchFamily="18" charset="0"/>
                <a:cs typeface="Times New Roman" pitchFamily="18" charset="0"/>
              </a:rPr>
              <a:t>(en - </a:t>
            </a:r>
            <a:r>
              <a:rPr lang="ru-RU" altLang="ru-RU" sz="2800" dirty="0">
                <a:latin typeface="Times New Roman" pitchFamily="18" charset="0"/>
                <a:cs typeface="Times New Roman" pitchFamily="18" charset="0"/>
              </a:rPr>
              <a:t>внутри, </a:t>
            </a:r>
            <a:r>
              <a:rPr lang="en-US" altLang="ru-RU" sz="2800" dirty="0" err="1">
                <a:latin typeface="Times New Roman" pitchFamily="18" charset="0"/>
                <a:cs typeface="Times New Roman" pitchFamily="18" charset="0"/>
              </a:rPr>
              <a:t>desme</a:t>
            </a:r>
            <a:r>
              <a:rPr lang="en-US" altLang="ru-RU" sz="2800" dirty="0">
                <a:latin typeface="Times New Roman" pitchFamily="18" charset="0"/>
                <a:cs typeface="Times New Roman" pitchFamily="18" charset="0"/>
              </a:rPr>
              <a:t> - </a:t>
            </a:r>
            <a:r>
              <a:rPr lang="ru-RU" altLang="ru-RU" sz="2800" dirty="0">
                <a:latin typeface="Times New Roman" pitchFamily="18" charset="0"/>
                <a:cs typeface="Times New Roman" pitchFamily="18" charset="0"/>
              </a:rPr>
              <a:t>связка) </a:t>
            </a:r>
          </a:p>
        </p:txBody>
      </p:sp>
      <p:sp>
        <p:nvSpPr>
          <p:cNvPr id="4" name="Прямоугольник 3"/>
          <p:cNvSpPr/>
          <p:nvPr/>
        </p:nvSpPr>
        <p:spPr>
          <a:xfrm>
            <a:off x="428596" y="4572008"/>
            <a:ext cx="8429684" cy="2031325"/>
          </a:xfrm>
          <a:prstGeom prst="rect">
            <a:avLst/>
          </a:prstGeom>
        </p:spPr>
        <p:txBody>
          <a:bodyPr wrap="square">
            <a:spAutoFit/>
          </a:bodyPr>
          <a:lstStyle/>
          <a:p>
            <a:pPr lvl="0" indent="228600"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Характерное для первичных костей </a:t>
            </a:r>
            <a:r>
              <a:rPr lang="ru-RU" dirty="0" err="1" smtClean="0">
                <a:latin typeface="Times New Roman" pitchFamily="18" charset="0"/>
                <a:ea typeface="Calibri" pitchFamily="34" charset="0"/>
                <a:cs typeface="Times New Roman" pitchFamily="18" charset="0"/>
              </a:rPr>
              <a:t>эндесмальное</a:t>
            </a:r>
            <a:r>
              <a:rPr lang="ru-RU" dirty="0" smtClean="0">
                <a:latin typeface="Times New Roman" pitchFamily="18" charset="0"/>
                <a:ea typeface="Calibri" pitchFamily="34" charset="0"/>
                <a:cs typeface="Times New Roman" pitchFamily="18" charset="0"/>
              </a:rPr>
              <a:t> (</a:t>
            </a:r>
            <a:r>
              <a:rPr lang="en-US" dirty="0" smtClean="0">
                <a:latin typeface="Times New Roman" pitchFamily="18" charset="0"/>
                <a:ea typeface="Calibri" pitchFamily="34" charset="0"/>
                <a:cs typeface="Times New Roman" pitchFamily="18" charset="0"/>
              </a:rPr>
              <a:t>en</a:t>
            </a:r>
            <a:r>
              <a:rPr lang="ru-RU" dirty="0" smtClean="0">
                <a:latin typeface="Times New Roman" pitchFamily="18" charset="0"/>
                <a:ea typeface="Calibri" pitchFamily="34" charset="0"/>
                <a:cs typeface="Times New Roman" pitchFamily="18" charset="0"/>
              </a:rPr>
              <a:t> </a:t>
            </a:r>
            <a:r>
              <a:rPr lang="ru-RU" dirty="0" smtClean="0">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внутри, </a:t>
            </a:r>
            <a:r>
              <a:rPr lang="en-US" dirty="0" err="1" smtClean="0">
                <a:latin typeface="Times New Roman" pitchFamily="18" charset="0"/>
                <a:ea typeface="Calibri" pitchFamily="34" charset="0"/>
                <a:cs typeface="Times New Roman" pitchFamily="18" charset="0"/>
              </a:rPr>
              <a:t>desme</a:t>
            </a:r>
            <a:r>
              <a:rPr lang="ru-RU" dirty="0" smtClean="0">
                <a:latin typeface="Times New Roman" pitchFamily="18" charset="0"/>
                <a:ea typeface="Calibri" pitchFamily="34" charset="0"/>
                <a:cs typeface="Times New Roman" pitchFamily="18" charset="0"/>
              </a:rPr>
              <a:t> </a:t>
            </a:r>
            <a:r>
              <a:rPr lang="ru-RU" dirty="0" smtClean="0">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связка</a:t>
            </a:r>
            <a:r>
              <a:rPr lang="ru-RU" dirty="0" smtClean="0">
                <a:latin typeface="Times New Roman" pitchFamily="18" charset="0"/>
                <a:ea typeface="Calibri" pitchFamily="34" charset="0"/>
                <a:cs typeface="Times New Roman" pitchFamily="18" charset="0"/>
              </a:rPr>
              <a:t>) окостенение.</a:t>
            </a:r>
            <a:endParaRPr lang="ru-RU" sz="1050" dirty="0" smtClean="0">
              <a:latin typeface="Arial" pitchFamily="34" charset="0"/>
              <a:cs typeface="Arial" pitchFamily="34" charset="0"/>
            </a:endParaRPr>
          </a:p>
          <a:p>
            <a:pPr lvl="0" indent="228600"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 На определенном участке эмбриональной соединительной ткани, имеющей очертания будущей кости, появляются островки костного вещества (т.н. точки окостенения), процесс окостенения лучеобразно распространяется во все стороны. При этом поверхностные слои соединительной ткани остаются в виде надкостницы, со стороны которой происходит увеличение кости в толщину.</a:t>
            </a:r>
            <a:endParaRPr lang="ru-RU"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86874" cy="5262979"/>
          </a:xfrm>
          <a:prstGeom prst="rect">
            <a:avLst/>
          </a:prstGeom>
        </p:spPr>
        <p:txBody>
          <a:bodyPr wrap="square">
            <a:spAutoFit/>
          </a:bodyPr>
          <a:lstStyle/>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Для вторичных костей характерны </a:t>
            </a:r>
            <a:r>
              <a:rPr lang="ru-RU" sz="1200" dirty="0" err="1" smtClean="0">
                <a:latin typeface="Times New Roman" pitchFamily="18" charset="0"/>
                <a:ea typeface="Calibri" pitchFamily="34" charset="0"/>
                <a:cs typeface="Times New Roman" pitchFamily="18" charset="0"/>
              </a:rPr>
              <a:t>перихондральное</a:t>
            </a:r>
            <a:r>
              <a:rPr lang="ru-RU" sz="1200" dirty="0" smtClean="0">
                <a:latin typeface="Times New Roman" pitchFamily="18" charset="0"/>
                <a:ea typeface="Calibri" pitchFamily="34" charset="0"/>
                <a:cs typeface="Times New Roman" pitchFamily="18" charset="0"/>
              </a:rPr>
              <a:t> (</a:t>
            </a:r>
            <a:r>
              <a:rPr lang="en-US" sz="1200" dirty="0" err="1" smtClean="0">
                <a:latin typeface="Times New Roman" pitchFamily="18" charset="0"/>
                <a:ea typeface="Calibri" pitchFamily="34" charset="0"/>
                <a:cs typeface="Times New Roman" pitchFamily="18" charset="0"/>
              </a:rPr>
              <a:t>peri</a:t>
            </a:r>
            <a:r>
              <a:rPr lang="ru-RU" sz="1200" dirty="0" smtClean="0">
                <a:latin typeface="Times New Roman" pitchFamily="18" charset="0"/>
                <a:ea typeface="Calibri" pitchFamily="34" charset="0"/>
                <a:cs typeface="Times New Roman" pitchFamily="18" charset="0"/>
              </a:rPr>
              <a:t> </a:t>
            </a:r>
            <a:r>
              <a:rPr lang="ru-RU" sz="1200" dirty="0" smtClean="0">
                <a:ea typeface="Calibri" pitchFamily="34" charset="0"/>
                <a:cs typeface="Times New Roman" pitchFamily="18" charset="0"/>
              </a:rPr>
              <a:t>–</a:t>
            </a:r>
            <a:r>
              <a:rPr lang="ru-RU" sz="1200" dirty="0" smtClean="0">
                <a:latin typeface="Times New Roman" pitchFamily="18" charset="0"/>
                <a:ea typeface="Calibri" pitchFamily="34" charset="0"/>
                <a:cs typeface="Times New Roman" pitchFamily="18" charset="0"/>
              </a:rPr>
              <a:t> вокруг, </a:t>
            </a:r>
            <a:r>
              <a:rPr lang="en-US" sz="1200" dirty="0" err="1" smtClean="0">
                <a:latin typeface="Times New Roman" pitchFamily="18" charset="0"/>
                <a:ea typeface="Calibri" pitchFamily="34" charset="0"/>
                <a:cs typeface="Times New Roman" pitchFamily="18" charset="0"/>
              </a:rPr>
              <a:t>chondros</a:t>
            </a:r>
            <a:r>
              <a:rPr lang="ru-RU" sz="1200" dirty="0" smtClean="0">
                <a:latin typeface="Times New Roman" pitchFamily="18" charset="0"/>
                <a:ea typeface="Calibri" pitchFamily="34" charset="0"/>
                <a:cs typeface="Times New Roman" pitchFamily="18" charset="0"/>
              </a:rPr>
              <a:t> </a:t>
            </a:r>
            <a:r>
              <a:rPr lang="ru-RU" sz="1200" dirty="0" smtClean="0">
                <a:ea typeface="Calibri" pitchFamily="34" charset="0"/>
                <a:cs typeface="Times New Roman" pitchFamily="18" charset="0"/>
              </a:rPr>
              <a:t>–</a:t>
            </a:r>
            <a:r>
              <a:rPr lang="ru-RU" sz="1200" dirty="0" smtClean="0">
                <a:latin typeface="Times New Roman" pitchFamily="18" charset="0"/>
                <a:ea typeface="Calibri" pitchFamily="34" charset="0"/>
                <a:cs typeface="Times New Roman" pitchFamily="18" charset="0"/>
              </a:rPr>
              <a:t>хрящ) и </a:t>
            </a:r>
            <a:r>
              <a:rPr lang="ru-RU" sz="1200" dirty="0" err="1" smtClean="0">
                <a:latin typeface="Times New Roman" pitchFamily="18" charset="0"/>
                <a:ea typeface="Calibri" pitchFamily="34" charset="0"/>
                <a:cs typeface="Times New Roman" pitchFamily="18" charset="0"/>
              </a:rPr>
              <a:t>энхондральное</a:t>
            </a:r>
            <a:r>
              <a:rPr lang="ru-RU" sz="1200" dirty="0" smtClean="0">
                <a:latin typeface="Times New Roman" pitchFamily="18" charset="0"/>
                <a:ea typeface="Calibri" pitchFamily="34" charset="0"/>
                <a:cs typeface="Times New Roman" pitchFamily="18" charset="0"/>
              </a:rPr>
              <a:t> (</a:t>
            </a:r>
            <a:r>
              <a:rPr lang="en-US" sz="1200" dirty="0" err="1" smtClean="0">
                <a:latin typeface="Times New Roman" pitchFamily="18" charset="0"/>
                <a:ea typeface="Calibri" pitchFamily="34" charset="0"/>
                <a:cs typeface="Times New Roman" pitchFamily="18" charset="0"/>
              </a:rPr>
              <a:t>endo</a:t>
            </a:r>
            <a:r>
              <a:rPr lang="ru-RU" sz="1200" dirty="0" smtClean="0">
                <a:latin typeface="Times New Roman" pitchFamily="18" charset="0"/>
                <a:ea typeface="Calibri" pitchFamily="34" charset="0"/>
                <a:cs typeface="Times New Roman" pitchFamily="18" charset="0"/>
              </a:rPr>
              <a:t> </a:t>
            </a:r>
            <a:r>
              <a:rPr lang="ru-RU" sz="1200" dirty="0" smtClean="0">
                <a:ea typeface="Calibri" pitchFamily="34" charset="0"/>
                <a:cs typeface="Times New Roman" pitchFamily="18" charset="0"/>
              </a:rPr>
              <a:t>–</a:t>
            </a:r>
            <a:r>
              <a:rPr lang="ru-RU" sz="1200" dirty="0" smtClean="0">
                <a:latin typeface="Times New Roman" pitchFamily="18" charset="0"/>
                <a:ea typeface="Calibri" pitchFamily="34" charset="0"/>
                <a:cs typeface="Times New Roman" pitchFamily="18" charset="0"/>
              </a:rPr>
              <a:t> внутри, </a:t>
            </a:r>
            <a:r>
              <a:rPr lang="en-US" sz="1200" dirty="0" err="1" smtClean="0">
                <a:latin typeface="Times New Roman" pitchFamily="18" charset="0"/>
                <a:ea typeface="Calibri" pitchFamily="34" charset="0"/>
                <a:cs typeface="Times New Roman" pitchFamily="18" charset="0"/>
              </a:rPr>
              <a:t>chondros</a:t>
            </a:r>
            <a:r>
              <a:rPr lang="ru-RU" sz="1200" dirty="0" smtClean="0">
                <a:latin typeface="Times New Roman" pitchFamily="18" charset="0"/>
                <a:ea typeface="Calibri" pitchFamily="34" charset="0"/>
                <a:cs typeface="Times New Roman" pitchFamily="18" charset="0"/>
              </a:rPr>
              <a:t> </a:t>
            </a:r>
            <a:r>
              <a:rPr lang="ru-RU" sz="1200" dirty="0" smtClean="0">
                <a:ea typeface="Calibri" pitchFamily="34" charset="0"/>
                <a:cs typeface="Times New Roman" pitchFamily="18" charset="0"/>
              </a:rPr>
              <a:t>–</a:t>
            </a:r>
            <a:r>
              <a:rPr lang="ru-RU" sz="1200" dirty="0" smtClean="0">
                <a:latin typeface="Times New Roman" pitchFamily="18" charset="0"/>
                <a:ea typeface="Calibri" pitchFamily="34" charset="0"/>
                <a:cs typeface="Times New Roman" pitchFamily="18" charset="0"/>
              </a:rPr>
              <a:t> хрящ) виды окостенения.</a:t>
            </a:r>
            <a:endParaRPr lang="ru-RU" sz="1200" dirty="0" smtClean="0">
              <a:latin typeface="Arial" pitchFamily="34" charset="0"/>
              <a:cs typeface="Arial" pitchFamily="34" charset="0"/>
            </a:endParaRPr>
          </a:p>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Рассмотри процесс развития вторичной кости на примере длинной трубчатой кости. Все начинается с </a:t>
            </a:r>
            <a:r>
              <a:rPr lang="ru-RU" sz="1200" dirty="0" err="1" smtClean="0">
                <a:latin typeface="Times New Roman" pitchFamily="18" charset="0"/>
                <a:ea typeface="Calibri" pitchFamily="34" charset="0"/>
                <a:cs typeface="Times New Roman" pitchFamily="18" charset="0"/>
              </a:rPr>
              <a:t>перихондрального</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остеогенеза</a:t>
            </a:r>
            <a:r>
              <a:rPr lang="ru-RU" sz="1200" dirty="0" smtClean="0">
                <a:latin typeface="Times New Roman" pitchFamily="18" charset="0"/>
                <a:ea typeface="Calibri" pitchFamily="34" charset="0"/>
                <a:cs typeface="Times New Roman" pitchFamily="18" charset="0"/>
              </a:rPr>
              <a:t>. При этом к концу 2-го месяца внутриутробного развития на месте будущей кости определяется ее хрящевая модель, покрытая надхрящницей. В области будущего диафиза надхрящница трансформируется в надкостницу, в хрящевой ткани начинают откладываться соли (т.е. она </a:t>
            </a:r>
            <a:r>
              <a:rPr lang="ru-RU" sz="1200" dirty="0" err="1" smtClean="0">
                <a:latin typeface="Times New Roman" pitchFamily="18" charset="0"/>
                <a:ea typeface="Calibri" pitchFamily="34" charset="0"/>
                <a:cs typeface="Times New Roman" pitchFamily="18" charset="0"/>
              </a:rPr>
              <a:t>омелевает</a:t>
            </a:r>
            <a:r>
              <a:rPr lang="ru-RU" sz="1200" dirty="0" smtClean="0">
                <a:latin typeface="Times New Roman" pitchFamily="18" charset="0"/>
                <a:ea typeface="Calibri" pitchFamily="34" charset="0"/>
                <a:cs typeface="Times New Roman" pitchFamily="18" charset="0"/>
              </a:rPr>
              <a:t>), появляются остеобласты, которые начинают производить органический матрикс костной ткани, который в дальнейшем подвергается </a:t>
            </a:r>
            <a:r>
              <a:rPr lang="ru-RU" sz="1200" dirty="0" err="1" smtClean="0">
                <a:latin typeface="Times New Roman" pitchFamily="18" charset="0"/>
                <a:ea typeface="Calibri" pitchFamily="34" charset="0"/>
                <a:cs typeface="Times New Roman" pitchFamily="18" charset="0"/>
              </a:rPr>
              <a:t>кальцификации</a:t>
            </a:r>
            <a:r>
              <a:rPr lang="ru-RU" sz="1200" dirty="0" smtClean="0">
                <a:latin typeface="Times New Roman" pitchFamily="18" charset="0"/>
                <a:ea typeface="Calibri" pitchFamily="34" charset="0"/>
                <a:cs typeface="Times New Roman" pitchFamily="18" charset="0"/>
              </a:rPr>
              <a:t>, таким образом, в области диафиза появляется </a:t>
            </a:r>
            <a:r>
              <a:rPr lang="ru-RU" sz="1200" dirty="0" err="1" smtClean="0">
                <a:latin typeface="Times New Roman" pitchFamily="18" charset="0"/>
                <a:ea typeface="Calibri" pitchFamily="34" charset="0"/>
                <a:cs typeface="Times New Roman" pitchFamily="18" charset="0"/>
              </a:rPr>
              <a:t>перихондральная</a:t>
            </a:r>
            <a:r>
              <a:rPr lang="ru-RU" sz="1200" dirty="0" smtClean="0">
                <a:latin typeface="Times New Roman" pitchFamily="18" charset="0"/>
                <a:ea typeface="Calibri" pitchFamily="34" charset="0"/>
                <a:cs typeface="Times New Roman" pitchFamily="18" charset="0"/>
              </a:rPr>
              <a:t> кость. Далее происходит нарастание новых слоев костной ткани со стороны надкостницы. Вокруг прорастающих из надкостницы сосудов формируются костные пластинки, образующие остеоны (т.е. образуется компактное костное вещество). Сосуды направляются в центр хрящевой болванки будущей кости, хрящ в центре диафиза рассасывается и на его месте строится губчатая костная ткань (этот процесс называется </a:t>
            </a:r>
            <a:r>
              <a:rPr lang="ru-RU" sz="1200" dirty="0" err="1" smtClean="0">
                <a:latin typeface="Times New Roman" pitchFamily="18" charset="0"/>
                <a:ea typeface="Calibri" pitchFamily="34" charset="0"/>
                <a:cs typeface="Times New Roman" pitchFamily="18" charset="0"/>
              </a:rPr>
              <a:t>энхондральным</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остеогенезом</a:t>
            </a:r>
            <a:r>
              <a:rPr lang="ru-RU" sz="1200" dirty="0" smtClean="0">
                <a:latin typeface="Times New Roman" pitchFamily="18" charset="0"/>
                <a:ea typeface="Calibri" pitchFamily="34" charset="0"/>
                <a:cs typeface="Times New Roman" pitchFamily="18" charset="0"/>
              </a:rPr>
              <a:t>). Костномозговой канал появляется по мере преобразования губчатого вещества и развития в нем красного костного мозга. В эпифизах все начинается позже с </a:t>
            </a:r>
            <a:r>
              <a:rPr lang="ru-RU" sz="1200" dirty="0" err="1" smtClean="0">
                <a:latin typeface="Times New Roman" pitchFamily="18" charset="0"/>
                <a:ea typeface="Calibri" pitchFamily="34" charset="0"/>
                <a:cs typeface="Times New Roman" pitchFamily="18" charset="0"/>
              </a:rPr>
              <a:t>энхондрального</a:t>
            </a:r>
            <a:r>
              <a:rPr lang="ru-RU" sz="1200" dirty="0" smtClean="0">
                <a:latin typeface="Times New Roman" pitchFamily="18" charset="0"/>
                <a:ea typeface="Calibri" pitchFamily="34" charset="0"/>
                <a:cs typeface="Times New Roman" pitchFamily="18" charset="0"/>
              </a:rPr>
              <a:t> процесса окостенения из костной почки, появляющейся внутри хрящевой закладки эпифиза. При этом вначале из надкостницы вглубь хряща прорастают сосуды, в середине эпифиза хрящ </a:t>
            </a:r>
            <a:r>
              <a:rPr lang="ru-RU" sz="1200" dirty="0" err="1" smtClean="0">
                <a:latin typeface="Times New Roman" pitchFamily="18" charset="0"/>
                <a:ea typeface="Calibri" pitchFamily="34" charset="0"/>
                <a:cs typeface="Times New Roman" pitchFamily="18" charset="0"/>
              </a:rPr>
              <a:t>омелевается</a:t>
            </a:r>
            <a:r>
              <a:rPr lang="ru-RU" sz="1200" dirty="0" smtClean="0">
                <a:latin typeface="Times New Roman" pitchFamily="18" charset="0"/>
                <a:ea typeface="Calibri" pitchFamily="34" charset="0"/>
                <a:cs typeface="Times New Roman" pitchFamily="18" charset="0"/>
              </a:rPr>
              <a:t> и рассасывается. А на его месте формируется губчатая костная ткань. Позднее за счет надкостницы по краю хрящевой закладки эпифиза развивается </a:t>
            </a:r>
            <a:r>
              <a:rPr lang="ru-RU" sz="1200" dirty="0" err="1" smtClean="0">
                <a:latin typeface="Times New Roman" pitchFamily="18" charset="0"/>
                <a:ea typeface="Calibri" pitchFamily="34" charset="0"/>
                <a:cs typeface="Times New Roman" pitchFamily="18" charset="0"/>
              </a:rPr>
              <a:t>перихондральная</a:t>
            </a:r>
            <a:r>
              <a:rPr lang="ru-RU" sz="1200" dirty="0" smtClean="0">
                <a:latin typeface="Times New Roman" pitchFamily="18" charset="0"/>
                <a:ea typeface="Calibri" pitchFamily="34" charset="0"/>
                <a:cs typeface="Times New Roman" pitchFamily="18" charset="0"/>
              </a:rPr>
              <a:t> кость, представленная тонкой пластинкой компактного костного вещества. </a:t>
            </a:r>
            <a:r>
              <a:rPr lang="ru-RU" sz="1200" dirty="0" err="1" smtClean="0">
                <a:latin typeface="Times New Roman" pitchFamily="18" charset="0"/>
                <a:ea typeface="Calibri" pitchFamily="34" charset="0"/>
                <a:cs typeface="Times New Roman" pitchFamily="18" charset="0"/>
              </a:rPr>
              <a:t>Перихондральная</a:t>
            </a:r>
            <a:r>
              <a:rPr lang="ru-RU" sz="1200" dirty="0" smtClean="0">
                <a:latin typeface="Times New Roman" pitchFamily="18" charset="0"/>
                <a:ea typeface="Calibri" pitchFamily="34" charset="0"/>
                <a:cs typeface="Times New Roman" pitchFamily="18" charset="0"/>
              </a:rPr>
              <a:t> пластинка отсутствует только в области будущих суставных поверхностей, там остается хорошо выраженный слой хряща. Также хрящевая прослойка остается между диафизом и эпифизом в виде </a:t>
            </a:r>
            <a:r>
              <a:rPr lang="ru-RU" sz="1200" dirty="0" err="1" smtClean="0">
                <a:latin typeface="Times New Roman" pitchFamily="18" charset="0"/>
                <a:ea typeface="Calibri" pitchFamily="34" charset="0"/>
                <a:cs typeface="Times New Roman" pitchFamily="18" charset="0"/>
              </a:rPr>
              <a:t>метаэпифизарного</a:t>
            </a:r>
            <a:r>
              <a:rPr lang="ru-RU" sz="1200" dirty="0" smtClean="0">
                <a:latin typeface="Times New Roman" pitchFamily="18" charset="0"/>
                <a:ea typeface="Calibri" pitchFamily="34" charset="0"/>
                <a:cs typeface="Times New Roman" pitchFamily="18" charset="0"/>
              </a:rPr>
              <a:t> хряща, который является зоной роста кости в длину.</a:t>
            </a:r>
            <a:endParaRPr lang="ru-RU" sz="1200" dirty="0" smtClean="0">
              <a:latin typeface="Arial" pitchFamily="34" charset="0"/>
              <a:cs typeface="Arial" pitchFamily="34" charset="0"/>
            </a:endParaRPr>
          </a:p>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Губчатые кости окостеневают как эпифизы, т.е. </a:t>
            </a:r>
            <a:r>
              <a:rPr lang="ru-RU" sz="1200" dirty="0" err="1" smtClean="0">
                <a:latin typeface="Times New Roman" pitchFamily="18" charset="0"/>
                <a:ea typeface="Calibri" pitchFamily="34" charset="0"/>
                <a:cs typeface="Times New Roman" pitchFamily="18" charset="0"/>
              </a:rPr>
              <a:t>энхондральное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окостеневание</a:t>
            </a:r>
            <a:r>
              <a:rPr lang="ru-RU" sz="1200" dirty="0" smtClean="0">
                <a:latin typeface="Times New Roman" pitchFamily="18" charset="0"/>
                <a:ea typeface="Calibri" pitchFamily="34" charset="0"/>
                <a:cs typeface="Times New Roman" pitchFamily="18" charset="0"/>
              </a:rPr>
              <a:t> предшествует </a:t>
            </a:r>
            <a:r>
              <a:rPr lang="ru-RU" sz="1200" dirty="0" err="1" smtClean="0">
                <a:latin typeface="Times New Roman" pitchFamily="18" charset="0"/>
                <a:ea typeface="Calibri" pitchFamily="34" charset="0"/>
                <a:cs typeface="Times New Roman" pitchFamily="18" charset="0"/>
              </a:rPr>
              <a:t>перихондральному</a:t>
            </a:r>
            <a:r>
              <a:rPr lang="ru-RU" sz="1200" dirty="0" smtClean="0">
                <a:latin typeface="Times New Roman" pitchFamily="18" charset="0"/>
                <a:ea typeface="Calibri" pitchFamily="34" charset="0"/>
                <a:cs typeface="Times New Roman" pitchFamily="18" charset="0"/>
              </a:rPr>
              <a:t>. </a:t>
            </a:r>
            <a:endParaRPr lang="ru-RU" sz="1200" dirty="0" smtClean="0">
              <a:latin typeface="Arial" pitchFamily="34" charset="0"/>
              <a:cs typeface="Arial" pitchFamily="34" charset="0"/>
            </a:endParaRPr>
          </a:p>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В плоских костях процесс идет противоположно, т.е., </a:t>
            </a:r>
            <a:r>
              <a:rPr lang="ru-RU" sz="1200" dirty="0" err="1" smtClean="0">
                <a:latin typeface="Times New Roman" pitchFamily="18" charset="0"/>
                <a:ea typeface="Calibri" pitchFamily="34" charset="0"/>
                <a:cs typeface="Times New Roman" pitchFamily="18" charset="0"/>
              </a:rPr>
              <a:t>перихондральное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окостеневание</a:t>
            </a:r>
            <a:r>
              <a:rPr lang="ru-RU" sz="1200" dirty="0" smtClean="0">
                <a:latin typeface="Times New Roman" pitchFamily="18" charset="0"/>
                <a:ea typeface="Calibri" pitchFamily="34" charset="0"/>
                <a:cs typeface="Times New Roman" pitchFamily="18" charset="0"/>
              </a:rPr>
              <a:t> предшествует </a:t>
            </a:r>
            <a:r>
              <a:rPr lang="ru-RU" sz="1200" dirty="0" err="1" smtClean="0">
                <a:latin typeface="Times New Roman" pitchFamily="18" charset="0"/>
                <a:ea typeface="Calibri" pitchFamily="34" charset="0"/>
                <a:cs typeface="Times New Roman" pitchFamily="18" charset="0"/>
              </a:rPr>
              <a:t>энхондральному</a:t>
            </a:r>
            <a:r>
              <a:rPr lang="ru-RU" sz="1200" dirty="0" smtClean="0">
                <a:latin typeface="Times New Roman" pitchFamily="18" charset="0"/>
                <a:ea typeface="Calibri" pitchFamily="34" charset="0"/>
                <a:cs typeface="Times New Roman" pitchFamily="18" charset="0"/>
              </a:rPr>
              <a:t>. </a:t>
            </a:r>
            <a:endParaRPr lang="ru-RU" sz="1200" dirty="0" smtClean="0">
              <a:latin typeface="Arial" pitchFamily="34" charset="0"/>
              <a:cs typeface="Arial" pitchFamily="34" charset="0"/>
            </a:endParaRPr>
          </a:p>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Таким образом, у человека окостенение начинается с наиболее нагружаемых центральных участков костей, так сначала на 2-ом месяце внутриутробного развития возникают первичные точки окостенения, из которых развиваются основные части костей, несущие на себе наибольшую нагрузку </a:t>
            </a:r>
            <a:r>
              <a:rPr lang="ru-RU" sz="1200" dirty="0" smtClean="0">
                <a:ea typeface="Calibri" pitchFamily="34" charset="0"/>
                <a:cs typeface="Times New Roman" pitchFamily="18" charset="0"/>
              </a:rPr>
              <a:t>–</a:t>
            </a:r>
            <a:r>
              <a:rPr lang="ru-RU" sz="1200" dirty="0" smtClean="0">
                <a:latin typeface="Times New Roman" pitchFamily="18" charset="0"/>
                <a:ea typeface="Calibri" pitchFamily="34" charset="0"/>
                <a:cs typeface="Times New Roman" pitchFamily="18" charset="0"/>
              </a:rPr>
              <a:t> диафизы трубчатых костей, они окостеневают путем пери - и </a:t>
            </a:r>
            <a:r>
              <a:rPr lang="ru-RU" sz="1200" dirty="0" err="1" smtClean="0">
                <a:latin typeface="Times New Roman" pitchFamily="18" charset="0"/>
                <a:ea typeface="Calibri" pitchFamily="34" charset="0"/>
                <a:cs typeface="Times New Roman" pitchFamily="18" charset="0"/>
              </a:rPr>
              <a:t>эндохондрального</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остеогенеза</a:t>
            </a:r>
            <a:r>
              <a:rPr lang="ru-RU" sz="1200" dirty="0" smtClean="0">
                <a:latin typeface="Times New Roman" pitchFamily="18" charset="0"/>
                <a:ea typeface="Calibri" pitchFamily="34" charset="0"/>
                <a:cs typeface="Times New Roman" pitchFamily="18" charset="0"/>
              </a:rPr>
              <a:t>. Незадолго до рождения или в первые годы после рождения появляются вторичные точки </a:t>
            </a:r>
            <a:r>
              <a:rPr lang="ru-RU" sz="1200" dirty="0" smtClean="0">
                <a:latin typeface="Times New Roman" pitchFamily="18" charset="0"/>
                <a:ea typeface="Calibri" pitchFamily="34" charset="0"/>
                <a:cs typeface="Times New Roman" pitchFamily="18" charset="0"/>
              </a:rPr>
              <a:t>окостенения, из которых образуются эпифизы. У детей, подростков и даже взрослых появляются добавочные островки окостенения, из которых окостеневают части кости, испытывающие тягу, вследствие прикрепления к ним мышц и вязок, называемые апофизами</a:t>
            </a:r>
            <a:r>
              <a:rPr lang="ru-RU" sz="1200" dirty="0" smtClean="0">
                <a:latin typeface="Times New Roman" pitchFamily="18" charset="0"/>
                <a:ea typeface="Calibri" pitchFamily="34" charset="0"/>
                <a:cs typeface="Times New Roman" pitchFamily="18" charset="0"/>
              </a:rPr>
              <a:t>.</a:t>
            </a:r>
            <a:endParaRPr lang="ru-RU" sz="1200" dirty="0" smtClean="0">
              <a:latin typeface="Arial" pitchFamily="34" charset="0"/>
              <a:cs typeface="Arial" pitchFamily="34" charset="0"/>
            </a:endParaRPr>
          </a:p>
          <a:p>
            <a:pPr lvl="0" indent="22860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Ряд костей человека является продуктом слияния костей, самостоятельно существующих у животных, поэтому у них количество точек окостенения будет соответствовать числу слившихся костей.</a:t>
            </a:r>
            <a:endParaRPr lang="ru-RU" sz="12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45624" cy="5976664"/>
          </a:xfrm>
        </p:spPr>
        <p:txBody>
          <a:bodyPr>
            <a:normAutofit/>
          </a:bodyPr>
          <a:lstStyle/>
          <a:p>
            <a:pPr algn="l"/>
            <a:r>
              <a:rPr lang="ru-RU" sz="2800" b="1" dirty="0" smtClean="0">
                <a:latin typeface="Times New Roman" pitchFamily="18" charset="0"/>
                <a:cs typeface="Times New Roman" pitchFamily="18" charset="0"/>
              </a:rPr>
              <a:t>Цель:</a:t>
            </a:r>
            <a:r>
              <a:rPr lang="ru-RU" sz="2800" dirty="0" smtClean="0">
                <a:latin typeface="Times New Roman" pitchFamily="18" charset="0"/>
                <a:cs typeface="Times New Roman" pitchFamily="18" charset="0"/>
              </a:rPr>
              <a:t> изучить строение скелета. </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Задачи:</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обосновать строение кости как органа;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представить классификацию костей и их развитие;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определить характерные особенности строения и развития костей;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рассмотреть половые, возрастные и индивидуальные особенности строения скелета, знания которых необходимы при изучении клинических дисциплин;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изучить наиболее часто встречающиеся аномалии костей. </a:t>
            </a:r>
            <a:r>
              <a:rPr lang="ru-RU" sz="2800" dirty="0" smtClean="0"/>
              <a:t/>
            </a:r>
            <a:br>
              <a:rPr lang="ru-RU" sz="2800" dirty="0" smtClean="0"/>
            </a:br>
            <a:endParaRPr lang="ru-RU"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4499992" y="1700808"/>
            <a:ext cx="4358829" cy="646331"/>
          </a:xfrm>
          <a:prstGeom prst="rect">
            <a:avLst/>
          </a:prstGeom>
          <a:noFill/>
          <a:ln w="9525">
            <a:noFill/>
            <a:miter lim="800000"/>
            <a:headEnd/>
            <a:tailEnd/>
          </a:ln>
        </p:spPr>
        <p:txBody>
          <a:bodyPr wrap="square">
            <a:spAutoFit/>
          </a:bodyPr>
          <a:lstStyle/>
          <a:p>
            <a:r>
              <a:rPr lang="ru-RU" altLang="ru-RU" dirty="0" err="1">
                <a:latin typeface="Times New Roman" pitchFamily="18" charset="0"/>
                <a:cs typeface="Times New Roman" pitchFamily="18" charset="0"/>
              </a:rPr>
              <a:t>Энхондральное</a:t>
            </a:r>
            <a:r>
              <a:rPr lang="ru-RU" altLang="ru-RU" dirty="0">
                <a:latin typeface="Times New Roman" pitchFamily="18" charset="0"/>
                <a:cs typeface="Times New Roman" pitchFamily="18" charset="0"/>
              </a:rPr>
              <a:t> </a:t>
            </a:r>
            <a:r>
              <a:rPr lang="ru-RU" altLang="ru-RU" dirty="0" smtClean="0">
                <a:latin typeface="Times New Roman" pitchFamily="18" charset="0"/>
                <a:cs typeface="Times New Roman" pitchFamily="18" charset="0"/>
              </a:rPr>
              <a:t>окостенение  </a:t>
            </a:r>
            <a:endParaRPr lang="ru-RU" altLang="ru-RU" dirty="0">
              <a:latin typeface="Times New Roman" pitchFamily="18" charset="0"/>
              <a:cs typeface="Times New Roman" pitchFamily="18" charset="0"/>
            </a:endParaRPr>
          </a:p>
          <a:p>
            <a:r>
              <a:rPr lang="en-US" altLang="ru-RU" dirty="0">
                <a:latin typeface="Times New Roman" pitchFamily="18" charset="0"/>
                <a:cs typeface="Times New Roman" pitchFamily="18" charset="0"/>
              </a:rPr>
              <a:t>(</a:t>
            </a:r>
            <a:r>
              <a:rPr lang="en-US" altLang="ru-RU" dirty="0" err="1">
                <a:latin typeface="Times New Roman" pitchFamily="18" charset="0"/>
                <a:cs typeface="Times New Roman" pitchFamily="18" charset="0"/>
              </a:rPr>
              <a:t>endo</a:t>
            </a:r>
            <a:r>
              <a:rPr lang="en-US" altLang="ru-RU" dirty="0">
                <a:latin typeface="Times New Roman" pitchFamily="18" charset="0"/>
                <a:cs typeface="Times New Roman" pitchFamily="18" charset="0"/>
              </a:rPr>
              <a:t>, </a:t>
            </a:r>
            <a:r>
              <a:rPr lang="ru-RU" altLang="ru-RU" dirty="0">
                <a:latin typeface="Times New Roman" pitchFamily="18" charset="0"/>
                <a:cs typeface="Times New Roman" pitchFamily="18" charset="0"/>
              </a:rPr>
              <a:t>греч. - внутри, </a:t>
            </a:r>
            <a:r>
              <a:rPr lang="en-US" altLang="ru-RU" dirty="0" err="1">
                <a:latin typeface="Times New Roman" pitchFamily="18" charset="0"/>
                <a:cs typeface="Times New Roman" pitchFamily="18" charset="0"/>
              </a:rPr>
              <a:t>chondros</a:t>
            </a:r>
            <a:r>
              <a:rPr lang="en-US" altLang="ru-RU" dirty="0">
                <a:latin typeface="Times New Roman" pitchFamily="18" charset="0"/>
                <a:cs typeface="Times New Roman" pitchFamily="18" charset="0"/>
              </a:rPr>
              <a:t> - </a:t>
            </a:r>
            <a:r>
              <a:rPr lang="ru-RU" altLang="ru-RU" dirty="0">
                <a:latin typeface="Times New Roman" pitchFamily="18" charset="0"/>
                <a:cs typeface="Times New Roman" pitchFamily="18" charset="0"/>
              </a:rPr>
              <a:t>хрящ) </a:t>
            </a:r>
          </a:p>
        </p:txBody>
      </p:sp>
      <p:sp>
        <p:nvSpPr>
          <p:cNvPr id="43011" name="TextBox 2"/>
          <p:cNvSpPr txBox="1">
            <a:spLocks noChangeArrowheads="1"/>
          </p:cNvSpPr>
          <p:nvPr/>
        </p:nvSpPr>
        <p:spPr bwMode="auto">
          <a:xfrm>
            <a:off x="1857375" y="214313"/>
            <a:ext cx="5357813" cy="769937"/>
          </a:xfrm>
          <a:prstGeom prst="rect">
            <a:avLst/>
          </a:prstGeom>
          <a:noFill/>
          <a:ln w="9525">
            <a:noFill/>
            <a:miter lim="800000"/>
            <a:headEnd/>
            <a:tailEnd/>
          </a:ln>
        </p:spPr>
        <p:txBody>
          <a:bodyPr>
            <a:spAutoFit/>
          </a:bodyPr>
          <a:lstStyle/>
          <a:p>
            <a:r>
              <a:rPr lang="ru-RU" altLang="ru-RU" sz="4400" dirty="0">
                <a:solidFill>
                  <a:srgbClr val="542A00"/>
                </a:solidFill>
                <a:latin typeface="Times New Roman" pitchFamily="18" charset="0"/>
                <a:cs typeface="Times New Roman" pitchFamily="18" charset="0"/>
              </a:rPr>
              <a:t>Вторичные кости</a:t>
            </a:r>
          </a:p>
        </p:txBody>
      </p:sp>
      <p:sp>
        <p:nvSpPr>
          <p:cNvPr id="43012" name="Стрелка вниз 6"/>
          <p:cNvSpPr>
            <a:spLocks noChangeArrowheads="1"/>
          </p:cNvSpPr>
          <p:nvPr/>
        </p:nvSpPr>
        <p:spPr bwMode="auto">
          <a:xfrm rot="2790034">
            <a:off x="2598737" y="730251"/>
            <a:ext cx="371475" cy="1219200"/>
          </a:xfrm>
          <a:prstGeom prst="downArrow">
            <a:avLst>
              <a:gd name="adj1" fmla="val 50000"/>
              <a:gd name="adj2" fmla="val 55035"/>
            </a:avLst>
          </a:prstGeom>
          <a:solidFill>
            <a:schemeClr val="accent1"/>
          </a:solidFill>
          <a:ln w="9525" algn="ctr">
            <a:solidFill>
              <a:schemeClr val="tx1"/>
            </a:solidFill>
            <a:round/>
            <a:headEnd/>
            <a:tailEnd/>
          </a:ln>
        </p:spPr>
        <p:txBody>
          <a:bodyPr/>
          <a:lstStyle/>
          <a:p>
            <a:endParaRPr lang="ru-RU" altLang="ru-RU"/>
          </a:p>
        </p:txBody>
      </p:sp>
      <p:sp>
        <p:nvSpPr>
          <p:cNvPr id="43013" name="Стрелка вниз 6"/>
          <p:cNvSpPr>
            <a:spLocks noChangeArrowheads="1"/>
          </p:cNvSpPr>
          <p:nvPr/>
        </p:nvSpPr>
        <p:spPr bwMode="auto">
          <a:xfrm rot="-3049553">
            <a:off x="6119812" y="704851"/>
            <a:ext cx="371475" cy="1219200"/>
          </a:xfrm>
          <a:prstGeom prst="downArrow">
            <a:avLst>
              <a:gd name="adj1" fmla="val 50000"/>
              <a:gd name="adj2" fmla="val 55035"/>
            </a:avLst>
          </a:prstGeom>
          <a:solidFill>
            <a:schemeClr val="accent1"/>
          </a:solidFill>
          <a:ln w="9525" algn="ctr">
            <a:solidFill>
              <a:schemeClr val="tx1"/>
            </a:solidFill>
            <a:round/>
            <a:headEnd/>
            <a:tailEnd/>
          </a:ln>
        </p:spPr>
        <p:txBody>
          <a:bodyPr/>
          <a:lstStyle/>
          <a:p>
            <a:endParaRPr lang="ru-RU" altLang="ru-RU"/>
          </a:p>
        </p:txBody>
      </p:sp>
      <p:sp>
        <p:nvSpPr>
          <p:cNvPr id="43014" name="Прямоугольник 5"/>
          <p:cNvSpPr>
            <a:spLocks noChangeArrowheads="1"/>
          </p:cNvSpPr>
          <p:nvPr/>
        </p:nvSpPr>
        <p:spPr bwMode="auto">
          <a:xfrm>
            <a:off x="285750" y="1714500"/>
            <a:ext cx="3857625" cy="646331"/>
          </a:xfrm>
          <a:prstGeom prst="rect">
            <a:avLst/>
          </a:prstGeom>
          <a:noFill/>
          <a:ln w="9525">
            <a:noFill/>
            <a:miter lim="800000"/>
            <a:headEnd/>
            <a:tailEnd/>
          </a:ln>
        </p:spPr>
        <p:txBody>
          <a:bodyPr>
            <a:spAutoFit/>
          </a:bodyPr>
          <a:lstStyle/>
          <a:p>
            <a:r>
              <a:rPr lang="ru-RU" altLang="ru-RU" dirty="0" err="1">
                <a:latin typeface="Times New Roman" pitchFamily="18" charset="0"/>
                <a:cs typeface="Times New Roman" pitchFamily="18" charset="0"/>
              </a:rPr>
              <a:t>Перихондральное</a:t>
            </a:r>
            <a:r>
              <a:rPr lang="ru-RU" altLang="ru-RU" dirty="0">
                <a:latin typeface="Times New Roman" pitchFamily="18" charset="0"/>
                <a:cs typeface="Times New Roman" pitchFamily="18" charset="0"/>
              </a:rPr>
              <a:t> окостенение </a:t>
            </a:r>
          </a:p>
          <a:p>
            <a:r>
              <a:rPr lang="en-US" altLang="ru-RU" dirty="0">
                <a:latin typeface="Times New Roman" pitchFamily="18" charset="0"/>
                <a:cs typeface="Times New Roman" pitchFamily="18" charset="0"/>
              </a:rPr>
              <a:t>(</a:t>
            </a:r>
            <a:r>
              <a:rPr lang="en-US" altLang="ru-RU" dirty="0" err="1">
                <a:latin typeface="Times New Roman" pitchFamily="18" charset="0"/>
                <a:cs typeface="Times New Roman" pitchFamily="18" charset="0"/>
              </a:rPr>
              <a:t>peri</a:t>
            </a:r>
            <a:r>
              <a:rPr lang="en-US" altLang="ru-RU" dirty="0">
                <a:latin typeface="Times New Roman" pitchFamily="18" charset="0"/>
                <a:cs typeface="Times New Roman" pitchFamily="18" charset="0"/>
              </a:rPr>
              <a:t> - </a:t>
            </a:r>
            <a:r>
              <a:rPr lang="ru-RU" altLang="ru-RU" dirty="0">
                <a:latin typeface="Times New Roman" pitchFamily="18" charset="0"/>
                <a:cs typeface="Times New Roman" pitchFamily="18" charset="0"/>
              </a:rPr>
              <a:t>вокруг, </a:t>
            </a:r>
            <a:r>
              <a:rPr lang="en-US" altLang="ru-RU" dirty="0" err="1">
                <a:latin typeface="Times New Roman" pitchFamily="18" charset="0"/>
                <a:cs typeface="Times New Roman" pitchFamily="18" charset="0"/>
              </a:rPr>
              <a:t>chondros</a:t>
            </a:r>
            <a:r>
              <a:rPr lang="en-US" altLang="ru-RU" dirty="0">
                <a:latin typeface="Times New Roman" pitchFamily="18" charset="0"/>
                <a:cs typeface="Times New Roman" pitchFamily="18" charset="0"/>
              </a:rPr>
              <a:t> – </a:t>
            </a:r>
            <a:r>
              <a:rPr lang="ru-RU" altLang="ru-RU" dirty="0">
                <a:latin typeface="Times New Roman" pitchFamily="18" charset="0"/>
                <a:cs typeface="Times New Roman" pitchFamily="18" charset="0"/>
              </a:rPr>
              <a:t>хрящ)</a:t>
            </a:r>
          </a:p>
        </p:txBody>
      </p:sp>
      <p:pic>
        <p:nvPicPr>
          <p:cNvPr id="43015" name="Picture 2"/>
          <p:cNvPicPr>
            <a:picLocks noChangeAspect="1" noChangeArrowheads="1"/>
          </p:cNvPicPr>
          <p:nvPr/>
        </p:nvPicPr>
        <p:blipFill>
          <a:blip r:embed="rId2" cstate="print"/>
          <a:srcRect/>
          <a:stretch>
            <a:fillRect/>
          </a:stretch>
        </p:blipFill>
        <p:spPr bwMode="auto">
          <a:xfrm>
            <a:off x="1071563" y="3214688"/>
            <a:ext cx="2413000" cy="3427412"/>
          </a:xfrm>
          <a:prstGeom prst="rect">
            <a:avLst/>
          </a:prstGeom>
          <a:noFill/>
          <a:ln w="9525">
            <a:noFill/>
            <a:miter lim="800000"/>
            <a:headEnd/>
            <a:tailEnd/>
          </a:ln>
        </p:spPr>
      </p:pic>
      <p:pic>
        <p:nvPicPr>
          <p:cNvPr id="43016" name="Picture 10"/>
          <p:cNvPicPr>
            <a:picLocks noChangeAspect="1" noChangeArrowheads="1"/>
          </p:cNvPicPr>
          <p:nvPr/>
        </p:nvPicPr>
        <p:blipFill>
          <a:blip r:embed="rId3" cstate="print"/>
          <a:srcRect/>
          <a:stretch>
            <a:fillRect/>
          </a:stretch>
        </p:blipFill>
        <p:spPr bwMode="auto">
          <a:xfrm>
            <a:off x="3870325" y="3429000"/>
            <a:ext cx="5202238"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79388" y="1484313"/>
            <a:ext cx="8783637" cy="4116387"/>
          </a:xfrm>
          <a:prstGeom prst="rect">
            <a:avLst/>
          </a:prstGeom>
          <a:noFill/>
          <a:ln w="9525">
            <a:noFill/>
            <a:miter lim="800000"/>
            <a:headEnd/>
            <a:tailEnd/>
          </a:ln>
          <a:effectLst/>
        </p:spPr>
      </p:pic>
      <p:sp>
        <p:nvSpPr>
          <p:cNvPr id="44035" name="TextBox 2"/>
          <p:cNvSpPr txBox="1">
            <a:spLocks noChangeArrowheads="1"/>
          </p:cNvSpPr>
          <p:nvPr/>
        </p:nvSpPr>
        <p:spPr bwMode="auto">
          <a:xfrm>
            <a:off x="500063" y="506413"/>
            <a:ext cx="8143875" cy="584200"/>
          </a:xfrm>
          <a:prstGeom prst="rect">
            <a:avLst/>
          </a:prstGeom>
          <a:noFill/>
          <a:ln w="9525">
            <a:noFill/>
            <a:miter lim="800000"/>
            <a:headEnd/>
            <a:tailEnd/>
          </a:ln>
        </p:spPr>
        <p:txBody>
          <a:bodyPr>
            <a:spAutoFit/>
          </a:bodyPr>
          <a:lstStyle/>
          <a:p>
            <a:r>
              <a:rPr lang="ru-RU" altLang="ru-RU" sz="3200" dirty="0">
                <a:solidFill>
                  <a:srgbClr val="542A00"/>
                </a:solidFill>
                <a:latin typeface="Times New Roman" pitchFamily="18" charset="0"/>
                <a:cs typeface="Times New Roman" pitchFamily="18" charset="0"/>
              </a:rPr>
              <a:t>Окостенение вторичных костей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41300" y="1052513"/>
            <a:ext cx="8653463" cy="5129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5"/>
          <p:cNvPicPr>
            <a:picLocks noGrp="1" noChangeAspect="1" noChangeArrowheads="1"/>
          </p:cNvPicPr>
          <p:nvPr>
            <p:ph sz="half" idx="2"/>
          </p:nvPr>
        </p:nvPicPr>
        <p:blipFill>
          <a:blip r:embed="rId2" cstate="print"/>
          <a:srcRect/>
          <a:stretch>
            <a:fillRect/>
          </a:stretch>
        </p:blipFill>
        <p:spPr>
          <a:xfrm>
            <a:off x="2555776" y="0"/>
            <a:ext cx="4303712" cy="5259388"/>
          </a:xfrm>
          <a:noFill/>
        </p:spPr>
      </p:pic>
      <p:sp>
        <p:nvSpPr>
          <p:cNvPr id="49156" name="Прямоугольник 10"/>
          <p:cNvSpPr>
            <a:spLocks noChangeArrowheads="1"/>
          </p:cNvSpPr>
          <p:nvPr/>
        </p:nvSpPr>
        <p:spPr bwMode="auto">
          <a:xfrm>
            <a:off x="1259633" y="5517232"/>
            <a:ext cx="7200799" cy="584775"/>
          </a:xfrm>
          <a:prstGeom prst="rect">
            <a:avLst/>
          </a:prstGeom>
          <a:noFill/>
          <a:ln w="9525">
            <a:noFill/>
            <a:miter lim="800000"/>
            <a:headEnd/>
            <a:tailEnd/>
          </a:ln>
        </p:spPr>
        <p:txBody>
          <a:bodyPr wrap="square">
            <a:spAutoFit/>
          </a:bodyPr>
          <a:lstStyle/>
          <a:p>
            <a:r>
              <a:rPr lang="ru-RU" altLang="ru-RU" sz="1600" dirty="0"/>
              <a:t>Схематическое изображение локализации первичных точек окостенения в скелете зародыша человека на 3-м месяце </a:t>
            </a:r>
            <a:r>
              <a:rPr lang="ru-RU" altLang="ru-RU" sz="1600" dirty="0" err="1"/>
              <a:t>виутриутробного</a:t>
            </a:r>
            <a:r>
              <a:rPr lang="ru-RU" altLang="ru-RU" sz="1600" dirty="0"/>
              <a:t> развития</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04664"/>
            <a:ext cx="8219256" cy="5721499"/>
          </a:xfrm>
        </p:spPr>
        <p:txBody>
          <a:bodyPr>
            <a:normAutofit fontScale="85000" lnSpcReduction="20000"/>
          </a:bodyPr>
          <a:lstStyle/>
          <a:p>
            <a:pPr algn="just"/>
            <a:r>
              <a:rPr lang="ru-RU" dirty="0" smtClean="0">
                <a:latin typeface="Times New Roman" pitchFamily="18" charset="0"/>
                <a:cs typeface="Times New Roman" pitchFamily="18" charset="0"/>
              </a:rPr>
              <a:t>Наблюдаются значительные индивидуальные различия в темпах окостенения, он может замедляться и ускоряться, что обусловлено генетическими, гормональными и средовыми факторами. Для оценки развития скелета у ребенка введено понятие «костный возраст» о котором судят по числу имеющихся в костях точек окостенения и по срокам их слияния (т.е. развития синостозов). Для этого обычно проводят рентгеновские снимки кистей: у новорожденного все запястье хрящевое,  на 1-м году жизни образуются точки окостенения в головчатой и крючковидной кости, на 3-м – в трехгранной, на 4-м - в полулунной, на 5-м в ладьевидной, на 6-7-м – в кости трапеции и трапециевидной кости, на12-14- м – в гороховидной кости. Костный возраст не всегда совпадает с паспортным.</a:t>
            </a:r>
          </a:p>
          <a:p>
            <a:pPr algn="just"/>
            <a:r>
              <a:rPr lang="ru-RU" dirty="0" smtClean="0">
                <a:latin typeface="Times New Roman" pitchFamily="18" charset="0"/>
                <a:cs typeface="Times New Roman" pitchFamily="18" charset="0"/>
              </a:rPr>
              <a:t>Все основные точки окостенения в костях скелета появляются до начала полового созревания. </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2700" b="1" dirty="0" smtClean="0">
                <a:latin typeface="Times New Roman" pitchFamily="18" charset="0"/>
                <a:cs typeface="Times New Roman" pitchFamily="18" charset="0"/>
              </a:rPr>
              <a:t>Скелетная зрелость (оценивается по срокам и степени окостенения скелета)</a:t>
            </a:r>
            <a:r>
              <a:rPr lang="ru-RU" altLang="ru-RU" b="1" dirty="0" smtClean="0">
                <a:latin typeface="Times New Roman" pitchFamily="18" charset="0"/>
                <a:cs typeface="Times New Roman" pitchFamily="18" charset="0"/>
              </a:rPr>
              <a:t/>
            </a:r>
            <a:br>
              <a:rPr lang="ru-RU" altLang="ru-RU" b="1" dirty="0" smtClean="0">
                <a:latin typeface="Times New Roman" pitchFamily="18" charset="0"/>
                <a:cs typeface="Times New Roman" pitchFamily="18" charset="0"/>
              </a:rPr>
            </a:br>
            <a:endParaRPr lang="ru-RU" dirty="0"/>
          </a:p>
        </p:txBody>
      </p:sp>
      <p:pic>
        <p:nvPicPr>
          <p:cNvPr id="61442" name="Picture 2" descr="D:\slide-8.jpg"/>
          <p:cNvPicPr>
            <a:picLocks noGrp="1" noChangeAspect="1" noChangeArrowheads="1"/>
          </p:cNvPicPr>
          <p:nvPr>
            <p:ph sz="half" idx="1"/>
          </p:nvPr>
        </p:nvPicPr>
        <p:blipFill>
          <a:blip r:embed="rId2" cstate="print"/>
          <a:srcRect t="21364" b="11984"/>
          <a:stretch>
            <a:fillRect/>
          </a:stretch>
        </p:blipFill>
        <p:spPr bwMode="auto">
          <a:xfrm>
            <a:off x="457200" y="1268760"/>
            <a:ext cx="8219256" cy="4104456"/>
          </a:xfrm>
          <a:prstGeom prst="rect">
            <a:avLst/>
          </a:prstGeom>
          <a:noFill/>
        </p:spPr>
      </p:pic>
      <p:sp>
        <p:nvSpPr>
          <p:cNvPr id="6" name="Прямоугольник 5"/>
          <p:cNvSpPr/>
          <p:nvPr/>
        </p:nvSpPr>
        <p:spPr>
          <a:xfrm>
            <a:off x="395536" y="5445224"/>
            <a:ext cx="8568952" cy="646331"/>
          </a:xfrm>
          <a:prstGeom prst="rect">
            <a:avLst/>
          </a:prstGeom>
        </p:spPr>
        <p:txBody>
          <a:bodyPr wrap="square">
            <a:spAutoFit/>
          </a:bodyPr>
          <a:lstStyle/>
          <a:p>
            <a:r>
              <a:rPr lang="ru-RU" altLang="ru-RU" dirty="0" smtClean="0">
                <a:latin typeface="Calibri" pitchFamily="34" charset="0"/>
              </a:rPr>
              <a:t>Головчатая и крючковидная – в 1 год, трехгранная – в 3 года, полулунная – в 4 года, ладьевидная  - в 5 лет, трапециевидная – в 6-7 лет, гороховидная – в 12-14 лет</a:t>
            </a:r>
            <a:endParaRPr lang="ru-RU" altLang="ru-RU"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Факторы, оказывающие влияние на рост и формирование костей: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Генетический фактор</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179512" y="1772816"/>
            <a:ext cx="4104456" cy="4353347"/>
          </a:xfrm>
        </p:spPr>
        <p:txBody>
          <a:bodyPr/>
          <a:lstStyle/>
          <a:p>
            <a:r>
              <a:rPr lang="ru-RU" dirty="0" smtClean="0">
                <a:latin typeface="Times New Roman" pitchFamily="18" charset="0"/>
                <a:cs typeface="Times New Roman" pitchFamily="18" charset="0"/>
              </a:rPr>
              <a:t>Важнейшую роль в формировании костей играет наследственность (генетический фактор). От генов на 70-80 % зависит потенциальный размер и прочность скелета.</a:t>
            </a:r>
          </a:p>
          <a:p>
            <a:endParaRPr lang="ru-RU" dirty="0"/>
          </a:p>
        </p:txBody>
      </p:sp>
      <p:pic>
        <p:nvPicPr>
          <p:cNvPr id="76802" name="Picture 2" descr="D:\dna (1).jpg"/>
          <p:cNvPicPr>
            <a:picLocks noGrp="1" noChangeAspect="1" noChangeArrowheads="1"/>
          </p:cNvPicPr>
          <p:nvPr>
            <p:ph sz="half" idx="2"/>
          </p:nvPr>
        </p:nvPicPr>
        <p:blipFill>
          <a:blip r:embed="rId2" cstate="print"/>
          <a:srcRect/>
          <a:stretch>
            <a:fillRect/>
          </a:stretch>
        </p:blipFill>
        <p:spPr bwMode="auto">
          <a:xfrm>
            <a:off x="4283968" y="1844824"/>
            <a:ext cx="4608512" cy="446449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Эндокринная система: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гормоны гипофиза</a:t>
            </a:r>
            <a:endParaRPr lang="ru-RU" dirty="0">
              <a:latin typeface="Times New Roman" pitchFamily="18" charset="0"/>
              <a:cs typeface="Times New Roman" pitchFamily="18" charset="0"/>
            </a:endParaRPr>
          </a:p>
        </p:txBody>
      </p:sp>
      <p:pic>
        <p:nvPicPr>
          <p:cNvPr id="77826" name="Picture 2" descr="D:\images.jpg"/>
          <p:cNvPicPr>
            <a:picLocks noGrp="1" noChangeAspect="1" noChangeArrowheads="1"/>
          </p:cNvPicPr>
          <p:nvPr>
            <p:ph sz="half" idx="1"/>
          </p:nvPr>
        </p:nvPicPr>
        <p:blipFill>
          <a:blip r:embed="rId2" cstate="print"/>
          <a:srcRect/>
          <a:stretch>
            <a:fillRect/>
          </a:stretch>
        </p:blipFill>
        <p:spPr bwMode="auto">
          <a:xfrm>
            <a:off x="467544" y="1772817"/>
            <a:ext cx="3816424" cy="2952327"/>
          </a:xfrm>
          <a:prstGeom prst="rect">
            <a:avLst/>
          </a:prstGeom>
          <a:noFill/>
        </p:spPr>
      </p:pic>
      <p:pic>
        <p:nvPicPr>
          <p:cNvPr id="77827" name="Picture 3" descr="D:\slide-1.jpg"/>
          <p:cNvPicPr>
            <a:picLocks noGrp="1" noChangeAspect="1" noChangeArrowheads="1"/>
          </p:cNvPicPr>
          <p:nvPr>
            <p:ph sz="half" idx="2"/>
          </p:nvPr>
        </p:nvPicPr>
        <p:blipFill>
          <a:blip r:embed="rId3" cstate="print"/>
          <a:srcRect r="48397"/>
          <a:stretch>
            <a:fillRect/>
          </a:stretch>
        </p:blipFill>
        <p:spPr bwMode="auto">
          <a:xfrm>
            <a:off x="5364088" y="1628800"/>
            <a:ext cx="2448272" cy="3169022"/>
          </a:xfrm>
          <a:prstGeom prst="rect">
            <a:avLst/>
          </a:prstGeom>
          <a:noFill/>
        </p:spPr>
      </p:pic>
      <p:sp>
        <p:nvSpPr>
          <p:cNvPr id="5" name="Прямоугольник 4"/>
          <p:cNvSpPr/>
          <p:nvPr/>
        </p:nvSpPr>
        <p:spPr>
          <a:xfrm>
            <a:off x="539552" y="4797152"/>
            <a:ext cx="8064896"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Большое значение на развитие костей оказывает эндокринная система. Например, гормон роста </a:t>
            </a:r>
            <a:r>
              <a:rPr lang="ru-RU" sz="2400" dirty="0" err="1" smtClean="0">
                <a:latin typeface="Times New Roman" pitchFamily="18" charset="0"/>
                <a:cs typeface="Times New Roman" pitchFamily="18" charset="0"/>
              </a:rPr>
              <a:t>соматотропин</a:t>
            </a:r>
            <a:r>
              <a:rPr lang="ru-RU" sz="2400" dirty="0" smtClean="0">
                <a:latin typeface="Times New Roman" pitchFamily="18" charset="0"/>
                <a:cs typeface="Times New Roman" pitchFamily="18" charset="0"/>
              </a:rPr>
              <a:t>, выделяемый гипофизом: при его недостаточном коли­честве рост ребенка замедляется, при его избытке человек вырастает выше 2 м. </a:t>
            </a:r>
            <a:endParaRPr lang="ru-RU" sz="2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bwMode="auto">
          <a:xfrm>
            <a:off x="1000125" y="3357563"/>
            <a:ext cx="1500188" cy="642937"/>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ru-RU"/>
          </a:p>
        </p:txBody>
      </p:sp>
      <p:sp>
        <p:nvSpPr>
          <p:cNvPr id="33795" name="TextBox 2"/>
          <p:cNvSpPr txBox="1">
            <a:spLocks noChangeArrowheads="1"/>
          </p:cNvSpPr>
          <p:nvPr/>
        </p:nvSpPr>
        <p:spPr bwMode="auto">
          <a:xfrm>
            <a:off x="250825" y="0"/>
            <a:ext cx="8643938" cy="579438"/>
          </a:xfrm>
          <a:prstGeom prst="rect">
            <a:avLst/>
          </a:prstGeom>
          <a:noFill/>
          <a:ln w="9525">
            <a:noFill/>
            <a:miter lim="800000"/>
            <a:headEnd/>
            <a:tailEnd/>
          </a:ln>
        </p:spPr>
        <p:txBody>
          <a:bodyPr>
            <a:spAutoFit/>
          </a:bodyPr>
          <a:lstStyle/>
          <a:p>
            <a:endParaRPr lang="ru-RU" altLang="ru-RU" sz="3200" i="1" dirty="0">
              <a:solidFill>
                <a:srgbClr val="542A00"/>
              </a:solidFill>
            </a:endParaRPr>
          </a:p>
        </p:txBody>
      </p:sp>
      <p:pic>
        <p:nvPicPr>
          <p:cNvPr id="33796" name="Picture 7"/>
          <p:cNvPicPr>
            <a:picLocks noChangeAspect="1" noChangeArrowheads="1"/>
          </p:cNvPicPr>
          <p:nvPr/>
        </p:nvPicPr>
        <p:blipFill>
          <a:blip r:embed="rId2" cstate="print"/>
          <a:srcRect/>
          <a:stretch>
            <a:fillRect/>
          </a:stretch>
        </p:blipFill>
        <p:spPr bwMode="auto">
          <a:xfrm>
            <a:off x="1857375" y="1214438"/>
            <a:ext cx="4635500" cy="1841500"/>
          </a:xfrm>
          <a:prstGeom prst="rect">
            <a:avLst/>
          </a:prstGeom>
          <a:noFill/>
          <a:ln w="9525">
            <a:noFill/>
            <a:miter lim="800000"/>
            <a:headEnd/>
            <a:tailEnd/>
          </a:ln>
        </p:spPr>
      </p:pic>
      <p:pic>
        <p:nvPicPr>
          <p:cNvPr id="33797" name="Picture 8"/>
          <p:cNvPicPr>
            <a:picLocks noChangeAspect="1" noChangeArrowheads="1"/>
          </p:cNvPicPr>
          <p:nvPr/>
        </p:nvPicPr>
        <p:blipFill>
          <a:blip r:embed="rId3" cstate="print"/>
          <a:srcRect/>
          <a:stretch>
            <a:fillRect/>
          </a:stretch>
        </p:blipFill>
        <p:spPr bwMode="auto">
          <a:xfrm>
            <a:off x="5143500" y="4283075"/>
            <a:ext cx="2357438" cy="2389188"/>
          </a:xfrm>
          <a:prstGeom prst="rect">
            <a:avLst/>
          </a:prstGeom>
          <a:noFill/>
          <a:ln w="9525">
            <a:noFill/>
            <a:miter lim="800000"/>
            <a:headEnd/>
            <a:tailEnd/>
          </a:ln>
        </p:spPr>
      </p:pic>
      <p:sp>
        <p:nvSpPr>
          <p:cNvPr id="33798" name="TextBox 8"/>
          <p:cNvSpPr txBox="1">
            <a:spLocks noChangeArrowheads="1"/>
          </p:cNvSpPr>
          <p:nvPr/>
        </p:nvSpPr>
        <p:spPr bwMode="auto">
          <a:xfrm>
            <a:off x="1071563" y="3500438"/>
            <a:ext cx="1357312" cy="307975"/>
          </a:xfrm>
          <a:prstGeom prst="rect">
            <a:avLst/>
          </a:prstGeom>
          <a:noFill/>
          <a:ln w="9525">
            <a:noFill/>
            <a:miter lim="800000"/>
            <a:headEnd/>
            <a:tailEnd/>
          </a:ln>
        </p:spPr>
        <p:txBody>
          <a:bodyPr>
            <a:spAutoFit/>
          </a:bodyPr>
          <a:lstStyle/>
          <a:p>
            <a:r>
              <a:rPr lang="ru-RU" altLang="ru-RU" sz="1400"/>
              <a:t>тироксин</a:t>
            </a:r>
          </a:p>
        </p:txBody>
      </p:sp>
      <p:sp>
        <p:nvSpPr>
          <p:cNvPr id="33799" name="Овал 10"/>
          <p:cNvSpPr>
            <a:spLocks noChangeArrowheads="1"/>
          </p:cNvSpPr>
          <p:nvPr/>
        </p:nvSpPr>
        <p:spPr bwMode="auto">
          <a:xfrm>
            <a:off x="714375" y="4357688"/>
            <a:ext cx="1500188" cy="642937"/>
          </a:xfrm>
          <a:prstGeom prst="ellipse">
            <a:avLst/>
          </a:prstGeom>
          <a:solidFill>
            <a:srgbClr val="FFC000"/>
          </a:solidFill>
          <a:ln w="9525" algn="ctr">
            <a:solidFill>
              <a:schemeClr val="tx1"/>
            </a:solidFill>
            <a:round/>
            <a:headEnd/>
            <a:tailEnd/>
          </a:ln>
        </p:spPr>
        <p:txBody>
          <a:bodyPr/>
          <a:lstStyle/>
          <a:p>
            <a:endParaRPr lang="ru-RU" altLang="ru-RU"/>
          </a:p>
        </p:txBody>
      </p:sp>
      <p:sp>
        <p:nvSpPr>
          <p:cNvPr id="33800" name="TextBox 11"/>
          <p:cNvSpPr txBox="1">
            <a:spLocks noChangeArrowheads="1"/>
          </p:cNvSpPr>
          <p:nvPr/>
        </p:nvSpPr>
        <p:spPr bwMode="auto">
          <a:xfrm>
            <a:off x="714375" y="4500563"/>
            <a:ext cx="1500188" cy="307975"/>
          </a:xfrm>
          <a:prstGeom prst="rect">
            <a:avLst/>
          </a:prstGeom>
          <a:noFill/>
          <a:ln w="9525">
            <a:noFill/>
            <a:miter lim="800000"/>
            <a:headEnd/>
            <a:tailEnd/>
          </a:ln>
        </p:spPr>
        <p:txBody>
          <a:bodyPr>
            <a:spAutoFit/>
          </a:bodyPr>
          <a:lstStyle/>
          <a:p>
            <a:r>
              <a:rPr lang="ru-RU" altLang="ru-RU" sz="1400"/>
              <a:t>трийодтиронин</a:t>
            </a:r>
          </a:p>
        </p:txBody>
      </p:sp>
      <p:sp>
        <p:nvSpPr>
          <p:cNvPr id="33801" name="Овал 12"/>
          <p:cNvSpPr>
            <a:spLocks noChangeArrowheads="1"/>
          </p:cNvSpPr>
          <p:nvPr/>
        </p:nvSpPr>
        <p:spPr bwMode="auto">
          <a:xfrm>
            <a:off x="5000625" y="3071813"/>
            <a:ext cx="2428875" cy="928687"/>
          </a:xfrm>
          <a:prstGeom prst="ellipse">
            <a:avLst/>
          </a:prstGeom>
          <a:solidFill>
            <a:srgbClr val="3BFF9D"/>
          </a:solidFill>
          <a:ln w="9525" algn="ctr">
            <a:solidFill>
              <a:schemeClr val="tx1"/>
            </a:solidFill>
            <a:round/>
            <a:headEnd/>
            <a:tailEnd/>
          </a:ln>
        </p:spPr>
        <p:txBody>
          <a:bodyPr/>
          <a:lstStyle/>
          <a:p>
            <a:endParaRPr lang="ru-RU" altLang="ru-RU"/>
          </a:p>
        </p:txBody>
      </p:sp>
      <p:sp>
        <p:nvSpPr>
          <p:cNvPr id="33802" name="TextBox 13"/>
          <p:cNvSpPr txBox="1">
            <a:spLocks noChangeArrowheads="1"/>
          </p:cNvSpPr>
          <p:nvPr/>
        </p:nvSpPr>
        <p:spPr bwMode="auto">
          <a:xfrm>
            <a:off x="5214938" y="3071813"/>
            <a:ext cx="1928812" cy="1046162"/>
          </a:xfrm>
          <a:prstGeom prst="rect">
            <a:avLst/>
          </a:prstGeom>
          <a:noFill/>
          <a:ln w="9525">
            <a:noFill/>
            <a:miter lim="800000"/>
            <a:headEnd/>
            <a:tailEnd/>
          </a:ln>
        </p:spPr>
        <p:txBody>
          <a:bodyPr>
            <a:spAutoFit/>
          </a:bodyPr>
          <a:lstStyle/>
          <a:p>
            <a:r>
              <a:rPr lang="ru-RU" altLang="ru-RU" sz="1600" dirty="0" err="1"/>
              <a:t>паратгормон</a:t>
            </a:r>
            <a:endParaRPr lang="ru-RU" altLang="ru-RU" sz="1600" dirty="0"/>
          </a:p>
          <a:p>
            <a:r>
              <a:rPr lang="ru-RU" altLang="ru-RU" sz="1600" dirty="0"/>
              <a:t>высвобождает </a:t>
            </a:r>
            <a:r>
              <a:rPr lang="en-US" altLang="ru-RU" sz="1600" dirty="0"/>
              <a:t>Ca</a:t>
            </a:r>
            <a:r>
              <a:rPr lang="ru-RU" altLang="ru-RU" sz="1600" dirty="0"/>
              <a:t> из костных  балок</a:t>
            </a:r>
          </a:p>
          <a:p>
            <a:endParaRPr lang="ru-RU" altLang="ru-RU" sz="1400" dirty="0"/>
          </a:p>
        </p:txBody>
      </p:sp>
      <p:cxnSp>
        <p:nvCxnSpPr>
          <p:cNvPr id="33803" name="Прямая соединительная линия 15"/>
          <p:cNvCxnSpPr>
            <a:cxnSpLocks noChangeShapeType="1"/>
          </p:cNvCxnSpPr>
          <p:nvPr/>
        </p:nvCxnSpPr>
        <p:spPr bwMode="auto">
          <a:xfrm rot="16200000" flipH="1">
            <a:off x="6786563" y="4000500"/>
            <a:ext cx="357187" cy="214313"/>
          </a:xfrm>
          <a:prstGeom prst="line">
            <a:avLst/>
          </a:prstGeom>
          <a:noFill/>
          <a:ln w="76200" algn="ctr">
            <a:solidFill>
              <a:srgbClr val="00C462"/>
            </a:solidFill>
            <a:round/>
            <a:headEnd/>
            <a:tailEnd/>
          </a:ln>
        </p:spPr>
      </p:cxnSp>
      <p:cxnSp>
        <p:nvCxnSpPr>
          <p:cNvPr id="33804" name="Прямая соединительная линия 17"/>
          <p:cNvCxnSpPr>
            <a:cxnSpLocks noChangeShapeType="1"/>
            <a:endCxn id="33801" idx="1"/>
          </p:cNvCxnSpPr>
          <p:nvPr/>
        </p:nvCxnSpPr>
        <p:spPr bwMode="auto">
          <a:xfrm>
            <a:off x="4000500" y="2500313"/>
            <a:ext cx="1355725" cy="708025"/>
          </a:xfrm>
          <a:prstGeom prst="line">
            <a:avLst/>
          </a:prstGeom>
          <a:noFill/>
          <a:ln w="9525" algn="ctr">
            <a:solidFill>
              <a:schemeClr val="tx1"/>
            </a:solidFill>
            <a:round/>
            <a:headEnd/>
            <a:tailEnd/>
          </a:ln>
        </p:spPr>
      </p:cxnSp>
      <p:sp>
        <p:nvSpPr>
          <p:cNvPr id="33805" name="Овал 18"/>
          <p:cNvSpPr>
            <a:spLocks noChangeArrowheads="1"/>
          </p:cNvSpPr>
          <p:nvPr/>
        </p:nvSpPr>
        <p:spPr bwMode="auto">
          <a:xfrm>
            <a:off x="2928938" y="3571875"/>
            <a:ext cx="2214562" cy="1285875"/>
          </a:xfrm>
          <a:prstGeom prst="ellipse">
            <a:avLst/>
          </a:prstGeom>
          <a:solidFill>
            <a:srgbClr val="FF5353"/>
          </a:solidFill>
          <a:ln w="9525" algn="ctr">
            <a:solidFill>
              <a:schemeClr val="tx1"/>
            </a:solidFill>
            <a:round/>
            <a:headEnd/>
            <a:tailEnd/>
          </a:ln>
        </p:spPr>
        <p:txBody>
          <a:bodyPr/>
          <a:lstStyle/>
          <a:p>
            <a:endParaRPr lang="ru-RU" altLang="ru-RU"/>
          </a:p>
        </p:txBody>
      </p:sp>
      <p:sp>
        <p:nvSpPr>
          <p:cNvPr id="33806" name="TextBox 19"/>
          <p:cNvSpPr txBox="1">
            <a:spLocks noChangeArrowheads="1"/>
          </p:cNvSpPr>
          <p:nvPr/>
        </p:nvSpPr>
        <p:spPr bwMode="auto">
          <a:xfrm>
            <a:off x="3286125" y="3786188"/>
            <a:ext cx="1500188" cy="830262"/>
          </a:xfrm>
          <a:prstGeom prst="rect">
            <a:avLst/>
          </a:prstGeom>
          <a:noFill/>
          <a:ln w="9525">
            <a:noFill/>
            <a:miter lim="800000"/>
            <a:headEnd/>
            <a:tailEnd/>
          </a:ln>
        </p:spPr>
        <p:txBody>
          <a:bodyPr>
            <a:spAutoFit/>
          </a:bodyPr>
          <a:lstStyle/>
          <a:p>
            <a:r>
              <a:rPr lang="ru-RU" altLang="ru-RU" sz="1600" dirty="0" err="1"/>
              <a:t>кальцитонин</a:t>
            </a:r>
            <a:endParaRPr lang="ru-RU" altLang="ru-RU" sz="1600" dirty="0"/>
          </a:p>
          <a:p>
            <a:r>
              <a:rPr lang="ru-RU" altLang="ru-RU" sz="1600" dirty="0"/>
              <a:t>депонирует </a:t>
            </a:r>
            <a:r>
              <a:rPr lang="en-US" altLang="ru-RU" sz="1600" dirty="0"/>
              <a:t>Ca </a:t>
            </a:r>
            <a:r>
              <a:rPr lang="ru-RU" altLang="ru-RU" sz="1600" dirty="0"/>
              <a:t>в костях</a:t>
            </a:r>
          </a:p>
        </p:txBody>
      </p:sp>
      <p:cxnSp>
        <p:nvCxnSpPr>
          <p:cNvPr id="33807" name="Прямая соединительная линия 32"/>
          <p:cNvCxnSpPr>
            <a:cxnSpLocks noChangeShapeType="1"/>
          </p:cNvCxnSpPr>
          <p:nvPr/>
        </p:nvCxnSpPr>
        <p:spPr bwMode="auto">
          <a:xfrm rot="10800000" flipV="1">
            <a:off x="2071688" y="2857500"/>
            <a:ext cx="571500" cy="500063"/>
          </a:xfrm>
          <a:prstGeom prst="line">
            <a:avLst/>
          </a:prstGeom>
          <a:noFill/>
          <a:ln w="9525" algn="ctr">
            <a:solidFill>
              <a:schemeClr val="tx1"/>
            </a:solidFill>
            <a:round/>
            <a:headEnd/>
            <a:tailEnd/>
          </a:ln>
        </p:spPr>
      </p:cxnSp>
      <p:cxnSp>
        <p:nvCxnSpPr>
          <p:cNvPr id="33808" name="Прямая соединительная линия 34"/>
          <p:cNvCxnSpPr>
            <a:cxnSpLocks noChangeShapeType="1"/>
          </p:cNvCxnSpPr>
          <p:nvPr/>
        </p:nvCxnSpPr>
        <p:spPr bwMode="auto">
          <a:xfrm rot="10800000" flipV="1">
            <a:off x="785813" y="2643188"/>
            <a:ext cx="1928812" cy="571500"/>
          </a:xfrm>
          <a:prstGeom prst="line">
            <a:avLst/>
          </a:prstGeom>
          <a:noFill/>
          <a:ln w="9525" algn="ctr">
            <a:solidFill>
              <a:schemeClr val="tx1"/>
            </a:solidFill>
            <a:round/>
            <a:headEnd/>
            <a:tailEnd/>
          </a:ln>
        </p:spPr>
      </p:cxnSp>
      <p:cxnSp>
        <p:nvCxnSpPr>
          <p:cNvPr id="33809" name="Прямая соединительная линия 36"/>
          <p:cNvCxnSpPr>
            <a:cxnSpLocks noChangeShapeType="1"/>
          </p:cNvCxnSpPr>
          <p:nvPr/>
        </p:nvCxnSpPr>
        <p:spPr bwMode="auto">
          <a:xfrm rot="5400000">
            <a:off x="71438" y="3857625"/>
            <a:ext cx="1357312" cy="71438"/>
          </a:xfrm>
          <a:prstGeom prst="line">
            <a:avLst/>
          </a:prstGeom>
          <a:noFill/>
          <a:ln w="9525" algn="ctr">
            <a:solidFill>
              <a:schemeClr val="tx1"/>
            </a:solidFill>
            <a:round/>
            <a:headEnd/>
            <a:tailEnd/>
          </a:ln>
        </p:spPr>
      </p:cxnSp>
      <p:cxnSp>
        <p:nvCxnSpPr>
          <p:cNvPr id="33810" name="Прямая соединительная линия 38"/>
          <p:cNvCxnSpPr>
            <a:cxnSpLocks noChangeShapeType="1"/>
            <a:endCxn id="33805" idx="0"/>
          </p:cNvCxnSpPr>
          <p:nvPr/>
        </p:nvCxnSpPr>
        <p:spPr bwMode="auto">
          <a:xfrm>
            <a:off x="3143250" y="2857500"/>
            <a:ext cx="892175" cy="714375"/>
          </a:xfrm>
          <a:prstGeom prst="line">
            <a:avLst/>
          </a:prstGeom>
          <a:noFill/>
          <a:ln w="9525" algn="ctr">
            <a:solidFill>
              <a:schemeClr val="tx1"/>
            </a:solidFill>
            <a:round/>
            <a:headEnd/>
            <a:tailEnd/>
          </a:ln>
        </p:spPr>
      </p:cxnSp>
      <p:sp>
        <p:nvSpPr>
          <p:cNvPr id="33811" name="TextBox 20"/>
          <p:cNvSpPr txBox="1">
            <a:spLocks noChangeArrowheads="1"/>
          </p:cNvSpPr>
          <p:nvPr/>
        </p:nvSpPr>
        <p:spPr bwMode="auto">
          <a:xfrm>
            <a:off x="285750" y="0"/>
            <a:ext cx="8643938" cy="584775"/>
          </a:xfrm>
          <a:prstGeom prst="rect">
            <a:avLst/>
          </a:prstGeom>
          <a:noFill/>
          <a:ln w="9525">
            <a:noFill/>
            <a:miter lim="800000"/>
            <a:headEnd/>
            <a:tailEnd/>
          </a:ln>
        </p:spPr>
        <p:txBody>
          <a:bodyPr wrap="square">
            <a:spAutoFit/>
          </a:bodyPr>
          <a:lstStyle/>
          <a:p>
            <a:pPr algn="l"/>
            <a:r>
              <a:rPr lang="ru-RU" altLang="ru-RU" dirty="0">
                <a:solidFill>
                  <a:srgbClr val="542A00"/>
                </a:solidFill>
              </a:rPr>
              <a:t> </a:t>
            </a:r>
            <a:r>
              <a:rPr lang="ru-RU" altLang="ru-RU" sz="3200" dirty="0" smtClean="0">
                <a:solidFill>
                  <a:srgbClr val="542A00"/>
                </a:solidFill>
                <a:latin typeface="Times New Roman" pitchFamily="18" charset="0"/>
                <a:cs typeface="Times New Roman" pitchFamily="18" charset="0"/>
              </a:rPr>
              <a:t>Гормоны </a:t>
            </a:r>
            <a:r>
              <a:rPr lang="ru-RU" altLang="ru-RU" sz="3200" dirty="0">
                <a:solidFill>
                  <a:srgbClr val="542A00"/>
                </a:solidFill>
                <a:latin typeface="Times New Roman" pitchFamily="18" charset="0"/>
                <a:cs typeface="Times New Roman" pitchFamily="18" charset="0"/>
              </a:rPr>
              <a:t>щитовидной, паращитовидной желез</a:t>
            </a:r>
          </a:p>
        </p:txBody>
      </p:sp>
      <p:cxnSp>
        <p:nvCxnSpPr>
          <p:cNvPr id="33812" name="Соединительная линия уступом 37"/>
          <p:cNvCxnSpPr>
            <a:cxnSpLocks noChangeShapeType="1"/>
          </p:cNvCxnSpPr>
          <p:nvPr/>
        </p:nvCxnSpPr>
        <p:spPr bwMode="auto">
          <a:xfrm>
            <a:off x="5143500" y="4071938"/>
            <a:ext cx="571500" cy="214312"/>
          </a:xfrm>
          <a:prstGeom prst="bentConnector3">
            <a:avLst>
              <a:gd name="adj1" fmla="val 50000"/>
            </a:avLst>
          </a:prstGeom>
          <a:noFill/>
          <a:ln w="9525" algn="ctr">
            <a:solidFill>
              <a:srgbClr val="FF0000"/>
            </a:solidFill>
            <a:round/>
            <a:headEnd/>
            <a:tailEnd type="arrow" w="med" len="med"/>
          </a:ln>
        </p:spPr>
      </p:cxnSp>
      <p:sp>
        <p:nvSpPr>
          <p:cNvPr id="21" name="Прямоугольник 20"/>
          <p:cNvSpPr/>
          <p:nvPr/>
        </p:nvSpPr>
        <p:spPr>
          <a:xfrm>
            <a:off x="467544" y="5013176"/>
            <a:ext cx="4608512" cy="1754326"/>
          </a:xfrm>
          <a:prstGeom prst="rect">
            <a:avLst/>
          </a:prstGeom>
        </p:spPr>
        <p:txBody>
          <a:bodyPr wrap="square">
            <a:spAutoFit/>
          </a:bodyPr>
          <a:lstStyle/>
          <a:p>
            <a:r>
              <a:rPr lang="ru-RU" dirty="0" err="1" smtClean="0">
                <a:latin typeface="Times New Roman" pitchFamily="18" charset="0"/>
                <a:cs typeface="Times New Roman" pitchFamily="18" charset="0"/>
              </a:rPr>
              <a:t>Паратгормон</a:t>
            </a:r>
            <a:r>
              <a:rPr lang="ru-RU" dirty="0" smtClean="0">
                <a:latin typeface="Times New Roman" pitchFamily="18" charset="0"/>
                <a:cs typeface="Times New Roman" pitchFamily="18" charset="0"/>
              </a:rPr>
              <a:t> (гормон паращитовидных желез) способствует резорбции костей, т.к. активизирует остеокласты, способствующие разрушению костной ткани. </a:t>
            </a:r>
            <a:r>
              <a:rPr lang="ru-RU" dirty="0" err="1" smtClean="0">
                <a:latin typeface="Times New Roman" pitchFamily="18" charset="0"/>
                <a:cs typeface="Times New Roman" pitchFamily="18" charset="0"/>
              </a:rPr>
              <a:t>Кальцитонин</a:t>
            </a:r>
            <a:r>
              <a:rPr lang="ru-RU" dirty="0" smtClean="0">
                <a:latin typeface="Times New Roman" pitchFamily="18" charset="0"/>
                <a:cs typeface="Times New Roman" pitchFamily="18" charset="0"/>
              </a:rPr>
              <a:t> (гормон щитовидной железы) повышает минерализацию костей.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2190750" y="548681"/>
            <a:ext cx="4238625" cy="3528392"/>
          </a:xfrm>
          <a:prstGeom prst="rect">
            <a:avLst/>
          </a:prstGeom>
          <a:noFill/>
          <a:ln w="9525">
            <a:noFill/>
            <a:miter lim="800000"/>
            <a:headEnd/>
            <a:tailEnd/>
          </a:ln>
        </p:spPr>
      </p:pic>
      <p:sp>
        <p:nvSpPr>
          <p:cNvPr id="34820" name="TextBox 20"/>
          <p:cNvSpPr txBox="1">
            <a:spLocks noChangeArrowheads="1"/>
          </p:cNvSpPr>
          <p:nvPr/>
        </p:nvSpPr>
        <p:spPr bwMode="auto">
          <a:xfrm>
            <a:off x="250825" y="0"/>
            <a:ext cx="8643938" cy="584775"/>
          </a:xfrm>
          <a:prstGeom prst="rect">
            <a:avLst/>
          </a:prstGeom>
          <a:noFill/>
          <a:ln w="9525">
            <a:noFill/>
            <a:miter lim="800000"/>
            <a:headEnd/>
            <a:tailEnd/>
          </a:ln>
        </p:spPr>
        <p:txBody>
          <a:bodyPr wrap="square">
            <a:spAutoFit/>
          </a:bodyPr>
          <a:lstStyle/>
          <a:p>
            <a:pPr algn="ctr"/>
            <a:r>
              <a:rPr lang="ru-RU" altLang="ru-RU" sz="3200" dirty="0">
                <a:solidFill>
                  <a:srgbClr val="542A00"/>
                </a:solidFill>
              </a:rPr>
              <a:t> </a:t>
            </a:r>
            <a:r>
              <a:rPr lang="ru-RU" altLang="ru-RU" sz="3200" dirty="0" smtClean="0">
                <a:solidFill>
                  <a:srgbClr val="542A00"/>
                </a:solidFill>
                <a:latin typeface="Times New Roman" pitchFamily="18" charset="0"/>
                <a:cs typeface="Times New Roman" pitchFamily="18" charset="0"/>
              </a:rPr>
              <a:t>Витамины </a:t>
            </a:r>
            <a:r>
              <a:rPr lang="en-US" altLang="ru-RU" sz="3200" dirty="0">
                <a:solidFill>
                  <a:srgbClr val="542A00"/>
                </a:solidFill>
                <a:latin typeface="Times New Roman" pitchFamily="18" charset="0"/>
                <a:cs typeface="Times New Roman" pitchFamily="18" charset="0"/>
              </a:rPr>
              <a:t>D, C, A</a:t>
            </a:r>
            <a:endParaRPr lang="ru-RU" altLang="ru-RU" sz="3200" dirty="0">
              <a:solidFill>
                <a:srgbClr val="542A00"/>
              </a:solidFill>
              <a:latin typeface="Times New Roman" pitchFamily="18" charset="0"/>
              <a:cs typeface="Times New Roman" pitchFamily="18" charset="0"/>
            </a:endParaRPr>
          </a:p>
        </p:txBody>
      </p:sp>
      <p:sp>
        <p:nvSpPr>
          <p:cNvPr id="4" name="Прямоугольник 3"/>
          <p:cNvSpPr/>
          <p:nvPr/>
        </p:nvSpPr>
        <p:spPr>
          <a:xfrm>
            <a:off x="611560" y="4293096"/>
            <a:ext cx="7992888" cy="2062103"/>
          </a:xfrm>
          <a:prstGeom prst="rect">
            <a:avLst/>
          </a:prstGeom>
        </p:spPr>
        <p:txBody>
          <a:bodyPr wrap="square">
            <a:spAutoFit/>
          </a:bodyPr>
          <a:lstStyle/>
          <a:p>
            <a:pPr algn="just"/>
            <a:r>
              <a:rPr lang="ru-RU" sz="1600" dirty="0" smtClean="0">
                <a:latin typeface="Times New Roman" pitchFamily="18" charset="0"/>
                <a:cs typeface="Times New Roman" pitchFamily="18" charset="0"/>
              </a:rPr>
              <a:t>Также для формирования костей необходимы витамины: витамин Д в оптимальных количествах необходим для нормального течения процессов </a:t>
            </a:r>
            <a:r>
              <a:rPr lang="ru-RU" sz="1600" dirty="0" err="1" smtClean="0">
                <a:latin typeface="Times New Roman" pitchFamily="18" charset="0"/>
                <a:cs typeface="Times New Roman" pitchFamily="18" charset="0"/>
              </a:rPr>
              <a:t>кальцификации</a:t>
            </a:r>
            <a:r>
              <a:rPr lang="ru-RU" sz="1600" dirty="0" smtClean="0">
                <a:latin typeface="Times New Roman" pitchFamily="18" charset="0"/>
                <a:cs typeface="Times New Roman" pitchFamily="18" charset="0"/>
              </a:rPr>
              <a:t> костной ткани, при его недостатке кости становятся мягкими (происходит остеомаляция).</a:t>
            </a:r>
          </a:p>
          <a:p>
            <a:pPr algn="just"/>
            <a:r>
              <a:rPr lang="ru-RU" sz="1600" dirty="0" smtClean="0">
                <a:latin typeface="Times New Roman" pitchFamily="18" charset="0"/>
                <a:cs typeface="Times New Roman" pitchFamily="18" charset="0"/>
              </a:rPr>
              <a:t>Прекращение роста костей является ранним проявлением недостаточности витамина А.</a:t>
            </a:r>
          </a:p>
          <a:p>
            <a:pPr algn="just"/>
            <a:r>
              <a:rPr lang="ru-RU" sz="1600" dirty="0" smtClean="0">
                <a:latin typeface="Times New Roman" pitchFamily="18" charset="0"/>
                <a:cs typeface="Times New Roman" pitchFamily="18" charset="0"/>
              </a:rPr>
              <a:t>При недостаточности витамина С нарушается процесс образования </a:t>
            </a:r>
            <a:r>
              <a:rPr lang="ru-RU" sz="1600" dirty="0" err="1" smtClean="0">
                <a:latin typeface="Times New Roman" pitchFamily="18" charset="0"/>
                <a:cs typeface="Times New Roman" pitchFamily="18" charset="0"/>
              </a:rPr>
              <a:t>коллагеновых</a:t>
            </a:r>
            <a:r>
              <a:rPr lang="ru-RU" sz="1600" dirty="0" smtClean="0">
                <a:latin typeface="Times New Roman" pitchFamily="18" charset="0"/>
                <a:cs typeface="Times New Roman" pitchFamily="18" charset="0"/>
              </a:rPr>
              <a:t> волокон, что приводит к нарушению </a:t>
            </a:r>
            <a:r>
              <a:rPr lang="ru-RU" sz="1600" dirty="0" err="1" smtClean="0">
                <a:latin typeface="Times New Roman" pitchFamily="18" charset="0"/>
                <a:cs typeface="Times New Roman" pitchFamily="18" charset="0"/>
              </a:rPr>
              <a:t>обызвестления</a:t>
            </a:r>
            <a:r>
              <a:rPr lang="ru-RU" sz="1600" dirty="0" smtClean="0">
                <a:latin typeface="Times New Roman" pitchFamily="18" charset="0"/>
                <a:cs typeface="Times New Roman" pitchFamily="18" charset="0"/>
              </a:rPr>
              <a:t> костной ткани.</a:t>
            </a:r>
          </a:p>
          <a:p>
            <a:pPr algn="just"/>
            <a:r>
              <a:rPr lang="ru-RU" sz="1600" dirty="0" smtClean="0">
                <a:latin typeface="Times New Roman" pitchFamily="18" charset="0"/>
                <a:cs typeface="Times New Roman" pitchFamily="18" charset="0"/>
              </a:rPr>
              <a:t>На структуру костей оказывает влияние состав пищи, которая должна содержать в достаточном количестве соли фосфора, кальция.</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0"/>
            <a:ext cx="5486400" cy="566738"/>
          </a:xfrm>
        </p:spPr>
        <p:txBody>
          <a:bodyPr>
            <a:normAutofit/>
          </a:bodyPr>
          <a:lstStyle/>
          <a:p>
            <a:r>
              <a:rPr lang="ru-RU" sz="2800" dirty="0" smtClean="0">
                <a:latin typeface="Times New Roman" pitchFamily="18" charset="0"/>
                <a:cs typeface="Times New Roman" pitchFamily="18" charset="0"/>
              </a:rPr>
              <a:t>Опорно-двигательный аппарат</a:t>
            </a:r>
            <a:endParaRPr lang="ru-RU" sz="2800" dirty="0">
              <a:latin typeface="Times New Roman" pitchFamily="18" charset="0"/>
              <a:cs typeface="Times New Roman" pitchFamily="18" charset="0"/>
            </a:endParaRPr>
          </a:p>
        </p:txBody>
      </p:sp>
      <p:pic>
        <p:nvPicPr>
          <p:cNvPr id="5122" name="Picture 2" descr="D:\maxresdefault (1).jpg"/>
          <p:cNvPicPr>
            <a:picLocks noGrp="1" noChangeAspect="1" noChangeArrowheads="1"/>
          </p:cNvPicPr>
          <p:nvPr>
            <p:ph type="pic" idx="1"/>
          </p:nvPr>
        </p:nvPicPr>
        <p:blipFill>
          <a:blip r:embed="rId3" cstate="print"/>
          <a:srcRect l="12500" t="8750" r="12500" b="12501"/>
          <a:stretch>
            <a:fillRect/>
          </a:stretch>
        </p:blipFill>
        <p:spPr bwMode="auto">
          <a:xfrm>
            <a:off x="1763688" y="620688"/>
            <a:ext cx="5486400" cy="3096344"/>
          </a:xfrm>
          <a:prstGeom prst="rect">
            <a:avLst/>
          </a:prstGeom>
          <a:noFill/>
        </p:spPr>
      </p:pic>
      <p:sp>
        <p:nvSpPr>
          <p:cNvPr id="7" name="Текст 6"/>
          <p:cNvSpPr>
            <a:spLocks noGrp="1"/>
          </p:cNvSpPr>
          <p:nvPr>
            <p:ph type="body" sz="half" idx="2"/>
          </p:nvPr>
        </p:nvSpPr>
        <p:spPr>
          <a:xfrm>
            <a:off x="899592" y="3501008"/>
            <a:ext cx="7704856" cy="2808312"/>
          </a:xfrm>
        </p:spPr>
        <p:txBody>
          <a:bodyPr>
            <a:noAutofit/>
          </a:bodyPr>
          <a:lstStyle/>
          <a:p>
            <a:pPr algn="just"/>
            <a:r>
              <a:rPr lang="ru-RU" sz="2400" dirty="0" smtClean="0">
                <a:latin typeface="Times New Roman" pitchFamily="18" charset="0"/>
                <a:cs typeface="Times New Roman" pitchFamily="18" charset="0"/>
              </a:rPr>
              <a:t>Изменение положения  и передвижение тела в пространстве – одна из основных функций представителей животного мира. Ее осуществляет </a:t>
            </a:r>
            <a:r>
              <a:rPr lang="ru-RU" sz="2400" dirty="0" err="1" smtClean="0">
                <a:latin typeface="Times New Roman" pitchFamily="18" charset="0"/>
                <a:cs typeface="Times New Roman" pitchFamily="18" charset="0"/>
              </a:rPr>
              <a:t>опорно</a:t>
            </a:r>
            <a:r>
              <a:rPr lang="ru-RU" sz="2400" dirty="0" smtClean="0">
                <a:latin typeface="Times New Roman" pitchFamily="18" charset="0"/>
                <a:cs typeface="Times New Roman" pitchFamily="18" charset="0"/>
              </a:rPr>
              <a:t> – двигательный аппарат, состоящий из пассивной части - это кости, соединенные между собой различными способами, и активной части, представленной скелетными </a:t>
            </a:r>
            <a:r>
              <a:rPr lang="ru-RU" sz="2400" dirty="0" err="1" smtClean="0">
                <a:latin typeface="Times New Roman" pitchFamily="18" charset="0"/>
                <a:cs typeface="Times New Roman" pitchFamily="18" charset="0"/>
              </a:rPr>
              <a:t>поперечно-полосатыми</a:t>
            </a:r>
            <a:r>
              <a:rPr lang="ru-RU" sz="2400" dirty="0" smtClean="0">
                <a:latin typeface="Times New Roman" pitchFamily="18" charset="0"/>
                <a:cs typeface="Times New Roman" pitchFamily="18" charset="0"/>
              </a:rPr>
              <a:t> мышцами.</a:t>
            </a:r>
          </a:p>
          <a:p>
            <a:endParaRPr lang="ru-RU"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8136904" cy="1631216"/>
          </a:xfrm>
          <a:prstGeom prst="rect">
            <a:avLst/>
          </a:prstGeom>
        </p:spPr>
        <p:txBody>
          <a:bodyPr wrap="square">
            <a:spAutoFit/>
          </a:bodyPr>
          <a:lstStyle/>
          <a:p>
            <a:pPr algn="just"/>
            <a:r>
              <a:rPr lang="ru-RU" sz="2000" dirty="0" smtClean="0">
                <a:latin typeface="Times New Roman" pitchFamily="18" charset="0"/>
                <a:cs typeface="Times New Roman" pitchFamily="18" charset="0"/>
              </a:rPr>
              <a:t>Выявлена зависимость строения кости от состояния нервной системы, которая осуществляет трофику кости. При усилении трофики в ней откладывается больше костной ткани, и она становится более плотной, компактной (остеосклероз). Наоборот, при ослаблении трофики наблюдается разрежение кости - </a:t>
            </a:r>
            <a:r>
              <a:rPr lang="ru-RU" sz="2000" dirty="0" err="1" smtClean="0">
                <a:latin typeface="Times New Roman" pitchFamily="18" charset="0"/>
                <a:cs typeface="Times New Roman" pitchFamily="18" charset="0"/>
              </a:rPr>
              <a:t>остеопороз</a:t>
            </a:r>
            <a:r>
              <a:rPr lang="ru-RU" sz="2000" dirty="0" smtClean="0">
                <a:latin typeface="Times New Roman" pitchFamily="18" charset="0"/>
                <a:cs typeface="Times New Roman" pitchFamily="18" charset="0"/>
              </a:rPr>
              <a:t>.</a:t>
            </a:r>
          </a:p>
        </p:txBody>
      </p:sp>
      <p:pic>
        <p:nvPicPr>
          <p:cNvPr id="3" name="Picture 2" descr="D:\1066-04-vegetarianism-pros-and-cons.jpg"/>
          <p:cNvPicPr>
            <a:picLocks noChangeAspect="1" noChangeArrowheads="1"/>
          </p:cNvPicPr>
          <p:nvPr/>
        </p:nvPicPr>
        <p:blipFill>
          <a:blip r:embed="rId2" cstate="print"/>
          <a:srcRect/>
          <a:stretch>
            <a:fillRect/>
          </a:stretch>
        </p:blipFill>
        <p:spPr bwMode="auto">
          <a:xfrm>
            <a:off x="1043608" y="2348880"/>
            <a:ext cx="7344816" cy="403244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692697"/>
            <a:ext cx="8280920" cy="5693866"/>
          </a:xfrm>
          <a:prstGeom prst="rect">
            <a:avLst/>
          </a:prstGeom>
        </p:spPr>
        <p:txBody>
          <a:bodyPr wrap="square">
            <a:spAutoFit/>
          </a:bodyPr>
          <a:lstStyle/>
          <a:p>
            <a:pPr algn="just"/>
            <a:r>
              <a:rPr lang="ru-RU" sz="2800" dirty="0" smtClean="0">
                <a:latin typeface="Times New Roman" pitchFamily="18" charset="0"/>
                <a:cs typeface="Times New Roman" pitchFamily="18" charset="0"/>
              </a:rPr>
              <a:t>Развитие кости находится в тесной взаимосвязи с кровеносной системой. Весь процесс окостенения от момента появления первой точки окостенения до окончания </a:t>
            </a:r>
            <a:r>
              <a:rPr lang="ru-RU" sz="2800" dirty="0" err="1" smtClean="0">
                <a:latin typeface="Times New Roman" pitchFamily="18" charset="0"/>
                <a:cs typeface="Times New Roman" pitchFamily="18" charset="0"/>
              </a:rPr>
              <a:t>синостозирования</a:t>
            </a:r>
            <a:r>
              <a:rPr lang="ru-RU" sz="2800" dirty="0" smtClean="0">
                <a:latin typeface="Times New Roman" pitchFamily="18" charset="0"/>
                <a:cs typeface="Times New Roman" pitchFamily="18" charset="0"/>
              </a:rPr>
              <a:t> происходит при непосредственном участии сосудов, которые, проникая в хрящ, способствуют его разрушению и замещению костной тканью. Окостенение и рост кости после рождения также протекает в тесной зависимости от кровоснабжения: костные пластинки остеонов всегда формируются вокруг кровеносных сосудов.</a:t>
            </a:r>
          </a:p>
          <a:p>
            <a:pPr algn="just"/>
            <a:r>
              <a:rPr lang="ru-RU" sz="2800" dirty="0" smtClean="0">
                <a:latin typeface="Times New Roman" pitchFamily="18" charset="0"/>
                <a:cs typeface="Times New Roman" pitchFamily="18" charset="0"/>
              </a:rPr>
              <a:t>На форму и положение костей влияют внутренние органы для которых они образуют вместилища.</a:t>
            </a:r>
            <a:endParaRPr lang="ru-RU" sz="2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990600" y="152400"/>
            <a:ext cx="7620000" cy="641350"/>
          </a:xfrm>
          <a:prstGeom prst="rect">
            <a:avLst/>
          </a:prstGeom>
          <a:noFill/>
          <a:ln w="9525">
            <a:noFill/>
            <a:miter lim="800000"/>
            <a:headEnd/>
            <a:tailEnd/>
          </a:ln>
        </p:spPr>
        <p:txBody>
          <a:bodyPr>
            <a:spAutoFit/>
          </a:bodyPr>
          <a:lstStyle/>
          <a:p>
            <a:pPr>
              <a:spcBef>
                <a:spcPct val="50000"/>
              </a:spcBef>
            </a:pPr>
            <a:r>
              <a:rPr lang="ru-RU" altLang="ru-RU" sz="3600">
                <a:solidFill>
                  <a:srgbClr val="663300"/>
                </a:solidFill>
              </a:rPr>
              <a:t>Кость в рентгеновском изображении</a:t>
            </a:r>
          </a:p>
        </p:txBody>
      </p:sp>
      <p:graphicFrame>
        <p:nvGraphicFramePr>
          <p:cNvPr id="61443" name="Object 4"/>
          <p:cNvGraphicFramePr>
            <a:graphicFrameLocks noChangeAspect="1"/>
          </p:cNvGraphicFramePr>
          <p:nvPr/>
        </p:nvGraphicFramePr>
        <p:xfrm>
          <a:off x="914400" y="838200"/>
          <a:ext cx="3535363" cy="5791200"/>
        </p:xfrm>
        <a:graphic>
          <a:graphicData uri="http://schemas.openxmlformats.org/presentationml/2006/ole">
            <p:oleObj spid="_x0000_s63490" name="Точечный рисунок" r:id="rId3" imgW="3104762" imgH="5087060" progId="PBrush">
              <p:embed/>
            </p:oleObj>
          </a:graphicData>
        </a:graphic>
      </p:graphicFrame>
      <p:graphicFrame>
        <p:nvGraphicFramePr>
          <p:cNvPr id="61444" name="Object 6"/>
          <p:cNvGraphicFramePr>
            <a:graphicFrameLocks noChangeAspect="1"/>
          </p:cNvGraphicFramePr>
          <p:nvPr/>
        </p:nvGraphicFramePr>
        <p:xfrm>
          <a:off x="5257800" y="838200"/>
          <a:ext cx="2743200" cy="5791200"/>
        </p:xfrm>
        <a:graphic>
          <a:graphicData uri="http://schemas.openxmlformats.org/presentationml/2006/ole">
            <p:oleObj spid="_x0000_s63491" name="Точечный рисунок" r:id="rId4" imgW="2381582" imgH="5028571" progId="PBrush">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262757.png"/>
          <p:cNvPicPr>
            <a:picLocks noChangeAspect="1" noChangeArrowheads="1"/>
          </p:cNvPicPr>
          <p:nvPr/>
        </p:nvPicPr>
        <p:blipFill>
          <a:blip r:embed="rId2" cstate="print"/>
          <a:srcRect/>
          <a:stretch>
            <a:fillRect/>
          </a:stretch>
        </p:blipFill>
        <p:spPr bwMode="auto">
          <a:xfrm>
            <a:off x="1979712" y="1052736"/>
            <a:ext cx="4968552" cy="4752528"/>
          </a:xfrm>
          <a:prstGeom prst="rect">
            <a:avLst/>
          </a:prstGeom>
          <a:noFill/>
        </p:spPr>
      </p:pic>
      <p:sp>
        <p:nvSpPr>
          <p:cNvPr id="3" name="Прямоугольник 2"/>
          <p:cNvSpPr/>
          <p:nvPr/>
        </p:nvSpPr>
        <p:spPr>
          <a:xfrm>
            <a:off x="1115616" y="260648"/>
            <a:ext cx="7200800" cy="523220"/>
          </a:xfrm>
          <a:prstGeom prst="rect">
            <a:avLst/>
          </a:prstGeom>
        </p:spPr>
        <p:txBody>
          <a:bodyPr wrap="square">
            <a:spAutoFit/>
          </a:bodyPr>
          <a:lstStyle/>
          <a:p>
            <a:pPr algn="ctr"/>
            <a:r>
              <a:rPr lang="ru-RU" sz="2800" dirty="0" smtClean="0"/>
              <a:t>Череп в рентгеновском изображении</a:t>
            </a:r>
            <a:endParaRPr lang="ru-RU"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599_original.jpg"/>
          <p:cNvPicPr>
            <a:picLocks noChangeAspect="1" noChangeArrowheads="1"/>
          </p:cNvPicPr>
          <p:nvPr/>
        </p:nvPicPr>
        <p:blipFill>
          <a:blip r:embed="rId2" cstate="print"/>
          <a:srcRect/>
          <a:stretch>
            <a:fillRect/>
          </a:stretch>
        </p:blipFill>
        <p:spPr bwMode="auto">
          <a:xfrm>
            <a:off x="205383" y="764704"/>
            <a:ext cx="8733234" cy="5760640"/>
          </a:xfrm>
          <a:prstGeom prst="rect">
            <a:avLst/>
          </a:prstGeom>
          <a:noFill/>
        </p:spPr>
      </p:pic>
      <p:sp>
        <p:nvSpPr>
          <p:cNvPr id="4" name="Прямоугольник 3"/>
          <p:cNvSpPr/>
          <p:nvPr/>
        </p:nvSpPr>
        <p:spPr>
          <a:xfrm>
            <a:off x="611560" y="1"/>
            <a:ext cx="7920880" cy="800219"/>
          </a:xfrm>
          <a:prstGeom prst="rect">
            <a:avLst/>
          </a:prstGeom>
        </p:spPr>
        <p:txBody>
          <a:bodyPr wrap="square">
            <a:spAutoFit/>
          </a:bodyPr>
          <a:lstStyle/>
          <a:p>
            <a:endParaRPr lang="ru-RU" dirty="0" smtClean="0"/>
          </a:p>
          <a:p>
            <a:r>
              <a:rPr lang="ru-RU" sz="2800" dirty="0" smtClean="0"/>
              <a:t>Рентгеновское изображение коленных суставов </a:t>
            </a:r>
            <a:endParaRPr lang="ru-RU"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D:\Kraevye-osteofity.jpg"/>
          <p:cNvPicPr>
            <a:picLocks noChangeAspect="1" noChangeArrowheads="1"/>
          </p:cNvPicPr>
          <p:nvPr/>
        </p:nvPicPr>
        <p:blipFill>
          <a:blip r:embed="rId2" cstate="print"/>
          <a:srcRect/>
          <a:stretch>
            <a:fillRect/>
          </a:stretch>
        </p:blipFill>
        <p:spPr bwMode="auto">
          <a:xfrm>
            <a:off x="2483768" y="1628800"/>
            <a:ext cx="4104456" cy="4100860"/>
          </a:xfrm>
          <a:prstGeom prst="rect">
            <a:avLst/>
          </a:prstGeom>
          <a:noFill/>
        </p:spPr>
      </p:pic>
      <p:sp>
        <p:nvSpPr>
          <p:cNvPr id="3" name="Прямоугольник 2"/>
          <p:cNvSpPr/>
          <p:nvPr/>
        </p:nvSpPr>
        <p:spPr>
          <a:xfrm>
            <a:off x="1763688" y="476672"/>
            <a:ext cx="5760640" cy="523220"/>
          </a:xfrm>
          <a:prstGeom prst="rect">
            <a:avLst/>
          </a:prstGeom>
        </p:spPr>
        <p:txBody>
          <a:bodyPr wrap="square">
            <a:spAutoFit/>
          </a:bodyPr>
          <a:lstStyle/>
          <a:p>
            <a:pPr algn="ctr"/>
            <a:r>
              <a:rPr lang="ru-RU" sz="2800" dirty="0" smtClean="0"/>
              <a:t>Остеофиты в области стопы</a:t>
            </a:r>
            <a:endParaRPr lang="ru-RU"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13448"/>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Кости скелета можно изучать у живого человека при рентгеновском исследовании, т.к. соли кальция делают их менее прозрачными, чем мягкие ткани. На рентгеновских снимках компактное вещество образует плотную тень в виде светлых полос, а губчатое вещество образует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сетеподобный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рисунок с ячейками в виде темных пятен различного размера.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в трубчатых костях в области диафиза толстое компактное вещество дает соответствующей ширины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тень</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в центре видна темная полоса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просветления</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соответствующая костномозговой полости. Рентгенологические контуры компактного вещества диафизов четки и гладкие. В местах прикрепления связок и мышц контуры кости не ровные. Компактное вещество эпифизов трубчатых костей, построенных преимущественно из губчатого вещества представлено узкой светлой полоской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тенью</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периферии,  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кнутри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нее видна сеточка губчатого вещества, по направлению балок которого можно проследить линии сжатия и растяжения.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Различные костные вместилища, содержащие прозрачные для рентгеновских лучей мягкие ткани (например, глазница) или заполненные воздухом полости (например, околоносовые пазухи, полость носа) на рентгенограммах имеют вид темных образований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просветлений</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ограниченных светлыми линиями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тенями</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которые соответствуют костным стенкам.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Борозды, образующиеся на костях от прилегания сосудов, выглядят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просветлениями</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темными линиями</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a:bodyPr>
          <a:lstStyle/>
          <a:p>
            <a:r>
              <a:rPr lang="ru-RU" sz="2800" b="1" i="1" dirty="0" smtClean="0"/>
              <a:t>Ассимиляция атланта</a:t>
            </a:r>
            <a:endParaRPr lang="ru-RU" sz="2800" b="1" i="1" dirty="0"/>
          </a:p>
        </p:txBody>
      </p:sp>
      <p:pic>
        <p:nvPicPr>
          <p:cNvPr id="59394" name="Picture 2" descr="D:\img44.jpg"/>
          <p:cNvPicPr>
            <a:picLocks noGrp="1" noChangeAspect="1" noChangeArrowheads="1"/>
          </p:cNvPicPr>
          <p:nvPr>
            <p:ph sz="half" idx="1"/>
          </p:nvPr>
        </p:nvPicPr>
        <p:blipFill>
          <a:blip r:embed="rId2" cstate="print"/>
          <a:srcRect l="32350" t="30911" r="30207" b="16788"/>
          <a:stretch>
            <a:fillRect/>
          </a:stretch>
        </p:blipFill>
        <p:spPr bwMode="auto">
          <a:xfrm>
            <a:off x="1979712" y="1412776"/>
            <a:ext cx="5616624" cy="4608512"/>
          </a:xfrm>
          <a:prstGeom prst="rect">
            <a:avLst/>
          </a:prstGeom>
          <a:noFill/>
        </p:spPr>
      </p:pic>
      <p:sp>
        <p:nvSpPr>
          <p:cNvPr id="6" name="Прямоугольник 5"/>
          <p:cNvSpPr/>
          <p:nvPr/>
        </p:nvSpPr>
        <p:spPr>
          <a:xfrm>
            <a:off x="467544" y="188641"/>
            <a:ext cx="6390456" cy="523220"/>
          </a:xfrm>
          <a:prstGeom prst="rect">
            <a:avLst/>
          </a:prstGeom>
        </p:spPr>
        <p:txBody>
          <a:bodyPr wrap="square">
            <a:spAutoFit/>
          </a:bodyPr>
          <a:lstStyle/>
          <a:p>
            <a:pPr>
              <a:buFont typeface="Wingdings" pitchFamily="2" charset="2"/>
              <a:buChar char="v"/>
            </a:pPr>
            <a:r>
              <a:rPr lang="ru-RU" altLang="ru-RU" sz="2800" dirty="0" smtClean="0">
                <a:solidFill>
                  <a:srgbClr val="542A00"/>
                </a:solidFill>
              </a:rPr>
              <a:t>Аномалии количества костей</a:t>
            </a:r>
            <a:endParaRPr lang="ru-RU" altLang="ru-RU" sz="2800" dirty="0">
              <a:solidFill>
                <a:srgbClr val="542A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SCN0011"/>
          <p:cNvPicPr>
            <a:picLocks noChangeAspect="1" noChangeArrowheads="1"/>
          </p:cNvPicPr>
          <p:nvPr/>
        </p:nvPicPr>
        <p:blipFill>
          <a:blip r:embed="rId2" cstate="print">
            <a:lum contrast="6000"/>
          </a:blip>
          <a:srcRect/>
          <a:stretch>
            <a:fillRect/>
          </a:stretch>
        </p:blipFill>
        <p:spPr bwMode="auto">
          <a:xfrm>
            <a:off x="4429125" y="1500188"/>
            <a:ext cx="4505325" cy="5168900"/>
          </a:xfrm>
          <a:prstGeom prst="rect">
            <a:avLst/>
          </a:prstGeom>
          <a:noFill/>
          <a:ln w="9525">
            <a:noFill/>
            <a:miter lim="800000"/>
            <a:headEnd/>
            <a:tailEnd/>
          </a:ln>
        </p:spPr>
      </p:pic>
      <p:sp>
        <p:nvSpPr>
          <p:cNvPr id="54275" name="Rectangle 3"/>
          <p:cNvSpPr>
            <a:spLocks noGrp="1" noChangeArrowheads="1"/>
          </p:cNvSpPr>
          <p:nvPr>
            <p:ph type="title"/>
          </p:nvPr>
        </p:nvSpPr>
        <p:spPr>
          <a:xfrm>
            <a:off x="571500" y="548681"/>
            <a:ext cx="3429000" cy="1224136"/>
          </a:xfrm>
        </p:spPr>
        <p:txBody>
          <a:bodyPr/>
          <a:lstStyle/>
          <a:p>
            <a:pPr eaLnBrk="1" hangingPunct="1"/>
            <a:r>
              <a:rPr lang="ru-RU" altLang="ru-RU" sz="2400" b="1" i="1" dirty="0" smtClean="0"/>
              <a:t>Сакрализация</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7388" y="188913"/>
            <a:ext cx="7772400" cy="792162"/>
          </a:xfrm>
        </p:spPr>
        <p:txBody>
          <a:bodyPr/>
          <a:lstStyle/>
          <a:p>
            <a:pPr eaLnBrk="1" hangingPunct="1"/>
            <a:r>
              <a:rPr lang="ru-RU" altLang="ru-RU" sz="2400" b="1" i="1" smtClean="0"/>
              <a:t>Люмбализация</a:t>
            </a:r>
          </a:p>
        </p:txBody>
      </p:sp>
      <p:pic>
        <p:nvPicPr>
          <p:cNvPr id="55299" name="Picture 3" descr="DSCN0019"/>
          <p:cNvPicPr>
            <a:picLocks noGrp="1" noChangeAspect="1" noChangeArrowheads="1"/>
          </p:cNvPicPr>
          <p:nvPr>
            <p:ph idx="1"/>
          </p:nvPr>
        </p:nvPicPr>
        <p:blipFill>
          <a:blip r:embed="rId2" cstate="print">
            <a:lum contrast="-6000"/>
          </a:blip>
          <a:srcRect/>
          <a:stretch>
            <a:fillRect/>
          </a:stretch>
        </p:blipFill>
        <p:spPr>
          <a:xfrm>
            <a:off x="611188" y="1354138"/>
            <a:ext cx="8353425" cy="53149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Остеология (</a:t>
            </a:r>
            <a:r>
              <a:rPr lang="en-US" dirty="0" err="1" smtClean="0">
                <a:latin typeface="Times New Roman" pitchFamily="18" charset="0"/>
                <a:cs typeface="Times New Roman" pitchFamily="18" charset="0"/>
              </a:rPr>
              <a:t>osteologia</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 учение о костях</a:t>
            </a:r>
            <a:endParaRPr lang="ru-RU" dirty="0"/>
          </a:p>
        </p:txBody>
      </p:sp>
      <p:pic>
        <p:nvPicPr>
          <p:cNvPr id="6146" name="Picture 2" descr="D:\1-min-2.jpg"/>
          <p:cNvPicPr>
            <a:picLocks noGrp="1" noChangeAspect="1" noChangeArrowheads="1"/>
          </p:cNvPicPr>
          <p:nvPr>
            <p:ph idx="1"/>
          </p:nvPr>
        </p:nvPicPr>
        <p:blipFill>
          <a:blip r:embed="rId2" cstate="print"/>
          <a:srcRect/>
          <a:stretch>
            <a:fillRect/>
          </a:stretch>
        </p:blipFill>
        <p:spPr bwMode="auto">
          <a:xfrm>
            <a:off x="971600" y="1600200"/>
            <a:ext cx="7416824" cy="492514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DSCN0006"/>
          <p:cNvPicPr>
            <a:picLocks noGrp="1" noChangeAspect="1" noChangeArrowheads="1"/>
          </p:cNvPicPr>
          <p:nvPr>
            <p:ph sz="half" idx="1"/>
          </p:nvPr>
        </p:nvPicPr>
        <p:blipFill>
          <a:blip r:embed="rId2" cstate="print"/>
          <a:srcRect/>
          <a:stretch>
            <a:fillRect/>
          </a:stretch>
        </p:blipFill>
        <p:spPr>
          <a:xfrm>
            <a:off x="179388" y="1196975"/>
            <a:ext cx="4316412" cy="5400675"/>
          </a:xfrm>
          <a:noFill/>
        </p:spPr>
      </p:pic>
      <p:pic>
        <p:nvPicPr>
          <p:cNvPr id="56323" name="Picture 4" descr="DSCN0007"/>
          <p:cNvPicPr>
            <a:picLocks noGrp="1" noChangeAspect="1" noChangeArrowheads="1"/>
          </p:cNvPicPr>
          <p:nvPr>
            <p:ph sz="half" idx="2"/>
          </p:nvPr>
        </p:nvPicPr>
        <p:blipFill>
          <a:blip r:embed="rId3" cstate="print">
            <a:lum bright="-6000" contrast="30000"/>
          </a:blip>
          <a:srcRect/>
          <a:stretch>
            <a:fillRect/>
          </a:stretch>
        </p:blipFill>
        <p:spPr>
          <a:xfrm>
            <a:off x="4643438" y="1196975"/>
            <a:ext cx="4500562" cy="5400675"/>
          </a:xfrm>
          <a:noFill/>
        </p:spPr>
      </p:pic>
      <p:sp>
        <p:nvSpPr>
          <p:cNvPr id="56324" name="TextBox 2"/>
          <p:cNvSpPr txBox="1">
            <a:spLocks noChangeArrowheads="1"/>
          </p:cNvSpPr>
          <p:nvPr/>
        </p:nvSpPr>
        <p:spPr bwMode="auto">
          <a:xfrm>
            <a:off x="214313" y="285750"/>
            <a:ext cx="7072312" cy="523875"/>
          </a:xfrm>
          <a:prstGeom prst="rect">
            <a:avLst/>
          </a:prstGeom>
          <a:noFill/>
          <a:ln w="9525">
            <a:noFill/>
            <a:miter lim="800000"/>
            <a:headEnd/>
            <a:tailEnd/>
          </a:ln>
        </p:spPr>
        <p:txBody>
          <a:bodyPr>
            <a:spAutoFit/>
          </a:bodyPr>
          <a:lstStyle/>
          <a:p>
            <a:pPr algn="l">
              <a:buFont typeface="Wingdings" pitchFamily="2" charset="2"/>
              <a:buChar char="v"/>
            </a:pPr>
            <a:r>
              <a:rPr lang="ru-RU" altLang="ru-RU" sz="2800">
                <a:solidFill>
                  <a:srgbClr val="542A00"/>
                </a:solidFill>
              </a:rPr>
              <a:t>Аномалии формы и размеров костей</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143000"/>
          </a:xfrm>
        </p:spPr>
        <p:txBody>
          <a:bodyPr/>
          <a:lstStyle/>
          <a:p>
            <a:pPr eaLnBrk="1" hangingPunct="1"/>
            <a:r>
              <a:rPr lang="en-US" altLang="ru-RU" sz="2000" b="1" i="1" smtClean="0"/>
              <a:t>Spina bifida</a:t>
            </a:r>
            <a:endParaRPr lang="ru-RU" altLang="ru-RU" sz="2000" b="1" i="1" smtClean="0"/>
          </a:p>
        </p:txBody>
      </p:sp>
      <p:pic>
        <p:nvPicPr>
          <p:cNvPr id="57347" name="Picture 3" descr="DSCN0010"/>
          <p:cNvPicPr>
            <a:picLocks noGrp="1" noChangeAspect="1" noChangeArrowheads="1"/>
          </p:cNvPicPr>
          <p:nvPr>
            <p:ph idx="1"/>
          </p:nvPr>
        </p:nvPicPr>
        <p:blipFill>
          <a:blip r:embed="rId2" cstate="print">
            <a:lum bright="6000"/>
          </a:blip>
          <a:srcRect/>
          <a:stretch>
            <a:fillRect/>
          </a:stretch>
        </p:blipFill>
        <p:spPr>
          <a:xfrm>
            <a:off x="250825" y="1125538"/>
            <a:ext cx="8713788" cy="5472112"/>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907705" y="428625"/>
            <a:ext cx="5904656" cy="4713288"/>
          </a:xfrm>
          <a:prstGeom prst="rect">
            <a:avLst/>
          </a:prstGeom>
          <a:noFill/>
          <a:ln w="9525">
            <a:noFill/>
            <a:miter lim="800000"/>
            <a:headEnd/>
            <a:tailEnd/>
          </a:ln>
        </p:spPr>
      </p:pic>
      <p:sp>
        <p:nvSpPr>
          <p:cNvPr id="59397" name="TextBox 4"/>
          <p:cNvSpPr txBox="1">
            <a:spLocks noChangeArrowheads="1"/>
          </p:cNvSpPr>
          <p:nvPr/>
        </p:nvSpPr>
        <p:spPr bwMode="auto">
          <a:xfrm>
            <a:off x="1619672" y="5373216"/>
            <a:ext cx="6807101" cy="369332"/>
          </a:xfrm>
          <a:prstGeom prst="rect">
            <a:avLst/>
          </a:prstGeom>
          <a:noFill/>
          <a:ln w="9525">
            <a:noFill/>
            <a:miter lim="800000"/>
            <a:headEnd/>
            <a:tailEnd/>
          </a:ln>
        </p:spPr>
        <p:txBody>
          <a:bodyPr wrap="square">
            <a:spAutoFit/>
          </a:bodyPr>
          <a:lstStyle/>
          <a:p>
            <a:r>
              <a:rPr lang="ru-RU" altLang="ru-RU" dirty="0" err="1"/>
              <a:t>Брахисиндактилия</a:t>
            </a:r>
            <a:r>
              <a:rPr lang="ru-RU" altLang="ru-RU" dirty="0"/>
              <a:t> (укорочение пальцев с наличием сращений)</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192688"/>
          </a:xfrm>
        </p:spPr>
        <p:txBody>
          <a:bodyPr>
            <a:normAutofit fontScale="40000" lnSpcReduction="20000"/>
          </a:bodyPr>
          <a:lstStyle/>
          <a:p>
            <a:pPr algn="ctr">
              <a:buNone/>
            </a:pPr>
            <a:r>
              <a:rPr lang="ru-RU" dirty="0" smtClean="0">
                <a:latin typeface="Times New Roman" pitchFamily="18" charset="0"/>
                <a:cs typeface="Times New Roman" pitchFamily="18" charset="0"/>
              </a:rPr>
              <a:t>          </a:t>
            </a:r>
            <a:r>
              <a:rPr lang="ru-RU" sz="4500" b="1" dirty="0" smtClean="0">
                <a:latin typeface="Times New Roman" pitchFamily="18" charset="0"/>
                <a:cs typeface="Times New Roman" pitchFamily="18" charset="0"/>
              </a:rPr>
              <a:t>Аномалии развития костей туловища и конечностей</a:t>
            </a:r>
          </a:p>
          <a:p>
            <a:pPr>
              <a:buNone/>
            </a:pPr>
            <a:r>
              <a:rPr lang="ru-RU" sz="4500" dirty="0" smtClean="0">
                <a:latin typeface="Times New Roman" pitchFamily="18" charset="0"/>
                <a:cs typeface="Times New Roman" pitchFamily="18" charset="0"/>
              </a:rPr>
              <a:t>Можно выделить аномалии количества костей, к которым относятся:</a:t>
            </a:r>
          </a:p>
          <a:p>
            <a:pPr lvl="0">
              <a:buNone/>
            </a:pPr>
            <a:r>
              <a:rPr lang="ru-RU" sz="4500" dirty="0" smtClean="0">
                <a:latin typeface="Times New Roman" pitchFamily="18" charset="0"/>
                <a:cs typeface="Times New Roman" pitchFamily="18" charset="0"/>
              </a:rPr>
              <a:t>Сращение первого шейного позвонка с черепом (ассимиляция атланта).</a:t>
            </a:r>
          </a:p>
          <a:p>
            <a:pPr lvl="0">
              <a:buNone/>
            </a:pPr>
            <a:r>
              <a:rPr lang="ru-RU" sz="4500" dirty="0" smtClean="0">
                <a:latin typeface="Times New Roman" pitchFamily="18" charset="0"/>
                <a:cs typeface="Times New Roman" pitchFamily="18" charset="0"/>
              </a:rPr>
              <a:t>Увеличение количества крестцовых позвонков в результате присоединения поясничных позвонков (что называется сакрализация). </a:t>
            </a:r>
          </a:p>
          <a:p>
            <a:pPr lvl="0">
              <a:buNone/>
            </a:pPr>
            <a:r>
              <a:rPr lang="ru-RU" sz="4500" dirty="0" smtClean="0">
                <a:latin typeface="Times New Roman" pitchFamily="18" charset="0"/>
                <a:cs typeface="Times New Roman" pitchFamily="18" charset="0"/>
              </a:rPr>
              <a:t>Уменьшение числа крестцовых позвонков при увеличении количества поясничных (</a:t>
            </a:r>
            <a:r>
              <a:rPr lang="ru-RU" sz="4500" dirty="0" err="1" smtClean="0">
                <a:latin typeface="Times New Roman" pitchFamily="18" charset="0"/>
                <a:cs typeface="Times New Roman" pitchFamily="18" charset="0"/>
              </a:rPr>
              <a:t>люмбализация</a:t>
            </a:r>
            <a:r>
              <a:rPr lang="ru-RU" sz="4500" dirty="0" smtClean="0">
                <a:latin typeface="Times New Roman" pitchFamily="18" charset="0"/>
                <a:cs typeface="Times New Roman" pitchFamily="18" charset="0"/>
              </a:rPr>
              <a:t>).</a:t>
            </a:r>
          </a:p>
          <a:p>
            <a:pPr lvl="0">
              <a:buNone/>
            </a:pPr>
            <a:r>
              <a:rPr lang="ru-RU" sz="4500" dirty="0" smtClean="0">
                <a:latin typeface="Times New Roman" pitchFamily="18" charset="0"/>
                <a:cs typeface="Times New Roman" pitchFamily="18" charset="0"/>
              </a:rPr>
              <a:t>Может увеличиваться число ребер за счет образования добавочного ребра у 7 шейного позвонка или у 1 поясничного.</a:t>
            </a:r>
          </a:p>
          <a:p>
            <a:pPr lvl="0">
              <a:buNone/>
            </a:pPr>
            <a:r>
              <a:rPr lang="ru-RU" sz="4500" dirty="0" smtClean="0">
                <a:latin typeface="Times New Roman" pitchFamily="18" charset="0"/>
                <a:cs typeface="Times New Roman" pitchFamily="18" charset="0"/>
              </a:rPr>
              <a:t>Иногда может отсутствовать 12 ребро или 11 – е.</a:t>
            </a:r>
          </a:p>
          <a:p>
            <a:pPr lvl="0">
              <a:buNone/>
            </a:pPr>
            <a:r>
              <a:rPr lang="ru-RU" sz="4500" dirty="0" smtClean="0">
                <a:latin typeface="Times New Roman" pitchFamily="18" charset="0"/>
                <a:cs typeface="Times New Roman" pitchFamily="18" charset="0"/>
              </a:rPr>
              <a:t>Возможно образование добавочных костей (например, в области запястья, предплюсны).</a:t>
            </a:r>
          </a:p>
          <a:p>
            <a:pPr>
              <a:buNone/>
            </a:pPr>
            <a:r>
              <a:rPr lang="ru-RU" sz="4500" dirty="0" smtClean="0">
                <a:latin typeface="Times New Roman" pitchFamily="18" charset="0"/>
                <a:cs typeface="Times New Roman" pitchFamily="18" charset="0"/>
              </a:rPr>
              <a:t> </a:t>
            </a:r>
          </a:p>
          <a:p>
            <a:pPr lvl="0">
              <a:buNone/>
            </a:pPr>
            <a:r>
              <a:rPr lang="ru-RU" sz="4500" dirty="0" smtClean="0">
                <a:latin typeface="Times New Roman" pitchFamily="18" charset="0"/>
                <a:cs typeface="Times New Roman" pitchFamily="18" charset="0"/>
              </a:rPr>
              <a:t>Аномалии формы и размеров костей:</a:t>
            </a:r>
          </a:p>
          <a:p>
            <a:pPr lvl="0">
              <a:buNone/>
            </a:pPr>
            <a:r>
              <a:rPr lang="ru-RU" sz="4500" dirty="0" smtClean="0">
                <a:latin typeface="Times New Roman" pitchFamily="18" charset="0"/>
                <a:cs typeface="Times New Roman" pitchFamily="18" charset="0"/>
              </a:rPr>
              <a:t>Расщепление задней дуги атланта (</a:t>
            </a:r>
            <a:r>
              <a:rPr lang="en-US" sz="4500" dirty="0" err="1" smtClean="0">
                <a:latin typeface="Times New Roman" pitchFamily="18" charset="0"/>
                <a:cs typeface="Times New Roman" pitchFamily="18" charset="0"/>
              </a:rPr>
              <a:t>spina</a:t>
            </a:r>
            <a:r>
              <a:rPr lang="en-US" sz="4500" dirty="0" smtClean="0">
                <a:latin typeface="Times New Roman" pitchFamily="18" charset="0"/>
                <a:cs typeface="Times New Roman" pitchFamily="18" charset="0"/>
              </a:rPr>
              <a:t> bifida</a:t>
            </a:r>
            <a:r>
              <a:rPr lang="ru-RU" sz="4500" dirty="0" smtClean="0">
                <a:latin typeface="Times New Roman" pitchFamily="18" charset="0"/>
                <a:cs typeface="Times New Roman" pitchFamily="18" charset="0"/>
              </a:rPr>
              <a:t>), встречается и у других позвонков.</a:t>
            </a:r>
          </a:p>
          <a:p>
            <a:pPr lvl="0">
              <a:buNone/>
            </a:pPr>
            <a:r>
              <a:rPr lang="ru-RU" sz="4500" dirty="0" smtClean="0">
                <a:latin typeface="Times New Roman" pitchFamily="18" charset="0"/>
                <a:cs typeface="Times New Roman" pitchFamily="18" charset="0"/>
              </a:rPr>
              <a:t>Возможно сращение концов ребер или их раздвоение.</a:t>
            </a:r>
          </a:p>
          <a:p>
            <a:pPr lvl="0">
              <a:buNone/>
            </a:pPr>
            <a:r>
              <a:rPr lang="ru-RU" sz="4500" dirty="0" smtClean="0">
                <a:latin typeface="Times New Roman" pitchFamily="18" charset="0"/>
                <a:cs typeface="Times New Roman" pitchFamily="18" charset="0"/>
              </a:rPr>
              <a:t>В теле грудины или мечевидном отростке возможно образование отверстия или расщепленная вдоль грудина. </a:t>
            </a:r>
          </a:p>
          <a:p>
            <a:pPr lvl="0">
              <a:buNone/>
            </a:pPr>
            <a:r>
              <a:rPr lang="ru-RU" sz="4500" dirty="0" smtClean="0">
                <a:latin typeface="Times New Roman" pitchFamily="18" charset="0"/>
                <a:cs typeface="Times New Roman" pitchFamily="18" charset="0"/>
              </a:rPr>
              <a:t>Кости конечностей могут отсутствовать (аплазия), могут быть недоразвитыми (гипоплазия), могут иметь врожденное искривление, или срастаться друг с другом (например, локтевая и лучевая кости предплечья). </a:t>
            </a:r>
          </a:p>
          <a:p>
            <a:pPr lvl="0">
              <a:buNone/>
            </a:pPr>
            <a:r>
              <a:rPr lang="ru-RU" sz="4500" dirty="0" smtClean="0">
                <a:latin typeface="Times New Roman" pitchFamily="18" charset="0"/>
                <a:cs typeface="Times New Roman" pitchFamily="18" charset="0"/>
              </a:rPr>
              <a:t>Отмечаются вариации длины фаланг (</a:t>
            </a:r>
            <a:r>
              <a:rPr lang="ru-RU" sz="4500" dirty="0" err="1" smtClean="0">
                <a:latin typeface="Times New Roman" pitchFamily="18" charset="0"/>
                <a:cs typeface="Times New Roman" pitchFamily="18" charset="0"/>
              </a:rPr>
              <a:t>брахидактилия</a:t>
            </a:r>
            <a:r>
              <a:rPr lang="ru-RU" sz="4500" dirty="0" smtClean="0">
                <a:latin typeface="Times New Roman" pitchFamily="18" charset="0"/>
                <a:cs typeface="Times New Roman" pitchFamily="18" charset="0"/>
              </a:rPr>
              <a:t> – уменьшение длины), увеличение количества пальцев (полидактилия), сращение пальцев (синдактилия).</a:t>
            </a:r>
          </a:p>
          <a:p>
            <a:endParaRPr lang="ru-RU" sz="45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
            </a:r>
            <a:br>
              <a:rPr lang="ru-RU" dirty="0" smtClean="0"/>
            </a:br>
            <a:r>
              <a:rPr lang="ru-RU" dirty="0" smtClean="0">
                <a:latin typeface="Times New Roman" pitchFamily="18" charset="0"/>
                <a:cs typeface="Times New Roman" pitchFamily="18" charset="0"/>
              </a:rPr>
              <a:t>Выводы: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lvl="0"/>
            <a:r>
              <a:rPr lang="ru-RU" dirty="0" smtClean="0">
                <a:latin typeface="Times New Roman" pitchFamily="18" charset="0"/>
                <a:cs typeface="Times New Roman" pitchFamily="18" charset="0"/>
              </a:rPr>
              <a:t>Уникальный химический состав определяет механические свойства костей: прочность и упругость.</a:t>
            </a:r>
          </a:p>
          <a:p>
            <a:pPr lvl="0"/>
            <a:r>
              <a:rPr lang="ru-RU" dirty="0" smtClean="0">
                <a:latin typeface="Times New Roman" pitchFamily="18" charset="0"/>
                <a:cs typeface="Times New Roman" pitchFamily="18" charset="0"/>
              </a:rPr>
              <a:t>Распределение разных видов костного вещества губчатого и компактного зависит от функциональных условий кости.</a:t>
            </a:r>
          </a:p>
          <a:p>
            <a:pPr lvl="0"/>
            <a:r>
              <a:rPr lang="ru-RU" dirty="0" smtClean="0">
                <a:latin typeface="Times New Roman" pitchFamily="18" charset="0"/>
                <a:cs typeface="Times New Roman" pitchFamily="18" charset="0"/>
              </a:rPr>
              <a:t>Костная система обладает пластичностью, т.к. в течение жизни происходит ее постоянная перестройка под воздействием внешних и внутренних факторов.</a:t>
            </a:r>
          </a:p>
          <a:p>
            <a:pPr lvl="0"/>
            <a:r>
              <a:rPr lang="ru-RU" dirty="0" smtClean="0">
                <a:latin typeface="Times New Roman" pitchFamily="18" charset="0"/>
                <a:cs typeface="Times New Roman" pitchFamily="18" charset="0"/>
              </a:rPr>
              <a:t>Отражая эволюционное развитие, скелет человека в онтогенезе проходит 3 стадии развития: соединительнотканную, хрящевую, костную. </a:t>
            </a:r>
          </a:p>
          <a:p>
            <a:pPr>
              <a:buNone/>
            </a:pP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Литература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основная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marL="514350" indent="-514350">
              <a:buAutoNum type="arabicPeriod"/>
            </a:pPr>
            <a:r>
              <a:rPr lang="ru-RU" dirty="0" smtClean="0">
                <a:hlinkClick r:id="rId2"/>
              </a:rPr>
              <a:t>Анатомия человека</a:t>
            </a:r>
            <a:r>
              <a:rPr lang="ru-RU" dirty="0" smtClean="0"/>
              <a:t> - Текст : электронный. : учебник. Т. 1. М. Р. </a:t>
            </a:r>
            <a:r>
              <a:rPr lang="ru-RU" dirty="0" err="1" smtClean="0"/>
              <a:t>Сапин</a:t>
            </a:r>
            <a:r>
              <a:rPr lang="ru-RU" dirty="0" smtClean="0"/>
              <a:t>, Г. Л. </a:t>
            </a:r>
            <a:r>
              <a:rPr lang="ru-RU" dirty="0" err="1" smtClean="0"/>
              <a:t>Билич</a:t>
            </a:r>
            <a:r>
              <a:rPr lang="ru-RU" dirty="0" smtClean="0"/>
              <a:t> Москва : </a:t>
            </a:r>
            <a:r>
              <a:rPr lang="ru-RU" dirty="0" err="1" smtClean="0"/>
              <a:t>ГЭОТАР-Медиа</a:t>
            </a:r>
            <a:r>
              <a:rPr lang="ru-RU" dirty="0" smtClean="0"/>
              <a:t>, 2012.</a:t>
            </a:r>
          </a:p>
          <a:p>
            <a:pPr marL="514350" indent="-514350">
              <a:buAutoNum type="arabicPeriod"/>
            </a:pPr>
            <a:r>
              <a:rPr lang="ru-RU" dirty="0" smtClean="0">
                <a:hlinkClick r:id="rId3"/>
              </a:rPr>
              <a:t>Анатомия человека</a:t>
            </a:r>
            <a:r>
              <a:rPr lang="ru-RU" dirty="0" smtClean="0"/>
              <a:t> - Текст : электронный. : учебник. Т. 2. М. Р. </a:t>
            </a:r>
            <a:r>
              <a:rPr lang="ru-RU" dirty="0" err="1" smtClean="0"/>
              <a:t>Сапин</a:t>
            </a:r>
            <a:r>
              <a:rPr lang="ru-RU" dirty="0" smtClean="0"/>
              <a:t>, Г. Л. </a:t>
            </a:r>
            <a:r>
              <a:rPr lang="ru-RU" dirty="0" err="1" smtClean="0"/>
              <a:t>Билич</a:t>
            </a:r>
            <a:r>
              <a:rPr lang="ru-RU" dirty="0" smtClean="0"/>
              <a:t> Москва : </a:t>
            </a:r>
            <a:r>
              <a:rPr lang="ru-RU" dirty="0" err="1" smtClean="0"/>
              <a:t>ГЭОТАР-Медиа</a:t>
            </a:r>
            <a:r>
              <a:rPr lang="ru-RU" dirty="0" smtClean="0"/>
              <a:t>, 2012.</a:t>
            </a:r>
          </a:p>
          <a:p>
            <a:pPr marL="514350" indent="-514350">
              <a:buAutoNum type="arabicPeriod"/>
            </a:pPr>
            <a:r>
              <a:rPr lang="ru-RU" dirty="0" smtClean="0">
                <a:hlinkClick r:id="rId4"/>
              </a:rPr>
              <a:t>Анатомия человека</a:t>
            </a:r>
            <a:r>
              <a:rPr lang="ru-RU" dirty="0" smtClean="0"/>
              <a:t> - Текст : электронный. : учебник. Т. 3. М. Р. </a:t>
            </a:r>
            <a:r>
              <a:rPr lang="ru-RU" dirty="0" err="1" smtClean="0"/>
              <a:t>Сапин</a:t>
            </a:r>
            <a:r>
              <a:rPr lang="ru-RU" dirty="0" smtClean="0"/>
              <a:t>, Г. Л. </a:t>
            </a:r>
            <a:r>
              <a:rPr lang="ru-RU" dirty="0" err="1" smtClean="0"/>
              <a:t>Билич</a:t>
            </a:r>
            <a:r>
              <a:rPr lang="ru-RU" dirty="0" smtClean="0"/>
              <a:t> Москва : </a:t>
            </a:r>
            <a:r>
              <a:rPr lang="ru-RU" dirty="0" err="1" smtClean="0"/>
              <a:t>ГЭОТАР-Медиа</a:t>
            </a:r>
            <a:r>
              <a:rPr lang="ru-RU" dirty="0" smtClean="0"/>
              <a:t>, 2012.</a:t>
            </a:r>
          </a:p>
          <a:p>
            <a:pPr marL="514350" indent="-514350">
              <a:buAutoNum type="arabicPeriod"/>
            </a:pPr>
            <a:r>
              <a:rPr lang="ru-RU" dirty="0" smtClean="0">
                <a:hlinkClick r:id="rId5"/>
              </a:rPr>
              <a:t>Анатомия человека. Атлас</a:t>
            </a:r>
            <a:r>
              <a:rPr lang="ru-RU" dirty="0" smtClean="0"/>
              <a:t> - Текст : электронный. : учеб. пособие. Т. 1. Опорно-двигательный аппарат Г. Л. </a:t>
            </a:r>
            <a:r>
              <a:rPr lang="ru-RU" dirty="0" err="1" smtClean="0"/>
              <a:t>Билич</a:t>
            </a:r>
            <a:r>
              <a:rPr lang="ru-RU" dirty="0" smtClean="0"/>
              <a:t>, В. А. </a:t>
            </a:r>
            <a:r>
              <a:rPr lang="ru-RU" dirty="0" err="1" smtClean="0"/>
              <a:t>Крыжановский</a:t>
            </a:r>
            <a:r>
              <a:rPr lang="ru-RU" dirty="0" smtClean="0"/>
              <a:t> Москва : </a:t>
            </a:r>
            <a:r>
              <a:rPr lang="ru-RU" dirty="0" err="1" smtClean="0"/>
              <a:t>ГЭОТАР-Медиа</a:t>
            </a:r>
            <a:r>
              <a:rPr lang="ru-RU" dirty="0" smtClean="0"/>
              <a:t>, 2013. </a:t>
            </a:r>
          </a:p>
          <a:p>
            <a:pPr marL="514350" indent="-514350">
              <a:buAutoNum type="arabicPeriod"/>
            </a:pPr>
            <a:r>
              <a:rPr lang="ru-RU" dirty="0" smtClean="0">
                <a:hlinkClick r:id="rId6"/>
              </a:rPr>
              <a:t>Анатомия человека. Атлас</a:t>
            </a:r>
            <a:r>
              <a:rPr lang="ru-RU" dirty="0" smtClean="0"/>
              <a:t> - Текст : электронный. : учеб. пособие. Т. 3. Нервная система. Органы </a:t>
            </a:r>
            <a:r>
              <a:rPr lang="ru-RU" dirty="0" err="1" smtClean="0"/>
              <a:t>чувствт</a:t>
            </a:r>
            <a:r>
              <a:rPr lang="ru-RU" dirty="0" smtClean="0"/>
              <a:t> Г. Л. </a:t>
            </a:r>
            <a:r>
              <a:rPr lang="ru-RU" dirty="0" err="1" smtClean="0"/>
              <a:t>Билич</a:t>
            </a:r>
            <a:r>
              <a:rPr lang="ru-RU" dirty="0" smtClean="0"/>
              <a:t>, В. А. </a:t>
            </a:r>
            <a:r>
              <a:rPr lang="ru-RU" dirty="0" err="1" smtClean="0"/>
              <a:t>КрыжановскийМосква</a:t>
            </a:r>
            <a:r>
              <a:rPr lang="ru-RU" dirty="0" smtClean="0"/>
              <a:t> : </a:t>
            </a:r>
            <a:r>
              <a:rPr lang="ru-RU" dirty="0" err="1" smtClean="0"/>
              <a:t>ГЭОТАР-Медиа</a:t>
            </a:r>
            <a:r>
              <a:rPr lang="ru-RU" dirty="0" smtClean="0"/>
              <a:t>, 2013.</a:t>
            </a:r>
          </a:p>
          <a:p>
            <a:pPr marL="514350" indent="-514350">
              <a:buAutoNum type="arabicPeriod"/>
            </a:pPr>
            <a:r>
              <a:rPr lang="ru-RU" dirty="0" smtClean="0">
                <a:hlinkClick r:id="rId7"/>
              </a:rPr>
              <a:t>Анатомия человека. Атлас</a:t>
            </a:r>
            <a:r>
              <a:rPr lang="ru-RU" dirty="0" smtClean="0"/>
              <a:t> - Текст : электронный. : учеб. пособие. Т. 2. Внутренние органы Г. Л. </a:t>
            </a:r>
            <a:r>
              <a:rPr lang="ru-RU" dirty="0" err="1" smtClean="0"/>
              <a:t>Билич</a:t>
            </a:r>
            <a:r>
              <a:rPr lang="ru-RU" dirty="0" smtClean="0"/>
              <a:t>, В. А. </a:t>
            </a:r>
            <a:r>
              <a:rPr lang="ru-RU" dirty="0" err="1" smtClean="0"/>
              <a:t>КрыжановскийМосква</a:t>
            </a:r>
            <a:r>
              <a:rPr lang="ru-RU" dirty="0" smtClean="0"/>
              <a:t> : </a:t>
            </a:r>
            <a:r>
              <a:rPr lang="ru-RU" dirty="0" err="1" smtClean="0"/>
              <a:t>ГЭОТАР-Медиа</a:t>
            </a:r>
            <a:r>
              <a:rPr lang="ru-RU" dirty="0" smtClean="0"/>
              <a:t>, 2013.</a:t>
            </a: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ru-RU" sz="2000" dirty="0" smtClean="0"/>
              <a:t>Дополнительная</a:t>
            </a:r>
            <a:endParaRPr lang="ru-RU" sz="2000" dirty="0"/>
          </a:p>
        </p:txBody>
      </p:sp>
      <p:sp>
        <p:nvSpPr>
          <p:cNvPr id="3" name="Содержимое 2"/>
          <p:cNvSpPr>
            <a:spLocks noGrp="1"/>
          </p:cNvSpPr>
          <p:nvPr>
            <p:ph idx="1"/>
          </p:nvPr>
        </p:nvSpPr>
        <p:spPr>
          <a:xfrm>
            <a:off x="457200" y="836712"/>
            <a:ext cx="8229600" cy="5289451"/>
          </a:xfrm>
        </p:spPr>
        <p:txBody>
          <a:bodyPr>
            <a:normAutofit fontScale="40000" lnSpcReduction="20000"/>
          </a:bodyPr>
          <a:lstStyle/>
          <a:p>
            <a:r>
              <a:rPr lang="ru-RU" dirty="0" smtClean="0"/>
              <a:t>1 </a:t>
            </a:r>
            <a:r>
              <a:rPr lang="ru-RU" dirty="0" smtClean="0">
                <a:hlinkClick r:id="rId2"/>
              </a:rPr>
              <a:t>Анатомия и топография нервной системы</a:t>
            </a:r>
            <a:r>
              <a:rPr lang="ru-RU" dirty="0" smtClean="0"/>
              <a:t> - Текст : электронный. : учеб. пособие. М. Р. </a:t>
            </a:r>
            <a:r>
              <a:rPr lang="ru-RU" dirty="0" err="1" smtClean="0"/>
              <a:t>Сапин</a:t>
            </a:r>
            <a:r>
              <a:rPr lang="ru-RU" dirty="0" smtClean="0"/>
              <a:t>, Д. Б. Никитюк, С. В. </a:t>
            </a:r>
            <a:r>
              <a:rPr lang="ru-RU" dirty="0" err="1" smtClean="0"/>
              <a:t>КлочковаМосква</a:t>
            </a:r>
            <a:r>
              <a:rPr lang="ru-RU" dirty="0" smtClean="0"/>
              <a:t> : </a:t>
            </a:r>
            <a:r>
              <a:rPr lang="ru-RU" dirty="0" err="1" smtClean="0"/>
              <a:t>ГЭОТАР-Медиа</a:t>
            </a:r>
            <a:r>
              <a:rPr lang="ru-RU" dirty="0" smtClean="0"/>
              <a:t>, 2016.</a:t>
            </a:r>
          </a:p>
          <a:p>
            <a:r>
              <a:rPr lang="ru-RU" dirty="0" smtClean="0"/>
              <a:t>2 </a:t>
            </a:r>
            <a:r>
              <a:rPr lang="ru-RU" dirty="0" smtClean="0">
                <a:hlinkClick r:id="rId3"/>
              </a:rPr>
              <a:t>Анатомия по Пирогову</a:t>
            </a:r>
            <a:r>
              <a:rPr lang="ru-RU" dirty="0" smtClean="0"/>
              <a:t> - Текст : электронный. : атлас анатомии человека. Т. 1. Верхняя конечность. Нижняя конечность. сост. В. В. </a:t>
            </a:r>
            <a:r>
              <a:rPr lang="ru-RU" dirty="0" err="1" smtClean="0"/>
              <a:t>Шилкин</a:t>
            </a:r>
            <a:r>
              <a:rPr lang="ru-RU" dirty="0" smtClean="0"/>
              <a:t>, В. И. Филимонов Москва : </a:t>
            </a:r>
            <a:r>
              <a:rPr lang="ru-RU" dirty="0" err="1" smtClean="0"/>
              <a:t>ГЭОТАР-Медиа</a:t>
            </a:r>
            <a:r>
              <a:rPr lang="ru-RU" dirty="0" smtClean="0"/>
              <a:t>, 2011.</a:t>
            </a:r>
          </a:p>
          <a:p>
            <a:r>
              <a:rPr lang="ru-RU" dirty="0" smtClean="0"/>
              <a:t>3 </a:t>
            </a:r>
            <a:r>
              <a:rPr lang="ru-RU" dirty="0" smtClean="0">
                <a:hlinkClick r:id="rId4"/>
              </a:rPr>
              <a:t>Анатомия по Пирогову</a:t>
            </a:r>
            <a:r>
              <a:rPr lang="ru-RU" dirty="0" smtClean="0"/>
              <a:t> - Текст : электронный. : атлас анатомии человека. Т. 2. Голова. Шея. сост. В. В. </a:t>
            </a:r>
            <a:r>
              <a:rPr lang="ru-RU" dirty="0" err="1" smtClean="0"/>
              <a:t>Шилкин</a:t>
            </a:r>
            <a:r>
              <a:rPr lang="ru-RU" dirty="0" smtClean="0"/>
              <a:t>, В. И. Филимонов Москва : </a:t>
            </a:r>
            <a:r>
              <a:rPr lang="ru-RU" dirty="0" err="1" smtClean="0"/>
              <a:t>ГЭОТАР-Медиа</a:t>
            </a:r>
            <a:r>
              <a:rPr lang="ru-RU" dirty="0" smtClean="0"/>
              <a:t>, 2013.</a:t>
            </a:r>
          </a:p>
          <a:p>
            <a:r>
              <a:rPr lang="ru-RU" dirty="0" smtClean="0"/>
              <a:t>4 </a:t>
            </a:r>
            <a:r>
              <a:rPr lang="ru-RU" dirty="0" smtClean="0">
                <a:hlinkClick r:id="rId5"/>
              </a:rPr>
              <a:t>Анатомия по Пирогову. Атлас анатомии человека</a:t>
            </a:r>
            <a:r>
              <a:rPr lang="ru-RU" dirty="0" smtClean="0"/>
              <a:t> - Текст : электронный. : учебное пособие. Т. 3. Грудь. Живот. Таз. сост. В. В. </a:t>
            </a:r>
            <a:r>
              <a:rPr lang="ru-RU" dirty="0" err="1" smtClean="0"/>
              <a:t>Шилкин</a:t>
            </a:r>
            <a:r>
              <a:rPr lang="ru-RU" dirty="0" smtClean="0"/>
              <a:t>, В. И. Филимонов Москва : </a:t>
            </a:r>
            <a:r>
              <a:rPr lang="ru-RU" dirty="0" err="1" smtClean="0"/>
              <a:t>ГЭОТАР-Медиа</a:t>
            </a:r>
            <a:r>
              <a:rPr lang="ru-RU" dirty="0" smtClean="0"/>
              <a:t>, 2016.</a:t>
            </a:r>
          </a:p>
          <a:p>
            <a:r>
              <a:rPr lang="ru-RU" dirty="0" smtClean="0"/>
              <a:t>5 </a:t>
            </a:r>
            <a:r>
              <a:rPr lang="ru-RU" dirty="0" smtClean="0">
                <a:hlinkClick r:id="rId6"/>
              </a:rPr>
              <a:t>Анатомия человека</a:t>
            </a:r>
            <a:r>
              <a:rPr lang="ru-RU" dirty="0" smtClean="0"/>
              <a:t> - Текст : электронный. : учебник. Т. 1. Система органов опоры и движения. Спланхнология. И. В. </a:t>
            </a:r>
            <a:r>
              <a:rPr lang="ru-RU" dirty="0" err="1" smtClean="0"/>
              <a:t>Гайворонский</a:t>
            </a:r>
            <a:r>
              <a:rPr lang="ru-RU" dirty="0" smtClean="0"/>
              <a:t>, Г. И. </a:t>
            </a:r>
            <a:r>
              <a:rPr lang="ru-RU" dirty="0" err="1" smtClean="0"/>
              <a:t>Ничипорук</a:t>
            </a:r>
            <a:r>
              <a:rPr lang="ru-RU" dirty="0" smtClean="0"/>
              <a:t>, А. И. </a:t>
            </a:r>
            <a:r>
              <a:rPr lang="ru-RU" dirty="0" err="1" smtClean="0"/>
              <a:t>Гайворонский</a:t>
            </a:r>
            <a:r>
              <a:rPr lang="ru-RU" dirty="0" smtClean="0"/>
              <a:t> ; ред. И. В. </a:t>
            </a:r>
            <a:r>
              <a:rPr lang="ru-RU" dirty="0" err="1" smtClean="0"/>
              <a:t>Гайворонский</a:t>
            </a:r>
            <a:r>
              <a:rPr lang="ru-RU" dirty="0" smtClean="0"/>
              <a:t> Москва : </a:t>
            </a:r>
            <a:r>
              <a:rPr lang="ru-RU" dirty="0" err="1" smtClean="0"/>
              <a:t>ГЭОТАР-Медиа</a:t>
            </a:r>
            <a:r>
              <a:rPr lang="ru-RU" dirty="0" smtClean="0"/>
              <a:t>, 2018.</a:t>
            </a:r>
          </a:p>
          <a:p>
            <a:r>
              <a:rPr lang="ru-RU" dirty="0" smtClean="0"/>
              <a:t>6 </a:t>
            </a:r>
            <a:r>
              <a:rPr lang="ru-RU" dirty="0" smtClean="0">
                <a:hlinkClick r:id="rId7"/>
              </a:rPr>
              <a:t>Анатомия человека</a:t>
            </a:r>
            <a:r>
              <a:rPr lang="ru-RU" dirty="0" smtClean="0"/>
              <a:t> - Текст : электронный. : учебник. Т. 2. Нервная система. Сосудистая система. И. В. </a:t>
            </a:r>
            <a:r>
              <a:rPr lang="ru-RU" dirty="0" err="1" smtClean="0"/>
              <a:t>Гайворонский</a:t>
            </a:r>
            <a:r>
              <a:rPr lang="ru-RU" dirty="0" smtClean="0"/>
              <a:t>, Г. И. </a:t>
            </a:r>
            <a:r>
              <a:rPr lang="ru-RU" dirty="0" err="1" smtClean="0"/>
              <a:t>Ничипорук</a:t>
            </a:r>
            <a:r>
              <a:rPr lang="ru-RU" dirty="0" smtClean="0"/>
              <a:t>, А. И. </a:t>
            </a:r>
            <a:r>
              <a:rPr lang="ru-RU" dirty="0" err="1" smtClean="0"/>
              <a:t>Гайворонский</a:t>
            </a:r>
            <a:r>
              <a:rPr lang="ru-RU" dirty="0" smtClean="0"/>
              <a:t> ; ред. И. В. </a:t>
            </a:r>
            <a:r>
              <a:rPr lang="ru-RU" dirty="0" err="1" smtClean="0"/>
              <a:t>Гайворонский</a:t>
            </a:r>
            <a:r>
              <a:rPr lang="ru-RU" dirty="0" smtClean="0"/>
              <a:t> Москва : </a:t>
            </a:r>
            <a:r>
              <a:rPr lang="ru-RU" dirty="0" err="1" smtClean="0"/>
              <a:t>ГЭОТАР-Медиа</a:t>
            </a:r>
            <a:r>
              <a:rPr lang="ru-RU" dirty="0" smtClean="0"/>
              <a:t>, 2018.</a:t>
            </a:r>
          </a:p>
          <a:p>
            <a:r>
              <a:rPr lang="ru-RU" dirty="0" smtClean="0"/>
              <a:t>7 </a:t>
            </a:r>
            <a:r>
              <a:rPr lang="ru-RU" dirty="0" smtClean="0">
                <a:hlinkClick r:id="rId8"/>
              </a:rPr>
              <a:t>Анатомия человека</a:t>
            </a:r>
            <a:r>
              <a:rPr lang="ru-RU" dirty="0" smtClean="0"/>
              <a:t> - Текст : электронный. : </a:t>
            </a:r>
            <a:r>
              <a:rPr lang="ru-RU" dirty="0" err="1" smtClean="0"/>
              <a:t>иллюстр</a:t>
            </a:r>
            <a:r>
              <a:rPr lang="ru-RU" dirty="0" smtClean="0"/>
              <a:t>. учебник. Т. 3. Нервная система. Органы чувств. И. В. </a:t>
            </a:r>
            <a:r>
              <a:rPr lang="ru-RU" dirty="0" err="1" smtClean="0"/>
              <a:t>Гайворонский</a:t>
            </a:r>
            <a:r>
              <a:rPr lang="ru-RU" dirty="0" smtClean="0"/>
              <a:t>, Л. Л. Колесников, Г. И. </a:t>
            </a:r>
            <a:r>
              <a:rPr lang="ru-RU" dirty="0" err="1" smtClean="0"/>
              <a:t>Ничипорук</a:t>
            </a:r>
            <a:r>
              <a:rPr lang="ru-RU" dirty="0" smtClean="0"/>
              <a:t> [и др.] ; ред. Л. Л. Колесников Москва : </a:t>
            </a:r>
            <a:r>
              <a:rPr lang="ru-RU" dirty="0" err="1" smtClean="0"/>
              <a:t>ГЭОТАР-Медиа</a:t>
            </a:r>
            <a:r>
              <a:rPr lang="ru-RU" dirty="0" smtClean="0"/>
              <a:t>, 2015.</a:t>
            </a:r>
          </a:p>
          <a:p>
            <a:r>
              <a:rPr lang="ru-RU" dirty="0" smtClean="0"/>
              <a:t>8 </a:t>
            </a:r>
            <a:r>
              <a:rPr lang="ru-RU" dirty="0" smtClean="0">
                <a:hlinkClick r:id="rId9"/>
              </a:rPr>
              <a:t>Анатомия человека</a:t>
            </a:r>
            <a:r>
              <a:rPr lang="ru-RU" dirty="0" smtClean="0"/>
              <a:t> - Текст : электронный. : </a:t>
            </a:r>
            <a:r>
              <a:rPr lang="ru-RU" dirty="0" err="1" smtClean="0"/>
              <a:t>иллюстр</a:t>
            </a:r>
            <a:r>
              <a:rPr lang="ru-RU" dirty="0" smtClean="0"/>
              <a:t>. учебник. Т. 2. Спланхнология и </a:t>
            </a:r>
            <a:r>
              <a:rPr lang="ru-RU" dirty="0" err="1" smtClean="0"/>
              <a:t>сердечно-сосудистая</a:t>
            </a:r>
            <a:r>
              <a:rPr lang="ru-RU" dirty="0" smtClean="0"/>
              <a:t> система. И. В. </a:t>
            </a:r>
            <a:r>
              <a:rPr lang="ru-RU" dirty="0" err="1" smtClean="0"/>
              <a:t>Гайворонский</a:t>
            </a:r>
            <a:r>
              <a:rPr lang="ru-RU" dirty="0" smtClean="0"/>
              <a:t>, Л. Л. Колесников, Г. И. </a:t>
            </a:r>
            <a:r>
              <a:rPr lang="ru-RU" dirty="0" err="1" smtClean="0"/>
              <a:t>Ничипорук</a:t>
            </a:r>
            <a:r>
              <a:rPr lang="ru-RU" dirty="0" smtClean="0"/>
              <a:t> [и др.] ; ред. Л. Л. Колесников Москва : </a:t>
            </a:r>
            <a:r>
              <a:rPr lang="ru-RU" dirty="0" err="1" smtClean="0"/>
              <a:t>ГЭОТАР-Медиа</a:t>
            </a:r>
            <a:r>
              <a:rPr lang="ru-RU" dirty="0" smtClean="0"/>
              <a:t>, 2014.</a:t>
            </a:r>
          </a:p>
          <a:p>
            <a:r>
              <a:rPr lang="ru-RU" dirty="0" smtClean="0"/>
              <a:t>9 </a:t>
            </a:r>
            <a:r>
              <a:rPr lang="ru-RU" dirty="0" smtClean="0">
                <a:hlinkClick r:id="rId10"/>
              </a:rPr>
              <a:t>Анатомия человека</a:t>
            </a:r>
            <a:r>
              <a:rPr lang="ru-RU" dirty="0" smtClean="0"/>
              <a:t> - Текст : электронный. : </a:t>
            </a:r>
            <a:r>
              <a:rPr lang="ru-RU" dirty="0" err="1" smtClean="0"/>
              <a:t>иллюстр</a:t>
            </a:r>
            <a:r>
              <a:rPr lang="ru-RU" dirty="0" smtClean="0"/>
              <a:t>. учебник. Т. 1. Опорно-двигательный аппарат. И. В. </a:t>
            </a:r>
            <a:r>
              <a:rPr lang="ru-RU" dirty="0" err="1" smtClean="0"/>
              <a:t>Гайворонский</a:t>
            </a:r>
            <a:r>
              <a:rPr lang="ru-RU" dirty="0" smtClean="0"/>
              <a:t>, Л. Л. Колесников, Г. И. </a:t>
            </a:r>
            <a:r>
              <a:rPr lang="ru-RU" dirty="0" err="1" smtClean="0"/>
              <a:t>Ничипорук</a:t>
            </a:r>
            <a:r>
              <a:rPr lang="ru-RU" dirty="0" smtClean="0"/>
              <a:t> [и др.] ; ред. Л. Л. Колесников Москва </a:t>
            </a:r>
          </a:p>
          <a:p>
            <a:r>
              <a:rPr lang="ru-RU" dirty="0" smtClean="0"/>
              <a:t>10 </a:t>
            </a:r>
            <a:r>
              <a:rPr lang="ru-RU" dirty="0" smtClean="0">
                <a:hlinkClick r:id="rId11"/>
              </a:rPr>
              <a:t>Анатомия человека</a:t>
            </a:r>
            <a:r>
              <a:rPr lang="ru-RU" dirty="0" smtClean="0"/>
              <a:t> - Текст : электронный. : учебник для вузов. Т. 1.. - Режим доступа: http://www.studentlibrary.ru/book/ISBN9785970452851.html М. Р. </a:t>
            </a:r>
            <a:r>
              <a:rPr lang="ru-RU" dirty="0" err="1" smtClean="0"/>
              <a:t>Сапин</a:t>
            </a:r>
            <a:r>
              <a:rPr lang="ru-RU" dirty="0" smtClean="0"/>
              <a:t>, Д. Б. Никитюк, В. Н. </a:t>
            </a:r>
            <a:r>
              <a:rPr lang="ru-RU" dirty="0" err="1" smtClean="0"/>
              <a:t>Николенко</a:t>
            </a:r>
            <a:r>
              <a:rPr lang="ru-RU" dirty="0" smtClean="0"/>
              <a:t>, С. В. </a:t>
            </a:r>
            <a:r>
              <a:rPr lang="ru-RU" dirty="0" err="1" smtClean="0"/>
              <a:t>Чава</a:t>
            </a:r>
            <a:r>
              <a:rPr lang="ru-RU" dirty="0" smtClean="0"/>
              <a:t> ; ред. М. Р. </a:t>
            </a:r>
            <a:r>
              <a:rPr lang="ru-RU" dirty="0" err="1" smtClean="0"/>
              <a:t>Сапин</a:t>
            </a:r>
            <a:r>
              <a:rPr lang="ru-RU" dirty="0" smtClean="0"/>
              <a:t> Москва : </a:t>
            </a:r>
            <a:r>
              <a:rPr lang="ru-RU" dirty="0" err="1" smtClean="0"/>
              <a:t>ГЭОТАР-Медиа</a:t>
            </a:r>
            <a:r>
              <a:rPr lang="ru-RU" dirty="0" smtClean="0"/>
              <a:t>, 2020.</a:t>
            </a: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Autofit/>
          </a:bodyPr>
          <a:lstStyle/>
          <a:p>
            <a:pPr>
              <a:buNone/>
            </a:pPr>
            <a:r>
              <a:rPr lang="ru-RU" sz="1200" dirty="0" smtClean="0"/>
              <a:t>11 </a:t>
            </a:r>
            <a:r>
              <a:rPr lang="ru-RU" sz="1200" dirty="0" smtClean="0">
                <a:hlinkClick r:id="rId2"/>
              </a:rPr>
              <a:t>Анатомия человека</a:t>
            </a:r>
            <a:r>
              <a:rPr lang="ru-RU" sz="1200" dirty="0" smtClean="0"/>
              <a:t> - Текст : электронный. : учебник для вузов. Т. 2.М. Р. </a:t>
            </a:r>
            <a:r>
              <a:rPr lang="ru-RU" sz="1200" dirty="0" err="1" smtClean="0"/>
              <a:t>Сапин</a:t>
            </a:r>
            <a:r>
              <a:rPr lang="ru-RU" sz="1200" dirty="0" smtClean="0"/>
              <a:t>, Д. Б. Никитюк, В. Н. </a:t>
            </a:r>
            <a:r>
              <a:rPr lang="ru-RU" sz="1200" dirty="0" err="1" smtClean="0"/>
              <a:t>Николенко</a:t>
            </a:r>
            <a:r>
              <a:rPr lang="ru-RU" sz="1200" dirty="0" smtClean="0"/>
              <a:t>, С. В. </a:t>
            </a:r>
            <a:r>
              <a:rPr lang="ru-RU" sz="1200" dirty="0" err="1" smtClean="0"/>
              <a:t>Чава</a:t>
            </a:r>
            <a:r>
              <a:rPr lang="ru-RU" sz="1200" dirty="0" smtClean="0"/>
              <a:t> ; ред. М. Р. </a:t>
            </a:r>
            <a:r>
              <a:rPr lang="ru-RU" sz="1200" dirty="0" err="1" smtClean="0"/>
              <a:t>Сапин</a:t>
            </a:r>
            <a:r>
              <a:rPr lang="ru-RU" sz="1200" dirty="0" smtClean="0"/>
              <a:t> Москва : </a:t>
            </a:r>
            <a:r>
              <a:rPr lang="ru-RU" sz="1200" dirty="0" err="1" smtClean="0"/>
              <a:t>ГЭОТАР-Медиа</a:t>
            </a:r>
            <a:r>
              <a:rPr lang="ru-RU" sz="1200" dirty="0" smtClean="0"/>
              <a:t>, 2015.</a:t>
            </a:r>
          </a:p>
          <a:p>
            <a:pPr>
              <a:buNone/>
            </a:pPr>
            <a:r>
              <a:rPr lang="ru-RU" sz="1200" dirty="0" smtClean="0"/>
              <a:t>12</a:t>
            </a:r>
            <a:r>
              <a:rPr lang="ru-RU" sz="1200" dirty="0" smtClean="0">
                <a:hlinkClick r:id="rId3"/>
              </a:rPr>
              <a:t>Анатомия человека : атлас</a:t>
            </a:r>
            <a:r>
              <a:rPr lang="ru-RU" sz="1200" dirty="0" smtClean="0"/>
              <a:t> - Текст : электронный. : учебное пособие. Т. 3. Неврология, эстезиология. Л. Л. </a:t>
            </a:r>
            <a:r>
              <a:rPr lang="ru-RU" sz="1200" dirty="0" err="1" smtClean="0"/>
              <a:t>КолесниковМосква</a:t>
            </a:r>
            <a:r>
              <a:rPr lang="ru-RU" sz="1200" dirty="0" smtClean="0"/>
              <a:t> : </a:t>
            </a:r>
            <a:r>
              <a:rPr lang="ru-RU" sz="1200" dirty="0" err="1" smtClean="0"/>
              <a:t>ГЭОТАР-Медиа</a:t>
            </a:r>
            <a:r>
              <a:rPr lang="ru-RU" sz="1200" dirty="0" smtClean="0"/>
              <a:t>, 2018.</a:t>
            </a:r>
          </a:p>
          <a:p>
            <a:pPr>
              <a:buNone/>
            </a:pPr>
            <a:r>
              <a:rPr lang="ru-RU" sz="1200" dirty="0" smtClean="0"/>
              <a:t>13</a:t>
            </a:r>
            <a:r>
              <a:rPr lang="ru-RU" sz="1200" dirty="0" smtClean="0">
                <a:hlinkClick r:id="rId4"/>
              </a:rPr>
              <a:t>Анатомия человека : атлас</a:t>
            </a:r>
            <a:r>
              <a:rPr lang="ru-RU" sz="1200" dirty="0" smtClean="0"/>
              <a:t> - Текст : электронный. : учебное пособие. Т. 2. Спланхнология. Л. Л. Колесников Москва : </a:t>
            </a:r>
            <a:r>
              <a:rPr lang="ru-RU" sz="1200" dirty="0" err="1" smtClean="0"/>
              <a:t>ГЭОТАР-Медиа</a:t>
            </a:r>
            <a:r>
              <a:rPr lang="ru-RU" sz="1200" dirty="0" smtClean="0"/>
              <a:t>, 2018.</a:t>
            </a:r>
          </a:p>
          <a:p>
            <a:pPr>
              <a:buNone/>
            </a:pPr>
            <a:r>
              <a:rPr lang="ru-RU" sz="1200" dirty="0" smtClean="0"/>
              <a:t>14 </a:t>
            </a:r>
            <a:r>
              <a:rPr lang="ru-RU" sz="1200" dirty="0" smtClean="0">
                <a:hlinkClick r:id="rId5"/>
              </a:rPr>
              <a:t>Анатомия человека : атлас</a:t>
            </a:r>
            <a:r>
              <a:rPr lang="ru-RU" sz="1200" dirty="0" smtClean="0"/>
              <a:t> - Текст : электронный. : учебное пособие. Т. 1. Остеология, </a:t>
            </a:r>
            <a:r>
              <a:rPr lang="ru-RU" sz="1200" dirty="0" err="1" smtClean="0"/>
              <a:t>артросиндесмология</a:t>
            </a:r>
            <a:r>
              <a:rPr lang="ru-RU" sz="1200" dirty="0" smtClean="0"/>
              <a:t>, миология. Л. Л. Колесников Москва : </a:t>
            </a:r>
            <a:r>
              <a:rPr lang="ru-RU" sz="1200" dirty="0" err="1" smtClean="0"/>
              <a:t>ГЭОТАР-Медиа</a:t>
            </a:r>
            <a:r>
              <a:rPr lang="ru-RU" sz="1200" dirty="0" smtClean="0"/>
              <a:t>, 2018.</a:t>
            </a:r>
          </a:p>
          <a:p>
            <a:pPr>
              <a:buNone/>
            </a:pPr>
            <a:r>
              <a:rPr lang="ru-RU" sz="1200" dirty="0" smtClean="0"/>
              <a:t>15 </a:t>
            </a:r>
            <a:r>
              <a:rPr lang="ru-RU" sz="1200" dirty="0" smtClean="0">
                <a:hlinkClick r:id="rId6"/>
              </a:rPr>
              <a:t>Анатомия человека в графологических структурах</a:t>
            </a:r>
            <a:r>
              <a:rPr lang="ru-RU" sz="1200" dirty="0" smtClean="0"/>
              <a:t> - Текст : электронный. : учебник. - Н. Р. Карелина, И. Н. Соколова, А. Р. </a:t>
            </a:r>
            <a:r>
              <a:rPr lang="ru-RU" sz="1200" dirty="0" err="1" smtClean="0"/>
              <a:t>Хисамутдинова</a:t>
            </a:r>
            <a:r>
              <a:rPr lang="ru-RU" sz="1200" dirty="0" smtClean="0"/>
              <a:t> Москва : </a:t>
            </a:r>
            <a:r>
              <a:rPr lang="ru-RU" sz="1200" dirty="0" err="1" smtClean="0"/>
              <a:t>ГЭОТАР-Медиа</a:t>
            </a:r>
            <a:r>
              <a:rPr lang="ru-RU" sz="1200" dirty="0" smtClean="0"/>
              <a:t>, 2018.</a:t>
            </a:r>
          </a:p>
          <a:p>
            <a:pPr>
              <a:buNone/>
            </a:pPr>
            <a:r>
              <a:rPr lang="ru-RU" sz="1200" dirty="0" smtClean="0"/>
              <a:t>16 </a:t>
            </a:r>
            <a:r>
              <a:rPr lang="ru-RU" sz="1200" dirty="0" smtClean="0">
                <a:hlinkClick r:id="rId7"/>
              </a:rPr>
              <a:t>Анатомия человека в тестовых заданиях</a:t>
            </a:r>
            <a:r>
              <a:rPr lang="ru-RU" sz="1200" dirty="0" smtClean="0"/>
              <a:t> - Текст : электронный. : учебное пособие. ред. Н. Р. Карелина Москва : </a:t>
            </a:r>
            <a:r>
              <a:rPr lang="ru-RU" sz="1200" dirty="0" err="1" smtClean="0"/>
              <a:t>ГЭОТАР-Медиа</a:t>
            </a:r>
            <a:r>
              <a:rPr lang="ru-RU" sz="1200" dirty="0" smtClean="0"/>
              <a:t>, 2019.ЭБС </a:t>
            </a:r>
          </a:p>
          <a:p>
            <a:pPr>
              <a:buNone/>
            </a:pPr>
            <a:r>
              <a:rPr lang="ru-RU" sz="1200" dirty="0" smtClean="0"/>
              <a:t>17 </a:t>
            </a:r>
            <a:r>
              <a:rPr lang="ru-RU" sz="1200" dirty="0" smtClean="0">
                <a:hlinkClick r:id="rId8"/>
              </a:rPr>
              <a:t>Анатомия человека. Атлас для педиатров</a:t>
            </a:r>
            <a:r>
              <a:rPr lang="ru-RU" sz="1200" dirty="0" smtClean="0"/>
              <a:t> - Текст : электронный. : учебное пособие. Д. Б. Никитюк, С. В. </a:t>
            </a:r>
            <a:r>
              <a:rPr lang="ru-RU" sz="1200" dirty="0" err="1" smtClean="0"/>
              <a:t>Клочкова</a:t>
            </a:r>
            <a:r>
              <a:rPr lang="ru-RU" sz="1200" dirty="0" smtClean="0"/>
              <a:t> ; ред. Д. Б. Никитюк Москва : </a:t>
            </a:r>
            <a:r>
              <a:rPr lang="ru-RU" sz="1200" dirty="0" err="1" smtClean="0"/>
              <a:t>ГЭОТАР-Медиа</a:t>
            </a:r>
            <a:r>
              <a:rPr lang="ru-RU" sz="1200" dirty="0" smtClean="0"/>
              <a:t>, 2019.</a:t>
            </a:r>
          </a:p>
          <a:p>
            <a:pPr>
              <a:buNone/>
            </a:pPr>
            <a:r>
              <a:rPr lang="ru-RU" sz="1200" dirty="0" smtClean="0"/>
              <a:t>18 </a:t>
            </a:r>
            <a:r>
              <a:rPr lang="ru-RU" sz="1200" dirty="0" smtClean="0">
                <a:hlinkClick r:id="rId9"/>
              </a:rPr>
              <a:t>Анатомия человека. Фотографический атлас</a:t>
            </a:r>
            <a:r>
              <a:rPr lang="ru-RU" sz="1200" dirty="0" smtClean="0"/>
              <a:t> - Текст : электронный. : учеб. пособие. Т. 2. </a:t>
            </a:r>
            <a:r>
              <a:rPr lang="ru-RU" sz="1200" dirty="0" err="1" smtClean="0"/>
              <a:t>Сердечно-сосудистая</a:t>
            </a:r>
            <a:r>
              <a:rPr lang="ru-RU" sz="1200" dirty="0" smtClean="0"/>
              <a:t> система. Лимфатическая система. И. </a:t>
            </a:r>
            <a:r>
              <a:rPr lang="ru-RU" sz="1200" dirty="0" err="1" smtClean="0"/>
              <a:t>Борзяк</a:t>
            </a:r>
            <a:r>
              <a:rPr lang="ru-RU" sz="1200" dirty="0" smtClean="0"/>
              <a:t>, Г. фон </a:t>
            </a:r>
            <a:r>
              <a:rPr lang="ru-RU" sz="1200" dirty="0" err="1" smtClean="0"/>
              <a:t>Хагенс</a:t>
            </a:r>
            <a:r>
              <a:rPr lang="ru-RU" sz="1200" dirty="0" smtClean="0"/>
              <a:t>, И. Н. </a:t>
            </a:r>
            <a:r>
              <a:rPr lang="ru-RU" sz="1200" dirty="0" err="1" smtClean="0"/>
              <a:t>Путалова</a:t>
            </a:r>
            <a:r>
              <a:rPr lang="ru-RU" sz="1200" dirty="0" smtClean="0"/>
              <a:t> ; ред. Э. И. </a:t>
            </a:r>
            <a:r>
              <a:rPr lang="ru-RU" sz="1200" dirty="0" err="1" smtClean="0"/>
              <a:t>Борзяк</a:t>
            </a:r>
            <a:r>
              <a:rPr lang="ru-RU" sz="1200" dirty="0" smtClean="0"/>
              <a:t> Москва : </a:t>
            </a:r>
            <a:r>
              <a:rPr lang="ru-RU" sz="1200" dirty="0" err="1" smtClean="0"/>
              <a:t>ГЭОТАР-Медиа</a:t>
            </a:r>
            <a:r>
              <a:rPr lang="ru-RU" sz="1200" dirty="0" smtClean="0"/>
              <a:t>, 2015.</a:t>
            </a:r>
          </a:p>
          <a:p>
            <a:pPr>
              <a:buNone/>
            </a:pPr>
            <a:r>
              <a:rPr lang="ru-RU" sz="1200" dirty="0" smtClean="0"/>
              <a:t>19 </a:t>
            </a:r>
            <a:r>
              <a:rPr lang="ru-RU" sz="1200" dirty="0" smtClean="0">
                <a:hlinkClick r:id="rId10"/>
              </a:rPr>
              <a:t>Анатомия человека. Фотографический атлас</a:t>
            </a:r>
            <a:r>
              <a:rPr lang="ru-RU" sz="1200" dirty="0" smtClean="0"/>
              <a:t> - Текст : электронный. : учеб. пособие. Т. 1. Опорно-двигательный аппарат. Э. И. </a:t>
            </a:r>
            <a:r>
              <a:rPr lang="ru-RU" sz="1200" dirty="0" err="1" smtClean="0"/>
              <a:t>Борзяк</a:t>
            </a:r>
            <a:r>
              <a:rPr lang="ru-RU" sz="1200" dirty="0" smtClean="0"/>
              <a:t>, Г. фон </a:t>
            </a:r>
            <a:r>
              <a:rPr lang="ru-RU" sz="1200" dirty="0" err="1" smtClean="0"/>
              <a:t>Хагенс</a:t>
            </a:r>
            <a:r>
              <a:rPr lang="ru-RU" sz="1200" dirty="0" smtClean="0"/>
              <a:t>, И. Н. </a:t>
            </a:r>
            <a:r>
              <a:rPr lang="ru-RU" sz="1200" dirty="0" err="1" smtClean="0"/>
              <a:t>Путалова</a:t>
            </a:r>
            <a:r>
              <a:rPr lang="ru-RU" sz="1200" dirty="0" smtClean="0"/>
              <a:t> Москва : </a:t>
            </a:r>
            <a:r>
              <a:rPr lang="ru-RU" sz="1200" dirty="0" err="1" smtClean="0"/>
              <a:t>ГЭОТАР-Медиа</a:t>
            </a:r>
            <a:r>
              <a:rPr lang="ru-RU" sz="1200" dirty="0" smtClean="0"/>
              <a:t>, 2014.</a:t>
            </a:r>
          </a:p>
        </p:txBody>
      </p:sp>
      <p:sp>
        <p:nvSpPr>
          <p:cNvPr id="4" name="Прямоугольник 3"/>
          <p:cNvSpPr/>
          <p:nvPr/>
        </p:nvSpPr>
        <p:spPr>
          <a:xfrm>
            <a:off x="2195736" y="-6148064"/>
            <a:ext cx="4572000" cy="5478423"/>
          </a:xfrm>
          <a:prstGeom prst="rect">
            <a:avLst/>
          </a:prstGeom>
        </p:spPr>
        <p:txBody>
          <a:bodyPr>
            <a:spAutoFit/>
          </a:bodyPr>
          <a:lstStyle/>
          <a:p>
            <a:r>
              <a:rPr lang="ru-RU" sz="1000" dirty="0" smtClean="0"/>
              <a:t>11</a:t>
            </a:r>
            <a:r>
              <a:rPr lang="ru-RU" sz="1000" dirty="0" smtClean="0">
                <a:hlinkClick r:id="rId2"/>
              </a:rPr>
              <a:t>Анатомия человека</a:t>
            </a:r>
            <a:r>
              <a:rPr lang="ru-RU" sz="1000" dirty="0" smtClean="0"/>
              <a:t> - Текст : электронный. : учебник для вузов. Т. 2.. - Режим доступа: http://www.studentlibrary.ru/book/ISBN9785970443840.html М. Р. </a:t>
            </a:r>
            <a:r>
              <a:rPr lang="ru-RU" sz="1000" dirty="0" err="1" smtClean="0"/>
              <a:t>Сапин</a:t>
            </a:r>
            <a:r>
              <a:rPr lang="ru-RU" sz="1000" dirty="0" smtClean="0"/>
              <a:t>, Д. Б. Никитюк, В. Н. </a:t>
            </a:r>
            <a:r>
              <a:rPr lang="ru-RU" sz="1000" dirty="0" err="1" smtClean="0"/>
              <a:t>Николенко</a:t>
            </a:r>
            <a:r>
              <a:rPr lang="ru-RU" sz="1000" dirty="0" smtClean="0"/>
              <a:t>, С. В. </a:t>
            </a:r>
            <a:r>
              <a:rPr lang="ru-RU" sz="1000" dirty="0" err="1" smtClean="0"/>
              <a:t>Чава</a:t>
            </a:r>
            <a:r>
              <a:rPr lang="ru-RU" sz="1000" dirty="0" smtClean="0"/>
              <a:t> ; ред. М. Р. </a:t>
            </a:r>
            <a:r>
              <a:rPr lang="ru-RU" sz="1000" dirty="0" err="1" smtClean="0"/>
              <a:t>СапинМосква</a:t>
            </a:r>
            <a:r>
              <a:rPr lang="ru-RU" sz="1000" dirty="0" smtClean="0"/>
              <a:t> : </a:t>
            </a:r>
            <a:r>
              <a:rPr lang="ru-RU" sz="1000" dirty="0" err="1" smtClean="0"/>
              <a:t>ГЭОТАР-Медиа</a:t>
            </a:r>
            <a:r>
              <a:rPr lang="ru-RU" sz="1000" dirty="0" smtClean="0"/>
              <a:t>, 2015.ЭБС Консультант студента (ВУЗ)</a:t>
            </a:r>
            <a:r>
              <a:rPr lang="ru-RU" sz="1000" dirty="0" smtClean="0">
                <a:hlinkClick r:id="rId11"/>
              </a:rPr>
              <a:t>▲</a:t>
            </a:r>
            <a:r>
              <a:rPr lang="ru-RU" sz="1000" dirty="0" smtClean="0"/>
              <a:t>-/-12</a:t>
            </a:r>
            <a:r>
              <a:rPr lang="ru-RU" sz="1000" dirty="0" smtClean="0">
                <a:hlinkClick r:id="rId3"/>
              </a:rPr>
              <a:t>Анатомия человека : атлас</a:t>
            </a:r>
            <a:r>
              <a:rPr lang="ru-RU" sz="1000" dirty="0" smtClean="0"/>
              <a:t> - Текст : электронный. : учебное пособие. Т. 3. Неврология, эстезиология. - Режим доступа: http://www.studentlibrary.ru/book/ISBN9785970441763.html Л. Л. </a:t>
            </a:r>
            <a:r>
              <a:rPr lang="ru-RU" sz="1000" dirty="0" err="1" smtClean="0"/>
              <a:t>КолесниковМосква</a:t>
            </a:r>
            <a:r>
              <a:rPr lang="ru-RU" sz="1000" dirty="0" smtClean="0"/>
              <a:t> : </a:t>
            </a:r>
            <a:r>
              <a:rPr lang="ru-RU" sz="1000" dirty="0" err="1" smtClean="0"/>
              <a:t>ГЭОТАР-Медиа</a:t>
            </a:r>
            <a:r>
              <a:rPr lang="ru-RU" sz="1000" dirty="0" smtClean="0"/>
              <a:t>, 2018.ЭБС Консультант студента (ВУЗ)</a:t>
            </a:r>
            <a:r>
              <a:rPr lang="ru-RU" sz="1000" dirty="0" smtClean="0">
                <a:hlinkClick r:id="rId12"/>
              </a:rPr>
              <a:t>▲</a:t>
            </a:r>
            <a:r>
              <a:rPr lang="ru-RU" sz="1000" dirty="0" smtClean="0"/>
              <a:t>-/-13</a:t>
            </a:r>
            <a:r>
              <a:rPr lang="ru-RU" sz="1000" dirty="0" smtClean="0">
                <a:hlinkClick r:id="rId4"/>
              </a:rPr>
              <a:t>Анатомия человека : атлас</a:t>
            </a:r>
            <a:r>
              <a:rPr lang="ru-RU" sz="1000" dirty="0" smtClean="0"/>
              <a:t> - Текст : электронный. : учебное пособие. Т. 2. Спланхнология. - Режим доступа: http://www.studentlibrary.ru/book/ISBN9785970441756.html Л. Л. </a:t>
            </a:r>
            <a:r>
              <a:rPr lang="ru-RU" sz="1000" dirty="0" err="1" smtClean="0"/>
              <a:t>КолесниковМосква</a:t>
            </a:r>
            <a:r>
              <a:rPr lang="ru-RU" sz="1000" dirty="0" smtClean="0"/>
              <a:t> : </a:t>
            </a:r>
            <a:r>
              <a:rPr lang="ru-RU" sz="1000" dirty="0" err="1" smtClean="0"/>
              <a:t>ГЭОТАР-Медиа</a:t>
            </a:r>
            <a:r>
              <a:rPr lang="ru-RU" sz="1000" dirty="0" smtClean="0"/>
              <a:t>, 2018.ЭБС Консультант студента (ВУЗ)</a:t>
            </a:r>
            <a:r>
              <a:rPr lang="ru-RU" sz="1000" dirty="0" smtClean="0">
                <a:hlinkClick r:id="rId13"/>
              </a:rPr>
              <a:t>▲</a:t>
            </a:r>
            <a:r>
              <a:rPr lang="ru-RU" sz="1000" dirty="0" smtClean="0"/>
              <a:t>-/-14</a:t>
            </a:r>
            <a:r>
              <a:rPr lang="ru-RU" sz="1000" dirty="0" smtClean="0">
                <a:hlinkClick r:id="rId5"/>
              </a:rPr>
              <a:t>Анатомия человека : атлас</a:t>
            </a:r>
            <a:r>
              <a:rPr lang="ru-RU" sz="1000" dirty="0" smtClean="0"/>
              <a:t> - Текст : электронный. : учебное пособие. Т. 1. Остеология, </a:t>
            </a:r>
            <a:r>
              <a:rPr lang="ru-RU" sz="1000" dirty="0" err="1" smtClean="0"/>
              <a:t>артросиндесмология</a:t>
            </a:r>
            <a:r>
              <a:rPr lang="ru-RU" sz="1000" dirty="0" smtClean="0"/>
              <a:t>, миология. - Режим доступа: http://www.studentlibrary.ru/book/ISBN9785970449257.html Л. Л. </a:t>
            </a:r>
            <a:r>
              <a:rPr lang="ru-RU" sz="1000" dirty="0" err="1" smtClean="0"/>
              <a:t>КолесниковМосква</a:t>
            </a:r>
            <a:r>
              <a:rPr lang="ru-RU" sz="1000" dirty="0" smtClean="0"/>
              <a:t> : </a:t>
            </a:r>
            <a:r>
              <a:rPr lang="ru-RU" sz="1000" dirty="0" err="1" smtClean="0"/>
              <a:t>ГЭОТАР-Медиа</a:t>
            </a:r>
            <a:r>
              <a:rPr lang="ru-RU" sz="1000" dirty="0" smtClean="0"/>
              <a:t>, 2018.ЭБС Консультант студента (ВУЗ)</a:t>
            </a:r>
            <a:r>
              <a:rPr lang="ru-RU" sz="1000" dirty="0" smtClean="0">
                <a:hlinkClick r:id="rId14"/>
              </a:rPr>
              <a:t>▲</a:t>
            </a:r>
            <a:r>
              <a:rPr lang="ru-RU" sz="1000" dirty="0" smtClean="0"/>
              <a:t>-/-15</a:t>
            </a:r>
            <a:r>
              <a:rPr lang="ru-RU" sz="1000" dirty="0" smtClean="0">
                <a:hlinkClick r:id="rId6"/>
              </a:rPr>
              <a:t>Анатомия человека в графологических структурах</a:t>
            </a:r>
            <a:r>
              <a:rPr lang="ru-RU" sz="1000" dirty="0" smtClean="0"/>
              <a:t> - Текст : электронный. : учебник. - Режим доступа: http://www.studentlibrary.ru/book/ISBN9785970443996.html Н. Р. Карелина, И. Н. Соколова, А. Р. </a:t>
            </a:r>
            <a:r>
              <a:rPr lang="ru-RU" sz="1000" dirty="0" err="1" smtClean="0"/>
              <a:t>ХисамутдиноваМосква</a:t>
            </a:r>
            <a:r>
              <a:rPr lang="ru-RU" sz="1000" dirty="0" smtClean="0"/>
              <a:t> : </a:t>
            </a:r>
            <a:r>
              <a:rPr lang="ru-RU" sz="1000" dirty="0" err="1" smtClean="0"/>
              <a:t>ГЭОТАР-Медиа</a:t>
            </a:r>
            <a:r>
              <a:rPr lang="ru-RU" sz="1000" dirty="0" smtClean="0"/>
              <a:t>, 2018.ЭБС Консультант студента (ВУЗ)</a:t>
            </a:r>
            <a:r>
              <a:rPr lang="ru-RU" sz="1000" dirty="0" smtClean="0">
                <a:hlinkClick r:id="rId15"/>
              </a:rPr>
              <a:t>▲</a:t>
            </a:r>
            <a:r>
              <a:rPr lang="ru-RU" sz="1000" dirty="0" smtClean="0"/>
              <a:t>-/-16</a:t>
            </a:r>
            <a:r>
              <a:rPr lang="ru-RU" sz="1000" dirty="0" smtClean="0">
                <a:hlinkClick r:id="rId7"/>
              </a:rPr>
              <a:t>Анатомия человека в тестовых заданиях</a:t>
            </a:r>
            <a:r>
              <a:rPr lang="ru-RU" sz="1000" dirty="0" smtClean="0"/>
              <a:t> - Текст : электронный. : учебное пособие. - Режим доступа: http://www.studentlibrary.ru/book/ISBN9785970452073.html ред. Н. Р. </a:t>
            </a:r>
            <a:r>
              <a:rPr lang="ru-RU" sz="1000" dirty="0" err="1" smtClean="0"/>
              <a:t>КарелинаМосква</a:t>
            </a:r>
            <a:r>
              <a:rPr lang="ru-RU" sz="1000" dirty="0" smtClean="0"/>
              <a:t> : </a:t>
            </a:r>
            <a:r>
              <a:rPr lang="ru-RU" sz="1000" dirty="0" err="1" smtClean="0"/>
              <a:t>ГЭОТАР-Медиа</a:t>
            </a:r>
            <a:r>
              <a:rPr lang="ru-RU" sz="1000" dirty="0" smtClean="0"/>
              <a:t>, 2019.ЭБС Консультант студента (ВУЗ)</a:t>
            </a:r>
            <a:r>
              <a:rPr lang="ru-RU" sz="1000" dirty="0" smtClean="0">
                <a:hlinkClick r:id="rId16"/>
              </a:rPr>
              <a:t>▲</a:t>
            </a:r>
            <a:r>
              <a:rPr lang="ru-RU" sz="1000" dirty="0" smtClean="0"/>
              <a:t>-/-17</a:t>
            </a:r>
            <a:r>
              <a:rPr lang="ru-RU" sz="1000" dirty="0" smtClean="0">
                <a:hlinkClick r:id="rId8"/>
              </a:rPr>
              <a:t>Анатомия человека. Атлас для педиатров</a:t>
            </a:r>
            <a:r>
              <a:rPr lang="ru-RU" sz="1000" dirty="0" smtClean="0"/>
              <a:t> - Текст : электронный. : учебное пособие. - Режим доступа: http://www.studmedlib.ru/ru/book/ISBN9785970442623.html Д. Б. Никитюк, С. В. </a:t>
            </a:r>
            <a:r>
              <a:rPr lang="ru-RU" sz="1000" dirty="0" err="1" smtClean="0"/>
              <a:t>Клочкова</a:t>
            </a:r>
            <a:r>
              <a:rPr lang="ru-RU" sz="1000" dirty="0" smtClean="0"/>
              <a:t> ; ред. Д. Б. </a:t>
            </a:r>
            <a:r>
              <a:rPr lang="ru-RU" sz="1000" dirty="0" err="1" smtClean="0"/>
              <a:t>НикитюкМосква</a:t>
            </a:r>
            <a:r>
              <a:rPr lang="ru-RU" sz="1000" dirty="0" smtClean="0"/>
              <a:t> : </a:t>
            </a:r>
            <a:r>
              <a:rPr lang="ru-RU" sz="1000" dirty="0" err="1" smtClean="0"/>
              <a:t>ГЭОТАР-Медиа</a:t>
            </a:r>
            <a:r>
              <a:rPr lang="ru-RU" sz="1000" dirty="0" smtClean="0"/>
              <a:t>, 2019.ЭБС Консультант студента (ВУЗ)</a:t>
            </a:r>
            <a:r>
              <a:rPr lang="ru-RU" sz="1000" dirty="0" smtClean="0">
                <a:hlinkClick r:id="rId17"/>
              </a:rPr>
              <a:t>▲</a:t>
            </a:r>
            <a:r>
              <a:rPr lang="ru-RU" sz="1000" dirty="0" smtClean="0"/>
              <a:t>-/-18</a:t>
            </a:r>
            <a:r>
              <a:rPr lang="ru-RU" sz="1000" dirty="0" smtClean="0">
                <a:hlinkClick r:id="rId9"/>
              </a:rPr>
              <a:t>Анатомия человека. Фотографический атлас</a:t>
            </a:r>
            <a:r>
              <a:rPr lang="ru-RU" sz="1000" dirty="0" smtClean="0"/>
              <a:t> - Текст : электронный. : учеб. пособие. Т. 2. </a:t>
            </a:r>
            <a:r>
              <a:rPr lang="ru-RU" sz="1000" dirty="0" err="1" smtClean="0"/>
              <a:t>Сердечно-сосудистая</a:t>
            </a:r>
            <a:r>
              <a:rPr lang="ru-RU" sz="1000" dirty="0" smtClean="0"/>
              <a:t> система. Лимфатическая система. - Режим доступа: http://www.studmedlib.ru/ru/book/ISBN9785970432747.html Э. И. </a:t>
            </a:r>
            <a:r>
              <a:rPr lang="ru-RU" sz="1000" dirty="0" err="1" smtClean="0"/>
              <a:t>Борзяк</a:t>
            </a:r>
            <a:r>
              <a:rPr lang="ru-RU" sz="1000" dirty="0" smtClean="0"/>
              <a:t>, Г. фон </a:t>
            </a:r>
            <a:r>
              <a:rPr lang="ru-RU" sz="1000" dirty="0" err="1" smtClean="0"/>
              <a:t>Хагенс</a:t>
            </a:r>
            <a:r>
              <a:rPr lang="ru-RU" sz="1000" dirty="0" smtClean="0"/>
              <a:t>, И. Н. </a:t>
            </a:r>
            <a:r>
              <a:rPr lang="ru-RU" sz="1000" dirty="0" err="1" smtClean="0"/>
              <a:t>Путалова</a:t>
            </a:r>
            <a:r>
              <a:rPr lang="ru-RU" sz="1000" dirty="0" smtClean="0"/>
              <a:t> ; ред. Э. И. </a:t>
            </a:r>
            <a:r>
              <a:rPr lang="ru-RU" sz="1000" dirty="0" err="1" smtClean="0"/>
              <a:t>БорзякМосква</a:t>
            </a:r>
            <a:r>
              <a:rPr lang="ru-RU" sz="1000" dirty="0" smtClean="0"/>
              <a:t> : </a:t>
            </a:r>
            <a:r>
              <a:rPr lang="ru-RU" sz="1000" dirty="0" err="1" smtClean="0"/>
              <a:t>ГЭОТАР-Медиа</a:t>
            </a:r>
            <a:r>
              <a:rPr lang="ru-RU" sz="1000" dirty="0" smtClean="0"/>
              <a:t>, 2015.ЭБС Консультант студента (ВУЗ)</a:t>
            </a:r>
            <a:r>
              <a:rPr lang="ru-RU" sz="1000" dirty="0" smtClean="0">
                <a:hlinkClick r:id="rId18"/>
              </a:rPr>
              <a:t>▲</a:t>
            </a:r>
            <a:r>
              <a:rPr lang="ru-RU" sz="1000" dirty="0" smtClean="0"/>
              <a:t>-/-19</a:t>
            </a:r>
            <a:r>
              <a:rPr lang="ru-RU" sz="1000" dirty="0" smtClean="0">
                <a:hlinkClick r:id="rId10"/>
              </a:rPr>
              <a:t>Анатомия человека. Фотографический атлас</a:t>
            </a:r>
            <a:r>
              <a:rPr lang="ru-RU" sz="1000" dirty="0" smtClean="0"/>
              <a:t> - Текст : электронный. : учеб. пособие. Т. 1. Опорно-двигательный аппарат. - Режим доступа: http://www.studmedlib.ru/ru/book/ISBN9785970430699.html </a:t>
            </a:r>
            <a:endParaRPr lang="ru-RU" sz="1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latin typeface="Times New Roman" pitchFamily="18" charset="0"/>
                <a:cs typeface="Times New Roman" pitchFamily="18" charset="0"/>
              </a:rPr>
              <a:t>Перечень ресурсов информационно-телекоммуникационной сети «Интернет»</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40000" lnSpcReduction="20000"/>
          </a:bodyPr>
          <a:lstStyle/>
          <a:p>
            <a:pPr>
              <a:buNone/>
            </a:pPr>
            <a:r>
              <a:rPr lang="ru-RU" dirty="0" smtClean="0"/>
              <a:t>1 Опорно-двигательный аппарат </a:t>
            </a:r>
            <a:r>
              <a:rPr lang="ru-RU" dirty="0" err="1" smtClean="0"/>
              <a:t>Интернет-ресурс</a:t>
            </a:r>
            <a:r>
              <a:rPr lang="ru-RU" dirty="0" err="1" smtClean="0">
                <a:hlinkClick r:id="rId2"/>
              </a:rPr>
              <a:t>http</a:t>
            </a:r>
            <a:r>
              <a:rPr lang="ru-RU" dirty="0" smtClean="0">
                <a:hlinkClick r:id="rId2"/>
              </a:rPr>
              <a:t>://</a:t>
            </a:r>
            <a:r>
              <a:rPr lang="ru-RU" dirty="0" err="1" smtClean="0">
                <a:hlinkClick r:id="rId2"/>
              </a:rPr>
              <a:t>allasamsonova.ru</a:t>
            </a:r>
            <a:r>
              <a:rPr lang="ru-RU" dirty="0" smtClean="0">
                <a:hlinkClick r:id="rId2"/>
              </a:rPr>
              <a:t>/?page_id=1762#5-2-1-%d0%ba%d0%be%d1%81%d1%82%d0%b8</a:t>
            </a:r>
            <a:endParaRPr lang="ru-RU" dirty="0" smtClean="0"/>
          </a:p>
          <a:p>
            <a:pPr>
              <a:buNone/>
            </a:pPr>
            <a:r>
              <a:rPr lang="ru-RU" dirty="0" smtClean="0"/>
              <a:t>2 Пищеварительная система </a:t>
            </a:r>
            <a:r>
              <a:rPr lang="ru-RU" dirty="0" err="1" smtClean="0"/>
              <a:t>Интернет-ресурс</a:t>
            </a:r>
            <a:r>
              <a:rPr lang="ru-RU" dirty="0" err="1" smtClean="0">
                <a:hlinkClick r:id="rId3"/>
              </a:rPr>
              <a:t>http</a:t>
            </a:r>
            <a:r>
              <a:rPr lang="ru-RU" dirty="0" smtClean="0">
                <a:hlinkClick r:id="rId3"/>
              </a:rPr>
              <a:t>://</a:t>
            </a:r>
            <a:r>
              <a:rPr lang="ru-RU" dirty="0" err="1" smtClean="0">
                <a:hlinkClick r:id="rId3"/>
              </a:rPr>
              <a:t>vmedicine.net</a:t>
            </a:r>
            <a:r>
              <a:rPr lang="ru-RU" dirty="0" smtClean="0">
                <a:hlinkClick r:id="rId3"/>
              </a:rPr>
              <a:t>/</a:t>
            </a:r>
            <a:r>
              <a:rPr lang="ru-RU" dirty="0" err="1" smtClean="0">
                <a:hlinkClick r:id="rId3"/>
              </a:rPr>
              <a:t>anatomiya</a:t>
            </a:r>
            <a:r>
              <a:rPr lang="ru-RU" dirty="0" smtClean="0">
                <a:hlinkClick r:id="rId3"/>
              </a:rPr>
              <a:t>/39-anatomiya-baza/1820-glava-7-anatomiya-i-fiziologiya-pishchevaritelnoj-sistemy.html?showall=1&amp;limitstart=</a:t>
            </a:r>
            <a:endParaRPr lang="ru-RU" dirty="0" smtClean="0"/>
          </a:p>
          <a:p>
            <a:pPr>
              <a:buNone/>
            </a:pPr>
            <a:r>
              <a:rPr lang="ru-RU" dirty="0" smtClean="0"/>
              <a:t>3 Дыхательная система </a:t>
            </a:r>
            <a:r>
              <a:rPr lang="ru-RU" dirty="0" err="1" smtClean="0"/>
              <a:t>Интернет-ресурс</a:t>
            </a:r>
            <a:r>
              <a:rPr lang="ru-RU" dirty="0" err="1" smtClean="0">
                <a:hlinkClick r:id="rId4"/>
              </a:rPr>
              <a:t>http</a:t>
            </a:r>
            <a:r>
              <a:rPr lang="ru-RU" dirty="0" smtClean="0">
                <a:hlinkClick r:id="rId4"/>
              </a:rPr>
              <a:t>://</a:t>
            </a:r>
            <a:r>
              <a:rPr lang="ru-RU" dirty="0" err="1" smtClean="0">
                <a:hlinkClick r:id="rId4"/>
              </a:rPr>
              <a:t>vmedicine.net</a:t>
            </a:r>
            <a:r>
              <a:rPr lang="ru-RU" dirty="0" smtClean="0">
                <a:hlinkClick r:id="rId4"/>
              </a:rPr>
              <a:t>/</a:t>
            </a:r>
            <a:r>
              <a:rPr lang="ru-RU" dirty="0" err="1" smtClean="0">
                <a:hlinkClick r:id="rId4"/>
              </a:rPr>
              <a:t>anatomiya</a:t>
            </a:r>
            <a:r>
              <a:rPr lang="ru-RU" dirty="0" smtClean="0">
                <a:hlinkClick r:id="rId4"/>
              </a:rPr>
              <a:t>/39-anatomiya-baza/1821-glava-8-anatomiya-i-fiziologiya-dykhatelnoj-sistemy.html?showall=1&amp;limitstart</a:t>
            </a:r>
            <a:endParaRPr lang="ru-RU" dirty="0" smtClean="0"/>
          </a:p>
          <a:p>
            <a:pPr>
              <a:buNone/>
            </a:pPr>
            <a:r>
              <a:rPr lang="ru-RU" dirty="0" smtClean="0"/>
              <a:t>4 Мочевыделительная система </a:t>
            </a:r>
            <a:r>
              <a:rPr lang="ru-RU" dirty="0" err="1" smtClean="0"/>
              <a:t>Интернет-ресурс</a:t>
            </a:r>
            <a:r>
              <a:rPr lang="ru-RU" dirty="0" err="1" smtClean="0">
                <a:hlinkClick r:id="rId5"/>
              </a:rPr>
              <a:t>http</a:t>
            </a:r>
            <a:r>
              <a:rPr lang="ru-RU" dirty="0" smtClean="0">
                <a:hlinkClick r:id="rId5"/>
              </a:rPr>
              <a:t>://</a:t>
            </a:r>
            <a:r>
              <a:rPr lang="ru-RU" dirty="0" err="1" smtClean="0">
                <a:hlinkClick r:id="rId5"/>
              </a:rPr>
              <a:t>vmedicine.net</a:t>
            </a:r>
            <a:r>
              <a:rPr lang="ru-RU" dirty="0" smtClean="0">
                <a:hlinkClick r:id="rId5"/>
              </a:rPr>
              <a:t>/</a:t>
            </a:r>
            <a:r>
              <a:rPr lang="ru-RU" dirty="0" err="1" smtClean="0">
                <a:hlinkClick r:id="rId5"/>
              </a:rPr>
              <a:t>anatomiya</a:t>
            </a:r>
            <a:r>
              <a:rPr lang="ru-RU" dirty="0" smtClean="0">
                <a:hlinkClick r:id="rId5"/>
              </a:rPr>
              <a:t>/39-anatomiya-baza/1822-glava-9-anatomiya-i-fiziologiya-vydelitelnoj-sistemy.html</a:t>
            </a:r>
            <a:endParaRPr lang="ru-RU" dirty="0" smtClean="0"/>
          </a:p>
          <a:p>
            <a:pPr>
              <a:buNone/>
            </a:pPr>
            <a:r>
              <a:rPr lang="ru-RU" dirty="0" smtClean="0"/>
              <a:t>5 Половая система </a:t>
            </a:r>
            <a:r>
              <a:rPr lang="ru-RU" dirty="0" err="1" smtClean="0"/>
              <a:t>Интернет-ресурс</a:t>
            </a:r>
            <a:r>
              <a:rPr lang="ru-RU" dirty="0" err="1" smtClean="0">
                <a:hlinkClick r:id="rId6"/>
              </a:rPr>
              <a:t>http</a:t>
            </a:r>
            <a:r>
              <a:rPr lang="ru-RU" dirty="0" smtClean="0">
                <a:hlinkClick r:id="rId6"/>
              </a:rPr>
              <a:t>://</a:t>
            </a:r>
            <a:r>
              <a:rPr lang="ru-RU" dirty="0" err="1" smtClean="0">
                <a:hlinkClick r:id="rId6"/>
              </a:rPr>
              <a:t>vmedicine.net</a:t>
            </a:r>
            <a:r>
              <a:rPr lang="ru-RU" dirty="0" smtClean="0">
                <a:hlinkClick r:id="rId6"/>
              </a:rPr>
              <a:t>/</a:t>
            </a:r>
            <a:r>
              <a:rPr lang="ru-RU" dirty="0" err="1" smtClean="0">
                <a:hlinkClick r:id="rId6"/>
              </a:rPr>
              <a:t>anatomiya</a:t>
            </a:r>
            <a:r>
              <a:rPr lang="ru-RU" dirty="0" smtClean="0">
                <a:hlinkClick r:id="rId6"/>
              </a:rPr>
              <a:t>/39-anatomiya-baza/1824-glava-11-anatomiya-polovoj-sistemy-reproduktivnaya-funktsiya-i-razvitie-cheloveka.html</a:t>
            </a:r>
            <a:endParaRPr lang="ru-RU" dirty="0" smtClean="0"/>
          </a:p>
          <a:p>
            <a:pPr>
              <a:buNone/>
            </a:pPr>
            <a:r>
              <a:rPr lang="ru-RU" dirty="0" smtClean="0"/>
              <a:t>6 Центральная нервная система </a:t>
            </a:r>
            <a:r>
              <a:rPr lang="ru-RU" dirty="0" err="1" smtClean="0"/>
              <a:t>Интернет-ресурс</a:t>
            </a:r>
            <a:r>
              <a:rPr lang="ru-RU" dirty="0" err="1" smtClean="0">
                <a:hlinkClick r:id="rId7"/>
              </a:rPr>
              <a:t>http</a:t>
            </a:r>
            <a:r>
              <a:rPr lang="ru-RU" dirty="0" smtClean="0">
                <a:hlinkClick r:id="rId7"/>
              </a:rPr>
              <a:t>://</a:t>
            </a:r>
            <a:r>
              <a:rPr lang="ru-RU" dirty="0" err="1" smtClean="0">
                <a:hlinkClick r:id="rId7"/>
              </a:rPr>
              <a:t>vmedicine.net</a:t>
            </a:r>
            <a:r>
              <a:rPr lang="ru-RU" dirty="0" smtClean="0">
                <a:hlinkClick r:id="rId7"/>
              </a:rPr>
              <a:t>/</a:t>
            </a:r>
            <a:r>
              <a:rPr lang="ru-RU" dirty="0" err="1" smtClean="0">
                <a:hlinkClick r:id="rId7"/>
              </a:rPr>
              <a:t>anatomiya</a:t>
            </a:r>
            <a:r>
              <a:rPr lang="ru-RU" dirty="0" smtClean="0">
                <a:hlinkClick r:id="rId7"/>
              </a:rPr>
              <a:t>/39-anatomiya-baza/1827-glava-14-tsentralnaya-nervnaya-sistema.html</a:t>
            </a:r>
            <a:endParaRPr lang="ru-RU" dirty="0" smtClean="0"/>
          </a:p>
          <a:p>
            <a:pPr>
              <a:buNone/>
            </a:pPr>
            <a:r>
              <a:rPr lang="ru-RU" dirty="0" smtClean="0"/>
              <a:t>7 Периферическая нервная система </a:t>
            </a:r>
            <a:r>
              <a:rPr lang="ru-RU" dirty="0" err="1" smtClean="0"/>
              <a:t>Интернет-ресурс</a:t>
            </a:r>
            <a:r>
              <a:rPr lang="ru-RU" dirty="0" err="1" smtClean="0">
                <a:hlinkClick r:id="rId8"/>
              </a:rPr>
              <a:t>http</a:t>
            </a:r>
            <a:r>
              <a:rPr lang="ru-RU" dirty="0" smtClean="0">
                <a:hlinkClick r:id="rId8"/>
              </a:rPr>
              <a:t>://</a:t>
            </a:r>
            <a:r>
              <a:rPr lang="ru-RU" dirty="0" err="1" smtClean="0">
                <a:hlinkClick r:id="rId8"/>
              </a:rPr>
              <a:t>vmedicine.net</a:t>
            </a:r>
            <a:r>
              <a:rPr lang="ru-RU" dirty="0" smtClean="0">
                <a:hlinkClick r:id="rId8"/>
              </a:rPr>
              <a:t>/</a:t>
            </a:r>
            <a:r>
              <a:rPr lang="ru-RU" dirty="0" err="1" smtClean="0">
                <a:hlinkClick r:id="rId8"/>
              </a:rPr>
              <a:t>anatomiya</a:t>
            </a:r>
            <a:r>
              <a:rPr lang="ru-RU" dirty="0" smtClean="0">
                <a:hlinkClick r:id="rId8"/>
              </a:rPr>
              <a:t>/39-anatomiya-baza/1828-glava-15-funktsionalnaya-anatomiya-perifericheskoj-nervnoj-sistemy.html</a:t>
            </a:r>
            <a:endParaRPr lang="ru-RU" dirty="0" smtClean="0"/>
          </a:p>
          <a:p>
            <a:pPr>
              <a:buNone/>
            </a:pPr>
            <a:r>
              <a:rPr lang="ru-RU" dirty="0" smtClean="0"/>
              <a:t>8 </a:t>
            </a:r>
            <a:r>
              <a:rPr lang="ru-RU" dirty="0" err="1" smtClean="0"/>
              <a:t>Сердечно-сосудистая</a:t>
            </a:r>
            <a:r>
              <a:rPr lang="ru-RU" dirty="0" smtClean="0"/>
              <a:t> система </a:t>
            </a:r>
            <a:r>
              <a:rPr lang="ru-RU" dirty="0" err="1" smtClean="0"/>
              <a:t>Интернет-ресурс</a:t>
            </a:r>
            <a:r>
              <a:rPr lang="ru-RU" dirty="0" err="1" smtClean="0">
                <a:hlinkClick r:id="rId9"/>
              </a:rPr>
              <a:t>http</a:t>
            </a:r>
            <a:r>
              <a:rPr lang="ru-RU" dirty="0" smtClean="0">
                <a:hlinkClick r:id="rId9"/>
              </a:rPr>
              <a:t>://</a:t>
            </a:r>
            <a:r>
              <a:rPr lang="ru-RU" dirty="0" err="1" smtClean="0">
                <a:hlinkClick r:id="rId9"/>
              </a:rPr>
              <a:t>vmedicine.net</a:t>
            </a:r>
            <a:r>
              <a:rPr lang="ru-RU" dirty="0" smtClean="0">
                <a:hlinkClick r:id="rId9"/>
              </a:rPr>
              <a:t>/</a:t>
            </a:r>
            <a:r>
              <a:rPr lang="ru-RU" dirty="0" err="1" smtClean="0">
                <a:hlinkClick r:id="rId9"/>
              </a:rPr>
              <a:t>anatomiya</a:t>
            </a:r>
            <a:r>
              <a:rPr lang="ru-RU" dirty="0" smtClean="0">
                <a:hlinkClick r:id="rId9"/>
              </a:rPr>
              <a:t>/39-anatomiya-baza/1825-glava-12-serdechno-sosudistaya-sistema.html</a:t>
            </a:r>
            <a:endParaRPr lang="ru-RU" dirty="0" smtClean="0"/>
          </a:p>
          <a:p>
            <a:pPr>
              <a:buNone/>
            </a:pPr>
            <a:r>
              <a:rPr lang="ru-RU" dirty="0" smtClean="0"/>
              <a:t>9 Органы чувств. Анализаторы. </a:t>
            </a:r>
            <a:r>
              <a:rPr lang="ru-RU" dirty="0" err="1" smtClean="0"/>
              <a:t>Интернет-ресурс</a:t>
            </a:r>
            <a:r>
              <a:rPr lang="ru-RU" dirty="0" err="1" smtClean="0">
                <a:hlinkClick r:id="rId10"/>
              </a:rPr>
              <a:t>http</a:t>
            </a:r>
            <a:r>
              <a:rPr lang="ru-RU" dirty="0" smtClean="0">
                <a:hlinkClick r:id="rId10"/>
              </a:rPr>
              <a:t>://</a:t>
            </a:r>
            <a:r>
              <a:rPr lang="ru-RU" dirty="0" err="1" smtClean="0">
                <a:hlinkClick r:id="rId10"/>
              </a:rPr>
              <a:t>vmedicine.net</a:t>
            </a:r>
            <a:r>
              <a:rPr lang="ru-RU" dirty="0" smtClean="0">
                <a:hlinkClick r:id="rId10"/>
              </a:rPr>
              <a:t>/</a:t>
            </a:r>
            <a:r>
              <a:rPr lang="ru-RU" dirty="0" err="1" smtClean="0">
                <a:hlinkClick r:id="rId10"/>
              </a:rPr>
              <a:t>anatomiya</a:t>
            </a:r>
            <a:r>
              <a:rPr lang="ru-RU" dirty="0" smtClean="0">
                <a:hlinkClick r:id="rId10"/>
              </a:rPr>
              <a:t>/39-anatomiya-baza/1830-glava-17-organy-chuvstv-analizatory.html</a:t>
            </a:r>
            <a:endParaRPr lang="ru-RU" dirty="0" smtClean="0"/>
          </a:p>
          <a:p>
            <a:pPr>
              <a:buNone/>
            </a:pPr>
            <a:r>
              <a:rPr lang="ru-RU" dirty="0" smtClean="0"/>
              <a:t>10  Эндокринная система </a:t>
            </a:r>
            <a:r>
              <a:rPr lang="ru-RU" dirty="0" err="1" smtClean="0"/>
              <a:t>Интернет-ресурс</a:t>
            </a:r>
            <a:r>
              <a:rPr lang="ru-RU" dirty="0" err="1" smtClean="0">
                <a:hlinkClick r:id="rId11"/>
              </a:rPr>
              <a:t>http</a:t>
            </a:r>
            <a:r>
              <a:rPr lang="ru-RU" dirty="0" smtClean="0">
                <a:hlinkClick r:id="rId11"/>
              </a:rPr>
              <a:t>://</a:t>
            </a:r>
            <a:r>
              <a:rPr lang="ru-RU" dirty="0" err="1" smtClean="0">
                <a:hlinkClick r:id="rId11"/>
              </a:rPr>
              <a:t>vmedicine.net</a:t>
            </a:r>
            <a:r>
              <a:rPr lang="ru-RU" dirty="0" smtClean="0">
                <a:hlinkClick r:id="rId11"/>
              </a:rPr>
              <a:t>/</a:t>
            </a:r>
            <a:r>
              <a:rPr lang="ru-RU" dirty="0" err="1" smtClean="0">
                <a:hlinkClick r:id="rId11"/>
              </a:rPr>
              <a:t>anatomiya</a:t>
            </a:r>
            <a:r>
              <a:rPr lang="ru-RU" dirty="0" smtClean="0">
                <a:hlinkClick r:id="rId11"/>
              </a:rPr>
              <a:t>/39-anatomiya-baza/1831-glava-18-endokrinnaya-sistema.html</a:t>
            </a:r>
            <a:endParaRPr lang="ru-RU" dirty="0" smtClean="0"/>
          </a:p>
          <a:p>
            <a:pPr>
              <a:buNone/>
            </a:pPr>
            <a:r>
              <a:rPr lang="ru-RU" dirty="0" smtClean="0"/>
              <a:t>11 Иммунная система </a:t>
            </a:r>
            <a:r>
              <a:rPr lang="ru-RU" dirty="0" err="1" smtClean="0"/>
              <a:t>Интернет-ресурс</a:t>
            </a:r>
            <a:r>
              <a:rPr lang="ru-RU" dirty="0" err="1" smtClean="0">
                <a:hlinkClick r:id="rId12"/>
              </a:rPr>
              <a:t>http</a:t>
            </a:r>
            <a:r>
              <a:rPr lang="ru-RU" dirty="0" smtClean="0">
                <a:hlinkClick r:id="rId12"/>
              </a:rPr>
              <a:t>://</a:t>
            </a:r>
            <a:r>
              <a:rPr lang="ru-RU" dirty="0" err="1" smtClean="0">
                <a:hlinkClick r:id="rId12"/>
              </a:rPr>
              <a:t>vmedicine.net</a:t>
            </a:r>
            <a:r>
              <a:rPr lang="ru-RU" dirty="0" smtClean="0">
                <a:hlinkClick r:id="rId12"/>
              </a:rPr>
              <a:t>/</a:t>
            </a:r>
            <a:r>
              <a:rPr lang="ru-RU" dirty="0" err="1" smtClean="0">
                <a:hlinkClick r:id="rId12"/>
              </a:rPr>
              <a:t>anatomiya</a:t>
            </a:r>
            <a:r>
              <a:rPr lang="ru-RU" dirty="0" smtClean="0">
                <a:hlinkClick r:id="rId12"/>
              </a:rPr>
              <a:t>/39-anatomiya-baza/1826-glava-13-vnutrennie-sredy-organizma-krov.html?showall=&amp;start=4</a:t>
            </a: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latin typeface="Times New Roman" pitchFamily="18" charset="0"/>
                <a:cs typeface="Times New Roman" pitchFamily="18" charset="0"/>
              </a:rPr>
              <a:t>Благодарю за внимание !</a:t>
            </a:r>
            <a:endParaRPr lang="ru-RU" dirty="0">
              <a:latin typeface="Times New Roman" pitchFamily="18" charset="0"/>
              <a:cs typeface="Times New Roman" pitchFamily="18" charset="0"/>
            </a:endParaRPr>
          </a:p>
        </p:txBody>
      </p:sp>
      <p:sp>
        <p:nvSpPr>
          <p:cNvPr id="4" name="Содержимое 3"/>
          <p:cNvSpPr>
            <a:spLocks noGrp="1"/>
          </p:cNvSpPr>
          <p:nvPr>
            <p:ph idx="1"/>
          </p:nvPr>
        </p:nvSpPr>
        <p:spPr/>
        <p:txBody>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 y="2420889"/>
            <a:ext cx="3657600" cy="646331"/>
          </a:xfrm>
          <a:prstGeom prst="rect">
            <a:avLst/>
          </a:prstGeom>
          <a:noFill/>
          <a:ln w="9525">
            <a:noFill/>
            <a:miter lim="800000"/>
            <a:headEnd/>
            <a:tailEnd/>
          </a:ln>
        </p:spPr>
        <p:txBody>
          <a:bodyPr wrap="square">
            <a:spAutoFit/>
          </a:bodyPr>
          <a:lstStyle/>
          <a:p>
            <a:pPr>
              <a:spcBef>
                <a:spcPct val="50000"/>
              </a:spcBef>
            </a:pPr>
            <a:r>
              <a:rPr lang="ru-RU" altLang="ru-RU" sz="3600" dirty="0">
                <a:solidFill>
                  <a:srgbClr val="663300"/>
                </a:solidFill>
              </a:rPr>
              <a:t>ОСЕВОЙ СКЕЛЕТ</a:t>
            </a:r>
          </a:p>
        </p:txBody>
      </p:sp>
      <p:sp>
        <p:nvSpPr>
          <p:cNvPr id="17411" name="Text Box 3"/>
          <p:cNvSpPr txBox="1">
            <a:spLocks noChangeArrowheads="1"/>
          </p:cNvSpPr>
          <p:nvPr/>
        </p:nvSpPr>
        <p:spPr bwMode="auto">
          <a:xfrm>
            <a:off x="4357688" y="404664"/>
            <a:ext cx="4572000" cy="646331"/>
          </a:xfrm>
          <a:prstGeom prst="rect">
            <a:avLst/>
          </a:prstGeom>
          <a:noFill/>
          <a:ln w="9525">
            <a:noFill/>
            <a:miter lim="800000"/>
            <a:headEnd/>
            <a:tailEnd/>
          </a:ln>
        </p:spPr>
        <p:txBody>
          <a:bodyPr wrap="square">
            <a:spAutoFit/>
          </a:bodyPr>
          <a:lstStyle/>
          <a:p>
            <a:pPr>
              <a:spcBef>
                <a:spcPct val="50000"/>
              </a:spcBef>
            </a:pPr>
            <a:r>
              <a:rPr lang="ru-RU" altLang="ru-RU" sz="3600" dirty="0">
                <a:solidFill>
                  <a:srgbClr val="663300"/>
                </a:solidFill>
              </a:rPr>
              <a:t>ДОБАВОЧНЫЙ СКЕЛЕТ</a:t>
            </a:r>
          </a:p>
        </p:txBody>
      </p:sp>
      <p:graphicFrame>
        <p:nvGraphicFramePr>
          <p:cNvPr id="17412" name="Object 5"/>
          <p:cNvGraphicFramePr>
            <a:graphicFrameLocks noChangeAspect="1"/>
          </p:cNvGraphicFramePr>
          <p:nvPr/>
        </p:nvGraphicFramePr>
        <p:xfrm>
          <a:off x="571500" y="3571875"/>
          <a:ext cx="631825" cy="3143250"/>
        </p:xfrm>
        <a:graphic>
          <a:graphicData uri="http://schemas.openxmlformats.org/presentationml/2006/ole">
            <p:oleObj spid="_x0000_s7170" name="Точечный рисунок" r:id="rId3" imgW="847843" imgH="4210638" progId="PBrush">
              <p:embed/>
            </p:oleObj>
          </a:graphicData>
        </a:graphic>
      </p:graphicFrame>
      <p:graphicFrame>
        <p:nvGraphicFramePr>
          <p:cNvPr id="17413" name="Object 6"/>
          <p:cNvGraphicFramePr>
            <a:graphicFrameLocks noChangeAspect="1"/>
          </p:cNvGraphicFramePr>
          <p:nvPr/>
        </p:nvGraphicFramePr>
        <p:xfrm>
          <a:off x="1839913" y="3929063"/>
          <a:ext cx="1403350" cy="1733550"/>
        </p:xfrm>
        <a:graphic>
          <a:graphicData uri="http://schemas.openxmlformats.org/presentationml/2006/ole">
            <p:oleObj spid="_x0000_s7171" name="Точечный рисунок" r:id="rId4" imgW="2629267" imgH="3247619" progId="PBrush">
              <p:embed/>
            </p:oleObj>
          </a:graphicData>
        </a:graphic>
      </p:graphicFrame>
      <p:graphicFrame>
        <p:nvGraphicFramePr>
          <p:cNvPr id="17414" name="Object 7"/>
          <p:cNvGraphicFramePr>
            <a:graphicFrameLocks noChangeAspect="1"/>
          </p:cNvGraphicFramePr>
          <p:nvPr/>
        </p:nvGraphicFramePr>
        <p:xfrm>
          <a:off x="1500188" y="214313"/>
          <a:ext cx="1081087" cy="1524000"/>
        </p:xfrm>
        <a:graphic>
          <a:graphicData uri="http://schemas.openxmlformats.org/presentationml/2006/ole">
            <p:oleObj spid="_x0000_s7172" name="Точечный рисунок" r:id="rId5" imgW="2971429" imgH="4191585" progId="PBrush">
              <p:embed/>
            </p:oleObj>
          </a:graphicData>
        </a:graphic>
      </p:graphicFrame>
      <p:graphicFrame>
        <p:nvGraphicFramePr>
          <p:cNvPr id="17415" name="Object 8"/>
          <p:cNvGraphicFramePr>
            <a:graphicFrameLocks noChangeAspect="1"/>
          </p:cNvGraphicFramePr>
          <p:nvPr/>
        </p:nvGraphicFramePr>
        <p:xfrm>
          <a:off x="4932040" y="2276872"/>
          <a:ext cx="1135062" cy="3486150"/>
        </p:xfrm>
        <a:graphic>
          <a:graphicData uri="http://schemas.openxmlformats.org/presentationml/2006/ole">
            <p:oleObj spid="_x0000_s7173" name="Точечный рисунок" r:id="rId6" imgW="1895238" imgH="4285714" progId="PBrush">
              <p:embed/>
            </p:oleObj>
          </a:graphicData>
        </a:graphic>
      </p:graphicFrame>
      <p:graphicFrame>
        <p:nvGraphicFramePr>
          <p:cNvPr id="17416" name="Object 9"/>
          <p:cNvGraphicFramePr>
            <a:graphicFrameLocks noChangeAspect="1"/>
          </p:cNvGraphicFramePr>
          <p:nvPr/>
        </p:nvGraphicFramePr>
        <p:xfrm>
          <a:off x="7308304" y="2276872"/>
          <a:ext cx="1084263" cy="3619500"/>
        </p:xfrm>
        <a:graphic>
          <a:graphicData uri="http://schemas.openxmlformats.org/presentationml/2006/ole">
            <p:oleObj spid="_x0000_s7174" name="Точечный рисунок" r:id="rId7" imgW="1276190" imgH="4266667" progId="PBrush">
              <p:embed/>
            </p:oleObj>
          </a:graphicData>
        </a:graphic>
      </p:graphicFrame>
      <p:sp>
        <p:nvSpPr>
          <p:cNvPr id="17417" name="AutoShape 10"/>
          <p:cNvSpPr>
            <a:spLocks noChangeArrowheads="1"/>
          </p:cNvSpPr>
          <p:nvPr/>
        </p:nvSpPr>
        <p:spPr bwMode="auto">
          <a:xfrm>
            <a:off x="5364088" y="1196752"/>
            <a:ext cx="304800" cy="762000"/>
          </a:xfrm>
          <a:prstGeom prst="downArrow">
            <a:avLst>
              <a:gd name="adj1" fmla="val 50000"/>
              <a:gd name="adj2" fmla="val 62500"/>
            </a:avLst>
          </a:prstGeom>
          <a:solidFill>
            <a:srgbClr val="CC6600"/>
          </a:solidFill>
          <a:ln w="9525">
            <a:solidFill>
              <a:schemeClr val="tx1"/>
            </a:solidFill>
            <a:miter lim="800000"/>
            <a:headEnd/>
            <a:tailEnd/>
          </a:ln>
        </p:spPr>
        <p:txBody>
          <a:bodyPr wrap="none" anchor="ctr"/>
          <a:lstStyle/>
          <a:p>
            <a:endParaRPr lang="ru-RU" altLang="ru-RU"/>
          </a:p>
        </p:txBody>
      </p:sp>
      <p:sp>
        <p:nvSpPr>
          <p:cNvPr id="17418" name="AutoShape 11"/>
          <p:cNvSpPr>
            <a:spLocks noChangeArrowheads="1"/>
          </p:cNvSpPr>
          <p:nvPr/>
        </p:nvSpPr>
        <p:spPr bwMode="auto">
          <a:xfrm>
            <a:off x="7596336" y="1196752"/>
            <a:ext cx="304800" cy="762000"/>
          </a:xfrm>
          <a:prstGeom prst="downArrow">
            <a:avLst>
              <a:gd name="adj1" fmla="val 50000"/>
              <a:gd name="adj2" fmla="val 62500"/>
            </a:avLst>
          </a:prstGeom>
          <a:solidFill>
            <a:srgbClr val="CC6600"/>
          </a:solidFill>
          <a:ln w="9525">
            <a:solidFill>
              <a:schemeClr val="tx1"/>
            </a:solidFill>
            <a:miter lim="800000"/>
            <a:headEnd/>
            <a:tailEnd/>
          </a:ln>
        </p:spPr>
        <p:txBody>
          <a:bodyPr wrap="none" anchor="ctr"/>
          <a:lstStyle/>
          <a:p>
            <a:endParaRPr lang="ru-RU" altLang="ru-RU"/>
          </a:p>
        </p:txBody>
      </p:sp>
      <p:sp>
        <p:nvSpPr>
          <p:cNvPr id="17419" name="AutoShape 12"/>
          <p:cNvSpPr>
            <a:spLocks noChangeArrowheads="1"/>
          </p:cNvSpPr>
          <p:nvPr/>
        </p:nvSpPr>
        <p:spPr bwMode="auto">
          <a:xfrm>
            <a:off x="1857375" y="1785938"/>
            <a:ext cx="304800" cy="609600"/>
          </a:xfrm>
          <a:prstGeom prst="upArrow">
            <a:avLst>
              <a:gd name="adj1" fmla="val 50000"/>
              <a:gd name="adj2" fmla="val 50000"/>
            </a:avLst>
          </a:prstGeom>
          <a:solidFill>
            <a:srgbClr val="CC6600"/>
          </a:solidFill>
          <a:ln w="9525">
            <a:solidFill>
              <a:schemeClr val="tx1"/>
            </a:solidFill>
            <a:miter lim="800000"/>
            <a:headEnd/>
            <a:tailEnd/>
          </a:ln>
        </p:spPr>
        <p:txBody>
          <a:bodyPr wrap="none" anchor="ctr"/>
          <a:lstStyle/>
          <a:p>
            <a:endParaRPr lang="ru-RU" altLang="ru-RU"/>
          </a:p>
        </p:txBody>
      </p:sp>
      <p:sp>
        <p:nvSpPr>
          <p:cNvPr id="3084" name="AutoShape 13"/>
          <p:cNvSpPr>
            <a:spLocks noChangeArrowheads="1"/>
          </p:cNvSpPr>
          <p:nvPr/>
        </p:nvSpPr>
        <p:spPr bwMode="auto">
          <a:xfrm>
            <a:off x="2411760" y="2996952"/>
            <a:ext cx="304800" cy="609600"/>
          </a:xfrm>
          <a:prstGeom prst="upArrow">
            <a:avLst>
              <a:gd name="adj1" fmla="val 50000"/>
              <a:gd name="adj2" fmla="val 50000"/>
            </a:avLst>
          </a:prstGeom>
          <a:solidFill>
            <a:srgbClr val="CC6600"/>
          </a:solidFill>
          <a:ln w="9525">
            <a:solidFill>
              <a:schemeClr val="tx1"/>
            </a:solidFill>
            <a:miter lim="800000"/>
            <a:headEnd/>
            <a:tailEnd/>
          </a:ln>
          <a:scene3d>
            <a:camera prst="orthographicFront">
              <a:rot lat="10800000" lon="0" rev="0"/>
            </a:camera>
            <a:lightRig rig="threePt" dir="t"/>
          </a:scene3d>
        </p:spPr>
        <p:txBody>
          <a:bodyPr wrap="none" anchor="ctr"/>
          <a:lstStyle/>
          <a:p>
            <a:pPr>
              <a:defRPr/>
            </a:pPr>
            <a:endParaRPr lang="ru-RU"/>
          </a:p>
        </p:txBody>
      </p:sp>
      <p:sp>
        <p:nvSpPr>
          <p:cNvPr id="17421" name="AutoShape 16"/>
          <p:cNvSpPr>
            <a:spLocks noChangeArrowheads="1"/>
          </p:cNvSpPr>
          <p:nvPr/>
        </p:nvSpPr>
        <p:spPr bwMode="auto">
          <a:xfrm>
            <a:off x="683568" y="2924944"/>
            <a:ext cx="304800" cy="609600"/>
          </a:xfrm>
          <a:prstGeom prst="downArrow">
            <a:avLst>
              <a:gd name="adj1" fmla="val 50000"/>
              <a:gd name="adj2" fmla="val 50000"/>
            </a:avLst>
          </a:prstGeom>
          <a:solidFill>
            <a:srgbClr val="CC6600"/>
          </a:solidFill>
          <a:ln w="9525">
            <a:solidFill>
              <a:schemeClr val="tx1"/>
            </a:solidFill>
            <a:miter lim="800000"/>
            <a:headEnd/>
            <a:tailEnd/>
          </a:ln>
        </p:spPr>
        <p:txBody>
          <a:bodyPr wrap="none" anchor="ctr"/>
          <a:lstStyle/>
          <a:p>
            <a:endParaRPr lang="ru-RU" alt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p:cNvSpPr>
            <a:spLocks noChangeArrowheads="1"/>
          </p:cNvSpPr>
          <p:nvPr/>
        </p:nvSpPr>
        <p:spPr bwMode="auto">
          <a:xfrm>
            <a:off x="3200400" y="2514600"/>
            <a:ext cx="2743200" cy="1524000"/>
          </a:xfrm>
          <a:prstGeom prst="flowChartAlternateProcess">
            <a:avLst/>
          </a:prstGeom>
          <a:solidFill>
            <a:srgbClr val="FFCC66"/>
          </a:solidFill>
          <a:ln w="44450">
            <a:solidFill>
              <a:srgbClr val="663300"/>
            </a:solidFill>
            <a:miter lim="800000"/>
            <a:headEnd/>
            <a:tailEnd/>
          </a:ln>
        </p:spPr>
        <p:txBody>
          <a:bodyPr wrap="none" anchor="ctr"/>
          <a:lstStyle/>
          <a:p>
            <a:endParaRPr lang="ru-RU" altLang="ru-RU"/>
          </a:p>
        </p:txBody>
      </p:sp>
      <p:sp>
        <p:nvSpPr>
          <p:cNvPr id="13315" name="Text Box 4"/>
          <p:cNvSpPr txBox="1">
            <a:spLocks noChangeArrowheads="1"/>
          </p:cNvSpPr>
          <p:nvPr/>
        </p:nvSpPr>
        <p:spPr bwMode="auto">
          <a:xfrm>
            <a:off x="3124200" y="2590800"/>
            <a:ext cx="2819400" cy="1446550"/>
          </a:xfrm>
          <a:prstGeom prst="rect">
            <a:avLst/>
          </a:prstGeom>
          <a:noFill/>
          <a:ln w="9525">
            <a:noFill/>
            <a:miter lim="800000"/>
            <a:headEnd/>
            <a:tailEnd/>
          </a:ln>
        </p:spPr>
        <p:txBody>
          <a:bodyPr>
            <a:spAutoFit/>
          </a:bodyPr>
          <a:lstStyle/>
          <a:p>
            <a:pPr algn="ctr">
              <a:spcBef>
                <a:spcPct val="50000"/>
              </a:spcBef>
            </a:pPr>
            <a:r>
              <a:rPr lang="ru-RU" altLang="ru-RU" sz="4400" dirty="0"/>
              <a:t>Функции скелета</a:t>
            </a:r>
          </a:p>
        </p:txBody>
      </p:sp>
      <p:sp>
        <p:nvSpPr>
          <p:cNvPr id="13316" name="AutoShape 5"/>
          <p:cNvSpPr>
            <a:spLocks noChangeArrowheads="1"/>
          </p:cNvSpPr>
          <p:nvPr/>
        </p:nvSpPr>
        <p:spPr bwMode="auto">
          <a:xfrm>
            <a:off x="5867400" y="1219200"/>
            <a:ext cx="3124200" cy="1219200"/>
          </a:xfrm>
          <a:prstGeom prst="wedgeRoundRectCallout">
            <a:avLst>
              <a:gd name="adj1" fmla="val -47000"/>
              <a:gd name="adj2" fmla="val 94532"/>
              <a:gd name="adj3" fmla="val 16667"/>
            </a:avLst>
          </a:prstGeom>
          <a:solidFill>
            <a:srgbClr val="FFCC99"/>
          </a:solidFill>
          <a:ln w="44450">
            <a:solidFill>
              <a:srgbClr val="663300"/>
            </a:solidFill>
            <a:miter lim="800000"/>
            <a:headEnd/>
            <a:tailEnd/>
          </a:ln>
        </p:spPr>
        <p:txBody>
          <a:bodyPr/>
          <a:lstStyle/>
          <a:p>
            <a:endParaRPr lang="ru-RU" altLang="ru-RU">
              <a:latin typeface="Times New Roman" pitchFamily="18" charset="0"/>
            </a:endParaRPr>
          </a:p>
        </p:txBody>
      </p:sp>
      <p:sp>
        <p:nvSpPr>
          <p:cNvPr id="13317" name="AutoShape 6"/>
          <p:cNvSpPr>
            <a:spLocks noChangeArrowheads="1"/>
          </p:cNvSpPr>
          <p:nvPr/>
        </p:nvSpPr>
        <p:spPr bwMode="auto">
          <a:xfrm>
            <a:off x="5410200" y="4953000"/>
            <a:ext cx="2971800" cy="1447800"/>
          </a:xfrm>
          <a:prstGeom prst="wedgeRoundRectCallout">
            <a:avLst>
              <a:gd name="adj1" fmla="val -52458"/>
              <a:gd name="adj2" fmla="val -104056"/>
              <a:gd name="adj3" fmla="val 16667"/>
            </a:avLst>
          </a:prstGeom>
          <a:solidFill>
            <a:srgbClr val="FFCC99"/>
          </a:solidFill>
          <a:ln w="44450">
            <a:solidFill>
              <a:srgbClr val="663300"/>
            </a:solidFill>
            <a:miter lim="800000"/>
            <a:headEnd/>
            <a:tailEnd/>
          </a:ln>
        </p:spPr>
        <p:txBody>
          <a:bodyPr/>
          <a:lstStyle/>
          <a:p>
            <a:endParaRPr lang="ru-RU" altLang="ru-RU">
              <a:latin typeface="Times New Roman" pitchFamily="18" charset="0"/>
            </a:endParaRPr>
          </a:p>
        </p:txBody>
      </p:sp>
      <p:sp>
        <p:nvSpPr>
          <p:cNvPr id="13318" name="AutoShape 7"/>
          <p:cNvSpPr>
            <a:spLocks noChangeArrowheads="1"/>
          </p:cNvSpPr>
          <p:nvPr/>
        </p:nvSpPr>
        <p:spPr bwMode="auto">
          <a:xfrm>
            <a:off x="2971800" y="228600"/>
            <a:ext cx="2819400" cy="1143000"/>
          </a:xfrm>
          <a:prstGeom prst="wedgeRoundRectCallout">
            <a:avLst>
              <a:gd name="adj1" fmla="val -6926"/>
              <a:gd name="adj2" fmla="val 130139"/>
              <a:gd name="adj3" fmla="val 16667"/>
            </a:avLst>
          </a:prstGeom>
          <a:solidFill>
            <a:srgbClr val="FFCC99"/>
          </a:solidFill>
          <a:ln w="44450">
            <a:solidFill>
              <a:srgbClr val="663300"/>
            </a:solidFill>
            <a:miter lim="800000"/>
            <a:headEnd/>
            <a:tailEnd/>
          </a:ln>
        </p:spPr>
        <p:txBody>
          <a:bodyPr/>
          <a:lstStyle/>
          <a:p>
            <a:endParaRPr lang="ru-RU" altLang="ru-RU">
              <a:latin typeface="Times New Roman" pitchFamily="18" charset="0"/>
            </a:endParaRPr>
          </a:p>
        </p:txBody>
      </p:sp>
      <p:sp>
        <p:nvSpPr>
          <p:cNvPr id="13319" name="AutoShape 8"/>
          <p:cNvSpPr>
            <a:spLocks noChangeArrowheads="1"/>
          </p:cNvSpPr>
          <p:nvPr/>
        </p:nvSpPr>
        <p:spPr bwMode="auto">
          <a:xfrm>
            <a:off x="914400" y="4953000"/>
            <a:ext cx="2971800" cy="1447800"/>
          </a:xfrm>
          <a:prstGeom prst="wedgeRoundRectCallout">
            <a:avLst>
              <a:gd name="adj1" fmla="val 40759"/>
              <a:gd name="adj2" fmla="val -106032"/>
              <a:gd name="adj3" fmla="val 16667"/>
            </a:avLst>
          </a:prstGeom>
          <a:solidFill>
            <a:srgbClr val="FFCC99"/>
          </a:solidFill>
          <a:ln w="44450">
            <a:solidFill>
              <a:srgbClr val="663300"/>
            </a:solidFill>
            <a:miter lim="800000"/>
            <a:headEnd/>
            <a:tailEnd/>
          </a:ln>
        </p:spPr>
        <p:txBody>
          <a:bodyPr/>
          <a:lstStyle/>
          <a:p>
            <a:endParaRPr lang="ru-RU" altLang="ru-RU">
              <a:latin typeface="Times New Roman" pitchFamily="18" charset="0"/>
            </a:endParaRPr>
          </a:p>
        </p:txBody>
      </p:sp>
      <p:sp>
        <p:nvSpPr>
          <p:cNvPr id="13320" name="AutoShape 9"/>
          <p:cNvSpPr>
            <a:spLocks noChangeArrowheads="1"/>
          </p:cNvSpPr>
          <p:nvPr/>
        </p:nvSpPr>
        <p:spPr bwMode="auto">
          <a:xfrm>
            <a:off x="228600" y="1371600"/>
            <a:ext cx="2667000" cy="1219200"/>
          </a:xfrm>
          <a:prstGeom prst="wedgeRoundRectCallout">
            <a:avLst>
              <a:gd name="adj1" fmla="val 56370"/>
              <a:gd name="adj2" fmla="val 95181"/>
              <a:gd name="adj3" fmla="val 16667"/>
            </a:avLst>
          </a:prstGeom>
          <a:solidFill>
            <a:srgbClr val="FFCC99"/>
          </a:solidFill>
          <a:ln w="44450">
            <a:solidFill>
              <a:srgbClr val="663300"/>
            </a:solidFill>
            <a:miter lim="800000"/>
            <a:headEnd/>
            <a:tailEnd/>
          </a:ln>
        </p:spPr>
        <p:txBody>
          <a:bodyPr/>
          <a:lstStyle/>
          <a:p>
            <a:endParaRPr lang="ru-RU" altLang="ru-RU">
              <a:latin typeface="Times New Roman" pitchFamily="18" charset="0"/>
            </a:endParaRPr>
          </a:p>
        </p:txBody>
      </p:sp>
      <p:sp>
        <p:nvSpPr>
          <p:cNvPr id="13321" name="Text Box 10"/>
          <p:cNvSpPr txBox="1">
            <a:spLocks noChangeArrowheads="1"/>
          </p:cNvSpPr>
          <p:nvPr/>
        </p:nvSpPr>
        <p:spPr bwMode="auto">
          <a:xfrm>
            <a:off x="3352800" y="457200"/>
            <a:ext cx="2057400" cy="579438"/>
          </a:xfrm>
          <a:prstGeom prst="rect">
            <a:avLst/>
          </a:prstGeom>
          <a:noFill/>
          <a:ln w="9525">
            <a:noFill/>
            <a:miter lim="800000"/>
            <a:headEnd/>
            <a:tailEnd/>
          </a:ln>
        </p:spPr>
        <p:txBody>
          <a:bodyPr>
            <a:spAutoFit/>
          </a:bodyPr>
          <a:lstStyle/>
          <a:p>
            <a:pPr algn="ctr">
              <a:spcBef>
                <a:spcPct val="50000"/>
              </a:spcBef>
            </a:pPr>
            <a:r>
              <a:rPr lang="ru-RU" altLang="ru-RU" sz="3200" dirty="0"/>
              <a:t>Опорная</a:t>
            </a:r>
          </a:p>
        </p:txBody>
      </p:sp>
      <p:sp>
        <p:nvSpPr>
          <p:cNvPr id="13322" name="Text Box 11"/>
          <p:cNvSpPr txBox="1">
            <a:spLocks noChangeArrowheads="1"/>
          </p:cNvSpPr>
          <p:nvPr/>
        </p:nvSpPr>
        <p:spPr bwMode="auto">
          <a:xfrm>
            <a:off x="6096000" y="1524000"/>
            <a:ext cx="2819400" cy="579438"/>
          </a:xfrm>
          <a:prstGeom prst="rect">
            <a:avLst/>
          </a:prstGeom>
          <a:noFill/>
          <a:ln w="9525">
            <a:noFill/>
            <a:miter lim="800000"/>
            <a:headEnd/>
            <a:tailEnd/>
          </a:ln>
        </p:spPr>
        <p:txBody>
          <a:bodyPr>
            <a:spAutoFit/>
          </a:bodyPr>
          <a:lstStyle/>
          <a:p>
            <a:pPr>
              <a:spcBef>
                <a:spcPct val="50000"/>
              </a:spcBef>
            </a:pPr>
            <a:r>
              <a:rPr lang="ru-RU" altLang="ru-RU" sz="3200" dirty="0"/>
              <a:t>Кроветворная</a:t>
            </a:r>
          </a:p>
        </p:txBody>
      </p:sp>
      <p:sp>
        <p:nvSpPr>
          <p:cNvPr id="13323" name="Text Box 12"/>
          <p:cNvSpPr txBox="1">
            <a:spLocks noChangeArrowheads="1"/>
          </p:cNvSpPr>
          <p:nvPr/>
        </p:nvSpPr>
        <p:spPr bwMode="auto">
          <a:xfrm>
            <a:off x="533400" y="1600200"/>
            <a:ext cx="2057400" cy="579438"/>
          </a:xfrm>
          <a:prstGeom prst="rect">
            <a:avLst/>
          </a:prstGeom>
          <a:noFill/>
          <a:ln w="9525">
            <a:noFill/>
            <a:miter lim="800000"/>
            <a:headEnd/>
            <a:tailEnd/>
          </a:ln>
        </p:spPr>
        <p:txBody>
          <a:bodyPr>
            <a:spAutoFit/>
          </a:bodyPr>
          <a:lstStyle/>
          <a:p>
            <a:pPr>
              <a:spcBef>
                <a:spcPct val="50000"/>
              </a:spcBef>
            </a:pPr>
            <a:r>
              <a:rPr lang="ru-RU" altLang="ru-RU" sz="3200" dirty="0"/>
              <a:t>Защитная</a:t>
            </a:r>
          </a:p>
        </p:txBody>
      </p:sp>
      <p:sp>
        <p:nvSpPr>
          <p:cNvPr id="13324" name="Text Box 13"/>
          <p:cNvSpPr txBox="1">
            <a:spLocks noChangeArrowheads="1"/>
          </p:cNvSpPr>
          <p:nvPr/>
        </p:nvSpPr>
        <p:spPr bwMode="auto">
          <a:xfrm>
            <a:off x="914400" y="5410200"/>
            <a:ext cx="2895600" cy="579438"/>
          </a:xfrm>
          <a:prstGeom prst="rect">
            <a:avLst/>
          </a:prstGeom>
          <a:noFill/>
          <a:ln w="9525">
            <a:noFill/>
            <a:miter lim="800000"/>
            <a:headEnd/>
            <a:tailEnd/>
          </a:ln>
        </p:spPr>
        <p:txBody>
          <a:bodyPr>
            <a:spAutoFit/>
          </a:bodyPr>
          <a:lstStyle/>
          <a:p>
            <a:pPr algn="ctr">
              <a:spcBef>
                <a:spcPct val="50000"/>
              </a:spcBef>
            </a:pPr>
            <a:r>
              <a:rPr lang="ru-RU" altLang="ru-RU" sz="3200" dirty="0"/>
              <a:t>Локомоторная</a:t>
            </a:r>
          </a:p>
        </p:txBody>
      </p:sp>
      <p:sp>
        <p:nvSpPr>
          <p:cNvPr id="13325" name="Text Box 14"/>
          <p:cNvSpPr txBox="1">
            <a:spLocks noChangeArrowheads="1"/>
          </p:cNvSpPr>
          <p:nvPr/>
        </p:nvSpPr>
        <p:spPr bwMode="auto">
          <a:xfrm>
            <a:off x="5486400" y="4876800"/>
            <a:ext cx="2819400" cy="1569660"/>
          </a:xfrm>
          <a:prstGeom prst="rect">
            <a:avLst/>
          </a:prstGeom>
          <a:noFill/>
          <a:ln w="9525">
            <a:noFill/>
            <a:miter lim="800000"/>
            <a:headEnd/>
            <a:tailEnd/>
          </a:ln>
        </p:spPr>
        <p:txBody>
          <a:bodyPr>
            <a:spAutoFit/>
          </a:bodyPr>
          <a:lstStyle/>
          <a:p>
            <a:pPr algn="ctr">
              <a:spcBef>
                <a:spcPct val="50000"/>
              </a:spcBef>
            </a:pPr>
            <a:r>
              <a:rPr lang="ru-RU" altLang="ru-RU" sz="3200" dirty="0"/>
              <a:t>Участие в минеральном обмене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100-krutyx-faktov-o-chelovecheskom-tele-1736286841.jpg"/>
          <p:cNvPicPr>
            <a:picLocks noGrp="1" noChangeAspect="1" noChangeArrowheads="1"/>
          </p:cNvPicPr>
          <p:nvPr>
            <p:ph sz="half" idx="2"/>
          </p:nvPr>
        </p:nvPicPr>
        <p:blipFill>
          <a:blip r:embed="rId2" cstate="print"/>
          <a:srcRect/>
          <a:stretch>
            <a:fillRect/>
          </a:stretch>
        </p:blipFill>
        <p:spPr bwMode="auto">
          <a:xfrm>
            <a:off x="3563888" y="620688"/>
            <a:ext cx="5122912" cy="5400599"/>
          </a:xfrm>
          <a:prstGeom prst="rect">
            <a:avLst/>
          </a:prstGeom>
          <a:noFill/>
        </p:spPr>
      </p:pic>
      <p:sp>
        <p:nvSpPr>
          <p:cNvPr id="7" name="Прямоугольник 6"/>
          <p:cNvSpPr/>
          <p:nvPr/>
        </p:nvSpPr>
        <p:spPr>
          <a:xfrm>
            <a:off x="2267744" y="260648"/>
            <a:ext cx="4896544" cy="646331"/>
          </a:xfrm>
          <a:prstGeom prst="rect">
            <a:avLst/>
          </a:prstGeom>
        </p:spPr>
        <p:txBody>
          <a:bodyPr wrap="square">
            <a:spAutoFit/>
          </a:bodyPr>
          <a:lstStyle/>
          <a:p>
            <a:pPr algn="ctr"/>
            <a:r>
              <a:rPr lang="ru-RU" sz="3600" dirty="0" smtClean="0">
                <a:latin typeface="Times New Roman" pitchFamily="18" charset="0"/>
                <a:cs typeface="Times New Roman" pitchFamily="18" charset="0"/>
              </a:rPr>
              <a:t>Опорная функция</a:t>
            </a:r>
            <a:endParaRPr lang="ru-RU" sz="3600" dirty="0">
              <a:latin typeface="Times New Roman" pitchFamily="18" charset="0"/>
              <a:cs typeface="Times New Roman" pitchFamily="18" charset="0"/>
            </a:endParaRPr>
          </a:p>
        </p:txBody>
      </p:sp>
      <p:sp>
        <p:nvSpPr>
          <p:cNvPr id="6" name="Содержимое 5"/>
          <p:cNvSpPr>
            <a:spLocks noGrp="1"/>
          </p:cNvSpPr>
          <p:nvPr>
            <p:ph sz="half" idx="1"/>
          </p:nvPr>
        </p:nvSpPr>
        <p:spPr/>
        <p:txBody>
          <a:bodyPr/>
          <a:lstStyle/>
          <a:p>
            <a:pPr lvl="0"/>
            <a:r>
              <a:rPr lang="ru-RU" dirty="0" smtClean="0">
                <a:latin typeface="Times New Roman" pitchFamily="18" charset="0"/>
                <a:cs typeface="Times New Roman" pitchFamily="18" charset="0"/>
              </a:rPr>
              <a:t>достигается прикреплением мягких тканей  и органов к различным частям скелета.</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1186</TotalTime>
  <Words>3071</Words>
  <Application>Microsoft Office PowerPoint</Application>
  <PresentationFormat>Экран (4:3)</PresentationFormat>
  <Paragraphs>276</Paragraphs>
  <Slides>69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69</vt:i4>
      </vt:variant>
    </vt:vector>
  </HeadingPairs>
  <TitlesOfParts>
    <vt:vector size="71" baseType="lpstr">
      <vt:lpstr>Тема Office</vt:lpstr>
      <vt:lpstr>Точечный рисунок</vt:lpstr>
      <vt:lpstr>Слайд 1</vt:lpstr>
      <vt:lpstr>План лекции</vt:lpstr>
      <vt:lpstr>Актуальность: </vt:lpstr>
      <vt:lpstr>Цель: изучить строение скелета.  Задачи:  - обосновать строение кости как органа;  - представить классификацию костей и их развитие;  - определить характерные особенности строения и развития костей;  - рассмотреть половые, возрастные и индивидуальные особенности строения скелета, знания которых необходимы при изучении клинических дисциплин;  - изучить наиболее часто встречающиеся аномалии костей.  </vt:lpstr>
      <vt:lpstr>Опорно-двигательный аппарат</vt:lpstr>
      <vt:lpstr>Остеология (osteologia) – учение о костях</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Строение трубчатой кости</vt:lpstr>
      <vt:lpstr>Губчатое костное вещество</vt:lpstr>
      <vt:lpstr>Слайд 23</vt:lpstr>
      <vt:lpstr>Слайд 24</vt:lpstr>
      <vt:lpstr>Диплоэ (diploe)</vt:lpstr>
      <vt:lpstr>Слайд 26</vt:lpstr>
      <vt:lpstr>Воздухоносные кости</vt:lpstr>
      <vt:lpstr>Слайд 28</vt:lpstr>
      <vt:lpstr>Слайд 29</vt:lpstr>
      <vt:lpstr>Развитие скелета</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Скелетная зрелость (оценивается по срокам и степени окостенения скелета) </vt:lpstr>
      <vt:lpstr>Факторы, оказывающие влияние на рост и формирование костей: Генетический фактор</vt:lpstr>
      <vt:lpstr>Эндокринная система: гормоны гипофиза</vt:lpstr>
      <vt:lpstr>Слайд 48</vt:lpstr>
      <vt:lpstr>Слайд 49</vt:lpstr>
      <vt:lpstr>Слайд 50</vt:lpstr>
      <vt:lpstr>Слайд 51</vt:lpstr>
      <vt:lpstr>Слайд 52</vt:lpstr>
      <vt:lpstr>Слайд 53</vt:lpstr>
      <vt:lpstr>Слайд 54</vt:lpstr>
      <vt:lpstr>Слайд 55</vt:lpstr>
      <vt:lpstr>Слайд 56</vt:lpstr>
      <vt:lpstr>Ассимиляция атланта</vt:lpstr>
      <vt:lpstr>Сакрализация</vt:lpstr>
      <vt:lpstr>Люмбализация</vt:lpstr>
      <vt:lpstr>Слайд 60</vt:lpstr>
      <vt:lpstr>Spina bifida</vt:lpstr>
      <vt:lpstr>Слайд 62</vt:lpstr>
      <vt:lpstr>Слайд 63</vt:lpstr>
      <vt:lpstr> Выводы:</vt:lpstr>
      <vt:lpstr>Литература основная</vt:lpstr>
      <vt:lpstr>Дополнительная</vt:lpstr>
      <vt:lpstr>Слайд 67</vt:lpstr>
      <vt:lpstr>Перечень ресурсов информационно-телекоммуникационной сети «Интернет»</vt:lpstr>
      <vt:lpstr>Благодарю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dc:creator>
  <cp:lastModifiedBy>HapilinaEA</cp:lastModifiedBy>
  <cp:revision>157</cp:revision>
  <dcterms:created xsi:type="dcterms:W3CDTF">2020-08-18T01:38:16Z</dcterms:created>
  <dcterms:modified xsi:type="dcterms:W3CDTF">2020-09-08T00:50:01Z</dcterms:modified>
</cp:coreProperties>
</file>