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9144000" cy="5715000" type="screen16x10"/>
  <p:notesSz cx="9144000" cy="571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2311" y="401319"/>
            <a:ext cx="2639377" cy="589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C0000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69591" y="1875117"/>
            <a:ext cx="7274408" cy="38398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100" y="5221280"/>
            <a:ext cx="539304" cy="4017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5678" y="781303"/>
            <a:ext cx="4132643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7875" y="1645411"/>
            <a:ext cx="4509770" cy="1391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42" Type="http://schemas.openxmlformats.org/officeDocument/2006/relationships/image" Target="../media/image93.png"/><Relationship Id="rId47" Type="http://schemas.openxmlformats.org/officeDocument/2006/relationships/image" Target="../media/image98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46" Type="http://schemas.openxmlformats.org/officeDocument/2006/relationships/image" Target="../media/image97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45" Type="http://schemas.openxmlformats.org/officeDocument/2006/relationships/image" Target="../media/image96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4" Type="http://schemas.openxmlformats.org/officeDocument/2006/relationships/image" Target="../media/image95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3.png"/><Relationship Id="rId39" Type="http://schemas.openxmlformats.org/officeDocument/2006/relationships/image" Target="../media/image136.png"/><Relationship Id="rId3" Type="http://schemas.openxmlformats.org/officeDocument/2006/relationships/image" Target="../media/image100.png"/><Relationship Id="rId21" Type="http://schemas.openxmlformats.org/officeDocument/2006/relationships/image" Target="../media/image118.png"/><Relationship Id="rId34" Type="http://schemas.openxmlformats.org/officeDocument/2006/relationships/image" Target="../media/image131.png"/><Relationship Id="rId42" Type="http://schemas.openxmlformats.org/officeDocument/2006/relationships/image" Target="../media/image139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117.png"/><Relationship Id="rId29" Type="http://schemas.openxmlformats.org/officeDocument/2006/relationships/image" Target="../media/image126.png"/><Relationship Id="rId41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21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31" Type="http://schemas.openxmlformats.org/officeDocument/2006/relationships/image" Target="../media/image128.png"/><Relationship Id="rId44" Type="http://schemas.openxmlformats.org/officeDocument/2006/relationships/image" Target="../media/image141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43" Type="http://schemas.openxmlformats.org/officeDocument/2006/relationships/image" Target="../media/image1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tical.ru/DiaSchool/content/doctors/1/f_1_03_01.php" TargetMode="External"/><Relationship Id="rId4" Type="http://schemas.openxmlformats.org/officeDocument/2006/relationships/image" Target="../media/image15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26" Type="http://schemas.openxmlformats.org/officeDocument/2006/relationships/image" Target="../media/image186.png"/><Relationship Id="rId3" Type="http://schemas.openxmlformats.org/officeDocument/2006/relationships/image" Target="../media/image163.png"/><Relationship Id="rId21" Type="http://schemas.openxmlformats.org/officeDocument/2006/relationships/image" Target="../media/image181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5" Type="http://schemas.openxmlformats.org/officeDocument/2006/relationships/image" Target="../media/image185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20" Type="http://schemas.openxmlformats.org/officeDocument/2006/relationships/image" Target="../media/image180.png"/><Relationship Id="rId29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24" Type="http://schemas.openxmlformats.org/officeDocument/2006/relationships/image" Target="../media/image184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23" Type="http://schemas.openxmlformats.org/officeDocument/2006/relationships/image" Target="../media/image183.png"/><Relationship Id="rId28" Type="http://schemas.openxmlformats.org/officeDocument/2006/relationships/image" Target="../media/image188.png"/><Relationship Id="rId10" Type="http://schemas.openxmlformats.org/officeDocument/2006/relationships/image" Target="../media/image170.png"/><Relationship Id="rId19" Type="http://schemas.openxmlformats.org/officeDocument/2006/relationships/image" Target="../media/image179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Relationship Id="rId22" Type="http://schemas.openxmlformats.org/officeDocument/2006/relationships/image" Target="../media/image182.png"/><Relationship Id="rId27" Type="http://schemas.openxmlformats.org/officeDocument/2006/relationships/image" Target="../media/image18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jpg"/><Relationship Id="rId26" Type="http://schemas.openxmlformats.org/officeDocument/2006/relationships/image" Target="../media/image214.png"/><Relationship Id="rId39" Type="http://schemas.openxmlformats.org/officeDocument/2006/relationships/image" Target="../media/image227.png"/><Relationship Id="rId3" Type="http://schemas.openxmlformats.org/officeDocument/2006/relationships/image" Target="../media/image191.png"/><Relationship Id="rId21" Type="http://schemas.openxmlformats.org/officeDocument/2006/relationships/image" Target="../media/image209.jpg"/><Relationship Id="rId34" Type="http://schemas.openxmlformats.org/officeDocument/2006/relationships/image" Target="../media/image222.png"/><Relationship Id="rId42" Type="http://schemas.openxmlformats.org/officeDocument/2006/relationships/image" Target="../media/image230.png"/><Relationship Id="rId47" Type="http://schemas.openxmlformats.org/officeDocument/2006/relationships/image" Target="../media/image235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5" Type="http://schemas.openxmlformats.org/officeDocument/2006/relationships/image" Target="../media/image213.png"/><Relationship Id="rId33" Type="http://schemas.openxmlformats.org/officeDocument/2006/relationships/image" Target="../media/image221.png"/><Relationship Id="rId38" Type="http://schemas.openxmlformats.org/officeDocument/2006/relationships/image" Target="../media/image226.png"/><Relationship Id="rId46" Type="http://schemas.openxmlformats.org/officeDocument/2006/relationships/image" Target="../media/image234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29" Type="http://schemas.openxmlformats.org/officeDocument/2006/relationships/image" Target="../media/image217.png"/><Relationship Id="rId41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24" Type="http://schemas.openxmlformats.org/officeDocument/2006/relationships/image" Target="../media/image212.png"/><Relationship Id="rId32" Type="http://schemas.openxmlformats.org/officeDocument/2006/relationships/image" Target="../media/image220.png"/><Relationship Id="rId37" Type="http://schemas.openxmlformats.org/officeDocument/2006/relationships/image" Target="../media/image225.png"/><Relationship Id="rId40" Type="http://schemas.openxmlformats.org/officeDocument/2006/relationships/image" Target="../media/image228.png"/><Relationship Id="rId45" Type="http://schemas.openxmlformats.org/officeDocument/2006/relationships/image" Target="../media/image233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23" Type="http://schemas.openxmlformats.org/officeDocument/2006/relationships/image" Target="../media/image211.png"/><Relationship Id="rId28" Type="http://schemas.openxmlformats.org/officeDocument/2006/relationships/image" Target="../media/image216.png"/><Relationship Id="rId36" Type="http://schemas.openxmlformats.org/officeDocument/2006/relationships/image" Target="../media/image224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31" Type="http://schemas.openxmlformats.org/officeDocument/2006/relationships/image" Target="../media/image219.png"/><Relationship Id="rId44" Type="http://schemas.openxmlformats.org/officeDocument/2006/relationships/image" Target="../media/image232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Relationship Id="rId22" Type="http://schemas.openxmlformats.org/officeDocument/2006/relationships/image" Target="../media/image210.png"/><Relationship Id="rId27" Type="http://schemas.openxmlformats.org/officeDocument/2006/relationships/image" Target="../media/image215.png"/><Relationship Id="rId30" Type="http://schemas.openxmlformats.org/officeDocument/2006/relationships/image" Target="../media/image218.png"/><Relationship Id="rId35" Type="http://schemas.openxmlformats.org/officeDocument/2006/relationships/image" Target="../media/image223.png"/><Relationship Id="rId43" Type="http://schemas.openxmlformats.org/officeDocument/2006/relationships/image" Target="../media/image231.png"/><Relationship Id="rId48" Type="http://schemas.openxmlformats.org/officeDocument/2006/relationships/image" Target="../media/image23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jp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55.jpg"/><Relationship Id="rId18" Type="http://schemas.openxmlformats.org/officeDocument/2006/relationships/image" Target="../media/image260.png"/><Relationship Id="rId3" Type="http://schemas.openxmlformats.org/officeDocument/2006/relationships/image" Target="../media/image245.png"/><Relationship Id="rId21" Type="http://schemas.openxmlformats.org/officeDocument/2006/relationships/image" Target="../media/image263.png"/><Relationship Id="rId7" Type="http://schemas.openxmlformats.org/officeDocument/2006/relationships/image" Target="../media/image249.jpg"/><Relationship Id="rId12" Type="http://schemas.openxmlformats.org/officeDocument/2006/relationships/image" Target="../media/image254.png"/><Relationship Id="rId17" Type="http://schemas.openxmlformats.org/officeDocument/2006/relationships/image" Target="../media/image259.png"/><Relationship Id="rId2" Type="http://schemas.openxmlformats.org/officeDocument/2006/relationships/image" Target="../media/image244.jpg"/><Relationship Id="rId16" Type="http://schemas.openxmlformats.org/officeDocument/2006/relationships/image" Target="../media/image258.png"/><Relationship Id="rId20" Type="http://schemas.openxmlformats.org/officeDocument/2006/relationships/image" Target="../media/image2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8.png"/><Relationship Id="rId11" Type="http://schemas.openxmlformats.org/officeDocument/2006/relationships/image" Target="../media/image253.png"/><Relationship Id="rId5" Type="http://schemas.openxmlformats.org/officeDocument/2006/relationships/image" Target="../media/image247.jpg"/><Relationship Id="rId15" Type="http://schemas.openxmlformats.org/officeDocument/2006/relationships/image" Target="../media/image257.png"/><Relationship Id="rId10" Type="http://schemas.openxmlformats.org/officeDocument/2006/relationships/image" Target="../media/image252.png"/><Relationship Id="rId19" Type="http://schemas.openxmlformats.org/officeDocument/2006/relationships/image" Target="../media/image261.png"/><Relationship Id="rId4" Type="http://schemas.openxmlformats.org/officeDocument/2006/relationships/image" Target="../media/image246.jpg"/><Relationship Id="rId9" Type="http://schemas.openxmlformats.org/officeDocument/2006/relationships/image" Target="../media/image251.png"/><Relationship Id="rId14" Type="http://schemas.openxmlformats.org/officeDocument/2006/relationships/image" Target="../media/image25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jpg"/><Relationship Id="rId2" Type="http://schemas.openxmlformats.org/officeDocument/2006/relationships/image" Target="../media/image2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6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image" Target="../media/image267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image" Target="../media/image284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5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2.png"/><Relationship Id="rId3" Type="http://schemas.openxmlformats.org/officeDocument/2006/relationships/image" Target="../media/image287.png"/><Relationship Id="rId7" Type="http://schemas.openxmlformats.org/officeDocument/2006/relationships/image" Target="../media/image291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image" Target="../media/image28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93.png"/><Relationship Id="rId2" Type="http://schemas.openxmlformats.org/officeDocument/2006/relationships/image" Target="../media/image284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94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95.png"/><Relationship Id="rId2" Type="http://schemas.openxmlformats.org/officeDocument/2006/relationships/image" Target="../media/image284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13" Type="http://schemas.openxmlformats.org/officeDocument/2006/relationships/image" Target="../media/image307.png"/><Relationship Id="rId18" Type="http://schemas.openxmlformats.org/officeDocument/2006/relationships/image" Target="../media/image310.png"/><Relationship Id="rId3" Type="http://schemas.openxmlformats.org/officeDocument/2006/relationships/image" Target="../media/image297.png"/><Relationship Id="rId7" Type="http://schemas.openxmlformats.org/officeDocument/2006/relationships/image" Target="../media/image301.png"/><Relationship Id="rId12" Type="http://schemas.openxmlformats.org/officeDocument/2006/relationships/image" Target="../media/image306.png"/><Relationship Id="rId17" Type="http://schemas.openxmlformats.org/officeDocument/2006/relationships/image" Target="../media/image255.jpg"/><Relationship Id="rId2" Type="http://schemas.openxmlformats.org/officeDocument/2006/relationships/image" Target="../media/image296.png"/><Relationship Id="rId16" Type="http://schemas.openxmlformats.org/officeDocument/2006/relationships/image" Target="../media/image30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05.png"/><Relationship Id="rId5" Type="http://schemas.openxmlformats.org/officeDocument/2006/relationships/image" Target="../media/image299.png"/><Relationship Id="rId15" Type="http://schemas.openxmlformats.org/officeDocument/2006/relationships/image" Target="../media/image243.jpg"/><Relationship Id="rId10" Type="http://schemas.openxmlformats.org/officeDocument/2006/relationships/image" Target="../media/image304.png"/><Relationship Id="rId4" Type="http://schemas.openxmlformats.org/officeDocument/2006/relationships/image" Target="../media/image298.png"/><Relationship Id="rId9" Type="http://schemas.openxmlformats.org/officeDocument/2006/relationships/image" Target="../media/image303.png"/><Relationship Id="rId14" Type="http://schemas.openxmlformats.org/officeDocument/2006/relationships/image" Target="../media/image308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18" Type="http://schemas.openxmlformats.org/officeDocument/2006/relationships/image" Target="../media/image34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17" Type="http://schemas.openxmlformats.org/officeDocument/2006/relationships/image" Target="../media/image340.png"/><Relationship Id="rId2" Type="http://schemas.openxmlformats.org/officeDocument/2006/relationships/image" Target="../media/image325.jpg"/><Relationship Id="rId16" Type="http://schemas.openxmlformats.org/officeDocument/2006/relationships/image" Target="../media/image339.png"/><Relationship Id="rId20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8.png"/><Relationship Id="rId15" Type="http://schemas.openxmlformats.org/officeDocument/2006/relationships/image" Target="../media/image338.png"/><Relationship Id="rId10" Type="http://schemas.openxmlformats.org/officeDocument/2006/relationships/image" Target="../media/image333.png"/><Relationship Id="rId19" Type="http://schemas.openxmlformats.org/officeDocument/2006/relationships/image" Target="../media/image342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jpg"/><Relationship Id="rId2" Type="http://schemas.openxmlformats.org/officeDocument/2006/relationships/image" Target="../media/image3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6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3" Type="http://schemas.openxmlformats.org/officeDocument/2006/relationships/image" Target="../media/image348.png"/><Relationship Id="rId7" Type="http://schemas.openxmlformats.org/officeDocument/2006/relationships/image" Target="../media/image309.jpg"/><Relationship Id="rId12" Type="http://schemas.openxmlformats.org/officeDocument/2006/relationships/image" Target="../media/image353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1.png"/><Relationship Id="rId11" Type="http://schemas.openxmlformats.org/officeDocument/2006/relationships/image" Target="../media/image352.png"/><Relationship Id="rId5" Type="http://schemas.openxmlformats.org/officeDocument/2006/relationships/image" Target="../media/image350.png"/><Relationship Id="rId10" Type="http://schemas.openxmlformats.org/officeDocument/2006/relationships/image" Target="../media/image258.png"/><Relationship Id="rId4" Type="http://schemas.openxmlformats.org/officeDocument/2006/relationships/image" Target="../media/image349.png"/><Relationship Id="rId9" Type="http://schemas.openxmlformats.org/officeDocument/2006/relationships/image" Target="../media/image25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6.png"/><Relationship Id="rId3" Type="http://schemas.openxmlformats.org/officeDocument/2006/relationships/image" Target="../media/image356.png"/><Relationship Id="rId7" Type="http://schemas.openxmlformats.org/officeDocument/2006/relationships/image" Target="../media/image360.png"/><Relationship Id="rId12" Type="http://schemas.openxmlformats.org/officeDocument/2006/relationships/image" Target="../media/image365.png"/><Relationship Id="rId2" Type="http://schemas.openxmlformats.org/officeDocument/2006/relationships/image" Target="../media/image3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4.png"/><Relationship Id="rId5" Type="http://schemas.openxmlformats.org/officeDocument/2006/relationships/image" Target="../media/image358.png"/><Relationship Id="rId15" Type="http://schemas.openxmlformats.org/officeDocument/2006/relationships/image" Target="../media/image368.png"/><Relationship Id="rId10" Type="http://schemas.openxmlformats.org/officeDocument/2006/relationships/image" Target="../media/image363.png"/><Relationship Id="rId4" Type="http://schemas.openxmlformats.org/officeDocument/2006/relationships/image" Target="../media/image357.png"/><Relationship Id="rId9" Type="http://schemas.openxmlformats.org/officeDocument/2006/relationships/image" Target="../media/image362.png"/><Relationship Id="rId14" Type="http://schemas.openxmlformats.org/officeDocument/2006/relationships/image" Target="../media/image36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png"/></Relationships>
</file>

<file path=ppt/slides/_rels/slide8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5.png"/><Relationship Id="rId18" Type="http://schemas.openxmlformats.org/officeDocument/2006/relationships/image" Target="../media/image390.png"/><Relationship Id="rId26" Type="http://schemas.openxmlformats.org/officeDocument/2006/relationships/image" Target="../media/image398.png"/><Relationship Id="rId39" Type="http://schemas.openxmlformats.org/officeDocument/2006/relationships/image" Target="../media/image411.png"/><Relationship Id="rId3" Type="http://schemas.openxmlformats.org/officeDocument/2006/relationships/image" Target="../media/image375.png"/><Relationship Id="rId21" Type="http://schemas.openxmlformats.org/officeDocument/2006/relationships/image" Target="../media/image393.png"/><Relationship Id="rId34" Type="http://schemas.openxmlformats.org/officeDocument/2006/relationships/image" Target="../media/image406.png"/><Relationship Id="rId42" Type="http://schemas.openxmlformats.org/officeDocument/2006/relationships/image" Target="../media/image414.png"/><Relationship Id="rId47" Type="http://schemas.openxmlformats.org/officeDocument/2006/relationships/image" Target="../media/image419.png"/><Relationship Id="rId50" Type="http://schemas.openxmlformats.org/officeDocument/2006/relationships/image" Target="../media/image422.png"/><Relationship Id="rId7" Type="http://schemas.openxmlformats.org/officeDocument/2006/relationships/image" Target="../media/image379.png"/><Relationship Id="rId12" Type="http://schemas.openxmlformats.org/officeDocument/2006/relationships/image" Target="../media/image384.png"/><Relationship Id="rId17" Type="http://schemas.openxmlformats.org/officeDocument/2006/relationships/image" Target="../media/image389.png"/><Relationship Id="rId25" Type="http://schemas.openxmlformats.org/officeDocument/2006/relationships/image" Target="../media/image397.png"/><Relationship Id="rId33" Type="http://schemas.openxmlformats.org/officeDocument/2006/relationships/image" Target="../media/image405.png"/><Relationship Id="rId38" Type="http://schemas.openxmlformats.org/officeDocument/2006/relationships/image" Target="../media/image410.png"/><Relationship Id="rId46" Type="http://schemas.openxmlformats.org/officeDocument/2006/relationships/image" Target="../media/image418.png"/><Relationship Id="rId2" Type="http://schemas.openxmlformats.org/officeDocument/2006/relationships/image" Target="../media/image374.png"/><Relationship Id="rId16" Type="http://schemas.openxmlformats.org/officeDocument/2006/relationships/image" Target="../media/image388.png"/><Relationship Id="rId20" Type="http://schemas.openxmlformats.org/officeDocument/2006/relationships/image" Target="../media/image392.png"/><Relationship Id="rId29" Type="http://schemas.openxmlformats.org/officeDocument/2006/relationships/image" Target="../media/image401.png"/><Relationship Id="rId41" Type="http://schemas.openxmlformats.org/officeDocument/2006/relationships/image" Target="../media/image413.png"/><Relationship Id="rId54" Type="http://schemas.openxmlformats.org/officeDocument/2006/relationships/image" Target="../media/image4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11" Type="http://schemas.openxmlformats.org/officeDocument/2006/relationships/image" Target="../media/image383.png"/><Relationship Id="rId24" Type="http://schemas.openxmlformats.org/officeDocument/2006/relationships/image" Target="../media/image396.png"/><Relationship Id="rId32" Type="http://schemas.openxmlformats.org/officeDocument/2006/relationships/image" Target="../media/image404.png"/><Relationship Id="rId37" Type="http://schemas.openxmlformats.org/officeDocument/2006/relationships/image" Target="../media/image409.png"/><Relationship Id="rId40" Type="http://schemas.openxmlformats.org/officeDocument/2006/relationships/image" Target="../media/image412.png"/><Relationship Id="rId45" Type="http://schemas.openxmlformats.org/officeDocument/2006/relationships/image" Target="../media/image417.png"/><Relationship Id="rId53" Type="http://schemas.openxmlformats.org/officeDocument/2006/relationships/image" Target="../media/image425.png"/><Relationship Id="rId5" Type="http://schemas.openxmlformats.org/officeDocument/2006/relationships/image" Target="../media/image377.png"/><Relationship Id="rId15" Type="http://schemas.openxmlformats.org/officeDocument/2006/relationships/image" Target="../media/image387.png"/><Relationship Id="rId23" Type="http://schemas.openxmlformats.org/officeDocument/2006/relationships/image" Target="../media/image395.png"/><Relationship Id="rId28" Type="http://schemas.openxmlformats.org/officeDocument/2006/relationships/image" Target="../media/image400.png"/><Relationship Id="rId36" Type="http://schemas.openxmlformats.org/officeDocument/2006/relationships/image" Target="../media/image408.png"/><Relationship Id="rId49" Type="http://schemas.openxmlformats.org/officeDocument/2006/relationships/image" Target="../media/image421.png"/><Relationship Id="rId10" Type="http://schemas.openxmlformats.org/officeDocument/2006/relationships/image" Target="../media/image382.png"/><Relationship Id="rId19" Type="http://schemas.openxmlformats.org/officeDocument/2006/relationships/image" Target="../media/image391.png"/><Relationship Id="rId31" Type="http://schemas.openxmlformats.org/officeDocument/2006/relationships/image" Target="../media/image403.png"/><Relationship Id="rId44" Type="http://schemas.openxmlformats.org/officeDocument/2006/relationships/image" Target="../media/image416.png"/><Relationship Id="rId52" Type="http://schemas.openxmlformats.org/officeDocument/2006/relationships/image" Target="../media/image424.jpg"/><Relationship Id="rId4" Type="http://schemas.openxmlformats.org/officeDocument/2006/relationships/image" Target="../media/image376.png"/><Relationship Id="rId9" Type="http://schemas.openxmlformats.org/officeDocument/2006/relationships/image" Target="../media/image381.png"/><Relationship Id="rId14" Type="http://schemas.openxmlformats.org/officeDocument/2006/relationships/image" Target="../media/image386.png"/><Relationship Id="rId22" Type="http://schemas.openxmlformats.org/officeDocument/2006/relationships/image" Target="../media/image394.png"/><Relationship Id="rId27" Type="http://schemas.openxmlformats.org/officeDocument/2006/relationships/image" Target="../media/image399.png"/><Relationship Id="rId30" Type="http://schemas.openxmlformats.org/officeDocument/2006/relationships/image" Target="../media/image402.png"/><Relationship Id="rId35" Type="http://schemas.openxmlformats.org/officeDocument/2006/relationships/image" Target="../media/image407.png"/><Relationship Id="rId43" Type="http://schemas.openxmlformats.org/officeDocument/2006/relationships/image" Target="../media/image415.png"/><Relationship Id="rId48" Type="http://schemas.openxmlformats.org/officeDocument/2006/relationships/image" Target="../media/image420.png"/><Relationship Id="rId8" Type="http://schemas.openxmlformats.org/officeDocument/2006/relationships/image" Target="../media/image380.png"/><Relationship Id="rId51" Type="http://schemas.openxmlformats.org/officeDocument/2006/relationships/image" Target="../media/image423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428.png"/><Relationship Id="rId2" Type="http://schemas.openxmlformats.org/officeDocument/2006/relationships/image" Target="../media/image284.pn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427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image" Target="../media/image35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4.png"/><Relationship Id="rId3" Type="http://schemas.openxmlformats.org/officeDocument/2006/relationships/image" Target="../media/image429.png"/><Relationship Id="rId7" Type="http://schemas.openxmlformats.org/officeDocument/2006/relationships/image" Target="../media/image433.png"/><Relationship Id="rId2" Type="http://schemas.openxmlformats.org/officeDocument/2006/relationships/image" Target="../media/image3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2.png"/><Relationship Id="rId5" Type="http://schemas.openxmlformats.org/officeDocument/2006/relationships/image" Target="../media/image431.png"/><Relationship Id="rId4" Type="http://schemas.openxmlformats.org/officeDocument/2006/relationships/image" Target="../media/image430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438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12" Type="http://schemas.openxmlformats.org/officeDocument/2006/relationships/image" Target="../media/image43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436.png"/><Relationship Id="rId5" Type="http://schemas.openxmlformats.org/officeDocument/2006/relationships/image" Target="../media/image165.png"/><Relationship Id="rId10" Type="http://schemas.openxmlformats.org/officeDocument/2006/relationships/image" Target="../media/image435.png"/><Relationship Id="rId4" Type="http://schemas.openxmlformats.org/officeDocument/2006/relationships/image" Target="../media/image164.png"/><Relationship Id="rId9" Type="http://schemas.openxmlformats.org/officeDocument/2006/relationships/image" Target="../media/image17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jpg"/><Relationship Id="rId2" Type="http://schemas.openxmlformats.org/officeDocument/2006/relationships/image" Target="../media/image4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1.jp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305" y="1509267"/>
            <a:ext cx="8253730" cy="1315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rial Narrow"/>
                <a:cs typeface="Arial Narrow"/>
              </a:rPr>
              <a:t>Современная концепция патогенеза критических</a:t>
            </a:r>
            <a:r>
              <a:rPr sz="2800" spc="25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состояний.</a:t>
            </a:r>
            <a:endParaRPr sz="2800">
              <a:latin typeface="Arial Narrow"/>
              <a:cs typeface="Arial Narrow"/>
            </a:endParaRPr>
          </a:p>
          <a:p>
            <a:pPr marL="2991485" marR="159385" indent="-2824480">
              <a:lnSpc>
                <a:spcPct val="100699"/>
              </a:lnSpc>
              <a:spcBef>
                <a:spcPts val="25"/>
              </a:spcBef>
            </a:pPr>
            <a:r>
              <a:rPr sz="2800" spc="-5" dirty="0">
                <a:latin typeface="Arial Narrow"/>
                <a:cs typeface="Arial Narrow"/>
              </a:rPr>
              <a:t>Оценка пациента </a:t>
            </a:r>
            <a:r>
              <a:rPr sz="2800" dirty="0">
                <a:latin typeface="Arial Narrow"/>
                <a:cs typeface="Arial Narrow"/>
              </a:rPr>
              <a:t>в </a:t>
            </a:r>
            <a:r>
              <a:rPr sz="2800" spc="-5" dirty="0">
                <a:latin typeface="Arial Narrow"/>
                <a:cs typeface="Arial Narrow"/>
              </a:rPr>
              <a:t>отделении реанимации </a:t>
            </a:r>
            <a:r>
              <a:rPr sz="2800" dirty="0">
                <a:latin typeface="Arial Narrow"/>
                <a:cs typeface="Arial Narrow"/>
              </a:rPr>
              <a:t>и </a:t>
            </a:r>
            <a:r>
              <a:rPr sz="2800" spc="-5" dirty="0">
                <a:latin typeface="Arial Narrow"/>
                <a:cs typeface="Arial Narrow"/>
              </a:rPr>
              <a:t>интенсивной  терапии (ОРИТ).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8350" y="401319"/>
            <a:ext cx="253111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Причины</a:t>
            </a:r>
            <a:r>
              <a:rPr sz="3700" spc="-9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СВР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292" y="1303020"/>
            <a:ext cx="7892415" cy="34423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8450" marR="431165" indent="-285750">
              <a:lnSpc>
                <a:spcPct val="79000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Механическое повреждение тканей (ожоги, краш-синдром, хирургическое  вмешательство).</a:t>
            </a:r>
            <a:endParaRPr sz="2000">
              <a:latin typeface="Arial Narrow"/>
              <a:cs typeface="Arial Narrow"/>
            </a:endParaRPr>
          </a:p>
          <a:p>
            <a:pPr marL="298450" marR="1435735" indent="-285750">
              <a:lnSpc>
                <a:spcPct val="79000"/>
              </a:lnSpc>
              <a:spcBef>
                <a:spcPts val="50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Глобальный дефицит перфузии </a:t>
            </a:r>
            <a:r>
              <a:rPr sz="2000" dirty="0">
                <a:latin typeface="Arial Narrow"/>
                <a:cs typeface="Arial Narrow"/>
              </a:rPr>
              <a:t>( </a:t>
            </a:r>
            <a:r>
              <a:rPr sz="2000" spc="-5" dirty="0">
                <a:latin typeface="Arial Narrow"/>
                <a:cs typeface="Arial Narrow"/>
              </a:rPr>
              <a:t>шоковый синдром, остановка  кровообращения).</a:t>
            </a:r>
            <a:endParaRPr sz="20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Региональный перфузионный дефицит (сосудистая травма,</a:t>
            </a:r>
            <a:r>
              <a:rPr sz="2000" spc="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тромбоэмболия).</a:t>
            </a:r>
            <a:endParaRPr sz="2000">
              <a:latin typeface="Arial Narrow"/>
              <a:cs typeface="Arial Narrow"/>
            </a:endParaRPr>
          </a:p>
          <a:p>
            <a:pPr marL="298450" marR="652145" indent="-285750">
              <a:lnSpc>
                <a:spcPct val="79000"/>
              </a:lnSpc>
              <a:spcBef>
                <a:spcPts val="50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Наличие ишемизированных/некротических тканей (инфаркт миокарда,  панкреатит,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ДВС-синдром).</a:t>
            </a:r>
            <a:endParaRPr sz="2000">
              <a:latin typeface="Arial Narrow"/>
              <a:cs typeface="Arial Narrow"/>
            </a:endParaRPr>
          </a:p>
          <a:p>
            <a:pPr marL="298450" marR="17145" indent="-285750">
              <a:lnSpc>
                <a:spcPts val="2020"/>
              </a:lnSpc>
              <a:spcBef>
                <a:spcPts val="3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Микробная инвазия (иммунодефициты, хирургия\травма, экстрагоспитальное  инфицирование, нозокомиальное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инфицирование).</a:t>
            </a:r>
            <a:endParaRPr sz="2000">
              <a:latin typeface="Arial Narrow"/>
              <a:cs typeface="Arial Narrow"/>
            </a:endParaRPr>
          </a:p>
          <a:p>
            <a:pPr marL="298450" indent="-285750">
              <a:lnSpc>
                <a:spcPts val="239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dirty="0">
                <a:latin typeface="Arial Narrow"/>
                <a:cs typeface="Arial Narrow"/>
              </a:rPr>
              <a:t>Выброс </a:t>
            </a:r>
            <a:r>
              <a:rPr sz="2000" spc="-5" dirty="0">
                <a:latin typeface="Arial Narrow"/>
                <a:cs typeface="Arial Narrow"/>
              </a:rPr>
              <a:t>эндотоксина (грам-отрицательный сепсис, кишечная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транслокация).</a:t>
            </a:r>
            <a:endParaRPr sz="20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Абсцессы </a:t>
            </a:r>
            <a:r>
              <a:rPr sz="2000" dirty="0">
                <a:latin typeface="Arial Narrow"/>
                <a:cs typeface="Arial Narrow"/>
              </a:rPr>
              <a:t>( </a:t>
            </a:r>
            <a:r>
              <a:rPr sz="2000" spc="-5" dirty="0">
                <a:latin typeface="Arial Narrow"/>
                <a:cs typeface="Arial Narrow"/>
              </a:rPr>
              <a:t>интраабдоминальные,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интракраниальные).</a:t>
            </a:r>
            <a:endParaRPr sz="20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Длительное состояние иммобилизации (комбинированная</a:t>
            </a:r>
            <a:r>
              <a:rPr sz="2000" spc="-4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причина)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6559" y="1472937"/>
            <a:ext cx="3190240" cy="1330325"/>
            <a:chOff x="1266559" y="1472937"/>
            <a:chExt cx="3190240" cy="1330325"/>
          </a:xfrm>
        </p:grpSpPr>
        <p:sp>
          <p:nvSpPr>
            <p:cNvPr id="3" name="object 3"/>
            <p:cNvSpPr/>
            <p:nvPr/>
          </p:nvSpPr>
          <p:spPr>
            <a:xfrm>
              <a:off x="1271322" y="1477699"/>
              <a:ext cx="3180715" cy="1320800"/>
            </a:xfrm>
            <a:custGeom>
              <a:avLst/>
              <a:gdLst/>
              <a:ahLst/>
              <a:cxnLst/>
              <a:rect l="l" t="t" r="r" b="b"/>
              <a:pathLst>
                <a:path w="3180715" h="1320800">
                  <a:moveTo>
                    <a:pt x="1590149" y="0"/>
                  </a:moveTo>
                  <a:lnTo>
                    <a:pt x="1537660" y="705"/>
                  </a:lnTo>
                  <a:lnTo>
                    <a:pt x="1485596" y="2808"/>
                  </a:lnTo>
                  <a:lnTo>
                    <a:pt x="1433984" y="6286"/>
                  </a:lnTo>
                  <a:lnTo>
                    <a:pt x="1382850" y="11117"/>
                  </a:lnTo>
                  <a:lnTo>
                    <a:pt x="1332219" y="17280"/>
                  </a:lnTo>
                  <a:lnTo>
                    <a:pt x="1282118" y="24752"/>
                  </a:lnTo>
                  <a:lnTo>
                    <a:pt x="1232574" y="33513"/>
                  </a:lnTo>
                  <a:lnTo>
                    <a:pt x="1183612" y="43541"/>
                  </a:lnTo>
                  <a:lnTo>
                    <a:pt x="1135258" y="54813"/>
                  </a:lnTo>
                  <a:lnTo>
                    <a:pt x="1087540" y="67308"/>
                  </a:lnTo>
                  <a:lnTo>
                    <a:pt x="1040482" y="81004"/>
                  </a:lnTo>
                  <a:lnTo>
                    <a:pt x="994112" y="95880"/>
                  </a:lnTo>
                  <a:lnTo>
                    <a:pt x="948455" y="111913"/>
                  </a:lnTo>
                  <a:lnTo>
                    <a:pt x="903537" y="129082"/>
                  </a:lnTo>
                  <a:lnTo>
                    <a:pt x="859385" y="147366"/>
                  </a:lnTo>
                  <a:lnTo>
                    <a:pt x="816025" y="166742"/>
                  </a:lnTo>
                  <a:lnTo>
                    <a:pt x="773484" y="187189"/>
                  </a:lnTo>
                  <a:lnTo>
                    <a:pt x="731786" y="208684"/>
                  </a:lnTo>
                  <a:lnTo>
                    <a:pt x="690959" y="231207"/>
                  </a:lnTo>
                  <a:lnTo>
                    <a:pt x="651029" y="254735"/>
                  </a:lnTo>
                  <a:lnTo>
                    <a:pt x="612022" y="279248"/>
                  </a:lnTo>
                  <a:lnTo>
                    <a:pt x="573964" y="304722"/>
                  </a:lnTo>
                  <a:lnTo>
                    <a:pt x="536881" y="331136"/>
                  </a:lnTo>
                  <a:lnTo>
                    <a:pt x="500799" y="358469"/>
                  </a:lnTo>
                  <a:lnTo>
                    <a:pt x="465746" y="386698"/>
                  </a:lnTo>
                  <a:lnTo>
                    <a:pt x="431746" y="415803"/>
                  </a:lnTo>
                  <a:lnTo>
                    <a:pt x="398826" y="445761"/>
                  </a:lnTo>
                  <a:lnTo>
                    <a:pt x="367012" y="476550"/>
                  </a:lnTo>
                  <a:lnTo>
                    <a:pt x="336331" y="508149"/>
                  </a:lnTo>
                  <a:lnTo>
                    <a:pt x="306808" y="540536"/>
                  </a:lnTo>
                  <a:lnTo>
                    <a:pt x="278471" y="573689"/>
                  </a:lnTo>
                  <a:lnTo>
                    <a:pt x="251344" y="607587"/>
                  </a:lnTo>
                  <a:lnTo>
                    <a:pt x="225454" y="642208"/>
                  </a:lnTo>
                  <a:lnTo>
                    <a:pt x="200828" y="677530"/>
                  </a:lnTo>
                  <a:lnTo>
                    <a:pt x="177492" y="713531"/>
                  </a:lnTo>
                  <a:lnTo>
                    <a:pt x="155471" y="750189"/>
                  </a:lnTo>
                  <a:lnTo>
                    <a:pt x="134792" y="787483"/>
                  </a:lnTo>
                  <a:lnTo>
                    <a:pt x="115481" y="825392"/>
                  </a:lnTo>
                  <a:lnTo>
                    <a:pt x="97565" y="863892"/>
                  </a:lnTo>
                  <a:lnTo>
                    <a:pt x="81069" y="902963"/>
                  </a:lnTo>
                  <a:lnTo>
                    <a:pt x="66020" y="942583"/>
                  </a:lnTo>
                  <a:lnTo>
                    <a:pt x="52444" y="982730"/>
                  </a:lnTo>
                  <a:lnTo>
                    <a:pt x="40366" y="1023383"/>
                  </a:lnTo>
                  <a:lnTo>
                    <a:pt x="29815" y="1064519"/>
                  </a:lnTo>
                  <a:lnTo>
                    <a:pt x="20814" y="1106116"/>
                  </a:lnTo>
                  <a:lnTo>
                    <a:pt x="13392" y="1148154"/>
                  </a:lnTo>
                  <a:lnTo>
                    <a:pt x="7573" y="1190610"/>
                  </a:lnTo>
                  <a:lnTo>
                    <a:pt x="3384" y="1233463"/>
                  </a:lnTo>
                  <a:lnTo>
                    <a:pt x="852" y="1276691"/>
                  </a:lnTo>
                  <a:lnTo>
                    <a:pt x="0" y="1320271"/>
                  </a:lnTo>
                  <a:lnTo>
                    <a:pt x="9123" y="1276290"/>
                  </a:lnTo>
                  <a:lnTo>
                    <a:pt x="19936" y="1232821"/>
                  </a:lnTo>
                  <a:lnTo>
                    <a:pt x="32411" y="1189889"/>
                  </a:lnTo>
                  <a:lnTo>
                    <a:pt x="46518" y="1147518"/>
                  </a:lnTo>
                  <a:lnTo>
                    <a:pt x="62228" y="1105732"/>
                  </a:lnTo>
                  <a:lnTo>
                    <a:pt x="79513" y="1064554"/>
                  </a:lnTo>
                  <a:lnTo>
                    <a:pt x="98343" y="1024010"/>
                  </a:lnTo>
                  <a:lnTo>
                    <a:pt x="118689" y="984123"/>
                  </a:lnTo>
                  <a:lnTo>
                    <a:pt x="140523" y="944918"/>
                  </a:lnTo>
                  <a:lnTo>
                    <a:pt x="163815" y="906418"/>
                  </a:lnTo>
                  <a:lnTo>
                    <a:pt x="188536" y="868647"/>
                  </a:lnTo>
                  <a:lnTo>
                    <a:pt x="214658" y="831629"/>
                  </a:lnTo>
                  <a:lnTo>
                    <a:pt x="242151" y="795389"/>
                  </a:lnTo>
                  <a:lnTo>
                    <a:pt x="270986" y="759951"/>
                  </a:lnTo>
                  <a:lnTo>
                    <a:pt x="301135" y="725338"/>
                  </a:lnTo>
                  <a:lnTo>
                    <a:pt x="332568" y="691575"/>
                  </a:lnTo>
                  <a:lnTo>
                    <a:pt x="365256" y="658686"/>
                  </a:lnTo>
                  <a:lnTo>
                    <a:pt x="399171" y="626695"/>
                  </a:lnTo>
                  <a:lnTo>
                    <a:pt x="434283" y="595626"/>
                  </a:lnTo>
                  <a:lnTo>
                    <a:pt x="470564" y="565503"/>
                  </a:lnTo>
                  <a:lnTo>
                    <a:pt x="507984" y="536349"/>
                  </a:lnTo>
                  <a:lnTo>
                    <a:pt x="546515" y="508191"/>
                  </a:lnTo>
                  <a:lnTo>
                    <a:pt x="586127" y="481050"/>
                  </a:lnTo>
                  <a:lnTo>
                    <a:pt x="626791" y="454952"/>
                  </a:lnTo>
                  <a:lnTo>
                    <a:pt x="668479" y="429920"/>
                  </a:lnTo>
                  <a:lnTo>
                    <a:pt x="711161" y="405978"/>
                  </a:lnTo>
                  <a:lnTo>
                    <a:pt x="754809" y="383151"/>
                  </a:lnTo>
                  <a:lnTo>
                    <a:pt x="799393" y="361463"/>
                  </a:lnTo>
                  <a:lnTo>
                    <a:pt x="844885" y="340937"/>
                  </a:lnTo>
                  <a:lnTo>
                    <a:pt x="891255" y="321598"/>
                  </a:lnTo>
                  <a:lnTo>
                    <a:pt x="938475" y="303470"/>
                  </a:lnTo>
                  <a:lnTo>
                    <a:pt x="986515" y="286577"/>
                  </a:lnTo>
                  <a:lnTo>
                    <a:pt x="1035346" y="270943"/>
                  </a:lnTo>
                  <a:lnTo>
                    <a:pt x="1084941" y="256592"/>
                  </a:lnTo>
                  <a:lnTo>
                    <a:pt x="1135268" y="243548"/>
                  </a:lnTo>
                  <a:lnTo>
                    <a:pt x="1186301" y="231835"/>
                  </a:lnTo>
                  <a:lnTo>
                    <a:pt x="1238008" y="221477"/>
                  </a:lnTo>
                  <a:lnTo>
                    <a:pt x="1290363" y="212499"/>
                  </a:lnTo>
                  <a:lnTo>
                    <a:pt x="1343334" y="204924"/>
                  </a:lnTo>
                  <a:lnTo>
                    <a:pt x="1394925" y="198970"/>
                  </a:lnTo>
                  <a:lnTo>
                    <a:pt x="1446358" y="194412"/>
                  </a:lnTo>
                  <a:lnTo>
                    <a:pt x="1497606" y="191232"/>
                  </a:lnTo>
                  <a:lnTo>
                    <a:pt x="1548639" y="189414"/>
                  </a:lnTo>
                  <a:lnTo>
                    <a:pt x="1599430" y="188939"/>
                  </a:lnTo>
                  <a:lnTo>
                    <a:pt x="1649950" y="189790"/>
                  </a:lnTo>
                  <a:lnTo>
                    <a:pt x="1700170" y="191951"/>
                  </a:lnTo>
                  <a:lnTo>
                    <a:pt x="1750061" y="195403"/>
                  </a:lnTo>
                  <a:lnTo>
                    <a:pt x="1799596" y="200130"/>
                  </a:lnTo>
                  <a:lnTo>
                    <a:pt x="1848745" y="206115"/>
                  </a:lnTo>
                  <a:lnTo>
                    <a:pt x="1897481" y="213339"/>
                  </a:lnTo>
                  <a:lnTo>
                    <a:pt x="1945775" y="221785"/>
                  </a:lnTo>
                  <a:lnTo>
                    <a:pt x="1993597" y="231437"/>
                  </a:lnTo>
                  <a:lnTo>
                    <a:pt x="2040920" y="242277"/>
                  </a:lnTo>
                  <a:lnTo>
                    <a:pt x="2087716" y="254287"/>
                  </a:lnTo>
                  <a:lnTo>
                    <a:pt x="2133955" y="267451"/>
                  </a:lnTo>
                  <a:lnTo>
                    <a:pt x="2179609" y="281751"/>
                  </a:lnTo>
                  <a:lnTo>
                    <a:pt x="2224650" y="297169"/>
                  </a:lnTo>
                  <a:lnTo>
                    <a:pt x="2269049" y="313689"/>
                  </a:lnTo>
                  <a:lnTo>
                    <a:pt x="2312778" y="331293"/>
                  </a:lnTo>
                  <a:lnTo>
                    <a:pt x="2355808" y="349964"/>
                  </a:lnTo>
                  <a:lnTo>
                    <a:pt x="2398110" y="369684"/>
                  </a:lnTo>
                  <a:lnTo>
                    <a:pt x="2439656" y="390437"/>
                  </a:lnTo>
                  <a:lnTo>
                    <a:pt x="2480418" y="412204"/>
                  </a:lnTo>
                  <a:lnTo>
                    <a:pt x="2520367" y="434969"/>
                  </a:lnTo>
                  <a:lnTo>
                    <a:pt x="2559475" y="458714"/>
                  </a:lnTo>
                  <a:lnTo>
                    <a:pt x="2597713" y="483421"/>
                  </a:lnTo>
                  <a:lnTo>
                    <a:pt x="2635052" y="509075"/>
                  </a:lnTo>
                  <a:lnTo>
                    <a:pt x="2671464" y="535657"/>
                  </a:lnTo>
                  <a:lnTo>
                    <a:pt x="2706921" y="563149"/>
                  </a:lnTo>
                  <a:lnTo>
                    <a:pt x="2741393" y="591536"/>
                  </a:lnTo>
                  <a:lnTo>
                    <a:pt x="2774853" y="620798"/>
                  </a:lnTo>
                  <a:lnTo>
                    <a:pt x="2807272" y="650920"/>
                  </a:lnTo>
                  <a:lnTo>
                    <a:pt x="2838622" y="681883"/>
                  </a:lnTo>
                  <a:lnTo>
                    <a:pt x="2868873" y="713671"/>
                  </a:lnTo>
                  <a:lnTo>
                    <a:pt x="2897998" y="746266"/>
                  </a:lnTo>
                  <a:lnTo>
                    <a:pt x="2925968" y="779651"/>
                  </a:lnTo>
                  <a:lnTo>
                    <a:pt x="2952754" y="813808"/>
                  </a:lnTo>
                  <a:lnTo>
                    <a:pt x="2978328" y="848721"/>
                  </a:lnTo>
                  <a:lnTo>
                    <a:pt x="3002662" y="884371"/>
                  </a:lnTo>
                  <a:lnTo>
                    <a:pt x="3025726" y="920742"/>
                  </a:lnTo>
                  <a:lnTo>
                    <a:pt x="3047493" y="957816"/>
                  </a:lnTo>
                  <a:lnTo>
                    <a:pt x="3067934" y="995576"/>
                  </a:lnTo>
                  <a:lnTo>
                    <a:pt x="3087020" y="1034004"/>
                  </a:lnTo>
                  <a:lnTo>
                    <a:pt x="3104722" y="1073084"/>
                  </a:lnTo>
                  <a:lnTo>
                    <a:pt x="3121013" y="1112798"/>
                  </a:lnTo>
                  <a:lnTo>
                    <a:pt x="3135864" y="1153128"/>
                  </a:lnTo>
                  <a:lnTo>
                    <a:pt x="3149246" y="1194058"/>
                  </a:lnTo>
                  <a:lnTo>
                    <a:pt x="3161131" y="1235570"/>
                  </a:lnTo>
                  <a:lnTo>
                    <a:pt x="3171490" y="1277647"/>
                  </a:lnTo>
                  <a:lnTo>
                    <a:pt x="3180295" y="1320271"/>
                  </a:lnTo>
                  <a:lnTo>
                    <a:pt x="3179445" y="1276691"/>
                  </a:lnTo>
                  <a:lnTo>
                    <a:pt x="3176913" y="1233463"/>
                  </a:lnTo>
                  <a:lnTo>
                    <a:pt x="3172724" y="1190610"/>
                  </a:lnTo>
                  <a:lnTo>
                    <a:pt x="3166906" y="1148154"/>
                  </a:lnTo>
                  <a:lnTo>
                    <a:pt x="3159483" y="1106116"/>
                  </a:lnTo>
                  <a:lnTo>
                    <a:pt x="3150483" y="1064519"/>
                  </a:lnTo>
                  <a:lnTo>
                    <a:pt x="3139931" y="1023383"/>
                  </a:lnTo>
                  <a:lnTo>
                    <a:pt x="3127854" y="982730"/>
                  </a:lnTo>
                  <a:lnTo>
                    <a:pt x="3114278" y="942583"/>
                  </a:lnTo>
                  <a:lnTo>
                    <a:pt x="3099229" y="902963"/>
                  </a:lnTo>
                  <a:lnTo>
                    <a:pt x="3082733" y="863892"/>
                  </a:lnTo>
                  <a:lnTo>
                    <a:pt x="3064817" y="825392"/>
                  </a:lnTo>
                  <a:lnTo>
                    <a:pt x="3045506" y="787483"/>
                  </a:lnTo>
                  <a:lnTo>
                    <a:pt x="3024827" y="750189"/>
                  </a:lnTo>
                  <a:lnTo>
                    <a:pt x="3002806" y="713531"/>
                  </a:lnTo>
                  <a:lnTo>
                    <a:pt x="2979470" y="677530"/>
                  </a:lnTo>
                  <a:lnTo>
                    <a:pt x="2954843" y="642208"/>
                  </a:lnTo>
                  <a:lnTo>
                    <a:pt x="2928954" y="607587"/>
                  </a:lnTo>
                  <a:lnTo>
                    <a:pt x="2901827" y="573689"/>
                  </a:lnTo>
                  <a:lnTo>
                    <a:pt x="2873489" y="540536"/>
                  </a:lnTo>
                  <a:lnTo>
                    <a:pt x="2843967" y="508149"/>
                  </a:lnTo>
                  <a:lnTo>
                    <a:pt x="2813286" y="476550"/>
                  </a:lnTo>
                  <a:lnTo>
                    <a:pt x="2781472" y="445761"/>
                  </a:lnTo>
                  <a:lnTo>
                    <a:pt x="2748552" y="415803"/>
                  </a:lnTo>
                  <a:lnTo>
                    <a:pt x="2714552" y="386698"/>
                  </a:lnTo>
                  <a:lnTo>
                    <a:pt x="2679499" y="358469"/>
                  </a:lnTo>
                  <a:lnTo>
                    <a:pt x="2643417" y="331136"/>
                  </a:lnTo>
                  <a:lnTo>
                    <a:pt x="2606334" y="304722"/>
                  </a:lnTo>
                  <a:lnTo>
                    <a:pt x="2568276" y="279248"/>
                  </a:lnTo>
                  <a:lnTo>
                    <a:pt x="2529269" y="254735"/>
                  </a:lnTo>
                  <a:lnTo>
                    <a:pt x="2489339" y="231207"/>
                  </a:lnTo>
                  <a:lnTo>
                    <a:pt x="2448512" y="208684"/>
                  </a:lnTo>
                  <a:lnTo>
                    <a:pt x="2406814" y="187189"/>
                  </a:lnTo>
                  <a:lnTo>
                    <a:pt x="2364273" y="166742"/>
                  </a:lnTo>
                  <a:lnTo>
                    <a:pt x="2320913" y="147366"/>
                  </a:lnTo>
                  <a:lnTo>
                    <a:pt x="2276761" y="129082"/>
                  </a:lnTo>
                  <a:lnTo>
                    <a:pt x="2231843" y="111913"/>
                  </a:lnTo>
                  <a:lnTo>
                    <a:pt x="2186186" y="95880"/>
                  </a:lnTo>
                  <a:lnTo>
                    <a:pt x="2139816" y="81004"/>
                  </a:lnTo>
                  <a:lnTo>
                    <a:pt x="2092758" y="67308"/>
                  </a:lnTo>
                  <a:lnTo>
                    <a:pt x="2045039" y="54813"/>
                  </a:lnTo>
                  <a:lnTo>
                    <a:pt x="1996686" y="43541"/>
                  </a:lnTo>
                  <a:lnTo>
                    <a:pt x="1947724" y="33513"/>
                  </a:lnTo>
                  <a:lnTo>
                    <a:pt x="1898179" y="24752"/>
                  </a:lnTo>
                  <a:lnTo>
                    <a:pt x="1848079" y="17280"/>
                  </a:lnTo>
                  <a:lnTo>
                    <a:pt x="1797448" y="11117"/>
                  </a:lnTo>
                  <a:lnTo>
                    <a:pt x="1746314" y="6286"/>
                  </a:lnTo>
                  <a:lnTo>
                    <a:pt x="1694701" y="2808"/>
                  </a:lnTo>
                  <a:lnTo>
                    <a:pt x="1642638" y="705"/>
                  </a:lnTo>
                  <a:lnTo>
                    <a:pt x="159014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1321" y="1477699"/>
              <a:ext cx="3180715" cy="1320800"/>
            </a:xfrm>
            <a:custGeom>
              <a:avLst/>
              <a:gdLst/>
              <a:ahLst/>
              <a:cxnLst/>
              <a:rect l="l" t="t" r="r" b="b"/>
              <a:pathLst>
                <a:path w="3180715" h="1320800">
                  <a:moveTo>
                    <a:pt x="3" y="1320271"/>
                  </a:moveTo>
                  <a:lnTo>
                    <a:pt x="852" y="1276690"/>
                  </a:lnTo>
                  <a:lnTo>
                    <a:pt x="3385" y="1233462"/>
                  </a:lnTo>
                  <a:lnTo>
                    <a:pt x="7574" y="1190610"/>
                  </a:lnTo>
                  <a:lnTo>
                    <a:pt x="13392" y="1148153"/>
                  </a:lnTo>
                  <a:lnTo>
                    <a:pt x="20815" y="1106116"/>
                  </a:lnTo>
                  <a:lnTo>
                    <a:pt x="29815" y="1064518"/>
                  </a:lnTo>
                  <a:lnTo>
                    <a:pt x="40367" y="1023382"/>
                  </a:lnTo>
                  <a:lnTo>
                    <a:pt x="52444" y="982730"/>
                  </a:lnTo>
                  <a:lnTo>
                    <a:pt x="66020" y="942583"/>
                  </a:lnTo>
                  <a:lnTo>
                    <a:pt x="81069" y="902963"/>
                  </a:lnTo>
                  <a:lnTo>
                    <a:pt x="97565" y="863892"/>
                  </a:lnTo>
                  <a:lnTo>
                    <a:pt x="115481" y="825391"/>
                  </a:lnTo>
                  <a:lnTo>
                    <a:pt x="134792" y="787483"/>
                  </a:lnTo>
                  <a:lnTo>
                    <a:pt x="155471" y="750188"/>
                  </a:lnTo>
                  <a:lnTo>
                    <a:pt x="177492" y="713530"/>
                  </a:lnTo>
                  <a:lnTo>
                    <a:pt x="200828" y="677529"/>
                  </a:lnTo>
                  <a:lnTo>
                    <a:pt x="225455" y="642207"/>
                  </a:lnTo>
                  <a:lnTo>
                    <a:pt x="251344" y="607587"/>
                  </a:lnTo>
                  <a:lnTo>
                    <a:pt x="278471" y="573689"/>
                  </a:lnTo>
                  <a:lnTo>
                    <a:pt x="306809" y="540536"/>
                  </a:lnTo>
                  <a:lnTo>
                    <a:pt x="336331" y="508149"/>
                  </a:lnTo>
                  <a:lnTo>
                    <a:pt x="367012" y="476549"/>
                  </a:lnTo>
                  <a:lnTo>
                    <a:pt x="398826" y="445760"/>
                  </a:lnTo>
                  <a:lnTo>
                    <a:pt x="431746" y="415802"/>
                  </a:lnTo>
                  <a:lnTo>
                    <a:pt x="465746" y="386698"/>
                  </a:lnTo>
                  <a:lnTo>
                    <a:pt x="500800" y="358468"/>
                  </a:lnTo>
                  <a:lnTo>
                    <a:pt x="536881" y="331136"/>
                  </a:lnTo>
                  <a:lnTo>
                    <a:pt x="573964" y="304721"/>
                  </a:lnTo>
                  <a:lnTo>
                    <a:pt x="612022" y="279247"/>
                  </a:lnTo>
                  <a:lnTo>
                    <a:pt x="651029" y="254735"/>
                  </a:lnTo>
                  <a:lnTo>
                    <a:pt x="690959" y="231207"/>
                  </a:lnTo>
                  <a:lnTo>
                    <a:pt x="731786" y="208684"/>
                  </a:lnTo>
                  <a:lnTo>
                    <a:pt x="773484" y="187188"/>
                  </a:lnTo>
                  <a:lnTo>
                    <a:pt x="816026" y="166742"/>
                  </a:lnTo>
                  <a:lnTo>
                    <a:pt x="859385" y="147366"/>
                  </a:lnTo>
                  <a:lnTo>
                    <a:pt x="903537" y="129082"/>
                  </a:lnTo>
                  <a:lnTo>
                    <a:pt x="948455" y="111913"/>
                  </a:lnTo>
                  <a:lnTo>
                    <a:pt x="994112" y="95880"/>
                  </a:lnTo>
                  <a:lnTo>
                    <a:pt x="1040482" y="81004"/>
                  </a:lnTo>
                  <a:lnTo>
                    <a:pt x="1087540" y="67308"/>
                  </a:lnTo>
                  <a:lnTo>
                    <a:pt x="1135259" y="54813"/>
                  </a:lnTo>
                  <a:lnTo>
                    <a:pt x="1183612" y="43541"/>
                  </a:lnTo>
                  <a:lnTo>
                    <a:pt x="1232574" y="33513"/>
                  </a:lnTo>
                  <a:lnTo>
                    <a:pt x="1282119" y="24752"/>
                  </a:lnTo>
                  <a:lnTo>
                    <a:pt x="1332219" y="17280"/>
                  </a:lnTo>
                  <a:lnTo>
                    <a:pt x="1382850" y="11117"/>
                  </a:lnTo>
                  <a:lnTo>
                    <a:pt x="1433985" y="6286"/>
                  </a:lnTo>
                  <a:lnTo>
                    <a:pt x="1485597" y="2808"/>
                  </a:lnTo>
                  <a:lnTo>
                    <a:pt x="1537661" y="705"/>
                  </a:lnTo>
                  <a:lnTo>
                    <a:pt x="1590150" y="0"/>
                  </a:lnTo>
                  <a:lnTo>
                    <a:pt x="1642638" y="705"/>
                  </a:lnTo>
                  <a:lnTo>
                    <a:pt x="1694702" y="2808"/>
                  </a:lnTo>
                  <a:lnTo>
                    <a:pt x="1746314" y="6286"/>
                  </a:lnTo>
                  <a:lnTo>
                    <a:pt x="1797449" y="11117"/>
                  </a:lnTo>
                  <a:lnTo>
                    <a:pt x="1848079" y="17280"/>
                  </a:lnTo>
                  <a:lnTo>
                    <a:pt x="1898180" y="24752"/>
                  </a:lnTo>
                  <a:lnTo>
                    <a:pt x="1947725" y="33513"/>
                  </a:lnTo>
                  <a:lnTo>
                    <a:pt x="1996687" y="43541"/>
                  </a:lnTo>
                  <a:lnTo>
                    <a:pt x="2045040" y="54813"/>
                  </a:lnTo>
                  <a:lnTo>
                    <a:pt x="2092759" y="67308"/>
                  </a:lnTo>
                  <a:lnTo>
                    <a:pt x="2139816" y="81004"/>
                  </a:lnTo>
                  <a:lnTo>
                    <a:pt x="2186187" y="95880"/>
                  </a:lnTo>
                  <a:lnTo>
                    <a:pt x="2231844" y="111913"/>
                  </a:lnTo>
                  <a:lnTo>
                    <a:pt x="2276761" y="129082"/>
                  </a:lnTo>
                  <a:lnTo>
                    <a:pt x="2320913" y="147366"/>
                  </a:lnTo>
                  <a:lnTo>
                    <a:pt x="2364273" y="166742"/>
                  </a:lnTo>
                  <a:lnTo>
                    <a:pt x="2406815" y="187188"/>
                  </a:lnTo>
                  <a:lnTo>
                    <a:pt x="2448512" y="208684"/>
                  </a:lnTo>
                  <a:lnTo>
                    <a:pt x="2489339" y="231207"/>
                  </a:lnTo>
                  <a:lnTo>
                    <a:pt x="2529269" y="254735"/>
                  </a:lnTo>
                  <a:lnTo>
                    <a:pt x="2568276" y="279247"/>
                  </a:lnTo>
                  <a:lnTo>
                    <a:pt x="2606334" y="304721"/>
                  </a:lnTo>
                  <a:lnTo>
                    <a:pt x="2643417" y="331136"/>
                  </a:lnTo>
                  <a:lnTo>
                    <a:pt x="2679499" y="358468"/>
                  </a:lnTo>
                  <a:lnTo>
                    <a:pt x="2714552" y="386698"/>
                  </a:lnTo>
                  <a:lnTo>
                    <a:pt x="2748552" y="415802"/>
                  </a:lnTo>
                  <a:lnTo>
                    <a:pt x="2781472" y="445760"/>
                  </a:lnTo>
                  <a:lnTo>
                    <a:pt x="2813286" y="476549"/>
                  </a:lnTo>
                  <a:lnTo>
                    <a:pt x="2843967" y="508149"/>
                  </a:lnTo>
                  <a:lnTo>
                    <a:pt x="2873490" y="540536"/>
                  </a:lnTo>
                  <a:lnTo>
                    <a:pt x="2901827" y="573689"/>
                  </a:lnTo>
                  <a:lnTo>
                    <a:pt x="2928954" y="607587"/>
                  </a:lnTo>
                  <a:lnTo>
                    <a:pt x="2954844" y="642207"/>
                  </a:lnTo>
                  <a:lnTo>
                    <a:pt x="2979470" y="677529"/>
                  </a:lnTo>
                  <a:lnTo>
                    <a:pt x="3002806" y="713530"/>
                  </a:lnTo>
                  <a:lnTo>
                    <a:pt x="3024827" y="750188"/>
                  </a:lnTo>
                  <a:lnTo>
                    <a:pt x="3045506" y="787483"/>
                  </a:lnTo>
                  <a:lnTo>
                    <a:pt x="3064817" y="825391"/>
                  </a:lnTo>
                  <a:lnTo>
                    <a:pt x="3082733" y="863892"/>
                  </a:lnTo>
                  <a:lnTo>
                    <a:pt x="3099229" y="902963"/>
                  </a:lnTo>
                  <a:lnTo>
                    <a:pt x="3114278" y="942583"/>
                  </a:lnTo>
                  <a:lnTo>
                    <a:pt x="3127854" y="982730"/>
                  </a:lnTo>
                  <a:lnTo>
                    <a:pt x="3139931" y="1023382"/>
                  </a:lnTo>
                  <a:lnTo>
                    <a:pt x="3150483" y="1064518"/>
                  </a:lnTo>
                  <a:lnTo>
                    <a:pt x="3159483" y="1106116"/>
                  </a:lnTo>
                  <a:lnTo>
                    <a:pt x="3166906" y="1148153"/>
                  </a:lnTo>
                  <a:lnTo>
                    <a:pt x="3172725" y="1190610"/>
                  </a:lnTo>
                  <a:lnTo>
                    <a:pt x="3176913" y="1233462"/>
                  </a:lnTo>
                  <a:lnTo>
                    <a:pt x="3179446" y="1276690"/>
                  </a:lnTo>
                  <a:lnTo>
                    <a:pt x="3180296" y="1320271"/>
                  </a:lnTo>
                  <a:lnTo>
                    <a:pt x="3171491" y="1277646"/>
                  </a:lnTo>
                  <a:lnTo>
                    <a:pt x="3161131" y="1235570"/>
                  </a:lnTo>
                  <a:lnTo>
                    <a:pt x="3149247" y="1194058"/>
                  </a:lnTo>
                  <a:lnTo>
                    <a:pt x="3135864" y="1153128"/>
                  </a:lnTo>
                  <a:lnTo>
                    <a:pt x="3121014" y="1112797"/>
                  </a:lnTo>
                  <a:lnTo>
                    <a:pt x="3104722" y="1073083"/>
                  </a:lnTo>
                  <a:lnTo>
                    <a:pt x="3087020" y="1034004"/>
                  </a:lnTo>
                  <a:lnTo>
                    <a:pt x="3067934" y="995575"/>
                  </a:lnTo>
                  <a:lnTo>
                    <a:pt x="3047493" y="957815"/>
                  </a:lnTo>
                  <a:lnTo>
                    <a:pt x="3025727" y="920741"/>
                  </a:lnTo>
                  <a:lnTo>
                    <a:pt x="3002662" y="884370"/>
                  </a:lnTo>
                  <a:lnTo>
                    <a:pt x="2978329" y="848720"/>
                  </a:lnTo>
                  <a:lnTo>
                    <a:pt x="2952755" y="813808"/>
                  </a:lnTo>
                  <a:lnTo>
                    <a:pt x="2925968" y="779650"/>
                  </a:lnTo>
                  <a:lnTo>
                    <a:pt x="2897999" y="746266"/>
                  </a:lnTo>
                  <a:lnTo>
                    <a:pt x="2868874" y="713671"/>
                  </a:lnTo>
                  <a:lnTo>
                    <a:pt x="2838622" y="681883"/>
                  </a:lnTo>
                  <a:lnTo>
                    <a:pt x="2807273" y="650919"/>
                  </a:lnTo>
                  <a:lnTo>
                    <a:pt x="2774854" y="620798"/>
                  </a:lnTo>
                  <a:lnTo>
                    <a:pt x="2741394" y="591535"/>
                  </a:lnTo>
                  <a:lnTo>
                    <a:pt x="2706921" y="563149"/>
                  </a:lnTo>
                  <a:lnTo>
                    <a:pt x="2671464" y="535656"/>
                  </a:lnTo>
                  <a:lnTo>
                    <a:pt x="2635052" y="509074"/>
                  </a:lnTo>
                  <a:lnTo>
                    <a:pt x="2597713" y="483421"/>
                  </a:lnTo>
                  <a:lnTo>
                    <a:pt x="2559475" y="458713"/>
                  </a:lnTo>
                  <a:lnTo>
                    <a:pt x="2520368" y="434968"/>
                  </a:lnTo>
                  <a:lnTo>
                    <a:pt x="2480419" y="412203"/>
                  </a:lnTo>
                  <a:lnTo>
                    <a:pt x="2439657" y="390436"/>
                  </a:lnTo>
                  <a:lnTo>
                    <a:pt x="2398110" y="369684"/>
                  </a:lnTo>
                  <a:lnTo>
                    <a:pt x="2355808" y="349964"/>
                  </a:lnTo>
                  <a:lnTo>
                    <a:pt x="2312778" y="331293"/>
                  </a:lnTo>
                  <a:lnTo>
                    <a:pt x="2269049" y="313689"/>
                  </a:lnTo>
                  <a:lnTo>
                    <a:pt x="2224650" y="297169"/>
                  </a:lnTo>
                  <a:lnTo>
                    <a:pt x="2179609" y="281751"/>
                  </a:lnTo>
                  <a:lnTo>
                    <a:pt x="2133955" y="267451"/>
                  </a:lnTo>
                  <a:lnTo>
                    <a:pt x="2087716" y="254287"/>
                  </a:lnTo>
                  <a:lnTo>
                    <a:pt x="2040920" y="242277"/>
                  </a:lnTo>
                  <a:lnTo>
                    <a:pt x="1993597" y="231437"/>
                  </a:lnTo>
                  <a:lnTo>
                    <a:pt x="1945774" y="221785"/>
                  </a:lnTo>
                  <a:lnTo>
                    <a:pt x="1897481" y="213338"/>
                  </a:lnTo>
                  <a:lnTo>
                    <a:pt x="1848745" y="206114"/>
                  </a:lnTo>
                  <a:lnTo>
                    <a:pt x="1799596" y="200130"/>
                  </a:lnTo>
                  <a:lnTo>
                    <a:pt x="1750061" y="195403"/>
                  </a:lnTo>
                  <a:lnTo>
                    <a:pt x="1700169" y="191951"/>
                  </a:lnTo>
                  <a:lnTo>
                    <a:pt x="1649949" y="189790"/>
                  </a:lnTo>
                  <a:lnTo>
                    <a:pt x="1599430" y="188939"/>
                  </a:lnTo>
                  <a:lnTo>
                    <a:pt x="1548639" y="189414"/>
                  </a:lnTo>
                  <a:lnTo>
                    <a:pt x="1497605" y="191232"/>
                  </a:lnTo>
                  <a:lnTo>
                    <a:pt x="1446358" y="194412"/>
                  </a:lnTo>
                  <a:lnTo>
                    <a:pt x="1394924" y="198970"/>
                  </a:lnTo>
                  <a:lnTo>
                    <a:pt x="1343334" y="204924"/>
                  </a:lnTo>
                  <a:lnTo>
                    <a:pt x="1290362" y="212499"/>
                  </a:lnTo>
                  <a:lnTo>
                    <a:pt x="1238007" y="221477"/>
                  </a:lnTo>
                  <a:lnTo>
                    <a:pt x="1186300" y="231835"/>
                  </a:lnTo>
                  <a:lnTo>
                    <a:pt x="1135268" y="243548"/>
                  </a:lnTo>
                  <a:lnTo>
                    <a:pt x="1084940" y="256592"/>
                  </a:lnTo>
                  <a:lnTo>
                    <a:pt x="1035346" y="270943"/>
                  </a:lnTo>
                  <a:lnTo>
                    <a:pt x="986514" y="286577"/>
                  </a:lnTo>
                  <a:lnTo>
                    <a:pt x="938474" y="303470"/>
                  </a:lnTo>
                  <a:lnTo>
                    <a:pt x="891254" y="321598"/>
                  </a:lnTo>
                  <a:lnTo>
                    <a:pt x="844884" y="340937"/>
                  </a:lnTo>
                  <a:lnTo>
                    <a:pt x="799393" y="361463"/>
                  </a:lnTo>
                  <a:lnTo>
                    <a:pt x="754808" y="383151"/>
                  </a:lnTo>
                  <a:lnTo>
                    <a:pt x="711161" y="405978"/>
                  </a:lnTo>
                  <a:lnTo>
                    <a:pt x="668478" y="429919"/>
                  </a:lnTo>
                  <a:lnTo>
                    <a:pt x="626791" y="454951"/>
                  </a:lnTo>
                  <a:lnTo>
                    <a:pt x="586126" y="481050"/>
                  </a:lnTo>
                  <a:lnTo>
                    <a:pt x="546514" y="508190"/>
                  </a:lnTo>
                  <a:lnTo>
                    <a:pt x="507984" y="536349"/>
                  </a:lnTo>
                  <a:lnTo>
                    <a:pt x="470564" y="565502"/>
                  </a:lnTo>
                  <a:lnTo>
                    <a:pt x="434283" y="595625"/>
                  </a:lnTo>
                  <a:lnTo>
                    <a:pt x="399171" y="626695"/>
                  </a:lnTo>
                  <a:lnTo>
                    <a:pt x="365256" y="658686"/>
                  </a:lnTo>
                  <a:lnTo>
                    <a:pt x="332567" y="691575"/>
                  </a:lnTo>
                  <a:lnTo>
                    <a:pt x="301134" y="725338"/>
                  </a:lnTo>
                  <a:lnTo>
                    <a:pt x="270986" y="759950"/>
                  </a:lnTo>
                  <a:lnTo>
                    <a:pt x="242150" y="795389"/>
                  </a:lnTo>
                  <a:lnTo>
                    <a:pt x="214657" y="831629"/>
                  </a:lnTo>
                  <a:lnTo>
                    <a:pt x="188536" y="868646"/>
                  </a:lnTo>
                  <a:lnTo>
                    <a:pt x="163815" y="906417"/>
                  </a:lnTo>
                  <a:lnTo>
                    <a:pt x="140523" y="944917"/>
                  </a:lnTo>
                  <a:lnTo>
                    <a:pt x="118689" y="984123"/>
                  </a:lnTo>
                  <a:lnTo>
                    <a:pt x="98343" y="1024010"/>
                  </a:lnTo>
                  <a:lnTo>
                    <a:pt x="79513" y="1064554"/>
                  </a:lnTo>
                  <a:lnTo>
                    <a:pt x="62228" y="1105731"/>
                  </a:lnTo>
                  <a:lnTo>
                    <a:pt x="46518" y="1147517"/>
                  </a:lnTo>
                  <a:lnTo>
                    <a:pt x="32411" y="1189888"/>
                  </a:lnTo>
                  <a:lnTo>
                    <a:pt x="19936" y="1232820"/>
                  </a:lnTo>
                  <a:lnTo>
                    <a:pt x="9123" y="1276289"/>
                  </a:lnTo>
                  <a:lnTo>
                    <a:pt x="0" y="13202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626769" y="3092187"/>
            <a:ext cx="3190240" cy="1330325"/>
            <a:chOff x="4626769" y="3092187"/>
            <a:chExt cx="3190240" cy="1330325"/>
          </a:xfrm>
        </p:grpSpPr>
        <p:sp>
          <p:nvSpPr>
            <p:cNvPr id="6" name="object 6"/>
            <p:cNvSpPr/>
            <p:nvPr/>
          </p:nvSpPr>
          <p:spPr>
            <a:xfrm>
              <a:off x="4631532" y="3096949"/>
              <a:ext cx="3180715" cy="1320800"/>
            </a:xfrm>
            <a:custGeom>
              <a:avLst/>
              <a:gdLst/>
              <a:ahLst/>
              <a:cxnLst/>
              <a:rect l="l" t="t" r="r" b="b"/>
              <a:pathLst>
                <a:path w="3180715" h="1320800">
                  <a:moveTo>
                    <a:pt x="3180293" y="0"/>
                  </a:moveTo>
                  <a:lnTo>
                    <a:pt x="3170826" y="43286"/>
                  </a:lnTo>
                  <a:lnTo>
                    <a:pt x="3159722" y="86067"/>
                  </a:lnTo>
                  <a:lnTo>
                    <a:pt x="3147009" y="128319"/>
                  </a:lnTo>
                  <a:lnTo>
                    <a:pt x="3132716" y="170019"/>
                  </a:lnTo>
                  <a:lnTo>
                    <a:pt x="3116869" y="211144"/>
                  </a:lnTo>
                  <a:lnTo>
                    <a:pt x="3099497" y="251671"/>
                  </a:lnTo>
                  <a:lnTo>
                    <a:pt x="3080628" y="291577"/>
                  </a:lnTo>
                  <a:lnTo>
                    <a:pt x="3060288" y="330839"/>
                  </a:lnTo>
                  <a:lnTo>
                    <a:pt x="3038506" y="369434"/>
                  </a:lnTo>
                  <a:lnTo>
                    <a:pt x="3015310" y="407338"/>
                  </a:lnTo>
                  <a:lnTo>
                    <a:pt x="2990728" y="444530"/>
                  </a:lnTo>
                  <a:lnTo>
                    <a:pt x="2964786" y="480985"/>
                  </a:lnTo>
                  <a:lnTo>
                    <a:pt x="2937513" y="516680"/>
                  </a:lnTo>
                  <a:lnTo>
                    <a:pt x="2908938" y="551593"/>
                  </a:lnTo>
                  <a:lnTo>
                    <a:pt x="2879086" y="585701"/>
                  </a:lnTo>
                  <a:lnTo>
                    <a:pt x="2847987" y="618981"/>
                  </a:lnTo>
                  <a:lnTo>
                    <a:pt x="2815668" y="651408"/>
                  </a:lnTo>
                  <a:lnTo>
                    <a:pt x="2782156" y="682961"/>
                  </a:lnTo>
                  <a:lnTo>
                    <a:pt x="2747480" y="713617"/>
                  </a:lnTo>
                  <a:lnTo>
                    <a:pt x="2711668" y="743351"/>
                  </a:lnTo>
                  <a:lnTo>
                    <a:pt x="2674746" y="772142"/>
                  </a:lnTo>
                  <a:lnTo>
                    <a:pt x="2636743" y="799966"/>
                  </a:lnTo>
                  <a:lnTo>
                    <a:pt x="2597687" y="826800"/>
                  </a:lnTo>
                  <a:lnTo>
                    <a:pt x="2557605" y="852622"/>
                  </a:lnTo>
                  <a:lnTo>
                    <a:pt x="2516526" y="877407"/>
                  </a:lnTo>
                  <a:lnTo>
                    <a:pt x="2474476" y="901133"/>
                  </a:lnTo>
                  <a:lnTo>
                    <a:pt x="2431484" y="923777"/>
                  </a:lnTo>
                  <a:lnTo>
                    <a:pt x="2387577" y="945316"/>
                  </a:lnTo>
                  <a:lnTo>
                    <a:pt x="2342783" y="965726"/>
                  </a:lnTo>
                  <a:lnTo>
                    <a:pt x="2297131" y="984986"/>
                  </a:lnTo>
                  <a:lnTo>
                    <a:pt x="2250647" y="1003071"/>
                  </a:lnTo>
                  <a:lnTo>
                    <a:pt x="2203359" y="1019958"/>
                  </a:lnTo>
                  <a:lnTo>
                    <a:pt x="2155296" y="1035625"/>
                  </a:lnTo>
                  <a:lnTo>
                    <a:pt x="2106485" y="1050049"/>
                  </a:lnTo>
                  <a:lnTo>
                    <a:pt x="2056954" y="1063206"/>
                  </a:lnTo>
                  <a:lnTo>
                    <a:pt x="2006730" y="1075074"/>
                  </a:lnTo>
                  <a:lnTo>
                    <a:pt x="1955841" y="1085629"/>
                  </a:lnTo>
                  <a:lnTo>
                    <a:pt x="1904316" y="1094848"/>
                  </a:lnTo>
                  <a:lnTo>
                    <a:pt x="1852181" y="1102709"/>
                  </a:lnTo>
                  <a:lnTo>
                    <a:pt x="1800583" y="1109072"/>
                  </a:lnTo>
                  <a:lnTo>
                    <a:pt x="1749126" y="1114035"/>
                  </a:lnTo>
                  <a:lnTo>
                    <a:pt x="1697840" y="1117618"/>
                  </a:lnTo>
                  <a:lnTo>
                    <a:pt x="1646753" y="1119835"/>
                  </a:lnTo>
                  <a:lnTo>
                    <a:pt x="1595894" y="1120705"/>
                  </a:lnTo>
                  <a:lnTo>
                    <a:pt x="1545292" y="1120244"/>
                  </a:lnTo>
                  <a:lnTo>
                    <a:pt x="1494975" y="1118470"/>
                  </a:lnTo>
                  <a:lnTo>
                    <a:pt x="1444972" y="1115400"/>
                  </a:lnTo>
                  <a:lnTo>
                    <a:pt x="1395312" y="1111050"/>
                  </a:lnTo>
                  <a:lnTo>
                    <a:pt x="1346024" y="1105439"/>
                  </a:lnTo>
                  <a:lnTo>
                    <a:pt x="1297136" y="1098583"/>
                  </a:lnTo>
                  <a:lnTo>
                    <a:pt x="1248677" y="1090499"/>
                  </a:lnTo>
                  <a:lnTo>
                    <a:pt x="1200677" y="1081204"/>
                  </a:lnTo>
                  <a:lnTo>
                    <a:pt x="1153163" y="1070716"/>
                  </a:lnTo>
                  <a:lnTo>
                    <a:pt x="1106164" y="1059051"/>
                  </a:lnTo>
                  <a:lnTo>
                    <a:pt x="1059710" y="1046227"/>
                  </a:lnTo>
                  <a:lnTo>
                    <a:pt x="1013828" y="1032261"/>
                  </a:lnTo>
                  <a:lnTo>
                    <a:pt x="968549" y="1017169"/>
                  </a:lnTo>
                  <a:lnTo>
                    <a:pt x="923899" y="1000970"/>
                  </a:lnTo>
                  <a:lnTo>
                    <a:pt x="879909" y="983680"/>
                  </a:lnTo>
                  <a:lnTo>
                    <a:pt x="836606" y="965316"/>
                  </a:lnTo>
                  <a:lnTo>
                    <a:pt x="794021" y="945895"/>
                  </a:lnTo>
                  <a:lnTo>
                    <a:pt x="752180" y="925435"/>
                  </a:lnTo>
                  <a:lnTo>
                    <a:pt x="711114" y="903953"/>
                  </a:lnTo>
                  <a:lnTo>
                    <a:pt x="670851" y="881465"/>
                  </a:lnTo>
                  <a:lnTo>
                    <a:pt x="631419" y="857989"/>
                  </a:lnTo>
                  <a:lnTo>
                    <a:pt x="592848" y="833542"/>
                  </a:lnTo>
                  <a:lnTo>
                    <a:pt x="555166" y="808141"/>
                  </a:lnTo>
                  <a:lnTo>
                    <a:pt x="518402" y="781804"/>
                  </a:lnTo>
                  <a:lnTo>
                    <a:pt x="482584" y="754546"/>
                  </a:lnTo>
                  <a:lnTo>
                    <a:pt x="447742" y="726386"/>
                  </a:lnTo>
                  <a:lnTo>
                    <a:pt x="413904" y="697341"/>
                  </a:lnTo>
                  <a:lnTo>
                    <a:pt x="381099" y="667427"/>
                  </a:lnTo>
                  <a:lnTo>
                    <a:pt x="349355" y="636662"/>
                  </a:lnTo>
                  <a:lnTo>
                    <a:pt x="318702" y="605063"/>
                  </a:lnTo>
                  <a:lnTo>
                    <a:pt x="289168" y="572646"/>
                  </a:lnTo>
                  <a:lnTo>
                    <a:pt x="260782" y="539430"/>
                  </a:lnTo>
                  <a:lnTo>
                    <a:pt x="233572" y="505431"/>
                  </a:lnTo>
                  <a:lnTo>
                    <a:pt x="207568" y="470667"/>
                  </a:lnTo>
                  <a:lnTo>
                    <a:pt x="182798" y="435154"/>
                  </a:lnTo>
                  <a:lnTo>
                    <a:pt x="159290" y="398909"/>
                  </a:lnTo>
                  <a:lnTo>
                    <a:pt x="137075" y="361950"/>
                  </a:lnTo>
                  <a:lnTo>
                    <a:pt x="116180" y="324294"/>
                  </a:lnTo>
                  <a:lnTo>
                    <a:pt x="96633" y="285958"/>
                  </a:lnTo>
                  <a:lnTo>
                    <a:pt x="78465" y="246959"/>
                  </a:lnTo>
                  <a:lnTo>
                    <a:pt x="61703" y="207314"/>
                  </a:lnTo>
                  <a:lnTo>
                    <a:pt x="46377" y="167040"/>
                  </a:lnTo>
                  <a:lnTo>
                    <a:pt x="32514" y="126154"/>
                  </a:lnTo>
                  <a:lnTo>
                    <a:pt x="20145" y="84675"/>
                  </a:lnTo>
                  <a:lnTo>
                    <a:pt x="9297" y="42617"/>
                  </a:lnTo>
                  <a:lnTo>
                    <a:pt x="0" y="0"/>
                  </a:lnTo>
                  <a:lnTo>
                    <a:pt x="849" y="43580"/>
                  </a:lnTo>
                  <a:lnTo>
                    <a:pt x="3382" y="86808"/>
                  </a:lnTo>
                  <a:lnTo>
                    <a:pt x="7571" y="129660"/>
                  </a:lnTo>
                  <a:lnTo>
                    <a:pt x="13389" y="172117"/>
                  </a:lnTo>
                  <a:lnTo>
                    <a:pt x="20812" y="214154"/>
                  </a:lnTo>
                  <a:lnTo>
                    <a:pt x="29812" y="255752"/>
                  </a:lnTo>
                  <a:lnTo>
                    <a:pt x="40364" y="296888"/>
                  </a:lnTo>
                  <a:lnTo>
                    <a:pt x="52441" y="337540"/>
                  </a:lnTo>
                  <a:lnTo>
                    <a:pt x="66017" y="377687"/>
                  </a:lnTo>
                  <a:lnTo>
                    <a:pt x="81066" y="417307"/>
                  </a:lnTo>
                  <a:lnTo>
                    <a:pt x="97562" y="456378"/>
                  </a:lnTo>
                  <a:lnTo>
                    <a:pt x="115478" y="494879"/>
                  </a:lnTo>
                  <a:lnTo>
                    <a:pt x="134789" y="532787"/>
                  </a:lnTo>
                  <a:lnTo>
                    <a:pt x="155468" y="570082"/>
                  </a:lnTo>
                  <a:lnTo>
                    <a:pt x="177489" y="606740"/>
                  </a:lnTo>
                  <a:lnTo>
                    <a:pt x="200825" y="642741"/>
                  </a:lnTo>
                  <a:lnTo>
                    <a:pt x="225451" y="678063"/>
                  </a:lnTo>
                  <a:lnTo>
                    <a:pt x="251341" y="712683"/>
                  </a:lnTo>
                  <a:lnTo>
                    <a:pt x="278468" y="746581"/>
                  </a:lnTo>
                  <a:lnTo>
                    <a:pt x="306806" y="779735"/>
                  </a:lnTo>
                  <a:lnTo>
                    <a:pt x="336328" y="812122"/>
                  </a:lnTo>
                  <a:lnTo>
                    <a:pt x="367009" y="843721"/>
                  </a:lnTo>
                  <a:lnTo>
                    <a:pt x="398823" y="874510"/>
                  </a:lnTo>
                  <a:lnTo>
                    <a:pt x="431743" y="904468"/>
                  </a:lnTo>
                  <a:lnTo>
                    <a:pt x="465743" y="933572"/>
                  </a:lnTo>
                  <a:lnTo>
                    <a:pt x="500796" y="961802"/>
                  </a:lnTo>
                  <a:lnTo>
                    <a:pt x="536878" y="989135"/>
                  </a:lnTo>
                  <a:lnTo>
                    <a:pt x="573961" y="1015549"/>
                  </a:lnTo>
                  <a:lnTo>
                    <a:pt x="612019" y="1041023"/>
                  </a:lnTo>
                  <a:lnTo>
                    <a:pt x="651026" y="1065535"/>
                  </a:lnTo>
                  <a:lnTo>
                    <a:pt x="690956" y="1089064"/>
                  </a:lnTo>
                  <a:lnTo>
                    <a:pt x="731783" y="1111586"/>
                  </a:lnTo>
                  <a:lnTo>
                    <a:pt x="773481" y="1133082"/>
                  </a:lnTo>
                  <a:lnTo>
                    <a:pt x="816022" y="1153529"/>
                  </a:lnTo>
                  <a:lnTo>
                    <a:pt x="859382" y="1172905"/>
                  </a:lnTo>
                  <a:lnTo>
                    <a:pt x="903534" y="1191188"/>
                  </a:lnTo>
                  <a:lnTo>
                    <a:pt x="948452" y="1208358"/>
                  </a:lnTo>
                  <a:lnTo>
                    <a:pt x="994109" y="1224391"/>
                  </a:lnTo>
                  <a:lnTo>
                    <a:pt x="1040479" y="1239267"/>
                  </a:lnTo>
                  <a:lnTo>
                    <a:pt x="1087537" y="1252963"/>
                  </a:lnTo>
                  <a:lnTo>
                    <a:pt x="1135255" y="1265458"/>
                  </a:lnTo>
                  <a:lnTo>
                    <a:pt x="1183609" y="1276730"/>
                  </a:lnTo>
                  <a:lnTo>
                    <a:pt x="1232571" y="1286757"/>
                  </a:lnTo>
                  <a:lnTo>
                    <a:pt x="1282115" y="1295518"/>
                  </a:lnTo>
                  <a:lnTo>
                    <a:pt x="1332216" y="1302991"/>
                  </a:lnTo>
                  <a:lnTo>
                    <a:pt x="1382847" y="1309154"/>
                  </a:lnTo>
                  <a:lnTo>
                    <a:pt x="1433981" y="1313985"/>
                  </a:lnTo>
                  <a:lnTo>
                    <a:pt x="1485594" y="1317463"/>
                  </a:lnTo>
                  <a:lnTo>
                    <a:pt x="1537657" y="1319565"/>
                  </a:lnTo>
                  <a:lnTo>
                    <a:pt x="1590146" y="1320271"/>
                  </a:lnTo>
                  <a:lnTo>
                    <a:pt x="1642635" y="1319565"/>
                  </a:lnTo>
                  <a:lnTo>
                    <a:pt x="1694699" y="1317463"/>
                  </a:lnTo>
                  <a:lnTo>
                    <a:pt x="1746311" y="1313985"/>
                  </a:lnTo>
                  <a:lnTo>
                    <a:pt x="1797446" y="1309154"/>
                  </a:lnTo>
                  <a:lnTo>
                    <a:pt x="1848076" y="1302991"/>
                  </a:lnTo>
                  <a:lnTo>
                    <a:pt x="1898177" y="1295518"/>
                  </a:lnTo>
                  <a:lnTo>
                    <a:pt x="1947721" y="1286757"/>
                  </a:lnTo>
                  <a:lnTo>
                    <a:pt x="1996683" y="1276730"/>
                  </a:lnTo>
                  <a:lnTo>
                    <a:pt x="2045037" y="1265458"/>
                  </a:lnTo>
                  <a:lnTo>
                    <a:pt x="2092756" y="1252963"/>
                  </a:lnTo>
                  <a:lnTo>
                    <a:pt x="2139813" y="1239267"/>
                  </a:lnTo>
                  <a:lnTo>
                    <a:pt x="2186184" y="1224391"/>
                  </a:lnTo>
                  <a:lnTo>
                    <a:pt x="2231841" y="1208358"/>
                  </a:lnTo>
                  <a:lnTo>
                    <a:pt x="2276758" y="1191188"/>
                  </a:lnTo>
                  <a:lnTo>
                    <a:pt x="2320910" y="1172905"/>
                  </a:lnTo>
                  <a:lnTo>
                    <a:pt x="2364270" y="1153529"/>
                  </a:lnTo>
                  <a:lnTo>
                    <a:pt x="2406812" y="1133082"/>
                  </a:lnTo>
                  <a:lnTo>
                    <a:pt x="2448509" y="1111586"/>
                  </a:lnTo>
                  <a:lnTo>
                    <a:pt x="2489336" y="1089064"/>
                  </a:lnTo>
                  <a:lnTo>
                    <a:pt x="2529266" y="1065535"/>
                  </a:lnTo>
                  <a:lnTo>
                    <a:pt x="2568273" y="1041023"/>
                  </a:lnTo>
                  <a:lnTo>
                    <a:pt x="2606332" y="1015549"/>
                  </a:lnTo>
                  <a:lnTo>
                    <a:pt x="2643415" y="989135"/>
                  </a:lnTo>
                  <a:lnTo>
                    <a:pt x="2679496" y="961802"/>
                  </a:lnTo>
                  <a:lnTo>
                    <a:pt x="2714550" y="933572"/>
                  </a:lnTo>
                  <a:lnTo>
                    <a:pt x="2748550" y="904468"/>
                  </a:lnTo>
                  <a:lnTo>
                    <a:pt x="2781469" y="874510"/>
                  </a:lnTo>
                  <a:lnTo>
                    <a:pt x="2813283" y="843721"/>
                  </a:lnTo>
                  <a:lnTo>
                    <a:pt x="2843964" y="812122"/>
                  </a:lnTo>
                  <a:lnTo>
                    <a:pt x="2873487" y="779735"/>
                  </a:lnTo>
                  <a:lnTo>
                    <a:pt x="2901825" y="746581"/>
                  </a:lnTo>
                  <a:lnTo>
                    <a:pt x="2928951" y="712683"/>
                  </a:lnTo>
                  <a:lnTo>
                    <a:pt x="2954841" y="678063"/>
                  </a:lnTo>
                  <a:lnTo>
                    <a:pt x="2979467" y="642741"/>
                  </a:lnTo>
                  <a:lnTo>
                    <a:pt x="3002804" y="606740"/>
                  </a:lnTo>
                  <a:lnTo>
                    <a:pt x="3024824" y="570082"/>
                  </a:lnTo>
                  <a:lnTo>
                    <a:pt x="3045503" y="532787"/>
                  </a:lnTo>
                  <a:lnTo>
                    <a:pt x="3064814" y="494879"/>
                  </a:lnTo>
                  <a:lnTo>
                    <a:pt x="3082730" y="456378"/>
                  </a:lnTo>
                  <a:lnTo>
                    <a:pt x="3099226" y="417307"/>
                  </a:lnTo>
                  <a:lnTo>
                    <a:pt x="3114275" y="377687"/>
                  </a:lnTo>
                  <a:lnTo>
                    <a:pt x="3127851" y="337540"/>
                  </a:lnTo>
                  <a:lnTo>
                    <a:pt x="3139928" y="296888"/>
                  </a:lnTo>
                  <a:lnTo>
                    <a:pt x="3150480" y="255752"/>
                  </a:lnTo>
                  <a:lnTo>
                    <a:pt x="3159481" y="214154"/>
                  </a:lnTo>
                  <a:lnTo>
                    <a:pt x="3166903" y="172117"/>
                  </a:lnTo>
                  <a:lnTo>
                    <a:pt x="3172722" y="129660"/>
                  </a:lnTo>
                  <a:lnTo>
                    <a:pt x="3176911" y="86808"/>
                  </a:lnTo>
                  <a:lnTo>
                    <a:pt x="3179443" y="43580"/>
                  </a:lnTo>
                  <a:lnTo>
                    <a:pt x="318029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1532" y="3096950"/>
              <a:ext cx="3180715" cy="1320800"/>
            </a:xfrm>
            <a:custGeom>
              <a:avLst/>
              <a:gdLst/>
              <a:ahLst/>
              <a:cxnLst/>
              <a:rect l="l" t="t" r="r" b="b"/>
              <a:pathLst>
                <a:path w="3180715" h="1320800">
                  <a:moveTo>
                    <a:pt x="3180293" y="0"/>
                  </a:moveTo>
                  <a:lnTo>
                    <a:pt x="3179443" y="43580"/>
                  </a:lnTo>
                  <a:lnTo>
                    <a:pt x="3176910" y="86808"/>
                  </a:lnTo>
                  <a:lnTo>
                    <a:pt x="3172722" y="129660"/>
                  </a:lnTo>
                  <a:lnTo>
                    <a:pt x="3166903" y="172117"/>
                  </a:lnTo>
                  <a:lnTo>
                    <a:pt x="3159480" y="214154"/>
                  </a:lnTo>
                  <a:lnTo>
                    <a:pt x="3150480" y="255752"/>
                  </a:lnTo>
                  <a:lnTo>
                    <a:pt x="3139928" y="296888"/>
                  </a:lnTo>
                  <a:lnTo>
                    <a:pt x="3127851" y="337540"/>
                  </a:lnTo>
                  <a:lnTo>
                    <a:pt x="3114275" y="377687"/>
                  </a:lnTo>
                  <a:lnTo>
                    <a:pt x="3099226" y="417307"/>
                  </a:lnTo>
                  <a:lnTo>
                    <a:pt x="3082730" y="456378"/>
                  </a:lnTo>
                  <a:lnTo>
                    <a:pt x="3064814" y="494879"/>
                  </a:lnTo>
                  <a:lnTo>
                    <a:pt x="3045503" y="532787"/>
                  </a:lnTo>
                  <a:lnTo>
                    <a:pt x="3024824" y="570082"/>
                  </a:lnTo>
                  <a:lnTo>
                    <a:pt x="3002803" y="606740"/>
                  </a:lnTo>
                  <a:lnTo>
                    <a:pt x="2979467" y="642741"/>
                  </a:lnTo>
                  <a:lnTo>
                    <a:pt x="2954840" y="678063"/>
                  </a:lnTo>
                  <a:lnTo>
                    <a:pt x="2928951" y="712683"/>
                  </a:lnTo>
                  <a:lnTo>
                    <a:pt x="2901824" y="746581"/>
                  </a:lnTo>
                  <a:lnTo>
                    <a:pt x="2873486" y="779734"/>
                  </a:lnTo>
                  <a:lnTo>
                    <a:pt x="2843964" y="812121"/>
                  </a:lnTo>
                  <a:lnTo>
                    <a:pt x="2813283" y="843721"/>
                  </a:lnTo>
                  <a:lnTo>
                    <a:pt x="2781469" y="874510"/>
                  </a:lnTo>
                  <a:lnTo>
                    <a:pt x="2748549" y="904468"/>
                  </a:lnTo>
                  <a:lnTo>
                    <a:pt x="2714549" y="933572"/>
                  </a:lnTo>
                  <a:lnTo>
                    <a:pt x="2679496" y="961802"/>
                  </a:lnTo>
                  <a:lnTo>
                    <a:pt x="2643414" y="989134"/>
                  </a:lnTo>
                  <a:lnTo>
                    <a:pt x="2606331" y="1015549"/>
                  </a:lnTo>
                  <a:lnTo>
                    <a:pt x="2568273" y="1041023"/>
                  </a:lnTo>
                  <a:lnTo>
                    <a:pt x="2529266" y="1065535"/>
                  </a:lnTo>
                  <a:lnTo>
                    <a:pt x="2489336" y="1089063"/>
                  </a:lnTo>
                  <a:lnTo>
                    <a:pt x="2448509" y="1111586"/>
                  </a:lnTo>
                  <a:lnTo>
                    <a:pt x="2406811" y="1133082"/>
                  </a:lnTo>
                  <a:lnTo>
                    <a:pt x="2364270" y="1153528"/>
                  </a:lnTo>
                  <a:lnTo>
                    <a:pt x="2320910" y="1172904"/>
                  </a:lnTo>
                  <a:lnTo>
                    <a:pt x="2276758" y="1191188"/>
                  </a:lnTo>
                  <a:lnTo>
                    <a:pt x="2231840" y="1208357"/>
                  </a:lnTo>
                  <a:lnTo>
                    <a:pt x="2186183" y="1224390"/>
                  </a:lnTo>
                  <a:lnTo>
                    <a:pt x="2139813" y="1239266"/>
                  </a:lnTo>
                  <a:lnTo>
                    <a:pt x="2092755" y="1252962"/>
                  </a:lnTo>
                  <a:lnTo>
                    <a:pt x="2045036" y="1265457"/>
                  </a:lnTo>
                  <a:lnTo>
                    <a:pt x="1996683" y="1276729"/>
                  </a:lnTo>
                  <a:lnTo>
                    <a:pt x="1947721" y="1286757"/>
                  </a:lnTo>
                  <a:lnTo>
                    <a:pt x="1898176" y="1295518"/>
                  </a:lnTo>
                  <a:lnTo>
                    <a:pt x="1848076" y="1302990"/>
                  </a:lnTo>
                  <a:lnTo>
                    <a:pt x="1797445" y="1309153"/>
                  </a:lnTo>
                  <a:lnTo>
                    <a:pt x="1746310" y="1313984"/>
                  </a:lnTo>
                  <a:lnTo>
                    <a:pt x="1694698" y="1317462"/>
                  </a:lnTo>
                  <a:lnTo>
                    <a:pt x="1642634" y="1319565"/>
                  </a:lnTo>
                  <a:lnTo>
                    <a:pt x="1590146" y="1320271"/>
                  </a:lnTo>
                  <a:lnTo>
                    <a:pt x="1537657" y="1319565"/>
                  </a:lnTo>
                  <a:lnTo>
                    <a:pt x="1485593" y="1317462"/>
                  </a:lnTo>
                  <a:lnTo>
                    <a:pt x="1433981" y="1313984"/>
                  </a:lnTo>
                  <a:lnTo>
                    <a:pt x="1382846" y="1309153"/>
                  </a:lnTo>
                  <a:lnTo>
                    <a:pt x="1332216" y="1302990"/>
                  </a:lnTo>
                  <a:lnTo>
                    <a:pt x="1282115" y="1295518"/>
                  </a:lnTo>
                  <a:lnTo>
                    <a:pt x="1232571" y="1286757"/>
                  </a:lnTo>
                  <a:lnTo>
                    <a:pt x="1183609" y="1276729"/>
                  </a:lnTo>
                  <a:lnTo>
                    <a:pt x="1135255" y="1265457"/>
                  </a:lnTo>
                  <a:lnTo>
                    <a:pt x="1087536" y="1252962"/>
                  </a:lnTo>
                  <a:lnTo>
                    <a:pt x="1040479" y="1239266"/>
                  </a:lnTo>
                  <a:lnTo>
                    <a:pt x="994108" y="1224390"/>
                  </a:lnTo>
                  <a:lnTo>
                    <a:pt x="948451" y="1208357"/>
                  </a:lnTo>
                  <a:lnTo>
                    <a:pt x="903534" y="1191188"/>
                  </a:lnTo>
                  <a:lnTo>
                    <a:pt x="859382" y="1172904"/>
                  </a:lnTo>
                  <a:lnTo>
                    <a:pt x="816022" y="1153528"/>
                  </a:lnTo>
                  <a:lnTo>
                    <a:pt x="773480" y="1133082"/>
                  </a:lnTo>
                  <a:lnTo>
                    <a:pt x="731783" y="1111586"/>
                  </a:lnTo>
                  <a:lnTo>
                    <a:pt x="690956" y="1089063"/>
                  </a:lnTo>
                  <a:lnTo>
                    <a:pt x="651026" y="1065535"/>
                  </a:lnTo>
                  <a:lnTo>
                    <a:pt x="612019" y="1041023"/>
                  </a:lnTo>
                  <a:lnTo>
                    <a:pt x="573961" y="1015549"/>
                  </a:lnTo>
                  <a:lnTo>
                    <a:pt x="536878" y="989134"/>
                  </a:lnTo>
                  <a:lnTo>
                    <a:pt x="500796" y="961802"/>
                  </a:lnTo>
                  <a:lnTo>
                    <a:pt x="465743" y="933572"/>
                  </a:lnTo>
                  <a:lnTo>
                    <a:pt x="431743" y="904468"/>
                  </a:lnTo>
                  <a:lnTo>
                    <a:pt x="398823" y="874510"/>
                  </a:lnTo>
                  <a:lnTo>
                    <a:pt x="367009" y="843721"/>
                  </a:lnTo>
                  <a:lnTo>
                    <a:pt x="336328" y="812121"/>
                  </a:lnTo>
                  <a:lnTo>
                    <a:pt x="306805" y="779734"/>
                  </a:lnTo>
                  <a:lnTo>
                    <a:pt x="278468" y="746581"/>
                  </a:lnTo>
                  <a:lnTo>
                    <a:pt x="251341" y="712683"/>
                  </a:lnTo>
                  <a:lnTo>
                    <a:pt x="225451" y="678063"/>
                  </a:lnTo>
                  <a:lnTo>
                    <a:pt x="200825" y="642741"/>
                  </a:lnTo>
                  <a:lnTo>
                    <a:pt x="177489" y="606740"/>
                  </a:lnTo>
                  <a:lnTo>
                    <a:pt x="155468" y="570082"/>
                  </a:lnTo>
                  <a:lnTo>
                    <a:pt x="134789" y="532787"/>
                  </a:lnTo>
                  <a:lnTo>
                    <a:pt x="115478" y="494879"/>
                  </a:lnTo>
                  <a:lnTo>
                    <a:pt x="97562" y="456378"/>
                  </a:lnTo>
                  <a:lnTo>
                    <a:pt x="81066" y="417307"/>
                  </a:lnTo>
                  <a:lnTo>
                    <a:pt x="66017" y="377687"/>
                  </a:lnTo>
                  <a:lnTo>
                    <a:pt x="52441" y="337540"/>
                  </a:lnTo>
                  <a:lnTo>
                    <a:pt x="40364" y="296888"/>
                  </a:lnTo>
                  <a:lnTo>
                    <a:pt x="29812" y="255752"/>
                  </a:lnTo>
                  <a:lnTo>
                    <a:pt x="20812" y="214154"/>
                  </a:lnTo>
                  <a:lnTo>
                    <a:pt x="13389" y="172117"/>
                  </a:lnTo>
                  <a:lnTo>
                    <a:pt x="7571" y="129660"/>
                  </a:lnTo>
                  <a:lnTo>
                    <a:pt x="3382" y="86808"/>
                  </a:lnTo>
                  <a:lnTo>
                    <a:pt x="849" y="43580"/>
                  </a:lnTo>
                  <a:lnTo>
                    <a:pt x="0" y="0"/>
                  </a:lnTo>
                  <a:lnTo>
                    <a:pt x="9297" y="42617"/>
                  </a:lnTo>
                  <a:lnTo>
                    <a:pt x="20145" y="84675"/>
                  </a:lnTo>
                  <a:lnTo>
                    <a:pt x="32514" y="126154"/>
                  </a:lnTo>
                  <a:lnTo>
                    <a:pt x="46377" y="167040"/>
                  </a:lnTo>
                  <a:lnTo>
                    <a:pt x="61703" y="207314"/>
                  </a:lnTo>
                  <a:lnTo>
                    <a:pt x="78465" y="246959"/>
                  </a:lnTo>
                  <a:lnTo>
                    <a:pt x="96633" y="285958"/>
                  </a:lnTo>
                  <a:lnTo>
                    <a:pt x="116179" y="324294"/>
                  </a:lnTo>
                  <a:lnTo>
                    <a:pt x="137075" y="361950"/>
                  </a:lnTo>
                  <a:lnTo>
                    <a:pt x="159290" y="398909"/>
                  </a:lnTo>
                  <a:lnTo>
                    <a:pt x="182798" y="435154"/>
                  </a:lnTo>
                  <a:lnTo>
                    <a:pt x="207568" y="470667"/>
                  </a:lnTo>
                  <a:lnTo>
                    <a:pt x="233572" y="505432"/>
                  </a:lnTo>
                  <a:lnTo>
                    <a:pt x="260781" y="539430"/>
                  </a:lnTo>
                  <a:lnTo>
                    <a:pt x="289168" y="572647"/>
                  </a:lnTo>
                  <a:lnTo>
                    <a:pt x="318702" y="605063"/>
                  </a:lnTo>
                  <a:lnTo>
                    <a:pt x="349355" y="636662"/>
                  </a:lnTo>
                  <a:lnTo>
                    <a:pt x="381098" y="667427"/>
                  </a:lnTo>
                  <a:lnTo>
                    <a:pt x="413904" y="697341"/>
                  </a:lnTo>
                  <a:lnTo>
                    <a:pt x="447742" y="726386"/>
                  </a:lnTo>
                  <a:lnTo>
                    <a:pt x="482584" y="754546"/>
                  </a:lnTo>
                  <a:lnTo>
                    <a:pt x="518401" y="781804"/>
                  </a:lnTo>
                  <a:lnTo>
                    <a:pt x="555166" y="808141"/>
                  </a:lnTo>
                  <a:lnTo>
                    <a:pt x="592848" y="833542"/>
                  </a:lnTo>
                  <a:lnTo>
                    <a:pt x="631419" y="857989"/>
                  </a:lnTo>
                  <a:lnTo>
                    <a:pt x="670850" y="881465"/>
                  </a:lnTo>
                  <a:lnTo>
                    <a:pt x="711114" y="903953"/>
                  </a:lnTo>
                  <a:lnTo>
                    <a:pt x="752180" y="925435"/>
                  </a:lnTo>
                  <a:lnTo>
                    <a:pt x="794020" y="945895"/>
                  </a:lnTo>
                  <a:lnTo>
                    <a:pt x="836606" y="965316"/>
                  </a:lnTo>
                  <a:lnTo>
                    <a:pt x="879908" y="983680"/>
                  </a:lnTo>
                  <a:lnTo>
                    <a:pt x="923898" y="1000970"/>
                  </a:lnTo>
                  <a:lnTo>
                    <a:pt x="968548" y="1017169"/>
                  </a:lnTo>
                  <a:lnTo>
                    <a:pt x="1013828" y="1032260"/>
                  </a:lnTo>
                  <a:lnTo>
                    <a:pt x="1059709" y="1046227"/>
                  </a:lnTo>
                  <a:lnTo>
                    <a:pt x="1106164" y="1059051"/>
                  </a:lnTo>
                  <a:lnTo>
                    <a:pt x="1153162" y="1070715"/>
                  </a:lnTo>
                  <a:lnTo>
                    <a:pt x="1200676" y="1081204"/>
                  </a:lnTo>
                  <a:lnTo>
                    <a:pt x="1248677" y="1090498"/>
                  </a:lnTo>
                  <a:lnTo>
                    <a:pt x="1297135" y="1098582"/>
                  </a:lnTo>
                  <a:lnTo>
                    <a:pt x="1346023" y="1105439"/>
                  </a:lnTo>
                  <a:lnTo>
                    <a:pt x="1395311" y="1111050"/>
                  </a:lnTo>
                  <a:lnTo>
                    <a:pt x="1444971" y="1115399"/>
                  </a:lnTo>
                  <a:lnTo>
                    <a:pt x="1494974" y="1118470"/>
                  </a:lnTo>
                  <a:lnTo>
                    <a:pt x="1545291" y="1120244"/>
                  </a:lnTo>
                  <a:lnTo>
                    <a:pt x="1595893" y="1120704"/>
                  </a:lnTo>
                  <a:lnTo>
                    <a:pt x="1646752" y="1119834"/>
                  </a:lnTo>
                  <a:lnTo>
                    <a:pt x="1697839" y="1117617"/>
                  </a:lnTo>
                  <a:lnTo>
                    <a:pt x="1749125" y="1114035"/>
                  </a:lnTo>
                  <a:lnTo>
                    <a:pt x="1800582" y="1109071"/>
                  </a:lnTo>
                  <a:lnTo>
                    <a:pt x="1852181" y="1102708"/>
                  </a:lnTo>
                  <a:lnTo>
                    <a:pt x="1904315" y="1094848"/>
                  </a:lnTo>
                  <a:lnTo>
                    <a:pt x="1955841" y="1085628"/>
                  </a:lnTo>
                  <a:lnTo>
                    <a:pt x="2006729" y="1075073"/>
                  </a:lnTo>
                  <a:lnTo>
                    <a:pt x="2056953" y="1063206"/>
                  </a:lnTo>
                  <a:lnTo>
                    <a:pt x="2106484" y="1050049"/>
                  </a:lnTo>
                  <a:lnTo>
                    <a:pt x="2155295" y="1035625"/>
                  </a:lnTo>
                  <a:lnTo>
                    <a:pt x="2203359" y="1019958"/>
                  </a:lnTo>
                  <a:lnTo>
                    <a:pt x="2250646" y="1003070"/>
                  </a:lnTo>
                  <a:lnTo>
                    <a:pt x="2297130" y="984985"/>
                  </a:lnTo>
                  <a:lnTo>
                    <a:pt x="2342783" y="965726"/>
                  </a:lnTo>
                  <a:lnTo>
                    <a:pt x="2387576" y="945315"/>
                  </a:lnTo>
                  <a:lnTo>
                    <a:pt x="2431483" y="923776"/>
                  </a:lnTo>
                  <a:lnTo>
                    <a:pt x="2474475" y="901132"/>
                  </a:lnTo>
                  <a:lnTo>
                    <a:pt x="2516525" y="877406"/>
                  </a:lnTo>
                  <a:lnTo>
                    <a:pt x="2557605" y="852621"/>
                  </a:lnTo>
                  <a:lnTo>
                    <a:pt x="2597687" y="826800"/>
                  </a:lnTo>
                  <a:lnTo>
                    <a:pt x="2636743" y="799966"/>
                  </a:lnTo>
                  <a:lnTo>
                    <a:pt x="2674746" y="772142"/>
                  </a:lnTo>
                  <a:lnTo>
                    <a:pt x="2711667" y="743351"/>
                  </a:lnTo>
                  <a:lnTo>
                    <a:pt x="2747480" y="713616"/>
                  </a:lnTo>
                  <a:lnTo>
                    <a:pt x="2782156" y="682961"/>
                  </a:lnTo>
                  <a:lnTo>
                    <a:pt x="2815667" y="651408"/>
                  </a:lnTo>
                  <a:lnTo>
                    <a:pt x="2847987" y="618980"/>
                  </a:lnTo>
                  <a:lnTo>
                    <a:pt x="2879086" y="585701"/>
                  </a:lnTo>
                  <a:lnTo>
                    <a:pt x="2908937" y="551593"/>
                  </a:lnTo>
                  <a:lnTo>
                    <a:pt x="2937513" y="516680"/>
                  </a:lnTo>
                  <a:lnTo>
                    <a:pt x="2964786" y="480984"/>
                  </a:lnTo>
                  <a:lnTo>
                    <a:pt x="2990727" y="444529"/>
                  </a:lnTo>
                  <a:lnTo>
                    <a:pt x="3015310" y="407338"/>
                  </a:lnTo>
                  <a:lnTo>
                    <a:pt x="3038506" y="369433"/>
                  </a:lnTo>
                  <a:lnTo>
                    <a:pt x="3060288" y="330838"/>
                  </a:lnTo>
                  <a:lnTo>
                    <a:pt x="3080628" y="291577"/>
                  </a:lnTo>
                  <a:lnTo>
                    <a:pt x="3099497" y="251671"/>
                  </a:lnTo>
                  <a:lnTo>
                    <a:pt x="3116869" y="211143"/>
                  </a:lnTo>
                  <a:lnTo>
                    <a:pt x="3132716" y="170018"/>
                  </a:lnTo>
                  <a:lnTo>
                    <a:pt x="3147009" y="128318"/>
                  </a:lnTo>
                  <a:lnTo>
                    <a:pt x="3159722" y="86067"/>
                  </a:lnTo>
                  <a:lnTo>
                    <a:pt x="3170825" y="43286"/>
                  </a:lnTo>
                  <a:lnTo>
                    <a:pt x="3180293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30887" y="1979167"/>
            <a:ext cx="81788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latin typeface="Arial"/>
                <a:cs typeface="Arial"/>
              </a:rPr>
              <a:t>S</a:t>
            </a:r>
            <a:r>
              <a:rPr sz="2700" spc="-15" dirty="0">
                <a:latin typeface="Arial"/>
                <a:cs typeface="Arial"/>
              </a:rPr>
              <a:t>I</a:t>
            </a:r>
            <a:r>
              <a:rPr sz="2700" spc="-25" dirty="0">
                <a:latin typeface="Arial"/>
                <a:cs typeface="Arial"/>
              </a:rPr>
              <a:t>R</a:t>
            </a:r>
            <a:r>
              <a:rPr sz="2700" dirty="0">
                <a:latin typeface="Arial"/>
                <a:cs typeface="Arial"/>
              </a:rPr>
              <a:t>S</a:t>
            </a:r>
            <a:endParaRPr sz="2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0242" y="3356864"/>
            <a:ext cx="9652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5" dirty="0">
                <a:latin typeface="Arial"/>
                <a:cs typeface="Arial"/>
              </a:rPr>
              <a:t>C</a:t>
            </a:r>
            <a:r>
              <a:rPr sz="2700" spc="-30" dirty="0">
                <a:latin typeface="Arial"/>
                <a:cs typeface="Arial"/>
              </a:rPr>
              <a:t>A</a:t>
            </a:r>
            <a:r>
              <a:rPr sz="2700" spc="-25" dirty="0">
                <a:latin typeface="Arial"/>
                <a:cs typeface="Arial"/>
              </a:rPr>
              <a:t>RS</a:t>
            </a:r>
            <a:endParaRPr sz="2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8515" y="970279"/>
            <a:ext cx="18465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9259" marR="5080" indent="-417195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Arial"/>
                <a:cs typeface="Arial"/>
              </a:rPr>
              <a:t>П</a:t>
            </a:r>
            <a:r>
              <a:rPr sz="1500" dirty="0">
                <a:latin typeface="Arial"/>
                <a:cs typeface="Arial"/>
              </a:rPr>
              <a:t>ро</a:t>
            </a:r>
            <a:r>
              <a:rPr sz="1500" spc="-15" dirty="0">
                <a:latin typeface="Arial"/>
                <a:cs typeface="Arial"/>
              </a:rPr>
              <a:t>в</a:t>
            </a:r>
            <a:r>
              <a:rPr sz="1500" dirty="0">
                <a:latin typeface="Arial"/>
                <a:cs typeface="Arial"/>
              </a:rPr>
              <a:t>ос</a:t>
            </a:r>
            <a:r>
              <a:rPr sz="1500" spc="-5" dirty="0">
                <a:latin typeface="Arial"/>
                <a:cs typeface="Arial"/>
              </a:rPr>
              <a:t>п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5" dirty="0">
                <a:latin typeface="Arial"/>
                <a:cs typeface="Arial"/>
              </a:rPr>
              <a:t>ли</a:t>
            </a:r>
            <a:r>
              <a:rPr sz="1500" spc="-20" dirty="0">
                <a:latin typeface="Arial"/>
                <a:cs typeface="Arial"/>
              </a:rPr>
              <a:t>т</a:t>
            </a:r>
            <a:r>
              <a:rPr sz="1500" spc="-50" dirty="0">
                <a:latin typeface="Arial"/>
                <a:cs typeface="Arial"/>
              </a:rPr>
              <a:t>е</a:t>
            </a:r>
            <a:r>
              <a:rPr sz="1500" spc="-5" dirty="0">
                <a:latin typeface="Arial"/>
                <a:cs typeface="Arial"/>
              </a:rPr>
              <a:t>л</a:t>
            </a:r>
            <a:r>
              <a:rPr sz="1500" spc="5" dirty="0">
                <a:latin typeface="Arial"/>
                <a:cs typeface="Arial"/>
              </a:rPr>
              <a:t>ь</a:t>
            </a:r>
            <a:r>
              <a:rPr sz="1500" spc="-5" dirty="0">
                <a:latin typeface="Arial"/>
                <a:cs typeface="Arial"/>
              </a:rPr>
              <a:t>ны</a:t>
            </a:r>
            <a:r>
              <a:rPr sz="1500" dirty="0">
                <a:latin typeface="Arial"/>
                <a:cs typeface="Arial"/>
              </a:rPr>
              <a:t>е  </a:t>
            </a:r>
            <a:r>
              <a:rPr sz="1500" spc="-10" dirty="0">
                <a:latin typeface="Arial"/>
                <a:cs typeface="Arial"/>
              </a:rPr>
              <a:t>медиаторы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86719" y="3757787"/>
            <a:ext cx="725805" cy="550545"/>
            <a:chOff x="3986719" y="3757787"/>
            <a:chExt cx="725805" cy="550545"/>
          </a:xfrm>
        </p:grpSpPr>
        <p:sp>
          <p:nvSpPr>
            <p:cNvPr id="12" name="object 12"/>
            <p:cNvSpPr/>
            <p:nvPr/>
          </p:nvSpPr>
          <p:spPr>
            <a:xfrm>
              <a:off x="3991481" y="3762549"/>
              <a:ext cx="716280" cy="541020"/>
            </a:xfrm>
            <a:custGeom>
              <a:avLst/>
              <a:gdLst/>
              <a:ahLst/>
              <a:cxnLst/>
              <a:rect l="l" t="t" r="r" b="b"/>
              <a:pathLst>
                <a:path w="716279" h="541020">
                  <a:moveTo>
                    <a:pt x="645557" y="0"/>
                  </a:moveTo>
                  <a:lnTo>
                    <a:pt x="134941" y="369086"/>
                  </a:lnTo>
                  <a:lnTo>
                    <a:pt x="99679" y="320302"/>
                  </a:lnTo>
                  <a:lnTo>
                    <a:pt x="0" y="540895"/>
                  </a:lnTo>
                  <a:lnTo>
                    <a:pt x="240725" y="515434"/>
                  </a:lnTo>
                  <a:lnTo>
                    <a:pt x="205464" y="466651"/>
                  </a:lnTo>
                  <a:lnTo>
                    <a:pt x="716080" y="97566"/>
                  </a:lnTo>
                  <a:lnTo>
                    <a:pt x="64555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1481" y="3762549"/>
              <a:ext cx="716280" cy="541020"/>
            </a:xfrm>
            <a:custGeom>
              <a:avLst/>
              <a:gdLst/>
              <a:ahLst/>
              <a:cxnLst/>
              <a:rect l="l" t="t" r="r" b="b"/>
              <a:pathLst>
                <a:path w="716279" h="541020">
                  <a:moveTo>
                    <a:pt x="0" y="540894"/>
                  </a:moveTo>
                  <a:lnTo>
                    <a:pt x="240726" y="515434"/>
                  </a:lnTo>
                  <a:lnTo>
                    <a:pt x="205464" y="466651"/>
                  </a:lnTo>
                  <a:lnTo>
                    <a:pt x="716080" y="97565"/>
                  </a:lnTo>
                  <a:lnTo>
                    <a:pt x="645557" y="0"/>
                  </a:lnTo>
                  <a:lnTo>
                    <a:pt x="134942" y="369085"/>
                  </a:lnTo>
                  <a:lnTo>
                    <a:pt x="99680" y="320302"/>
                  </a:lnTo>
                  <a:lnTo>
                    <a:pt x="0" y="540894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376547" y="1579335"/>
            <a:ext cx="716280" cy="564515"/>
            <a:chOff x="4376547" y="1579335"/>
            <a:chExt cx="716280" cy="564515"/>
          </a:xfrm>
        </p:grpSpPr>
        <p:sp>
          <p:nvSpPr>
            <p:cNvPr id="15" name="object 15"/>
            <p:cNvSpPr/>
            <p:nvPr/>
          </p:nvSpPr>
          <p:spPr>
            <a:xfrm>
              <a:off x="4381309" y="1584097"/>
              <a:ext cx="706755" cy="554990"/>
            </a:xfrm>
            <a:custGeom>
              <a:avLst/>
              <a:gdLst/>
              <a:ahLst/>
              <a:cxnLst/>
              <a:rect l="l" t="t" r="r" b="b"/>
              <a:pathLst>
                <a:path w="706754" h="554989">
                  <a:moveTo>
                    <a:pt x="706220" y="0"/>
                  </a:moveTo>
                  <a:lnTo>
                    <a:pt x="466107" y="30714"/>
                  </a:lnTo>
                  <a:lnTo>
                    <a:pt x="502427" y="78715"/>
                  </a:lnTo>
                  <a:lnTo>
                    <a:pt x="0" y="458873"/>
                  </a:lnTo>
                  <a:lnTo>
                    <a:pt x="72638" y="554874"/>
                  </a:lnTo>
                  <a:lnTo>
                    <a:pt x="575066" y="174717"/>
                  </a:lnTo>
                  <a:lnTo>
                    <a:pt x="611385" y="222718"/>
                  </a:lnTo>
                  <a:lnTo>
                    <a:pt x="70622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81309" y="1584097"/>
              <a:ext cx="706755" cy="554990"/>
            </a:xfrm>
            <a:custGeom>
              <a:avLst/>
              <a:gdLst/>
              <a:ahLst/>
              <a:cxnLst/>
              <a:rect l="l" t="t" r="r" b="b"/>
              <a:pathLst>
                <a:path w="706754" h="554989">
                  <a:moveTo>
                    <a:pt x="706220" y="0"/>
                  </a:moveTo>
                  <a:lnTo>
                    <a:pt x="466107" y="30715"/>
                  </a:lnTo>
                  <a:lnTo>
                    <a:pt x="502427" y="78716"/>
                  </a:lnTo>
                  <a:lnTo>
                    <a:pt x="0" y="458873"/>
                  </a:lnTo>
                  <a:lnTo>
                    <a:pt x="72638" y="554874"/>
                  </a:lnTo>
                  <a:lnTo>
                    <a:pt x="575065" y="174717"/>
                  </a:lnTo>
                  <a:lnTo>
                    <a:pt x="611384" y="222718"/>
                  </a:lnTo>
                  <a:lnTo>
                    <a:pt x="70622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71323" y="2797971"/>
            <a:ext cx="6540500" cy="299085"/>
          </a:xfrm>
          <a:prstGeom prst="rect">
            <a:avLst/>
          </a:prstGeom>
          <a:solidFill>
            <a:srgbClr val="DDDDDD"/>
          </a:solidFill>
          <a:ln w="9525">
            <a:solidFill>
              <a:srgbClr val="000000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60325" algn="ctr">
              <a:lnSpc>
                <a:spcPct val="100000"/>
              </a:lnSpc>
              <a:spcBef>
                <a:spcPts val="345"/>
              </a:spcBef>
            </a:pPr>
            <a:r>
              <a:rPr sz="1500" spc="-5" dirty="0">
                <a:latin typeface="Arial"/>
                <a:cs typeface="Arial"/>
              </a:rPr>
              <a:t>Нормальный </a:t>
            </a:r>
            <a:r>
              <a:rPr sz="1500" dirty="0">
                <a:latin typeface="Arial"/>
                <a:cs typeface="Arial"/>
              </a:rPr>
              <a:t>иммунный</a:t>
            </a:r>
            <a:r>
              <a:rPr sz="1500" spc="-10" dirty="0">
                <a:latin typeface="Arial"/>
                <a:cs typeface="Arial"/>
              </a:rPr>
              <a:t> гомеостаз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90982" y="3703320"/>
            <a:ext cx="4636770" cy="196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>
              <a:lnSpc>
                <a:spcPts val="2014"/>
              </a:lnSpc>
              <a:spcBef>
                <a:spcPts val="100"/>
              </a:spcBef>
            </a:pPr>
            <a:r>
              <a:rPr sz="1700" spc="-20" dirty="0">
                <a:latin typeface="Arial"/>
                <a:cs typeface="Arial"/>
              </a:rPr>
              <a:t>IL-4, IL-10,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IL-11,</a:t>
            </a:r>
            <a:endParaRPr sz="1700">
              <a:latin typeface="Arial"/>
              <a:cs typeface="Arial"/>
            </a:endParaRPr>
          </a:p>
          <a:p>
            <a:pPr marL="278130">
              <a:lnSpc>
                <a:spcPts val="2014"/>
              </a:lnSpc>
            </a:pPr>
            <a:r>
              <a:rPr sz="1700" spc="-20" dirty="0">
                <a:latin typeface="Arial"/>
                <a:cs typeface="Arial"/>
              </a:rPr>
              <a:t>IL-13,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sTNFR...</a:t>
            </a:r>
            <a:endParaRPr sz="1700">
              <a:latin typeface="Arial"/>
              <a:cs typeface="Arial"/>
            </a:endParaRPr>
          </a:p>
          <a:p>
            <a:pPr marL="626745" marR="2399665" indent="-614680">
              <a:lnSpc>
                <a:spcPct val="100000"/>
              </a:lnSpc>
              <a:spcBef>
                <a:spcPts val="1375"/>
              </a:spcBef>
            </a:pPr>
            <a:r>
              <a:rPr sz="1500" spc="-5" dirty="0">
                <a:latin typeface="Arial"/>
                <a:cs typeface="Arial"/>
              </a:rPr>
              <a:t>П</a:t>
            </a:r>
            <a:r>
              <a:rPr sz="1500" dirty="0">
                <a:latin typeface="Arial"/>
                <a:cs typeface="Arial"/>
              </a:rPr>
              <a:t>р</a:t>
            </a:r>
            <a:r>
              <a:rPr sz="1500" spc="-30" dirty="0">
                <a:latin typeface="Arial"/>
                <a:cs typeface="Arial"/>
              </a:rPr>
              <a:t>о</a:t>
            </a:r>
            <a:r>
              <a:rPr sz="1500" dirty="0">
                <a:latin typeface="Arial"/>
                <a:cs typeface="Arial"/>
              </a:rPr>
              <a:t>т</a:t>
            </a:r>
            <a:r>
              <a:rPr sz="1500" spc="-5" dirty="0">
                <a:latin typeface="Arial"/>
                <a:cs typeface="Arial"/>
              </a:rPr>
              <a:t>и</a:t>
            </a:r>
            <a:r>
              <a:rPr sz="1500" spc="-15" dirty="0">
                <a:latin typeface="Arial"/>
                <a:cs typeface="Arial"/>
              </a:rPr>
              <a:t>в</a:t>
            </a:r>
            <a:r>
              <a:rPr sz="1500" dirty="0">
                <a:latin typeface="Arial"/>
                <a:cs typeface="Arial"/>
              </a:rPr>
              <a:t>о</a:t>
            </a:r>
            <a:r>
              <a:rPr sz="1500" spc="-15" dirty="0">
                <a:latin typeface="Arial"/>
                <a:cs typeface="Arial"/>
              </a:rPr>
              <a:t>в</a:t>
            </a:r>
            <a:r>
              <a:rPr sz="1500" dirty="0">
                <a:latin typeface="Arial"/>
                <a:cs typeface="Arial"/>
              </a:rPr>
              <a:t>ос</a:t>
            </a:r>
            <a:r>
              <a:rPr sz="1500" spc="-5" dirty="0">
                <a:latin typeface="Arial"/>
                <a:cs typeface="Arial"/>
              </a:rPr>
              <a:t>п</a:t>
            </a:r>
            <a:r>
              <a:rPr sz="1500" dirty="0">
                <a:latin typeface="Arial"/>
                <a:cs typeface="Arial"/>
              </a:rPr>
              <a:t>а</a:t>
            </a:r>
            <a:r>
              <a:rPr sz="1500" spc="-5" dirty="0">
                <a:latin typeface="Arial"/>
                <a:cs typeface="Arial"/>
              </a:rPr>
              <a:t>ли</a:t>
            </a:r>
            <a:r>
              <a:rPr sz="1500" spc="-20" dirty="0">
                <a:latin typeface="Arial"/>
                <a:cs typeface="Arial"/>
              </a:rPr>
              <a:t>т</a:t>
            </a:r>
            <a:r>
              <a:rPr sz="1500" spc="-50" dirty="0">
                <a:latin typeface="Arial"/>
                <a:cs typeface="Arial"/>
              </a:rPr>
              <a:t>е</a:t>
            </a:r>
            <a:r>
              <a:rPr sz="1500" spc="-5" dirty="0">
                <a:latin typeface="Arial"/>
                <a:cs typeface="Arial"/>
              </a:rPr>
              <a:t>л</a:t>
            </a:r>
            <a:r>
              <a:rPr sz="1500" spc="5" dirty="0">
                <a:latin typeface="Arial"/>
                <a:cs typeface="Arial"/>
              </a:rPr>
              <a:t>ь</a:t>
            </a:r>
            <a:r>
              <a:rPr sz="1500" spc="-5" dirty="0">
                <a:latin typeface="Arial"/>
                <a:cs typeface="Arial"/>
              </a:rPr>
              <a:t>ны</a:t>
            </a:r>
            <a:r>
              <a:rPr sz="1500" dirty="0">
                <a:latin typeface="Arial"/>
                <a:cs typeface="Arial"/>
              </a:rPr>
              <a:t>е  </a:t>
            </a:r>
            <a:r>
              <a:rPr sz="1500" spc="-10" dirty="0">
                <a:latin typeface="Arial"/>
                <a:cs typeface="Arial"/>
              </a:rPr>
              <a:t>медиаторы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"/>
              <a:cs typeface="Arial"/>
            </a:endParaRPr>
          </a:p>
          <a:p>
            <a:pPr marL="431800">
              <a:lnSpc>
                <a:spcPct val="100000"/>
              </a:lnSpc>
            </a:pPr>
            <a:r>
              <a:rPr sz="1500" dirty="0">
                <a:latin typeface="Arial"/>
                <a:cs typeface="Arial"/>
              </a:rPr>
              <a:t>C Ronco J </a:t>
            </a:r>
            <a:r>
              <a:rPr sz="1500" spc="-5" dirty="0">
                <a:latin typeface="Arial"/>
                <a:cs typeface="Arial"/>
              </a:rPr>
              <a:t>NEPHROL 2003;16(suppl.7):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S34-S41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476241" y="1609344"/>
            <a:ext cx="14312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0" dirty="0">
                <a:latin typeface="Arial"/>
                <a:cs typeface="Arial"/>
              </a:rPr>
              <a:t>TNF, </a:t>
            </a:r>
            <a:r>
              <a:rPr sz="1700" spc="-20" dirty="0">
                <a:latin typeface="Arial"/>
                <a:cs typeface="Arial"/>
              </a:rPr>
              <a:t>IL-1, </a:t>
            </a:r>
            <a:r>
              <a:rPr sz="1700" spc="-25" dirty="0">
                <a:latin typeface="Arial"/>
                <a:cs typeface="Arial"/>
              </a:rPr>
              <a:t>IL-6,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6241" y="1950720"/>
            <a:ext cx="12217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Arial"/>
                <a:cs typeface="Arial"/>
              </a:rPr>
              <a:t>TXA2,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-70" dirty="0">
                <a:latin typeface="Arial"/>
                <a:cs typeface="Arial"/>
              </a:rPr>
              <a:t>PAF...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2112" y="58927"/>
            <a:ext cx="27146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0" dirty="0">
                <a:latin typeface="Arial Narrow"/>
                <a:cs typeface="Arial Narrow"/>
              </a:rPr>
              <a:t>Медиаторы</a:t>
            </a:r>
            <a:r>
              <a:rPr sz="3300" spc="-20" dirty="0">
                <a:latin typeface="Arial Narrow"/>
                <a:cs typeface="Arial Narrow"/>
              </a:rPr>
              <a:t> </a:t>
            </a:r>
            <a:r>
              <a:rPr sz="3300" spc="20" dirty="0">
                <a:latin typeface="Arial Narrow"/>
                <a:cs typeface="Arial Narrow"/>
              </a:rPr>
              <a:t>СВР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355" y="522732"/>
            <a:ext cx="3873500" cy="485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>
              <a:lnSpc>
                <a:spcPts val="1595"/>
              </a:lnSpc>
              <a:spcBef>
                <a:spcPts val="100"/>
              </a:spcBef>
            </a:pPr>
            <a:r>
              <a:rPr sz="1400" b="1" spc="-5" dirty="0">
                <a:latin typeface="Arial Narrow"/>
                <a:cs typeface="Arial Narrow"/>
              </a:rPr>
              <a:t>1.Цитокины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-хемокины,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-колоний стимулирующий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фактор,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интерлейкины,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интерфероны,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5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фактор некроза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опухоли,</a:t>
            </a:r>
            <a:endParaRPr sz="1400">
              <a:latin typeface="Arial Narrow"/>
              <a:cs typeface="Arial Narrow"/>
            </a:endParaRPr>
          </a:p>
          <a:p>
            <a:pPr marL="393700">
              <a:lnSpc>
                <a:spcPts val="1550"/>
              </a:lnSpc>
            </a:pPr>
            <a:r>
              <a:rPr sz="1400" b="1" spc="-5" dirty="0">
                <a:latin typeface="Arial Narrow"/>
                <a:cs typeface="Arial Narrow"/>
              </a:rPr>
              <a:t>2. Плазматические энзимные</a:t>
            </a:r>
            <a:r>
              <a:rPr sz="1400" b="1" spc="20" dirty="0">
                <a:latin typeface="Arial Narrow"/>
                <a:cs typeface="Arial Narrow"/>
              </a:rPr>
              <a:t> </a:t>
            </a:r>
            <a:r>
              <a:rPr sz="1400" b="1" spc="-5" dirty="0">
                <a:latin typeface="Arial Narrow"/>
                <a:cs typeface="Arial Narrow"/>
              </a:rPr>
              <a:t>факторы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комплемент,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факторы свертывания,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фибринолитические факторы,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калликреин\кинины,</a:t>
            </a:r>
            <a:endParaRPr sz="1400">
              <a:latin typeface="Arial Narrow"/>
              <a:cs typeface="Arial Narrow"/>
            </a:endParaRPr>
          </a:p>
          <a:p>
            <a:pPr marL="393700">
              <a:lnSpc>
                <a:spcPts val="1500"/>
              </a:lnSpc>
            </a:pPr>
            <a:r>
              <a:rPr sz="1400" b="1" spc="-5" dirty="0">
                <a:latin typeface="Arial Narrow"/>
                <a:cs typeface="Arial Narrow"/>
              </a:rPr>
              <a:t>3. Медиаторы </a:t>
            </a:r>
            <a:r>
              <a:rPr sz="1400" b="1" spc="-10" dirty="0">
                <a:latin typeface="Arial Narrow"/>
                <a:cs typeface="Arial Narrow"/>
              </a:rPr>
              <a:t>липидного</a:t>
            </a:r>
            <a:r>
              <a:rPr sz="1400" b="1" spc="30" dirty="0">
                <a:latin typeface="Arial Narrow"/>
                <a:cs typeface="Arial Narrow"/>
              </a:rPr>
              <a:t> </a:t>
            </a:r>
            <a:r>
              <a:rPr sz="1400" b="1" spc="-10" dirty="0">
                <a:latin typeface="Arial Narrow"/>
                <a:cs typeface="Arial Narrow"/>
              </a:rPr>
              <a:t>происхождения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Метаболиты арахидоновой кислоты </a:t>
            </a:r>
            <a:r>
              <a:rPr sz="1400" dirty="0">
                <a:latin typeface="Arial Narrow"/>
                <a:cs typeface="Arial Narrow"/>
              </a:rPr>
              <a:t>(</a:t>
            </a:r>
            <a:r>
              <a:rPr sz="1400" spc="3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эйкозаноиды)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5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-лейкотриены,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5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-простогландины,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-тромбоксаны,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Фактор активирующий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тромбоциты,</a:t>
            </a:r>
            <a:endParaRPr sz="1400">
              <a:latin typeface="Arial Narrow"/>
              <a:cs typeface="Arial Narrow"/>
            </a:endParaRPr>
          </a:p>
          <a:p>
            <a:pPr marL="393700">
              <a:lnSpc>
                <a:spcPts val="1500"/>
              </a:lnSpc>
            </a:pPr>
            <a:r>
              <a:rPr sz="1400" b="1" spc="-5" dirty="0">
                <a:latin typeface="Arial Narrow"/>
                <a:cs typeface="Arial Narrow"/>
              </a:rPr>
              <a:t>4. Токсические продукты кислородного</a:t>
            </a:r>
            <a:r>
              <a:rPr sz="1400" b="1" spc="-25" dirty="0">
                <a:latin typeface="Arial Narrow"/>
                <a:cs typeface="Arial Narrow"/>
              </a:rPr>
              <a:t> </a:t>
            </a:r>
            <a:r>
              <a:rPr sz="1400" b="1" spc="-5" dirty="0">
                <a:latin typeface="Arial Narrow"/>
                <a:cs typeface="Arial Narrow"/>
              </a:rPr>
              <a:t>обмена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-перекиси,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-гидроксид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радикалы,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0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-супероксид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анионы,</a:t>
            </a:r>
            <a:endParaRPr sz="1400">
              <a:latin typeface="Arial Narrow"/>
              <a:cs typeface="Arial Narrow"/>
            </a:endParaRPr>
          </a:p>
          <a:p>
            <a:pPr marL="393700">
              <a:lnSpc>
                <a:spcPts val="1500"/>
              </a:lnSpc>
            </a:pPr>
            <a:r>
              <a:rPr sz="1400" b="1" spc="-5" dirty="0">
                <a:latin typeface="Arial Narrow"/>
                <a:cs typeface="Arial Narrow"/>
              </a:rPr>
              <a:t>5.Другие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5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-эндотелин</a:t>
            </a:r>
            <a:r>
              <a:rPr sz="1400" spc="5" dirty="0">
                <a:latin typeface="Arial Narrow"/>
                <a:cs typeface="Arial Narrow"/>
              </a:rPr>
              <a:t> </a:t>
            </a:r>
            <a:r>
              <a:rPr sz="1400" dirty="0">
                <a:latin typeface="Arial Narrow"/>
                <a:cs typeface="Arial Narrow"/>
              </a:rPr>
              <a:t>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60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-окись</a:t>
            </a:r>
            <a:r>
              <a:rPr sz="1400" dirty="0">
                <a:latin typeface="Arial Narrow"/>
                <a:cs typeface="Arial Narrow"/>
              </a:rPr>
              <a:t> </a:t>
            </a:r>
            <a:r>
              <a:rPr sz="1400" spc="-5" dirty="0">
                <a:latin typeface="Arial Narrow"/>
                <a:cs typeface="Arial Narrow"/>
              </a:rPr>
              <a:t>азота,</a:t>
            </a:r>
            <a:endParaRPr sz="1400">
              <a:latin typeface="Arial Narrow"/>
              <a:cs typeface="Arial Narrow"/>
            </a:endParaRPr>
          </a:p>
          <a:p>
            <a:pPr marL="298450" indent="-285750">
              <a:lnSpc>
                <a:spcPts val="1595"/>
              </a:lnSpc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400" spc="-5" dirty="0">
                <a:latin typeface="Arial Narrow"/>
                <a:cs typeface="Arial Narrow"/>
              </a:rPr>
              <a:t>-протеазы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931" y="209803"/>
            <a:ext cx="5774055" cy="11201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indent="2027555">
              <a:lnSpc>
                <a:spcPts val="4300"/>
              </a:lnSpc>
              <a:spcBef>
                <a:spcPts val="260"/>
              </a:spcBef>
            </a:pPr>
            <a:r>
              <a:rPr sz="3600" b="1" spc="-5" dirty="0">
                <a:solidFill>
                  <a:srgbClr val="C00000"/>
                </a:solidFill>
                <a:latin typeface="Arial Narrow"/>
                <a:cs typeface="Arial Narrow"/>
              </a:rPr>
              <a:t>Факторы  регуляции сосудистого</a:t>
            </a:r>
            <a:r>
              <a:rPr sz="3600" b="1" spc="-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Arial Narrow"/>
                <a:cs typeface="Arial Narrow"/>
              </a:rPr>
              <a:t>тонуса</a:t>
            </a:r>
            <a:endParaRPr sz="36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34789" y="1556593"/>
          <a:ext cx="8136890" cy="345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6350"/>
                <a:gridCol w="4320540"/>
              </a:tblGrid>
              <a:tr h="11278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871855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КОНСТРИКТОРЫ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ДИЛАТАТОРЫ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28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3100">
                        <a:latin typeface="Times New Roman"/>
                        <a:cs typeface="Times New Roman"/>
                      </a:endParaRPr>
                    </a:p>
                    <a:p>
                      <a:pPr marL="76200" marR="1916430">
                        <a:lnSpc>
                          <a:spcPct val="117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latin typeface="Arial Narrow"/>
                          <a:cs typeface="Arial Narrow"/>
                        </a:rPr>
                        <a:t>Эндотелин 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Ангиотензин-II  Т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омб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к</a:t>
                      </a:r>
                      <a:r>
                        <a:rPr sz="2000" spc="5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T</a:t>
                      </a:r>
                      <a:r>
                        <a:rPr sz="2000" spc="5" dirty="0">
                          <a:latin typeface="Arial Narrow"/>
                          <a:cs typeface="Arial Narrow"/>
                        </a:rPr>
                        <a:t>XA</a:t>
                      </a:r>
                      <a:r>
                        <a:rPr sz="1350" spc="-22" baseline="-18518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 Narrow"/>
                          <a:cs typeface="Arial Narrow"/>
                        </a:rPr>
                        <a:t>Прос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та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г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нд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1350" baseline="-18518" dirty="0">
                          <a:latin typeface="Arial Narrow"/>
                          <a:cs typeface="Arial Narrow"/>
                        </a:rPr>
                        <a:t>2</a:t>
                      </a:r>
                      <a:endParaRPr sz="1350" baseline="-18518">
                        <a:latin typeface="Arial Narrow"/>
                        <a:cs typeface="Arial Narrow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75565" marR="2255520">
                        <a:lnSpc>
                          <a:spcPct val="116500"/>
                        </a:lnSpc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Оксид азота  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Эндотелин 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Прос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тацик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2000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GI</a:t>
                      </a:r>
                      <a:r>
                        <a:rPr sz="1350" spc="-22" baseline="-18518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Эндотелиновый фактор</a:t>
                      </a:r>
                      <a:r>
                        <a:rPr sz="20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деполяризации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2000" dirty="0">
                          <a:latin typeface="Arial Narrow"/>
                          <a:cs typeface="Arial Narrow"/>
                        </a:rPr>
                        <a:t>(EDHF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)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443" y="177291"/>
            <a:ext cx="52558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Факторы гемостаза </a:t>
            </a: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r>
              <a:rPr sz="2800" b="1" spc="-3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антитромбоза</a:t>
            </a:r>
            <a:endParaRPr sz="28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8805" y="1712382"/>
          <a:ext cx="7992745" cy="219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76545"/>
                <a:gridCol w="2616200"/>
              </a:tblGrid>
              <a:tr h="3809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ПРОТРОМБОГЕННЫЕ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АНТИТРОМБОГЕННЫЕ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604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Тромбоцитарный ростовой фактор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(PDGF)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Ингибитор активатора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плазминогена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6200" marR="63373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Фактор 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Виллебранда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(VIII фактор свертывания)  Ангиотензин-IV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  <a:p>
                      <a:pPr marL="76200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Эндотелин-1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559435" indent="571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Оксид азота  Тканевой активатор  плазминогена </a:t>
                      </a:r>
                      <a:r>
                        <a:rPr sz="2000" spc="-25" dirty="0">
                          <a:latin typeface="Arial Narrow"/>
                          <a:cs typeface="Arial Narrow"/>
                        </a:rPr>
                        <a:t>(TPA) 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Прос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тацик</a:t>
                      </a:r>
                      <a:r>
                        <a:rPr sz="2000" spc="-10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(</a:t>
                      </a:r>
                      <a:r>
                        <a:rPr sz="2000" spc="5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GI</a:t>
                      </a:r>
                      <a:r>
                        <a:rPr sz="1050" spc="22" baseline="-15873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2000" dirty="0">
                          <a:latin typeface="Arial Narrow"/>
                          <a:cs typeface="Arial Narrow"/>
                        </a:rPr>
                        <a:t>)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4293" y="180847"/>
            <a:ext cx="64757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C00000"/>
                </a:solidFill>
                <a:latin typeface="Arial Narrow"/>
                <a:cs typeface="Arial Narrow"/>
              </a:rPr>
              <a:t>Факторы, влияющие </a:t>
            </a:r>
            <a:r>
              <a:rPr sz="3300" b="1" dirty="0">
                <a:solidFill>
                  <a:srgbClr val="C00000"/>
                </a:solidFill>
                <a:latin typeface="Arial Narrow"/>
                <a:cs typeface="Arial Narrow"/>
              </a:rPr>
              <a:t>на </a:t>
            </a:r>
            <a:r>
              <a:rPr sz="3300" b="1" spc="-5" dirty="0">
                <a:solidFill>
                  <a:srgbClr val="C00000"/>
                </a:solidFill>
                <a:latin typeface="Arial Narrow"/>
                <a:cs typeface="Arial Narrow"/>
              </a:rPr>
              <a:t>рост</a:t>
            </a:r>
            <a:r>
              <a:rPr sz="3300" b="1" spc="-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b="1" spc="-10" dirty="0">
                <a:solidFill>
                  <a:srgbClr val="C00000"/>
                </a:solidFill>
                <a:latin typeface="Arial Narrow"/>
                <a:cs typeface="Arial Narrow"/>
              </a:rPr>
              <a:t>сосудов</a:t>
            </a:r>
            <a:endParaRPr sz="33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6644" y="2012685"/>
          <a:ext cx="6858000" cy="16814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0"/>
                <a:gridCol w="3429000"/>
              </a:tblGrid>
              <a:tr h="431789">
                <a:tc>
                  <a:txBody>
                    <a:bodyPr/>
                    <a:lstStyle/>
                    <a:p>
                      <a:pPr marL="7696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СТИМУЛЯТОРЫ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ИНГИБИТОРЫ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49668">
                <a:tc>
                  <a:txBody>
                    <a:bodyPr/>
                    <a:lstStyle/>
                    <a:p>
                      <a:pPr marL="876935" marR="935990" indent="66040" algn="ctr">
                        <a:lnSpc>
                          <a:spcPct val="120000"/>
                        </a:lnSpc>
                        <a:spcBef>
                          <a:spcPts val="35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Эндотелин-1  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нги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нзин-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II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Супероксидные</a:t>
                      </a:r>
                      <a:r>
                        <a:rPr sz="23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радикалы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3405" marR="565785" indent="-1270" algn="ctr">
                        <a:lnSpc>
                          <a:spcPct val="120000"/>
                        </a:lnSpc>
                        <a:spcBef>
                          <a:spcPts val="35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Оксид азота  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Про</a:t>
                      </a:r>
                      <a:r>
                        <a:rPr sz="2300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2300" spc="-10" dirty="0">
                          <a:latin typeface="Arial Narrow"/>
                          <a:cs typeface="Arial Narrow"/>
                        </a:rPr>
                        <a:t>ц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кл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 (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P</a:t>
                      </a:r>
                      <a:r>
                        <a:rPr sz="2300" spc="-10" dirty="0">
                          <a:latin typeface="Arial Narrow"/>
                          <a:cs typeface="Arial Narrow"/>
                        </a:rPr>
                        <a:t>G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I</a:t>
                      </a:r>
                      <a:r>
                        <a:rPr sz="1650" spc="-22" baseline="-20202" dirty="0">
                          <a:latin typeface="Arial Narrow"/>
                          <a:cs typeface="Arial Narrow"/>
                        </a:rPr>
                        <a:t>2</a:t>
                      </a:r>
                      <a:r>
                        <a:rPr sz="2300" dirty="0">
                          <a:latin typeface="Arial Narrow"/>
                          <a:cs typeface="Arial Narrow"/>
                        </a:rPr>
                        <a:t>)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2300" spc="-5" dirty="0">
                          <a:latin typeface="Arial Narrow"/>
                          <a:cs typeface="Arial Narrow"/>
                        </a:rPr>
                        <a:t>С-натриуретический</a:t>
                      </a:r>
                      <a:r>
                        <a:rPr sz="23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300" spc="-5" dirty="0">
                          <a:latin typeface="Arial Narrow"/>
                          <a:cs typeface="Arial Narrow"/>
                        </a:rPr>
                        <a:t>пептид</a:t>
                      </a:r>
                      <a:endParaRPr sz="2300">
                        <a:latin typeface="Arial Narrow"/>
                        <a:cs typeface="Arial Narrow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7212" y="447354"/>
            <a:ext cx="473202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0"/>
              </a:lnSpc>
            </a:pPr>
            <a:r>
              <a:rPr sz="3700" spc="-15" dirty="0">
                <a:latin typeface="Arial Narrow"/>
                <a:cs typeface="Arial Narrow"/>
              </a:rPr>
              <a:t>Стадийность течения</a:t>
            </a:r>
            <a:r>
              <a:rPr sz="3700" spc="-110" dirty="0">
                <a:latin typeface="Arial Narrow"/>
                <a:cs typeface="Arial Narrow"/>
              </a:rPr>
              <a:t> </a:t>
            </a:r>
            <a:r>
              <a:rPr sz="3700" spc="-15" dirty="0">
                <a:latin typeface="Arial Narrow"/>
                <a:cs typeface="Arial Narrow"/>
              </a:rPr>
              <a:t>СВР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307" y="1475232"/>
            <a:ext cx="7410450" cy="327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marR="5080" indent="-285750">
              <a:lnSpc>
                <a:spcPct val="1471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latin typeface="Arial Narrow"/>
                <a:cs typeface="Arial Narrow"/>
              </a:rPr>
              <a:t>Стадия 1.Локальная продукция медиаторов </a:t>
            </a:r>
            <a:r>
              <a:rPr sz="1700" spc="-20" dirty="0">
                <a:latin typeface="Arial Narrow"/>
                <a:cs typeface="Arial Narrow"/>
              </a:rPr>
              <a:t>провоспалительной </a:t>
            </a:r>
            <a:r>
              <a:rPr sz="1700" dirty="0">
                <a:latin typeface="Arial Narrow"/>
                <a:cs typeface="Arial Narrow"/>
              </a:rPr>
              <a:t>и </a:t>
            </a:r>
            <a:r>
              <a:rPr sz="1700" spc="-20" dirty="0">
                <a:latin typeface="Arial Narrow"/>
                <a:cs typeface="Arial Narrow"/>
              </a:rPr>
              <a:t>антивоспалительной  </a:t>
            </a:r>
            <a:r>
              <a:rPr sz="1700" spc="-15" dirty="0">
                <a:latin typeface="Arial Narrow"/>
                <a:cs typeface="Arial Narrow"/>
              </a:rPr>
              <a:t>систем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15" dirty="0">
                <a:latin typeface="Arial Narrow"/>
                <a:cs typeface="Arial Narrow"/>
              </a:rPr>
              <a:t>ответ </a:t>
            </a:r>
            <a:r>
              <a:rPr sz="1700" spc="-10" dirty="0">
                <a:latin typeface="Arial Narrow"/>
                <a:cs typeface="Arial Narrow"/>
              </a:rPr>
              <a:t>на </a:t>
            </a:r>
            <a:r>
              <a:rPr sz="1700" spc="-15" dirty="0">
                <a:latin typeface="Arial Narrow"/>
                <a:cs typeface="Arial Narrow"/>
              </a:rPr>
              <a:t>травму </a:t>
            </a:r>
            <a:r>
              <a:rPr sz="1700" dirty="0">
                <a:latin typeface="Arial Narrow"/>
                <a:cs typeface="Arial Narrow"/>
              </a:rPr>
              <a:t>\ </a:t>
            </a:r>
            <a:r>
              <a:rPr sz="1700" spc="-20" dirty="0">
                <a:latin typeface="Arial Narrow"/>
                <a:cs typeface="Arial Narrow"/>
              </a:rPr>
              <a:t>инфекцию </a:t>
            </a:r>
            <a:r>
              <a:rPr sz="1700" dirty="0">
                <a:latin typeface="Arial Narrow"/>
                <a:cs typeface="Arial Narrow"/>
              </a:rPr>
              <a:t>\</a:t>
            </a:r>
            <a:r>
              <a:rPr sz="1700" spc="-170" dirty="0">
                <a:latin typeface="Arial Narrow"/>
                <a:cs typeface="Arial Narrow"/>
              </a:rPr>
              <a:t> </a:t>
            </a:r>
            <a:r>
              <a:rPr sz="1700" spc="-20" dirty="0">
                <a:latin typeface="Arial Narrow"/>
                <a:cs typeface="Arial Narrow"/>
              </a:rPr>
              <a:t>ишемию;</a:t>
            </a:r>
            <a:endParaRPr sz="1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3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latin typeface="Arial Narrow"/>
                <a:cs typeface="Arial Narrow"/>
              </a:rPr>
              <a:t>Стадия </a:t>
            </a:r>
            <a:r>
              <a:rPr sz="1700" spc="-10" dirty="0">
                <a:latin typeface="Arial Narrow"/>
                <a:cs typeface="Arial Narrow"/>
              </a:rPr>
              <a:t>2. </a:t>
            </a:r>
            <a:r>
              <a:rPr sz="1700" spc="-15" dirty="0">
                <a:latin typeface="Arial Narrow"/>
                <a:cs typeface="Arial Narrow"/>
              </a:rPr>
              <a:t>Выброс малого количества медиаторов СВР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20" dirty="0">
                <a:latin typeface="Arial Narrow"/>
                <a:cs typeface="Arial Narrow"/>
              </a:rPr>
              <a:t>системный</a:t>
            </a:r>
            <a:r>
              <a:rPr sz="1700" spc="-145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кровоток;</a:t>
            </a:r>
            <a:endParaRPr sz="1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latin typeface="Arial Narrow"/>
                <a:cs typeface="Arial Narrow"/>
              </a:rPr>
              <a:t>Стадия </a:t>
            </a:r>
            <a:r>
              <a:rPr sz="1700" dirty="0">
                <a:latin typeface="Arial Narrow"/>
                <a:cs typeface="Arial Narrow"/>
              </a:rPr>
              <a:t>3 . </a:t>
            </a:r>
            <a:r>
              <a:rPr sz="1700" spc="-20" dirty="0">
                <a:latin typeface="Arial Narrow"/>
                <a:cs typeface="Arial Narrow"/>
              </a:rPr>
              <a:t>Генерализация </a:t>
            </a:r>
            <a:r>
              <a:rPr sz="1700" spc="-15" dirty="0">
                <a:latin typeface="Arial Narrow"/>
                <a:cs typeface="Arial Narrow"/>
              </a:rPr>
              <a:t>воспалительной реакции</a:t>
            </a:r>
            <a:r>
              <a:rPr sz="1700" spc="-120" dirty="0">
                <a:latin typeface="Arial Narrow"/>
                <a:cs typeface="Arial Narrow"/>
              </a:rPr>
              <a:t> </a:t>
            </a:r>
            <a:r>
              <a:rPr sz="1700" dirty="0">
                <a:latin typeface="Arial Narrow"/>
                <a:cs typeface="Arial Narrow"/>
              </a:rPr>
              <a:t>;</a:t>
            </a:r>
            <a:endParaRPr sz="1700">
              <a:latin typeface="Arial Narrow"/>
              <a:cs typeface="Arial Narrow"/>
            </a:endParaRPr>
          </a:p>
          <a:p>
            <a:pPr marL="297815" marR="600075" indent="-285750">
              <a:lnSpc>
                <a:spcPct val="147100"/>
              </a:lnSpc>
              <a:spcBef>
                <a:spcPts val="38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1700" spc="-10" dirty="0">
                <a:solidFill>
                  <a:srgbClr val="C00000"/>
                </a:solidFill>
                <a:latin typeface="Arial Narrow"/>
                <a:cs typeface="Arial Narrow"/>
              </a:rPr>
              <a:t>4.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Развитие компенсаторной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антивоспалительной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реакции </a:t>
            </a:r>
            <a:r>
              <a:rPr sz="1700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вторичного 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иммунодефицита (“иммунного</a:t>
            </a:r>
            <a:r>
              <a:rPr sz="1700" spc="-4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паралича”).</a:t>
            </a:r>
            <a:endParaRPr sz="1700">
              <a:latin typeface="Arial Narrow"/>
              <a:cs typeface="Arial Narrow"/>
            </a:endParaRPr>
          </a:p>
          <a:p>
            <a:pPr marL="297815" marR="700405" indent="-285750">
              <a:lnSpc>
                <a:spcPct val="147100"/>
              </a:lnSpc>
              <a:spcBef>
                <a:spcPts val="409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1700" spc="-10" dirty="0">
                <a:solidFill>
                  <a:srgbClr val="C00000"/>
                </a:solidFill>
                <a:latin typeface="Arial Narrow"/>
                <a:cs typeface="Arial Narrow"/>
              </a:rPr>
              <a:t>5.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Финальная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полиорганного повреждения.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«иммунного 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диссонанса»</a:t>
            </a:r>
            <a:endParaRPr sz="17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7026" y="166867"/>
            <a:ext cx="6816090" cy="1341755"/>
            <a:chOff x="1057026" y="166867"/>
            <a:chExt cx="6816090" cy="1341755"/>
          </a:xfrm>
        </p:grpSpPr>
        <p:sp>
          <p:nvSpPr>
            <p:cNvPr id="5" name="object 5"/>
            <p:cNvSpPr/>
            <p:nvPr/>
          </p:nvSpPr>
          <p:spPr>
            <a:xfrm>
              <a:off x="1057026" y="166867"/>
              <a:ext cx="6073936" cy="11516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91969" y="1236929"/>
              <a:ext cx="2280709" cy="2711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92012" y="5077357"/>
            <a:ext cx="6360795" cy="517525"/>
          </a:xfrm>
          <a:prstGeom prst="rect">
            <a:avLst/>
          </a:prstGeom>
          <a:ln w="25400">
            <a:solidFill>
              <a:srgbClr val="A2A2A2"/>
            </a:solidFill>
          </a:ln>
        </p:spPr>
        <p:txBody>
          <a:bodyPr vert="horz" wrap="square" lIns="0" tIns="1225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65"/>
              </a:spcBef>
            </a:pP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Новый взгляд на патогенез критического</a:t>
            </a:r>
            <a:r>
              <a:rPr sz="1800" spc="4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состояния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012" y="235711"/>
            <a:ext cx="7673975" cy="93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2515"/>
              </a:lnSpc>
              <a:spcBef>
                <a:spcPts val="100"/>
              </a:spcBef>
            </a:pPr>
            <a:r>
              <a:rPr spc="-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1800" dirty="0">
                <a:solidFill>
                  <a:srgbClr val="C00000"/>
                </a:solidFill>
                <a:latin typeface="Arial Narrow"/>
                <a:cs typeface="Arial Narrow"/>
              </a:rPr>
              <a:t>1.</a:t>
            </a:r>
            <a:endParaRPr sz="1800">
              <a:latin typeface="Arial Narrow"/>
              <a:cs typeface="Arial Narrow"/>
            </a:endParaRPr>
          </a:p>
          <a:p>
            <a:pPr marL="12065" marR="5080" algn="ctr">
              <a:lnSpc>
                <a:spcPct val="97600"/>
              </a:lnSpc>
              <a:spcBef>
                <a:spcPts val="45"/>
              </a:spcBef>
            </a:pP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Локальная продукция медиаторов провоспалительной </a:t>
            </a:r>
            <a:r>
              <a:rPr sz="1800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антивоспалительной систем </a:t>
            </a:r>
            <a:r>
              <a:rPr sz="1800" dirty="0">
                <a:solidFill>
                  <a:srgbClr val="C00000"/>
                </a:solidFill>
                <a:latin typeface="Arial Narrow"/>
                <a:cs typeface="Arial Narrow"/>
              </a:rPr>
              <a:t>в  </a:t>
            </a: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ответ на травму </a:t>
            </a:r>
            <a:r>
              <a:rPr sz="1800" dirty="0">
                <a:solidFill>
                  <a:srgbClr val="C00000"/>
                </a:solidFill>
                <a:latin typeface="Arial Narrow"/>
                <a:cs typeface="Arial Narrow"/>
              </a:rPr>
              <a:t>/ </a:t>
            </a: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инфекцию </a:t>
            </a:r>
            <a:r>
              <a:rPr sz="1800" dirty="0">
                <a:solidFill>
                  <a:srgbClr val="C00000"/>
                </a:solidFill>
                <a:latin typeface="Arial Narrow"/>
                <a:cs typeface="Arial Narrow"/>
              </a:rPr>
              <a:t>/</a:t>
            </a:r>
            <a:r>
              <a:rPr sz="1800" spc="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 Narrow"/>
                <a:cs typeface="Arial Narrow"/>
              </a:rPr>
              <a:t>ишемию</a:t>
            </a:r>
            <a:r>
              <a:rPr spc="-5" dirty="0">
                <a:solidFill>
                  <a:srgbClr val="C00000"/>
                </a:solidFill>
                <a:latin typeface="Arial Narrow"/>
                <a:cs typeface="Arial Narrow"/>
              </a:rPr>
              <a:t>;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299" y="1950211"/>
            <a:ext cx="7764145" cy="18878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98450" marR="5080" indent="-285750" algn="just">
              <a:lnSpc>
                <a:spcPct val="90000"/>
              </a:lnSpc>
              <a:spcBef>
                <a:spcPts val="315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5" dirty="0">
                <a:latin typeface="Arial Narrow"/>
                <a:cs typeface="Arial Narrow"/>
              </a:rPr>
              <a:t>Первичный ответ организма на повреждение </a:t>
            </a:r>
            <a:r>
              <a:rPr sz="1800" dirty="0">
                <a:latin typeface="Arial Narrow"/>
                <a:cs typeface="Arial Narrow"/>
              </a:rPr>
              <a:t>любой </a:t>
            </a:r>
            <a:r>
              <a:rPr sz="1800" spc="-5" dirty="0">
                <a:latin typeface="Arial Narrow"/>
                <a:cs typeface="Arial Narrow"/>
              </a:rPr>
              <a:t>этиологии заключается </a:t>
            </a:r>
            <a:r>
              <a:rPr sz="1800" dirty="0">
                <a:latin typeface="Arial Narrow"/>
                <a:cs typeface="Arial Narrow"/>
              </a:rPr>
              <a:t>в  выбросе </a:t>
            </a:r>
            <a:r>
              <a:rPr sz="1800" spc="-5" dirty="0">
                <a:latin typeface="Arial Narrow"/>
                <a:cs typeface="Arial Narrow"/>
              </a:rPr>
              <a:t>провоспалительных медиаторов, которые </a:t>
            </a:r>
            <a:r>
              <a:rPr sz="1800" dirty="0">
                <a:latin typeface="Arial Narrow"/>
                <a:cs typeface="Arial Narrow"/>
              </a:rPr>
              <a:t>позволяют </a:t>
            </a:r>
            <a:r>
              <a:rPr sz="1800" spc="-5" dirty="0">
                <a:latin typeface="Arial Narrow"/>
                <a:cs typeface="Arial Narrow"/>
              </a:rPr>
              <a:t>ограничить </a:t>
            </a:r>
            <a:r>
              <a:rPr sz="1800" dirty="0">
                <a:latin typeface="Arial Narrow"/>
                <a:cs typeface="Arial Narrow"/>
              </a:rPr>
              <a:t>очаг  </a:t>
            </a:r>
            <a:r>
              <a:rPr sz="1800" spc="-5" dirty="0">
                <a:latin typeface="Arial Narrow"/>
                <a:cs typeface="Arial Narrow"/>
              </a:rPr>
              <a:t>повреждения, разрушить пораженные ткани, внедрившиеся</a:t>
            </a:r>
            <a:r>
              <a:rPr sz="1800" spc="6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микроорганизмы.</a:t>
            </a:r>
            <a:endParaRPr sz="1800">
              <a:latin typeface="Arial Narrow"/>
              <a:cs typeface="Arial Narrow"/>
            </a:endParaRPr>
          </a:p>
          <a:p>
            <a:pPr marL="298450" indent="-285750" algn="just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latin typeface="Arial Narrow"/>
                <a:cs typeface="Arial Narrow"/>
              </a:rPr>
              <a:t>К </a:t>
            </a:r>
            <a:r>
              <a:rPr sz="1800" spc="-5" dirty="0">
                <a:latin typeface="Arial Narrow"/>
                <a:cs typeface="Arial Narrow"/>
              </a:rPr>
              <a:t>ним относят –TNFa (ФНО), ИЛ-1, ИЛ-6, ИЛ-8, ИЛ-15, гамма интерферон </a:t>
            </a:r>
            <a:r>
              <a:rPr sz="1800" dirty="0">
                <a:latin typeface="Arial Narrow"/>
                <a:cs typeface="Arial Narrow"/>
              </a:rPr>
              <a:t>и</a:t>
            </a:r>
            <a:r>
              <a:rPr sz="1800" spc="8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др.</a:t>
            </a:r>
            <a:endParaRPr sz="1800">
              <a:latin typeface="Arial Narrow"/>
              <a:cs typeface="Arial Narrow"/>
            </a:endParaRPr>
          </a:p>
          <a:p>
            <a:pPr marL="298450" indent="-285750" algn="just">
              <a:lnSpc>
                <a:spcPts val="2090"/>
              </a:lnSpc>
              <a:spcBef>
                <a:spcPts val="240"/>
              </a:spcBef>
              <a:buFont typeface="Arial"/>
              <a:buChar char="•"/>
              <a:tabLst>
                <a:tab pos="298450" algn="l"/>
              </a:tabLst>
            </a:pPr>
            <a:r>
              <a:rPr sz="1800" spc="-5" dirty="0">
                <a:latin typeface="Arial Narrow"/>
                <a:cs typeface="Arial Narrow"/>
              </a:rPr>
              <a:t>Компенсаторный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выброс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антивоспалительных</a:t>
            </a:r>
            <a:r>
              <a:rPr sz="1800" spc="9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субстанций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(ИЛ-4,</a:t>
            </a:r>
            <a:r>
              <a:rPr sz="1800" spc="1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ИЛ-10,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-20" dirty="0">
                <a:latin typeface="Arial Narrow"/>
                <a:cs typeface="Arial Narrow"/>
              </a:rPr>
              <a:t>ИЛ-11,</a:t>
            </a:r>
            <a:r>
              <a:rPr sz="1800" spc="10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ИЛ-</a:t>
            </a:r>
            <a:endParaRPr sz="1800">
              <a:latin typeface="Arial Narrow"/>
              <a:cs typeface="Arial Narrow"/>
            </a:endParaRPr>
          </a:p>
          <a:p>
            <a:pPr marL="298450" marR="6350" algn="just">
              <a:lnSpc>
                <a:spcPts val="1900"/>
              </a:lnSpc>
              <a:spcBef>
                <a:spcPts val="204"/>
              </a:spcBef>
            </a:pPr>
            <a:r>
              <a:rPr sz="1800" dirty="0">
                <a:latin typeface="Arial Narrow"/>
                <a:cs typeface="Arial Narrow"/>
              </a:rPr>
              <a:t>13 и др.) </a:t>
            </a:r>
            <a:r>
              <a:rPr sz="1800" spc="-5" dirty="0">
                <a:latin typeface="Arial Narrow"/>
                <a:cs typeface="Arial Narrow"/>
              </a:rPr>
              <a:t>призван ограничить возможное </a:t>
            </a:r>
            <a:r>
              <a:rPr sz="1800" dirty="0">
                <a:latin typeface="Arial Narrow"/>
                <a:cs typeface="Arial Narrow"/>
              </a:rPr>
              <a:t>повреждающее </a:t>
            </a:r>
            <a:r>
              <a:rPr sz="1800" spc="-5" dirty="0">
                <a:latin typeface="Arial Narrow"/>
                <a:cs typeface="Arial Narrow"/>
              </a:rPr>
              <a:t>действие  провоспалительных</a:t>
            </a:r>
            <a:r>
              <a:rPr sz="1800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медиаторов.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1736" y="267715"/>
            <a:ext cx="1160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Стадия</a:t>
            </a:r>
            <a:r>
              <a:rPr sz="2400" spc="-7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2.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276" y="712723"/>
            <a:ext cx="8124190" cy="216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Выброс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малого количества </a:t>
            </a: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медиаторов СВР в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системный</a:t>
            </a:r>
            <a:r>
              <a:rPr sz="2400" spc="4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кровоток;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</a:pPr>
            <a:endParaRPr sz="3750">
              <a:latin typeface="Arial Narrow"/>
              <a:cs typeface="Arial Narrow"/>
            </a:endParaRPr>
          </a:p>
          <a:p>
            <a:pPr marL="298450" marR="5080" indent="-285750" algn="just">
              <a:lnSpc>
                <a:spcPct val="80300"/>
              </a:lnSpc>
              <a:buFont typeface="Arial"/>
              <a:buChar char="•"/>
              <a:tabLst>
                <a:tab pos="298450" algn="l"/>
              </a:tabLst>
            </a:pPr>
            <a:r>
              <a:rPr sz="2000" dirty="0">
                <a:latin typeface="Arial Narrow"/>
                <a:cs typeface="Arial Narrow"/>
              </a:rPr>
              <a:t>Даже </a:t>
            </a:r>
            <a:r>
              <a:rPr sz="2000" spc="-5" dirty="0">
                <a:latin typeface="Arial Narrow"/>
                <a:cs typeface="Arial Narrow"/>
              </a:rPr>
              <a:t>малые количества медиаторов способны активизировать макрофаги,  тромбоциты, продукцию гормона роста. За счет баланса между цитокинами </a:t>
            </a:r>
            <a:r>
              <a:rPr sz="2000" dirty="0">
                <a:latin typeface="Arial Narrow"/>
                <a:cs typeface="Arial Narrow"/>
              </a:rPr>
              <a:t>,  </a:t>
            </a:r>
            <a:r>
              <a:rPr sz="2000" spc="-5" dirty="0">
                <a:latin typeface="Arial Narrow"/>
                <a:cs typeface="Arial Narrow"/>
              </a:rPr>
              <a:t>антагонистами медиаторных рецепторов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антителами </a:t>
            </a:r>
            <a:r>
              <a:rPr sz="2000" dirty="0">
                <a:latin typeface="Arial Narrow"/>
                <a:cs typeface="Arial Narrow"/>
              </a:rPr>
              <a:t>в </a:t>
            </a:r>
            <a:r>
              <a:rPr sz="2000" spc="-5" dirty="0">
                <a:latin typeface="Arial Narrow"/>
                <a:cs typeface="Arial Narrow"/>
              </a:rPr>
              <a:t>нормальных условиях  создаются предпосылки </a:t>
            </a:r>
            <a:r>
              <a:rPr sz="2000" spc="-10" dirty="0">
                <a:latin typeface="Arial Narrow"/>
                <a:cs typeface="Arial Narrow"/>
              </a:rPr>
              <a:t>для </a:t>
            </a:r>
            <a:r>
              <a:rPr sz="2000" spc="-5" dirty="0">
                <a:latin typeface="Arial Narrow"/>
                <a:cs typeface="Arial Narrow"/>
              </a:rPr>
              <a:t>заживления ран, уничтожения патогенных  микроорганизмов, поддержания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гомеостаза.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276" y="2848355"/>
            <a:ext cx="1362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  <a:tab pos="1231900" algn="l"/>
              </a:tabLst>
            </a:pPr>
            <a:r>
              <a:rPr sz="2000" dirty="0">
                <a:latin typeface="Arial Narrow"/>
                <a:cs typeface="Arial Narrow"/>
              </a:rPr>
              <a:t>Пе</a:t>
            </a:r>
            <a:r>
              <a:rPr sz="2000" spc="-5" dirty="0">
                <a:latin typeface="Arial Narrow"/>
                <a:cs typeface="Arial Narrow"/>
              </a:rPr>
              <a:t>р</a:t>
            </a:r>
            <a:r>
              <a:rPr sz="2000" dirty="0">
                <a:latin typeface="Arial Narrow"/>
                <a:cs typeface="Arial Narrow"/>
              </a:rPr>
              <a:t>в</a:t>
            </a:r>
            <a:r>
              <a:rPr sz="2000" spc="5" dirty="0">
                <a:latin typeface="Arial Narrow"/>
                <a:cs typeface="Arial Narrow"/>
              </a:rPr>
              <a:t>у</a:t>
            </a:r>
            <a:r>
              <a:rPr sz="2000" dirty="0">
                <a:latin typeface="Arial Narrow"/>
                <a:cs typeface="Arial Narrow"/>
              </a:rPr>
              <a:t>ю	и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9894" y="2848355"/>
            <a:ext cx="6608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905" algn="l"/>
                <a:tab pos="1739264" algn="l"/>
                <a:tab pos="2348865" algn="l"/>
                <a:tab pos="3307079" algn="l"/>
                <a:tab pos="4898390" algn="l"/>
                <a:tab pos="5375275" algn="l"/>
              </a:tabLst>
            </a:pPr>
            <a:r>
              <a:rPr sz="2000" dirty="0">
                <a:latin typeface="Arial Narrow"/>
                <a:cs typeface="Arial Narrow"/>
              </a:rPr>
              <a:t>в</a:t>
            </a:r>
            <a:r>
              <a:rPr sz="2000" spc="-5" dirty="0">
                <a:latin typeface="Arial Narrow"/>
                <a:cs typeface="Arial Narrow"/>
              </a:rPr>
              <a:t>то</a:t>
            </a:r>
            <a:r>
              <a:rPr sz="2000" dirty="0">
                <a:latin typeface="Arial Narrow"/>
                <a:cs typeface="Arial Narrow"/>
              </a:rPr>
              <a:t>рую	с</a:t>
            </a:r>
            <a:r>
              <a:rPr sz="2000" spc="-5" dirty="0">
                <a:latin typeface="Arial Narrow"/>
                <a:cs typeface="Arial Narrow"/>
              </a:rPr>
              <a:t>та</a:t>
            </a:r>
            <a:r>
              <a:rPr sz="2000" spc="-10" dirty="0">
                <a:latin typeface="Arial Narrow"/>
                <a:cs typeface="Arial Narrow"/>
              </a:rPr>
              <a:t>д</a:t>
            </a:r>
            <a:r>
              <a:rPr sz="2000" spc="-5" dirty="0">
                <a:latin typeface="Arial Narrow"/>
                <a:cs typeface="Arial Narrow"/>
              </a:rPr>
              <a:t>и</a:t>
            </a:r>
            <a:r>
              <a:rPr sz="2000" dirty="0">
                <a:latin typeface="Arial Narrow"/>
                <a:cs typeface="Arial Narrow"/>
              </a:rPr>
              <a:t>и	С</a:t>
            </a:r>
            <a:r>
              <a:rPr sz="2000" spc="5" dirty="0">
                <a:latin typeface="Arial Narrow"/>
                <a:cs typeface="Arial Narrow"/>
              </a:rPr>
              <a:t>В</a:t>
            </a:r>
            <a:r>
              <a:rPr sz="2000" dirty="0">
                <a:latin typeface="Arial Narrow"/>
                <a:cs typeface="Arial Narrow"/>
              </a:rPr>
              <a:t>Р	с</a:t>
            </a:r>
            <a:r>
              <a:rPr sz="2000" spc="-10" dirty="0">
                <a:latin typeface="Arial Narrow"/>
                <a:cs typeface="Arial Narrow"/>
              </a:rPr>
              <a:t>л</a:t>
            </a:r>
            <a:r>
              <a:rPr sz="2000" dirty="0">
                <a:latin typeface="Arial Narrow"/>
                <a:cs typeface="Arial Narrow"/>
              </a:rPr>
              <a:t>е</a:t>
            </a:r>
            <a:r>
              <a:rPr sz="2000" spc="-10" dirty="0">
                <a:latin typeface="Arial Narrow"/>
                <a:cs typeface="Arial Narrow"/>
              </a:rPr>
              <a:t>д</a:t>
            </a:r>
            <a:r>
              <a:rPr sz="2000" dirty="0">
                <a:latin typeface="Arial Narrow"/>
                <a:cs typeface="Arial Narrow"/>
              </a:rPr>
              <a:t>ует	рас</a:t>
            </a:r>
            <a:r>
              <a:rPr sz="2000" spc="-5" dirty="0">
                <a:latin typeface="Arial Narrow"/>
                <a:cs typeface="Arial Narrow"/>
              </a:rPr>
              <a:t>ц</a:t>
            </a:r>
            <a:r>
              <a:rPr sz="2000" dirty="0">
                <a:latin typeface="Arial Narrow"/>
                <a:cs typeface="Arial Narrow"/>
              </a:rPr>
              <a:t>е</a:t>
            </a:r>
            <a:r>
              <a:rPr sz="2000" spc="-10" dirty="0">
                <a:latin typeface="Arial Narrow"/>
                <a:cs typeface="Arial Narrow"/>
              </a:rPr>
              <a:t>н</a:t>
            </a:r>
            <a:r>
              <a:rPr sz="2000" spc="-5" dirty="0">
                <a:latin typeface="Arial Narrow"/>
                <a:cs typeface="Arial Narrow"/>
              </a:rPr>
              <a:t>и</a:t>
            </a:r>
            <a:r>
              <a:rPr sz="2000" dirty="0">
                <a:latin typeface="Arial Narrow"/>
                <a:cs typeface="Arial Narrow"/>
              </a:rPr>
              <a:t>ва</a:t>
            </a:r>
            <a:r>
              <a:rPr sz="2000" spc="-5" dirty="0">
                <a:latin typeface="Arial Narrow"/>
                <a:cs typeface="Arial Narrow"/>
              </a:rPr>
              <a:t>т</a:t>
            </a:r>
            <a:r>
              <a:rPr sz="2000" dirty="0">
                <a:latin typeface="Arial Narrow"/>
                <a:cs typeface="Arial Narrow"/>
              </a:rPr>
              <a:t>ь	</a:t>
            </a:r>
            <a:r>
              <a:rPr sz="2000" spc="-5" dirty="0">
                <a:latin typeface="Arial Narrow"/>
                <a:cs typeface="Arial Narrow"/>
              </a:rPr>
              <a:t>ка</a:t>
            </a:r>
            <a:r>
              <a:rPr sz="2000" dirty="0">
                <a:latin typeface="Arial Narrow"/>
                <a:cs typeface="Arial Narrow"/>
              </a:rPr>
              <a:t>к	</a:t>
            </a:r>
            <a:r>
              <a:rPr sz="2000" spc="-10" dirty="0">
                <a:solidFill>
                  <a:srgbClr val="C00000"/>
                </a:solidFill>
                <a:latin typeface="Arial Narrow"/>
                <a:cs typeface="Arial Narrow"/>
              </a:rPr>
              <a:t>н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рма</a:t>
            </a:r>
            <a:r>
              <a:rPr sz="2000" spc="-10" dirty="0">
                <a:solidFill>
                  <a:srgbClr val="C00000"/>
                </a:solidFill>
                <a:latin typeface="Arial Narrow"/>
                <a:cs typeface="Arial Narrow"/>
              </a:rPr>
              <a:t>л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ь</a:t>
            </a:r>
            <a:r>
              <a:rPr sz="2000" spc="-10" dirty="0">
                <a:solidFill>
                  <a:srgbClr val="C00000"/>
                </a:solidFill>
                <a:latin typeface="Arial Narrow"/>
                <a:cs typeface="Arial Narrow"/>
              </a:rPr>
              <a:t>н</a:t>
            </a:r>
            <a:r>
              <a:rPr sz="2000" spc="5" dirty="0">
                <a:solidFill>
                  <a:srgbClr val="C00000"/>
                </a:solidFill>
                <a:latin typeface="Arial Narrow"/>
                <a:cs typeface="Arial Narrow"/>
              </a:rPr>
              <a:t>ы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е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026" y="3089148"/>
            <a:ext cx="7838440" cy="10560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algn="just">
              <a:lnSpc>
                <a:spcPct val="79300"/>
              </a:lnSpc>
              <a:spcBef>
                <a:spcPts val="595"/>
              </a:spcBef>
            </a:pP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физиологические механизмы регуляции взаимодействия человеческого  организма 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с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окружающей средой</a:t>
            </a:r>
            <a:r>
              <a:rPr sz="2000" spc="-5" dirty="0">
                <a:latin typeface="Arial Narrow"/>
                <a:cs typeface="Arial Narrow"/>
              </a:rPr>
              <a:t>, позволяющие оптимально реагировать </a:t>
            </a:r>
            <a:r>
              <a:rPr sz="2000" spc="-10" dirty="0">
                <a:latin typeface="Arial Narrow"/>
                <a:cs typeface="Arial Narrow"/>
              </a:rPr>
              <a:t>на  </a:t>
            </a:r>
            <a:r>
              <a:rPr sz="2000" spc="-5" dirty="0">
                <a:latin typeface="Arial Narrow"/>
                <a:cs typeface="Arial Narrow"/>
              </a:rPr>
              <a:t>разнообразные экзогенные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эндогенные повреждающие факторы </a:t>
            </a:r>
            <a:r>
              <a:rPr sz="2000" dirty="0">
                <a:latin typeface="Arial Narrow"/>
                <a:cs typeface="Arial Narrow"/>
              </a:rPr>
              <a:t>и  </a:t>
            </a:r>
            <a:r>
              <a:rPr sz="2000" spc="-5" dirty="0">
                <a:latin typeface="Arial Narrow"/>
                <a:cs typeface="Arial Narrow"/>
              </a:rPr>
              <a:t>препятствовать развитию патологического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процесса.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843" y="450595"/>
            <a:ext cx="75806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3000" dirty="0">
                <a:solidFill>
                  <a:srgbClr val="C00000"/>
                </a:solidFill>
                <a:latin typeface="Arial Narrow"/>
                <a:cs typeface="Arial Narrow"/>
              </a:rPr>
              <a:t>3 . </a:t>
            </a:r>
            <a:r>
              <a:rPr sz="3000" spc="-10" dirty="0">
                <a:solidFill>
                  <a:srgbClr val="C00000"/>
                </a:solidFill>
                <a:latin typeface="Arial Narrow"/>
                <a:cs typeface="Arial Narrow"/>
              </a:rPr>
              <a:t>Генерализация </a:t>
            </a:r>
            <a:r>
              <a:rPr sz="3000" spc="-5" dirty="0">
                <a:solidFill>
                  <a:srgbClr val="C00000"/>
                </a:solidFill>
                <a:latin typeface="Arial Narrow"/>
                <a:cs typeface="Arial Narrow"/>
              </a:rPr>
              <a:t>воспалительной</a:t>
            </a:r>
            <a:r>
              <a:rPr sz="3000" spc="3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000" spc="-10" dirty="0">
                <a:solidFill>
                  <a:srgbClr val="C00000"/>
                </a:solidFill>
                <a:latin typeface="Arial Narrow"/>
                <a:cs typeface="Arial Narrow"/>
              </a:rPr>
              <a:t>реакции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27403"/>
            <a:ext cx="7897495" cy="25920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8450" marR="17780" indent="-285750">
              <a:lnSpc>
                <a:spcPct val="90300"/>
              </a:lnSpc>
              <a:spcBef>
                <a:spcPts val="3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Если регулирующие системы не способны поддерживать гомеостаз </a:t>
            </a:r>
            <a:r>
              <a:rPr sz="2000" dirty="0">
                <a:latin typeface="Arial Narrow"/>
                <a:cs typeface="Arial Narrow"/>
              </a:rPr>
              <a:t>,  </a:t>
            </a:r>
            <a:r>
              <a:rPr sz="2000" spc="-5" dirty="0">
                <a:latin typeface="Arial Narrow"/>
                <a:cs typeface="Arial Narrow"/>
              </a:rPr>
              <a:t>деструктивные эффекты провоспалительных цитокинов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других медиаторов  начинают доминировать над гуморальными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нейроэндокринными агентами  противовоспалительной фазы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dirty="0">
                <a:latin typeface="Arial Narrow"/>
                <a:cs typeface="Arial Narrow"/>
              </a:rPr>
              <a:t>,</a:t>
            </a:r>
            <a:endParaRPr sz="2000">
              <a:latin typeface="Arial Narrow"/>
              <a:cs typeface="Arial Narrow"/>
            </a:endParaRPr>
          </a:p>
          <a:p>
            <a:pPr marL="298450" marR="5080" indent="-285750">
              <a:lnSpc>
                <a:spcPct val="90500"/>
              </a:lnSpc>
              <a:spcBef>
                <a:spcPts val="44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000" spc="-5" dirty="0">
                <a:latin typeface="Arial Narrow"/>
                <a:cs typeface="Arial Narrow"/>
              </a:rPr>
              <a:t>Это приводит </a:t>
            </a:r>
            <a:r>
              <a:rPr sz="2000" dirty="0">
                <a:latin typeface="Arial Narrow"/>
                <a:cs typeface="Arial Narrow"/>
              </a:rPr>
              <a:t>к </a:t>
            </a:r>
            <a:r>
              <a:rPr sz="2000" spc="-5" dirty="0">
                <a:latin typeface="Arial Narrow"/>
                <a:cs typeface="Arial Narrow"/>
              </a:rPr>
              <a:t>нарушению проницаемости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функции эндотелия капилляров,  агрегации тромбоцитов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блокаде системы микроциркуляции, активации  коагуляционных систем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повреждению протеина </a:t>
            </a:r>
            <a:r>
              <a:rPr sz="2000" dirty="0">
                <a:latin typeface="Arial Narrow"/>
                <a:cs typeface="Arial Narrow"/>
              </a:rPr>
              <a:t>С , </a:t>
            </a:r>
            <a:r>
              <a:rPr sz="2000" spc="-5" dirty="0">
                <a:latin typeface="Arial Narrow"/>
                <a:cs typeface="Arial Narrow"/>
              </a:rPr>
              <a:t>выраженной  вазодилатации,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формированию отдаленных очагов воспаления, развитию  моно- 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полиорганной</a:t>
            </a:r>
            <a:r>
              <a:rPr sz="2000" spc="-3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дисфункции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324" y="890523"/>
            <a:ext cx="6967855" cy="2585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0"/>
              </a:spcBef>
              <a:tabLst>
                <a:tab pos="4269740" algn="l"/>
              </a:tabLst>
            </a:pPr>
            <a:r>
              <a:rPr sz="2800" spc="-5" dirty="0">
                <a:solidFill>
                  <a:srgbClr val="C00000"/>
                </a:solidFill>
                <a:latin typeface="Arial Narrow"/>
                <a:cs typeface="Arial Narrow"/>
              </a:rPr>
              <a:t>Основной</a:t>
            </a:r>
            <a:r>
              <a:rPr sz="2800" spc="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 Narrow"/>
                <a:cs typeface="Arial Narrow"/>
              </a:rPr>
              <a:t>целью</a:t>
            </a:r>
            <a:r>
              <a:rPr sz="2800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 Narrow"/>
                <a:cs typeface="Arial Narrow"/>
              </a:rPr>
              <a:t>интенсивной	терапии </a:t>
            </a:r>
            <a:r>
              <a:rPr sz="2800" dirty="0">
                <a:solidFill>
                  <a:srgbClr val="C00000"/>
                </a:solidFill>
                <a:latin typeface="Arial Narrow"/>
                <a:cs typeface="Arial Narrow"/>
              </a:rPr>
              <a:t>является  </a:t>
            </a:r>
            <a:r>
              <a:rPr sz="2800" spc="-5" dirty="0">
                <a:latin typeface="Arial Narrow"/>
                <a:cs typeface="Arial Narrow"/>
              </a:rPr>
              <a:t>предотвращение развития моно или полиорганной  недостаточности</a:t>
            </a:r>
            <a:endParaRPr sz="2800">
              <a:latin typeface="Arial Narrow"/>
              <a:cs typeface="Arial Narrow"/>
            </a:endParaRPr>
          </a:p>
          <a:p>
            <a:pPr marL="12700">
              <a:lnSpc>
                <a:spcPts val="3310"/>
              </a:lnSpc>
            </a:pPr>
            <a:r>
              <a:rPr sz="2800" spc="-5" dirty="0">
                <a:latin typeface="Arial Narrow"/>
                <a:cs typeface="Arial Narrow"/>
              </a:rPr>
              <a:t>и/или</a:t>
            </a:r>
            <a:endParaRPr sz="2800">
              <a:latin typeface="Arial Narrow"/>
              <a:cs typeface="Arial Narrow"/>
            </a:endParaRPr>
          </a:p>
          <a:p>
            <a:pPr marL="12700" marR="1218565">
              <a:lnSpc>
                <a:spcPts val="3310"/>
              </a:lnSpc>
              <a:spcBef>
                <a:spcPts val="180"/>
              </a:spcBef>
              <a:tabLst>
                <a:tab pos="1306195" algn="l"/>
                <a:tab pos="1631950" algn="l"/>
                <a:tab pos="2146300" algn="l"/>
              </a:tabLst>
            </a:pPr>
            <a:r>
              <a:rPr sz="2800" spc="-5" dirty="0">
                <a:latin typeface="Arial Narrow"/>
                <a:cs typeface="Arial Narrow"/>
              </a:rPr>
              <a:t>лечение	</a:t>
            </a:r>
            <a:r>
              <a:rPr sz="2800" dirty="0">
                <a:latin typeface="Arial Narrow"/>
                <a:cs typeface="Arial Narrow"/>
              </a:rPr>
              <a:t>и	</a:t>
            </a:r>
            <a:r>
              <a:rPr sz="2800" spc="-5" dirty="0">
                <a:latin typeface="Arial Narrow"/>
                <a:cs typeface="Arial Narrow"/>
              </a:rPr>
              <a:t>адекватное протезирование  поврежденной	функции органов </a:t>
            </a:r>
            <a:r>
              <a:rPr sz="2800" dirty="0">
                <a:latin typeface="Arial Narrow"/>
                <a:cs typeface="Arial Narrow"/>
              </a:rPr>
              <a:t>и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spc="-5" dirty="0">
                <a:latin typeface="Arial Narrow"/>
                <a:cs typeface="Arial Narrow"/>
              </a:rPr>
              <a:t>систем</a:t>
            </a:r>
            <a:endParaRPr sz="2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3100" y="338327"/>
            <a:ext cx="7795259" cy="729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22960" marR="5080" indent="-810895">
              <a:lnSpc>
                <a:spcPct val="100899"/>
              </a:lnSpc>
              <a:spcBef>
                <a:spcPts val="75"/>
              </a:spcBef>
            </a:pP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Стадия </a:t>
            </a:r>
            <a:r>
              <a:rPr sz="2300" spc="5" dirty="0">
                <a:solidFill>
                  <a:srgbClr val="C00000"/>
                </a:solidFill>
                <a:latin typeface="Arial Narrow"/>
                <a:cs typeface="Arial Narrow"/>
              </a:rPr>
              <a:t>4.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Развитие </a:t>
            </a:r>
            <a:r>
              <a:rPr sz="2300" spc="5" dirty="0">
                <a:solidFill>
                  <a:srgbClr val="C00000"/>
                </a:solidFill>
                <a:latin typeface="Arial Narrow"/>
                <a:cs typeface="Arial Narrow"/>
              </a:rPr>
              <a:t>компенсаторной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антивоспалительной реакции </a:t>
            </a:r>
            <a:r>
              <a:rPr sz="2300" dirty="0">
                <a:solidFill>
                  <a:srgbClr val="C00000"/>
                </a:solidFill>
                <a:latin typeface="Arial Narrow"/>
                <a:cs typeface="Arial Narrow"/>
              </a:rPr>
              <a:t>и 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вторичного иммунодефицита </a:t>
            </a:r>
            <a:r>
              <a:rPr sz="2300" spc="5" dirty="0">
                <a:solidFill>
                  <a:srgbClr val="C00000"/>
                </a:solidFill>
                <a:latin typeface="Arial Narrow"/>
                <a:cs typeface="Arial Narrow"/>
              </a:rPr>
              <a:t>(“иммунного</a:t>
            </a:r>
            <a:r>
              <a:rPr sz="2300" spc="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паралича”).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299" y="1301496"/>
            <a:ext cx="7632700" cy="30276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98450" marR="163830" indent="-285750">
              <a:lnSpc>
                <a:spcPct val="78500"/>
              </a:lnSpc>
              <a:spcBef>
                <a:spcPts val="53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20" dirty="0">
                <a:latin typeface="Arial Narrow"/>
                <a:cs typeface="Arial Narrow"/>
              </a:rPr>
              <a:t>нормальных </a:t>
            </a:r>
            <a:r>
              <a:rPr sz="1700" spc="-15" dirty="0">
                <a:latin typeface="Arial Narrow"/>
                <a:cs typeface="Arial Narrow"/>
              </a:rPr>
              <a:t>условиях вслед </a:t>
            </a:r>
            <a:r>
              <a:rPr sz="1700" spc="-10" dirty="0">
                <a:latin typeface="Arial Narrow"/>
                <a:cs typeface="Arial Narrow"/>
              </a:rPr>
              <a:t>за </a:t>
            </a:r>
            <a:r>
              <a:rPr sz="1700" spc="-15" dirty="0">
                <a:latin typeface="Arial Narrow"/>
                <a:cs typeface="Arial Narrow"/>
              </a:rPr>
              <a:t>развитием системной воспалительной реакции  происходит выброс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20" dirty="0">
                <a:latin typeface="Arial Narrow"/>
                <a:cs typeface="Arial Narrow"/>
              </a:rPr>
              <a:t>системный </a:t>
            </a:r>
            <a:r>
              <a:rPr sz="1700" spc="-15" dirty="0">
                <a:latin typeface="Arial Narrow"/>
                <a:cs typeface="Arial Narrow"/>
              </a:rPr>
              <a:t>кровоток каскада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антивоспалительных цитокинов</a:t>
            </a:r>
            <a:r>
              <a:rPr sz="1700" spc="-20" dirty="0">
                <a:latin typeface="Arial Narrow"/>
                <a:cs typeface="Arial Narrow"/>
              </a:rPr>
              <a:t>.  </a:t>
            </a:r>
            <a:r>
              <a:rPr sz="1700" spc="-15" dirty="0">
                <a:latin typeface="Arial Narrow"/>
                <a:cs typeface="Arial Narrow"/>
              </a:rPr>
              <a:t>Наиболее </a:t>
            </a:r>
            <a:r>
              <a:rPr sz="1700" spc="-20" dirty="0">
                <a:latin typeface="Arial Narrow"/>
                <a:cs typeface="Arial Narrow"/>
              </a:rPr>
              <a:t>активными </a:t>
            </a:r>
            <a:r>
              <a:rPr sz="1700" spc="-15" dirty="0">
                <a:latin typeface="Arial Narrow"/>
                <a:cs typeface="Arial Narrow"/>
              </a:rPr>
              <a:t>являются </a:t>
            </a:r>
            <a:r>
              <a:rPr sz="1700" dirty="0">
                <a:latin typeface="Arial Narrow"/>
                <a:cs typeface="Arial Narrow"/>
              </a:rPr>
              <a:t>: </a:t>
            </a:r>
            <a:r>
              <a:rPr sz="1700" spc="-20" dirty="0">
                <a:latin typeface="Arial Narrow"/>
                <a:cs typeface="Arial Narrow"/>
              </a:rPr>
              <a:t>интерлейкин-4, </a:t>
            </a:r>
            <a:r>
              <a:rPr sz="1700" spc="-15" dirty="0">
                <a:latin typeface="Arial Narrow"/>
                <a:cs typeface="Arial Narrow"/>
              </a:rPr>
              <a:t>интерлейкин-10, </a:t>
            </a:r>
            <a:r>
              <a:rPr sz="1700" spc="-20" dirty="0">
                <a:latin typeface="Arial Narrow"/>
                <a:cs typeface="Arial Narrow"/>
              </a:rPr>
              <a:t>трансформированный  </a:t>
            </a:r>
            <a:r>
              <a:rPr sz="1700" spc="-15" dirty="0">
                <a:latin typeface="Arial Narrow"/>
                <a:cs typeface="Arial Narrow"/>
              </a:rPr>
              <a:t>фактор роста-бета. </a:t>
            </a:r>
            <a:r>
              <a:rPr sz="1700" spc="-10" dirty="0">
                <a:latin typeface="Arial Narrow"/>
                <a:cs typeface="Arial Narrow"/>
              </a:rPr>
              <a:t>Эти </a:t>
            </a:r>
            <a:r>
              <a:rPr sz="1700" spc="-20" dirty="0">
                <a:latin typeface="Arial Narrow"/>
                <a:cs typeface="Arial Narrow"/>
              </a:rPr>
              <a:t>иммуномодулирующие </a:t>
            </a:r>
            <a:r>
              <a:rPr sz="1700" spc="-15" dirty="0">
                <a:latin typeface="Arial Narrow"/>
                <a:cs typeface="Arial Narrow"/>
              </a:rPr>
              <a:t>субстанции </a:t>
            </a:r>
            <a:r>
              <a:rPr sz="1700" spc="-20" dirty="0">
                <a:latin typeface="Arial Narrow"/>
                <a:cs typeface="Arial Narrow"/>
              </a:rPr>
              <a:t>подавляют </a:t>
            </a:r>
            <a:r>
              <a:rPr sz="1700" spc="-15" dirty="0">
                <a:latin typeface="Arial Narrow"/>
                <a:cs typeface="Arial Narrow"/>
              </a:rPr>
              <a:t>секрецию  </a:t>
            </a:r>
            <a:r>
              <a:rPr sz="1700" spc="-20" dirty="0">
                <a:latin typeface="Arial Narrow"/>
                <a:cs typeface="Arial Narrow"/>
              </a:rPr>
              <a:t>макрофагами </a:t>
            </a:r>
            <a:r>
              <a:rPr sz="1700" spc="-15" dirty="0">
                <a:latin typeface="Arial Narrow"/>
                <a:cs typeface="Arial Narrow"/>
              </a:rPr>
              <a:t>медиаторов </a:t>
            </a:r>
            <a:r>
              <a:rPr sz="1700" spc="-20" dirty="0">
                <a:latin typeface="Arial Narrow"/>
                <a:cs typeface="Arial Narrow"/>
              </a:rPr>
              <a:t>провоспалительной</a:t>
            </a:r>
            <a:r>
              <a:rPr sz="1700" spc="-55" dirty="0">
                <a:latin typeface="Arial Narrow"/>
                <a:cs typeface="Arial Narrow"/>
              </a:rPr>
              <a:t> </a:t>
            </a:r>
            <a:r>
              <a:rPr sz="1700" spc="-20" dirty="0">
                <a:latin typeface="Arial Narrow"/>
                <a:cs typeface="Arial Narrow"/>
              </a:rPr>
              <a:t>фазы.</a:t>
            </a:r>
            <a:endParaRPr sz="1700">
              <a:latin typeface="Arial Narrow"/>
              <a:cs typeface="Arial Narrow"/>
            </a:endParaRPr>
          </a:p>
          <a:p>
            <a:pPr marL="298450" marR="5080" indent="-285750">
              <a:lnSpc>
                <a:spcPct val="78600"/>
              </a:lnSpc>
              <a:spcBef>
                <a:spcPts val="39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spc="-20" dirty="0">
                <a:latin typeface="Arial Narrow"/>
                <a:cs typeface="Arial Narrow"/>
              </a:rPr>
              <a:t>Избыточная </a:t>
            </a:r>
            <a:r>
              <a:rPr sz="1700" spc="-15" dirty="0">
                <a:latin typeface="Arial Narrow"/>
                <a:cs typeface="Arial Narrow"/>
              </a:rPr>
              <a:t>вследствие грубой дисрегуляции, продукция медаторов </a:t>
            </a:r>
            <a:r>
              <a:rPr sz="1700" spc="-20" dirty="0">
                <a:latin typeface="Arial Narrow"/>
                <a:cs typeface="Arial Narrow"/>
              </a:rPr>
              <a:t>антивоспалительной  </a:t>
            </a:r>
            <a:r>
              <a:rPr sz="1700" spc="-15" dirty="0">
                <a:latin typeface="Arial Narrow"/>
                <a:cs typeface="Arial Narrow"/>
              </a:rPr>
              <a:t>фазы получила </a:t>
            </a:r>
            <a:r>
              <a:rPr sz="1700" spc="-20" dirty="0">
                <a:latin typeface="Arial Narrow"/>
                <a:cs typeface="Arial Narrow"/>
              </a:rPr>
              <a:t>название “синдрома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компенсаторного </a:t>
            </a:r>
            <a:r>
              <a:rPr sz="1700" spc="-20" dirty="0">
                <a:solidFill>
                  <a:srgbClr val="C00000"/>
                </a:solidFill>
                <a:latin typeface="Arial Narrow"/>
                <a:cs typeface="Arial Narrow"/>
              </a:rPr>
              <a:t>антивоспалительного </a:t>
            </a:r>
            <a:r>
              <a:rPr sz="1700" spc="-15" dirty="0">
                <a:solidFill>
                  <a:srgbClr val="C00000"/>
                </a:solidFill>
                <a:latin typeface="Arial Narrow"/>
                <a:cs typeface="Arial Narrow"/>
              </a:rPr>
              <a:t>ответа</a:t>
            </a:r>
            <a:r>
              <a:rPr sz="1700" spc="-15" dirty="0">
                <a:latin typeface="Arial Narrow"/>
                <a:cs typeface="Arial Narrow"/>
              </a:rPr>
              <a:t>”  </a:t>
            </a:r>
            <a:r>
              <a:rPr sz="1700" spc="-20" dirty="0">
                <a:latin typeface="Arial Narrow"/>
                <a:cs typeface="Arial Narrow"/>
              </a:rPr>
              <a:t>(CARS). Основным </a:t>
            </a:r>
            <a:r>
              <a:rPr sz="1700" spc="-15" dirty="0">
                <a:latin typeface="Arial Narrow"/>
                <a:cs typeface="Arial Narrow"/>
              </a:rPr>
              <a:t>признаком развития КАВСО является </a:t>
            </a:r>
            <a:r>
              <a:rPr sz="1700" spc="-20" dirty="0">
                <a:latin typeface="Arial Narrow"/>
                <a:cs typeface="Arial Narrow"/>
              </a:rPr>
              <a:t>снижение (менее </a:t>
            </a:r>
            <a:r>
              <a:rPr sz="1700" spc="-10" dirty="0">
                <a:latin typeface="Arial Narrow"/>
                <a:cs typeface="Arial Narrow"/>
              </a:rPr>
              <a:t>30 </a:t>
            </a:r>
            <a:r>
              <a:rPr sz="1700" spc="-15" dirty="0">
                <a:latin typeface="Arial Narrow"/>
                <a:cs typeface="Arial Narrow"/>
              </a:rPr>
              <a:t>%)  активности поверхностного комплекса рецепторов </a:t>
            </a:r>
            <a:r>
              <a:rPr sz="1700" spc="-20" dirty="0">
                <a:latin typeface="Arial Narrow"/>
                <a:cs typeface="Arial Narrow"/>
              </a:rPr>
              <a:t>моноцитов </a:t>
            </a:r>
            <a:r>
              <a:rPr sz="1700" spc="-15" dirty="0">
                <a:latin typeface="Arial Narrow"/>
                <a:cs typeface="Arial Narrow"/>
              </a:rPr>
              <a:t>HLA-DR </a:t>
            </a:r>
            <a:r>
              <a:rPr sz="1700" dirty="0">
                <a:latin typeface="Arial Narrow"/>
                <a:cs typeface="Arial Narrow"/>
              </a:rPr>
              <a:t>и </a:t>
            </a:r>
            <a:r>
              <a:rPr sz="1700" spc="-15" dirty="0">
                <a:latin typeface="Arial Narrow"/>
                <a:cs typeface="Arial Narrow"/>
              </a:rPr>
              <a:t>существенное  </a:t>
            </a:r>
            <a:r>
              <a:rPr sz="1700" spc="-20" dirty="0">
                <a:latin typeface="Arial Narrow"/>
                <a:cs typeface="Arial Narrow"/>
              </a:rPr>
              <a:t>снижение </a:t>
            </a:r>
            <a:r>
              <a:rPr sz="1700" spc="-15" dirty="0">
                <a:latin typeface="Arial Narrow"/>
                <a:cs typeface="Arial Narrow"/>
              </a:rPr>
              <a:t>способности </a:t>
            </a:r>
            <a:r>
              <a:rPr sz="1700" spc="-20" dirty="0">
                <a:latin typeface="Arial Narrow"/>
                <a:cs typeface="Arial Narrow"/>
              </a:rPr>
              <a:t>моноцитов </a:t>
            </a:r>
            <a:r>
              <a:rPr sz="1700" spc="-15" dirty="0">
                <a:latin typeface="Arial Narrow"/>
                <a:cs typeface="Arial Narrow"/>
              </a:rPr>
              <a:t>продуцировать ФНО </a:t>
            </a:r>
            <a:r>
              <a:rPr sz="1700" dirty="0">
                <a:latin typeface="Arial Narrow"/>
                <a:cs typeface="Arial Narrow"/>
              </a:rPr>
              <a:t>и </a:t>
            </a:r>
            <a:r>
              <a:rPr sz="1700" spc="-15" dirty="0">
                <a:latin typeface="Arial Narrow"/>
                <a:cs typeface="Arial Narrow"/>
              </a:rPr>
              <a:t>интерлейкин-6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15" dirty="0">
                <a:latin typeface="Arial Narrow"/>
                <a:cs typeface="Arial Narrow"/>
              </a:rPr>
              <a:t>ответ </a:t>
            </a:r>
            <a:r>
              <a:rPr sz="1700" spc="-10" dirty="0">
                <a:latin typeface="Arial Narrow"/>
                <a:cs typeface="Arial Narrow"/>
              </a:rPr>
              <a:t>на  </a:t>
            </a:r>
            <a:r>
              <a:rPr sz="1700" spc="-20" dirty="0">
                <a:latin typeface="Arial Narrow"/>
                <a:cs typeface="Arial Narrow"/>
              </a:rPr>
              <a:t>повреждение.</a:t>
            </a:r>
            <a:endParaRPr sz="1700">
              <a:latin typeface="Arial Narrow"/>
              <a:cs typeface="Arial Narrow"/>
            </a:endParaRPr>
          </a:p>
          <a:p>
            <a:pPr marL="298450" marR="186690" indent="-285750" algn="just">
              <a:lnSpc>
                <a:spcPct val="78200"/>
              </a:lnSpc>
              <a:spcBef>
                <a:spcPts val="395"/>
              </a:spcBef>
              <a:buFont typeface="Arial"/>
              <a:buChar char="•"/>
              <a:tabLst>
                <a:tab pos="298450" algn="l"/>
              </a:tabLst>
            </a:pPr>
            <a:r>
              <a:rPr sz="1700" spc="-20" dirty="0">
                <a:latin typeface="Arial Narrow"/>
                <a:cs typeface="Arial Narrow"/>
              </a:rPr>
              <a:t>Формирование </a:t>
            </a:r>
            <a:r>
              <a:rPr sz="1700" spc="-15" dirty="0">
                <a:latin typeface="Arial Narrow"/>
                <a:cs typeface="Arial Narrow"/>
              </a:rPr>
              <a:t>данного синдрома </a:t>
            </a:r>
            <a:r>
              <a:rPr sz="1700" spc="-20" dirty="0">
                <a:latin typeface="Arial Narrow"/>
                <a:cs typeface="Arial Narrow"/>
              </a:rPr>
              <a:t>приводит </a:t>
            </a:r>
            <a:r>
              <a:rPr sz="1700" dirty="0">
                <a:latin typeface="Arial Narrow"/>
                <a:cs typeface="Arial Narrow"/>
              </a:rPr>
              <a:t>к </a:t>
            </a:r>
            <a:r>
              <a:rPr sz="1700" spc="-15" dirty="0">
                <a:latin typeface="Arial Narrow"/>
                <a:cs typeface="Arial Narrow"/>
              </a:rPr>
              <a:t>развитию </a:t>
            </a:r>
            <a:r>
              <a:rPr sz="1700" spc="-20" dirty="0">
                <a:latin typeface="Arial Narrow"/>
                <a:cs typeface="Arial Narrow"/>
              </a:rPr>
              <a:t>иммунодефицитного </a:t>
            </a:r>
            <a:r>
              <a:rPr sz="1700" spc="-15" dirty="0">
                <a:latin typeface="Arial Narrow"/>
                <a:cs typeface="Arial Narrow"/>
              </a:rPr>
              <a:t>состояния  </a:t>
            </a:r>
            <a:r>
              <a:rPr sz="1700" spc="-20" dirty="0">
                <a:latin typeface="Arial Narrow"/>
                <a:cs typeface="Arial Narrow"/>
              </a:rPr>
              <a:t>(“иммунного </a:t>
            </a:r>
            <a:r>
              <a:rPr sz="1700" spc="-15" dirty="0">
                <a:latin typeface="Arial Narrow"/>
                <a:cs typeface="Arial Narrow"/>
              </a:rPr>
              <a:t>паралича”), </a:t>
            </a:r>
            <a:r>
              <a:rPr sz="1700" spc="-10" dirty="0">
                <a:latin typeface="Arial Narrow"/>
                <a:cs typeface="Arial Narrow"/>
              </a:rPr>
              <a:t>что </a:t>
            </a:r>
            <a:r>
              <a:rPr sz="1700" spc="-15" dirty="0">
                <a:latin typeface="Arial Narrow"/>
                <a:cs typeface="Arial Narrow"/>
              </a:rPr>
              <a:t>сопровождается высокой вероятностью прогрессирования  </a:t>
            </a:r>
            <a:r>
              <a:rPr sz="1700" spc="-20" dirty="0">
                <a:latin typeface="Arial Narrow"/>
                <a:cs typeface="Arial Narrow"/>
              </a:rPr>
              <a:t>инфекционного </a:t>
            </a:r>
            <a:r>
              <a:rPr sz="1700" spc="-15" dirty="0">
                <a:latin typeface="Arial Narrow"/>
                <a:cs typeface="Arial Narrow"/>
              </a:rPr>
              <a:t>процесса или </a:t>
            </a:r>
            <a:r>
              <a:rPr sz="1700" spc="-20" dirty="0">
                <a:latin typeface="Arial Narrow"/>
                <a:cs typeface="Arial Narrow"/>
              </a:rPr>
              <a:t>возникновению </a:t>
            </a:r>
            <a:r>
              <a:rPr sz="1700" spc="-15" dirty="0">
                <a:latin typeface="Arial Narrow"/>
                <a:cs typeface="Arial Narrow"/>
              </a:rPr>
              <a:t>тяжелой</a:t>
            </a:r>
            <a:r>
              <a:rPr sz="1700" spc="-70" dirty="0">
                <a:latin typeface="Arial Narrow"/>
                <a:cs typeface="Arial Narrow"/>
              </a:rPr>
              <a:t> </a:t>
            </a:r>
            <a:r>
              <a:rPr sz="1700" spc="-20" dirty="0">
                <a:latin typeface="Arial Narrow"/>
                <a:cs typeface="Arial Narrow"/>
              </a:rPr>
              <a:t>суперинфекции</a:t>
            </a:r>
            <a:endParaRPr sz="1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5079" y="1778000"/>
            <a:ext cx="779208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Синдром полиорганной недостаточности</a:t>
            </a:r>
            <a:r>
              <a:rPr sz="3300" spc="7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(ПОН)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6217" y="2795016"/>
            <a:ext cx="7366634" cy="729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1760" marR="5080" indent="-99695">
              <a:lnSpc>
                <a:spcPct val="100899"/>
              </a:lnSpc>
              <a:spcBef>
                <a:spcPts val="75"/>
              </a:spcBef>
            </a:pPr>
            <a:r>
              <a:rPr sz="2300" spc="10" dirty="0">
                <a:latin typeface="Arial Narrow"/>
                <a:cs typeface="Arial Narrow"/>
              </a:rPr>
              <a:t>наиболее </a:t>
            </a:r>
            <a:r>
              <a:rPr sz="2300" spc="5" dirty="0">
                <a:latin typeface="Arial Narrow"/>
                <a:cs typeface="Arial Narrow"/>
              </a:rPr>
              <a:t>тяжелая степень СВР- генерализованное </a:t>
            </a:r>
            <a:r>
              <a:rPr sz="2300" spc="10" dirty="0">
                <a:latin typeface="Arial Narrow"/>
                <a:cs typeface="Arial Narrow"/>
              </a:rPr>
              <a:t>воспаление,  вызывающее множественные повреждения </a:t>
            </a:r>
            <a:r>
              <a:rPr sz="2300" spc="5" dirty="0">
                <a:latin typeface="Arial Narrow"/>
                <a:cs typeface="Arial Narrow"/>
              </a:rPr>
              <a:t>органных</a:t>
            </a:r>
            <a:r>
              <a:rPr sz="2300" spc="6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функций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265" y="216958"/>
            <a:ext cx="6839478" cy="5281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725" y="331723"/>
            <a:ext cx="64331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4875" algn="l"/>
              </a:tabLst>
            </a:pPr>
            <a:r>
              <a:rPr sz="3000" spc="-5" dirty="0">
                <a:solidFill>
                  <a:srgbClr val="C00000"/>
                </a:solidFill>
                <a:latin typeface="Arial Narrow"/>
                <a:cs typeface="Arial Narrow"/>
              </a:rPr>
              <a:t>Патофизиологические	составляющие</a:t>
            </a:r>
            <a:r>
              <a:rPr sz="3000" spc="-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000" spc="-5" dirty="0">
                <a:solidFill>
                  <a:srgbClr val="C00000"/>
                </a:solidFill>
                <a:latin typeface="Arial Narrow"/>
                <a:cs typeface="Arial Narrow"/>
              </a:rPr>
              <a:t>SIRS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960" y="801115"/>
            <a:ext cx="469646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60655" marR="5080" indent="-148590">
              <a:lnSpc>
                <a:spcPts val="2090"/>
              </a:lnSpc>
              <a:spcBef>
                <a:spcPts val="225"/>
              </a:spcBef>
              <a:tabLst>
                <a:tab pos="1112520" algn="l"/>
              </a:tabLst>
            </a:pPr>
            <a:r>
              <a:rPr sz="1800" spc="-5" dirty="0">
                <a:latin typeface="Garamond"/>
                <a:cs typeface="Garamond"/>
              </a:rPr>
              <a:t>Secor</a:t>
            </a:r>
            <a:r>
              <a:rPr sz="1800" dirty="0">
                <a:latin typeface="Garamond"/>
                <a:cs typeface="Garamond"/>
              </a:rPr>
              <a:t> </a:t>
            </a:r>
            <a:r>
              <a:rPr sz="1800" spc="-5" dirty="0">
                <a:latin typeface="Garamond"/>
                <a:cs typeface="Garamond"/>
              </a:rPr>
              <a:t>VH.	Multiple </a:t>
            </a:r>
            <a:r>
              <a:rPr sz="1800" dirty="0">
                <a:latin typeface="Garamond"/>
                <a:cs typeface="Garamond"/>
              </a:rPr>
              <a:t>organ </a:t>
            </a:r>
            <a:r>
              <a:rPr sz="1800" spc="-5" dirty="0">
                <a:latin typeface="Garamond"/>
                <a:cs typeface="Garamond"/>
              </a:rPr>
              <a:t>dysfunction and failure. </a:t>
            </a:r>
            <a:r>
              <a:rPr sz="1800" dirty="0">
                <a:latin typeface="Garamond"/>
                <a:cs typeface="Garamond"/>
              </a:rPr>
              <a:t>-  </a:t>
            </a:r>
            <a:r>
              <a:rPr sz="1800" spc="-10" dirty="0">
                <a:latin typeface="Garamond"/>
                <a:cs typeface="Garamond"/>
              </a:rPr>
              <a:t>Mosby </a:t>
            </a:r>
            <a:r>
              <a:rPr sz="1800" spc="-35" dirty="0">
                <a:latin typeface="Garamond"/>
                <a:cs typeface="Garamond"/>
              </a:rPr>
              <a:t>Year </a:t>
            </a:r>
            <a:r>
              <a:rPr sz="1800" spc="-5" dirty="0">
                <a:latin typeface="Garamond"/>
                <a:cs typeface="Garamond"/>
              </a:rPr>
              <a:t>Book: Second edition, </a:t>
            </a:r>
            <a:r>
              <a:rPr sz="1800" dirty="0">
                <a:latin typeface="Garamond"/>
                <a:cs typeface="Garamond"/>
              </a:rPr>
              <a:t>1996. – 457</a:t>
            </a:r>
            <a:r>
              <a:rPr sz="1800" spc="75" dirty="0">
                <a:latin typeface="Garamond"/>
                <a:cs typeface="Garamond"/>
              </a:rPr>
              <a:t> </a:t>
            </a:r>
            <a:r>
              <a:rPr sz="1800" spc="-45" dirty="0">
                <a:latin typeface="Garamond"/>
                <a:cs typeface="Garamond"/>
              </a:rPr>
              <a:t>p.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6313" y="1853691"/>
            <a:ext cx="17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919191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08895" y="2842154"/>
            <a:ext cx="6486525" cy="1152525"/>
            <a:chOff x="1308895" y="2842154"/>
            <a:chExt cx="6486525" cy="1152525"/>
          </a:xfrm>
        </p:grpSpPr>
        <p:sp>
          <p:nvSpPr>
            <p:cNvPr id="6" name="object 6"/>
            <p:cNvSpPr/>
            <p:nvPr/>
          </p:nvSpPr>
          <p:spPr>
            <a:xfrm>
              <a:off x="1313657" y="2846917"/>
              <a:ext cx="6477000" cy="1143000"/>
            </a:xfrm>
            <a:custGeom>
              <a:avLst/>
              <a:gdLst/>
              <a:ahLst/>
              <a:cxnLst/>
              <a:rect l="l" t="t" r="r" b="b"/>
              <a:pathLst>
                <a:path w="6477000" h="1143000">
                  <a:moveTo>
                    <a:pt x="6286493" y="0"/>
                  </a:moveTo>
                  <a:lnTo>
                    <a:pt x="190506" y="0"/>
                  </a:lnTo>
                  <a:lnTo>
                    <a:pt x="185474" y="43681"/>
                  </a:lnTo>
                  <a:lnTo>
                    <a:pt x="171142" y="83780"/>
                  </a:lnTo>
                  <a:lnTo>
                    <a:pt x="148654" y="119152"/>
                  </a:lnTo>
                  <a:lnTo>
                    <a:pt x="119151" y="148654"/>
                  </a:lnTo>
                  <a:lnTo>
                    <a:pt x="83779" y="171143"/>
                  </a:lnTo>
                  <a:lnTo>
                    <a:pt x="43681" y="185474"/>
                  </a:lnTo>
                  <a:lnTo>
                    <a:pt x="0" y="190506"/>
                  </a:lnTo>
                  <a:lnTo>
                    <a:pt x="0" y="952492"/>
                  </a:lnTo>
                  <a:lnTo>
                    <a:pt x="43681" y="957523"/>
                  </a:lnTo>
                  <a:lnTo>
                    <a:pt x="83779" y="971855"/>
                  </a:lnTo>
                  <a:lnTo>
                    <a:pt x="119151" y="994344"/>
                  </a:lnTo>
                  <a:lnTo>
                    <a:pt x="148654" y="1023847"/>
                  </a:lnTo>
                  <a:lnTo>
                    <a:pt x="171142" y="1059219"/>
                  </a:lnTo>
                  <a:lnTo>
                    <a:pt x="185474" y="1099318"/>
                  </a:lnTo>
                  <a:lnTo>
                    <a:pt x="190506" y="1143000"/>
                  </a:lnTo>
                  <a:lnTo>
                    <a:pt x="6286493" y="1143000"/>
                  </a:lnTo>
                  <a:lnTo>
                    <a:pt x="6291525" y="1099318"/>
                  </a:lnTo>
                  <a:lnTo>
                    <a:pt x="6305856" y="1059219"/>
                  </a:lnTo>
                  <a:lnTo>
                    <a:pt x="6328345" y="1023847"/>
                  </a:lnTo>
                  <a:lnTo>
                    <a:pt x="6357847" y="994344"/>
                  </a:lnTo>
                  <a:lnTo>
                    <a:pt x="6393219" y="971855"/>
                  </a:lnTo>
                  <a:lnTo>
                    <a:pt x="6433318" y="957523"/>
                  </a:lnTo>
                  <a:lnTo>
                    <a:pt x="6477000" y="952492"/>
                  </a:lnTo>
                  <a:lnTo>
                    <a:pt x="6477000" y="190506"/>
                  </a:lnTo>
                  <a:lnTo>
                    <a:pt x="6433318" y="185474"/>
                  </a:lnTo>
                  <a:lnTo>
                    <a:pt x="6393219" y="171143"/>
                  </a:lnTo>
                  <a:lnTo>
                    <a:pt x="6357847" y="148654"/>
                  </a:lnTo>
                  <a:lnTo>
                    <a:pt x="6328345" y="119152"/>
                  </a:lnTo>
                  <a:lnTo>
                    <a:pt x="6305856" y="83780"/>
                  </a:lnTo>
                  <a:lnTo>
                    <a:pt x="6291525" y="43681"/>
                  </a:lnTo>
                  <a:lnTo>
                    <a:pt x="6286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3657" y="2846917"/>
              <a:ext cx="6477000" cy="1143000"/>
            </a:xfrm>
            <a:custGeom>
              <a:avLst/>
              <a:gdLst/>
              <a:ahLst/>
              <a:cxnLst/>
              <a:rect l="l" t="t" r="r" b="b"/>
              <a:pathLst>
                <a:path w="6477000" h="1143000">
                  <a:moveTo>
                    <a:pt x="0" y="190507"/>
                  </a:moveTo>
                  <a:lnTo>
                    <a:pt x="43681" y="185475"/>
                  </a:lnTo>
                  <a:lnTo>
                    <a:pt x="83779" y="171143"/>
                  </a:lnTo>
                  <a:lnTo>
                    <a:pt x="119151" y="148654"/>
                  </a:lnTo>
                  <a:lnTo>
                    <a:pt x="148654" y="119152"/>
                  </a:lnTo>
                  <a:lnTo>
                    <a:pt x="171143" y="83780"/>
                  </a:lnTo>
                  <a:lnTo>
                    <a:pt x="185474" y="43681"/>
                  </a:lnTo>
                  <a:lnTo>
                    <a:pt x="190506" y="0"/>
                  </a:lnTo>
                  <a:lnTo>
                    <a:pt x="6286494" y="0"/>
                  </a:lnTo>
                  <a:lnTo>
                    <a:pt x="6291525" y="43681"/>
                  </a:lnTo>
                  <a:lnTo>
                    <a:pt x="6305857" y="83780"/>
                  </a:lnTo>
                  <a:lnTo>
                    <a:pt x="6328346" y="119152"/>
                  </a:lnTo>
                  <a:lnTo>
                    <a:pt x="6357848" y="148654"/>
                  </a:lnTo>
                  <a:lnTo>
                    <a:pt x="6393220" y="171143"/>
                  </a:lnTo>
                  <a:lnTo>
                    <a:pt x="6433318" y="185475"/>
                  </a:lnTo>
                  <a:lnTo>
                    <a:pt x="6477000" y="190507"/>
                  </a:lnTo>
                  <a:lnTo>
                    <a:pt x="6477000" y="952492"/>
                  </a:lnTo>
                  <a:lnTo>
                    <a:pt x="6433318" y="957524"/>
                  </a:lnTo>
                  <a:lnTo>
                    <a:pt x="6393220" y="971856"/>
                  </a:lnTo>
                  <a:lnTo>
                    <a:pt x="6357848" y="994345"/>
                  </a:lnTo>
                  <a:lnTo>
                    <a:pt x="6328346" y="1023847"/>
                  </a:lnTo>
                  <a:lnTo>
                    <a:pt x="6305857" y="1059219"/>
                  </a:lnTo>
                  <a:lnTo>
                    <a:pt x="6291525" y="1099318"/>
                  </a:lnTo>
                  <a:lnTo>
                    <a:pt x="6286494" y="1143000"/>
                  </a:lnTo>
                  <a:lnTo>
                    <a:pt x="190506" y="1143000"/>
                  </a:lnTo>
                  <a:lnTo>
                    <a:pt x="185474" y="1099318"/>
                  </a:lnTo>
                  <a:lnTo>
                    <a:pt x="171143" y="1059219"/>
                  </a:lnTo>
                  <a:lnTo>
                    <a:pt x="148654" y="1023847"/>
                  </a:lnTo>
                  <a:lnTo>
                    <a:pt x="119151" y="994345"/>
                  </a:lnTo>
                  <a:lnTo>
                    <a:pt x="83779" y="971856"/>
                  </a:lnTo>
                  <a:lnTo>
                    <a:pt x="43681" y="957524"/>
                  </a:lnTo>
                  <a:lnTo>
                    <a:pt x="0" y="952492"/>
                  </a:lnTo>
                  <a:lnTo>
                    <a:pt x="0" y="19050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39950" y="3227832"/>
            <a:ext cx="482282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0" dirty="0">
                <a:latin typeface="Arial Narrow"/>
                <a:cs typeface="Arial Narrow"/>
              </a:rPr>
              <a:t>Дисбаланс транспорта\потребления</a:t>
            </a:r>
            <a:r>
              <a:rPr sz="2300" b="1" dirty="0">
                <a:latin typeface="Arial Narrow"/>
                <a:cs typeface="Arial Narrow"/>
              </a:rPr>
              <a:t> </a:t>
            </a:r>
            <a:r>
              <a:rPr sz="2300" b="1" spc="5" dirty="0">
                <a:latin typeface="Arial Narrow"/>
                <a:cs typeface="Arial Narrow"/>
              </a:rPr>
              <a:t>О2</a:t>
            </a:r>
            <a:endParaRPr sz="2300">
              <a:latin typeface="Arial Narrow"/>
              <a:cs typeface="Arial Narro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06248" y="4210050"/>
            <a:ext cx="6423025" cy="1089025"/>
            <a:chOff x="1306248" y="4210050"/>
            <a:chExt cx="6423025" cy="1089025"/>
          </a:xfrm>
        </p:grpSpPr>
        <p:sp>
          <p:nvSpPr>
            <p:cNvPr id="10" name="object 10"/>
            <p:cNvSpPr/>
            <p:nvPr/>
          </p:nvSpPr>
          <p:spPr>
            <a:xfrm>
              <a:off x="1311010" y="4214812"/>
              <a:ext cx="6413500" cy="1079500"/>
            </a:xfrm>
            <a:custGeom>
              <a:avLst/>
              <a:gdLst/>
              <a:ahLst/>
              <a:cxnLst/>
              <a:rect l="l" t="t" r="r" b="b"/>
              <a:pathLst>
                <a:path w="6413500" h="1079500">
                  <a:moveTo>
                    <a:pt x="6233579" y="0"/>
                  </a:moveTo>
                  <a:lnTo>
                    <a:pt x="179920" y="0"/>
                  </a:lnTo>
                  <a:lnTo>
                    <a:pt x="173493" y="47830"/>
                  </a:lnTo>
                  <a:lnTo>
                    <a:pt x="155356" y="90810"/>
                  </a:lnTo>
                  <a:lnTo>
                    <a:pt x="127223" y="127224"/>
                  </a:lnTo>
                  <a:lnTo>
                    <a:pt x="90809" y="155357"/>
                  </a:lnTo>
                  <a:lnTo>
                    <a:pt x="47830" y="173495"/>
                  </a:lnTo>
                  <a:lnTo>
                    <a:pt x="0" y="179922"/>
                  </a:lnTo>
                  <a:lnTo>
                    <a:pt x="0" y="899578"/>
                  </a:lnTo>
                  <a:lnTo>
                    <a:pt x="47830" y="906005"/>
                  </a:lnTo>
                  <a:lnTo>
                    <a:pt x="90809" y="924143"/>
                  </a:lnTo>
                  <a:lnTo>
                    <a:pt x="127223" y="952276"/>
                  </a:lnTo>
                  <a:lnTo>
                    <a:pt x="155356" y="988690"/>
                  </a:lnTo>
                  <a:lnTo>
                    <a:pt x="173493" y="1031670"/>
                  </a:lnTo>
                  <a:lnTo>
                    <a:pt x="179920" y="1079500"/>
                  </a:lnTo>
                  <a:lnTo>
                    <a:pt x="6233579" y="1079500"/>
                  </a:lnTo>
                  <a:lnTo>
                    <a:pt x="6240006" y="1031670"/>
                  </a:lnTo>
                  <a:lnTo>
                    <a:pt x="6258143" y="988690"/>
                  </a:lnTo>
                  <a:lnTo>
                    <a:pt x="6286276" y="952276"/>
                  </a:lnTo>
                  <a:lnTo>
                    <a:pt x="6322690" y="924143"/>
                  </a:lnTo>
                  <a:lnTo>
                    <a:pt x="6365669" y="906005"/>
                  </a:lnTo>
                  <a:lnTo>
                    <a:pt x="6413500" y="899578"/>
                  </a:lnTo>
                  <a:lnTo>
                    <a:pt x="6413500" y="179922"/>
                  </a:lnTo>
                  <a:lnTo>
                    <a:pt x="6365669" y="173495"/>
                  </a:lnTo>
                  <a:lnTo>
                    <a:pt x="6322690" y="155357"/>
                  </a:lnTo>
                  <a:lnTo>
                    <a:pt x="6286276" y="127224"/>
                  </a:lnTo>
                  <a:lnTo>
                    <a:pt x="6258143" y="90810"/>
                  </a:lnTo>
                  <a:lnTo>
                    <a:pt x="6240006" y="47830"/>
                  </a:lnTo>
                  <a:lnTo>
                    <a:pt x="6233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1010" y="4214812"/>
              <a:ext cx="6413500" cy="1079500"/>
            </a:xfrm>
            <a:custGeom>
              <a:avLst/>
              <a:gdLst/>
              <a:ahLst/>
              <a:cxnLst/>
              <a:rect l="l" t="t" r="r" b="b"/>
              <a:pathLst>
                <a:path w="6413500" h="1079500">
                  <a:moveTo>
                    <a:pt x="0" y="179921"/>
                  </a:moveTo>
                  <a:lnTo>
                    <a:pt x="47829" y="173494"/>
                  </a:lnTo>
                  <a:lnTo>
                    <a:pt x="90809" y="155356"/>
                  </a:lnTo>
                  <a:lnTo>
                    <a:pt x="127222" y="127223"/>
                  </a:lnTo>
                  <a:lnTo>
                    <a:pt x="155355" y="90809"/>
                  </a:lnTo>
                  <a:lnTo>
                    <a:pt x="173493" y="47830"/>
                  </a:lnTo>
                  <a:lnTo>
                    <a:pt x="179920" y="0"/>
                  </a:lnTo>
                  <a:lnTo>
                    <a:pt x="6233580" y="0"/>
                  </a:lnTo>
                  <a:lnTo>
                    <a:pt x="6240007" y="47830"/>
                  </a:lnTo>
                  <a:lnTo>
                    <a:pt x="6258144" y="90809"/>
                  </a:lnTo>
                  <a:lnTo>
                    <a:pt x="6286277" y="127223"/>
                  </a:lnTo>
                  <a:lnTo>
                    <a:pt x="6322691" y="155356"/>
                  </a:lnTo>
                  <a:lnTo>
                    <a:pt x="6365670" y="173494"/>
                  </a:lnTo>
                  <a:lnTo>
                    <a:pt x="6413500" y="179921"/>
                  </a:lnTo>
                  <a:lnTo>
                    <a:pt x="6413500" y="899578"/>
                  </a:lnTo>
                  <a:lnTo>
                    <a:pt x="6365670" y="906005"/>
                  </a:lnTo>
                  <a:lnTo>
                    <a:pt x="6322691" y="924143"/>
                  </a:lnTo>
                  <a:lnTo>
                    <a:pt x="6286277" y="952276"/>
                  </a:lnTo>
                  <a:lnTo>
                    <a:pt x="6258144" y="988690"/>
                  </a:lnTo>
                  <a:lnTo>
                    <a:pt x="6240007" y="1031669"/>
                  </a:lnTo>
                  <a:lnTo>
                    <a:pt x="6233580" y="1079500"/>
                  </a:lnTo>
                  <a:lnTo>
                    <a:pt x="179920" y="1079500"/>
                  </a:lnTo>
                  <a:lnTo>
                    <a:pt x="173493" y="1031669"/>
                  </a:lnTo>
                  <a:lnTo>
                    <a:pt x="155355" y="988690"/>
                  </a:lnTo>
                  <a:lnTo>
                    <a:pt x="127222" y="952276"/>
                  </a:lnTo>
                  <a:lnTo>
                    <a:pt x="90809" y="924143"/>
                  </a:lnTo>
                  <a:lnTo>
                    <a:pt x="47829" y="906005"/>
                  </a:lnTo>
                  <a:lnTo>
                    <a:pt x="0" y="899578"/>
                  </a:lnTo>
                  <a:lnTo>
                    <a:pt x="0" y="17992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22298" y="4562855"/>
            <a:ext cx="359219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0" dirty="0">
                <a:latin typeface="Arial Narrow"/>
                <a:cs typeface="Arial Narrow"/>
              </a:rPr>
              <a:t>Метаболическая</a:t>
            </a:r>
            <a:r>
              <a:rPr sz="2300" b="1" spc="-5" dirty="0">
                <a:latin typeface="Arial Narrow"/>
                <a:cs typeface="Arial Narrow"/>
              </a:rPr>
              <a:t> </a:t>
            </a:r>
            <a:r>
              <a:rPr sz="2300" b="1" spc="10" dirty="0">
                <a:latin typeface="Arial Narrow"/>
                <a:cs typeface="Arial Narrow"/>
              </a:rPr>
              <a:t>дисфункция</a:t>
            </a:r>
            <a:endParaRPr sz="2300">
              <a:latin typeface="Arial Narrow"/>
              <a:cs typeface="Arial Narrow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28737" y="1355196"/>
            <a:ext cx="6486525" cy="1279525"/>
            <a:chOff x="1328737" y="1355196"/>
            <a:chExt cx="6486525" cy="1279525"/>
          </a:xfrm>
        </p:grpSpPr>
        <p:sp>
          <p:nvSpPr>
            <p:cNvPr id="14" name="object 14"/>
            <p:cNvSpPr/>
            <p:nvPr/>
          </p:nvSpPr>
          <p:spPr>
            <a:xfrm>
              <a:off x="1333500" y="1359959"/>
              <a:ext cx="6477000" cy="1270000"/>
            </a:xfrm>
            <a:custGeom>
              <a:avLst/>
              <a:gdLst/>
              <a:ahLst/>
              <a:cxnLst/>
              <a:rect l="l" t="t" r="r" b="b"/>
              <a:pathLst>
                <a:path w="6477000" h="1270000">
                  <a:moveTo>
                    <a:pt x="6265329" y="0"/>
                  </a:moveTo>
                  <a:lnTo>
                    <a:pt x="211670" y="0"/>
                  </a:lnTo>
                  <a:lnTo>
                    <a:pt x="206080" y="48534"/>
                  </a:lnTo>
                  <a:lnTo>
                    <a:pt x="190156" y="93087"/>
                  </a:lnTo>
                  <a:lnTo>
                    <a:pt x="165169" y="132389"/>
                  </a:lnTo>
                  <a:lnTo>
                    <a:pt x="132389" y="165169"/>
                  </a:lnTo>
                  <a:lnTo>
                    <a:pt x="93087" y="190156"/>
                  </a:lnTo>
                  <a:lnTo>
                    <a:pt x="48534" y="206080"/>
                  </a:lnTo>
                  <a:lnTo>
                    <a:pt x="0" y="211670"/>
                  </a:lnTo>
                  <a:lnTo>
                    <a:pt x="0" y="1058327"/>
                  </a:lnTo>
                  <a:lnTo>
                    <a:pt x="48534" y="1063918"/>
                  </a:lnTo>
                  <a:lnTo>
                    <a:pt x="93087" y="1079842"/>
                  </a:lnTo>
                  <a:lnTo>
                    <a:pt x="132389" y="1104829"/>
                  </a:lnTo>
                  <a:lnTo>
                    <a:pt x="165169" y="1137609"/>
                  </a:lnTo>
                  <a:lnTo>
                    <a:pt x="190156" y="1176911"/>
                  </a:lnTo>
                  <a:lnTo>
                    <a:pt x="206080" y="1221465"/>
                  </a:lnTo>
                  <a:lnTo>
                    <a:pt x="211670" y="1270000"/>
                  </a:lnTo>
                  <a:lnTo>
                    <a:pt x="6265329" y="1270000"/>
                  </a:lnTo>
                  <a:lnTo>
                    <a:pt x="6270919" y="1221465"/>
                  </a:lnTo>
                  <a:lnTo>
                    <a:pt x="6286843" y="1176911"/>
                  </a:lnTo>
                  <a:lnTo>
                    <a:pt x="6311830" y="1137609"/>
                  </a:lnTo>
                  <a:lnTo>
                    <a:pt x="6344610" y="1104829"/>
                  </a:lnTo>
                  <a:lnTo>
                    <a:pt x="6383912" y="1079842"/>
                  </a:lnTo>
                  <a:lnTo>
                    <a:pt x="6428465" y="1063918"/>
                  </a:lnTo>
                  <a:lnTo>
                    <a:pt x="6477000" y="1058327"/>
                  </a:lnTo>
                  <a:lnTo>
                    <a:pt x="6477000" y="211670"/>
                  </a:lnTo>
                  <a:lnTo>
                    <a:pt x="6428465" y="206080"/>
                  </a:lnTo>
                  <a:lnTo>
                    <a:pt x="6383912" y="190156"/>
                  </a:lnTo>
                  <a:lnTo>
                    <a:pt x="6344610" y="165169"/>
                  </a:lnTo>
                  <a:lnTo>
                    <a:pt x="6311830" y="132389"/>
                  </a:lnTo>
                  <a:lnTo>
                    <a:pt x="6286843" y="93087"/>
                  </a:lnTo>
                  <a:lnTo>
                    <a:pt x="6270919" y="48534"/>
                  </a:lnTo>
                  <a:lnTo>
                    <a:pt x="62653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33500" y="1359959"/>
              <a:ext cx="6477000" cy="1270000"/>
            </a:xfrm>
            <a:custGeom>
              <a:avLst/>
              <a:gdLst/>
              <a:ahLst/>
              <a:cxnLst/>
              <a:rect l="l" t="t" r="r" b="b"/>
              <a:pathLst>
                <a:path w="6477000" h="1270000">
                  <a:moveTo>
                    <a:pt x="0" y="211671"/>
                  </a:moveTo>
                  <a:lnTo>
                    <a:pt x="48534" y="206081"/>
                  </a:lnTo>
                  <a:lnTo>
                    <a:pt x="93087" y="190156"/>
                  </a:lnTo>
                  <a:lnTo>
                    <a:pt x="132389" y="165169"/>
                  </a:lnTo>
                  <a:lnTo>
                    <a:pt x="165169" y="132389"/>
                  </a:lnTo>
                  <a:lnTo>
                    <a:pt x="190156" y="93087"/>
                  </a:lnTo>
                  <a:lnTo>
                    <a:pt x="206080" y="48534"/>
                  </a:lnTo>
                  <a:lnTo>
                    <a:pt x="211671" y="0"/>
                  </a:lnTo>
                  <a:lnTo>
                    <a:pt x="6265329" y="0"/>
                  </a:lnTo>
                  <a:lnTo>
                    <a:pt x="6270919" y="48534"/>
                  </a:lnTo>
                  <a:lnTo>
                    <a:pt x="6286843" y="93087"/>
                  </a:lnTo>
                  <a:lnTo>
                    <a:pt x="6311830" y="132389"/>
                  </a:lnTo>
                  <a:lnTo>
                    <a:pt x="6344610" y="165169"/>
                  </a:lnTo>
                  <a:lnTo>
                    <a:pt x="6383912" y="190156"/>
                  </a:lnTo>
                  <a:lnTo>
                    <a:pt x="6428465" y="206081"/>
                  </a:lnTo>
                  <a:lnTo>
                    <a:pt x="6477000" y="211671"/>
                  </a:lnTo>
                  <a:lnTo>
                    <a:pt x="6477000" y="1058329"/>
                  </a:lnTo>
                  <a:lnTo>
                    <a:pt x="6428465" y="1063919"/>
                  </a:lnTo>
                  <a:lnTo>
                    <a:pt x="6383912" y="1079843"/>
                  </a:lnTo>
                  <a:lnTo>
                    <a:pt x="6344610" y="1104830"/>
                  </a:lnTo>
                  <a:lnTo>
                    <a:pt x="6311830" y="1137610"/>
                  </a:lnTo>
                  <a:lnTo>
                    <a:pt x="6286843" y="1176912"/>
                  </a:lnTo>
                  <a:lnTo>
                    <a:pt x="6270919" y="1221465"/>
                  </a:lnTo>
                  <a:lnTo>
                    <a:pt x="6265329" y="1270000"/>
                  </a:lnTo>
                  <a:lnTo>
                    <a:pt x="211671" y="1270000"/>
                  </a:lnTo>
                  <a:lnTo>
                    <a:pt x="206080" y="1221465"/>
                  </a:lnTo>
                  <a:lnTo>
                    <a:pt x="190156" y="1176912"/>
                  </a:lnTo>
                  <a:lnTo>
                    <a:pt x="165169" y="1137610"/>
                  </a:lnTo>
                  <a:lnTo>
                    <a:pt x="132389" y="1104830"/>
                  </a:lnTo>
                  <a:lnTo>
                    <a:pt x="93087" y="1079843"/>
                  </a:lnTo>
                  <a:lnTo>
                    <a:pt x="48534" y="1063919"/>
                  </a:lnTo>
                  <a:lnTo>
                    <a:pt x="0" y="1058329"/>
                  </a:lnTo>
                  <a:lnTo>
                    <a:pt x="0" y="2116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43813" y="1753615"/>
            <a:ext cx="418211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3060"/>
              </a:lnSpc>
              <a:spcBef>
                <a:spcPts val="100"/>
              </a:spcBef>
            </a:pPr>
            <a:r>
              <a:rPr sz="4050" spc="-869" baseline="6172" dirty="0">
                <a:latin typeface="Tahoma"/>
                <a:cs typeface="Tahoma"/>
              </a:rPr>
              <a:t>Пере</a:t>
            </a:r>
            <a:r>
              <a:rPr sz="2300" b="1" spc="-580" dirty="0">
                <a:latin typeface="Arial Narrow"/>
                <a:cs typeface="Arial Narrow"/>
              </a:rPr>
              <a:t>П</a:t>
            </a:r>
            <a:r>
              <a:rPr sz="4050" spc="-869" baseline="6172" dirty="0">
                <a:latin typeface="Tahoma"/>
                <a:cs typeface="Tahoma"/>
              </a:rPr>
              <a:t>р</a:t>
            </a:r>
            <a:r>
              <a:rPr sz="2300" b="1" spc="-580" dirty="0">
                <a:latin typeface="Arial Narrow"/>
                <a:cs typeface="Arial Narrow"/>
              </a:rPr>
              <a:t>Е</a:t>
            </a:r>
            <a:r>
              <a:rPr sz="4050" spc="-869" baseline="6172" dirty="0">
                <a:latin typeface="Tahoma"/>
                <a:cs typeface="Tahoma"/>
              </a:rPr>
              <a:t>а</a:t>
            </a:r>
            <a:r>
              <a:rPr sz="2300" b="1" spc="-580" dirty="0">
                <a:latin typeface="Arial Narrow"/>
                <a:cs typeface="Arial Narrow"/>
              </a:rPr>
              <a:t>Р</a:t>
            </a:r>
            <a:r>
              <a:rPr sz="4050" spc="-869" baseline="6172" dirty="0">
                <a:latin typeface="Tahoma"/>
                <a:cs typeface="Tahoma"/>
              </a:rPr>
              <a:t>с</a:t>
            </a:r>
            <a:r>
              <a:rPr sz="2300" b="1" spc="-580" dirty="0">
                <a:latin typeface="Arial Narrow"/>
                <a:cs typeface="Arial Narrow"/>
              </a:rPr>
              <a:t>Е</a:t>
            </a:r>
            <a:r>
              <a:rPr sz="4050" spc="-869" baseline="6172" dirty="0">
                <a:latin typeface="Tahoma"/>
                <a:cs typeface="Tahoma"/>
              </a:rPr>
              <a:t>п</a:t>
            </a:r>
            <a:r>
              <a:rPr sz="2300" b="1" spc="-580" dirty="0">
                <a:latin typeface="Arial Narrow"/>
                <a:cs typeface="Arial Narrow"/>
              </a:rPr>
              <a:t>Р</a:t>
            </a:r>
            <a:r>
              <a:rPr sz="4050" spc="-869" baseline="6172" dirty="0">
                <a:latin typeface="Tahoma"/>
                <a:cs typeface="Tahoma"/>
              </a:rPr>
              <a:t>р</a:t>
            </a:r>
            <a:r>
              <a:rPr sz="2300" b="1" spc="-580" dirty="0">
                <a:latin typeface="Arial Narrow"/>
                <a:cs typeface="Arial Narrow"/>
              </a:rPr>
              <a:t>АС</a:t>
            </a:r>
            <a:r>
              <a:rPr sz="4050" spc="-869" baseline="6172" dirty="0">
                <a:latin typeface="Tahoma"/>
                <a:cs typeface="Tahoma"/>
              </a:rPr>
              <a:t>е</a:t>
            </a:r>
            <a:r>
              <a:rPr sz="2300" b="1" spc="-580" dirty="0">
                <a:latin typeface="Arial Narrow"/>
                <a:cs typeface="Arial Narrow"/>
              </a:rPr>
              <a:t>П</a:t>
            </a:r>
            <a:r>
              <a:rPr sz="4050" spc="-869" baseline="6172" dirty="0">
                <a:latin typeface="Tahoma"/>
                <a:cs typeface="Tahoma"/>
              </a:rPr>
              <a:t>д</a:t>
            </a:r>
            <a:r>
              <a:rPr sz="2300" b="1" spc="-580" dirty="0">
                <a:latin typeface="Arial Narrow"/>
                <a:cs typeface="Arial Narrow"/>
              </a:rPr>
              <a:t>Р</a:t>
            </a:r>
            <a:r>
              <a:rPr sz="4050" spc="-869" baseline="6172" dirty="0">
                <a:latin typeface="Tahoma"/>
                <a:cs typeface="Tahoma"/>
              </a:rPr>
              <a:t>е</a:t>
            </a:r>
            <a:r>
              <a:rPr sz="2300" b="1" spc="-580" dirty="0">
                <a:latin typeface="Arial Narrow"/>
                <a:cs typeface="Arial Narrow"/>
              </a:rPr>
              <a:t>Е</a:t>
            </a:r>
            <a:r>
              <a:rPr sz="4050" spc="-869" baseline="6172" dirty="0">
                <a:latin typeface="Tahoma"/>
                <a:cs typeface="Tahoma"/>
              </a:rPr>
              <a:t>л</a:t>
            </a:r>
            <a:r>
              <a:rPr sz="2300" b="1" spc="-580" dirty="0">
                <a:latin typeface="Arial Narrow"/>
                <a:cs typeface="Arial Narrow"/>
              </a:rPr>
              <a:t>Д</a:t>
            </a:r>
            <a:r>
              <a:rPr sz="4050" spc="-869" baseline="6172" dirty="0">
                <a:latin typeface="Tahoma"/>
                <a:cs typeface="Tahoma"/>
              </a:rPr>
              <a:t>е</a:t>
            </a:r>
            <a:r>
              <a:rPr sz="2300" b="1" spc="-580" dirty="0">
                <a:latin typeface="Arial Narrow"/>
                <a:cs typeface="Arial Narrow"/>
              </a:rPr>
              <a:t>Е</a:t>
            </a:r>
            <a:r>
              <a:rPr sz="4050" spc="-869" baseline="6172" dirty="0">
                <a:latin typeface="Tahoma"/>
                <a:cs typeface="Tahoma"/>
              </a:rPr>
              <a:t>н</a:t>
            </a:r>
            <a:r>
              <a:rPr sz="2300" b="1" spc="-580" dirty="0">
                <a:latin typeface="Arial Narrow"/>
                <a:cs typeface="Arial Narrow"/>
              </a:rPr>
              <a:t>Л</a:t>
            </a:r>
            <a:r>
              <a:rPr sz="4050" spc="-869" baseline="6172" dirty="0">
                <a:latin typeface="Tahoma"/>
                <a:cs typeface="Tahoma"/>
              </a:rPr>
              <a:t>и</a:t>
            </a:r>
            <a:r>
              <a:rPr sz="2300" b="1" spc="-580" dirty="0">
                <a:latin typeface="Arial Narrow"/>
                <a:cs typeface="Arial Narrow"/>
              </a:rPr>
              <a:t>Е</a:t>
            </a:r>
            <a:r>
              <a:rPr sz="4050" spc="-869" baseline="6172" dirty="0">
                <a:latin typeface="Tahoma"/>
                <a:cs typeface="Tahoma"/>
              </a:rPr>
              <a:t>е</a:t>
            </a:r>
            <a:r>
              <a:rPr sz="2300" b="1" spc="-580" dirty="0">
                <a:latin typeface="Arial Narrow"/>
                <a:cs typeface="Arial Narrow"/>
              </a:rPr>
              <a:t>НИЕ</a:t>
            </a:r>
            <a:r>
              <a:rPr sz="2300" b="1" spc="60" dirty="0">
                <a:latin typeface="Arial Narrow"/>
                <a:cs typeface="Arial Narrow"/>
              </a:rPr>
              <a:t> </a:t>
            </a:r>
            <a:r>
              <a:rPr sz="2300" b="1" spc="10" dirty="0">
                <a:latin typeface="Arial Narrow"/>
                <a:cs typeface="Arial Narrow"/>
              </a:rPr>
              <a:t>ОЦК</a:t>
            </a:r>
            <a:endParaRPr sz="2300">
              <a:latin typeface="Arial Narrow"/>
              <a:cs typeface="Arial Narrow"/>
            </a:endParaRPr>
          </a:p>
          <a:p>
            <a:pPr marL="38100">
              <a:lnSpc>
                <a:spcPts val="3060"/>
              </a:lnSpc>
            </a:pPr>
            <a:r>
              <a:rPr sz="2700" spc="-25" dirty="0">
                <a:latin typeface="Tahoma"/>
                <a:cs typeface="Tahoma"/>
              </a:rPr>
              <a:t>ОЦК</a:t>
            </a:r>
            <a:endParaRPr sz="2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1951" y="4362450"/>
            <a:ext cx="5843270" cy="800100"/>
            <a:chOff x="1631951" y="4362450"/>
            <a:chExt cx="5843270" cy="800100"/>
          </a:xfrm>
        </p:grpSpPr>
        <p:sp>
          <p:nvSpPr>
            <p:cNvPr id="3" name="object 3"/>
            <p:cNvSpPr/>
            <p:nvPr/>
          </p:nvSpPr>
          <p:spPr>
            <a:xfrm>
              <a:off x="1651001" y="4381499"/>
              <a:ext cx="5805170" cy="762000"/>
            </a:xfrm>
            <a:custGeom>
              <a:avLst/>
              <a:gdLst/>
              <a:ahLst/>
              <a:cxnLst/>
              <a:rect l="l" t="t" r="r" b="b"/>
              <a:pathLst>
                <a:path w="5805170" h="762000">
                  <a:moveTo>
                    <a:pt x="5804959" y="0"/>
                  </a:moveTo>
                  <a:lnTo>
                    <a:pt x="0" y="0"/>
                  </a:lnTo>
                  <a:lnTo>
                    <a:pt x="0" y="761999"/>
                  </a:lnTo>
                  <a:lnTo>
                    <a:pt x="5804959" y="761999"/>
                  </a:lnTo>
                  <a:lnTo>
                    <a:pt x="5804959" y="0"/>
                  </a:lnTo>
                  <a:close/>
                </a:path>
              </a:pathLst>
            </a:custGeom>
            <a:solidFill>
              <a:srgbClr val="DDDDDD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51001" y="4381500"/>
              <a:ext cx="5805170" cy="762000"/>
            </a:xfrm>
            <a:custGeom>
              <a:avLst/>
              <a:gdLst/>
              <a:ahLst/>
              <a:cxnLst/>
              <a:rect l="l" t="t" r="r" b="b"/>
              <a:pathLst>
                <a:path w="5805170" h="762000">
                  <a:moveTo>
                    <a:pt x="0" y="0"/>
                  </a:moveTo>
                  <a:lnTo>
                    <a:pt x="5804959" y="0"/>
                  </a:lnTo>
                  <a:lnTo>
                    <a:pt x="5804959" y="762000"/>
                  </a:lnTo>
                  <a:lnTo>
                    <a:pt x="0" y="762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8848" y="4611623"/>
              <a:ext cx="246887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4200" y="4607344"/>
              <a:ext cx="253495" cy="246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31951" y="1314450"/>
            <a:ext cx="5843270" cy="2387600"/>
            <a:chOff x="1631951" y="1314450"/>
            <a:chExt cx="5843270" cy="2387600"/>
          </a:xfrm>
        </p:grpSpPr>
        <p:sp>
          <p:nvSpPr>
            <p:cNvPr id="8" name="object 8"/>
            <p:cNvSpPr/>
            <p:nvPr/>
          </p:nvSpPr>
          <p:spPr>
            <a:xfrm>
              <a:off x="1651000" y="3174999"/>
              <a:ext cx="5805170" cy="508000"/>
            </a:xfrm>
            <a:custGeom>
              <a:avLst/>
              <a:gdLst/>
              <a:ahLst/>
              <a:cxnLst/>
              <a:rect l="l" t="t" r="r" b="b"/>
              <a:pathLst>
                <a:path w="5805170" h="508000">
                  <a:moveTo>
                    <a:pt x="5804954" y="0"/>
                  </a:moveTo>
                  <a:lnTo>
                    <a:pt x="0" y="0"/>
                  </a:lnTo>
                  <a:lnTo>
                    <a:pt x="0" y="28587"/>
                  </a:lnTo>
                  <a:lnTo>
                    <a:pt x="0" y="508000"/>
                  </a:lnTo>
                  <a:lnTo>
                    <a:pt x="5804954" y="508000"/>
                  </a:lnTo>
                  <a:lnTo>
                    <a:pt x="5804954" y="28587"/>
                  </a:lnTo>
                  <a:lnTo>
                    <a:pt x="5804954" y="0"/>
                  </a:lnTo>
                  <a:close/>
                </a:path>
              </a:pathLst>
            </a:custGeom>
            <a:solidFill>
              <a:srgbClr val="6666FF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51001" y="3175000"/>
              <a:ext cx="5805170" cy="508000"/>
            </a:xfrm>
            <a:custGeom>
              <a:avLst/>
              <a:gdLst/>
              <a:ahLst/>
              <a:cxnLst/>
              <a:rect l="l" t="t" r="r" b="b"/>
              <a:pathLst>
                <a:path w="5805170" h="508000">
                  <a:moveTo>
                    <a:pt x="0" y="0"/>
                  </a:moveTo>
                  <a:lnTo>
                    <a:pt x="5804959" y="0"/>
                  </a:lnTo>
                  <a:lnTo>
                    <a:pt x="5804959" y="508000"/>
                  </a:lnTo>
                  <a:lnTo>
                    <a:pt x="0" y="5080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1001" y="1333500"/>
              <a:ext cx="5796280" cy="1820545"/>
            </a:xfrm>
            <a:custGeom>
              <a:avLst/>
              <a:gdLst/>
              <a:ahLst/>
              <a:cxnLst/>
              <a:rect l="l" t="t" r="r" b="b"/>
              <a:pathLst>
                <a:path w="5796280" h="1820545">
                  <a:moveTo>
                    <a:pt x="5795698" y="0"/>
                  </a:moveTo>
                  <a:lnTo>
                    <a:pt x="0" y="0"/>
                  </a:lnTo>
                  <a:lnTo>
                    <a:pt x="0" y="1820332"/>
                  </a:lnTo>
                  <a:lnTo>
                    <a:pt x="5795698" y="1820332"/>
                  </a:lnTo>
                  <a:lnTo>
                    <a:pt x="5795698" y="0"/>
                  </a:lnTo>
                  <a:close/>
                </a:path>
              </a:pathLst>
            </a:custGeom>
            <a:solidFill>
              <a:srgbClr val="CC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51001" y="1333500"/>
              <a:ext cx="5796280" cy="1820545"/>
            </a:xfrm>
            <a:custGeom>
              <a:avLst/>
              <a:gdLst/>
              <a:ahLst/>
              <a:cxnLst/>
              <a:rect l="l" t="t" r="r" b="b"/>
              <a:pathLst>
                <a:path w="5796280" h="1820545">
                  <a:moveTo>
                    <a:pt x="0" y="0"/>
                  </a:moveTo>
                  <a:lnTo>
                    <a:pt x="5795699" y="0"/>
                  </a:lnTo>
                  <a:lnTo>
                    <a:pt x="5795699" y="1820333"/>
                  </a:lnTo>
                  <a:lnTo>
                    <a:pt x="0" y="182033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97224" y="3236976"/>
              <a:ext cx="155448" cy="3200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98876" y="3238500"/>
              <a:ext cx="153670" cy="317500"/>
            </a:xfrm>
            <a:custGeom>
              <a:avLst/>
              <a:gdLst/>
              <a:ahLst/>
              <a:cxnLst/>
              <a:rect l="l" t="t" r="r" b="b"/>
              <a:pathLst>
                <a:path w="153670" h="317500">
                  <a:moveTo>
                    <a:pt x="0" y="44943"/>
                  </a:moveTo>
                  <a:lnTo>
                    <a:pt x="44943" y="0"/>
                  </a:lnTo>
                  <a:lnTo>
                    <a:pt x="108515" y="0"/>
                  </a:lnTo>
                  <a:lnTo>
                    <a:pt x="153459" y="44943"/>
                  </a:lnTo>
                  <a:lnTo>
                    <a:pt x="153459" y="272556"/>
                  </a:lnTo>
                  <a:lnTo>
                    <a:pt x="108515" y="317500"/>
                  </a:lnTo>
                  <a:lnTo>
                    <a:pt x="44943" y="317500"/>
                  </a:lnTo>
                  <a:lnTo>
                    <a:pt x="0" y="272556"/>
                  </a:lnTo>
                  <a:lnTo>
                    <a:pt x="0" y="44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1080" y="3352800"/>
              <a:ext cx="265175" cy="2133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31970" y="3355523"/>
              <a:ext cx="263525" cy="210820"/>
            </a:xfrm>
            <a:custGeom>
              <a:avLst/>
              <a:gdLst/>
              <a:ahLst/>
              <a:cxnLst/>
              <a:rect l="l" t="t" r="r" b="b"/>
              <a:pathLst>
                <a:path w="263525" h="210820">
                  <a:moveTo>
                    <a:pt x="76198" y="210451"/>
                  </a:moveTo>
                  <a:lnTo>
                    <a:pt x="12358" y="164084"/>
                  </a:lnTo>
                  <a:lnTo>
                    <a:pt x="0" y="86141"/>
                  </a:lnTo>
                  <a:lnTo>
                    <a:pt x="46366" y="22301"/>
                  </a:lnTo>
                  <a:lnTo>
                    <a:pt x="187026" y="0"/>
                  </a:lnTo>
                  <a:lnTo>
                    <a:pt x="250866" y="46366"/>
                  </a:lnTo>
                  <a:lnTo>
                    <a:pt x="263224" y="124309"/>
                  </a:lnTo>
                  <a:lnTo>
                    <a:pt x="216857" y="188149"/>
                  </a:lnTo>
                  <a:lnTo>
                    <a:pt x="76198" y="2104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89430" y="2836332"/>
              <a:ext cx="2273300" cy="317500"/>
            </a:xfrm>
            <a:custGeom>
              <a:avLst/>
              <a:gdLst/>
              <a:ahLst/>
              <a:cxnLst/>
              <a:rect l="l" t="t" r="r" b="b"/>
              <a:pathLst>
                <a:path w="2273300" h="317500">
                  <a:moveTo>
                    <a:pt x="2219853" y="0"/>
                  </a:moveTo>
                  <a:lnTo>
                    <a:pt x="52917" y="0"/>
                  </a:lnTo>
                  <a:lnTo>
                    <a:pt x="32319" y="4158"/>
                  </a:lnTo>
                  <a:lnTo>
                    <a:pt x="15499" y="15499"/>
                  </a:lnTo>
                  <a:lnTo>
                    <a:pt x="4158" y="32319"/>
                  </a:lnTo>
                  <a:lnTo>
                    <a:pt x="0" y="52917"/>
                  </a:lnTo>
                  <a:lnTo>
                    <a:pt x="0" y="264582"/>
                  </a:lnTo>
                  <a:lnTo>
                    <a:pt x="4158" y="285180"/>
                  </a:lnTo>
                  <a:lnTo>
                    <a:pt x="15499" y="302000"/>
                  </a:lnTo>
                  <a:lnTo>
                    <a:pt x="32319" y="313341"/>
                  </a:lnTo>
                  <a:lnTo>
                    <a:pt x="52917" y="317500"/>
                  </a:lnTo>
                  <a:lnTo>
                    <a:pt x="2219853" y="317500"/>
                  </a:lnTo>
                  <a:lnTo>
                    <a:pt x="2240451" y="313341"/>
                  </a:lnTo>
                  <a:lnTo>
                    <a:pt x="2257271" y="302000"/>
                  </a:lnTo>
                  <a:lnTo>
                    <a:pt x="2268611" y="285180"/>
                  </a:lnTo>
                  <a:lnTo>
                    <a:pt x="2272770" y="264582"/>
                  </a:lnTo>
                  <a:lnTo>
                    <a:pt x="2272770" y="52917"/>
                  </a:lnTo>
                  <a:lnTo>
                    <a:pt x="2268611" y="32319"/>
                  </a:lnTo>
                  <a:lnTo>
                    <a:pt x="2257271" y="15499"/>
                  </a:lnTo>
                  <a:lnTo>
                    <a:pt x="2240451" y="4158"/>
                  </a:lnTo>
                  <a:lnTo>
                    <a:pt x="2219853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9430" y="2836332"/>
              <a:ext cx="2273300" cy="317500"/>
            </a:xfrm>
            <a:custGeom>
              <a:avLst/>
              <a:gdLst/>
              <a:ahLst/>
              <a:cxnLst/>
              <a:rect l="l" t="t" r="r" b="b"/>
              <a:pathLst>
                <a:path w="2273300" h="317500">
                  <a:moveTo>
                    <a:pt x="0" y="52917"/>
                  </a:moveTo>
                  <a:lnTo>
                    <a:pt x="4158" y="32319"/>
                  </a:lnTo>
                  <a:lnTo>
                    <a:pt x="15499" y="15499"/>
                  </a:lnTo>
                  <a:lnTo>
                    <a:pt x="32319" y="4158"/>
                  </a:lnTo>
                  <a:lnTo>
                    <a:pt x="52916" y="0"/>
                  </a:lnTo>
                  <a:lnTo>
                    <a:pt x="2219854" y="0"/>
                  </a:lnTo>
                  <a:lnTo>
                    <a:pt x="2240451" y="4158"/>
                  </a:lnTo>
                  <a:lnTo>
                    <a:pt x="2257271" y="15499"/>
                  </a:lnTo>
                  <a:lnTo>
                    <a:pt x="2268612" y="32319"/>
                  </a:lnTo>
                  <a:lnTo>
                    <a:pt x="2272771" y="52917"/>
                  </a:lnTo>
                  <a:lnTo>
                    <a:pt x="2272771" y="264582"/>
                  </a:lnTo>
                  <a:lnTo>
                    <a:pt x="2268612" y="285180"/>
                  </a:lnTo>
                  <a:lnTo>
                    <a:pt x="2257271" y="302000"/>
                  </a:lnTo>
                  <a:lnTo>
                    <a:pt x="2240451" y="313341"/>
                  </a:lnTo>
                  <a:lnTo>
                    <a:pt x="2219854" y="317500"/>
                  </a:lnTo>
                  <a:lnTo>
                    <a:pt x="52916" y="317500"/>
                  </a:lnTo>
                  <a:lnTo>
                    <a:pt x="32319" y="313341"/>
                  </a:lnTo>
                  <a:lnTo>
                    <a:pt x="15499" y="302000"/>
                  </a:lnTo>
                  <a:lnTo>
                    <a:pt x="4158" y="285180"/>
                  </a:lnTo>
                  <a:lnTo>
                    <a:pt x="0" y="264582"/>
                  </a:lnTo>
                  <a:lnTo>
                    <a:pt x="0" y="529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5656" y="2836332"/>
              <a:ext cx="2275840" cy="317500"/>
            </a:xfrm>
            <a:custGeom>
              <a:avLst/>
              <a:gdLst/>
              <a:ahLst/>
              <a:cxnLst/>
              <a:rect l="l" t="t" r="r" b="b"/>
              <a:pathLst>
                <a:path w="2275840" h="317500">
                  <a:moveTo>
                    <a:pt x="2222501" y="0"/>
                  </a:moveTo>
                  <a:lnTo>
                    <a:pt x="52917" y="0"/>
                  </a:lnTo>
                  <a:lnTo>
                    <a:pt x="32319" y="4158"/>
                  </a:lnTo>
                  <a:lnTo>
                    <a:pt x="15499" y="15499"/>
                  </a:lnTo>
                  <a:lnTo>
                    <a:pt x="4158" y="32319"/>
                  </a:lnTo>
                  <a:lnTo>
                    <a:pt x="0" y="52917"/>
                  </a:lnTo>
                  <a:lnTo>
                    <a:pt x="0" y="264582"/>
                  </a:lnTo>
                  <a:lnTo>
                    <a:pt x="4158" y="285180"/>
                  </a:lnTo>
                  <a:lnTo>
                    <a:pt x="15499" y="302000"/>
                  </a:lnTo>
                  <a:lnTo>
                    <a:pt x="32319" y="313341"/>
                  </a:lnTo>
                  <a:lnTo>
                    <a:pt x="52917" y="317500"/>
                  </a:lnTo>
                  <a:lnTo>
                    <a:pt x="2222501" y="317500"/>
                  </a:lnTo>
                  <a:lnTo>
                    <a:pt x="2243098" y="313341"/>
                  </a:lnTo>
                  <a:lnTo>
                    <a:pt x="2259918" y="302000"/>
                  </a:lnTo>
                  <a:lnTo>
                    <a:pt x="2271258" y="285180"/>
                  </a:lnTo>
                  <a:lnTo>
                    <a:pt x="2275417" y="264582"/>
                  </a:lnTo>
                  <a:lnTo>
                    <a:pt x="2275417" y="52917"/>
                  </a:lnTo>
                  <a:lnTo>
                    <a:pt x="2271258" y="32319"/>
                  </a:lnTo>
                  <a:lnTo>
                    <a:pt x="2259918" y="15499"/>
                  </a:lnTo>
                  <a:lnTo>
                    <a:pt x="2243098" y="4158"/>
                  </a:lnTo>
                  <a:lnTo>
                    <a:pt x="2222501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15656" y="2836332"/>
              <a:ext cx="2275840" cy="317500"/>
            </a:xfrm>
            <a:custGeom>
              <a:avLst/>
              <a:gdLst/>
              <a:ahLst/>
              <a:cxnLst/>
              <a:rect l="l" t="t" r="r" b="b"/>
              <a:pathLst>
                <a:path w="2275840" h="317500">
                  <a:moveTo>
                    <a:pt x="0" y="52916"/>
                  </a:moveTo>
                  <a:lnTo>
                    <a:pt x="4158" y="32319"/>
                  </a:lnTo>
                  <a:lnTo>
                    <a:pt x="15498" y="15498"/>
                  </a:lnTo>
                  <a:lnTo>
                    <a:pt x="32318" y="4158"/>
                  </a:lnTo>
                  <a:lnTo>
                    <a:pt x="52916" y="0"/>
                  </a:lnTo>
                  <a:lnTo>
                    <a:pt x="2222501" y="0"/>
                  </a:lnTo>
                  <a:lnTo>
                    <a:pt x="2243098" y="4158"/>
                  </a:lnTo>
                  <a:lnTo>
                    <a:pt x="2259918" y="15498"/>
                  </a:lnTo>
                  <a:lnTo>
                    <a:pt x="2271258" y="32319"/>
                  </a:lnTo>
                  <a:lnTo>
                    <a:pt x="2275417" y="52916"/>
                  </a:lnTo>
                  <a:lnTo>
                    <a:pt x="2275417" y="264583"/>
                  </a:lnTo>
                  <a:lnTo>
                    <a:pt x="2271258" y="285180"/>
                  </a:lnTo>
                  <a:lnTo>
                    <a:pt x="2259918" y="302001"/>
                  </a:lnTo>
                  <a:lnTo>
                    <a:pt x="2243098" y="313341"/>
                  </a:lnTo>
                  <a:lnTo>
                    <a:pt x="2222501" y="317500"/>
                  </a:lnTo>
                  <a:lnTo>
                    <a:pt x="52916" y="317500"/>
                  </a:lnTo>
                  <a:lnTo>
                    <a:pt x="32318" y="313341"/>
                  </a:lnTo>
                  <a:lnTo>
                    <a:pt x="15498" y="302001"/>
                  </a:lnTo>
                  <a:lnTo>
                    <a:pt x="4158" y="285180"/>
                  </a:lnTo>
                  <a:lnTo>
                    <a:pt x="0" y="264583"/>
                  </a:lnTo>
                  <a:lnTo>
                    <a:pt x="0" y="5291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033016" y="1691640"/>
              <a:ext cx="158495" cy="3200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035970" y="1693332"/>
              <a:ext cx="153670" cy="317500"/>
            </a:xfrm>
            <a:custGeom>
              <a:avLst/>
              <a:gdLst/>
              <a:ahLst/>
              <a:cxnLst/>
              <a:rect l="l" t="t" r="r" b="b"/>
              <a:pathLst>
                <a:path w="153669" h="317500">
                  <a:moveTo>
                    <a:pt x="0" y="44943"/>
                  </a:moveTo>
                  <a:lnTo>
                    <a:pt x="44943" y="0"/>
                  </a:lnTo>
                  <a:lnTo>
                    <a:pt x="108515" y="0"/>
                  </a:lnTo>
                  <a:lnTo>
                    <a:pt x="153459" y="44943"/>
                  </a:lnTo>
                  <a:lnTo>
                    <a:pt x="153459" y="272556"/>
                  </a:lnTo>
                  <a:lnTo>
                    <a:pt x="108515" y="317500"/>
                  </a:lnTo>
                  <a:lnTo>
                    <a:pt x="44943" y="317500"/>
                  </a:lnTo>
                  <a:lnTo>
                    <a:pt x="0" y="272556"/>
                  </a:lnTo>
                  <a:lnTo>
                    <a:pt x="0" y="44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08576" y="1359407"/>
              <a:ext cx="268224" cy="222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09788" y="1361115"/>
              <a:ext cx="264795" cy="220345"/>
            </a:xfrm>
            <a:custGeom>
              <a:avLst/>
              <a:gdLst/>
              <a:ahLst/>
              <a:cxnLst/>
              <a:rect l="l" t="t" r="r" b="b"/>
              <a:pathLst>
                <a:path w="264795" h="220344">
                  <a:moveTo>
                    <a:pt x="176437" y="0"/>
                  </a:moveTo>
                  <a:lnTo>
                    <a:pt x="244501" y="39909"/>
                  </a:lnTo>
                  <a:lnTo>
                    <a:pt x="264413" y="116271"/>
                  </a:lnTo>
                  <a:lnTo>
                    <a:pt x="224504" y="184336"/>
                  </a:lnTo>
                  <a:lnTo>
                    <a:pt x="87976" y="219937"/>
                  </a:lnTo>
                  <a:lnTo>
                    <a:pt x="19912" y="180027"/>
                  </a:lnTo>
                  <a:lnTo>
                    <a:pt x="0" y="103665"/>
                  </a:lnTo>
                  <a:lnTo>
                    <a:pt x="39909" y="35600"/>
                  </a:lnTo>
                  <a:lnTo>
                    <a:pt x="176437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565938" y="3868945"/>
            <a:ext cx="238760" cy="327025"/>
            <a:chOff x="4565938" y="3868945"/>
            <a:chExt cx="238760" cy="327025"/>
          </a:xfrm>
        </p:grpSpPr>
        <p:sp>
          <p:nvSpPr>
            <p:cNvPr id="25" name="object 25"/>
            <p:cNvSpPr/>
            <p:nvPr/>
          </p:nvSpPr>
          <p:spPr>
            <a:xfrm>
              <a:off x="4568951" y="3870960"/>
              <a:ext cx="231648" cy="3200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0701" y="3873707"/>
              <a:ext cx="229235" cy="317500"/>
            </a:xfrm>
            <a:custGeom>
              <a:avLst/>
              <a:gdLst/>
              <a:ahLst/>
              <a:cxnLst/>
              <a:rect l="l" t="t" r="r" b="b"/>
              <a:pathLst>
                <a:path w="229235" h="317500">
                  <a:moveTo>
                    <a:pt x="0" y="82801"/>
                  </a:moveTo>
                  <a:lnTo>
                    <a:pt x="23781" y="24449"/>
                  </a:lnTo>
                  <a:lnTo>
                    <a:pt x="81869" y="0"/>
                  </a:lnTo>
                  <a:lnTo>
                    <a:pt x="140220" y="23781"/>
                  </a:lnTo>
                  <a:lnTo>
                    <a:pt x="228823" y="234282"/>
                  </a:lnTo>
                  <a:lnTo>
                    <a:pt x="205042" y="292633"/>
                  </a:lnTo>
                  <a:lnTo>
                    <a:pt x="146954" y="317083"/>
                  </a:lnTo>
                  <a:lnTo>
                    <a:pt x="88602" y="293302"/>
                  </a:lnTo>
                  <a:lnTo>
                    <a:pt x="0" y="828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637987" y="2205922"/>
            <a:ext cx="263525" cy="308610"/>
            <a:chOff x="2637987" y="2205922"/>
            <a:chExt cx="263525" cy="308610"/>
          </a:xfrm>
        </p:grpSpPr>
        <p:sp>
          <p:nvSpPr>
            <p:cNvPr id="28" name="object 28"/>
            <p:cNvSpPr/>
            <p:nvPr/>
          </p:nvSpPr>
          <p:spPr>
            <a:xfrm>
              <a:off x="2642615" y="2209800"/>
              <a:ext cx="256031" cy="30175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42749" y="2210684"/>
              <a:ext cx="254000" cy="299085"/>
            </a:xfrm>
            <a:custGeom>
              <a:avLst/>
              <a:gdLst/>
              <a:ahLst/>
              <a:cxnLst/>
              <a:rect l="l" t="t" r="r" b="b"/>
              <a:pathLst>
                <a:path w="254000" h="299085">
                  <a:moveTo>
                    <a:pt x="127206" y="12188"/>
                  </a:moveTo>
                  <a:lnTo>
                    <a:pt x="189027" y="0"/>
                  </a:lnTo>
                  <a:lnTo>
                    <a:pt x="241371" y="35102"/>
                  </a:lnTo>
                  <a:lnTo>
                    <a:pt x="253559" y="96924"/>
                  </a:lnTo>
                  <a:lnTo>
                    <a:pt x="126353" y="286607"/>
                  </a:lnTo>
                  <a:lnTo>
                    <a:pt x="64532" y="298796"/>
                  </a:lnTo>
                  <a:lnTo>
                    <a:pt x="12188" y="263693"/>
                  </a:lnTo>
                  <a:lnTo>
                    <a:pt x="0" y="201871"/>
                  </a:lnTo>
                  <a:lnTo>
                    <a:pt x="127206" y="1218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4970130" y="1920044"/>
            <a:ext cx="252095" cy="245110"/>
            <a:chOff x="4970130" y="1920044"/>
            <a:chExt cx="252095" cy="245110"/>
          </a:xfrm>
        </p:grpSpPr>
        <p:sp>
          <p:nvSpPr>
            <p:cNvPr id="31" name="object 31"/>
            <p:cNvSpPr/>
            <p:nvPr/>
          </p:nvSpPr>
          <p:spPr>
            <a:xfrm>
              <a:off x="4974336" y="1923287"/>
              <a:ext cx="243839" cy="23774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70130" y="1920044"/>
              <a:ext cx="251490" cy="2450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3092185" y="1434570"/>
            <a:ext cx="163195" cy="327025"/>
            <a:chOff x="3092185" y="1434570"/>
            <a:chExt cx="163195" cy="327025"/>
          </a:xfrm>
        </p:grpSpPr>
        <p:sp>
          <p:nvSpPr>
            <p:cNvPr id="34" name="object 34"/>
            <p:cNvSpPr/>
            <p:nvPr/>
          </p:nvSpPr>
          <p:spPr>
            <a:xfrm>
              <a:off x="3096768" y="1438655"/>
              <a:ext cx="155447" cy="3200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96948" y="1439332"/>
              <a:ext cx="153670" cy="317500"/>
            </a:xfrm>
            <a:custGeom>
              <a:avLst/>
              <a:gdLst/>
              <a:ahLst/>
              <a:cxnLst/>
              <a:rect l="l" t="t" r="r" b="b"/>
              <a:pathLst>
                <a:path w="153669" h="317500">
                  <a:moveTo>
                    <a:pt x="0" y="44943"/>
                  </a:moveTo>
                  <a:lnTo>
                    <a:pt x="44943" y="0"/>
                  </a:lnTo>
                  <a:lnTo>
                    <a:pt x="108515" y="0"/>
                  </a:lnTo>
                  <a:lnTo>
                    <a:pt x="153459" y="44943"/>
                  </a:lnTo>
                  <a:lnTo>
                    <a:pt x="153459" y="272556"/>
                  </a:lnTo>
                  <a:lnTo>
                    <a:pt x="108515" y="317500"/>
                  </a:lnTo>
                  <a:lnTo>
                    <a:pt x="44943" y="317500"/>
                  </a:lnTo>
                  <a:lnTo>
                    <a:pt x="0" y="272556"/>
                  </a:lnTo>
                  <a:lnTo>
                    <a:pt x="0" y="44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521060" y="2196570"/>
            <a:ext cx="161925" cy="327025"/>
            <a:chOff x="5521060" y="2196570"/>
            <a:chExt cx="161925" cy="327025"/>
          </a:xfrm>
        </p:grpSpPr>
        <p:sp>
          <p:nvSpPr>
            <p:cNvPr id="37" name="object 37"/>
            <p:cNvSpPr/>
            <p:nvPr/>
          </p:nvSpPr>
          <p:spPr>
            <a:xfrm>
              <a:off x="5522975" y="2200655"/>
              <a:ext cx="155448" cy="3200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25823" y="2201332"/>
              <a:ext cx="152400" cy="317500"/>
            </a:xfrm>
            <a:custGeom>
              <a:avLst/>
              <a:gdLst/>
              <a:ahLst/>
              <a:cxnLst/>
              <a:rect l="l" t="t" r="r" b="b"/>
              <a:pathLst>
                <a:path w="152400" h="317500">
                  <a:moveTo>
                    <a:pt x="0" y="44555"/>
                  </a:moveTo>
                  <a:lnTo>
                    <a:pt x="44555" y="0"/>
                  </a:lnTo>
                  <a:lnTo>
                    <a:pt x="107580" y="0"/>
                  </a:lnTo>
                  <a:lnTo>
                    <a:pt x="152136" y="44555"/>
                  </a:lnTo>
                  <a:lnTo>
                    <a:pt x="152136" y="272944"/>
                  </a:lnTo>
                  <a:lnTo>
                    <a:pt x="107580" y="317500"/>
                  </a:lnTo>
                  <a:lnTo>
                    <a:pt x="44555" y="317500"/>
                  </a:lnTo>
                  <a:lnTo>
                    <a:pt x="0" y="272944"/>
                  </a:lnTo>
                  <a:lnTo>
                    <a:pt x="0" y="445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6482821" y="1561570"/>
            <a:ext cx="159385" cy="327025"/>
            <a:chOff x="6482821" y="1561570"/>
            <a:chExt cx="159385" cy="327025"/>
          </a:xfrm>
        </p:grpSpPr>
        <p:sp>
          <p:nvSpPr>
            <p:cNvPr id="40" name="object 40"/>
            <p:cNvSpPr/>
            <p:nvPr/>
          </p:nvSpPr>
          <p:spPr>
            <a:xfrm>
              <a:off x="6486144" y="1563623"/>
              <a:ext cx="152400" cy="3230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487584" y="1566332"/>
              <a:ext cx="149860" cy="317500"/>
            </a:xfrm>
            <a:custGeom>
              <a:avLst/>
              <a:gdLst/>
              <a:ahLst/>
              <a:cxnLst/>
              <a:rect l="l" t="t" r="r" b="b"/>
              <a:pathLst>
                <a:path w="149859" h="317500">
                  <a:moveTo>
                    <a:pt x="0" y="43781"/>
                  </a:moveTo>
                  <a:lnTo>
                    <a:pt x="43781" y="0"/>
                  </a:lnTo>
                  <a:lnTo>
                    <a:pt x="105708" y="0"/>
                  </a:lnTo>
                  <a:lnTo>
                    <a:pt x="149490" y="43781"/>
                  </a:lnTo>
                  <a:lnTo>
                    <a:pt x="149490" y="273718"/>
                  </a:lnTo>
                  <a:lnTo>
                    <a:pt x="105708" y="317500"/>
                  </a:lnTo>
                  <a:lnTo>
                    <a:pt x="43781" y="317500"/>
                  </a:lnTo>
                  <a:lnTo>
                    <a:pt x="0" y="273718"/>
                  </a:lnTo>
                  <a:lnTo>
                    <a:pt x="0" y="437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646238" y="2831570"/>
            <a:ext cx="464820" cy="327025"/>
            <a:chOff x="1646238" y="2831570"/>
            <a:chExt cx="464820" cy="327025"/>
          </a:xfrm>
        </p:grpSpPr>
        <p:sp>
          <p:nvSpPr>
            <p:cNvPr id="43" name="object 43"/>
            <p:cNvSpPr/>
            <p:nvPr/>
          </p:nvSpPr>
          <p:spPr>
            <a:xfrm>
              <a:off x="1651001" y="2836332"/>
              <a:ext cx="455295" cy="317500"/>
            </a:xfrm>
            <a:custGeom>
              <a:avLst/>
              <a:gdLst/>
              <a:ahLst/>
              <a:cxnLst/>
              <a:rect l="l" t="t" r="r" b="b"/>
              <a:pathLst>
                <a:path w="455294" h="317500">
                  <a:moveTo>
                    <a:pt x="402164" y="0"/>
                  </a:moveTo>
                  <a:lnTo>
                    <a:pt x="52917" y="0"/>
                  </a:lnTo>
                  <a:lnTo>
                    <a:pt x="32319" y="4158"/>
                  </a:lnTo>
                  <a:lnTo>
                    <a:pt x="15499" y="15499"/>
                  </a:lnTo>
                  <a:lnTo>
                    <a:pt x="4158" y="32319"/>
                  </a:lnTo>
                  <a:lnTo>
                    <a:pt x="0" y="52918"/>
                  </a:lnTo>
                  <a:lnTo>
                    <a:pt x="0" y="264581"/>
                  </a:lnTo>
                  <a:lnTo>
                    <a:pt x="4158" y="285180"/>
                  </a:lnTo>
                  <a:lnTo>
                    <a:pt x="15499" y="302000"/>
                  </a:lnTo>
                  <a:lnTo>
                    <a:pt x="32319" y="313341"/>
                  </a:lnTo>
                  <a:lnTo>
                    <a:pt x="52917" y="317500"/>
                  </a:lnTo>
                  <a:lnTo>
                    <a:pt x="402164" y="317500"/>
                  </a:lnTo>
                  <a:lnTo>
                    <a:pt x="422762" y="313341"/>
                  </a:lnTo>
                  <a:lnTo>
                    <a:pt x="439583" y="302000"/>
                  </a:lnTo>
                  <a:lnTo>
                    <a:pt x="450924" y="285180"/>
                  </a:lnTo>
                  <a:lnTo>
                    <a:pt x="455082" y="264581"/>
                  </a:lnTo>
                  <a:lnTo>
                    <a:pt x="455082" y="52918"/>
                  </a:lnTo>
                  <a:lnTo>
                    <a:pt x="450924" y="32319"/>
                  </a:lnTo>
                  <a:lnTo>
                    <a:pt x="439583" y="15499"/>
                  </a:lnTo>
                  <a:lnTo>
                    <a:pt x="422762" y="4158"/>
                  </a:lnTo>
                  <a:lnTo>
                    <a:pt x="402164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51001" y="2836332"/>
              <a:ext cx="455295" cy="317500"/>
            </a:xfrm>
            <a:custGeom>
              <a:avLst/>
              <a:gdLst/>
              <a:ahLst/>
              <a:cxnLst/>
              <a:rect l="l" t="t" r="r" b="b"/>
              <a:pathLst>
                <a:path w="455294" h="317500">
                  <a:moveTo>
                    <a:pt x="0" y="52917"/>
                  </a:moveTo>
                  <a:lnTo>
                    <a:pt x="4158" y="32319"/>
                  </a:lnTo>
                  <a:lnTo>
                    <a:pt x="15499" y="15499"/>
                  </a:lnTo>
                  <a:lnTo>
                    <a:pt x="32319" y="4158"/>
                  </a:lnTo>
                  <a:lnTo>
                    <a:pt x="52917" y="0"/>
                  </a:lnTo>
                  <a:lnTo>
                    <a:pt x="402165" y="0"/>
                  </a:lnTo>
                  <a:lnTo>
                    <a:pt x="422763" y="4158"/>
                  </a:lnTo>
                  <a:lnTo>
                    <a:pt x="439583" y="15499"/>
                  </a:lnTo>
                  <a:lnTo>
                    <a:pt x="450924" y="32319"/>
                  </a:lnTo>
                  <a:lnTo>
                    <a:pt x="455083" y="52917"/>
                  </a:lnTo>
                  <a:lnTo>
                    <a:pt x="455083" y="264582"/>
                  </a:lnTo>
                  <a:lnTo>
                    <a:pt x="450924" y="285180"/>
                  </a:lnTo>
                  <a:lnTo>
                    <a:pt x="439583" y="302000"/>
                  </a:lnTo>
                  <a:lnTo>
                    <a:pt x="422763" y="313341"/>
                  </a:lnTo>
                  <a:lnTo>
                    <a:pt x="402165" y="317500"/>
                  </a:lnTo>
                  <a:lnTo>
                    <a:pt x="52917" y="317500"/>
                  </a:lnTo>
                  <a:lnTo>
                    <a:pt x="32319" y="313341"/>
                  </a:lnTo>
                  <a:lnTo>
                    <a:pt x="15499" y="302000"/>
                  </a:lnTo>
                  <a:lnTo>
                    <a:pt x="4158" y="285180"/>
                  </a:lnTo>
                  <a:lnTo>
                    <a:pt x="0" y="264582"/>
                  </a:lnTo>
                  <a:lnTo>
                    <a:pt x="0" y="529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1651001" y="2831570"/>
            <a:ext cx="5788660" cy="372110"/>
            <a:chOff x="1651001" y="2831570"/>
            <a:chExt cx="5788660" cy="372110"/>
          </a:xfrm>
        </p:grpSpPr>
        <p:sp>
          <p:nvSpPr>
            <p:cNvPr id="46" name="object 46"/>
            <p:cNvSpPr/>
            <p:nvPr/>
          </p:nvSpPr>
          <p:spPr>
            <a:xfrm>
              <a:off x="6922824" y="2836332"/>
              <a:ext cx="512445" cy="317500"/>
            </a:xfrm>
            <a:custGeom>
              <a:avLst/>
              <a:gdLst/>
              <a:ahLst/>
              <a:cxnLst/>
              <a:rect l="l" t="t" r="r" b="b"/>
              <a:pathLst>
                <a:path w="512445" h="317500">
                  <a:moveTo>
                    <a:pt x="459051" y="0"/>
                  </a:moveTo>
                  <a:lnTo>
                    <a:pt x="52917" y="0"/>
                  </a:lnTo>
                  <a:lnTo>
                    <a:pt x="32319" y="4158"/>
                  </a:lnTo>
                  <a:lnTo>
                    <a:pt x="15499" y="15499"/>
                  </a:lnTo>
                  <a:lnTo>
                    <a:pt x="4158" y="32319"/>
                  </a:lnTo>
                  <a:lnTo>
                    <a:pt x="0" y="52917"/>
                  </a:lnTo>
                  <a:lnTo>
                    <a:pt x="0" y="264582"/>
                  </a:lnTo>
                  <a:lnTo>
                    <a:pt x="4158" y="285180"/>
                  </a:lnTo>
                  <a:lnTo>
                    <a:pt x="15499" y="302000"/>
                  </a:lnTo>
                  <a:lnTo>
                    <a:pt x="32319" y="313341"/>
                  </a:lnTo>
                  <a:lnTo>
                    <a:pt x="52917" y="317500"/>
                  </a:lnTo>
                  <a:lnTo>
                    <a:pt x="459051" y="317500"/>
                  </a:lnTo>
                  <a:lnTo>
                    <a:pt x="479649" y="313341"/>
                  </a:lnTo>
                  <a:lnTo>
                    <a:pt x="496469" y="302000"/>
                  </a:lnTo>
                  <a:lnTo>
                    <a:pt x="507810" y="285180"/>
                  </a:lnTo>
                  <a:lnTo>
                    <a:pt x="511968" y="264582"/>
                  </a:lnTo>
                  <a:lnTo>
                    <a:pt x="511968" y="52917"/>
                  </a:lnTo>
                  <a:lnTo>
                    <a:pt x="507810" y="32319"/>
                  </a:lnTo>
                  <a:lnTo>
                    <a:pt x="496469" y="15499"/>
                  </a:lnTo>
                  <a:lnTo>
                    <a:pt x="479649" y="4158"/>
                  </a:lnTo>
                  <a:lnTo>
                    <a:pt x="459051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922824" y="2836332"/>
              <a:ext cx="512445" cy="317500"/>
            </a:xfrm>
            <a:custGeom>
              <a:avLst/>
              <a:gdLst/>
              <a:ahLst/>
              <a:cxnLst/>
              <a:rect l="l" t="t" r="r" b="b"/>
              <a:pathLst>
                <a:path w="512445" h="317500">
                  <a:moveTo>
                    <a:pt x="0" y="52917"/>
                  </a:moveTo>
                  <a:lnTo>
                    <a:pt x="4158" y="32319"/>
                  </a:lnTo>
                  <a:lnTo>
                    <a:pt x="15499" y="15499"/>
                  </a:lnTo>
                  <a:lnTo>
                    <a:pt x="32319" y="4158"/>
                  </a:lnTo>
                  <a:lnTo>
                    <a:pt x="52917" y="0"/>
                  </a:lnTo>
                  <a:lnTo>
                    <a:pt x="459051" y="0"/>
                  </a:lnTo>
                  <a:lnTo>
                    <a:pt x="479649" y="4158"/>
                  </a:lnTo>
                  <a:lnTo>
                    <a:pt x="496469" y="15499"/>
                  </a:lnTo>
                  <a:lnTo>
                    <a:pt x="507810" y="32319"/>
                  </a:lnTo>
                  <a:lnTo>
                    <a:pt x="511969" y="52917"/>
                  </a:lnTo>
                  <a:lnTo>
                    <a:pt x="511969" y="264582"/>
                  </a:lnTo>
                  <a:lnTo>
                    <a:pt x="507810" y="285180"/>
                  </a:lnTo>
                  <a:lnTo>
                    <a:pt x="496469" y="302000"/>
                  </a:lnTo>
                  <a:lnTo>
                    <a:pt x="479649" y="313341"/>
                  </a:lnTo>
                  <a:lnTo>
                    <a:pt x="459051" y="317500"/>
                  </a:lnTo>
                  <a:lnTo>
                    <a:pt x="52917" y="317500"/>
                  </a:lnTo>
                  <a:lnTo>
                    <a:pt x="32319" y="313341"/>
                  </a:lnTo>
                  <a:lnTo>
                    <a:pt x="15499" y="302000"/>
                  </a:lnTo>
                  <a:lnTo>
                    <a:pt x="4158" y="285180"/>
                  </a:lnTo>
                  <a:lnTo>
                    <a:pt x="0" y="264582"/>
                  </a:lnTo>
                  <a:lnTo>
                    <a:pt x="0" y="5291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51001" y="3174999"/>
              <a:ext cx="5746750" cy="0"/>
            </a:xfrm>
            <a:custGeom>
              <a:avLst/>
              <a:gdLst/>
              <a:ahLst/>
              <a:cxnLst/>
              <a:rect l="l" t="t" r="r" b="b"/>
              <a:pathLst>
                <a:path w="5746750">
                  <a:moveTo>
                    <a:pt x="0" y="0"/>
                  </a:moveTo>
                  <a:lnTo>
                    <a:pt x="5746750" y="1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631951" y="3663950"/>
            <a:ext cx="5843270" cy="736600"/>
            <a:chOff x="1631951" y="3663950"/>
            <a:chExt cx="5843270" cy="736600"/>
          </a:xfrm>
        </p:grpSpPr>
        <p:sp>
          <p:nvSpPr>
            <p:cNvPr id="50" name="object 50"/>
            <p:cNvSpPr/>
            <p:nvPr/>
          </p:nvSpPr>
          <p:spPr>
            <a:xfrm>
              <a:off x="1651001" y="3683000"/>
              <a:ext cx="5805170" cy="698500"/>
            </a:xfrm>
            <a:custGeom>
              <a:avLst/>
              <a:gdLst/>
              <a:ahLst/>
              <a:cxnLst/>
              <a:rect l="l" t="t" r="r" b="b"/>
              <a:pathLst>
                <a:path w="5805170" h="698500">
                  <a:moveTo>
                    <a:pt x="5804959" y="0"/>
                  </a:moveTo>
                  <a:lnTo>
                    <a:pt x="0" y="0"/>
                  </a:lnTo>
                  <a:lnTo>
                    <a:pt x="0" y="698500"/>
                  </a:lnTo>
                  <a:lnTo>
                    <a:pt x="5804959" y="698500"/>
                  </a:lnTo>
                  <a:lnTo>
                    <a:pt x="580495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1001" y="3683000"/>
              <a:ext cx="5805170" cy="698500"/>
            </a:xfrm>
            <a:custGeom>
              <a:avLst/>
              <a:gdLst/>
              <a:ahLst/>
              <a:cxnLst/>
              <a:rect l="l" t="t" r="r" b="b"/>
              <a:pathLst>
                <a:path w="5805170" h="698500">
                  <a:moveTo>
                    <a:pt x="0" y="0"/>
                  </a:moveTo>
                  <a:lnTo>
                    <a:pt x="5804959" y="0"/>
                  </a:lnTo>
                  <a:lnTo>
                    <a:pt x="5804959" y="698500"/>
                  </a:lnTo>
                  <a:lnTo>
                    <a:pt x="0" y="69850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74720" y="3849623"/>
              <a:ext cx="246887" cy="24079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71585" y="3845345"/>
              <a:ext cx="253495" cy="2468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44696" y="3913631"/>
              <a:ext cx="243839" cy="23774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40120" y="3909711"/>
              <a:ext cx="251490" cy="24508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938732" y="2162047"/>
            <a:ext cx="7143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C00000"/>
                </a:solidFill>
                <a:latin typeface="Arial"/>
                <a:cs typeface="Arial"/>
              </a:rPr>
              <a:t>Пл</a:t>
            </a:r>
            <a:r>
              <a:rPr sz="1500" b="1" spc="20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r>
              <a:rPr sz="1500" b="1" spc="-35" dirty="0">
                <a:solidFill>
                  <a:srgbClr val="C00000"/>
                </a:solidFill>
                <a:latin typeface="Arial"/>
                <a:cs typeface="Arial"/>
              </a:rPr>
              <a:t>з</a:t>
            </a:r>
            <a:r>
              <a:rPr sz="1500" b="1" spc="-20" dirty="0">
                <a:solidFill>
                  <a:srgbClr val="C00000"/>
                </a:solidFill>
                <a:latin typeface="Arial"/>
                <a:cs typeface="Arial"/>
              </a:rPr>
              <a:t>м</a:t>
            </a:r>
            <a:r>
              <a:rPr sz="1500" b="1" dirty="0">
                <a:solidFill>
                  <a:srgbClr val="C00000"/>
                </a:solidFill>
                <a:latin typeface="Arial"/>
                <a:cs typeface="Arial"/>
              </a:rPr>
              <a:t>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70051" y="2866135"/>
            <a:ext cx="575818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78255" algn="r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8F8F8"/>
                </a:solidFill>
                <a:latin typeface="Arial"/>
                <a:cs typeface="Arial"/>
              </a:rPr>
              <a:t>ГЭ</a:t>
            </a:r>
            <a:r>
              <a:rPr sz="1500" b="1" dirty="0">
                <a:solidFill>
                  <a:srgbClr val="F8F8F8"/>
                </a:solidFill>
                <a:latin typeface="Arial"/>
                <a:cs typeface="Arial"/>
              </a:rPr>
              <a:t>Б</a:t>
            </a:r>
            <a:endParaRPr sz="1500">
              <a:latin typeface="Arial"/>
              <a:cs typeface="Arial"/>
            </a:endParaRPr>
          </a:p>
          <a:p>
            <a:pPr marL="3712845">
              <a:lnSpc>
                <a:spcPct val="100000"/>
              </a:lnSpc>
              <a:spcBef>
                <a:spcPts val="1285"/>
              </a:spcBef>
            </a:pPr>
            <a:r>
              <a:rPr sz="1700" b="1" spc="-25" dirty="0">
                <a:solidFill>
                  <a:srgbClr val="FFFF00"/>
                </a:solidFill>
                <a:latin typeface="Arial"/>
                <a:cs typeface="Arial"/>
              </a:rPr>
              <a:t>Интерстиций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210782" y="3274764"/>
            <a:ext cx="250825" cy="245110"/>
            <a:chOff x="4210782" y="3274764"/>
            <a:chExt cx="250825" cy="245110"/>
          </a:xfrm>
        </p:grpSpPr>
        <p:sp>
          <p:nvSpPr>
            <p:cNvPr id="59" name="object 59"/>
            <p:cNvSpPr/>
            <p:nvPr/>
          </p:nvSpPr>
          <p:spPr>
            <a:xfrm>
              <a:off x="4215384" y="3276599"/>
              <a:ext cx="243839" cy="2407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210782" y="3274764"/>
              <a:ext cx="250638" cy="2446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769274" y="3902455"/>
            <a:ext cx="2230120" cy="1019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Arial"/>
                <a:cs typeface="Arial"/>
              </a:rPr>
              <a:t>МОЗГ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500" b="1" spc="-5" dirty="0">
                <a:latin typeface="Arial"/>
                <a:cs typeface="Arial"/>
              </a:rPr>
              <a:t>Л</a:t>
            </a:r>
            <a:r>
              <a:rPr sz="1500" b="1" dirty="0">
                <a:latin typeface="Arial"/>
                <a:cs typeface="Arial"/>
              </a:rPr>
              <a:t>и</a:t>
            </a:r>
            <a:r>
              <a:rPr sz="1500" b="1" spc="-5" dirty="0">
                <a:latin typeface="Arial"/>
                <a:cs typeface="Arial"/>
              </a:rPr>
              <a:t>к</a:t>
            </a:r>
            <a:r>
              <a:rPr sz="1500" b="1" spc="-20" dirty="0">
                <a:latin typeface="Arial"/>
                <a:cs typeface="Arial"/>
              </a:rPr>
              <a:t>в</a:t>
            </a:r>
            <a:r>
              <a:rPr sz="1500" b="1" spc="-5" dirty="0">
                <a:latin typeface="Arial"/>
                <a:cs typeface="Arial"/>
              </a:rPr>
              <a:t>о</a:t>
            </a:r>
            <a:r>
              <a:rPr sz="1500" b="1" dirty="0">
                <a:latin typeface="Arial"/>
                <a:cs typeface="Arial"/>
              </a:rPr>
              <a:t>р</a:t>
            </a:r>
            <a:endParaRPr sz="15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1588189" y="405383"/>
            <a:ext cx="280606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10" dirty="0">
                <a:solidFill>
                  <a:srgbClr val="C00000"/>
                </a:solidFill>
                <a:latin typeface="Arial Narrow"/>
                <a:cs typeface="Arial Narrow"/>
              </a:rPr>
              <a:t>Макромолекулы </a:t>
            </a:r>
            <a:r>
              <a:rPr sz="2300" b="1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r>
              <a:rPr sz="2300" b="1" spc="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300" b="1" spc="10" dirty="0">
                <a:solidFill>
                  <a:srgbClr val="C00000"/>
                </a:solidFill>
                <a:latin typeface="Arial Narrow"/>
                <a:cs typeface="Arial Narrow"/>
              </a:rPr>
              <a:t>ГЭБ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70000" y="1079500"/>
            <a:ext cx="6540500" cy="0"/>
          </a:xfrm>
          <a:custGeom>
            <a:avLst/>
            <a:gdLst/>
            <a:ahLst/>
            <a:cxnLst/>
            <a:rect l="l" t="t" r="r" b="b"/>
            <a:pathLst>
              <a:path w="6540500">
                <a:moveTo>
                  <a:pt x="0" y="0"/>
                </a:moveTo>
                <a:lnTo>
                  <a:pt x="6540500" y="1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2686" y="401319"/>
            <a:ext cx="678370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Перераспределение внутренних</a:t>
            </a:r>
            <a:r>
              <a:rPr sz="3700" spc="-10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сред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52803"/>
            <a:ext cx="7999095" cy="34671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8450" marR="5080" indent="-285750">
              <a:lnSpc>
                <a:spcPct val="100800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  <a:tab pos="1995170" algn="l"/>
              </a:tabLst>
            </a:pPr>
            <a:r>
              <a:rPr sz="2400" b="1" dirty="0">
                <a:solidFill>
                  <a:srgbClr val="C00000"/>
                </a:solidFill>
                <a:latin typeface="Arial Narrow"/>
                <a:cs typeface="Arial Narrow"/>
              </a:rPr>
              <a:t>Экссудация-	</a:t>
            </a:r>
            <a:r>
              <a:rPr sz="2400" spc="-5" dirty="0">
                <a:latin typeface="Arial Narrow"/>
                <a:cs typeface="Arial Narrow"/>
              </a:rPr>
              <a:t>увеличение </a:t>
            </a:r>
            <a:r>
              <a:rPr sz="2400" dirty="0">
                <a:latin typeface="Arial Narrow"/>
                <a:cs typeface="Arial Narrow"/>
              </a:rPr>
              <a:t>перехода </a:t>
            </a:r>
            <a:r>
              <a:rPr sz="2400" spc="-5" dirty="0">
                <a:latin typeface="Arial Narrow"/>
                <a:cs typeface="Arial Narrow"/>
              </a:rPr>
              <a:t>жидкости из  микроциркуляторного </a:t>
            </a:r>
            <a:r>
              <a:rPr sz="2400" dirty="0">
                <a:latin typeface="Arial Narrow"/>
                <a:cs typeface="Arial Narrow"/>
              </a:rPr>
              <a:t>русла в ткани </a:t>
            </a:r>
            <a:r>
              <a:rPr sz="2400" spc="-5" dirty="0">
                <a:latin typeface="Arial Narrow"/>
                <a:cs typeface="Arial Narrow"/>
              </a:rPr>
              <a:t>из-за увеличения сосудистой  проницаемости</a:t>
            </a:r>
            <a:endParaRPr sz="2400">
              <a:latin typeface="Arial Narrow"/>
              <a:cs typeface="Arial Narrow"/>
            </a:endParaRPr>
          </a:p>
          <a:p>
            <a:pPr marL="298450" marR="36195" indent="-285750">
              <a:lnSpc>
                <a:spcPts val="2810"/>
              </a:lnSpc>
              <a:spcBef>
                <a:spcPts val="775"/>
              </a:spcBef>
              <a:buClr>
                <a:srgbClr val="C00000"/>
              </a:buClr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C00000"/>
                </a:solidFill>
                <a:latin typeface="Arial Narrow"/>
                <a:cs typeface="Arial Narrow"/>
              </a:rPr>
              <a:t>Транссудация </a:t>
            </a:r>
            <a:r>
              <a:rPr sz="2400" dirty="0">
                <a:latin typeface="Arial Narrow"/>
                <a:cs typeface="Arial Narrow"/>
              </a:rPr>
              <a:t>- </a:t>
            </a:r>
            <a:r>
              <a:rPr sz="2400" spc="-5" dirty="0">
                <a:latin typeface="Arial Narrow"/>
                <a:cs typeface="Arial Narrow"/>
              </a:rPr>
              <a:t>это </a:t>
            </a:r>
            <a:r>
              <a:rPr sz="2400" dirty="0">
                <a:latin typeface="Arial Narrow"/>
                <a:cs typeface="Arial Narrow"/>
              </a:rPr>
              <a:t>процесс </a:t>
            </a:r>
            <a:r>
              <a:rPr sz="2400" spc="-5" dirty="0">
                <a:latin typeface="Arial Narrow"/>
                <a:cs typeface="Arial Narrow"/>
              </a:rPr>
              <a:t>увеличенного </a:t>
            </a:r>
            <a:r>
              <a:rPr sz="2400" dirty="0">
                <a:latin typeface="Arial Narrow"/>
                <a:cs typeface="Arial Narrow"/>
              </a:rPr>
              <a:t>перехода </a:t>
            </a:r>
            <a:r>
              <a:rPr sz="2400" spc="-5" dirty="0">
                <a:latin typeface="Arial Narrow"/>
                <a:cs typeface="Arial Narrow"/>
              </a:rPr>
              <a:t>жидкости </a:t>
            </a:r>
            <a:r>
              <a:rPr sz="2400" dirty="0">
                <a:latin typeface="Arial Narrow"/>
                <a:cs typeface="Arial Narrow"/>
              </a:rPr>
              <a:t>в  ткани через сосуды с нормальной</a:t>
            </a:r>
            <a:r>
              <a:rPr sz="2400" spc="5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проницаемостью</a:t>
            </a:r>
            <a:endParaRPr sz="2400">
              <a:latin typeface="Arial Narrow"/>
              <a:cs typeface="Arial Narrow"/>
            </a:endParaRPr>
          </a:p>
          <a:p>
            <a:pPr marL="298450" marR="104775" indent="-285750">
              <a:lnSpc>
                <a:spcPct val="99700"/>
              </a:lnSpc>
              <a:spcBef>
                <a:spcPts val="52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dirty="0"/>
              <a:t>	</a:t>
            </a:r>
            <a:r>
              <a:rPr sz="2400" dirty="0">
                <a:latin typeface="Arial Narrow"/>
                <a:cs typeface="Arial Narrow"/>
              </a:rPr>
              <a:t>Сила, под </a:t>
            </a:r>
            <a:r>
              <a:rPr sz="2400" spc="-5" dirty="0">
                <a:latin typeface="Arial Narrow"/>
                <a:cs typeface="Arial Narrow"/>
              </a:rPr>
              <a:t>влиянием </a:t>
            </a:r>
            <a:r>
              <a:rPr sz="2400" dirty="0">
                <a:latin typeface="Arial Narrow"/>
                <a:cs typeface="Arial Narrow"/>
              </a:rPr>
              <a:t>которой происходит переход </a:t>
            </a:r>
            <a:r>
              <a:rPr sz="2400" spc="-5" dirty="0">
                <a:latin typeface="Arial Narrow"/>
                <a:cs typeface="Arial Narrow"/>
              </a:rPr>
              <a:t>жидкости из  </a:t>
            </a:r>
            <a:r>
              <a:rPr sz="2400" dirty="0">
                <a:latin typeface="Arial Narrow"/>
                <a:cs typeface="Arial Narrow"/>
              </a:rPr>
              <a:t>кровотока в </a:t>
            </a:r>
            <a:r>
              <a:rPr sz="2400" spc="-5" dirty="0">
                <a:latin typeface="Arial Narrow"/>
                <a:cs typeface="Arial Narrow"/>
              </a:rPr>
              <a:t>ткани, </a:t>
            </a:r>
            <a:r>
              <a:rPr sz="2400" dirty="0">
                <a:latin typeface="Arial Narrow"/>
                <a:cs typeface="Arial Narrow"/>
              </a:rPr>
              <a:t>обусловлена увеличением </a:t>
            </a:r>
            <a:r>
              <a:rPr sz="2400" spc="-5" dirty="0">
                <a:latin typeface="Arial Narrow"/>
                <a:cs typeface="Arial Narrow"/>
              </a:rPr>
              <a:t>гидростатического  </a:t>
            </a:r>
            <a:r>
              <a:rPr sz="2400" dirty="0">
                <a:latin typeface="Arial Narrow"/>
                <a:cs typeface="Arial Narrow"/>
              </a:rPr>
              <a:t>давления </a:t>
            </a:r>
            <a:r>
              <a:rPr sz="2400" spc="-5" dirty="0">
                <a:latin typeface="Arial Narrow"/>
                <a:cs typeface="Arial Narrow"/>
              </a:rPr>
              <a:t>или уменьшением осмотического </a:t>
            </a:r>
            <a:r>
              <a:rPr sz="2400" dirty="0">
                <a:latin typeface="Arial Narrow"/>
                <a:cs typeface="Arial Narrow"/>
              </a:rPr>
              <a:t>давления коллоидов  </a:t>
            </a:r>
            <a:r>
              <a:rPr sz="2400" spc="-5" dirty="0">
                <a:latin typeface="Arial Narrow"/>
                <a:cs typeface="Arial Narrow"/>
              </a:rPr>
              <a:t>плазмы.</a:t>
            </a:r>
            <a:endParaRPr sz="2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9898" y="375411"/>
            <a:ext cx="63919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Различия между экссудатом </a:t>
            </a: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 трансудатом</a:t>
            </a:r>
            <a:endParaRPr sz="2800">
              <a:latin typeface="Arial Narrow"/>
              <a:cs typeface="Arial Narro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77217" y="1194965"/>
          <a:ext cx="7620000" cy="3579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58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7205" marR="186055" indent="-304165">
                        <a:lnSpc>
                          <a:spcPts val="1490"/>
                        </a:lnSpc>
                        <a:spcBef>
                          <a:spcPts val="409"/>
                        </a:spcBef>
                      </a:pPr>
                      <a:r>
                        <a:rPr sz="1300" b="1" spc="-5" dirty="0">
                          <a:latin typeface="Arial Narrow"/>
                          <a:cs typeface="Arial Narrow"/>
                        </a:rPr>
                        <a:t>Ул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13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1300" b="1" spc="-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1300" b="1" spc="5" dirty="0">
                          <a:latin typeface="Arial Narrow"/>
                          <a:cs typeface="Arial Narrow"/>
                        </a:rPr>
                        <a:t>ф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300" b="1" spc="-5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1300" b="1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1300" b="1" spc="-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1300" b="1" dirty="0">
                          <a:latin typeface="Arial Narrow"/>
                          <a:cs typeface="Arial Narrow"/>
                        </a:rPr>
                        <a:t>т  </a:t>
                      </a: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плазмы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52069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Трансудат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10" dirty="0">
                          <a:latin typeface="Arial Narrow"/>
                          <a:cs typeface="Arial Narrow"/>
                        </a:rPr>
                        <a:t>Экссудат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300" b="1" spc="-5" dirty="0">
                          <a:latin typeface="Arial Narrow"/>
                          <a:cs typeface="Arial Narrow"/>
                        </a:rPr>
                        <a:t>Плазма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37331">
                <a:tc>
                  <a:txBody>
                    <a:bodyPr/>
                    <a:lstStyle/>
                    <a:p>
                      <a:pPr marL="76200" marR="1454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Сосудистая  прон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иц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ае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м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ос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ь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Нормальная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Нормальная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Повышенная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-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3880">
                <a:tc>
                  <a:txBody>
                    <a:bodyPr/>
                    <a:lstStyle/>
                    <a:p>
                      <a:pPr marL="76200" marR="41211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д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е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р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жан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е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белков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Следы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0-15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г/л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15-60</a:t>
                      </a:r>
                      <a:r>
                        <a:rPr sz="13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г/л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1</a:t>
                      </a:r>
                      <a:endParaRPr sz="1350" baseline="24691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60-70</a:t>
                      </a:r>
                      <a:r>
                        <a:rPr sz="13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г/л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1</a:t>
                      </a:r>
                      <a:endParaRPr sz="1350" baseline="24691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Типы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белков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Альбумины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Альбумины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Все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2</a:t>
                      </a:r>
                      <a:endParaRPr sz="1350" baseline="24691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Все</a:t>
                      </a:r>
                      <a:r>
                        <a:rPr sz="1350" spc="-7" baseline="24691" dirty="0">
                          <a:latin typeface="Arial Narrow"/>
                          <a:cs typeface="Arial Narrow"/>
                        </a:rPr>
                        <a:t>2</a:t>
                      </a:r>
                      <a:endParaRPr sz="1350" baseline="24691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Фибрин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Нет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Нет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Есть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Нет</a:t>
                      </a:r>
                      <a:r>
                        <a:rPr sz="13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300" spc="-5" dirty="0">
                          <a:latin typeface="Arial Narrow"/>
                          <a:cs typeface="Arial Narrow"/>
                        </a:rPr>
                        <a:t>(фибриноген)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658">
                <a:tc>
                  <a:txBody>
                    <a:bodyPr/>
                    <a:lstStyle/>
                    <a:p>
                      <a:pPr marL="76200" marR="160655">
                        <a:lnSpc>
                          <a:spcPts val="1900"/>
                        </a:lnSpc>
                        <a:spcBef>
                          <a:spcPts val="390"/>
                        </a:spcBef>
                      </a:pPr>
                      <a:r>
                        <a:rPr sz="1600" b="1" dirty="0">
                          <a:latin typeface="Arial Narrow"/>
                          <a:cs typeface="Arial Narrow"/>
                        </a:rPr>
                        <a:t>О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т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но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с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и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те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л</a:t>
                      </a:r>
                      <a:r>
                        <a:rPr sz="1600" b="1" spc="5" dirty="0">
                          <a:latin typeface="Arial Narrow"/>
                          <a:cs typeface="Arial Narrow"/>
                        </a:rPr>
                        <a:t>ь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н</a:t>
                      </a:r>
                      <a:r>
                        <a:rPr sz="1600" b="1" spc="-10" dirty="0">
                          <a:latin typeface="Arial Narrow"/>
                          <a:cs typeface="Arial Narrow"/>
                        </a:rPr>
                        <a:t>а</a:t>
                      </a:r>
                      <a:r>
                        <a:rPr sz="1600" b="1" dirty="0">
                          <a:latin typeface="Arial Narrow"/>
                          <a:cs typeface="Arial Narrow"/>
                        </a:rPr>
                        <a:t>я  </a:t>
                      </a: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плотность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495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1.010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1.010-1.015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1.015-1.027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10" dirty="0">
                          <a:latin typeface="Arial Narrow"/>
                          <a:cs typeface="Arial Narrow"/>
                        </a:rPr>
                        <a:t>1.027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Arial Narrow"/>
                          <a:cs typeface="Arial Narrow"/>
                        </a:rPr>
                        <a:t>Клетки</a:t>
                      </a:r>
                      <a:endParaRPr sz="16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Нет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dirty="0">
                          <a:latin typeface="Arial Narrow"/>
                          <a:cs typeface="Arial Narrow"/>
                        </a:rPr>
                        <a:t>Нет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Воспаления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300" spc="-5" dirty="0">
                          <a:latin typeface="Arial Narrow"/>
                          <a:cs typeface="Arial Narrow"/>
                        </a:rPr>
                        <a:t>Крови</a:t>
                      </a:r>
                      <a:endParaRPr sz="13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591" y="1875117"/>
            <a:ext cx="7274408" cy="383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100" y="354540"/>
            <a:ext cx="7543900" cy="52685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6028" y="2572511"/>
            <a:ext cx="12166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35" dirty="0">
                <a:solidFill>
                  <a:srgbClr val="FFD600"/>
                </a:solidFill>
                <a:latin typeface="Arial Narrow"/>
                <a:cs typeface="Arial Narrow"/>
              </a:rPr>
              <a:t>И</a:t>
            </a:r>
            <a:r>
              <a:rPr sz="2300" b="1" spc="-25" dirty="0">
                <a:solidFill>
                  <a:srgbClr val="FFD600"/>
                </a:solidFill>
                <a:latin typeface="Arial Narrow"/>
                <a:cs typeface="Arial Narrow"/>
              </a:rPr>
              <a:t>н</a:t>
            </a:r>
            <a:r>
              <a:rPr sz="2300" b="1" spc="-40" dirty="0">
                <a:solidFill>
                  <a:srgbClr val="FFD600"/>
                </a:solidFill>
                <a:latin typeface="Arial Narrow"/>
                <a:cs typeface="Arial Narrow"/>
              </a:rPr>
              <a:t>ф</a:t>
            </a:r>
            <a:r>
              <a:rPr sz="2300" b="1" spc="-25" dirty="0">
                <a:solidFill>
                  <a:srgbClr val="FFD600"/>
                </a:solidFill>
                <a:latin typeface="Arial Narrow"/>
                <a:cs typeface="Arial Narrow"/>
              </a:rPr>
              <a:t>е</a:t>
            </a:r>
            <a:r>
              <a:rPr sz="2300" b="1" spc="-20" dirty="0">
                <a:solidFill>
                  <a:srgbClr val="FFD600"/>
                </a:solidFill>
                <a:latin typeface="Arial Narrow"/>
                <a:cs typeface="Arial Narrow"/>
              </a:rPr>
              <a:t>к</a:t>
            </a:r>
            <a:r>
              <a:rPr sz="2300" b="1" spc="-25" dirty="0">
                <a:solidFill>
                  <a:srgbClr val="FFD600"/>
                </a:solidFill>
                <a:latin typeface="Arial Narrow"/>
                <a:cs typeface="Arial Narrow"/>
              </a:rPr>
              <a:t>ци</a:t>
            </a:r>
            <a:r>
              <a:rPr sz="2300" b="1" dirty="0">
                <a:solidFill>
                  <a:srgbClr val="FFD600"/>
                </a:solidFill>
                <a:latin typeface="Arial Narrow"/>
                <a:cs typeface="Arial Narrow"/>
              </a:rPr>
              <a:t>я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3812" y="3099816"/>
            <a:ext cx="87503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5" dirty="0">
                <a:latin typeface="Arial Narrow"/>
                <a:cs typeface="Arial Narrow"/>
              </a:rPr>
              <a:t>Се</a:t>
            </a:r>
            <a:r>
              <a:rPr sz="2300" b="1" spc="-30" dirty="0">
                <a:latin typeface="Arial Narrow"/>
                <a:cs typeface="Arial Narrow"/>
              </a:rPr>
              <a:t>п</a:t>
            </a:r>
            <a:r>
              <a:rPr sz="2300" b="1" spc="-25" dirty="0">
                <a:latin typeface="Arial Narrow"/>
                <a:cs typeface="Arial Narrow"/>
              </a:rPr>
              <a:t>си</a:t>
            </a:r>
            <a:r>
              <a:rPr sz="2300" b="1" dirty="0">
                <a:latin typeface="Arial Narrow"/>
                <a:cs typeface="Arial Narrow"/>
              </a:rPr>
              <a:t>с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5917" y="2133600"/>
            <a:ext cx="57594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35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300" b="1" spc="-1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2300" b="1" spc="-25" dirty="0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sz="2300" b="1" dirty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endParaRPr sz="23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55326" y="1294384"/>
            <a:ext cx="11029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solidFill>
                  <a:srgbClr val="FFFFFF"/>
                </a:solidFill>
                <a:latin typeface="Arial Narrow"/>
                <a:cs typeface="Arial Narrow"/>
              </a:rPr>
              <a:t>B</a:t>
            </a:r>
            <a:r>
              <a:rPr sz="1900" b="1" spc="5" dirty="0">
                <a:solidFill>
                  <a:srgbClr val="FFFFFF"/>
                </a:solidFill>
                <a:latin typeface="Arial Narrow"/>
                <a:cs typeface="Arial Narrow"/>
              </a:rPr>
              <a:t>actere</a:t>
            </a:r>
            <a:r>
              <a:rPr sz="1900" b="1" spc="10" dirty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1900" b="1" spc="5" dirty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1900" b="1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1210" y="2318004"/>
            <a:ext cx="752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Ф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нг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ем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60604" y="3239007"/>
            <a:ext cx="81597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25" dirty="0">
                <a:solidFill>
                  <a:srgbClr val="FFFFFF"/>
                </a:solidFill>
                <a:latin typeface="Arial Narrow"/>
                <a:cs typeface="Arial Narrow"/>
              </a:rPr>
              <a:t>паразитемия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12969" y="3985260"/>
            <a:ext cx="680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Ви</a:t>
            </a:r>
            <a:r>
              <a:rPr sz="1400" b="1" spc="10" dirty="0">
                <a:solidFill>
                  <a:srgbClr val="FFFFFF"/>
                </a:solidFill>
                <a:latin typeface="Arial Narrow"/>
                <a:cs typeface="Arial Narrow"/>
              </a:rPr>
              <a:t>рем</a:t>
            </a:r>
            <a:r>
              <a:rPr sz="1400" b="1" spc="5" dirty="0">
                <a:solidFill>
                  <a:srgbClr val="FFFFFF"/>
                </a:solidFill>
                <a:latin typeface="Arial Narrow"/>
                <a:cs typeface="Arial Narrow"/>
              </a:rPr>
              <a:t>и</a:t>
            </a:r>
            <a:r>
              <a:rPr sz="1400" b="1" dirty="0">
                <a:solidFill>
                  <a:srgbClr val="FFFFFF"/>
                </a:solidFill>
                <a:latin typeface="Arial Narrow"/>
                <a:cs typeface="Arial Narrow"/>
              </a:rPr>
              <a:t>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5478" y="4487164"/>
            <a:ext cx="5975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Д</a:t>
            </a:r>
            <a:r>
              <a:rPr sz="1600" b="1" spc="-15" dirty="0">
                <a:solidFill>
                  <a:srgbClr val="FFFFFF"/>
                </a:solidFill>
                <a:latin typeface="Arial Narrow"/>
                <a:cs typeface="Arial Narrow"/>
              </a:rPr>
              <a:t>р</a:t>
            </a:r>
            <a:r>
              <a:rPr sz="1600" b="1" spc="-5" dirty="0">
                <a:solidFill>
                  <a:srgbClr val="FFFFFF"/>
                </a:solidFill>
                <a:latin typeface="Arial Narrow"/>
                <a:cs typeface="Arial Narrow"/>
              </a:rPr>
              <a:t>у</a:t>
            </a:r>
            <a:r>
              <a:rPr sz="1600" b="1" spc="-10" dirty="0">
                <a:solidFill>
                  <a:srgbClr val="FFFFFF"/>
                </a:solidFill>
                <a:latin typeface="Arial Narrow"/>
                <a:cs typeface="Arial Narrow"/>
              </a:rPr>
              <a:t>ги</a:t>
            </a:r>
            <a:r>
              <a:rPr sz="1600" b="1" dirty="0">
                <a:solidFill>
                  <a:srgbClr val="FFFFFF"/>
                </a:solidFill>
                <a:latin typeface="Arial Narrow"/>
                <a:cs typeface="Arial Narrow"/>
              </a:rPr>
              <a:t>е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2622" y="1522984"/>
            <a:ext cx="7162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 Narrow"/>
                <a:cs typeface="Arial Narrow"/>
              </a:rPr>
              <a:t>Другие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2489" y="2650744"/>
            <a:ext cx="76136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Arial Narrow"/>
                <a:cs typeface="Arial Narrow"/>
              </a:rPr>
              <a:t>Тр</a:t>
            </a:r>
            <a:r>
              <a:rPr sz="1900" b="1" spc="5" dirty="0">
                <a:latin typeface="Arial Narrow"/>
                <a:cs typeface="Arial Narrow"/>
              </a:rPr>
              <a:t>авм</a:t>
            </a:r>
            <a:r>
              <a:rPr sz="1900" b="1" dirty="0">
                <a:latin typeface="Arial Narrow"/>
                <a:cs typeface="Arial Narrow"/>
              </a:rPr>
              <a:t>а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0741" y="3790696"/>
            <a:ext cx="6489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10" dirty="0">
                <a:latin typeface="Arial Narrow"/>
                <a:cs typeface="Arial Narrow"/>
              </a:rPr>
              <a:t>О</a:t>
            </a:r>
            <a:r>
              <a:rPr sz="1900" b="1" spc="5" dirty="0">
                <a:latin typeface="Arial Narrow"/>
                <a:cs typeface="Arial Narrow"/>
              </a:rPr>
              <a:t>ж</a:t>
            </a:r>
            <a:r>
              <a:rPr sz="1900" b="1" spc="10" dirty="0">
                <a:latin typeface="Arial Narrow"/>
                <a:cs typeface="Arial Narrow"/>
              </a:rPr>
              <a:t>о</a:t>
            </a:r>
            <a:r>
              <a:rPr sz="1900" b="1" spc="-5" dirty="0">
                <a:latin typeface="Arial Narrow"/>
                <a:cs typeface="Arial Narrow"/>
              </a:rPr>
              <a:t>г</a:t>
            </a:r>
            <a:r>
              <a:rPr sz="1900" b="1" dirty="0">
                <a:latin typeface="Arial Narrow"/>
                <a:cs typeface="Arial Narrow"/>
              </a:rPr>
              <a:t>и</a:t>
            </a:r>
            <a:endParaRPr sz="19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65937" y="4741164"/>
            <a:ext cx="866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Arial Narrow"/>
                <a:cs typeface="Arial Narrow"/>
              </a:rPr>
              <a:t>П</a:t>
            </a:r>
            <a:r>
              <a:rPr sz="1400" b="1" spc="10" dirty="0">
                <a:latin typeface="Arial Narrow"/>
                <a:cs typeface="Arial Narrow"/>
              </a:rPr>
              <a:t>а</a:t>
            </a:r>
            <a:r>
              <a:rPr sz="1400" b="1" spc="5" dirty="0">
                <a:latin typeface="Arial Narrow"/>
                <a:cs typeface="Arial Narrow"/>
              </a:rPr>
              <a:t>н</a:t>
            </a:r>
            <a:r>
              <a:rPr sz="1400" b="1" dirty="0">
                <a:latin typeface="Arial Narrow"/>
                <a:cs typeface="Arial Narrow"/>
              </a:rPr>
              <a:t>к</a:t>
            </a:r>
            <a:r>
              <a:rPr sz="1400" b="1" spc="10" dirty="0">
                <a:latin typeface="Arial Narrow"/>
                <a:cs typeface="Arial Narrow"/>
              </a:rPr>
              <a:t>реат</a:t>
            </a:r>
            <a:r>
              <a:rPr sz="1400" b="1" spc="5" dirty="0">
                <a:latin typeface="Arial Narrow"/>
                <a:cs typeface="Arial Narrow"/>
              </a:rPr>
              <a:t>и</a:t>
            </a:r>
            <a:r>
              <a:rPr sz="1400" b="1" dirty="0">
                <a:latin typeface="Arial Narrow"/>
                <a:cs typeface="Arial Narrow"/>
              </a:rPr>
              <a:t>т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355" y="897128"/>
            <a:ext cx="38100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Критическое</a:t>
            </a:r>
            <a:r>
              <a:rPr sz="3300" spc="-4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состояние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355" y="1899920"/>
            <a:ext cx="6222365" cy="2065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35"/>
              </a:spcBef>
            </a:pPr>
            <a:r>
              <a:rPr sz="2700" spc="-20" dirty="0">
                <a:latin typeface="Arial Narrow"/>
                <a:cs typeface="Arial Narrow"/>
              </a:rPr>
              <a:t>патофизиологическая реализация  генерализованной воспалительной реакции,  проявляющая </a:t>
            </a:r>
            <a:r>
              <a:rPr sz="2700" spc="-15" dirty="0">
                <a:latin typeface="Arial Narrow"/>
                <a:cs typeface="Arial Narrow"/>
              </a:rPr>
              <a:t>грубым </a:t>
            </a:r>
            <a:r>
              <a:rPr sz="2700" spc="-20" dirty="0">
                <a:latin typeface="Arial Narrow"/>
                <a:cs typeface="Arial Narrow"/>
              </a:rPr>
              <a:t>нарушением механизмов  адаптации организма человека </a:t>
            </a:r>
            <a:r>
              <a:rPr sz="2700" dirty="0">
                <a:latin typeface="Arial Narrow"/>
                <a:cs typeface="Arial Narrow"/>
              </a:rPr>
              <a:t>к </a:t>
            </a:r>
            <a:r>
              <a:rPr sz="2700" spc="-20" dirty="0">
                <a:latin typeface="Arial Narrow"/>
                <a:cs typeface="Arial Narrow"/>
              </a:rPr>
              <a:t>колебаниям  ключевых гомеостатических</a:t>
            </a:r>
            <a:r>
              <a:rPr sz="2700" spc="-10" dirty="0">
                <a:latin typeface="Arial Narrow"/>
                <a:cs typeface="Arial Narrow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показателей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8812" y="437388"/>
            <a:ext cx="52857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C00000"/>
                </a:solidFill>
                <a:latin typeface="Arial Narrow"/>
                <a:cs typeface="Arial Narrow"/>
              </a:rPr>
              <a:t>Признаки критического</a:t>
            </a:r>
            <a:r>
              <a:rPr sz="3200" spc="-1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200" spc="-5" dirty="0">
                <a:solidFill>
                  <a:srgbClr val="C00000"/>
                </a:solidFill>
                <a:latin typeface="Arial Narrow"/>
                <a:cs typeface="Arial Narrow"/>
              </a:rPr>
              <a:t>состояния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65503"/>
            <a:ext cx="7689215" cy="22199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98450" marR="5080" indent="-285750">
              <a:lnSpc>
                <a:spcPct val="101699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  <a:tab pos="3428365" algn="l"/>
              </a:tabLst>
            </a:pPr>
            <a:r>
              <a:rPr sz="2300" spc="10" dirty="0">
                <a:latin typeface="Arial Narrow"/>
                <a:cs typeface="Arial Narrow"/>
              </a:rPr>
              <a:t>Шоковый синдром,</a:t>
            </a:r>
            <a:r>
              <a:rPr sz="2300" spc="50" dirty="0">
                <a:latin typeface="Arial Narrow"/>
                <a:cs typeface="Arial Narrow"/>
              </a:rPr>
              <a:t> </a:t>
            </a:r>
            <a:r>
              <a:rPr sz="2300" spc="5" dirty="0">
                <a:latin typeface="Arial Narrow"/>
                <a:cs typeface="Arial Narrow"/>
              </a:rPr>
              <a:t>моно</a:t>
            </a:r>
            <a:r>
              <a:rPr sz="2300" spc="30" dirty="0">
                <a:latin typeface="Arial Narrow"/>
                <a:cs typeface="Arial Narrow"/>
              </a:rPr>
              <a:t> </a:t>
            </a:r>
            <a:r>
              <a:rPr sz="2300" dirty="0">
                <a:latin typeface="Arial Narrow"/>
                <a:cs typeface="Arial Narrow"/>
              </a:rPr>
              <a:t>и	</a:t>
            </a:r>
            <a:r>
              <a:rPr sz="2300" spc="5" dirty="0">
                <a:latin typeface="Arial Narrow"/>
                <a:cs typeface="Arial Narrow"/>
              </a:rPr>
              <a:t>полиорганная </a:t>
            </a:r>
            <a:r>
              <a:rPr sz="2300" spc="10" dirty="0">
                <a:latin typeface="Arial Narrow"/>
                <a:cs typeface="Arial Narrow"/>
              </a:rPr>
              <a:t>дисфункция- наиболее  яркие клинические </a:t>
            </a:r>
            <a:r>
              <a:rPr sz="2300" spc="5" dirty="0">
                <a:latin typeface="Arial Narrow"/>
                <a:cs typeface="Arial Narrow"/>
              </a:rPr>
              <a:t>проявления </a:t>
            </a:r>
            <a:r>
              <a:rPr sz="2300" spc="10" dirty="0">
                <a:latin typeface="Arial Narrow"/>
                <a:cs typeface="Arial Narrow"/>
              </a:rPr>
              <a:t>критического состояния-  классической постагрессивной</a:t>
            </a:r>
            <a:r>
              <a:rPr sz="2300" spc="3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реакции.</a:t>
            </a:r>
            <a:endParaRPr sz="2300">
              <a:latin typeface="Arial Narrow"/>
              <a:cs typeface="Arial Narrow"/>
            </a:endParaRPr>
          </a:p>
          <a:p>
            <a:pPr marL="298450" marR="116205" indent="-285750">
              <a:lnSpc>
                <a:spcPct val="101699"/>
              </a:lnSpc>
              <a:spcBef>
                <a:spcPts val="484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10" dirty="0">
                <a:latin typeface="Arial Narrow"/>
                <a:cs typeface="Arial Narrow"/>
              </a:rPr>
              <a:t>Суммарные эффекты оказываемые медиаторами </a:t>
            </a:r>
            <a:r>
              <a:rPr sz="2300" spc="5" dirty="0">
                <a:latin typeface="Arial Narrow"/>
                <a:cs typeface="Arial Narrow"/>
              </a:rPr>
              <a:t>повреждения  </a:t>
            </a:r>
            <a:r>
              <a:rPr sz="2300" spc="10" dirty="0">
                <a:latin typeface="Arial Narrow"/>
                <a:cs typeface="Arial Narrow"/>
              </a:rPr>
              <a:t>формируют системную воспалительную реакцию или синдром  системного воспалительного</a:t>
            </a:r>
            <a:r>
              <a:rPr sz="2300" spc="35" dirty="0">
                <a:latin typeface="Arial Narrow"/>
                <a:cs typeface="Arial Narrow"/>
              </a:rPr>
              <a:t> </a:t>
            </a:r>
            <a:r>
              <a:rPr sz="2300" spc="5" dirty="0">
                <a:latin typeface="Arial Narrow"/>
                <a:cs typeface="Arial Narrow"/>
              </a:rPr>
              <a:t>ответа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890" y="790447"/>
            <a:ext cx="6908165" cy="246697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42875" marR="5080" indent="-130175">
              <a:lnSpc>
                <a:spcPct val="98700"/>
              </a:lnSpc>
              <a:spcBef>
                <a:spcPts val="140"/>
              </a:spcBef>
            </a:pP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Полиорганная 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недостаточность 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- </a:t>
            </a:r>
            <a:r>
              <a:rPr sz="2700" spc="-15" dirty="0">
                <a:latin typeface="Arial Narrow"/>
                <a:cs typeface="Arial Narrow"/>
              </a:rPr>
              <a:t>это универсальное  </a:t>
            </a:r>
            <a:r>
              <a:rPr sz="2700" spc="-20" dirty="0">
                <a:latin typeface="Arial Narrow"/>
                <a:cs typeface="Arial Narrow"/>
              </a:rPr>
              <a:t>поражение </a:t>
            </a:r>
            <a:r>
              <a:rPr sz="2700" spc="-15" dirty="0">
                <a:latin typeface="Arial Narrow"/>
                <a:cs typeface="Arial Narrow"/>
              </a:rPr>
              <a:t>всех органов </a:t>
            </a:r>
            <a:r>
              <a:rPr sz="2700" dirty="0">
                <a:latin typeface="Arial Narrow"/>
                <a:cs typeface="Arial Narrow"/>
              </a:rPr>
              <a:t>и </a:t>
            </a:r>
            <a:r>
              <a:rPr sz="2700" spc="-15" dirty="0">
                <a:latin typeface="Arial Narrow"/>
                <a:cs typeface="Arial Narrow"/>
              </a:rPr>
              <a:t>тканей </a:t>
            </a:r>
            <a:r>
              <a:rPr sz="2700" spc="-20" dirty="0">
                <a:latin typeface="Arial Narrow"/>
                <a:cs typeface="Arial Narrow"/>
              </a:rPr>
              <a:t>агрессивными  медиаторами критического </a:t>
            </a:r>
            <a:r>
              <a:rPr sz="2700" spc="-15" dirty="0">
                <a:latin typeface="Arial Narrow"/>
                <a:cs typeface="Arial Narrow"/>
              </a:rPr>
              <a:t>состояния </a:t>
            </a:r>
            <a:r>
              <a:rPr sz="2700" dirty="0">
                <a:latin typeface="Arial Narrow"/>
                <a:cs typeface="Arial Narrow"/>
              </a:rPr>
              <a:t>с </a:t>
            </a:r>
            <a:r>
              <a:rPr sz="2700" spc="-20" dirty="0">
                <a:latin typeface="Arial Narrow"/>
                <a:cs typeface="Arial Narrow"/>
              </a:rPr>
              <a:t>временным  преобладанием симптомов </a:t>
            </a:r>
            <a:r>
              <a:rPr sz="2700" spc="-15" dirty="0">
                <a:latin typeface="Arial Narrow"/>
                <a:cs typeface="Arial Narrow"/>
              </a:rPr>
              <a:t>той или иной  недостаточности </a:t>
            </a:r>
            <a:r>
              <a:rPr sz="2700" dirty="0">
                <a:latin typeface="Arial Narrow"/>
                <a:cs typeface="Arial Narrow"/>
              </a:rPr>
              <a:t>- </a:t>
            </a:r>
            <a:r>
              <a:rPr sz="2700" spc="-20" dirty="0">
                <a:latin typeface="Arial Narrow"/>
                <a:cs typeface="Arial Narrow"/>
              </a:rPr>
              <a:t>легочной, сердечной, почечной </a:t>
            </a:r>
            <a:r>
              <a:rPr sz="2700" dirty="0">
                <a:latin typeface="Arial Narrow"/>
                <a:cs typeface="Arial Narrow"/>
              </a:rPr>
              <a:t>и  </a:t>
            </a:r>
            <a:r>
              <a:rPr sz="2700" spc="-15" dirty="0">
                <a:latin typeface="Arial Narrow"/>
                <a:cs typeface="Arial Narrow"/>
              </a:rPr>
              <a:t>т.д.».</a:t>
            </a:r>
            <a:endParaRPr sz="2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09704" y="4119750"/>
            <a:ext cx="1201420" cy="2349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i="1" spc="-35" dirty="0">
                <a:solidFill>
                  <a:srgbClr val="5F5F5F"/>
                </a:solidFill>
                <a:latin typeface="Arial Narrow"/>
                <a:cs typeface="Arial Narrow"/>
              </a:rPr>
              <a:t>А. </a:t>
            </a:r>
            <a:r>
              <a:rPr sz="1350" i="1" spc="-40" dirty="0">
                <a:solidFill>
                  <a:srgbClr val="5F5F5F"/>
                </a:solidFill>
                <a:latin typeface="Arial Narrow"/>
                <a:cs typeface="Arial Narrow"/>
              </a:rPr>
              <a:t>П.</a:t>
            </a:r>
            <a:r>
              <a:rPr sz="1350" i="1" spc="-100" dirty="0">
                <a:solidFill>
                  <a:srgbClr val="5F5F5F"/>
                </a:solidFill>
                <a:latin typeface="Arial Narrow"/>
                <a:cs typeface="Arial Narrow"/>
              </a:rPr>
              <a:t> </a:t>
            </a:r>
            <a:r>
              <a:rPr sz="1350" i="1" spc="-40" dirty="0">
                <a:solidFill>
                  <a:srgbClr val="5F5F5F"/>
                </a:solidFill>
                <a:latin typeface="Arial Narrow"/>
                <a:cs typeface="Arial Narrow"/>
              </a:rPr>
              <a:t>Зильбер,1995</a:t>
            </a:r>
            <a:endParaRPr sz="135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Формула</a:t>
            </a:r>
            <a:r>
              <a:rPr spc="-85" dirty="0"/>
              <a:t> </a:t>
            </a:r>
            <a:r>
              <a:rPr spc="-15" dirty="0"/>
              <a:t>шока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6520"/>
            <a:ext cx="7955915" cy="1543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0" marR="5080" indent="-285750" algn="just">
              <a:lnSpc>
                <a:spcPct val="100899"/>
              </a:lnSpc>
              <a:spcBef>
                <a:spcPts val="65"/>
              </a:spcBef>
            </a:pPr>
            <a:r>
              <a:rPr sz="3300" spc="15" dirty="0">
                <a:latin typeface="Arial Narrow"/>
                <a:cs typeface="Arial Narrow"/>
              </a:rPr>
              <a:t>Шок </a:t>
            </a:r>
            <a:r>
              <a:rPr sz="3300" dirty="0">
                <a:latin typeface="Arial Narrow"/>
                <a:cs typeface="Arial Narrow"/>
              </a:rPr>
              <a:t>= </a:t>
            </a:r>
            <a:r>
              <a:rPr sz="3300" spc="10" dirty="0">
                <a:latin typeface="Arial Narrow"/>
                <a:cs typeface="Arial Narrow"/>
              </a:rPr>
              <a:t>снижение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глобальной тканевой перфузии  </a:t>
            </a:r>
            <a:r>
              <a:rPr sz="3300" dirty="0">
                <a:latin typeface="Arial Narrow"/>
                <a:cs typeface="Arial Narrow"/>
              </a:rPr>
              <a:t>с </a:t>
            </a:r>
            <a:r>
              <a:rPr sz="3300" spc="5" dirty="0">
                <a:latin typeface="Arial Narrow"/>
                <a:cs typeface="Arial Narrow"/>
              </a:rPr>
              <a:t>последующим </a:t>
            </a:r>
            <a:r>
              <a:rPr sz="3300" spc="10" dirty="0">
                <a:latin typeface="Arial Narrow"/>
                <a:cs typeface="Arial Narrow"/>
              </a:rPr>
              <a:t>развитием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клеточной </a:t>
            </a:r>
            <a:r>
              <a:rPr sz="3300" spc="5" dirty="0">
                <a:solidFill>
                  <a:srgbClr val="C00000"/>
                </a:solidFill>
                <a:latin typeface="Arial Narrow"/>
                <a:cs typeface="Arial Narrow"/>
              </a:rPr>
              <a:t>гипоксии  </a:t>
            </a:r>
            <a:r>
              <a:rPr sz="3300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органного</a:t>
            </a:r>
            <a:r>
              <a:rPr sz="3300" spc="4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повреждения</a:t>
            </a:r>
            <a:endParaRPr sz="3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031" y="401319"/>
            <a:ext cx="559816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latin typeface="Arial Narrow"/>
                <a:cs typeface="Arial Narrow"/>
              </a:rPr>
              <a:t>Наиболее точное</a:t>
            </a:r>
            <a:r>
              <a:rPr sz="3700" spc="-100" dirty="0">
                <a:latin typeface="Arial Narrow"/>
                <a:cs typeface="Arial Narrow"/>
              </a:rPr>
              <a:t> </a:t>
            </a:r>
            <a:r>
              <a:rPr sz="3700" spc="-15" dirty="0">
                <a:latin typeface="Arial Narrow"/>
                <a:cs typeface="Arial Narrow"/>
              </a:rPr>
              <a:t>определение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0340" y="1416747"/>
            <a:ext cx="7258684" cy="194563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7815" marR="335915" indent="-285750">
              <a:lnSpc>
                <a:spcPts val="3600"/>
              </a:lnSpc>
              <a:spcBef>
                <a:spcPts val="385"/>
              </a:spcBef>
              <a:tabLst>
                <a:tab pos="3752215" algn="l"/>
              </a:tabLst>
            </a:pPr>
            <a:r>
              <a:rPr sz="3150" i="1" spc="-105" dirty="0">
                <a:latin typeface="Arial Narrow"/>
                <a:cs typeface="Arial Narrow"/>
              </a:rPr>
              <a:t>«шок, </a:t>
            </a:r>
            <a:r>
              <a:rPr sz="3150" i="1" spc="-375" dirty="0">
                <a:latin typeface="Arial Narrow"/>
                <a:cs typeface="Arial Narrow"/>
              </a:rPr>
              <a:t>это </a:t>
            </a:r>
            <a:r>
              <a:rPr sz="3150" i="1" spc="-229" dirty="0">
                <a:latin typeface="Arial Narrow"/>
                <a:cs typeface="Arial Narrow"/>
              </a:rPr>
              <a:t> </a:t>
            </a:r>
            <a:r>
              <a:rPr sz="3150" i="1" spc="-175" dirty="0">
                <a:latin typeface="Arial Narrow"/>
                <a:cs typeface="Arial Narrow"/>
              </a:rPr>
              <a:t>состояние</a:t>
            </a:r>
            <a:r>
              <a:rPr sz="3150" i="1" spc="5" dirty="0">
                <a:latin typeface="Arial Narrow"/>
                <a:cs typeface="Arial Narrow"/>
              </a:rPr>
              <a:t> </a:t>
            </a:r>
            <a:r>
              <a:rPr sz="3150" i="1" spc="-85" dirty="0">
                <a:latin typeface="Arial Narrow"/>
                <a:cs typeface="Arial Narrow"/>
              </a:rPr>
              <a:t>при	</a:t>
            </a:r>
            <a:r>
              <a:rPr sz="3150" i="1" spc="-225" dirty="0">
                <a:latin typeface="Arial Narrow"/>
                <a:cs typeface="Arial Narrow"/>
              </a:rPr>
              <a:t>котором </a:t>
            </a:r>
            <a:r>
              <a:rPr sz="3150" i="1" spc="-160" dirty="0">
                <a:latin typeface="Arial Narrow"/>
                <a:cs typeface="Arial Narrow"/>
              </a:rPr>
              <a:t>потребление  </a:t>
            </a:r>
            <a:r>
              <a:rPr sz="3150" i="1" spc="-70" dirty="0">
                <a:latin typeface="Arial Narrow"/>
                <a:cs typeface="Arial Narrow"/>
              </a:rPr>
              <a:t>кислорода </a:t>
            </a:r>
            <a:r>
              <a:rPr sz="3150" i="1" spc="-220" dirty="0">
                <a:latin typeface="Arial Narrow"/>
                <a:cs typeface="Arial Narrow"/>
              </a:rPr>
              <a:t>тканями </a:t>
            </a:r>
            <a:r>
              <a:rPr sz="3150" i="1" spc="-160" dirty="0">
                <a:latin typeface="Arial Narrow"/>
                <a:cs typeface="Arial Narrow"/>
              </a:rPr>
              <a:t>неадекватно </a:t>
            </a:r>
            <a:r>
              <a:rPr sz="3150" i="1" spc="-65" dirty="0">
                <a:latin typeface="Arial Narrow"/>
                <a:cs typeface="Arial Narrow"/>
              </a:rPr>
              <a:t>их  </a:t>
            </a:r>
            <a:r>
              <a:rPr sz="3150" i="1" spc="-235" dirty="0">
                <a:latin typeface="Arial Narrow"/>
                <a:cs typeface="Arial Narrow"/>
              </a:rPr>
              <a:t>потребностям </a:t>
            </a:r>
            <a:r>
              <a:rPr sz="3150" i="1" spc="-25" dirty="0">
                <a:latin typeface="Arial Narrow"/>
                <a:cs typeface="Arial Narrow"/>
              </a:rPr>
              <a:t>для </a:t>
            </a:r>
            <a:r>
              <a:rPr sz="3150" i="1" spc="-100" dirty="0">
                <a:latin typeface="Arial Narrow"/>
                <a:cs typeface="Arial Narrow"/>
              </a:rPr>
              <a:t>аэробного</a:t>
            </a:r>
            <a:r>
              <a:rPr sz="3150" i="1" spc="-355" dirty="0">
                <a:latin typeface="Arial Narrow"/>
                <a:cs typeface="Arial Narrow"/>
              </a:rPr>
              <a:t> </a:t>
            </a:r>
            <a:r>
              <a:rPr sz="3150" i="1" spc="-150" dirty="0">
                <a:latin typeface="Arial Narrow"/>
                <a:cs typeface="Arial Narrow"/>
              </a:rPr>
              <a:t>метаболизма»</a:t>
            </a:r>
            <a:endParaRPr sz="3150">
              <a:latin typeface="Arial Narrow"/>
              <a:cs typeface="Arial Narrow"/>
            </a:endParaRPr>
          </a:p>
          <a:p>
            <a:pPr marR="5080" algn="r">
              <a:lnSpc>
                <a:spcPct val="100000"/>
              </a:lnSpc>
              <a:spcBef>
                <a:spcPts val="1875"/>
              </a:spcBef>
            </a:pPr>
            <a:r>
              <a:rPr sz="1800" i="1" spc="-55" dirty="0">
                <a:latin typeface="Arial Narrow"/>
                <a:cs typeface="Arial Narrow"/>
              </a:rPr>
              <a:t>Paul </a:t>
            </a:r>
            <a:r>
              <a:rPr sz="1800" i="1" spc="-45" dirty="0">
                <a:latin typeface="Arial Narrow"/>
                <a:cs typeface="Arial Narrow"/>
              </a:rPr>
              <a:t>L. </a:t>
            </a:r>
            <a:r>
              <a:rPr sz="1800" i="1" spc="-55" dirty="0">
                <a:latin typeface="Arial Narrow"/>
                <a:cs typeface="Arial Narrow"/>
              </a:rPr>
              <a:t>Marino,</a:t>
            </a:r>
            <a:r>
              <a:rPr sz="1800" i="1" spc="-105" dirty="0">
                <a:latin typeface="Arial Narrow"/>
                <a:cs typeface="Arial Narrow"/>
              </a:rPr>
              <a:t> </a:t>
            </a:r>
            <a:r>
              <a:rPr sz="1800" i="1" spc="-65" dirty="0">
                <a:latin typeface="Arial Narrow"/>
                <a:cs typeface="Arial Narrow"/>
              </a:rPr>
              <a:t>1999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191" y="238126"/>
            <a:ext cx="6846570" cy="899794"/>
          </a:xfrm>
          <a:prstGeom prst="rect">
            <a:avLst/>
          </a:prstGeom>
          <a:solidFill>
            <a:srgbClr val="DADADA"/>
          </a:solidFill>
          <a:ln w="12700">
            <a:solidFill>
              <a:srgbClr val="000000"/>
            </a:solidFill>
          </a:ln>
        </p:spPr>
        <p:txBody>
          <a:bodyPr vert="horz" wrap="square" lIns="0" tIns="1447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0"/>
              </a:spcBef>
            </a:pPr>
            <a:r>
              <a:rPr sz="2000" spc="-5" dirty="0">
                <a:latin typeface="Arial Narrow"/>
                <a:cs typeface="Arial Narrow"/>
              </a:rPr>
              <a:t>Компоненты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системы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 Narrow"/>
                <a:cs typeface="Arial Narrow"/>
              </a:rPr>
              <a:t>макро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latin typeface="Arial Narrow"/>
                <a:cs typeface="Arial Narrow"/>
              </a:rPr>
              <a:t>микроциркуляции </a:t>
            </a:r>
            <a:r>
              <a:rPr sz="2000" dirty="0">
                <a:latin typeface="Arial Narrow"/>
                <a:cs typeface="Arial Narrow"/>
              </a:rPr>
              <a:t>- </a:t>
            </a:r>
            <a:r>
              <a:rPr sz="2000" spc="-5" dirty="0">
                <a:latin typeface="Arial Narrow"/>
                <a:cs typeface="Arial Narrow"/>
              </a:rPr>
              <a:t>необходимое</a:t>
            </a:r>
            <a:r>
              <a:rPr sz="2000" spc="-5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упрощение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08941" y="3364441"/>
            <a:ext cx="1145540" cy="1463040"/>
            <a:chOff x="3808941" y="3364441"/>
            <a:chExt cx="1145540" cy="1463040"/>
          </a:xfrm>
        </p:grpSpPr>
        <p:sp>
          <p:nvSpPr>
            <p:cNvPr id="4" name="object 4"/>
            <p:cNvSpPr/>
            <p:nvPr/>
          </p:nvSpPr>
          <p:spPr>
            <a:xfrm>
              <a:off x="3815291" y="3370791"/>
              <a:ext cx="1132840" cy="1450340"/>
            </a:xfrm>
            <a:custGeom>
              <a:avLst/>
              <a:gdLst/>
              <a:ahLst/>
              <a:cxnLst/>
              <a:rect l="l" t="t" r="r" b="b"/>
              <a:pathLst>
                <a:path w="1132839" h="1450339">
                  <a:moveTo>
                    <a:pt x="1132416" y="0"/>
                  </a:moveTo>
                  <a:lnTo>
                    <a:pt x="0" y="0"/>
                  </a:lnTo>
                  <a:lnTo>
                    <a:pt x="0" y="1449917"/>
                  </a:lnTo>
                  <a:lnTo>
                    <a:pt x="1132416" y="1449917"/>
                  </a:lnTo>
                  <a:lnTo>
                    <a:pt x="1132416" y="0"/>
                  </a:lnTo>
                  <a:close/>
                </a:path>
              </a:pathLst>
            </a:custGeom>
            <a:solidFill>
              <a:srgbClr val="FE9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5291" y="3370791"/>
              <a:ext cx="1132840" cy="1450340"/>
            </a:xfrm>
            <a:custGeom>
              <a:avLst/>
              <a:gdLst/>
              <a:ahLst/>
              <a:cxnLst/>
              <a:rect l="l" t="t" r="r" b="b"/>
              <a:pathLst>
                <a:path w="1132839" h="1450339">
                  <a:moveTo>
                    <a:pt x="0" y="0"/>
                  </a:moveTo>
                  <a:lnTo>
                    <a:pt x="1132417" y="0"/>
                  </a:lnTo>
                  <a:lnTo>
                    <a:pt x="1132417" y="1449917"/>
                  </a:lnTo>
                  <a:lnTo>
                    <a:pt x="0" y="1449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99710" y="3391408"/>
            <a:ext cx="662940" cy="14795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04470" marR="86995" indent="-128905">
              <a:lnSpc>
                <a:spcPts val="1490"/>
              </a:lnSpc>
              <a:spcBef>
                <a:spcPts val="204"/>
              </a:spcBef>
            </a:pPr>
            <a:r>
              <a:rPr sz="1300" spc="15" dirty="0">
                <a:latin typeface="Arial Narrow"/>
                <a:cs typeface="Arial Narrow"/>
              </a:rPr>
              <a:t>Серд</a:t>
            </a:r>
            <a:r>
              <a:rPr sz="1300" spc="10" dirty="0">
                <a:latin typeface="Arial Narrow"/>
                <a:cs typeface="Arial Narrow"/>
              </a:rPr>
              <a:t>ц</a:t>
            </a:r>
            <a:r>
              <a:rPr sz="1300" dirty="0">
                <a:latin typeface="Arial Narrow"/>
                <a:cs typeface="Arial Narrow"/>
              </a:rPr>
              <a:t>е  </a:t>
            </a:r>
            <a:r>
              <a:rPr sz="1300" spc="10" dirty="0">
                <a:latin typeface="Arial Narrow"/>
                <a:cs typeface="Arial Narrow"/>
              </a:rPr>
              <a:t>Мозг</a:t>
            </a:r>
            <a:endParaRPr sz="1300">
              <a:latin typeface="Arial Narrow"/>
              <a:cs typeface="Arial Narrow"/>
            </a:endParaRPr>
          </a:p>
          <a:p>
            <a:pPr marL="12700" marR="126364" indent="128270">
              <a:lnSpc>
                <a:spcPts val="1989"/>
              </a:lnSpc>
              <a:spcBef>
                <a:spcPts val="125"/>
              </a:spcBef>
            </a:pPr>
            <a:r>
              <a:rPr sz="1300" spc="15" dirty="0">
                <a:latin typeface="Arial Narrow"/>
                <a:cs typeface="Arial Narrow"/>
              </a:rPr>
              <a:t>По</a:t>
            </a:r>
            <a:r>
              <a:rPr sz="1300" spc="20" dirty="0">
                <a:latin typeface="Arial Narrow"/>
                <a:cs typeface="Arial Narrow"/>
              </a:rPr>
              <a:t>ч</a:t>
            </a:r>
            <a:r>
              <a:rPr sz="1300" spc="5" dirty="0">
                <a:latin typeface="Arial Narrow"/>
                <a:cs typeface="Arial Narrow"/>
              </a:rPr>
              <a:t>к</a:t>
            </a:r>
            <a:r>
              <a:rPr sz="1300" dirty="0">
                <a:latin typeface="Arial Narrow"/>
                <a:cs typeface="Arial Narrow"/>
              </a:rPr>
              <a:t>и  </a:t>
            </a:r>
            <a:r>
              <a:rPr sz="1300" spc="10" dirty="0">
                <a:latin typeface="Arial Narrow"/>
                <a:cs typeface="Arial Narrow"/>
              </a:rPr>
              <a:t>Органы</a:t>
            </a:r>
            <a:endParaRPr sz="1300">
              <a:latin typeface="Arial Narrow"/>
              <a:cs typeface="Arial Narrow"/>
            </a:endParaRPr>
          </a:p>
          <a:p>
            <a:pPr marL="139700">
              <a:lnSpc>
                <a:spcPct val="100000"/>
              </a:lnSpc>
              <a:spcBef>
                <a:spcPts val="295"/>
              </a:spcBef>
            </a:pPr>
            <a:r>
              <a:rPr sz="1300" spc="20" dirty="0">
                <a:latin typeface="Arial Narrow"/>
                <a:cs typeface="Arial Narrow"/>
              </a:rPr>
              <a:t>М</a:t>
            </a:r>
            <a:r>
              <a:rPr sz="1300" spc="15" dirty="0">
                <a:latin typeface="Arial Narrow"/>
                <a:cs typeface="Arial Narrow"/>
              </a:rPr>
              <a:t>ыш</a:t>
            </a:r>
            <a:r>
              <a:rPr sz="1300" spc="10" dirty="0">
                <a:latin typeface="Arial Narrow"/>
                <a:cs typeface="Arial Narrow"/>
              </a:rPr>
              <a:t>ц</a:t>
            </a:r>
            <a:r>
              <a:rPr sz="1300" dirty="0">
                <a:latin typeface="Arial Narrow"/>
                <a:cs typeface="Arial Narrow"/>
              </a:rPr>
              <a:t>ы</a:t>
            </a:r>
            <a:endParaRPr sz="1300">
              <a:latin typeface="Arial Narrow"/>
              <a:cs typeface="Arial Narrow"/>
            </a:endParaRPr>
          </a:p>
          <a:p>
            <a:pPr marL="139700">
              <a:lnSpc>
                <a:spcPct val="100000"/>
              </a:lnSpc>
              <a:spcBef>
                <a:spcPts val="840"/>
              </a:spcBef>
            </a:pPr>
            <a:r>
              <a:rPr sz="1300" spc="10" dirty="0">
                <a:latin typeface="Arial Narrow"/>
                <a:cs typeface="Arial Narrow"/>
              </a:rPr>
              <a:t>Кожа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08941" y="1967442"/>
            <a:ext cx="1145540" cy="764540"/>
            <a:chOff x="3808941" y="1967442"/>
            <a:chExt cx="1145540" cy="764540"/>
          </a:xfrm>
        </p:grpSpPr>
        <p:sp>
          <p:nvSpPr>
            <p:cNvPr id="8" name="object 8"/>
            <p:cNvSpPr/>
            <p:nvPr/>
          </p:nvSpPr>
          <p:spPr>
            <a:xfrm>
              <a:off x="3815291" y="1973792"/>
              <a:ext cx="1132840" cy="751840"/>
            </a:xfrm>
            <a:custGeom>
              <a:avLst/>
              <a:gdLst/>
              <a:ahLst/>
              <a:cxnLst/>
              <a:rect l="l" t="t" r="r" b="b"/>
              <a:pathLst>
                <a:path w="1132839" h="751839">
                  <a:moveTo>
                    <a:pt x="1132416" y="0"/>
                  </a:moveTo>
                  <a:lnTo>
                    <a:pt x="0" y="0"/>
                  </a:lnTo>
                  <a:lnTo>
                    <a:pt x="0" y="751416"/>
                  </a:lnTo>
                  <a:lnTo>
                    <a:pt x="1132416" y="751416"/>
                  </a:lnTo>
                  <a:lnTo>
                    <a:pt x="1132416" y="0"/>
                  </a:lnTo>
                  <a:close/>
                </a:path>
              </a:pathLst>
            </a:custGeom>
            <a:solidFill>
              <a:srgbClr val="FE9B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5291" y="1973792"/>
              <a:ext cx="1132840" cy="751840"/>
            </a:xfrm>
            <a:custGeom>
              <a:avLst/>
              <a:gdLst/>
              <a:ahLst/>
              <a:cxnLst/>
              <a:rect l="l" t="t" r="r" b="b"/>
              <a:pathLst>
                <a:path w="1132839" h="751839">
                  <a:moveTo>
                    <a:pt x="0" y="0"/>
                  </a:moveTo>
                  <a:lnTo>
                    <a:pt x="1132417" y="0"/>
                  </a:lnTo>
                  <a:lnTo>
                    <a:pt x="1132417" y="751417"/>
                  </a:lnTo>
                  <a:lnTo>
                    <a:pt x="0" y="7514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815291" y="1973792"/>
            <a:ext cx="1132840" cy="7518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</a:pPr>
            <a:r>
              <a:rPr sz="1300" spc="5" dirty="0">
                <a:latin typeface="Arial Narrow"/>
                <a:cs typeface="Arial Narrow"/>
              </a:rPr>
              <a:t>Легкие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01775" y="1824569"/>
            <a:ext cx="6096000" cy="1400810"/>
            <a:chOff x="1501775" y="1824569"/>
            <a:chExt cx="6096000" cy="1400810"/>
          </a:xfrm>
        </p:grpSpPr>
        <p:sp>
          <p:nvSpPr>
            <p:cNvPr id="12" name="object 12"/>
            <p:cNvSpPr/>
            <p:nvPr/>
          </p:nvSpPr>
          <p:spPr>
            <a:xfrm>
              <a:off x="3436941" y="2099470"/>
              <a:ext cx="373380" cy="214629"/>
            </a:xfrm>
            <a:custGeom>
              <a:avLst/>
              <a:gdLst/>
              <a:ahLst/>
              <a:cxnLst/>
              <a:rect l="l" t="t" r="r" b="b"/>
              <a:pathLst>
                <a:path w="373379" h="214630">
                  <a:moveTo>
                    <a:pt x="0" y="214313"/>
                  </a:moveTo>
                  <a:lnTo>
                    <a:pt x="63500" y="210344"/>
                  </a:lnTo>
                  <a:lnTo>
                    <a:pt x="154781" y="186531"/>
                  </a:lnTo>
                  <a:lnTo>
                    <a:pt x="214312" y="162719"/>
                  </a:lnTo>
                  <a:lnTo>
                    <a:pt x="261937" y="134937"/>
                  </a:lnTo>
                  <a:lnTo>
                    <a:pt x="313531" y="99219"/>
                  </a:lnTo>
                  <a:lnTo>
                    <a:pt x="361156" y="35718"/>
                  </a:lnTo>
                  <a:lnTo>
                    <a:pt x="37306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36941" y="2361406"/>
              <a:ext cx="377190" cy="214629"/>
            </a:xfrm>
            <a:custGeom>
              <a:avLst/>
              <a:gdLst/>
              <a:ahLst/>
              <a:cxnLst/>
              <a:rect l="l" t="t" r="r" b="b"/>
              <a:pathLst>
                <a:path w="377189" h="214630">
                  <a:moveTo>
                    <a:pt x="0" y="0"/>
                  </a:moveTo>
                  <a:lnTo>
                    <a:pt x="95249" y="11906"/>
                  </a:lnTo>
                  <a:lnTo>
                    <a:pt x="154781" y="31750"/>
                  </a:lnTo>
                  <a:lnTo>
                    <a:pt x="218281" y="55562"/>
                  </a:lnTo>
                  <a:lnTo>
                    <a:pt x="281781" y="95250"/>
                  </a:lnTo>
                  <a:lnTo>
                    <a:pt x="309562" y="119062"/>
                  </a:lnTo>
                  <a:lnTo>
                    <a:pt x="341312" y="142875"/>
                  </a:lnTo>
                  <a:lnTo>
                    <a:pt x="365124" y="178594"/>
                  </a:lnTo>
                  <a:lnTo>
                    <a:pt x="377031" y="2143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8125" y="2174876"/>
              <a:ext cx="619125" cy="865505"/>
            </a:xfrm>
            <a:custGeom>
              <a:avLst/>
              <a:gdLst/>
              <a:ahLst/>
              <a:cxnLst/>
              <a:rect l="l" t="t" r="r" b="b"/>
              <a:pathLst>
                <a:path w="619125" h="865505">
                  <a:moveTo>
                    <a:pt x="74083" y="865188"/>
                  </a:moveTo>
                  <a:lnTo>
                    <a:pt x="74083" y="756708"/>
                  </a:lnTo>
                  <a:lnTo>
                    <a:pt x="71437" y="679979"/>
                  </a:lnTo>
                  <a:lnTo>
                    <a:pt x="55562" y="616479"/>
                  </a:lnTo>
                  <a:lnTo>
                    <a:pt x="39687" y="571500"/>
                  </a:lnTo>
                  <a:lnTo>
                    <a:pt x="26458" y="500062"/>
                  </a:lnTo>
                  <a:lnTo>
                    <a:pt x="10583" y="433917"/>
                  </a:lnTo>
                  <a:lnTo>
                    <a:pt x="0" y="367771"/>
                  </a:lnTo>
                  <a:lnTo>
                    <a:pt x="0" y="322791"/>
                  </a:lnTo>
                  <a:lnTo>
                    <a:pt x="26458" y="251354"/>
                  </a:lnTo>
                  <a:lnTo>
                    <a:pt x="47625" y="214312"/>
                  </a:lnTo>
                  <a:lnTo>
                    <a:pt x="84666" y="161395"/>
                  </a:lnTo>
                  <a:lnTo>
                    <a:pt x="140229" y="108479"/>
                  </a:lnTo>
                  <a:lnTo>
                    <a:pt x="187854" y="74083"/>
                  </a:lnTo>
                  <a:lnTo>
                    <a:pt x="254000" y="34395"/>
                  </a:lnTo>
                  <a:lnTo>
                    <a:pt x="320146" y="10583"/>
                  </a:lnTo>
                  <a:lnTo>
                    <a:pt x="370417" y="0"/>
                  </a:lnTo>
                  <a:lnTo>
                    <a:pt x="418042" y="0"/>
                  </a:lnTo>
                  <a:lnTo>
                    <a:pt x="497417" y="21166"/>
                  </a:lnTo>
                  <a:lnTo>
                    <a:pt x="547688" y="58208"/>
                  </a:lnTo>
                  <a:lnTo>
                    <a:pt x="579438" y="95250"/>
                  </a:lnTo>
                  <a:lnTo>
                    <a:pt x="603251" y="132291"/>
                  </a:lnTo>
                  <a:lnTo>
                    <a:pt x="619126" y="18520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72711" y="2508252"/>
              <a:ext cx="521334" cy="710565"/>
            </a:xfrm>
            <a:custGeom>
              <a:avLst/>
              <a:gdLst/>
              <a:ahLst/>
              <a:cxnLst/>
              <a:rect l="l" t="t" r="r" b="b"/>
              <a:pathLst>
                <a:path w="521335" h="710564">
                  <a:moveTo>
                    <a:pt x="0" y="391583"/>
                  </a:moveTo>
                  <a:lnTo>
                    <a:pt x="5291" y="476249"/>
                  </a:lnTo>
                  <a:lnTo>
                    <a:pt x="13229" y="542395"/>
                  </a:lnTo>
                  <a:lnTo>
                    <a:pt x="41010" y="595312"/>
                  </a:lnTo>
                  <a:lnTo>
                    <a:pt x="68791" y="624416"/>
                  </a:lnTo>
                  <a:lnTo>
                    <a:pt x="100541" y="645583"/>
                  </a:lnTo>
                  <a:lnTo>
                    <a:pt x="136260" y="666749"/>
                  </a:lnTo>
                  <a:lnTo>
                    <a:pt x="174625" y="677333"/>
                  </a:lnTo>
                  <a:lnTo>
                    <a:pt x="206375" y="687916"/>
                  </a:lnTo>
                  <a:lnTo>
                    <a:pt x="238125" y="698499"/>
                  </a:lnTo>
                  <a:lnTo>
                    <a:pt x="267229" y="702468"/>
                  </a:lnTo>
                  <a:lnTo>
                    <a:pt x="306917" y="710406"/>
                  </a:lnTo>
                  <a:lnTo>
                    <a:pt x="346604" y="706437"/>
                  </a:lnTo>
                  <a:lnTo>
                    <a:pt x="407459" y="677333"/>
                  </a:lnTo>
                  <a:lnTo>
                    <a:pt x="439209" y="656166"/>
                  </a:lnTo>
                  <a:lnTo>
                    <a:pt x="460375" y="624416"/>
                  </a:lnTo>
                  <a:lnTo>
                    <a:pt x="492125" y="560916"/>
                  </a:lnTo>
                  <a:lnTo>
                    <a:pt x="513292" y="504031"/>
                  </a:lnTo>
                  <a:lnTo>
                    <a:pt x="517261" y="456406"/>
                  </a:lnTo>
                  <a:lnTo>
                    <a:pt x="521230" y="424656"/>
                  </a:lnTo>
                  <a:lnTo>
                    <a:pt x="521230" y="333374"/>
                  </a:lnTo>
                  <a:lnTo>
                    <a:pt x="517261" y="281781"/>
                  </a:lnTo>
                  <a:lnTo>
                    <a:pt x="513292" y="214312"/>
                  </a:lnTo>
                  <a:lnTo>
                    <a:pt x="505355" y="170656"/>
                  </a:lnTo>
                  <a:lnTo>
                    <a:pt x="485511" y="119062"/>
                  </a:lnTo>
                  <a:lnTo>
                    <a:pt x="473605" y="83343"/>
                  </a:lnTo>
                  <a:lnTo>
                    <a:pt x="453761" y="43656"/>
                  </a:lnTo>
                  <a:lnTo>
                    <a:pt x="41804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6252" y="2791357"/>
              <a:ext cx="214629" cy="362585"/>
            </a:xfrm>
            <a:custGeom>
              <a:avLst/>
              <a:gdLst/>
              <a:ahLst/>
              <a:cxnLst/>
              <a:rect l="l" t="t" r="r" b="b"/>
              <a:pathLst>
                <a:path w="214630" h="362585">
                  <a:moveTo>
                    <a:pt x="214313" y="15875"/>
                  </a:moveTo>
                  <a:lnTo>
                    <a:pt x="193146" y="2645"/>
                  </a:lnTo>
                  <a:lnTo>
                    <a:pt x="164042" y="0"/>
                  </a:lnTo>
                  <a:lnTo>
                    <a:pt x="132292" y="5291"/>
                  </a:lnTo>
                  <a:lnTo>
                    <a:pt x="95250" y="26458"/>
                  </a:lnTo>
                  <a:lnTo>
                    <a:pt x="52916" y="66146"/>
                  </a:lnTo>
                  <a:lnTo>
                    <a:pt x="21166" y="124354"/>
                  </a:lnTo>
                  <a:lnTo>
                    <a:pt x="5291" y="195792"/>
                  </a:lnTo>
                  <a:lnTo>
                    <a:pt x="0" y="267229"/>
                  </a:lnTo>
                  <a:lnTo>
                    <a:pt x="0" y="298979"/>
                  </a:lnTo>
                  <a:lnTo>
                    <a:pt x="0" y="330730"/>
                  </a:lnTo>
                  <a:lnTo>
                    <a:pt x="0" y="36248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3793" y="2004220"/>
              <a:ext cx="1840230" cy="755650"/>
            </a:xfrm>
            <a:custGeom>
              <a:avLst/>
              <a:gdLst/>
              <a:ahLst/>
              <a:cxnLst/>
              <a:rect l="l" t="t" r="r" b="b"/>
              <a:pathLst>
                <a:path w="1840229" h="755650">
                  <a:moveTo>
                    <a:pt x="18520" y="755386"/>
                  </a:moveTo>
                  <a:lnTo>
                    <a:pt x="5291" y="720990"/>
                  </a:lnTo>
                  <a:lnTo>
                    <a:pt x="0" y="665427"/>
                  </a:lnTo>
                  <a:lnTo>
                    <a:pt x="5291" y="615156"/>
                  </a:lnTo>
                  <a:lnTo>
                    <a:pt x="15875" y="580760"/>
                  </a:lnTo>
                  <a:lnTo>
                    <a:pt x="23812" y="546365"/>
                  </a:lnTo>
                  <a:lnTo>
                    <a:pt x="37041" y="517260"/>
                  </a:lnTo>
                  <a:lnTo>
                    <a:pt x="47625" y="490802"/>
                  </a:lnTo>
                  <a:lnTo>
                    <a:pt x="60854" y="459052"/>
                  </a:lnTo>
                  <a:lnTo>
                    <a:pt x="84666" y="427302"/>
                  </a:lnTo>
                  <a:lnTo>
                    <a:pt x="111125" y="395552"/>
                  </a:lnTo>
                  <a:lnTo>
                    <a:pt x="145520" y="366448"/>
                  </a:lnTo>
                  <a:lnTo>
                    <a:pt x="166687" y="347927"/>
                  </a:lnTo>
                  <a:lnTo>
                    <a:pt x="201083" y="324114"/>
                  </a:lnTo>
                  <a:lnTo>
                    <a:pt x="238125" y="302948"/>
                  </a:lnTo>
                  <a:lnTo>
                    <a:pt x="280458" y="281781"/>
                  </a:lnTo>
                  <a:lnTo>
                    <a:pt x="317500" y="271198"/>
                  </a:lnTo>
                  <a:lnTo>
                    <a:pt x="341312" y="263260"/>
                  </a:lnTo>
                  <a:lnTo>
                    <a:pt x="381000" y="263260"/>
                  </a:lnTo>
                  <a:lnTo>
                    <a:pt x="425979" y="263260"/>
                  </a:lnTo>
                  <a:lnTo>
                    <a:pt x="1330854" y="265906"/>
                  </a:lnTo>
                  <a:lnTo>
                    <a:pt x="1394354" y="263260"/>
                  </a:lnTo>
                  <a:lnTo>
                    <a:pt x="1452562" y="260614"/>
                  </a:lnTo>
                  <a:lnTo>
                    <a:pt x="1510771" y="250031"/>
                  </a:lnTo>
                  <a:lnTo>
                    <a:pt x="1598083" y="234156"/>
                  </a:lnTo>
                  <a:lnTo>
                    <a:pt x="1685396" y="198437"/>
                  </a:lnTo>
                  <a:lnTo>
                    <a:pt x="1748896" y="142875"/>
                  </a:lnTo>
                  <a:lnTo>
                    <a:pt x="1780646" y="99218"/>
                  </a:lnTo>
                  <a:lnTo>
                    <a:pt x="1816365" y="51593"/>
                  </a:lnTo>
                  <a:lnTo>
                    <a:pt x="184017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94722" y="2401093"/>
              <a:ext cx="1615440" cy="290195"/>
            </a:xfrm>
            <a:custGeom>
              <a:avLst/>
              <a:gdLst/>
              <a:ahLst/>
              <a:cxnLst/>
              <a:rect l="l" t="t" r="r" b="b"/>
              <a:pathLst>
                <a:path w="1615439" h="290194">
                  <a:moveTo>
                    <a:pt x="1615281" y="289720"/>
                  </a:moveTo>
                  <a:lnTo>
                    <a:pt x="1583531" y="214313"/>
                  </a:lnTo>
                  <a:lnTo>
                    <a:pt x="1555750" y="154782"/>
                  </a:lnTo>
                  <a:lnTo>
                    <a:pt x="1520031" y="115094"/>
                  </a:lnTo>
                  <a:lnTo>
                    <a:pt x="1484312" y="91281"/>
                  </a:lnTo>
                  <a:lnTo>
                    <a:pt x="1452562" y="67469"/>
                  </a:lnTo>
                  <a:lnTo>
                    <a:pt x="1393031" y="43656"/>
                  </a:lnTo>
                  <a:lnTo>
                    <a:pt x="1349375" y="31750"/>
                  </a:lnTo>
                  <a:lnTo>
                    <a:pt x="1234281" y="3968"/>
                  </a:lnTo>
                  <a:lnTo>
                    <a:pt x="1170781" y="0"/>
                  </a:lnTo>
                  <a:lnTo>
                    <a:pt x="210343" y="3968"/>
                  </a:lnTo>
                  <a:lnTo>
                    <a:pt x="154781" y="7937"/>
                  </a:lnTo>
                  <a:lnTo>
                    <a:pt x="87312" y="19843"/>
                  </a:lnTo>
                  <a:lnTo>
                    <a:pt x="43656" y="47625"/>
                  </a:lnTo>
                  <a:lnTo>
                    <a:pt x="3968" y="87312"/>
                  </a:lnTo>
                  <a:lnTo>
                    <a:pt x="0" y="115094"/>
                  </a:lnTo>
                  <a:lnTo>
                    <a:pt x="11906" y="1349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29000" y="2313782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47710" y="2000252"/>
              <a:ext cx="1341755" cy="266065"/>
            </a:xfrm>
            <a:custGeom>
              <a:avLst/>
              <a:gdLst/>
              <a:ahLst/>
              <a:cxnLst/>
              <a:rect l="l" t="t" r="r" b="b"/>
              <a:pathLst>
                <a:path w="1341754" h="266064">
                  <a:moveTo>
                    <a:pt x="1341438" y="261937"/>
                  </a:moveTo>
                  <a:lnTo>
                    <a:pt x="509323" y="265906"/>
                  </a:lnTo>
                  <a:lnTo>
                    <a:pt x="445823" y="263260"/>
                  </a:lnTo>
                  <a:lnTo>
                    <a:pt x="387614" y="260614"/>
                  </a:lnTo>
                  <a:lnTo>
                    <a:pt x="329406" y="250031"/>
                  </a:lnTo>
                  <a:lnTo>
                    <a:pt x="242093" y="234156"/>
                  </a:lnTo>
                  <a:lnTo>
                    <a:pt x="154781" y="198437"/>
                  </a:lnTo>
                  <a:lnTo>
                    <a:pt x="91281" y="142874"/>
                  </a:lnTo>
                  <a:lnTo>
                    <a:pt x="59531" y="99218"/>
                  </a:lnTo>
                  <a:lnTo>
                    <a:pt x="23812" y="5159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47710" y="2401093"/>
              <a:ext cx="1405255" cy="290195"/>
            </a:xfrm>
            <a:custGeom>
              <a:avLst/>
              <a:gdLst/>
              <a:ahLst/>
              <a:cxnLst/>
              <a:rect l="l" t="t" r="r" b="b"/>
              <a:pathLst>
                <a:path w="1405254" h="290194">
                  <a:moveTo>
                    <a:pt x="0" y="289720"/>
                  </a:moveTo>
                  <a:lnTo>
                    <a:pt x="31750" y="214313"/>
                  </a:lnTo>
                  <a:lnTo>
                    <a:pt x="59531" y="154782"/>
                  </a:lnTo>
                  <a:lnTo>
                    <a:pt x="95250" y="115094"/>
                  </a:lnTo>
                  <a:lnTo>
                    <a:pt x="130968" y="91281"/>
                  </a:lnTo>
                  <a:lnTo>
                    <a:pt x="162718" y="67469"/>
                  </a:lnTo>
                  <a:lnTo>
                    <a:pt x="222250" y="43656"/>
                  </a:lnTo>
                  <a:lnTo>
                    <a:pt x="265906" y="31750"/>
                  </a:lnTo>
                  <a:lnTo>
                    <a:pt x="381000" y="3968"/>
                  </a:lnTo>
                  <a:lnTo>
                    <a:pt x="444500" y="0"/>
                  </a:lnTo>
                  <a:lnTo>
                    <a:pt x="1404938" y="39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947709" y="2313782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38100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43740" y="2361406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38100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49031" y="2091531"/>
              <a:ext cx="373380" cy="214629"/>
            </a:xfrm>
            <a:custGeom>
              <a:avLst/>
              <a:gdLst/>
              <a:ahLst/>
              <a:cxnLst/>
              <a:rect l="l" t="t" r="r" b="b"/>
              <a:pathLst>
                <a:path w="373379" h="214630">
                  <a:moveTo>
                    <a:pt x="373063" y="214313"/>
                  </a:moveTo>
                  <a:lnTo>
                    <a:pt x="309563" y="210344"/>
                  </a:lnTo>
                  <a:lnTo>
                    <a:pt x="218281" y="186531"/>
                  </a:lnTo>
                  <a:lnTo>
                    <a:pt x="158750" y="162719"/>
                  </a:lnTo>
                  <a:lnTo>
                    <a:pt x="111125" y="134937"/>
                  </a:lnTo>
                  <a:lnTo>
                    <a:pt x="59531" y="99219"/>
                  </a:lnTo>
                  <a:lnTo>
                    <a:pt x="11906" y="35718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947710" y="2361406"/>
              <a:ext cx="377190" cy="214629"/>
            </a:xfrm>
            <a:custGeom>
              <a:avLst/>
              <a:gdLst/>
              <a:ahLst/>
              <a:cxnLst/>
              <a:rect l="l" t="t" r="r" b="b"/>
              <a:pathLst>
                <a:path w="377189" h="214630">
                  <a:moveTo>
                    <a:pt x="377031" y="0"/>
                  </a:moveTo>
                  <a:lnTo>
                    <a:pt x="281781" y="11906"/>
                  </a:lnTo>
                  <a:lnTo>
                    <a:pt x="222249" y="31750"/>
                  </a:lnTo>
                  <a:lnTo>
                    <a:pt x="158749" y="55562"/>
                  </a:lnTo>
                  <a:lnTo>
                    <a:pt x="95249" y="95250"/>
                  </a:lnTo>
                  <a:lnTo>
                    <a:pt x="67468" y="119062"/>
                  </a:lnTo>
                  <a:lnTo>
                    <a:pt x="35718" y="142875"/>
                  </a:lnTo>
                  <a:lnTo>
                    <a:pt x="11906" y="178594"/>
                  </a:lnTo>
                  <a:lnTo>
                    <a:pt x="0" y="2143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479645" y="2219854"/>
              <a:ext cx="803275" cy="820419"/>
            </a:xfrm>
            <a:custGeom>
              <a:avLst/>
              <a:gdLst/>
              <a:ahLst/>
              <a:cxnLst/>
              <a:rect l="l" t="t" r="r" b="b"/>
              <a:pathLst>
                <a:path w="803275" h="820419">
                  <a:moveTo>
                    <a:pt x="513291" y="820210"/>
                  </a:moveTo>
                  <a:lnTo>
                    <a:pt x="653520" y="709084"/>
                  </a:lnTo>
                  <a:lnTo>
                    <a:pt x="711728" y="645584"/>
                  </a:lnTo>
                  <a:lnTo>
                    <a:pt x="751416" y="570178"/>
                  </a:lnTo>
                  <a:lnTo>
                    <a:pt x="767291" y="514615"/>
                  </a:lnTo>
                  <a:lnTo>
                    <a:pt x="783166" y="459053"/>
                  </a:lnTo>
                  <a:lnTo>
                    <a:pt x="799041" y="395552"/>
                  </a:lnTo>
                  <a:lnTo>
                    <a:pt x="803010" y="324115"/>
                  </a:lnTo>
                  <a:lnTo>
                    <a:pt x="788458" y="261938"/>
                  </a:lnTo>
                  <a:lnTo>
                    <a:pt x="767291" y="209021"/>
                  </a:lnTo>
                  <a:lnTo>
                    <a:pt x="740833" y="174625"/>
                  </a:lnTo>
                  <a:lnTo>
                    <a:pt x="695853" y="116416"/>
                  </a:lnTo>
                  <a:lnTo>
                    <a:pt x="642937" y="60854"/>
                  </a:lnTo>
                  <a:lnTo>
                    <a:pt x="582083" y="29104"/>
                  </a:lnTo>
                  <a:lnTo>
                    <a:pt x="526520" y="15875"/>
                  </a:lnTo>
                  <a:lnTo>
                    <a:pt x="463020" y="2645"/>
                  </a:lnTo>
                  <a:lnTo>
                    <a:pt x="394229" y="0"/>
                  </a:lnTo>
                  <a:lnTo>
                    <a:pt x="314854" y="2645"/>
                  </a:lnTo>
                  <a:lnTo>
                    <a:pt x="187854" y="2645"/>
                  </a:lnTo>
                  <a:lnTo>
                    <a:pt x="0" y="317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63775" y="2627312"/>
              <a:ext cx="525780" cy="591820"/>
            </a:xfrm>
            <a:custGeom>
              <a:avLst/>
              <a:gdLst/>
              <a:ahLst/>
              <a:cxnLst/>
              <a:rect l="l" t="t" r="r" b="b"/>
              <a:pathLst>
                <a:path w="525779" h="591819">
                  <a:moveTo>
                    <a:pt x="525198" y="416719"/>
                  </a:moveTo>
                  <a:lnTo>
                    <a:pt x="494771" y="452437"/>
                  </a:lnTo>
                  <a:lnTo>
                    <a:pt x="480218" y="476250"/>
                  </a:lnTo>
                  <a:lnTo>
                    <a:pt x="452437" y="505354"/>
                  </a:lnTo>
                  <a:lnTo>
                    <a:pt x="420687" y="526521"/>
                  </a:lnTo>
                  <a:lnTo>
                    <a:pt x="384968" y="547687"/>
                  </a:lnTo>
                  <a:lnTo>
                    <a:pt x="346604" y="558271"/>
                  </a:lnTo>
                  <a:lnTo>
                    <a:pt x="314854" y="568854"/>
                  </a:lnTo>
                  <a:lnTo>
                    <a:pt x="283104" y="579437"/>
                  </a:lnTo>
                  <a:lnTo>
                    <a:pt x="254000" y="583406"/>
                  </a:lnTo>
                  <a:lnTo>
                    <a:pt x="214312" y="591344"/>
                  </a:lnTo>
                  <a:lnTo>
                    <a:pt x="174625" y="587375"/>
                  </a:lnTo>
                  <a:lnTo>
                    <a:pt x="145520" y="579437"/>
                  </a:lnTo>
                  <a:lnTo>
                    <a:pt x="113770" y="558271"/>
                  </a:lnTo>
                  <a:lnTo>
                    <a:pt x="82020" y="537104"/>
                  </a:lnTo>
                  <a:lnTo>
                    <a:pt x="60854" y="505354"/>
                  </a:lnTo>
                  <a:lnTo>
                    <a:pt x="29104" y="441854"/>
                  </a:lnTo>
                  <a:lnTo>
                    <a:pt x="7937" y="384969"/>
                  </a:lnTo>
                  <a:lnTo>
                    <a:pt x="3968" y="337343"/>
                  </a:lnTo>
                  <a:lnTo>
                    <a:pt x="0" y="305593"/>
                  </a:lnTo>
                  <a:lnTo>
                    <a:pt x="0" y="214312"/>
                  </a:lnTo>
                  <a:lnTo>
                    <a:pt x="3968" y="162718"/>
                  </a:lnTo>
                  <a:lnTo>
                    <a:pt x="7937" y="95250"/>
                  </a:lnTo>
                  <a:lnTo>
                    <a:pt x="15875" y="51593"/>
                  </a:lnTo>
                  <a:lnTo>
                    <a:pt x="35718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65335" y="1830919"/>
              <a:ext cx="1325880" cy="796925"/>
            </a:xfrm>
            <a:custGeom>
              <a:avLst/>
              <a:gdLst/>
              <a:ahLst/>
              <a:cxnLst/>
              <a:rect l="l" t="t" r="r" b="b"/>
              <a:pathLst>
                <a:path w="1325879" h="796925">
                  <a:moveTo>
                    <a:pt x="211666" y="772583"/>
                  </a:moveTo>
                  <a:lnTo>
                    <a:pt x="239448" y="796396"/>
                  </a:lnTo>
                  <a:lnTo>
                    <a:pt x="231510" y="784489"/>
                  </a:lnTo>
                  <a:lnTo>
                    <a:pt x="219604" y="776552"/>
                  </a:lnTo>
                  <a:lnTo>
                    <a:pt x="207698" y="764646"/>
                  </a:lnTo>
                  <a:lnTo>
                    <a:pt x="195791" y="756708"/>
                  </a:lnTo>
                  <a:lnTo>
                    <a:pt x="183885" y="744802"/>
                  </a:lnTo>
                  <a:lnTo>
                    <a:pt x="171979" y="732896"/>
                  </a:lnTo>
                  <a:lnTo>
                    <a:pt x="168010" y="720989"/>
                  </a:lnTo>
                  <a:lnTo>
                    <a:pt x="156104" y="709083"/>
                  </a:lnTo>
                  <a:lnTo>
                    <a:pt x="148166" y="693208"/>
                  </a:lnTo>
                  <a:lnTo>
                    <a:pt x="140229" y="677333"/>
                  </a:lnTo>
                  <a:lnTo>
                    <a:pt x="132291" y="665427"/>
                  </a:lnTo>
                  <a:lnTo>
                    <a:pt x="128323" y="653521"/>
                  </a:lnTo>
                  <a:lnTo>
                    <a:pt x="120385" y="641614"/>
                  </a:lnTo>
                  <a:lnTo>
                    <a:pt x="112448" y="629708"/>
                  </a:lnTo>
                  <a:lnTo>
                    <a:pt x="108479" y="617802"/>
                  </a:lnTo>
                  <a:lnTo>
                    <a:pt x="100541" y="601927"/>
                  </a:lnTo>
                  <a:lnTo>
                    <a:pt x="96572" y="590021"/>
                  </a:lnTo>
                  <a:lnTo>
                    <a:pt x="92604" y="578114"/>
                  </a:lnTo>
                  <a:lnTo>
                    <a:pt x="66145" y="547687"/>
                  </a:lnTo>
                  <a:lnTo>
                    <a:pt x="52916" y="508000"/>
                  </a:lnTo>
                  <a:lnTo>
                    <a:pt x="39687" y="457729"/>
                  </a:lnTo>
                  <a:lnTo>
                    <a:pt x="15875" y="367770"/>
                  </a:lnTo>
                  <a:lnTo>
                    <a:pt x="5291" y="317500"/>
                  </a:lnTo>
                  <a:lnTo>
                    <a:pt x="0" y="277812"/>
                  </a:lnTo>
                  <a:lnTo>
                    <a:pt x="18520" y="216958"/>
                  </a:lnTo>
                  <a:lnTo>
                    <a:pt x="39687" y="169333"/>
                  </a:lnTo>
                  <a:lnTo>
                    <a:pt x="82020" y="105833"/>
                  </a:lnTo>
                  <a:lnTo>
                    <a:pt x="134937" y="63500"/>
                  </a:lnTo>
                  <a:lnTo>
                    <a:pt x="216958" y="26458"/>
                  </a:lnTo>
                  <a:lnTo>
                    <a:pt x="312208" y="10583"/>
                  </a:lnTo>
                  <a:lnTo>
                    <a:pt x="444500" y="0"/>
                  </a:lnTo>
                  <a:lnTo>
                    <a:pt x="539750" y="2645"/>
                  </a:lnTo>
                  <a:lnTo>
                    <a:pt x="637646" y="5291"/>
                  </a:lnTo>
                  <a:lnTo>
                    <a:pt x="746125" y="10583"/>
                  </a:lnTo>
                  <a:lnTo>
                    <a:pt x="849312" y="10583"/>
                  </a:lnTo>
                  <a:lnTo>
                    <a:pt x="939271" y="15875"/>
                  </a:lnTo>
                  <a:lnTo>
                    <a:pt x="1016000" y="29104"/>
                  </a:lnTo>
                  <a:lnTo>
                    <a:pt x="1079500" y="47625"/>
                  </a:lnTo>
                  <a:lnTo>
                    <a:pt x="1153584" y="84666"/>
                  </a:lnTo>
                  <a:lnTo>
                    <a:pt x="1206500" y="129645"/>
                  </a:lnTo>
                  <a:lnTo>
                    <a:pt x="1251480" y="193145"/>
                  </a:lnTo>
                  <a:lnTo>
                    <a:pt x="1291167" y="280458"/>
                  </a:lnTo>
                  <a:lnTo>
                    <a:pt x="1309688" y="359833"/>
                  </a:lnTo>
                  <a:lnTo>
                    <a:pt x="1325563" y="489479"/>
                  </a:lnTo>
                  <a:lnTo>
                    <a:pt x="1325563" y="77522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98169" y="2516191"/>
              <a:ext cx="22860" cy="107314"/>
            </a:xfrm>
            <a:custGeom>
              <a:avLst/>
              <a:gdLst/>
              <a:ahLst/>
              <a:cxnLst/>
              <a:rect l="l" t="t" r="r" b="b"/>
              <a:pathLst>
                <a:path w="22859" h="107314">
                  <a:moveTo>
                    <a:pt x="6614" y="107156"/>
                  </a:moveTo>
                  <a:lnTo>
                    <a:pt x="22490" y="87312"/>
                  </a:lnTo>
                  <a:lnTo>
                    <a:pt x="22490" y="5291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84458" y="2714627"/>
              <a:ext cx="344170" cy="151130"/>
            </a:xfrm>
            <a:custGeom>
              <a:avLst/>
              <a:gdLst/>
              <a:ahLst/>
              <a:cxnLst/>
              <a:rect l="l" t="t" r="r" b="b"/>
              <a:pathLst>
                <a:path w="344170" h="151130">
                  <a:moveTo>
                    <a:pt x="343960" y="74083"/>
                  </a:moveTo>
                  <a:lnTo>
                    <a:pt x="291043" y="44979"/>
                  </a:lnTo>
                  <a:lnTo>
                    <a:pt x="240772" y="18520"/>
                  </a:lnTo>
                  <a:lnTo>
                    <a:pt x="206376" y="7937"/>
                  </a:lnTo>
                  <a:lnTo>
                    <a:pt x="161396" y="0"/>
                  </a:lnTo>
                  <a:lnTo>
                    <a:pt x="127000" y="7937"/>
                  </a:lnTo>
                  <a:lnTo>
                    <a:pt x="66146" y="34395"/>
                  </a:lnTo>
                  <a:lnTo>
                    <a:pt x="34396" y="84666"/>
                  </a:lnTo>
                  <a:lnTo>
                    <a:pt x="0" y="15081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445250" y="1984375"/>
              <a:ext cx="979169" cy="619125"/>
            </a:xfrm>
            <a:custGeom>
              <a:avLst/>
              <a:gdLst/>
              <a:ahLst/>
              <a:cxnLst/>
              <a:rect l="l" t="t" r="r" b="b"/>
              <a:pathLst>
                <a:path w="979170" h="619125">
                  <a:moveTo>
                    <a:pt x="153458" y="473605"/>
                  </a:moveTo>
                  <a:lnTo>
                    <a:pt x="111125" y="433917"/>
                  </a:lnTo>
                  <a:lnTo>
                    <a:pt x="74083" y="362479"/>
                  </a:lnTo>
                  <a:lnTo>
                    <a:pt x="39687" y="293688"/>
                  </a:lnTo>
                  <a:lnTo>
                    <a:pt x="13229" y="219604"/>
                  </a:lnTo>
                  <a:lnTo>
                    <a:pt x="0" y="158750"/>
                  </a:lnTo>
                  <a:lnTo>
                    <a:pt x="37041" y="82020"/>
                  </a:lnTo>
                  <a:lnTo>
                    <a:pt x="87312" y="39687"/>
                  </a:lnTo>
                  <a:lnTo>
                    <a:pt x="127000" y="26458"/>
                  </a:lnTo>
                  <a:lnTo>
                    <a:pt x="158750" y="18520"/>
                  </a:lnTo>
                  <a:lnTo>
                    <a:pt x="201083" y="10583"/>
                  </a:lnTo>
                  <a:lnTo>
                    <a:pt x="275167" y="10583"/>
                  </a:lnTo>
                  <a:lnTo>
                    <a:pt x="341313" y="2645"/>
                  </a:lnTo>
                  <a:lnTo>
                    <a:pt x="412750" y="2645"/>
                  </a:lnTo>
                  <a:lnTo>
                    <a:pt x="478896" y="0"/>
                  </a:lnTo>
                  <a:lnTo>
                    <a:pt x="555626" y="2645"/>
                  </a:lnTo>
                  <a:lnTo>
                    <a:pt x="637647" y="5291"/>
                  </a:lnTo>
                  <a:lnTo>
                    <a:pt x="695855" y="10583"/>
                  </a:lnTo>
                  <a:lnTo>
                    <a:pt x="769938" y="21166"/>
                  </a:lnTo>
                  <a:lnTo>
                    <a:pt x="841376" y="42333"/>
                  </a:lnTo>
                  <a:lnTo>
                    <a:pt x="891647" y="76729"/>
                  </a:lnTo>
                  <a:lnTo>
                    <a:pt x="928689" y="119062"/>
                  </a:lnTo>
                  <a:lnTo>
                    <a:pt x="955147" y="190500"/>
                  </a:lnTo>
                  <a:lnTo>
                    <a:pt x="968376" y="251354"/>
                  </a:lnTo>
                  <a:lnTo>
                    <a:pt x="973668" y="312208"/>
                  </a:lnTo>
                  <a:lnTo>
                    <a:pt x="976314" y="396875"/>
                  </a:lnTo>
                  <a:lnTo>
                    <a:pt x="978960" y="457730"/>
                  </a:lnTo>
                  <a:lnTo>
                    <a:pt x="978960" y="545042"/>
                  </a:lnTo>
                  <a:lnTo>
                    <a:pt x="978960" y="61912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15365" y="2447399"/>
              <a:ext cx="274320" cy="373380"/>
            </a:xfrm>
            <a:custGeom>
              <a:avLst/>
              <a:gdLst/>
              <a:ahLst/>
              <a:cxnLst/>
              <a:rect l="l" t="t" r="r" b="b"/>
              <a:pathLst>
                <a:path w="274320" h="373380">
                  <a:moveTo>
                    <a:pt x="0" y="29104"/>
                  </a:moveTo>
                  <a:lnTo>
                    <a:pt x="27781" y="33072"/>
                  </a:lnTo>
                  <a:lnTo>
                    <a:pt x="56885" y="21166"/>
                  </a:lnTo>
                  <a:lnTo>
                    <a:pt x="78052" y="10583"/>
                  </a:lnTo>
                  <a:lnTo>
                    <a:pt x="117739" y="0"/>
                  </a:lnTo>
                  <a:lnTo>
                    <a:pt x="162719" y="5291"/>
                  </a:lnTo>
                  <a:lnTo>
                    <a:pt x="220927" y="34395"/>
                  </a:lnTo>
                  <a:lnTo>
                    <a:pt x="255323" y="97895"/>
                  </a:lnTo>
                  <a:lnTo>
                    <a:pt x="271198" y="158750"/>
                  </a:lnTo>
                  <a:lnTo>
                    <a:pt x="273844" y="203729"/>
                  </a:lnTo>
                  <a:lnTo>
                    <a:pt x="268552" y="261937"/>
                  </a:lnTo>
                  <a:lnTo>
                    <a:pt x="257969" y="293688"/>
                  </a:lnTo>
                  <a:lnTo>
                    <a:pt x="250031" y="336021"/>
                  </a:lnTo>
                  <a:lnTo>
                    <a:pt x="239448" y="3730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731534" y="2946400"/>
            <a:ext cx="1162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 Narrow"/>
                <a:cs typeface="Arial Narrow"/>
              </a:rPr>
              <a:t>V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85533" y="2376423"/>
            <a:ext cx="12318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 Narrow"/>
                <a:cs typeface="Arial Narrow"/>
              </a:rPr>
              <a:t>A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42033" y="2184400"/>
            <a:ext cx="123189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 Narrow"/>
                <a:cs typeface="Arial Narrow"/>
              </a:rPr>
              <a:t>A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20268" y="2184400"/>
            <a:ext cx="40640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300" b="1" u="heavy" dirty="0">
                <a:uFill>
                  <a:solidFill>
                    <a:srgbClr val="000000"/>
                  </a:solidFill>
                </a:uFill>
                <a:latin typeface="Arial Narrow"/>
                <a:cs typeface="Arial Narrow"/>
              </a:rPr>
              <a:t> 	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5533" y="2946400"/>
            <a:ext cx="1162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latin typeface="Arial Narrow"/>
                <a:cs typeface="Arial Narrow"/>
              </a:rPr>
              <a:t>V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573212" y="2250546"/>
            <a:ext cx="6024245" cy="2520950"/>
            <a:chOff x="1573212" y="2250546"/>
            <a:chExt cx="6024245" cy="2520950"/>
          </a:xfrm>
        </p:grpSpPr>
        <p:sp>
          <p:nvSpPr>
            <p:cNvPr id="39" name="object 39"/>
            <p:cNvSpPr/>
            <p:nvPr/>
          </p:nvSpPr>
          <p:spPr>
            <a:xfrm>
              <a:off x="1620838" y="2783417"/>
              <a:ext cx="76200" cy="254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679630" y="2485193"/>
              <a:ext cx="258445" cy="253365"/>
            </a:xfrm>
            <a:custGeom>
              <a:avLst/>
              <a:gdLst/>
              <a:ahLst/>
              <a:cxnLst/>
              <a:rect l="l" t="t" r="r" b="b"/>
              <a:pathLst>
                <a:path w="258444" h="253364">
                  <a:moveTo>
                    <a:pt x="199553" y="204471"/>
                  </a:moveTo>
                  <a:lnTo>
                    <a:pt x="177340" y="227157"/>
                  </a:lnTo>
                  <a:lnTo>
                    <a:pt x="258442" y="253245"/>
                  </a:lnTo>
                  <a:lnTo>
                    <a:pt x="244677" y="213356"/>
                  </a:lnTo>
                  <a:lnTo>
                    <a:pt x="208627" y="213356"/>
                  </a:lnTo>
                  <a:lnTo>
                    <a:pt x="199553" y="204471"/>
                  </a:lnTo>
                  <a:close/>
                </a:path>
                <a:path w="258444" h="253364">
                  <a:moveTo>
                    <a:pt x="208438" y="195397"/>
                  </a:moveTo>
                  <a:lnTo>
                    <a:pt x="199553" y="204471"/>
                  </a:lnTo>
                  <a:lnTo>
                    <a:pt x="208627" y="213356"/>
                  </a:lnTo>
                  <a:lnTo>
                    <a:pt x="217512" y="204282"/>
                  </a:lnTo>
                  <a:lnTo>
                    <a:pt x="208438" y="195397"/>
                  </a:lnTo>
                  <a:close/>
                </a:path>
                <a:path w="258444" h="253364">
                  <a:moveTo>
                    <a:pt x="230652" y="172711"/>
                  </a:moveTo>
                  <a:lnTo>
                    <a:pt x="208438" y="195397"/>
                  </a:lnTo>
                  <a:lnTo>
                    <a:pt x="217512" y="204282"/>
                  </a:lnTo>
                  <a:lnTo>
                    <a:pt x="208627" y="213356"/>
                  </a:lnTo>
                  <a:lnTo>
                    <a:pt x="244677" y="213356"/>
                  </a:lnTo>
                  <a:lnTo>
                    <a:pt x="230652" y="172711"/>
                  </a:lnTo>
                  <a:close/>
                </a:path>
                <a:path w="258444" h="253364">
                  <a:moveTo>
                    <a:pt x="8884" y="0"/>
                  </a:moveTo>
                  <a:lnTo>
                    <a:pt x="0" y="9074"/>
                  </a:lnTo>
                  <a:lnTo>
                    <a:pt x="199553" y="204471"/>
                  </a:lnTo>
                  <a:lnTo>
                    <a:pt x="208438" y="195397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31157" y="2496337"/>
              <a:ext cx="62230" cy="127000"/>
            </a:xfrm>
            <a:custGeom>
              <a:avLst/>
              <a:gdLst/>
              <a:ahLst/>
              <a:cxnLst/>
              <a:rect l="l" t="t" r="r" b="b"/>
              <a:pathLst>
                <a:path w="62230" h="127000">
                  <a:moveTo>
                    <a:pt x="0" y="127005"/>
                  </a:moveTo>
                  <a:lnTo>
                    <a:pt x="4856" y="78201"/>
                  </a:lnTo>
                  <a:lnTo>
                    <a:pt x="18132" y="38121"/>
                  </a:lnTo>
                  <a:lnTo>
                    <a:pt x="37885" y="10731"/>
                  </a:lnTo>
                  <a:lnTo>
                    <a:pt x="6217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94443" y="2669645"/>
              <a:ext cx="76200" cy="25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577541" y="2250546"/>
              <a:ext cx="25400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841849" y="2548398"/>
              <a:ext cx="102814" cy="2403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32000" y="2460627"/>
              <a:ext cx="74295" cy="24130"/>
            </a:xfrm>
            <a:custGeom>
              <a:avLst/>
              <a:gdLst/>
              <a:ahLst/>
              <a:cxnLst/>
              <a:rect l="l" t="t" r="r" b="b"/>
              <a:pathLst>
                <a:path w="74294" h="24130">
                  <a:moveTo>
                    <a:pt x="0" y="15875"/>
                  </a:moveTo>
                  <a:lnTo>
                    <a:pt x="10583" y="21167"/>
                  </a:lnTo>
                  <a:lnTo>
                    <a:pt x="18521" y="23813"/>
                  </a:lnTo>
                  <a:lnTo>
                    <a:pt x="26458" y="23813"/>
                  </a:lnTo>
                  <a:lnTo>
                    <a:pt x="63500" y="15875"/>
                  </a:lnTo>
                  <a:lnTo>
                    <a:pt x="42333" y="23813"/>
                  </a:lnTo>
                  <a:lnTo>
                    <a:pt x="50271" y="21167"/>
                  </a:lnTo>
                  <a:lnTo>
                    <a:pt x="60854" y="15875"/>
                  </a:lnTo>
                  <a:lnTo>
                    <a:pt x="68792" y="7937"/>
                  </a:lnTo>
                  <a:lnTo>
                    <a:pt x="7408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135451" y="2459567"/>
              <a:ext cx="73554" cy="748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82209" y="3040065"/>
              <a:ext cx="0" cy="1087755"/>
            </a:xfrm>
            <a:custGeom>
              <a:avLst/>
              <a:gdLst/>
              <a:ahLst/>
              <a:cxnLst/>
              <a:rect l="l" t="t" r="r" b="b"/>
              <a:pathLst>
                <a:path h="1087754">
                  <a:moveTo>
                    <a:pt x="0" y="0"/>
                  </a:moveTo>
                  <a:lnTo>
                    <a:pt x="1" y="10874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3876" y="4040187"/>
              <a:ext cx="952500" cy="0"/>
            </a:xfrm>
            <a:custGeom>
              <a:avLst/>
              <a:gdLst/>
              <a:ahLst/>
              <a:cxnLst/>
              <a:rect l="l" t="t" r="r" b="b"/>
              <a:pathLst>
                <a:path w="952500">
                  <a:moveTo>
                    <a:pt x="95250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6250" y="3153832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0"/>
                  </a:moveTo>
                  <a:lnTo>
                    <a:pt x="1" y="825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539443" y="2669645"/>
              <a:ext cx="76200" cy="254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468129" y="2344209"/>
              <a:ext cx="76200" cy="254000"/>
            </a:xfrm>
            <a:custGeom>
              <a:avLst/>
              <a:gdLst/>
              <a:ahLst/>
              <a:cxnLst/>
              <a:rect l="l" t="t" r="r" b="b"/>
              <a:pathLst>
                <a:path w="76200" h="254000">
                  <a:moveTo>
                    <a:pt x="31750" y="177800"/>
                  </a:moveTo>
                  <a:lnTo>
                    <a:pt x="0" y="177800"/>
                  </a:lnTo>
                  <a:lnTo>
                    <a:pt x="38098" y="254000"/>
                  </a:lnTo>
                  <a:lnTo>
                    <a:pt x="69849" y="190500"/>
                  </a:lnTo>
                  <a:lnTo>
                    <a:pt x="31750" y="190500"/>
                  </a:lnTo>
                  <a:lnTo>
                    <a:pt x="31750" y="177800"/>
                  </a:lnTo>
                  <a:close/>
                </a:path>
                <a:path w="76200" h="254000">
                  <a:moveTo>
                    <a:pt x="44450" y="0"/>
                  </a:moveTo>
                  <a:lnTo>
                    <a:pt x="31750" y="0"/>
                  </a:lnTo>
                  <a:lnTo>
                    <a:pt x="31750" y="190500"/>
                  </a:lnTo>
                  <a:lnTo>
                    <a:pt x="44450" y="190500"/>
                  </a:lnTo>
                  <a:lnTo>
                    <a:pt x="44450" y="0"/>
                  </a:lnTo>
                  <a:close/>
                </a:path>
                <a:path w="76200" h="254000">
                  <a:moveTo>
                    <a:pt x="76200" y="177800"/>
                  </a:moveTo>
                  <a:lnTo>
                    <a:pt x="44450" y="177800"/>
                  </a:lnTo>
                  <a:lnTo>
                    <a:pt x="44450" y="190500"/>
                  </a:lnTo>
                  <a:lnTo>
                    <a:pt x="69849" y="190500"/>
                  </a:lnTo>
                  <a:lnTo>
                    <a:pt x="76200" y="17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79562" y="4128823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502" y="63500"/>
                  </a:moveTo>
                  <a:lnTo>
                    <a:pt x="38784" y="58510"/>
                  </a:lnTo>
                  <a:lnTo>
                    <a:pt x="18599" y="44901"/>
                  </a:lnTo>
                  <a:lnTo>
                    <a:pt x="4990" y="2471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43604" y="3983302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63502" y="63500"/>
                  </a:moveTo>
                  <a:lnTo>
                    <a:pt x="38784" y="58510"/>
                  </a:lnTo>
                  <a:lnTo>
                    <a:pt x="18599" y="44901"/>
                  </a:lnTo>
                  <a:lnTo>
                    <a:pt x="4990" y="2471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43064" y="4185709"/>
              <a:ext cx="1087755" cy="0"/>
            </a:xfrm>
            <a:custGeom>
              <a:avLst/>
              <a:gdLst/>
              <a:ahLst/>
              <a:cxnLst/>
              <a:rect l="l" t="t" r="r" b="b"/>
              <a:pathLst>
                <a:path w="1087755">
                  <a:moveTo>
                    <a:pt x="1087438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43732" y="3407834"/>
              <a:ext cx="1066800" cy="629920"/>
            </a:xfrm>
            <a:custGeom>
              <a:avLst/>
              <a:gdLst/>
              <a:ahLst/>
              <a:cxnLst/>
              <a:rect l="l" t="t" r="r" b="b"/>
              <a:pathLst>
                <a:path w="1066800" h="629920">
                  <a:moveTo>
                    <a:pt x="0" y="629710"/>
                  </a:moveTo>
                  <a:lnTo>
                    <a:pt x="47625" y="611189"/>
                  </a:lnTo>
                  <a:lnTo>
                    <a:pt x="105833" y="571501"/>
                  </a:lnTo>
                  <a:lnTo>
                    <a:pt x="132291" y="542397"/>
                  </a:lnTo>
                  <a:lnTo>
                    <a:pt x="154781" y="510647"/>
                  </a:lnTo>
                  <a:lnTo>
                    <a:pt x="186531" y="437886"/>
                  </a:lnTo>
                  <a:lnTo>
                    <a:pt x="210343" y="379678"/>
                  </a:lnTo>
                  <a:lnTo>
                    <a:pt x="228864" y="329407"/>
                  </a:lnTo>
                  <a:lnTo>
                    <a:pt x="250031" y="268552"/>
                  </a:lnTo>
                  <a:lnTo>
                    <a:pt x="276489" y="226219"/>
                  </a:lnTo>
                  <a:lnTo>
                    <a:pt x="284427" y="183885"/>
                  </a:lnTo>
                  <a:lnTo>
                    <a:pt x="310885" y="140229"/>
                  </a:lnTo>
                  <a:lnTo>
                    <a:pt x="355864" y="92604"/>
                  </a:lnTo>
                  <a:lnTo>
                    <a:pt x="418041" y="23812"/>
                  </a:lnTo>
                  <a:lnTo>
                    <a:pt x="489479" y="0"/>
                  </a:lnTo>
                  <a:lnTo>
                    <a:pt x="106627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30503" y="4185710"/>
              <a:ext cx="1087755" cy="579755"/>
            </a:xfrm>
            <a:custGeom>
              <a:avLst/>
              <a:gdLst/>
              <a:ahLst/>
              <a:cxnLst/>
              <a:rect l="l" t="t" r="r" b="b"/>
              <a:pathLst>
                <a:path w="1087754" h="579754">
                  <a:moveTo>
                    <a:pt x="0" y="0"/>
                  </a:moveTo>
                  <a:lnTo>
                    <a:pt x="47625" y="18520"/>
                  </a:lnTo>
                  <a:lnTo>
                    <a:pt x="105833" y="58208"/>
                  </a:lnTo>
                  <a:lnTo>
                    <a:pt x="132291" y="87312"/>
                  </a:lnTo>
                  <a:lnTo>
                    <a:pt x="153458" y="119062"/>
                  </a:lnTo>
                  <a:lnTo>
                    <a:pt x="185208" y="190500"/>
                  </a:lnTo>
                  <a:lnTo>
                    <a:pt x="209021" y="248708"/>
                  </a:lnTo>
                  <a:lnTo>
                    <a:pt x="227541" y="298979"/>
                  </a:lnTo>
                  <a:lnTo>
                    <a:pt x="248708" y="359833"/>
                  </a:lnTo>
                  <a:lnTo>
                    <a:pt x="267229" y="407458"/>
                  </a:lnTo>
                  <a:lnTo>
                    <a:pt x="283104" y="444500"/>
                  </a:lnTo>
                  <a:lnTo>
                    <a:pt x="309562" y="486833"/>
                  </a:lnTo>
                  <a:lnTo>
                    <a:pt x="354541" y="534458"/>
                  </a:lnTo>
                  <a:lnTo>
                    <a:pt x="425979" y="568854"/>
                  </a:lnTo>
                  <a:lnTo>
                    <a:pt x="484187" y="579438"/>
                  </a:lnTo>
                  <a:lnTo>
                    <a:pt x="1087438" y="576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45065" y="3410482"/>
              <a:ext cx="1082675" cy="627380"/>
            </a:xfrm>
            <a:custGeom>
              <a:avLst/>
              <a:gdLst/>
              <a:ahLst/>
              <a:cxnLst/>
              <a:rect l="l" t="t" r="r" b="b"/>
              <a:pathLst>
                <a:path w="1082675" h="627379">
                  <a:moveTo>
                    <a:pt x="1082146" y="627063"/>
                  </a:moveTo>
                  <a:lnTo>
                    <a:pt x="1034521" y="608542"/>
                  </a:lnTo>
                  <a:lnTo>
                    <a:pt x="976312" y="568854"/>
                  </a:lnTo>
                  <a:lnTo>
                    <a:pt x="949854" y="539750"/>
                  </a:lnTo>
                  <a:lnTo>
                    <a:pt x="928687" y="508000"/>
                  </a:lnTo>
                  <a:lnTo>
                    <a:pt x="896937" y="436562"/>
                  </a:lnTo>
                  <a:lnTo>
                    <a:pt x="873125" y="378354"/>
                  </a:lnTo>
                  <a:lnTo>
                    <a:pt x="854604" y="328083"/>
                  </a:lnTo>
                  <a:lnTo>
                    <a:pt x="833437" y="267229"/>
                  </a:lnTo>
                  <a:lnTo>
                    <a:pt x="806979" y="224896"/>
                  </a:lnTo>
                  <a:lnTo>
                    <a:pt x="799041" y="182562"/>
                  </a:lnTo>
                  <a:lnTo>
                    <a:pt x="772583" y="140229"/>
                  </a:lnTo>
                  <a:lnTo>
                    <a:pt x="727604" y="92604"/>
                  </a:lnTo>
                  <a:lnTo>
                    <a:pt x="666750" y="23812"/>
                  </a:lnTo>
                  <a:lnTo>
                    <a:pt x="59531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953003" y="4185710"/>
              <a:ext cx="1087755" cy="579755"/>
            </a:xfrm>
            <a:custGeom>
              <a:avLst/>
              <a:gdLst/>
              <a:ahLst/>
              <a:cxnLst/>
              <a:rect l="l" t="t" r="r" b="b"/>
              <a:pathLst>
                <a:path w="1087754" h="579754">
                  <a:moveTo>
                    <a:pt x="1087438" y="0"/>
                  </a:moveTo>
                  <a:lnTo>
                    <a:pt x="1039813" y="18520"/>
                  </a:lnTo>
                  <a:lnTo>
                    <a:pt x="981604" y="58208"/>
                  </a:lnTo>
                  <a:lnTo>
                    <a:pt x="955146" y="87312"/>
                  </a:lnTo>
                  <a:lnTo>
                    <a:pt x="933979" y="119062"/>
                  </a:lnTo>
                  <a:lnTo>
                    <a:pt x="902229" y="190500"/>
                  </a:lnTo>
                  <a:lnTo>
                    <a:pt x="878417" y="248708"/>
                  </a:lnTo>
                  <a:lnTo>
                    <a:pt x="859896" y="298979"/>
                  </a:lnTo>
                  <a:lnTo>
                    <a:pt x="838729" y="359833"/>
                  </a:lnTo>
                  <a:lnTo>
                    <a:pt x="820208" y="407458"/>
                  </a:lnTo>
                  <a:lnTo>
                    <a:pt x="804333" y="444500"/>
                  </a:lnTo>
                  <a:lnTo>
                    <a:pt x="777875" y="486833"/>
                  </a:lnTo>
                  <a:lnTo>
                    <a:pt x="732896" y="534458"/>
                  </a:lnTo>
                  <a:lnTo>
                    <a:pt x="661458" y="568854"/>
                  </a:lnTo>
                  <a:lnTo>
                    <a:pt x="603250" y="579438"/>
                  </a:lnTo>
                  <a:lnTo>
                    <a:pt x="0" y="5767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031177" y="4038865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46157" y="3938322"/>
              <a:ext cx="87630" cy="104775"/>
            </a:xfrm>
            <a:custGeom>
              <a:avLst/>
              <a:gdLst/>
              <a:ahLst/>
              <a:cxnLst/>
              <a:rect l="l" t="t" r="r" b="b"/>
              <a:pathLst>
                <a:path w="87629" h="104775">
                  <a:moveTo>
                    <a:pt x="87313" y="0"/>
                  </a:moveTo>
                  <a:lnTo>
                    <a:pt x="80451" y="40682"/>
                  </a:lnTo>
                  <a:lnTo>
                    <a:pt x="61740" y="73903"/>
                  </a:lnTo>
                  <a:lnTo>
                    <a:pt x="33987" y="96301"/>
                  </a:lnTo>
                  <a:lnTo>
                    <a:pt x="0" y="10451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24209" y="2603500"/>
              <a:ext cx="0" cy="1333500"/>
            </a:xfrm>
            <a:custGeom>
              <a:avLst/>
              <a:gdLst/>
              <a:ahLst/>
              <a:cxnLst/>
              <a:rect l="l" t="t" r="r" b="b"/>
              <a:pathLst>
                <a:path h="1333500">
                  <a:moveTo>
                    <a:pt x="0" y="0"/>
                  </a:moveTo>
                  <a:lnTo>
                    <a:pt x="1" y="133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90895" y="2598209"/>
              <a:ext cx="0" cy="1439545"/>
            </a:xfrm>
            <a:custGeom>
              <a:avLst/>
              <a:gdLst/>
              <a:ahLst/>
              <a:cxnLst/>
              <a:rect l="l" t="t" r="r" b="b"/>
              <a:pathLst>
                <a:path h="1439545">
                  <a:moveTo>
                    <a:pt x="0" y="0"/>
                  </a:moveTo>
                  <a:lnTo>
                    <a:pt x="1" y="14393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358330" y="4031186"/>
              <a:ext cx="238919" cy="1635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032500" y="4185709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38500" y="3619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238500" y="3810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38500" y="4000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238500" y="4191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238500" y="4381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238500" y="4572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53000" y="3619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53000" y="3810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53000" y="4000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53000" y="4191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53000" y="43815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953000" y="4572000"/>
              <a:ext cx="571500" cy="0"/>
            </a:xfrm>
            <a:custGeom>
              <a:avLst/>
              <a:gdLst/>
              <a:ahLst/>
              <a:cxnLst/>
              <a:rect l="l" t="t" r="r" b="b"/>
              <a:pathLst>
                <a:path w="571500">
                  <a:moveTo>
                    <a:pt x="0" y="0"/>
                  </a:moveTo>
                  <a:lnTo>
                    <a:pt x="571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084917" y="4068232"/>
              <a:ext cx="254000" cy="76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56916" y="4068232"/>
              <a:ext cx="254000" cy="761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92917" y="2290232"/>
              <a:ext cx="254000" cy="76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767916" y="2290232"/>
              <a:ext cx="254000" cy="76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3683530" y="4979416"/>
            <a:ext cx="164274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latin typeface="Arial Narrow"/>
                <a:cs typeface="Arial Narrow"/>
              </a:rPr>
              <a:t>Системная</a:t>
            </a:r>
            <a:r>
              <a:rPr sz="1300" b="1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циркуляция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588033" y="4665471"/>
            <a:ext cx="1102360" cy="5378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300" b="1" dirty="0">
                <a:latin typeface="Arial Narrow"/>
                <a:cs typeface="Arial Narrow"/>
              </a:rPr>
              <a:t>A =</a:t>
            </a:r>
            <a:r>
              <a:rPr sz="1300" b="1" spc="-55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предсердие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300" b="1" dirty="0">
                <a:latin typeface="Arial Narrow"/>
                <a:cs typeface="Arial Narrow"/>
              </a:rPr>
              <a:t>V = </a:t>
            </a:r>
            <a:r>
              <a:rPr sz="1300" b="1" spc="10" dirty="0">
                <a:latin typeface="Arial Narrow"/>
                <a:cs typeface="Arial Narrow"/>
              </a:rPr>
              <a:t>желудочек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21533" y="3961384"/>
            <a:ext cx="3943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5" dirty="0">
                <a:latin typeface="Arial Narrow"/>
                <a:cs typeface="Arial Narrow"/>
              </a:rPr>
              <a:t>вен</a:t>
            </a:r>
            <a:r>
              <a:rPr sz="1300" b="1" dirty="0">
                <a:latin typeface="Arial Narrow"/>
                <a:cs typeface="Arial Narrow"/>
              </a:rPr>
              <a:t>ы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71030" y="3961384"/>
            <a:ext cx="5892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latin typeface="Arial Narrow"/>
                <a:cs typeface="Arial Narrow"/>
              </a:rPr>
              <a:t>артерии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69210" y="1300479"/>
            <a:ext cx="6565265" cy="739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7595" marR="5080" indent="-1065530">
              <a:lnSpc>
                <a:spcPct val="129200"/>
              </a:lnSpc>
              <a:spcBef>
                <a:spcPts val="100"/>
              </a:spcBef>
              <a:tabLst>
                <a:tab pos="2299335" algn="l"/>
                <a:tab pos="4267835" algn="l"/>
                <a:tab pos="5601335" algn="l"/>
              </a:tabLst>
            </a:pPr>
            <a:r>
              <a:rPr sz="1300" b="1" spc="10" dirty="0">
                <a:latin typeface="Arial Narrow"/>
                <a:cs typeface="Arial Narrow"/>
              </a:rPr>
              <a:t>Правое</a:t>
            </a:r>
            <a:r>
              <a:rPr sz="1300" b="1" spc="30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сердце		</a:t>
            </a:r>
            <a:r>
              <a:rPr sz="1300" b="1" spc="15" dirty="0">
                <a:latin typeface="Arial Narrow"/>
                <a:cs typeface="Arial Narrow"/>
              </a:rPr>
              <a:t>Малый </a:t>
            </a:r>
            <a:r>
              <a:rPr sz="1300" b="1" spc="10" dirty="0">
                <a:latin typeface="Arial Narrow"/>
                <a:cs typeface="Arial Narrow"/>
              </a:rPr>
              <a:t>круг		Левое</a:t>
            </a:r>
            <a:r>
              <a:rPr sz="1300" b="1" spc="-65" dirty="0">
                <a:latin typeface="Arial Narrow"/>
                <a:cs typeface="Arial Narrow"/>
              </a:rPr>
              <a:t> </a:t>
            </a:r>
            <a:r>
              <a:rPr sz="1300" b="1" spc="15" dirty="0">
                <a:latin typeface="Arial Narrow"/>
                <a:cs typeface="Arial Narrow"/>
              </a:rPr>
              <a:t>сердце  </a:t>
            </a:r>
            <a:r>
              <a:rPr sz="1300" b="1" spc="10" dirty="0">
                <a:latin typeface="Arial Narrow"/>
                <a:cs typeface="Arial Narrow"/>
              </a:rPr>
              <a:t>Легочная		</a:t>
            </a:r>
            <a:r>
              <a:rPr sz="1300" b="1" spc="5" dirty="0">
                <a:latin typeface="Arial Narrow"/>
                <a:cs typeface="Arial Narrow"/>
              </a:rPr>
              <a:t>аорта</a:t>
            </a:r>
            <a:endParaRPr sz="1300">
              <a:latin typeface="Arial Narrow"/>
              <a:cs typeface="Arial Narrow"/>
            </a:endParaRPr>
          </a:p>
          <a:p>
            <a:pPr marL="1118235">
              <a:lnSpc>
                <a:spcPct val="100000"/>
              </a:lnSpc>
              <a:spcBef>
                <a:spcPts val="25"/>
              </a:spcBef>
            </a:pPr>
            <a:r>
              <a:rPr sz="1300" b="1" spc="10" dirty="0">
                <a:latin typeface="Arial Narrow"/>
                <a:cs typeface="Arial Narrow"/>
              </a:rPr>
              <a:t>артерия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690309" y="1706058"/>
            <a:ext cx="3552825" cy="1965325"/>
            <a:chOff x="2690309" y="1706058"/>
            <a:chExt cx="3552825" cy="1965325"/>
          </a:xfrm>
        </p:grpSpPr>
        <p:sp>
          <p:nvSpPr>
            <p:cNvPr id="87" name="object 87"/>
            <p:cNvSpPr/>
            <p:nvPr/>
          </p:nvSpPr>
          <p:spPr>
            <a:xfrm>
              <a:off x="3071309" y="1896558"/>
              <a:ext cx="250302" cy="2503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992309" y="1706058"/>
              <a:ext cx="250302" cy="2503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690309" y="3420558"/>
              <a:ext cx="250302" cy="2503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767542" y="2450042"/>
              <a:ext cx="116839" cy="307340"/>
            </a:xfrm>
            <a:custGeom>
              <a:avLst/>
              <a:gdLst/>
              <a:ahLst/>
              <a:cxnLst/>
              <a:rect l="l" t="t" r="r" b="b"/>
              <a:pathLst>
                <a:path w="116839" h="307339">
                  <a:moveTo>
                    <a:pt x="58207" y="0"/>
                  </a:moveTo>
                  <a:lnTo>
                    <a:pt x="0" y="153471"/>
                  </a:lnTo>
                  <a:lnTo>
                    <a:pt x="29104" y="153471"/>
                  </a:lnTo>
                  <a:lnTo>
                    <a:pt x="29104" y="306917"/>
                  </a:lnTo>
                  <a:lnTo>
                    <a:pt x="87312" y="306917"/>
                  </a:lnTo>
                  <a:lnTo>
                    <a:pt x="87312" y="153471"/>
                  </a:lnTo>
                  <a:lnTo>
                    <a:pt x="116417" y="153471"/>
                  </a:lnTo>
                  <a:lnTo>
                    <a:pt x="58207" y="0"/>
                  </a:lnTo>
                  <a:close/>
                </a:path>
              </a:pathLst>
            </a:custGeom>
            <a:solidFill>
              <a:srgbClr val="C1C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767542" y="2450042"/>
              <a:ext cx="116839" cy="307340"/>
            </a:xfrm>
            <a:custGeom>
              <a:avLst/>
              <a:gdLst/>
              <a:ahLst/>
              <a:cxnLst/>
              <a:rect l="l" t="t" r="r" b="b"/>
              <a:pathLst>
                <a:path w="116839" h="307339">
                  <a:moveTo>
                    <a:pt x="29104" y="306917"/>
                  </a:moveTo>
                  <a:lnTo>
                    <a:pt x="29104" y="153472"/>
                  </a:lnTo>
                  <a:lnTo>
                    <a:pt x="0" y="153472"/>
                  </a:lnTo>
                  <a:lnTo>
                    <a:pt x="58208" y="0"/>
                  </a:lnTo>
                  <a:lnTo>
                    <a:pt x="116417" y="153472"/>
                  </a:lnTo>
                  <a:lnTo>
                    <a:pt x="87312" y="153472"/>
                  </a:lnTo>
                  <a:lnTo>
                    <a:pt x="87312" y="306917"/>
                  </a:lnTo>
                  <a:lnTo>
                    <a:pt x="29104" y="30691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414324" y="2858824"/>
            <a:ext cx="951230" cy="485140"/>
          </a:xfrm>
          <a:prstGeom prst="rect">
            <a:avLst/>
          </a:prstGeom>
          <a:solidFill>
            <a:srgbClr val="C1CEFF"/>
          </a:solidFill>
        </p:spPr>
        <p:txBody>
          <a:bodyPr vert="horz" wrap="square" lIns="0" tIns="29845" rIns="0" bIns="0" rtlCol="0">
            <a:spAutoFit/>
          </a:bodyPr>
          <a:lstStyle/>
          <a:p>
            <a:pPr marL="270510" marR="140335" indent="-125095">
              <a:lnSpc>
                <a:spcPct val="103099"/>
              </a:lnSpc>
              <a:spcBef>
                <a:spcPts val="235"/>
              </a:spcBef>
            </a:pPr>
            <a:r>
              <a:rPr sz="1300" b="1" spc="15" dirty="0">
                <a:solidFill>
                  <a:srgbClr val="7F7F7F"/>
                </a:solidFill>
                <a:latin typeface="Arial Narrow"/>
                <a:cs typeface="Arial Narrow"/>
              </a:rPr>
              <a:t>Вен</a:t>
            </a:r>
            <a:r>
              <a:rPr sz="1300" b="1" spc="10" dirty="0">
                <a:solidFill>
                  <a:srgbClr val="7F7F7F"/>
                </a:solidFill>
                <a:latin typeface="Arial Narrow"/>
                <a:cs typeface="Arial Narrow"/>
              </a:rPr>
              <a:t>о</a:t>
            </a:r>
            <a:r>
              <a:rPr sz="1300" b="1" spc="15" dirty="0">
                <a:solidFill>
                  <a:srgbClr val="7F7F7F"/>
                </a:solidFill>
                <a:latin typeface="Arial Narrow"/>
                <a:cs typeface="Arial Narrow"/>
              </a:rPr>
              <a:t>зна</a:t>
            </a:r>
            <a:r>
              <a:rPr sz="1300" b="1" dirty="0">
                <a:solidFill>
                  <a:srgbClr val="7F7F7F"/>
                </a:solidFill>
                <a:latin typeface="Arial Narrow"/>
                <a:cs typeface="Arial Narrow"/>
              </a:rPr>
              <a:t>я  </a:t>
            </a:r>
            <a:r>
              <a:rPr sz="1300" b="1" spc="10" dirty="0">
                <a:solidFill>
                  <a:srgbClr val="7F7F7F"/>
                </a:solidFill>
                <a:latin typeface="Arial Narrow"/>
                <a:cs typeface="Arial Narrow"/>
              </a:rPr>
              <a:t>кровь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652827" y="2795324"/>
            <a:ext cx="759460" cy="485140"/>
          </a:xfrm>
          <a:prstGeom prst="rect">
            <a:avLst/>
          </a:prstGeom>
          <a:solidFill>
            <a:srgbClr val="FC0128"/>
          </a:solidFill>
        </p:spPr>
        <p:txBody>
          <a:bodyPr vert="horz" wrap="square" lIns="0" tIns="29209" rIns="0" bIns="0" rtlCol="0">
            <a:spAutoFit/>
          </a:bodyPr>
          <a:lstStyle/>
          <a:p>
            <a:pPr marL="174625" marR="146050" indent="-21590">
              <a:lnSpc>
                <a:spcPct val="103099"/>
              </a:lnSpc>
              <a:spcBef>
                <a:spcPts val="229"/>
              </a:spcBef>
            </a:pPr>
            <a:r>
              <a:rPr sz="1300" b="1" spc="15" dirty="0">
                <a:latin typeface="Arial Narrow"/>
                <a:cs typeface="Arial Narrow"/>
              </a:rPr>
              <a:t>А</a:t>
            </a:r>
            <a:r>
              <a:rPr sz="1300" b="1" spc="10" dirty="0">
                <a:latin typeface="Arial Narrow"/>
                <a:cs typeface="Arial Narrow"/>
              </a:rPr>
              <a:t>р</a:t>
            </a:r>
            <a:r>
              <a:rPr sz="1300" b="1" spc="15" dirty="0">
                <a:latin typeface="Arial Narrow"/>
                <a:cs typeface="Arial Narrow"/>
              </a:rPr>
              <a:t>те</a:t>
            </a:r>
            <a:r>
              <a:rPr sz="1300" b="1" spc="10" dirty="0">
                <a:latin typeface="Arial Narrow"/>
                <a:cs typeface="Arial Narrow"/>
              </a:rPr>
              <a:t>р</a:t>
            </a:r>
            <a:r>
              <a:rPr sz="1300" b="1" dirty="0">
                <a:latin typeface="Arial Narrow"/>
                <a:cs typeface="Arial Narrow"/>
              </a:rPr>
              <a:t>.  </a:t>
            </a:r>
            <a:r>
              <a:rPr sz="1300" b="1" spc="10" dirty="0">
                <a:latin typeface="Arial Narrow"/>
                <a:cs typeface="Arial Narrow"/>
              </a:rPr>
              <a:t>кровь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5822389" y="2443692"/>
            <a:ext cx="250825" cy="1163955"/>
            <a:chOff x="5822389" y="2443692"/>
            <a:chExt cx="250825" cy="1163955"/>
          </a:xfrm>
        </p:grpSpPr>
        <p:sp>
          <p:nvSpPr>
            <p:cNvPr id="95" name="object 95"/>
            <p:cNvSpPr/>
            <p:nvPr/>
          </p:nvSpPr>
          <p:spPr>
            <a:xfrm>
              <a:off x="5942541" y="2450042"/>
              <a:ext cx="116839" cy="307340"/>
            </a:xfrm>
            <a:custGeom>
              <a:avLst/>
              <a:gdLst/>
              <a:ahLst/>
              <a:cxnLst/>
              <a:rect l="l" t="t" r="r" b="b"/>
              <a:pathLst>
                <a:path w="116839" h="307339">
                  <a:moveTo>
                    <a:pt x="58207" y="0"/>
                  </a:moveTo>
                  <a:lnTo>
                    <a:pt x="0" y="153471"/>
                  </a:lnTo>
                  <a:lnTo>
                    <a:pt x="29104" y="153471"/>
                  </a:lnTo>
                  <a:lnTo>
                    <a:pt x="29104" y="306917"/>
                  </a:lnTo>
                  <a:lnTo>
                    <a:pt x="87312" y="306917"/>
                  </a:lnTo>
                  <a:lnTo>
                    <a:pt x="87312" y="153471"/>
                  </a:lnTo>
                  <a:lnTo>
                    <a:pt x="116417" y="153471"/>
                  </a:lnTo>
                  <a:lnTo>
                    <a:pt x="58207" y="0"/>
                  </a:lnTo>
                  <a:close/>
                </a:path>
              </a:pathLst>
            </a:custGeom>
            <a:solidFill>
              <a:srgbClr val="FC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42541" y="2450042"/>
              <a:ext cx="116839" cy="307340"/>
            </a:xfrm>
            <a:custGeom>
              <a:avLst/>
              <a:gdLst/>
              <a:ahLst/>
              <a:cxnLst/>
              <a:rect l="l" t="t" r="r" b="b"/>
              <a:pathLst>
                <a:path w="116839" h="307339">
                  <a:moveTo>
                    <a:pt x="29104" y="306917"/>
                  </a:moveTo>
                  <a:lnTo>
                    <a:pt x="29104" y="153472"/>
                  </a:lnTo>
                  <a:lnTo>
                    <a:pt x="0" y="153472"/>
                  </a:lnTo>
                  <a:lnTo>
                    <a:pt x="58208" y="0"/>
                  </a:lnTo>
                  <a:lnTo>
                    <a:pt x="116417" y="153472"/>
                  </a:lnTo>
                  <a:lnTo>
                    <a:pt x="87312" y="153472"/>
                  </a:lnTo>
                  <a:lnTo>
                    <a:pt x="87312" y="306917"/>
                  </a:lnTo>
                  <a:lnTo>
                    <a:pt x="29104" y="30691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22389" y="3357058"/>
              <a:ext cx="250302" cy="2503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3925" y="401319"/>
            <a:ext cx="221869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20" dirty="0">
                <a:latin typeface="Arial Narrow"/>
                <a:cs typeface="Arial Narrow"/>
              </a:rPr>
              <a:t>Можно </a:t>
            </a:r>
            <a:r>
              <a:rPr sz="3700" dirty="0">
                <a:latin typeface="Arial Narrow"/>
                <a:cs typeface="Arial Narrow"/>
              </a:rPr>
              <a:t>и</a:t>
            </a:r>
            <a:r>
              <a:rPr sz="3700" spc="-95" dirty="0">
                <a:latin typeface="Arial Narrow"/>
                <a:cs typeface="Arial Narrow"/>
              </a:rPr>
              <a:t> </a:t>
            </a:r>
            <a:r>
              <a:rPr sz="3700" spc="-10" dirty="0">
                <a:latin typeface="Arial Narrow"/>
                <a:cs typeface="Arial Narrow"/>
              </a:rPr>
              <a:t>так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61104" y="1333502"/>
            <a:ext cx="5021793" cy="3771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19" y="5"/>
            <a:ext cx="8892540" cy="1310005"/>
          </a:xfrm>
          <a:custGeom>
            <a:avLst/>
            <a:gdLst/>
            <a:ahLst/>
            <a:cxnLst/>
            <a:rect l="l" t="t" r="r" b="b"/>
            <a:pathLst>
              <a:path w="8892540" h="1310005">
                <a:moveTo>
                  <a:pt x="8892480" y="0"/>
                </a:moveTo>
                <a:lnTo>
                  <a:pt x="0" y="0"/>
                </a:lnTo>
                <a:lnTo>
                  <a:pt x="0" y="1309687"/>
                </a:lnTo>
                <a:lnTo>
                  <a:pt x="8892480" y="1309687"/>
                </a:lnTo>
                <a:lnTo>
                  <a:pt x="8892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1359" y="286511"/>
            <a:ext cx="8432800" cy="7327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331085" marR="5080" indent="-2319020">
              <a:lnSpc>
                <a:spcPct val="101699"/>
              </a:lnSpc>
              <a:spcBef>
                <a:spcPts val="50"/>
              </a:spcBef>
              <a:tabLst>
                <a:tab pos="3944620" algn="l"/>
              </a:tabLst>
            </a:pP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Механизм </a:t>
            </a:r>
            <a:r>
              <a:rPr sz="2300" spc="5" dirty="0">
                <a:solidFill>
                  <a:srgbClr val="C00000"/>
                </a:solidFill>
                <a:latin typeface="Arial Narrow"/>
                <a:cs typeface="Arial Narrow"/>
              </a:rPr>
              <a:t>Франка-Старлинга- важное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условие срабатывания механизмов  компенсации	</a:t>
            </a:r>
            <a:r>
              <a:rPr sz="2300" spc="5" dirty="0">
                <a:solidFill>
                  <a:srgbClr val="C00000"/>
                </a:solidFill>
                <a:latin typeface="Arial Narrow"/>
                <a:cs typeface="Arial Narrow"/>
              </a:rPr>
              <a:t>(левый</a:t>
            </a:r>
            <a:r>
              <a:rPr sz="2300" spc="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300" spc="10" dirty="0">
                <a:solidFill>
                  <a:srgbClr val="C00000"/>
                </a:solidFill>
                <a:latin typeface="Arial Narrow"/>
                <a:cs typeface="Arial Narrow"/>
              </a:rPr>
              <a:t>желудочек)</a:t>
            </a:r>
            <a:endParaRPr sz="2300">
              <a:latin typeface="Arial Narrow"/>
              <a:cs typeface="Arial Narrow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0150" y="1771650"/>
            <a:ext cx="2901950" cy="3004185"/>
            <a:chOff x="2470150" y="1771650"/>
            <a:chExt cx="2901950" cy="3004185"/>
          </a:xfrm>
        </p:grpSpPr>
        <p:sp>
          <p:nvSpPr>
            <p:cNvPr id="5" name="object 5"/>
            <p:cNvSpPr/>
            <p:nvPr/>
          </p:nvSpPr>
          <p:spPr>
            <a:xfrm>
              <a:off x="2476500" y="241300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80468" y="1781968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76500" y="304800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40000" y="1778000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h="1905000">
                  <a:moveTo>
                    <a:pt x="0" y="0"/>
                  </a:moveTo>
                  <a:lnTo>
                    <a:pt x="1" y="19050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0468" y="3683000"/>
              <a:ext cx="63500" cy="0"/>
            </a:xfrm>
            <a:custGeom>
              <a:avLst/>
              <a:gdLst/>
              <a:ahLst/>
              <a:cxnLst/>
              <a:rect l="l" t="t" r="r" b="b"/>
              <a:pathLst>
                <a:path w="63500">
                  <a:moveTo>
                    <a:pt x="0" y="0"/>
                  </a:moveTo>
                  <a:lnTo>
                    <a:pt x="63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29722" y="4695021"/>
              <a:ext cx="0" cy="74295"/>
            </a:xfrm>
            <a:custGeom>
              <a:avLst/>
              <a:gdLst/>
              <a:ahLst/>
              <a:cxnLst/>
              <a:rect l="l" t="t" r="r" b="b"/>
              <a:pathLst>
                <a:path h="74295">
                  <a:moveTo>
                    <a:pt x="0" y="0"/>
                  </a:moveTo>
                  <a:lnTo>
                    <a:pt x="1" y="7408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60753" y="4698990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1" y="6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5753" y="4698990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1" y="6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25753" y="4698990"/>
              <a:ext cx="2540000" cy="0"/>
            </a:xfrm>
            <a:custGeom>
              <a:avLst/>
              <a:gdLst/>
              <a:ahLst/>
              <a:cxnLst/>
              <a:rect l="l" t="t" r="r" b="b"/>
              <a:pathLst>
                <a:path w="2540000">
                  <a:moveTo>
                    <a:pt x="0" y="0"/>
                  </a:moveTo>
                  <a:lnTo>
                    <a:pt x="25400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23033" y="1480311"/>
            <a:ext cx="56451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latin typeface="Arial Narrow"/>
                <a:cs typeface="Arial Narrow"/>
              </a:rPr>
              <a:t>(mm</a:t>
            </a:r>
            <a:r>
              <a:rPr sz="1300" spc="-45" dirty="0">
                <a:latin typeface="Arial Narrow"/>
                <a:cs typeface="Arial Narrow"/>
              </a:rPr>
              <a:t> </a:t>
            </a:r>
            <a:r>
              <a:rPr sz="1300" spc="10" dirty="0">
                <a:latin typeface="Arial Narrow"/>
                <a:cs typeface="Arial Narrow"/>
              </a:rPr>
              <a:t>Hg)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533" y="1663700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300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59533" y="2297684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200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59533" y="2934716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100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6533" y="3568700"/>
            <a:ext cx="9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62783" y="4748276"/>
            <a:ext cx="952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Narrow"/>
                <a:cs typeface="Arial Narrow"/>
              </a:rPr>
              <a:t>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4284" y="4748276"/>
            <a:ext cx="161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50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9284" y="4748276"/>
            <a:ext cx="4737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200</a:t>
            </a:r>
            <a:r>
              <a:rPr sz="1200" spc="-80" dirty="0">
                <a:latin typeface="Arial Narrow"/>
                <a:cs typeface="Arial Narrow"/>
              </a:rPr>
              <a:t> </a:t>
            </a:r>
            <a:r>
              <a:rPr sz="1200" spc="-15" dirty="0">
                <a:latin typeface="Arial Narrow"/>
                <a:cs typeface="Arial Narrow"/>
              </a:rPr>
              <a:t>(ml)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24403" y="4689995"/>
            <a:ext cx="643890" cy="79375"/>
            <a:chOff x="4724403" y="4689995"/>
            <a:chExt cx="643890" cy="79375"/>
          </a:xfrm>
        </p:grpSpPr>
        <p:sp>
          <p:nvSpPr>
            <p:cNvPr id="23" name="object 23"/>
            <p:cNvSpPr/>
            <p:nvPr/>
          </p:nvSpPr>
          <p:spPr>
            <a:xfrm>
              <a:off x="4730753" y="4698990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1" y="6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61785" y="4696345"/>
              <a:ext cx="0" cy="63500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1" y="63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51908" y="4748276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150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2783" y="4745228"/>
            <a:ext cx="230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Narrow"/>
                <a:cs typeface="Arial Narrow"/>
              </a:rPr>
              <a:t>100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87810" y="3147567"/>
            <a:ext cx="1527810" cy="4279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50"/>
              </a:spcBef>
            </a:pPr>
            <a:r>
              <a:rPr sz="1300" b="1" spc="10" dirty="0">
                <a:latin typeface="Arial Narrow"/>
                <a:cs typeface="Arial Narrow"/>
              </a:rPr>
              <a:t>Кривая </a:t>
            </a:r>
            <a:r>
              <a:rPr sz="1300" b="1" spc="15" dirty="0">
                <a:latin typeface="Arial Narrow"/>
                <a:cs typeface="Arial Narrow"/>
              </a:rPr>
              <a:t>давления</a:t>
            </a:r>
            <a:r>
              <a:rPr sz="1300" b="1" spc="-35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для  левого</a:t>
            </a:r>
            <a:r>
              <a:rPr sz="1300" b="1" spc="-5" dirty="0">
                <a:latin typeface="Arial Narrow"/>
                <a:cs typeface="Arial Narrow"/>
              </a:rPr>
              <a:t> </a:t>
            </a:r>
            <a:r>
              <a:rPr sz="1300" b="1" spc="15" dirty="0">
                <a:latin typeface="Arial Narrow"/>
                <a:cs typeface="Arial Narrow"/>
              </a:rPr>
              <a:t>желудочка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33650" y="2483833"/>
            <a:ext cx="3500120" cy="1302385"/>
            <a:chOff x="2533650" y="2483833"/>
            <a:chExt cx="3500120" cy="1302385"/>
          </a:xfrm>
        </p:grpSpPr>
        <p:sp>
          <p:nvSpPr>
            <p:cNvPr id="29" name="object 29"/>
            <p:cNvSpPr/>
            <p:nvPr/>
          </p:nvSpPr>
          <p:spPr>
            <a:xfrm>
              <a:off x="2829721" y="3238501"/>
              <a:ext cx="2567940" cy="440690"/>
            </a:xfrm>
            <a:custGeom>
              <a:avLst/>
              <a:gdLst/>
              <a:ahLst/>
              <a:cxnLst/>
              <a:rect l="l" t="t" r="r" b="b"/>
              <a:pathLst>
                <a:path w="2567940" h="440689">
                  <a:moveTo>
                    <a:pt x="2567781" y="0"/>
                  </a:moveTo>
                  <a:lnTo>
                    <a:pt x="2558018" y="38680"/>
                  </a:lnTo>
                  <a:lnTo>
                    <a:pt x="2529271" y="76428"/>
                  </a:lnTo>
                  <a:lnTo>
                    <a:pt x="2499961" y="101006"/>
                  </a:lnTo>
                  <a:lnTo>
                    <a:pt x="2462817" y="125067"/>
                  </a:lnTo>
                  <a:lnTo>
                    <a:pt x="2418078" y="148568"/>
                  </a:lnTo>
                  <a:lnTo>
                    <a:pt x="2365986" y="171469"/>
                  </a:lnTo>
                  <a:lnTo>
                    <a:pt x="2306781" y="193728"/>
                  </a:lnTo>
                  <a:lnTo>
                    <a:pt x="2240705" y="215304"/>
                  </a:lnTo>
                  <a:lnTo>
                    <a:pt x="2167998" y="236156"/>
                  </a:lnTo>
                  <a:lnTo>
                    <a:pt x="2129233" y="246297"/>
                  </a:lnTo>
                  <a:lnTo>
                    <a:pt x="2088901" y="256242"/>
                  </a:lnTo>
                  <a:lnTo>
                    <a:pt x="2047031" y="265985"/>
                  </a:lnTo>
                  <a:lnTo>
                    <a:pt x="2003655" y="275521"/>
                  </a:lnTo>
                  <a:lnTo>
                    <a:pt x="1958801" y="284845"/>
                  </a:lnTo>
                  <a:lnTo>
                    <a:pt x="1912501" y="293952"/>
                  </a:lnTo>
                  <a:lnTo>
                    <a:pt x="1864783" y="302836"/>
                  </a:lnTo>
                  <a:lnTo>
                    <a:pt x="1815679" y="311493"/>
                  </a:lnTo>
                  <a:lnTo>
                    <a:pt x="1765219" y="319917"/>
                  </a:lnTo>
                  <a:lnTo>
                    <a:pt x="1713432" y="328103"/>
                  </a:lnTo>
                  <a:lnTo>
                    <a:pt x="1660348" y="336047"/>
                  </a:lnTo>
                  <a:lnTo>
                    <a:pt x="1605998" y="343742"/>
                  </a:lnTo>
                  <a:lnTo>
                    <a:pt x="1550412" y="351183"/>
                  </a:lnTo>
                  <a:lnTo>
                    <a:pt x="1493620" y="358366"/>
                  </a:lnTo>
                  <a:lnTo>
                    <a:pt x="1435652" y="365286"/>
                  </a:lnTo>
                  <a:lnTo>
                    <a:pt x="1376538" y="371936"/>
                  </a:lnTo>
                  <a:lnTo>
                    <a:pt x="1316309" y="378312"/>
                  </a:lnTo>
                  <a:lnTo>
                    <a:pt x="1254993" y="384410"/>
                  </a:lnTo>
                  <a:lnTo>
                    <a:pt x="1192623" y="390223"/>
                  </a:lnTo>
                  <a:lnTo>
                    <a:pt x="1129227" y="395746"/>
                  </a:lnTo>
                  <a:lnTo>
                    <a:pt x="1064835" y="400975"/>
                  </a:lnTo>
                  <a:lnTo>
                    <a:pt x="999478" y="405904"/>
                  </a:lnTo>
                  <a:lnTo>
                    <a:pt x="933187" y="410527"/>
                  </a:lnTo>
                  <a:lnTo>
                    <a:pt x="865990" y="414841"/>
                  </a:lnTo>
                  <a:lnTo>
                    <a:pt x="797918" y="418840"/>
                  </a:lnTo>
                  <a:lnTo>
                    <a:pt x="729002" y="422517"/>
                  </a:lnTo>
                  <a:lnTo>
                    <a:pt x="659271" y="425870"/>
                  </a:lnTo>
                  <a:lnTo>
                    <a:pt x="588755" y="428891"/>
                  </a:lnTo>
                  <a:lnTo>
                    <a:pt x="517485" y="431576"/>
                  </a:lnTo>
                  <a:lnTo>
                    <a:pt x="445491" y="433921"/>
                  </a:lnTo>
                  <a:lnTo>
                    <a:pt x="372802" y="435918"/>
                  </a:lnTo>
                  <a:lnTo>
                    <a:pt x="299449" y="437565"/>
                  </a:lnTo>
                  <a:lnTo>
                    <a:pt x="225463" y="438855"/>
                  </a:lnTo>
                  <a:lnTo>
                    <a:pt x="150872" y="439783"/>
                  </a:lnTo>
                  <a:lnTo>
                    <a:pt x="75708" y="440344"/>
                  </a:lnTo>
                  <a:lnTo>
                    <a:pt x="0" y="44053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07000" y="3202782"/>
              <a:ext cx="0" cy="226695"/>
            </a:xfrm>
            <a:custGeom>
              <a:avLst/>
              <a:gdLst/>
              <a:ahLst/>
              <a:cxnLst/>
              <a:rect l="l" t="t" r="r" b="b"/>
              <a:pathLst>
                <a:path h="226695">
                  <a:moveTo>
                    <a:pt x="0" y="226219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FC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00500" y="2857499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1" y="762000"/>
                  </a:lnTo>
                </a:path>
              </a:pathLst>
            </a:custGeom>
            <a:ln w="25400">
              <a:solidFill>
                <a:srgbClr val="FC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7857" y="2868085"/>
              <a:ext cx="1214755" cy="341630"/>
            </a:xfrm>
            <a:custGeom>
              <a:avLst/>
              <a:gdLst/>
              <a:ahLst/>
              <a:cxnLst/>
              <a:rect l="l" t="t" r="r" b="b"/>
              <a:pathLst>
                <a:path w="1214754" h="341630">
                  <a:moveTo>
                    <a:pt x="0" y="0"/>
                  </a:moveTo>
                  <a:lnTo>
                    <a:pt x="1214438" y="341313"/>
                  </a:lnTo>
                </a:path>
              </a:pathLst>
            </a:custGeom>
            <a:ln w="25400">
              <a:solidFill>
                <a:srgbClr val="FC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48692" y="3550974"/>
              <a:ext cx="65617" cy="656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67312" y="3377406"/>
              <a:ext cx="63500" cy="63500"/>
            </a:xfrm>
            <a:custGeom>
              <a:avLst/>
              <a:gdLst/>
              <a:ahLst/>
              <a:cxnLst/>
              <a:rect l="l" t="t" r="r" b="b"/>
              <a:pathLst>
                <a:path w="63500" h="63500">
                  <a:moveTo>
                    <a:pt x="31750" y="0"/>
                  </a:moveTo>
                  <a:lnTo>
                    <a:pt x="19391" y="2495"/>
                  </a:lnTo>
                  <a:lnTo>
                    <a:pt x="9299" y="9299"/>
                  </a:lnTo>
                  <a:lnTo>
                    <a:pt x="2495" y="19391"/>
                  </a:lnTo>
                  <a:lnTo>
                    <a:pt x="0" y="31750"/>
                  </a:lnTo>
                  <a:lnTo>
                    <a:pt x="2495" y="44109"/>
                  </a:lnTo>
                  <a:lnTo>
                    <a:pt x="9299" y="54201"/>
                  </a:lnTo>
                  <a:lnTo>
                    <a:pt x="19391" y="61005"/>
                  </a:lnTo>
                  <a:lnTo>
                    <a:pt x="31750" y="63500"/>
                  </a:lnTo>
                  <a:lnTo>
                    <a:pt x="44108" y="61005"/>
                  </a:lnTo>
                  <a:lnTo>
                    <a:pt x="54200" y="54201"/>
                  </a:lnTo>
                  <a:lnTo>
                    <a:pt x="61004" y="44109"/>
                  </a:lnTo>
                  <a:lnTo>
                    <a:pt x="63500" y="31750"/>
                  </a:lnTo>
                  <a:lnTo>
                    <a:pt x="61004" y="19391"/>
                  </a:lnTo>
                  <a:lnTo>
                    <a:pt x="54200" y="9299"/>
                  </a:lnTo>
                  <a:lnTo>
                    <a:pt x="44108" y="2495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FC01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40000" y="2857499"/>
              <a:ext cx="2857500" cy="0"/>
            </a:xfrm>
            <a:custGeom>
              <a:avLst/>
              <a:gdLst/>
              <a:ahLst/>
              <a:cxnLst/>
              <a:rect l="l" t="t" r="r" b="b"/>
              <a:pathLst>
                <a:path w="2857500">
                  <a:moveTo>
                    <a:pt x="0" y="0"/>
                  </a:moveTo>
                  <a:lnTo>
                    <a:pt x="2857500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02792" y="3243791"/>
              <a:ext cx="624840" cy="116839"/>
            </a:xfrm>
            <a:custGeom>
              <a:avLst/>
              <a:gdLst/>
              <a:ahLst/>
              <a:cxnLst/>
              <a:rect l="l" t="t" r="r" b="b"/>
              <a:pathLst>
                <a:path w="624839" h="116839">
                  <a:moveTo>
                    <a:pt x="312237" y="0"/>
                  </a:moveTo>
                  <a:lnTo>
                    <a:pt x="0" y="58209"/>
                  </a:lnTo>
                  <a:lnTo>
                    <a:pt x="312237" y="116417"/>
                  </a:lnTo>
                  <a:lnTo>
                    <a:pt x="312237" y="87312"/>
                  </a:lnTo>
                  <a:lnTo>
                    <a:pt x="624417" y="87312"/>
                  </a:lnTo>
                  <a:lnTo>
                    <a:pt x="624417" y="29103"/>
                  </a:lnTo>
                  <a:lnTo>
                    <a:pt x="312237" y="29103"/>
                  </a:lnTo>
                  <a:lnTo>
                    <a:pt x="312237" y="0"/>
                  </a:lnTo>
                  <a:close/>
                </a:path>
              </a:pathLst>
            </a:custGeom>
            <a:solidFill>
              <a:srgbClr val="FAF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402792" y="3243791"/>
              <a:ext cx="624840" cy="116839"/>
            </a:xfrm>
            <a:custGeom>
              <a:avLst/>
              <a:gdLst/>
              <a:ahLst/>
              <a:cxnLst/>
              <a:rect l="l" t="t" r="r" b="b"/>
              <a:pathLst>
                <a:path w="624839" h="116839">
                  <a:moveTo>
                    <a:pt x="624417" y="29104"/>
                  </a:moveTo>
                  <a:lnTo>
                    <a:pt x="312237" y="29104"/>
                  </a:lnTo>
                  <a:lnTo>
                    <a:pt x="312237" y="0"/>
                  </a:lnTo>
                  <a:lnTo>
                    <a:pt x="0" y="58208"/>
                  </a:lnTo>
                  <a:lnTo>
                    <a:pt x="312237" y="116417"/>
                  </a:lnTo>
                  <a:lnTo>
                    <a:pt x="312237" y="87312"/>
                  </a:lnTo>
                  <a:lnTo>
                    <a:pt x="624417" y="87312"/>
                  </a:lnTo>
                  <a:lnTo>
                    <a:pt x="624417" y="291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441937" y="2490182"/>
              <a:ext cx="560705" cy="328295"/>
            </a:xfrm>
            <a:custGeom>
              <a:avLst/>
              <a:gdLst/>
              <a:ahLst/>
              <a:cxnLst/>
              <a:rect l="l" t="t" r="r" b="b"/>
              <a:pathLst>
                <a:path w="560704" h="328294">
                  <a:moveTo>
                    <a:pt x="532016" y="0"/>
                  </a:moveTo>
                  <a:lnTo>
                    <a:pt x="258978" y="151348"/>
                  </a:lnTo>
                  <a:lnTo>
                    <a:pt x="244868" y="125892"/>
                  </a:lnTo>
                  <a:lnTo>
                    <a:pt x="0" y="328179"/>
                  </a:lnTo>
                  <a:lnTo>
                    <a:pt x="301308" y="227713"/>
                  </a:lnTo>
                  <a:lnTo>
                    <a:pt x="287197" y="202258"/>
                  </a:lnTo>
                  <a:lnTo>
                    <a:pt x="560236" y="50910"/>
                  </a:lnTo>
                  <a:lnTo>
                    <a:pt x="532016" y="0"/>
                  </a:lnTo>
                  <a:close/>
                </a:path>
              </a:pathLst>
            </a:custGeom>
            <a:solidFill>
              <a:srgbClr val="FAF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441937" y="2490183"/>
              <a:ext cx="560705" cy="328295"/>
            </a:xfrm>
            <a:custGeom>
              <a:avLst/>
              <a:gdLst/>
              <a:ahLst/>
              <a:cxnLst/>
              <a:rect l="l" t="t" r="r" b="b"/>
              <a:pathLst>
                <a:path w="560704" h="328294">
                  <a:moveTo>
                    <a:pt x="532017" y="0"/>
                  </a:moveTo>
                  <a:lnTo>
                    <a:pt x="258978" y="151347"/>
                  </a:lnTo>
                  <a:lnTo>
                    <a:pt x="244868" y="125892"/>
                  </a:lnTo>
                  <a:lnTo>
                    <a:pt x="0" y="328178"/>
                  </a:lnTo>
                  <a:lnTo>
                    <a:pt x="301308" y="227713"/>
                  </a:lnTo>
                  <a:lnTo>
                    <a:pt x="287198" y="202258"/>
                  </a:lnTo>
                  <a:lnTo>
                    <a:pt x="560237" y="50910"/>
                  </a:lnTo>
                  <a:lnTo>
                    <a:pt x="532017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29000" y="3708399"/>
              <a:ext cx="254000" cy="76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83000" y="2857504"/>
              <a:ext cx="0" cy="802005"/>
            </a:xfrm>
            <a:custGeom>
              <a:avLst/>
              <a:gdLst/>
              <a:ahLst/>
              <a:cxnLst/>
              <a:rect l="l" t="t" r="r" b="b"/>
              <a:pathLst>
                <a:path h="802004">
                  <a:moveTo>
                    <a:pt x="0" y="801688"/>
                  </a:moveTo>
                  <a:lnTo>
                    <a:pt x="1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81500" y="3171033"/>
              <a:ext cx="0" cy="421005"/>
            </a:xfrm>
            <a:custGeom>
              <a:avLst/>
              <a:gdLst/>
              <a:ahLst/>
              <a:cxnLst/>
              <a:rect l="l" t="t" r="r" b="b"/>
              <a:pathLst>
                <a:path h="421004">
                  <a:moveTo>
                    <a:pt x="0" y="0"/>
                  </a:moveTo>
                  <a:lnTo>
                    <a:pt x="1" y="4206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83000" y="2861468"/>
              <a:ext cx="698500" cy="317500"/>
            </a:xfrm>
            <a:custGeom>
              <a:avLst/>
              <a:gdLst/>
              <a:ahLst/>
              <a:cxnLst/>
              <a:rect l="l" t="t" r="r" b="b"/>
              <a:pathLst>
                <a:path w="698500" h="317500">
                  <a:moveTo>
                    <a:pt x="0" y="0"/>
                  </a:moveTo>
                  <a:lnTo>
                    <a:pt x="698500" y="3175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29718" y="3708399"/>
              <a:ext cx="254000" cy="76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683002" y="3709744"/>
              <a:ext cx="226330" cy="76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63221" y="3708399"/>
              <a:ext cx="218281" cy="762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870310" y="4610608"/>
            <a:ext cx="18675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10" dirty="0">
                <a:latin typeface="Arial Narrow"/>
                <a:cs typeface="Arial Narrow"/>
              </a:rPr>
              <a:t>Обьем </a:t>
            </a:r>
            <a:r>
              <a:rPr sz="1300" b="1" dirty="0">
                <a:latin typeface="Arial Narrow"/>
                <a:cs typeface="Arial Narrow"/>
              </a:rPr>
              <a:t>в </a:t>
            </a:r>
            <a:r>
              <a:rPr sz="1300" b="1" spc="10" dirty="0">
                <a:latin typeface="Arial Narrow"/>
                <a:cs typeface="Arial Narrow"/>
              </a:rPr>
              <a:t>левом</a:t>
            </a:r>
            <a:r>
              <a:rPr sz="1300" b="1" spc="25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желудочке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124310" y="2330704"/>
            <a:ext cx="10820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3800"/>
              </a:lnSpc>
              <a:spcBef>
                <a:spcPts val="100"/>
              </a:spcBef>
            </a:pPr>
            <a:r>
              <a:rPr sz="1300" b="1" spc="15" dirty="0">
                <a:latin typeface="Arial Narrow"/>
                <a:cs typeface="Arial Narrow"/>
              </a:rPr>
              <a:t>Сист</a:t>
            </a:r>
            <a:r>
              <a:rPr sz="1300" b="1" spc="10" dirty="0">
                <a:latin typeface="Arial Narrow"/>
                <a:cs typeface="Arial Narrow"/>
              </a:rPr>
              <a:t>о</a:t>
            </a:r>
            <a:r>
              <a:rPr sz="1300" b="1" spc="20" dirty="0">
                <a:latin typeface="Arial Narrow"/>
                <a:cs typeface="Arial Narrow"/>
              </a:rPr>
              <a:t>л</a:t>
            </a:r>
            <a:r>
              <a:rPr sz="1300" b="1" spc="15" dirty="0">
                <a:latin typeface="Arial Narrow"/>
                <a:cs typeface="Arial Narrow"/>
              </a:rPr>
              <a:t>ическ</a:t>
            </a:r>
            <a:r>
              <a:rPr sz="1300" b="1" spc="10" dirty="0">
                <a:latin typeface="Arial Narrow"/>
                <a:cs typeface="Arial Narrow"/>
              </a:rPr>
              <a:t>о</a:t>
            </a:r>
            <a:r>
              <a:rPr sz="1300" b="1" dirty="0">
                <a:latin typeface="Arial Narrow"/>
                <a:cs typeface="Arial Narrow"/>
              </a:rPr>
              <a:t>е  </a:t>
            </a:r>
            <a:r>
              <a:rPr sz="1300" b="1" spc="15" dirty="0">
                <a:latin typeface="Arial Narrow"/>
                <a:cs typeface="Arial Narrow"/>
              </a:rPr>
              <a:t>давление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63191" y="4094691"/>
            <a:ext cx="65617" cy="656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87810" y="3796792"/>
            <a:ext cx="1149350" cy="729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75"/>
              </a:spcBef>
            </a:pPr>
            <a:r>
              <a:rPr sz="1300" b="1" spc="10" dirty="0">
                <a:latin typeface="Arial Narrow"/>
                <a:cs typeface="Arial Narrow"/>
              </a:rPr>
              <a:t>Конечно-  </a:t>
            </a:r>
            <a:r>
              <a:rPr sz="1300" b="1" spc="20" dirty="0">
                <a:latin typeface="Arial Narrow"/>
                <a:cs typeface="Arial Narrow"/>
              </a:rPr>
              <a:t>диас</a:t>
            </a:r>
            <a:r>
              <a:rPr sz="1300" b="1" spc="15" dirty="0">
                <a:latin typeface="Arial Narrow"/>
                <a:cs typeface="Arial Narrow"/>
              </a:rPr>
              <a:t>т</a:t>
            </a:r>
            <a:r>
              <a:rPr sz="1300" b="1" spc="10" dirty="0">
                <a:latin typeface="Arial Narrow"/>
                <a:cs typeface="Arial Narrow"/>
              </a:rPr>
              <a:t>о</a:t>
            </a:r>
            <a:r>
              <a:rPr sz="1300" b="1" spc="20" dirty="0">
                <a:latin typeface="Arial Narrow"/>
                <a:cs typeface="Arial Narrow"/>
              </a:rPr>
              <a:t>ли</a:t>
            </a:r>
            <a:r>
              <a:rPr sz="1300" b="1" spc="15" dirty="0">
                <a:latin typeface="Arial Narrow"/>
                <a:cs typeface="Arial Narrow"/>
              </a:rPr>
              <a:t>ч</a:t>
            </a:r>
            <a:r>
              <a:rPr sz="1300" b="1" spc="20" dirty="0">
                <a:latin typeface="Arial Narrow"/>
                <a:cs typeface="Arial Narrow"/>
              </a:rPr>
              <a:t>ес</a:t>
            </a:r>
            <a:r>
              <a:rPr sz="1300" b="1" spc="15" dirty="0">
                <a:latin typeface="Arial Narrow"/>
                <a:cs typeface="Arial Narrow"/>
              </a:rPr>
              <a:t>к</a:t>
            </a:r>
            <a:r>
              <a:rPr sz="1300" b="1" spc="10" dirty="0">
                <a:latin typeface="Arial Narrow"/>
                <a:cs typeface="Arial Narrow"/>
              </a:rPr>
              <a:t>о</a:t>
            </a:r>
            <a:r>
              <a:rPr sz="1300" b="1" dirty="0">
                <a:latin typeface="Arial Narrow"/>
                <a:cs typeface="Arial Narrow"/>
              </a:rPr>
              <a:t>е</a:t>
            </a:r>
            <a:endParaRPr sz="13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300" b="1" spc="15" dirty="0">
                <a:latin typeface="Arial Narrow"/>
                <a:cs typeface="Arial Narrow"/>
              </a:rPr>
              <a:t>давление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063191" y="3868473"/>
            <a:ext cx="65617" cy="656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3112033" y="4303267"/>
            <a:ext cx="44323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algn="ctr">
              <a:lnSpc>
                <a:spcPts val="1415"/>
              </a:lnSpc>
              <a:spcBef>
                <a:spcPts val="100"/>
              </a:spcBef>
            </a:pPr>
            <a:r>
              <a:rPr sz="1200" b="1" spc="-25" dirty="0">
                <a:latin typeface="Arial Narrow"/>
                <a:cs typeface="Arial Narrow"/>
              </a:rPr>
              <a:t>RV</a:t>
            </a:r>
            <a:endParaRPr sz="1200">
              <a:latin typeface="Arial Narrow"/>
              <a:cs typeface="Arial Narrow"/>
            </a:endParaRPr>
          </a:p>
          <a:p>
            <a:pPr algn="ctr">
              <a:lnSpc>
                <a:spcPts val="1415"/>
              </a:lnSpc>
            </a:pPr>
            <a:r>
              <a:rPr sz="1200" b="1" dirty="0">
                <a:latin typeface="Arial Narrow"/>
                <a:cs typeface="Arial Narrow"/>
              </a:rPr>
              <a:t>~ </a:t>
            </a:r>
            <a:r>
              <a:rPr sz="1200" b="1" spc="-5" dirty="0">
                <a:latin typeface="Arial Narrow"/>
                <a:cs typeface="Arial Narrow"/>
              </a:rPr>
              <a:t>90</a:t>
            </a:r>
            <a:r>
              <a:rPr sz="1200" b="1" spc="-130" dirty="0">
                <a:latin typeface="Arial Narrow"/>
                <a:cs typeface="Arial Narrow"/>
              </a:rPr>
              <a:t> </a:t>
            </a:r>
            <a:r>
              <a:rPr sz="1200" b="1" spc="-15" dirty="0">
                <a:latin typeface="Arial Narrow"/>
                <a:cs typeface="Arial Narrow"/>
              </a:rPr>
              <a:t>ml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08492" y="4300220"/>
            <a:ext cx="443230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7625" algn="ctr">
              <a:lnSpc>
                <a:spcPts val="1415"/>
              </a:lnSpc>
              <a:spcBef>
                <a:spcPts val="100"/>
              </a:spcBef>
            </a:pPr>
            <a:r>
              <a:rPr sz="1200" b="1" spc="-20" dirty="0">
                <a:latin typeface="Arial Narrow"/>
                <a:cs typeface="Arial Narrow"/>
              </a:rPr>
              <a:t>SV</a:t>
            </a:r>
            <a:endParaRPr sz="1200">
              <a:latin typeface="Arial Narrow"/>
              <a:cs typeface="Arial Narrow"/>
            </a:endParaRPr>
          </a:p>
          <a:p>
            <a:pPr algn="ctr">
              <a:lnSpc>
                <a:spcPts val="1415"/>
              </a:lnSpc>
            </a:pPr>
            <a:r>
              <a:rPr sz="1200" b="1" dirty="0">
                <a:latin typeface="Arial Narrow"/>
                <a:cs typeface="Arial Narrow"/>
              </a:rPr>
              <a:t>~ </a:t>
            </a:r>
            <a:r>
              <a:rPr sz="1200" b="1" spc="-5" dirty="0">
                <a:latin typeface="Arial Narrow"/>
                <a:cs typeface="Arial Narrow"/>
              </a:rPr>
              <a:t>90</a:t>
            </a:r>
            <a:r>
              <a:rPr sz="1200" b="1" spc="-130" dirty="0">
                <a:latin typeface="Arial Narrow"/>
                <a:cs typeface="Arial Narrow"/>
              </a:rPr>
              <a:t> </a:t>
            </a:r>
            <a:r>
              <a:rPr sz="1200" b="1" spc="-15" dirty="0">
                <a:latin typeface="Arial Narrow"/>
                <a:cs typeface="Arial Narrow"/>
              </a:rPr>
              <a:t>ml</a:t>
            </a:r>
            <a:endParaRPr sz="1200">
              <a:latin typeface="Arial Narrow"/>
              <a:cs typeface="Arial Narrow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829712" y="4343412"/>
            <a:ext cx="2377440" cy="76200"/>
          </a:xfrm>
          <a:custGeom>
            <a:avLst/>
            <a:gdLst/>
            <a:ahLst/>
            <a:cxnLst/>
            <a:rect l="l" t="t" r="r" b="b"/>
            <a:pathLst>
              <a:path w="2377440" h="76200">
                <a:moveTo>
                  <a:pt x="381000" y="31737"/>
                </a:moveTo>
                <a:lnTo>
                  <a:pt x="76200" y="31750"/>
                </a:lnTo>
                <a:lnTo>
                  <a:pt x="76200" y="0"/>
                </a:ln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381000" y="44437"/>
                </a:lnTo>
                <a:lnTo>
                  <a:pt x="381000" y="31737"/>
                </a:lnTo>
                <a:close/>
              </a:path>
              <a:path w="2377440" h="76200">
                <a:moveTo>
                  <a:pt x="1170787" y="38100"/>
                </a:moveTo>
                <a:lnTo>
                  <a:pt x="1094587" y="0"/>
                </a:lnTo>
                <a:lnTo>
                  <a:pt x="1094587" y="31750"/>
                </a:lnTo>
                <a:lnTo>
                  <a:pt x="789787" y="31737"/>
                </a:lnTo>
                <a:lnTo>
                  <a:pt x="789787" y="44437"/>
                </a:lnTo>
                <a:lnTo>
                  <a:pt x="1094587" y="44450"/>
                </a:lnTo>
                <a:lnTo>
                  <a:pt x="1094587" y="76200"/>
                </a:lnTo>
                <a:lnTo>
                  <a:pt x="1158087" y="44450"/>
                </a:lnTo>
                <a:lnTo>
                  <a:pt x="1107287" y="44450"/>
                </a:lnTo>
                <a:lnTo>
                  <a:pt x="1158087" y="44437"/>
                </a:lnTo>
                <a:lnTo>
                  <a:pt x="1170787" y="38100"/>
                </a:lnTo>
                <a:close/>
              </a:path>
              <a:path w="2377440" h="76200">
                <a:moveTo>
                  <a:pt x="1551787" y="31737"/>
                </a:moveTo>
                <a:lnTo>
                  <a:pt x="1246987" y="31750"/>
                </a:lnTo>
                <a:lnTo>
                  <a:pt x="1246987" y="0"/>
                </a:lnTo>
                <a:lnTo>
                  <a:pt x="1170787" y="38100"/>
                </a:lnTo>
                <a:lnTo>
                  <a:pt x="1246987" y="76200"/>
                </a:lnTo>
                <a:lnTo>
                  <a:pt x="1246987" y="44450"/>
                </a:lnTo>
                <a:lnTo>
                  <a:pt x="1551787" y="44437"/>
                </a:lnTo>
                <a:lnTo>
                  <a:pt x="1551787" y="31737"/>
                </a:lnTo>
                <a:close/>
              </a:path>
              <a:path w="2377440" h="76200">
                <a:moveTo>
                  <a:pt x="2377287" y="38100"/>
                </a:moveTo>
                <a:lnTo>
                  <a:pt x="2301087" y="0"/>
                </a:lnTo>
                <a:lnTo>
                  <a:pt x="2301087" y="31750"/>
                </a:lnTo>
                <a:lnTo>
                  <a:pt x="1996287" y="31737"/>
                </a:lnTo>
                <a:lnTo>
                  <a:pt x="1996287" y="44437"/>
                </a:lnTo>
                <a:lnTo>
                  <a:pt x="2301087" y="44450"/>
                </a:lnTo>
                <a:lnTo>
                  <a:pt x="2301087" y="76200"/>
                </a:lnTo>
                <a:lnTo>
                  <a:pt x="2364587" y="44450"/>
                </a:lnTo>
                <a:lnTo>
                  <a:pt x="2313787" y="44450"/>
                </a:lnTo>
                <a:lnTo>
                  <a:pt x="2364587" y="44437"/>
                </a:lnTo>
                <a:lnTo>
                  <a:pt x="2377287" y="38100"/>
                </a:lnTo>
                <a:close/>
              </a:path>
            </a:pathLst>
          </a:custGeom>
          <a:solidFill>
            <a:srgbClr val="FC0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58033" y="1699767"/>
            <a:ext cx="737235" cy="833119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sz="1300" b="1" spc="10" dirty="0">
                <a:latin typeface="Arial Narrow"/>
                <a:cs typeface="Arial Narrow"/>
              </a:rPr>
              <a:t>Нормая  кривая  </a:t>
            </a:r>
            <a:r>
              <a:rPr sz="1300" b="1" spc="20" dirty="0">
                <a:latin typeface="Arial Narrow"/>
                <a:cs typeface="Arial Narrow"/>
              </a:rPr>
              <a:t>давле</a:t>
            </a:r>
            <a:r>
              <a:rPr sz="1300" b="1" spc="15" dirty="0">
                <a:latin typeface="Arial Narrow"/>
                <a:cs typeface="Arial Narrow"/>
              </a:rPr>
              <a:t>н</a:t>
            </a:r>
            <a:r>
              <a:rPr sz="1300" b="1" spc="20" dirty="0">
                <a:latin typeface="Arial Narrow"/>
                <a:cs typeface="Arial Narrow"/>
              </a:rPr>
              <a:t>и</a:t>
            </a:r>
            <a:r>
              <a:rPr sz="1300" b="1" spc="15" dirty="0">
                <a:latin typeface="Arial Narrow"/>
                <a:cs typeface="Arial Narrow"/>
              </a:rPr>
              <a:t>е</a:t>
            </a:r>
            <a:r>
              <a:rPr sz="1300" b="1" dirty="0">
                <a:latin typeface="Arial Narrow"/>
                <a:cs typeface="Arial Narrow"/>
              </a:rPr>
              <a:t>-  </a:t>
            </a:r>
            <a:r>
              <a:rPr sz="1300" b="1" spc="10" dirty="0">
                <a:latin typeface="Arial Narrow"/>
                <a:cs typeface="Arial Narrow"/>
              </a:rPr>
              <a:t>обьем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064533" y="1699767"/>
            <a:ext cx="1701164" cy="4279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50"/>
              </a:spcBef>
            </a:pPr>
            <a:r>
              <a:rPr sz="1300" b="1" spc="10" dirty="0">
                <a:latin typeface="Arial Narrow"/>
                <a:cs typeface="Arial Narrow"/>
              </a:rPr>
              <a:t>Кривая </a:t>
            </a:r>
            <a:r>
              <a:rPr sz="1300" b="1" spc="15" dirty="0">
                <a:latin typeface="Arial Narrow"/>
                <a:cs typeface="Arial Narrow"/>
              </a:rPr>
              <a:t>давление</a:t>
            </a:r>
            <a:r>
              <a:rPr sz="1300" b="1" spc="-25" dirty="0">
                <a:latin typeface="Arial Narrow"/>
                <a:cs typeface="Arial Narrow"/>
              </a:rPr>
              <a:t> </a:t>
            </a:r>
            <a:r>
              <a:rPr sz="1300" b="1" spc="10" dirty="0">
                <a:latin typeface="Arial Narrow"/>
                <a:cs typeface="Arial Narrow"/>
              </a:rPr>
              <a:t>обьем  </a:t>
            </a:r>
            <a:r>
              <a:rPr sz="1300" b="1" spc="5" dirty="0">
                <a:latin typeface="Arial Narrow"/>
                <a:cs typeface="Arial Narrow"/>
              </a:rPr>
              <a:t>при </a:t>
            </a:r>
            <a:r>
              <a:rPr sz="1300" b="1" spc="15" dirty="0">
                <a:latin typeface="Arial Narrow"/>
                <a:cs typeface="Arial Narrow"/>
              </a:rPr>
              <a:t>увеличении </a:t>
            </a:r>
            <a:r>
              <a:rPr sz="1300" b="1" spc="5" dirty="0">
                <a:latin typeface="Arial Narrow"/>
                <a:cs typeface="Arial Narrow"/>
              </a:rPr>
              <a:t>КДО</a:t>
            </a:r>
            <a:endParaRPr sz="1300">
              <a:latin typeface="Arial Narrow"/>
              <a:cs typeface="Arial Narrow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3200491" y="2535176"/>
            <a:ext cx="1499870" cy="2170430"/>
            <a:chOff x="3200491" y="2535176"/>
            <a:chExt cx="1499870" cy="2170430"/>
          </a:xfrm>
        </p:grpSpPr>
        <p:sp>
          <p:nvSpPr>
            <p:cNvPr id="58" name="object 58"/>
            <p:cNvSpPr/>
            <p:nvPr/>
          </p:nvSpPr>
          <p:spPr>
            <a:xfrm>
              <a:off x="4000500" y="3619500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h="1079500">
                  <a:moveTo>
                    <a:pt x="0" y="0"/>
                  </a:moveTo>
                  <a:lnTo>
                    <a:pt x="1" y="1079500"/>
                  </a:lnTo>
                </a:path>
              </a:pathLst>
            </a:custGeom>
            <a:ln w="12700">
              <a:solidFill>
                <a:srgbClr val="FC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77292" y="2546615"/>
              <a:ext cx="116839" cy="434340"/>
            </a:xfrm>
            <a:custGeom>
              <a:avLst/>
              <a:gdLst/>
              <a:ahLst/>
              <a:cxnLst/>
              <a:rect l="l" t="t" r="r" b="b"/>
              <a:pathLst>
                <a:path w="116839" h="434339">
                  <a:moveTo>
                    <a:pt x="87312" y="0"/>
                  </a:moveTo>
                  <a:lnTo>
                    <a:pt x="29104" y="0"/>
                  </a:lnTo>
                  <a:lnTo>
                    <a:pt x="29104" y="216938"/>
                  </a:lnTo>
                  <a:lnTo>
                    <a:pt x="0" y="216938"/>
                  </a:lnTo>
                  <a:lnTo>
                    <a:pt x="58207" y="433917"/>
                  </a:lnTo>
                  <a:lnTo>
                    <a:pt x="116417" y="216938"/>
                  </a:lnTo>
                  <a:lnTo>
                    <a:pt x="87312" y="216938"/>
                  </a:lnTo>
                  <a:lnTo>
                    <a:pt x="87312" y="0"/>
                  </a:lnTo>
                  <a:close/>
                </a:path>
              </a:pathLst>
            </a:custGeom>
            <a:solidFill>
              <a:srgbClr val="FAF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77292" y="2546615"/>
              <a:ext cx="116839" cy="434340"/>
            </a:xfrm>
            <a:custGeom>
              <a:avLst/>
              <a:gdLst/>
              <a:ahLst/>
              <a:cxnLst/>
              <a:rect l="l" t="t" r="r" b="b"/>
              <a:pathLst>
                <a:path w="116839" h="434339">
                  <a:moveTo>
                    <a:pt x="29104" y="0"/>
                  </a:moveTo>
                  <a:lnTo>
                    <a:pt x="29104" y="216938"/>
                  </a:lnTo>
                  <a:lnTo>
                    <a:pt x="0" y="216938"/>
                  </a:lnTo>
                  <a:lnTo>
                    <a:pt x="58208" y="433917"/>
                  </a:lnTo>
                  <a:lnTo>
                    <a:pt x="116417" y="216938"/>
                  </a:lnTo>
                  <a:lnTo>
                    <a:pt x="87312" y="216938"/>
                  </a:lnTo>
                  <a:lnTo>
                    <a:pt x="87312" y="0"/>
                  </a:lnTo>
                  <a:lnTo>
                    <a:pt x="2910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06840" y="2541526"/>
              <a:ext cx="441325" cy="485775"/>
            </a:xfrm>
            <a:custGeom>
              <a:avLst/>
              <a:gdLst/>
              <a:ahLst/>
              <a:cxnLst/>
              <a:rect l="l" t="t" r="r" b="b"/>
              <a:pathLst>
                <a:path w="441325" h="485775">
                  <a:moveTo>
                    <a:pt x="43257" y="0"/>
                  </a:moveTo>
                  <a:lnTo>
                    <a:pt x="0" y="38948"/>
                  </a:lnTo>
                  <a:lnTo>
                    <a:pt x="209774" y="271927"/>
                  </a:lnTo>
                  <a:lnTo>
                    <a:pt x="188145" y="291401"/>
                  </a:lnTo>
                  <a:lnTo>
                    <a:pt x="441215" y="485472"/>
                  </a:lnTo>
                  <a:lnTo>
                    <a:pt x="274660" y="213503"/>
                  </a:lnTo>
                  <a:lnTo>
                    <a:pt x="253032" y="232977"/>
                  </a:lnTo>
                  <a:lnTo>
                    <a:pt x="43257" y="0"/>
                  </a:lnTo>
                  <a:close/>
                </a:path>
              </a:pathLst>
            </a:custGeom>
            <a:solidFill>
              <a:srgbClr val="FAF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206841" y="2541526"/>
              <a:ext cx="441325" cy="485775"/>
            </a:xfrm>
            <a:custGeom>
              <a:avLst/>
              <a:gdLst/>
              <a:ahLst/>
              <a:cxnLst/>
              <a:rect l="l" t="t" r="r" b="b"/>
              <a:pathLst>
                <a:path w="441325" h="485775">
                  <a:moveTo>
                    <a:pt x="0" y="38949"/>
                  </a:moveTo>
                  <a:lnTo>
                    <a:pt x="209774" y="271927"/>
                  </a:lnTo>
                  <a:lnTo>
                    <a:pt x="188145" y="291401"/>
                  </a:lnTo>
                  <a:lnTo>
                    <a:pt x="441215" y="485473"/>
                  </a:lnTo>
                  <a:lnTo>
                    <a:pt x="274660" y="213503"/>
                  </a:lnTo>
                  <a:lnTo>
                    <a:pt x="253031" y="232977"/>
                  </a:lnTo>
                  <a:lnTo>
                    <a:pt x="43257" y="0"/>
                  </a:lnTo>
                  <a:lnTo>
                    <a:pt x="0" y="3894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81500" y="3619500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h="1079500">
                  <a:moveTo>
                    <a:pt x="0" y="0"/>
                  </a:moveTo>
                  <a:lnTo>
                    <a:pt x="1" y="1079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683000" y="3619500"/>
              <a:ext cx="0" cy="1079500"/>
            </a:xfrm>
            <a:custGeom>
              <a:avLst/>
              <a:gdLst/>
              <a:ahLst/>
              <a:cxnLst/>
              <a:rect l="l" t="t" r="r" b="b"/>
              <a:pathLst>
                <a:path h="1079500">
                  <a:moveTo>
                    <a:pt x="0" y="0"/>
                  </a:moveTo>
                  <a:lnTo>
                    <a:pt x="1" y="1079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3048533" y="3669283"/>
            <a:ext cx="1156335" cy="385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970" algn="ctr">
              <a:lnSpc>
                <a:spcPts val="1415"/>
              </a:lnSpc>
              <a:spcBef>
                <a:spcPts val="100"/>
              </a:spcBef>
              <a:tabLst>
                <a:tab pos="746125" algn="l"/>
              </a:tabLst>
            </a:pPr>
            <a:r>
              <a:rPr sz="1200" b="1" spc="-15" dirty="0">
                <a:latin typeface="Arial Narrow"/>
                <a:cs typeface="Arial Narrow"/>
              </a:rPr>
              <a:t>RV	</a:t>
            </a:r>
            <a:r>
              <a:rPr sz="1200" b="1" spc="-20" dirty="0">
                <a:latin typeface="Arial Narrow"/>
                <a:cs typeface="Arial Narrow"/>
              </a:rPr>
              <a:t>SV</a:t>
            </a:r>
            <a:endParaRPr sz="1200">
              <a:latin typeface="Arial Narrow"/>
              <a:cs typeface="Arial Narrow"/>
            </a:endParaRPr>
          </a:p>
          <a:p>
            <a:pPr algn="ctr">
              <a:lnSpc>
                <a:spcPts val="1415"/>
              </a:lnSpc>
              <a:tabLst>
                <a:tab pos="712470" algn="l"/>
              </a:tabLst>
            </a:pPr>
            <a:r>
              <a:rPr sz="1200" b="1" dirty="0">
                <a:latin typeface="Arial Narrow"/>
                <a:cs typeface="Arial Narrow"/>
              </a:rPr>
              <a:t>~</a:t>
            </a:r>
            <a:r>
              <a:rPr sz="1200" b="1" spc="-25" dirty="0">
                <a:latin typeface="Arial Narrow"/>
                <a:cs typeface="Arial Narrow"/>
              </a:rPr>
              <a:t> </a:t>
            </a:r>
            <a:r>
              <a:rPr sz="1200" b="1" spc="-5" dirty="0">
                <a:latin typeface="Arial Narrow"/>
                <a:cs typeface="Arial Narrow"/>
              </a:rPr>
              <a:t>60</a:t>
            </a:r>
            <a:r>
              <a:rPr sz="1200" b="1" spc="-25" dirty="0">
                <a:latin typeface="Arial Narrow"/>
                <a:cs typeface="Arial Narrow"/>
              </a:rPr>
              <a:t> </a:t>
            </a:r>
            <a:r>
              <a:rPr sz="1200" b="1" spc="-15" dirty="0">
                <a:latin typeface="Arial Narrow"/>
                <a:cs typeface="Arial Narrow"/>
              </a:rPr>
              <a:t>ml	</a:t>
            </a:r>
            <a:r>
              <a:rPr sz="1200" b="1" dirty="0">
                <a:latin typeface="Arial Narrow"/>
                <a:cs typeface="Arial Narrow"/>
              </a:rPr>
              <a:t>~ </a:t>
            </a:r>
            <a:r>
              <a:rPr sz="1200" b="1" spc="-5" dirty="0">
                <a:latin typeface="Arial Narrow"/>
                <a:cs typeface="Arial Narrow"/>
              </a:rPr>
              <a:t>70</a:t>
            </a:r>
            <a:r>
              <a:rPr sz="1200" b="1" spc="-130" dirty="0">
                <a:latin typeface="Arial Narrow"/>
                <a:cs typeface="Arial Narrow"/>
              </a:rPr>
              <a:t> </a:t>
            </a:r>
            <a:r>
              <a:rPr sz="1200" b="1" spc="-15" dirty="0">
                <a:latin typeface="Arial Narrow"/>
                <a:cs typeface="Arial Narrow"/>
              </a:rPr>
              <a:t>ml</a:t>
            </a:r>
            <a:endParaRPr sz="1200">
              <a:latin typeface="Arial Narrow"/>
              <a:cs typeface="Arial Narrow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823368" y="3429000"/>
            <a:ext cx="2390140" cy="1270000"/>
            <a:chOff x="2823368" y="3429000"/>
            <a:chExt cx="2390140" cy="1270000"/>
          </a:xfrm>
        </p:grpSpPr>
        <p:sp>
          <p:nvSpPr>
            <p:cNvPr id="67" name="object 67"/>
            <p:cNvSpPr/>
            <p:nvPr/>
          </p:nvSpPr>
          <p:spPr>
            <a:xfrm>
              <a:off x="5207000" y="3429000"/>
              <a:ext cx="0" cy="1270000"/>
            </a:xfrm>
            <a:custGeom>
              <a:avLst/>
              <a:gdLst/>
              <a:ahLst/>
              <a:cxnLst/>
              <a:rect l="l" t="t" r="r" b="b"/>
              <a:pathLst>
                <a:path h="1270000">
                  <a:moveTo>
                    <a:pt x="0" y="0"/>
                  </a:moveTo>
                  <a:lnTo>
                    <a:pt x="1" y="1270000"/>
                  </a:lnTo>
                </a:path>
              </a:pathLst>
            </a:custGeom>
            <a:ln w="12700">
              <a:solidFill>
                <a:srgbClr val="FC01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29718" y="3679031"/>
              <a:ext cx="0" cy="1020444"/>
            </a:xfrm>
            <a:custGeom>
              <a:avLst/>
              <a:gdLst/>
              <a:ahLst/>
              <a:cxnLst/>
              <a:rect l="l" t="t" r="r" b="b"/>
              <a:pathLst>
                <a:path h="1020445">
                  <a:moveTo>
                    <a:pt x="0" y="0"/>
                  </a:moveTo>
                  <a:lnTo>
                    <a:pt x="1" y="10199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99" y="193203"/>
            <a:ext cx="7239000" cy="820419"/>
          </a:xfrm>
          <a:custGeom>
            <a:avLst/>
            <a:gdLst/>
            <a:ahLst/>
            <a:cxnLst/>
            <a:rect l="l" t="t" r="r" b="b"/>
            <a:pathLst>
              <a:path w="7239000" h="820419">
                <a:moveTo>
                  <a:pt x="7239000" y="0"/>
                </a:moveTo>
                <a:lnTo>
                  <a:pt x="0" y="0"/>
                </a:lnTo>
                <a:lnTo>
                  <a:pt x="0" y="820208"/>
                </a:lnTo>
                <a:lnTo>
                  <a:pt x="7239000" y="820208"/>
                </a:lnTo>
                <a:lnTo>
                  <a:pt x="7239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2018" y="350011"/>
            <a:ext cx="29902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0000"/>
                </a:solidFill>
                <a:latin typeface="Arial Narrow"/>
                <a:cs typeface="Arial Narrow"/>
              </a:rPr>
              <a:t>Шоковый</a:t>
            </a:r>
            <a:r>
              <a:rPr sz="3000" b="1" spc="-6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Arial Narrow"/>
                <a:cs typeface="Arial Narrow"/>
              </a:rPr>
              <a:t>синдром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9202" y="1846794"/>
            <a:ext cx="6852920" cy="8788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R="60960" algn="ctr">
              <a:lnSpc>
                <a:spcPct val="100000"/>
              </a:lnSpc>
              <a:spcBef>
                <a:spcPts val="150"/>
              </a:spcBef>
            </a:pPr>
            <a:r>
              <a:rPr sz="1700" b="1" spc="-15" dirty="0">
                <a:latin typeface="Arial Narrow"/>
                <a:cs typeface="Arial Narrow"/>
              </a:rPr>
              <a:t>Шок</a:t>
            </a:r>
            <a:endParaRPr sz="1700">
              <a:latin typeface="Arial Narrow"/>
              <a:cs typeface="Arial Narrow"/>
            </a:endParaRPr>
          </a:p>
          <a:p>
            <a:pPr marL="273050" marR="335915" algn="ctr">
              <a:lnSpc>
                <a:spcPct val="100000"/>
              </a:lnSpc>
              <a:spcBef>
                <a:spcPts val="965"/>
              </a:spcBef>
            </a:pPr>
            <a:r>
              <a:rPr sz="1500" b="1" spc="-5" dirty="0">
                <a:latin typeface="Arial Narrow"/>
                <a:cs typeface="Arial Narrow"/>
              </a:rPr>
              <a:t>Острая сердечно-сосудистая недостаточность, сопровождающаяся снижением  органной</a:t>
            </a:r>
            <a:r>
              <a:rPr sz="1500" b="1" spc="-15" dirty="0">
                <a:latin typeface="Arial Narrow"/>
                <a:cs typeface="Arial Narrow"/>
              </a:rPr>
              <a:t> </a:t>
            </a:r>
            <a:r>
              <a:rPr sz="1500" b="1" spc="-5" dirty="0">
                <a:latin typeface="Arial Narrow"/>
                <a:cs typeface="Arial Narrow"/>
              </a:rPr>
              <a:t>перфузии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30942" y="3046942"/>
            <a:ext cx="5019040" cy="637540"/>
            <a:chOff x="2030942" y="3046942"/>
            <a:chExt cx="5019040" cy="637540"/>
          </a:xfrm>
        </p:grpSpPr>
        <p:sp>
          <p:nvSpPr>
            <p:cNvPr id="6" name="object 6"/>
            <p:cNvSpPr/>
            <p:nvPr/>
          </p:nvSpPr>
          <p:spPr>
            <a:xfrm>
              <a:off x="4450292" y="3053292"/>
              <a:ext cx="116839" cy="180340"/>
            </a:xfrm>
            <a:custGeom>
              <a:avLst/>
              <a:gdLst/>
              <a:ahLst/>
              <a:cxnLst/>
              <a:rect l="l" t="t" r="r" b="b"/>
              <a:pathLst>
                <a:path w="116839" h="180339">
                  <a:moveTo>
                    <a:pt x="116417" y="0"/>
                  </a:moveTo>
                  <a:lnTo>
                    <a:pt x="0" y="0"/>
                  </a:lnTo>
                  <a:lnTo>
                    <a:pt x="0" y="179916"/>
                  </a:lnTo>
                  <a:lnTo>
                    <a:pt x="116417" y="179916"/>
                  </a:lnTo>
                  <a:lnTo>
                    <a:pt x="1164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292" y="3053292"/>
              <a:ext cx="116839" cy="180340"/>
            </a:xfrm>
            <a:custGeom>
              <a:avLst/>
              <a:gdLst/>
              <a:ahLst/>
              <a:cxnLst/>
              <a:rect l="l" t="t" r="r" b="b"/>
              <a:pathLst>
                <a:path w="116839" h="180339">
                  <a:moveTo>
                    <a:pt x="0" y="0"/>
                  </a:moveTo>
                  <a:lnTo>
                    <a:pt x="116417" y="0"/>
                  </a:lnTo>
                  <a:lnTo>
                    <a:pt x="116417" y="179917"/>
                  </a:lnTo>
                  <a:lnTo>
                    <a:pt x="0" y="179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0792" y="3243792"/>
              <a:ext cx="4879340" cy="116839"/>
            </a:xfrm>
            <a:custGeom>
              <a:avLst/>
              <a:gdLst/>
              <a:ahLst/>
              <a:cxnLst/>
              <a:rect l="l" t="t" r="r" b="b"/>
              <a:pathLst>
                <a:path w="4879340" h="116839">
                  <a:moveTo>
                    <a:pt x="4878917" y="0"/>
                  </a:moveTo>
                  <a:lnTo>
                    <a:pt x="0" y="0"/>
                  </a:lnTo>
                  <a:lnTo>
                    <a:pt x="0" y="116417"/>
                  </a:lnTo>
                  <a:lnTo>
                    <a:pt x="4878917" y="116417"/>
                  </a:lnTo>
                  <a:lnTo>
                    <a:pt x="48789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00792" y="3243792"/>
              <a:ext cx="4879340" cy="116839"/>
            </a:xfrm>
            <a:custGeom>
              <a:avLst/>
              <a:gdLst/>
              <a:ahLst/>
              <a:cxnLst/>
              <a:rect l="l" t="t" r="r" b="b"/>
              <a:pathLst>
                <a:path w="4879340" h="116839">
                  <a:moveTo>
                    <a:pt x="0" y="0"/>
                  </a:moveTo>
                  <a:lnTo>
                    <a:pt x="4878917" y="0"/>
                  </a:lnTo>
                  <a:lnTo>
                    <a:pt x="4878917" y="116417"/>
                  </a:lnTo>
                  <a:lnTo>
                    <a:pt x="0" y="1164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867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39" h="307339">
                  <a:moveTo>
                    <a:pt x="182562" y="0"/>
                  </a:moveTo>
                  <a:lnTo>
                    <a:pt x="60853" y="0"/>
                  </a:lnTo>
                  <a:lnTo>
                    <a:pt x="60853" y="105488"/>
                  </a:lnTo>
                  <a:lnTo>
                    <a:pt x="0" y="105488"/>
                  </a:lnTo>
                  <a:lnTo>
                    <a:pt x="121707" y="306917"/>
                  </a:lnTo>
                  <a:lnTo>
                    <a:pt x="243417" y="105488"/>
                  </a:lnTo>
                  <a:lnTo>
                    <a:pt x="182562" y="105488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67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39" h="307339">
                  <a:moveTo>
                    <a:pt x="60854" y="0"/>
                  </a:moveTo>
                  <a:lnTo>
                    <a:pt x="60854" y="105489"/>
                  </a:lnTo>
                  <a:lnTo>
                    <a:pt x="0" y="105489"/>
                  </a:lnTo>
                  <a:lnTo>
                    <a:pt x="121708" y="306917"/>
                  </a:lnTo>
                  <a:lnTo>
                    <a:pt x="243417" y="105489"/>
                  </a:lnTo>
                  <a:lnTo>
                    <a:pt x="182562" y="105489"/>
                  </a:lnTo>
                  <a:lnTo>
                    <a:pt x="182562" y="0"/>
                  </a:lnTo>
                  <a:lnTo>
                    <a:pt x="6085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997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40" h="307339">
                  <a:moveTo>
                    <a:pt x="182562" y="0"/>
                  </a:moveTo>
                  <a:lnTo>
                    <a:pt x="60853" y="0"/>
                  </a:lnTo>
                  <a:lnTo>
                    <a:pt x="60853" y="105488"/>
                  </a:lnTo>
                  <a:lnTo>
                    <a:pt x="0" y="105488"/>
                  </a:lnTo>
                  <a:lnTo>
                    <a:pt x="121707" y="306917"/>
                  </a:lnTo>
                  <a:lnTo>
                    <a:pt x="243417" y="105488"/>
                  </a:lnTo>
                  <a:lnTo>
                    <a:pt x="182562" y="105488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997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40" h="307339">
                  <a:moveTo>
                    <a:pt x="60854" y="0"/>
                  </a:moveTo>
                  <a:lnTo>
                    <a:pt x="60854" y="105489"/>
                  </a:lnTo>
                  <a:lnTo>
                    <a:pt x="0" y="105489"/>
                  </a:lnTo>
                  <a:lnTo>
                    <a:pt x="121708" y="306917"/>
                  </a:lnTo>
                  <a:lnTo>
                    <a:pt x="243417" y="105489"/>
                  </a:lnTo>
                  <a:lnTo>
                    <a:pt x="182562" y="105489"/>
                  </a:lnTo>
                  <a:lnTo>
                    <a:pt x="182562" y="0"/>
                  </a:lnTo>
                  <a:lnTo>
                    <a:pt x="6085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372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39" h="307339">
                  <a:moveTo>
                    <a:pt x="182562" y="0"/>
                  </a:moveTo>
                  <a:lnTo>
                    <a:pt x="60854" y="0"/>
                  </a:lnTo>
                  <a:lnTo>
                    <a:pt x="60854" y="105488"/>
                  </a:lnTo>
                  <a:lnTo>
                    <a:pt x="0" y="105488"/>
                  </a:lnTo>
                  <a:lnTo>
                    <a:pt x="121709" y="306917"/>
                  </a:lnTo>
                  <a:lnTo>
                    <a:pt x="243417" y="105488"/>
                  </a:lnTo>
                  <a:lnTo>
                    <a:pt x="182562" y="105488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37292" y="3370792"/>
              <a:ext cx="243840" cy="307340"/>
            </a:xfrm>
            <a:custGeom>
              <a:avLst/>
              <a:gdLst/>
              <a:ahLst/>
              <a:cxnLst/>
              <a:rect l="l" t="t" r="r" b="b"/>
              <a:pathLst>
                <a:path w="243839" h="307339">
                  <a:moveTo>
                    <a:pt x="60854" y="0"/>
                  </a:moveTo>
                  <a:lnTo>
                    <a:pt x="60854" y="105489"/>
                  </a:lnTo>
                  <a:lnTo>
                    <a:pt x="0" y="105489"/>
                  </a:lnTo>
                  <a:lnTo>
                    <a:pt x="121708" y="306917"/>
                  </a:lnTo>
                  <a:lnTo>
                    <a:pt x="243417" y="105489"/>
                  </a:lnTo>
                  <a:lnTo>
                    <a:pt x="182562" y="105489"/>
                  </a:lnTo>
                  <a:lnTo>
                    <a:pt x="182562" y="0"/>
                  </a:lnTo>
                  <a:lnTo>
                    <a:pt x="60854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427941" y="3872441"/>
            <a:ext cx="2288540" cy="1082040"/>
            <a:chOff x="3427941" y="3872441"/>
            <a:chExt cx="2288540" cy="1082040"/>
          </a:xfrm>
        </p:grpSpPr>
        <p:sp>
          <p:nvSpPr>
            <p:cNvPr id="17" name="object 17"/>
            <p:cNvSpPr/>
            <p:nvPr/>
          </p:nvSpPr>
          <p:spPr>
            <a:xfrm>
              <a:off x="3434291" y="3878791"/>
              <a:ext cx="2275840" cy="1069340"/>
            </a:xfrm>
            <a:custGeom>
              <a:avLst/>
              <a:gdLst/>
              <a:ahLst/>
              <a:cxnLst/>
              <a:rect l="l" t="t" r="r" b="b"/>
              <a:pathLst>
                <a:path w="2275840" h="1069339">
                  <a:moveTo>
                    <a:pt x="2275417" y="0"/>
                  </a:moveTo>
                  <a:lnTo>
                    <a:pt x="0" y="0"/>
                  </a:lnTo>
                  <a:lnTo>
                    <a:pt x="0" y="1068916"/>
                  </a:lnTo>
                  <a:lnTo>
                    <a:pt x="2275417" y="1068916"/>
                  </a:lnTo>
                  <a:lnTo>
                    <a:pt x="2275417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34291" y="3878791"/>
              <a:ext cx="2275840" cy="1069340"/>
            </a:xfrm>
            <a:custGeom>
              <a:avLst/>
              <a:gdLst/>
              <a:ahLst/>
              <a:cxnLst/>
              <a:rect l="l" t="t" r="r" b="b"/>
              <a:pathLst>
                <a:path w="2275840" h="1069339">
                  <a:moveTo>
                    <a:pt x="0" y="0"/>
                  </a:moveTo>
                  <a:lnTo>
                    <a:pt x="2275417" y="0"/>
                  </a:lnTo>
                  <a:lnTo>
                    <a:pt x="2275417" y="1068917"/>
                  </a:lnTo>
                  <a:lnTo>
                    <a:pt x="0" y="1068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967941" y="3872441"/>
            <a:ext cx="2098040" cy="1082040"/>
            <a:chOff x="5967941" y="3872441"/>
            <a:chExt cx="2098040" cy="1082040"/>
          </a:xfrm>
        </p:grpSpPr>
        <p:sp>
          <p:nvSpPr>
            <p:cNvPr id="20" name="object 20"/>
            <p:cNvSpPr/>
            <p:nvPr/>
          </p:nvSpPr>
          <p:spPr>
            <a:xfrm>
              <a:off x="5974291" y="3878791"/>
              <a:ext cx="2085339" cy="1069340"/>
            </a:xfrm>
            <a:custGeom>
              <a:avLst/>
              <a:gdLst/>
              <a:ahLst/>
              <a:cxnLst/>
              <a:rect l="l" t="t" r="r" b="b"/>
              <a:pathLst>
                <a:path w="2085340" h="1069339">
                  <a:moveTo>
                    <a:pt x="2084917" y="0"/>
                  </a:moveTo>
                  <a:lnTo>
                    <a:pt x="0" y="0"/>
                  </a:lnTo>
                  <a:lnTo>
                    <a:pt x="0" y="1068916"/>
                  </a:lnTo>
                  <a:lnTo>
                    <a:pt x="2084917" y="1068916"/>
                  </a:lnTo>
                  <a:lnTo>
                    <a:pt x="2084917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74291" y="3878791"/>
              <a:ext cx="2085339" cy="1069340"/>
            </a:xfrm>
            <a:custGeom>
              <a:avLst/>
              <a:gdLst/>
              <a:ahLst/>
              <a:cxnLst/>
              <a:rect l="l" t="t" r="r" b="b"/>
              <a:pathLst>
                <a:path w="2085340" h="1069339">
                  <a:moveTo>
                    <a:pt x="0" y="0"/>
                  </a:moveTo>
                  <a:lnTo>
                    <a:pt x="2084917" y="0"/>
                  </a:lnTo>
                  <a:lnTo>
                    <a:pt x="2084917" y="1068917"/>
                  </a:lnTo>
                  <a:lnTo>
                    <a:pt x="0" y="106891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48291" y="3878791"/>
            <a:ext cx="2021839" cy="1069340"/>
          </a:xfrm>
          <a:prstGeom prst="rect">
            <a:avLst/>
          </a:prstGeom>
          <a:solidFill>
            <a:srgbClr val="DADADA"/>
          </a:solidFill>
          <a:ln w="12700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6690" algn="ctr">
              <a:lnSpc>
                <a:spcPct val="100000"/>
              </a:lnSpc>
              <a:spcBef>
                <a:spcPts val="254"/>
              </a:spcBef>
            </a:pPr>
            <a:r>
              <a:rPr sz="1700" b="1" spc="-20" dirty="0">
                <a:latin typeface="Arial Narrow"/>
                <a:cs typeface="Arial Narrow"/>
              </a:rPr>
              <a:t>Кардиогенный</a:t>
            </a:r>
            <a:endParaRPr sz="1700">
              <a:latin typeface="Arial Narrow"/>
              <a:cs typeface="Arial Narrow"/>
            </a:endParaRPr>
          </a:p>
          <a:p>
            <a:pPr marL="332105" marR="142240" algn="ctr">
              <a:lnSpc>
                <a:spcPct val="101499"/>
              </a:lnSpc>
              <a:spcBef>
                <a:spcPts val="855"/>
              </a:spcBef>
            </a:pPr>
            <a:r>
              <a:rPr sz="1300" spc="10" dirty="0">
                <a:latin typeface="Arial Narrow"/>
                <a:cs typeface="Arial Narrow"/>
              </a:rPr>
              <a:t>Страдает</a:t>
            </a:r>
            <a:r>
              <a:rPr sz="1300" spc="-35" dirty="0">
                <a:latin typeface="Arial Narrow"/>
                <a:cs typeface="Arial Narrow"/>
              </a:rPr>
              <a:t> </a:t>
            </a:r>
            <a:r>
              <a:rPr sz="1300" spc="10" dirty="0">
                <a:latin typeface="Arial Narrow"/>
                <a:cs typeface="Arial Narrow"/>
              </a:rPr>
              <a:t>сократимость  миокарда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34291" y="3878791"/>
            <a:ext cx="2275840" cy="10693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55"/>
              </a:spcBef>
            </a:pPr>
            <a:r>
              <a:rPr sz="1700" b="1" spc="-20" dirty="0">
                <a:latin typeface="Arial Narrow"/>
                <a:cs typeface="Arial Narrow"/>
              </a:rPr>
              <a:t>Гиповолемический</a:t>
            </a:r>
            <a:endParaRPr sz="17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Arial Narrow"/>
              <a:cs typeface="Arial Narrow"/>
            </a:endParaRPr>
          </a:p>
          <a:p>
            <a:pPr marL="304165">
              <a:lnSpc>
                <a:spcPct val="100000"/>
              </a:lnSpc>
            </a:pPr>
            <a:r>
              <a:rPr sz="1300" dirty="0">
                <a:latin typeface="Arial Narrow"/>
                <a:cs typeface="Arial Narrow"/>
              </a:rPr>
              <a:t>с </a:t>
            </a:r>
            <a:r>
              <a:rPr sz="1300" spc="10" dirty="0">
                <a:latin typeface="Arial Narrow"/>
                <a:cs typeface="Arial Narrow"/>
              </a:rPr>
              <a:t>абсолютной</a:t>
            </a:r>
            <a:r>
              <a:rPr sz="1300" spc="20" dirty="0">
                <a:latin typeface="Arial Narrow"/>
                <a:cs typeface="Arial Narrow"/>
              </a:rPr>
              <a:t> </a:t>
            </a:r>
            <a:r>
              <a:rPr sz="1300" spc="10" dirty="0">
                <a:latin typeface="Arial Narrow"/>
                <a:cs typeface="Arial Narrow"/>
              </a:rPr>
              <a:t>гиповолемией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74291" y="3878791"/>
            <a:ext cx="2085339" cy="10693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92405" algn="ctr">
              <a:lnSpc>
                <a:spcPct val="100000"/>
              </a:lnSpc>
              <a:spcBef>
                <a:spcPts val="155"/>
              </a:spcBef>
            </a:pPr>
            <a:r>
              <a:rPr sz="1700" b="1" spc="-20" dirty="0">
                <a:latin typeface="Arial Narrow"/>
                <a:cs typeface="Arial Narrow"/>
              </a:rPr>
              <a:t>Гиповолемический</a:t>
            </a:r>
            <a:endParaRPr sz="1700">
              <a:latin typeface="Arial Narrow"/>
              <a:cs typeface="Arial Narrow"/>
            </a:endParaRPr>
          </a:p>
          <a:p>
            <a:pPr marL="627380" marR="374015" algn="ctr">
              <a:lnSpc>
                <a:spcPct val="160000"/>
              </a:lnSpc>
              <a:spcBef>
                <a:spcPts val="1025"/>
              </a:spcBef>
            </a:pPr>
            <a:r>
              <a:rPr sz="1300" dirty="0">
                <a:latin typeface="Arial Narrow"/>
                <a:cs typeface="Arial Narrow"/>
              </a:rPr>
              <a:t>с</a:t>
            </a:r>
            <a:r>
              <a:rPr sz="1300" spc="-45" dirty="0">
                <a:latin typeface="Arial Narrow"/>
                <a:cs typeface="Arial Narrow"/>
              </a:rPr>
              <a:t> </a:t>
            </a:r>
            <a:r>
              <a:rPr sz="1300" spc="10" dirty="0">
                <a:latin typeface="Arial Narrow"/>
                <a:cs typeface="Arial Narrow"/>
              </a:rPr>
              <a:t>относительной  гиповолемией</a:t>
            </a:r>
            <a:endParaRPr sz="1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3" y="2477824"/>
            <a:ext cx="209423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95"/>
              </a:spcBef>
            </a:pPr>
            <a:r>
              <a:rPr sz="1700" b="1" spc="-20" dirty="0">
                <a:latin typeface="Arial Narrow"/>
                <a:cs typeface="Arial Narrow"/>
              </a:rPr>
              <a:t>Геморрагический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85827" y="2477824"/>
            <a:ext cx="158496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471170">
              <a:lnSpc>
                <a:spcPct val="100000"/>
              </a:lnSpc>
              <a:spcBef>
                <a:spcPts val="195"/>
              </a:spcBef>
            </a:pPr>
            <a:r>
              <a:rPr sz="1700" b="1" spc="-15" dirty="0">
                <a:latin typeface="Arial Narrow"/>
                <a:cs typeface="Arial Narrow"/>
              </a:rPr>
              <a:t>Травма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0327" y="2477824"/>
            <a:ext cx="158496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195"/>
              </a:spcBef>
            </a:pPr>
            <a:r>
              <a:rPr sz="1700" b="1" spc="-20" dirty="0">
                <a:latin typeface="Arial Narrow"/>
                <a:cs typeface="Arial Narrow"/>
              </a:rPr>
              <a:t>Ожоги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4823" y="2477824"/>
            <a:ext cx="196723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95"/>
              </a:spcBef>
            </a:pPr>
            <a:r>
              <a:rPr sz="1700" b="1" spc="-20" dirty="0">
                <a:latin typeface="Arial Narrow"/>
                <a:cs typeface="Arial Narrow"/>
              </a:rPr>
              <a:t>Дегидратация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0000" y="3365500"/>
            <a:ext cx="1587500" cy="889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64795">
              <a:lnSpc>
                <a:spcPct val="100000"/>
              </a:lnSpc>
              <a:spcBef>
                <a:spcPts val="980"/>
              </a:spcBef>
            </a:pPr>
            <a:r>
              <a:rPr sz="1300" spc="10" dirty="0">
                <a:latin typeface="Arial Narrow"/>
                <a:cs typeface="Arial Narrow"/>
              </a:rPr>
              <a:t>КРОВОПОТЕРЯ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84500" y="3365500"/>
            <a:ext cx="1587500" cy="889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264795" marR="259715" indent="149225">
              <a:lnSpc>
                <a:spcPct val="103099"/>
              </a:lnSpc>
            </a:pPr>
            <a:r>
              <a:rPr sz="1300" spc="10" dirty="0">
                <a:latin typeface="Arial Narrow"/>
                <a:cs typeface="Arial Narrow"/>
              </a:rPr>
              <a:t>Внутренняя  </a:t>
            </a:r>
            <a:r>
              <a:rPr sz="1300" spc="15" dirty="0">
                <a:latin typeface="Arial Narrow"/>
                <a:cs typeface="Arial Narrow"/>
              </a:rPr>
              <a:t>К</a:t>
            </a:r>
            <a:r>
              <a:rPr sz="1300" spc="10" dirty="0">
                <a:latin typeface="Arial Narrow"/>
                <a:cs typeface="Arial Narrow"/>
              </a:rPr>
              <a:t>Р</a:t>
            </a:r>
            <a:r>
              <a:rPr sz="1300" spc="15" dirty="0">
                <a:latin typeface="Arial Narrow"/>
                <a:cs typeface="Arial Narrow"/>
              </a:rPr>
              <a:t>О</a:t>
            </a:r>
            <a:r>
              <a:rPr sz="1300" spc="10" dirty="0">
                <a:latin typeface="Arial Narrow"/>
                <a:cs typeface="Arial Narrow"/>
              </a:rPr>
              <a:t>В</a:t>
            </a:r>
            <a:r>
              <a:rPr sz="1300" spc="15" dirty="0">
                <a:latin typeface="Arial Narrow"/>
                <a:cs typeface="Arial Narrow"/>
              </a:rPr>
              <a:t>ОП</a:t>
            </a:r>
            <a:r>
              <a:rPr sz="1300" spc="20" dirty="0">
                <a:latin typeface="Arial Narrow"/>
                <a:cs typeface="Arial Narrow"/>
              </a:rPr>
              <a:t>О</a:t>
            </a:r>
            <a:r>
              <a:rPr sz="1300" spc="10" dirty="0">
                <a:latin typeface="Arial Narrow"/>
                <a:cs typeface="Arial Narrow"/>
              </a:rPr>
              <a:t>ТЕР</a:t>
            </a:r>
            <a:r>
              <a:rPr sz="1300" dirty="0">
                <a:latin typeface="Arial Narrow"/>
                <a:cs typeface="Arial Narrow"/>
              </a:rPr>
              <a:t>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99000" y="3365500"/>
            <a:ext cx="1587500" cy="889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74955">
              <a:lnSpc>
                <a:spcPct val="100000"/>
              </a:lnSpc>
            </a:pPr>
            <a:r>
              <a:rPr sz="1300" spc="10" dirty="0">
                <a:latin typeface="Arial Narrow"/>
                <a:cs typeface="Arial Narrow"/>
              </a:rPr>
              <a:t>ПЛАЗМОПОТЕРЯ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7000" y="3390635"/>
            <a:ext cx="1587500" cy="889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6985" rIns="0" bIns="0" rtlCol="0">
            <a:spAutoFit/>
          </a:bodyPr>
          <a:lstStyle/>
          <a:p>
            <a:pPr marL="156845" marR="275590" algn="ctr">
              <a:lnSpc>
                <a:spcPct val="103099"/>
              </a:lnSpc>
              <a:spcBef>
                <a:spcPts val="55"/>
              </a:spcBef>
            </a:pPr>
            <a:r>
              <a:rPr sz="1300" spc="10" dirty="0">
                <a:latin typeface="Arial Narrow"/>
                <a:cs typeface="Arial Narrow"/>
              </a:rPr>
              <a:t>Потеря</a:t>
            </a:r>
            <a:r>
              <a:rPr sz="1300" spc="-65" dirty="0">
                <a:latin typeface="Arial Narrow"/>
                <a:cs typeface="Arial Narrow"/>
              </a:rPr>
              <a:t> </a:t>
            </a:r>
            <a:r>
              <a:rPr sz="1300" spc="10" dirty="0">
                <a:latin typeface="Arial Narrow"/>
                <a:cs typeface="Arial Narrow"/>
              </a:rPr>
              <a:t>жидкости,  электролитов,</a:t>
            </a:r>
            <a:endParaRPr sz="1300">
              <a:latin typeface="Arial Narrow"/>
              <a:cs typeface="Arial Narrow"/>
            </a:endParaRPr>
          </a:p>
          <a:p>
            <a:pPr marR="120650" algn="ctr">
              <a:lnSpc>
                <a:spcPct val="100000"/>
              </a:lnSpc>
              <a:spcBef>
                <a:spcPts val="840"/>
              </a:spcBef>
            </a:pPr>
            <a:r>
              <a:rPr sz="1300" spc="10" dirty="0">
                <a:latin typeface="Arial Narrow"/>
                <a:cs typeface="Arial Narrow"/>
              </a:rPr>
              <a:t>оснований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71021" y="337348"/>
            <a:ext cx="7048500" cy="844550"/>
          </a:xfrm>
          <a:custGeom>
            <a:avLst/>
            <a:gdLst/>
            <a:ahLst/>
            <a:cxnLst/>
            <a:rect l="l" t="t" r="r" b="b"/>
            <a:pathLst>
              <a:path w="7048500" h="844550">
                <a:moveTo>
                  <a:pt x="7048500" y="0"/>
                </a:moveTo>
                <a:lnTo>
                  <a:pt x="0" y="0"/>
                </a:lnTo>
                <a:lnTo>
                  <a:pt x="0" y="844250"/>
                </a:lnTo>
                <a:lnTo>
                  <a:pt x="7048500" y="844250"/>
                </a:lnTo>
                <a:lnTo>
                  <a:pt x="7048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49114" y="361188"/>
            <a:ext cx="2491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Гиповолемический</a:t>
            </a:r>
            <a:r>
              <a:rPr sz="2000" b="1" spc="-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шок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08576" y="818388"/>
            <a:ext cx="3030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с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абсолютной</a:t>
            </a:r>
            <a:r>
              <a:rPr sz="2000" b="1" spc="-6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гиповолемией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2927" y="574148"/>
            <a:ext cx="7175500" cy="844550"/>
          </a:xfrm>
          <a:custGeom>
            <a:avLst/>
            <a:gdLst/>
            <a:ahLst/>
            <a:cxnLst/>
            <a:rect l="l" t="t" r="r" b="b"/>
            <a:pathLst>
              <a:path w="7175500" h="844550">
                <a:moveTo>
                  <a:pt x="7175500" y="0"/>
                </a:moveTo>
                <a:lnTo>
                  <a:pt x="0" y="0"/>
                </a:lnTo>
                <a:lnTo>
                  <a:pt x="0" y="844250"/>
                </a:lnTo>
                <a:lnTo>
                  <a:pt x="7175500" y="844250"/>
                </a:lnTo>
                <a:lnTo>
                  <a:pt x="7175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4522" y="598932"/>
            <a:ext cx="24911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Гиповолемический</a:t>
            </a:r>
            <a:r>
              <a:rPr sz="2000" b="1" spc="-5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шок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4434" y="1056132"/>
            <a:ext cx="33934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C00000"/>
                </a:solidFill>
                <a:latin typeface="Arial Narrow"/>
                <a:cs typeface="Arial Narrow"/>
              </a:rPr>
              <a:t>с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относительной</a:t>
            </a:r>
            <a:r>
              <a:rPr sz="2000" b="1" spc="3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 Narrow"/>
                <a:cs typeface="Arial Narrow"/>
              </a:rPr>
              <a:t>гиповолемией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1327" y="2477824"/>
            <a:ext cx="158496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195"/>
              </a:spcBef>
            </a:pPr>
            <a:r>
              <a:rPr sz="1700" b="1" spc="-20" dirty="0">
                <a:latin typeface="Arial Narrow"/>
                <a:cs typeface="Arial Narrow"/>
              </a:rPr>
              <a:t>Септический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85827" y="2477825"/>
            <a:ext cx="1584960" cy="652145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381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00"/>
              </a:spcBef>
            </a:pPr>
            <a:r>
              <a:rPr sz="1500" b="1" spc="-5" dirty="0">
                <a:latin typeface="Arial Narrow"/>
                <a:cs typeface="Arial Narrow"/>
              </a:rPr>
              <a:t>Анафилакти</a:t>
            </a:r>
            <a:endParaRPr sz="15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1500" b="1" spc="-5" dirty="0">
                <a:latin typeface="Arial Narrow"/>
                <a:cs typeface="Arial Narrow"/>
              </a:rPr>
              <a:t>ческий</a:t>
            </a:r>
            <a:endParaRPr sz="15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00327" y="2477824"/>
            <a:ext cx="3172460" cy="33147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24765" rIns="0" bIns="0" rtlCol="0">
            <a:spAutoFit/>
          </a:bodyPr>
          <a:lstStyle/>
          <a:p>
            <a:pPr marL="994410">
              <a:lnSpc>
                <a:spcPct val="100000"/>
              </a:lnSpc>
              <a:spcBef>
                <a:spcPts val="195"/>
              </a:spcBef>
            </a:pPr>
            <a:r>
              <a:rPr sz="1700" b="1" spc="-20" dirty="0">
                <a:latin typeface="Arial Narrow"/>
                <a:cs typeface="Arial Narrow"/>
              </a:rPr>
              <a:t>Нейрогенный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0000" y="3365500"/>
            <a:ext cx="1587500" cy="1016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300" spc="10" dirty="0">
                <a:latin typeface="Arial Narrow"/>
                <a:cs typeface="Arial Narrow"/>
              </a:rPr>
              <a:t>Вазодилятация</a:t>
            </a:r>
            <a:endParaRPr sz="1300">
              <a:latin typeface="Arial Narrow"/>
              <a:cs typeface="Arial Narrow"/>
            </a:endParaRPr>
          </a:p>
          <a:p>
            <a:pPr marL="216535" marR="210820" indent="-635" algn="ctr">
              <a:lnSpc>
                <a:spcPts val="1610"/>
              </a:lnSpc>
              <a:spcBef>
                <a:spcPts val="35"/>
              </a:spcBef>
            </a:pPr>
            <a:r>
              <a:rPr sz="1300" spc="10" dirty="0">
                <a:latin typeface="Arial Narrow"/>
                <a:cs typeface="Arial Narrow"/>
              </a:rPr>
              <a:t>+снижение  </a:t>
            </a:r>
            <a:r>
              <a:rPr sz="1300" spc="5" dirty="0">
                <a:latin typeface="Arial Narrow"/>
                <a:cs typeface="Arial Narrow"/>
              </a:rPr>
              <a:t>к</a:t>
            </a:r>
            <a:r>
              <a:rPr sz="1300" spc="15" dirty="0">
                <a:latin typeface="Arial Narrow"/>
                <a:cs typeface="Arial Narrow"/>
              </a:rPr>
              <a:t>о</a:t>
            </a:r>
            <a:r>
              <a:rPr sz="1300" spc="10" dirty="0">
                <a:latin typeface="Arial Narrow"/>
                <a:cs typeface="Arial Narrow"/>
              </a:rPr>
              <a:t>нт</a:t>
            </a:r>
            <a:r>
              <a:rPr sz="1300" spc="15" dirty="0">
                <a:latin typeface="Arial Narrow"/>
                <a:cs typeface="Arial Narrow"/>
              </a:rPr>
              <a:t>ра</a:t>
            </a:r>
            <a:r>
              <a:rPr sz="1300" spc="5" dirty="0">
                <a:latin typeface="Arial Narrow"/>
                <a:cs typeface="Arial Narrow"/>
              </a:rPr>
              <a:t>к</a:t>
            </a:r>
            <a:r>
              <a:rPr sz="1300" spc="10" dirty="0">
                <a:latin typeface="Arial Narrow"/>
                <a:cs typeface="Arial Narrow"/>
              </a:rPr>
              <a:t>т</a:t>
            </a:r>
            <a:r>
              <a:rPr sz="1300" spc="15" dirty="0">
                <a:latin typeface="Arial Narrow"/>
                <a:cs typeface="Arial Narrow"/>
              </a:rPr>
              <a:t>иль</a:t>
            </a:r>
            <a:r>
              <a:rPr sz="1300" spc="10" dirty="0">
                <a:latin typeface="Arial Narrow"/>
                <a:cs typeface="Arial Narrow"/>
              </a:rPr>
              <a:t>н</a:t>
            </a:r>
            <a:r>
              <a:rPr sz="1300" spc="15" dirty="0">
                <a:latin typeface="Arial Narrow"/>
                <a:cs typeface="Arial Narrow"/>
              </a:rPr>
              <a:t>ос</a:t>
            </a:r>
            <a:r>
              <a:rPr sz="1300" spc="10" dirty="0">
                <a:latin typeface="Arial Narrow"/>
                <a:cs typeface="Arial Narrow"/>
              </a:rPr>
              <a:t>т</a:t>
            </a:r>
            <a:r>
              <a:rPr sz="1300" dirty="0">
                <a:latin typeface="Arial Narrow"/>
                <a:cs typeface="Arial Narrow"/>
              </a:rPr>
              <a:t>и  </a:t>
            </a:r>
            <a:r>
              <a:rPr sz="1300" spc="10" dirty="0">
                <a:latin typeface="Arial Narrow"/>
                <a:cs typeface="Arial Narrow"/>
              </a:rPr>
              <a:t>миокарда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84500" y="3365500"/>
            <a:ext cx="1587500" cy="1016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102235" rIns="0" bIns="0" rtlCol="0">
            <a:spAutoFit/>
          </a:bodyPr>
          <a:lstStyle/>
          <a:p>
            <a:pPr marL="327025">
              <a:lnSpc>
                <a:spcPct val="100000"/>
              </a:lnSpc>
              <a:spcBef>
                <a:spcPts val="805"/>
              </a:spcBef>
            </a:pPr>
            <a:r>
              <a:rPr sz="1300" spc="10" dirty="0">
                <a:latin typeface="Arial Narrow"/>
                <a:cs typeface="Arial Narrow"/>
              </a:rPr>
              <a:t>ВАЗОПЛЕГИЯ</a:t>
            </a:r>
            <a:endParaRPr sz="13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9000" y="3365500"/>
            <a:ext cx="3175000" cy="1016000"/>
          </a:xfrm>
          <a:prstGeom prst="rect">
            <a:avLst/>
          </a:prstGeom>
          <a:solidFill>
            <a:srgbClr val="DADADA"/>
          </a:solidFill>
        </p:spPr>
        <p:txBody>
          <a:bodyPr vert="horz" wrap="square" lIns="0" tIns="99695" rIns="0" bIns="0" rtlCol="0">
            <a:spAutoFit/>
          </a:bodyPr>
          <a:lstStyle/>
          <a:p>
            <a:pPr marL="1184275" marR="399415" indent="-652780">
              <a:lnSpc>
                <a:spcPct val="101499"/>
              </a:lnSpc>
              <a:spcBef>
                <a:spcPts val="785"/>
              </a:spcBef>
            </a:pPr>
            <a:r>
              <a:rPr sz="1300" spc="10" dirty="0">
                <a:latin typeface="Arial Narrow"/>
                <a:cs typeface="Arial Narrow"/>
              </a:rPr>
              <a:t>Нейрогенная ВАЗОДИЛЯТАЦИЯ </a:t>
            </a:r>
            <a:r>
              <a:rPr sz="1300" dirty="0">
                <a:latin typeface="Arial Narrow"/>
                <a:cs typeface="Arial Narrow"/>
              </a:rPr>
              <a:t>и  </a:t>
            </a:r>
            <a:r>
              <a:rPr sz="1300" spc="10" dirty="0">
                <a:latin typeface="Arial Narrow"/>
                <a:cs typeface="Arial Narrow"/>
              </a:rPr>
              <a:t>ВАЗОПЛЕГИЯ</a:t>
            </a:r>
            <a:endParaRPr sz="1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150" y="104647"/>
            <a:ext cx="4965065" cy="68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C00000"/>
                </a:solidFill>
                <a:latin typeface="Arial Narrow"/>
                <a:cs typeface="Arial Narrow"/>
              </a:rPr>
              <a:t>Этиологическая классификация шока</a:t>
            </a:r>
            <a:endParaRPr sz="2700">
              <a:latin typeface="Arial Narrow"/>
              <a:cs typeface="Arial Narrow"/>
            </a:endParaRPr>
          </a:p>
          <a:p>
            <a:pPr marL="46355" algn="ctr">
              <a:lnSpc>
                <a:spcPct val="100000"/>
              </a:lnSpc>
              <a:spcBef>
                <a:spcPts val="40"/>
              </a:spcBef>
            </a:pPr>
            <a:r>
              <a:rPr sz="1600" spc="-5" dirty="0">
                <a:latin typeface="Arial Narrow"/>
                <a:cs typeface="Arial Narrow"/>
              </a:rPr>
              <a:t>(Hinshaw LB, Cox BG, </a:t>
            </a:r>
            <a:r>
              <a:rPr sz="1600" spc="-10" dirty="0">
                <a:latin typeface="Arial Narrow"/>
                <a:cs typeface="Arial Narrow"/>
              </a:rPr>
              <a:t>1972)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01496"/>
            <a:ext cx="6696075" cy="25222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98450" marR="30480" indent="-285750">
              <a:lnSpc>
                <a:spcPct val="78800"/>
              </a:lnSpc>
              <a:spcBef>
                <a:spcPts val="53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b="1" spc="-10" dirty="0">
                <a:latin typeface="Arial Narrow"/>
                <a:cs typeface="Arial Narrow"/>
              </a:rPr>
              <a:t>А.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Гиповолемический </a:t>
            </a:r>
            <a:r>
              <a:rPr sz="1700" spc="-15" dirty="0">
                <a:latin typeface="Arial Narrow"/>
                <a:cs typeface="Arial Narrow"/>
              </a:rPr>
              <a:t>(шок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15" dirty="0">
                <a:latin typeface="Arial Narrow"/>
                <a:cs typeface="Arial Narrow"/>
              </a:rPr>
              <a:t>результате </a:t>
            </a:r>
            <a:r>
              <a:rPr sz="1700" spc="-20" dirty="0">
                <a:latin typeface="Arial Narrow"/>
                <a:cs typeface="Arial Narrow"/>
              </a:rPr>
              <a:t>снижения </a:t>
            </a:r>
            <a:r>
              <a:rPr sz="1700" spc="-15" dirty="0">
                <a:latin typeface="Arial Narrow"/>
                <a:cs typeface="Arial Narrow"/>
              </a:rPr>
              <a:t>циркулирующего </a:t>
            </a:r>
            <a:r>
              <a:rPr sz="1700" spc="-20" dirty="0">
                <a:latin typeface="Arial Narrow"/>
                <a:cs typeface="Arial Narrow"/>
              </a:rPr>
              <a:t>объема  </a:t>
            </a:r>
            <a:r>
              <a:rPr sz="1700" spc="-15" dirty="0">
                <a:latin typeface="Arial Narrow"/>
                <a:cs typeface="Arial Narrow"/>
              </a:rPr>
              <a:t>крови, </a:t>
            </a:r>
            <a:r>
              <a:rPr sz="1700" spc="-20" dirty="0">
                <a:latin typeface="Arial Narrow"/>
                <a:cs typeface="Arial Narrow"/>
              </a:rPr>
              <a:t>например </a:t>
            </a:r>
            <a:r>
              <a:rPr sz="1700" spc="-15" dirty="0">
                <a:latin typeface="Arial Narrow"/>
                <a:cs typeface="Arial Narrow"/>
              </a:rPr>
              <a:t>при кровотечении, травме, ожогах, </a:t>
            </a:r>
            <a:r>
              <a:rPr sz="1700" dirty="0">
                <a:latin typeface="Arial Narrow"/>
                <a:cs typeface="Arial Narrow"/>
              </a:rPr>
              <a:t>и</a:t>
            </a:r>
            <a:r>
              <a:rPr sz="1700" spc="-95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пр.).</a:t>
            </a:r>
            <a:endParaRPr sz="1700">
              <a:latin typeface="Arial Narrow"/>
              <a:cs typeface="Arial Narrow"/>
            </a:endParaRPr>
          </a:p>
          <a:p>
            <a:pPr marL="298450" marR="8255" indent="-285750">
              <a:lnSpc>
                <a:spcPct val="78800"/>
              </a:lnSpc>
              <a:spcBef>
                <a:spcPts val="3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b="1" spc="-10" dirty="0">
                <a:latin typeface="Arial Narrow"/>
                <a:cs typeface="Arial Narrow"/>
              </a:rPr>
              <a:t>Б.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Обструктивный </a:t>
            </a:r>
            <a:r>
              <a:rPr sz="1700" spc="-15" dirty="0">
                <a:latin typeface="Arial Narrow"/>
                <a:cs typeface="Arial Narrow"/>
              </a:rPr>
              <a:t>(шок, </a:t>
            </a:r>
            <a:r>
              <a:rPr sz="1700" spc="-20" dirty="0">
                <a:latin typeface="Arial Narrow"/>
                <a:cs typeface="Arial Narrow"/>
              </a:rPr>
              <a:t>вызванный внесердечным </a:t>
            </a:r>
            <a:r>
              <a:rPr sz="1700" spc="-15" dirty="0">
                <a:latin typeface="Arial Narrow"/>
                <a:cs typeface="Arial Narrow"/>
              </a:rPr>
              <a:t>препятствием кровотоку:  </a:t>
            </a:r>
            <a:r>
              <a:rPr sz="1700" spc="-20" dirty="0">
                <a:latin typeface="Arial Narrow"/>
                <a:cs typeface="Arial Narrow"/>
              </a:rPr>
              <a:t>тампонада </a:t>
            </a:r>
            <a:r>
              <a:rPr sz="1700" spc="-15" dirty="0">
                <a:latin typeface="Arial Narrow"/>
                <a:cs typeface="Arial Narrow"/>
              </a:rPr>
              <a:t>сердца, </a:t>
            </a:r>
            <a:r>
              <a:rPr sz="1700" spc="-20" dirty="0">
                <a:latin typeface="Arial Narrow"/>
                <a:cs typeface="Arial Narrow"/>
              </a:rPr>
              <a:t>напряженный </a:t>
            </a:r>
            <a:r>
              <a:rPr sz="1700" spc="-15" dirty="0">
                <a:latin typeface="Arial Narrow"/>
                <a:cs typeface="Arial Narrow"/>
              </a:rPr>
              <a:t>пневмоторакс, аортальный стеноз, </a:t>
            </a:r>
            <a:r>
              <a:rPr sz="1700" dirty="0">
                <a:latin typeface="Arial Narrow"/>
                <a:cs typeface="Arial Narrow"/>
              </a:rPr>
              <a:t>и</a:t>
            </a:r>
            <a:r>
              <a:rPr sz="1700" spc="-105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пр.).</a:t>
            </a:r>
            <a:endParaRPr sz="1700">
              <a:latin typeface="Arial Narrow"/>
              <a:cs typeface="Arial Narrow"/>
            </a:endParaRPr>
          </a:p>
          <a:p>
            <a:pPr marL="298450" marR="271780" indent="-285750">
              <a:lnSpc>
                <a:spcPct val="78800"/>
              </a:lnSpc>
              <a:spcBef>
                <a:spcPts val="3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700" b="1" spc="-10" dirty="0">
                <a:latin typeface="Arial Narrow"/>
                <a:cs typeface="Arial Narrow"/>
              </a:rPr>
              <a:t>В.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Кардиогенный </a:t>
            </a:r>
            <a:r>
              <a:rPr sz="1700" spc="-15" dirty="0">
                <a:latin typeface="Arial Narrow"/>
                <a:cs typeface="Arial Narrow"/>
              </a:rPr>
              <a:t>(шок, </a:t>
            </a:r>
            <a:r>
              <a:rPr sz="1700" spc="-20" dirty="0">
                <a:latin typeface="Arial Narrow"/>
                <a:cs typeface="Arial Narrow"/>
              </a:rPr>
              <a:t>вызванный первичным снижением </a:t>
            </a:r>
            <a:r>
              <a:rPr sz="1700" spc="-15" dirty="0">
                <a:latin typeface="Arial Narrow"/>
                <a:cs typeface="Arial Narrow"/>
              </a:rPr>
              <a:t>насосной  функции сердца: </a:t>
            </a:r>
            <a:r>
              <a:rPr sz="1700" spc="-20" dirty="0">
                <a:latin typeface="Arial Narrow"/>
                <a:cs typeface="Arial Narrow"/>
              </a:rPr>
              <a:t>инфаркт </a:t>
            </a:r>
            <a:r>
              <a:rPr sz="1700" spc="-15" dirty="0">
                <a:latin typeface="Arial Narrow"/>
                <a:cs typeface="Arial Narrow"/>
              </a:rPr>
              <a:t>миокарда </a:t>
            </a:r>
            <a:r>
              <a:rPr sz="1700" spc="-20" dirty="0">
                <a:latin typeface="Arial Narrow"/>
                <a:cs typeface="Arial Narrow"/>
              </a:rPr>
              <a:t>аритмии, </a:t>
            </a:r>
            <a:r>
              <a:rPr sz="1700" spc="-15" dirty="0">
                <a:latin typeface="Arial Narrow"/>
                <a:cs typeface="Arial Narrow"/>
              </a:rPr>
              <a:t>дисфункция клапанов, </a:t>
            </a:r>
            <a:r>
              <a:rPr sz="1700" dirty="0">
                <a:latin typeface="Arial Narrow"/>
                <a:cs typeface="Arial Narrow"/>
              </a:rPr>
              <a:t>и</a:t>
            </a:r>
            <a:r>
              <a:rPr sz="1700" spc="-110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пр.).</a:t>
            </a:r>
            <a:endParaRPr sz="1700">
              <a:latin typeface="Arial Narrow"/>
              <a:cs typeface="Arial Narrow"/>
            </a:endParaRPr>
          </a:p>
          <a:p>
            <a:pPr marL="298450" marR="5080" indent="-285750" algn="just">
              <a:lnSpc>
                <a:spcPct val="78800"/>
              </a:lnSpc>
              <a:spcBef>
                <a:spcPts val="385"/>
              </a:spcBef>
              <a:buFont typeface="Arial"/>
              <a:buChar char="•"/>
              <a:tabLst>
                <a:tab pos="298450" algn="l"/>
              </a:tabLst>
            </a:pPr>
            <a:r>
              <a:rPr sz="1700" b="1" spc="-10" dirty="0">
                <a:latin typeface="Arial Narrow"/>
                <a:cs typeface="Arial Narrow"/>
              </a:rPr>
              <a:t>Г.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Дистрибутивный </a:t>
            </a:r>
            <a:r>
              <a:rPr sz="1700" b="1" spc="-20" dirty="0">
                <a:latin typeface="Arial Narrow"/>
                <a:cs typeface="Arial Narrow"/>
              </a:rPr>
              <a:t>(распределительный) </a:t>
            </a:r>
            <a:r>
              <a:rPr sz="1700" spc="-15" dirty="0">
                <a:latin typeface="Arial Narrow"/>
                <a:cs typeface="Arial Narrow"/>
              </a:rPr>
              <a:t>(шок, </a:t>
            </a:r>
            <a:r>
              <a:rPr sz="1700" spc="-20" dirty="0">
                <a:latin typeface="Arial Narrow"/>
                <a:cs typeface="Arial Narrow"/>
              </a:rPr>
              <a:t>вызванный относительным  несоответствием объема циркулирующей </a:t>
            </a:r>
            <a:r>
              <a:rPr sz="1700" spc="-15" dirty="0">
                <a:latin typeface="Arial Narrow"/>
                <a:cs typeface="Arial Narrow"/>
              </a:rPr>
              <a:t>крови </a:t>
            </a:r>
            <a:r>
              <a:rPr sz="1700" dirty="0">
                <a:latin typeface="Arial Narrow"/>
                <a:cs typeface="Arial Narrow"/>
              </a:rPr>
              <a:t>и </a:t>
            </a:r>
            <a:r>
              <a:rPr sz="1700" spc="-15" dirty="0">
                <a:latin typeface="Arial Narrow"/>
                <a:cs typeface="Arial Narrow"/>
              </a:rPr>
              <a:t>емкости сосудистого русла,  </a:t>
            </a:r>
            <a:r>
              <a:rPr sz="1700" spc="-20" dirty="0">
                <a:latin typeface="Arial Narrow"/>
                <a:cs typeface="Arial Narrow"/>
              </a:rPr>
              <a:t>например </a:t>
            </a:r>
            <a:r>
              <a:rPr sz="1700" spc="-15" dirty="0">
                <a:latin typeface="Arial Narrow"/>
                <a:cs typeface="Arial Narrow"/>
              </a:rPr>
              <a:t>при септическом шоке, </a:t>
            </a:r>
            <a:r>
              <a:rPr sz="1700" spc="-20" dirty="0">
                <a:latin typeface="Arial Narrow"/>
                <a:cs typeface="Arial Narrow"/>
              </a:rPr>
              <a:t>анафилаксии, </a:t>
            </a:r>
            <a:r>
              <a:rPr sz="1700" spc="-15" dirty="0">
                <a:latin typeface="Arial Narrow"/>
                <a:cs typeface="Arial Narrow"/>
              </a:rPr>
              <a:t>нейрогенном</a:t>
            </a:r>
            <a:r>
              <a:rPr sz="1700" spc="-95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шоке).</a:t>
            </a:r>
            <a:endParaRPr sz="1700">
              <a:latin typeface="Arial Narrow"/>
              <a:cs typeface="Arial Narrow"/>
            </a:endParaRPr>
          </a:p>
          <a:p>
            <a:pPr marL="298450" marR="121920" indent="-285750" algn="just">
              <a:lnSpc>
                <a:spcPct val="78800"/>
              </a:lnSpc>
              <a:spcBef>
                <a:spcPts val="385"/>
              </a:spcBef>
              <a:buFont typeface="Arial"/>
              <a:buChar char="•"/>
              <a:tabLst>
                <a:tab pos="298450" algn="l"/>
              </a:tabLst>
            </a:pPr>
            <a:r>
              <a:rPr sz="1700" b="1" spc="-10" dirty="0">
                <a:latin typeface="Arial Narrow"/>
                <a:cs typeface="Arial Narrow"/>
              </a:rPr>
              <a:t>Д.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Эндокринный </a:t>
            </a:r>
            <a:r>
              <a:rPr sz="1700" spc="-15" dirty="0">
                <a:latin typeface="Arial Narrow"/>
                <a:cs typeface="Arial Narrow"/>
              </a:rPr>
              <a:t>(шок </a:t>
            </a:r>
            <a:r>
              <a:rPr sz="1700" dirty="0">
                <a:latin typeface="Arial Narrow"/>
                <a:cs typeface="Arial Narrow"/>
              </a:rPr>
              <a:t>в </a:t>
            </a:r>
            <a:r>
              <a:rPr sz="1700" spc="-15" dirty="0">
                <a:latin typeface="Arial Narrow"/>
                <a:cs typeface="Arial Narrow"/>
              </a:rPr>
              <a:t>результате </a:t>
            </a:r>
            <a:r>
              <a:rPr sz="1700" spc="-20" dirty="0">
                <a:latin typeface="Arial Narrow"/>
                <a:cs typeface="Arial Narrow"/>
              </a:rPr>
              <a:t>гормональной </a:t>
            </a:r>
            <a:r>
              <a:rPr sz="1700" spc="-15" dirty="0">
                <a:latin typeface="Arial Narrow"/>
                <a:cs typeface="Arial Narrow"/>
              </a:rPr>
              <a:t>патологии, </a:t>
            </a:r>
            <a:r>
              <a:rPr sz="1700" spc="-20" dirty="0">
                <a:latin typeface="Arial Narrow"/>
                <a:cs typeface="Arial Narrow"/>
              </a:rPr>
              <a:t>связанный </a:t>
            </a:r>
            <a:r>
              <a:rPr sz="1700" spc="-10" dirty="0">
                <a:latin typeface="Arial Narrow"/>
                <a:cs typeface="Arial Narrow"/>
              </a:rPr>
              <a:t>как  </a:t>
            </a:r>
            <a:r>
              <a:rPr sz="1700" dirty="0">
                <a:latin typeface="Arial Narrow"/>
                <a:cs typeface="Arial Narrow"/>
              </a:rPr>
              <a:t>с </a:t>
            </a:r>
            <a:r>
              <a:rPr sz="1700" spc="-15" dirty="0">
                <a:latin typeface="Arial Narrow"/>
                <a:cs typeface="Arial Narrow"/>
              </a:rPr>
              <a:t>гиперпродукцией, </a:t>
            </a:r>
            <a:r>
              <a:rPr sz="1700" spc="-10" dirty="0">
                <a:latin typeface="Arial Narrow"/>
                <a:cs typeface="Arial Narrow"/>
              </a:rPr>
              <a:t>так </a:t>
            </a:r>
            <a:r>
              <a:rPr sz="1700" dirty="0">
                <a:latin typeface="Arial Narrow"/>
                <a:cs typeface="Arial Narrow"/>
              </a:rPr>
              <a:t>и с </a:t>
            </a:r>
            <a:r>
              <a:rPr sz="1700" spc="-15" dirty="0">
                <a:latin typeface="Arial Narrow"/>
                <a:cs typeface="Arial Narrow"/>
              </a:rPr>
              <a:t>недостаточностью некоторых</a:t>
            </a:r>
            <a:r>
              <a:rPr sz="1700" spc="-180" dirty="0">
                <a:latin typeface="Arial Narrow"/>
                <a:cs typeface="Arial Narrow"/>
              </a:rPr>
              <a:t> </a:t>
            </a:r>
            <a:r>
              <a:rPr sz="1700" spc="-15" dirty="0">
                <a:latin typeface="Arial Narrow"/>
                <a:cs typeface="Arial Narrow"/>
              </a:rPr>
              <a:t>гормонов).</a:t>
            </a:r>
            <a:endParaRPr sz="1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8902" y="488695"/>
            <a:ext cx="6835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10" dirty="0">
                <a:solidFill>
                  <a:srgbClr val="C00000"/>
                </a:solidFill>
                <a:latin typeface="Arial Narrow"/>
                <a:cs typeface="Arial Narrow"/>
              </a:rPr>
              <a:t>Гиповолемия </a:t>
            </a:r>
            <a:r>
              <a:rPr sz="3300" b="1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3300" b="1" spc="10" dirty="0">
                <a:solidFill>
                  <a:srgbClr val="C00000"/>
                </a:solidFill>
                <a:latin typeface="Arial Narrow"/>
                <a:cs typeface="Arial Narrow"/>
              </a:rPr>
              <a:t>гиповолемический</a:t>
            </a:r>
            <a:r>
              <a:rPr sz="3300" b="1" spc="5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b="1" spc="20" dirty="0">
                <a:solidFill>
                  <a:srgbClr val="C00000"/>
                </a:solidFill>
                <a:latin typeface="Arial Narrow"/>
                <a:cs typeface="Arial Narrow"/>
              </a:rPr>
              <a:t>шок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316735"/>
            <a:ext cx="7603490" cy="329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263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-25" dirty="0">
                <a:latin typeface="Arial Narrow"/>
                <a:cs typeface="Arial Narrow"/>
              </a:rPr>
              <a:t>Гиповолемический шок можно </a:t>
            </a:r>
            <a:r>
              <a:rPr sz="2300" spc="-20" dirty="0">
                <a:latin typeface="Arial Narrow"/>
                <a:cs typeface="Arial Narrow"/>
              </a:rPr>
              <a:t>разделить </a:t>
            </a:r>
            <a:r>
              <a:rPr sz="2300" spc="-15" dirty="0">
                <a:latin typeface="Arial Narrow"/>
                <a:cs typeface="Arial Narrow"/>
              </a:rPr>
              <a:t>на </a:t>
            </a:r>
            <a:r>
              <a:rPr sz="2300" b="1" spc="-25" dirty="0">
                <a:latin typeface="Arial Narrow"/>
                <a:cs typeface="Arial Narrow"/>
              </a:rPr>
              <a:t>геморрагический</a:t>
            </a:r>
            <a:r>
              <a:rPr sz="2300" b="1" spc="-100" dirty="0">
                <a:latin typeface="Arial Narrow"/>
                <a:cs typeface="Arial Narrow"/>
              </a:rPr>
              <a:t> </a:t>
            </a:r>
            <a:r>
              <a:rPr sz="2300" dirty="0">
                <a:latin typeface="Arial Narrow"/>
                <a:cs typeface="Arial Narrow"/>
              </a:rPr>
              <a:t>и</a:t>
            </a:r>
            <a:endParaRPr sz="2300">
              <a:latin typeface="Arial Narrow"/>
              <a:cs typeface="Arial Narrow"/>
            </a:endParaRPr>
          </a:p>
          <a:p>
            <a:pPr marL="298450">
              <a:lnSpc>
                <a:spcPts val="2630"/>
              </a:lnSpc>
            </a:pPr>
            <a:r>
              <a:rPr sz="2300" b="1" spc="-25" dirty="0">
                <a:latin typeface="Arial Narrow"/>
                <a:cs typeface="Arial Narrow"/>
              </a:rPr>
              <a:t>негеморрагический</a:t>
            </a:r>
            <a:r>
              <a:rPr sz="2300" spc="-25" dirty="0">
                <a:latin typeface="Arial Narrow"/>
                <a:cs typeface="Arial Narrow"/>
              </a:rPr>
              <a:t>.</a:t>
            </a:r>
            <a:endParaRPr sz="2300">
              <a:latin typeface="Arial Narrow"/>
              <a:cs typeface="Arial Narrow"/>
            </a:endParaRPr>
          </a:p>
          <a:p>
            <a:pPr marL="298450" marR="828675" indent="-285750">
              <a:lnSpc>
                <a:spcPts val="2500"/>
              </a:lnSpc>
              <a:spcBef>
                <a:spcPts val="4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-25" dirty="0">
                <a:latin typeface="Arial Narrow"/>
                <a:cs typeface="Arial Narrow"/>
              </a:rPr>
              <a:t>Причиной </a:t>
            </a:r>
            <a:r>
              <a:rPr sz="2300" b="1" spc="-25" dirty="0">
                <a:latin typeface="Arial Narrow"/>
                <a:cs typeface="Arial Narrow"/>
              </a:rPr>
              <a:t>геморрагического шока </a:t>
            </a:r>
            <a:r>
              <a:rPr sz="2300" spc="-25" dirty="0">
                <a:latin typeface="Arial Narrow"/>
                <a:cs typeface="Arial Narrow"/>
              </a:rPr>
              <a:t>может </a:t>
            </a:r>
            <a:r>
              <a:rPr sz="2300" spc="-20" dirty="0">
                <a:latin typeface="Arial Narrow"/>
                <a:cs typeface="Arial Narrow"/>
              </a:rPr>
              <a:t>быть, </a:t>
            </a:r>
            <a:r>
              <a:rPr sz="2300" spc="-15" dirty="0">
                <a:latin typeface="Arial Narrow"/>
                <a:cs typeface="Arial Narrow"/>
              </a:rPr>
              <a:t>как </a:t>
            </a:r>
            <a:r>
              <a:rPr sz="2300" spc="-25" dirty="0">
                <a:latin typeface="Arial Narrow"/>
                <a:cs typeface="Arial Narrow"/>
              </a:rPr>
              <a:t>явный  </a:t>
            </a:r>
            <a:r>
              <a:rPr sz="2300" spc="-20" dirty="0">
                <a:latin typeface="Arial Narrow"/>
                <a:cs typeface="Arial Narrow"/>
              </a:rPr>
              <a:t>источник, </a:t>
            </a:r>
            <a:r>
              <a:rPr sz="2300" spc="-15" dirty="0">
                <a:latin typeface="Arial Narrow"/>
                <a:cs typeface="Arial Narrow"/>
              </a:rPr>
              <a:t>так </a:t>
            </a:r>
            <a:r>
              <a:rPr sz="2300" dirty="0">
                <a:latin typeface="Arial Narrow"/>
                <a:cs typeface="Arial Narrow"/>
              </a:rPr>
              <a:t>и </a:t>
            </a:r>
            <a:r>
              <a:rPr sz="2300" spc="-20" dirty="0">
                <a:latin typeface="Arial Narrow"/>
                <a:cs typeface="Arial Narrow"/>
              </a:rPr>
              <a:t>скрытое</a:t>
            </a:r>
            <a:r>
              <a:rPr sz="2300" spc="-85" dirty="0">
                <a:latin typeface="Arial Narrow"/>
                <a:cs typeface="Arial Narrow"/>
              </a:rPr>
              <a:t> </a:t>
            </a:r>
            <a:r>
              <a:rPr sz="2300" spc="-25" dirty="0">
                <a:latin typeface="Arial Narrow"/>
                <a:cs typeface="Arial Narrow"/>
              </a:rPr>
              <a:t>кровотечение.</a:t>
            </a:r>
            <a:endParaRPr sz="2300">
              <a:latin typeface="Arial Narrow"/>
              <a:cs typeface="Arial Narrow"/>
            </a:endParaRPr>
          </a:p>
          <a:p>
            <a:pPr marL="298450" marR="5080" indent="-285750">
              <a:lnSpc>
                <a:spcPct val="88300"/>
              </a:lnSpc>
              <a:spcBef>
                <a:spcPts val="4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b="1" spc="-25" dirty="0">
                <a:latin typeface="Arial Narrow"/>
                <a:cs typeface="Arial Narrow"/>
              </a:rPr>
              <a:t>Негеморрагический шок </a:t>
            </a:r>
            <a:r>
              <a:rPr sz="2300" spc="-25" dirty="0">
                <a:latin typeface="Arial Narrow"/>
                <a:cs typeface="Arial Narrow"/>
              </a:rPr>
              <a:t>наблюдается </a:t>
            </a:r>
            <a:r>
              <a:rPr sz="2300" spc="-20" dirty="0">
                <a:latin typeface="Arial Narrow"/>
                <a:cs typeface="Arial Narrow"/>
              </a:rPr>
              <a:t>при </a:t>
            </a:r>
            <a:r>
              <a:rPr sz="2300" spc="-25" dirty="0">
                <a:latin typeface="Arial Narrow"/>
                <a:cs typeface="Arial Narrow"/>
              </a:rPr>
              <a:t>множестве  </a:t>
            </a:r>
            <a:r>
              <a:rPr sz="2300" spc="-20" dirty="0">
                <a:latin typeface="Arial Narrow"/>
                <a:cs typeface="Arial Narrow"/>
              </a:rPr>
              <a:t>патологических </a:t>
            </a:r>
            <a:r>
              <a:rPr sz="2300" spc="-25" dirty="0">
                <a:latin typeface="Arial Narrow"/>
                <a:cs typeface="Arial Narrow"/>
              </a:rPr>
              <a:t>состояний </a:t>
            </a:r>
            <a:r>
              <a:rPr sz="2300" dirty="0">
                <a:latin typeface="Arial Narrow"/>
                <a:cs typeface="Arial Narrow"/>
              </a:rPr>
              <a:t>и </a:t>
            </a:r>
            <a:r>
              <a:rPr sz="2300" spc="-20" dirty="0">
                <a:latin typeface="Arial Narrow"/>
                <a:cs typeface="Arial Narrow"/>
              </a:rPr>
              <a:t>может иметь место </a:t>
            </a:r>
            <a:r>
              <a:rPr sz="2300" spc="-15" dirty="0">
                <a:latin typeface="Arial Narrow"/>
                <a:cs typeface="Arial Narrow"/>
              </a:rPr>
              <a:t>как </a:t>
            </a:r>
            <a:r>
              <a:rPr sz="2300" spc="-20" dirty="0">
                <a:latin typeface="Arial Narrow"/>
                <a:cs typeface="Arial Narrow"/>
              </a:rPr>
              <a:t>при </a:t>
            </a:r>
            <a:r>
              <a:rPr sz="2300" spc="-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300" spc="-25" dirty="0">
                <a:solidFill>
                  <a:srgbClr val="C00000"/>
                </a:solidFill>
                <a:latin typeface="Arial Narrow"/>
                <a:cs typeface="Arial Narrow"/>
              </a:rPr>
              <a:t>абсолютном снижении </a:t>
            </a:r>
            <a:r>
              <a:rPr sz="2300" spc="-25" dirty="0">
                <a:latin typeface="Arial Narrow"/>
                <a:cs typeface="Arial Narrow"/>
              </a:rPr>
              <a:t>объема </a:t>
            </a:r>
            <a:r>
              <a:rPr sz="2300" spc="-20" dirty="0">
                <a:latin typeface="Arial Narrow"/>
                <a:cs typeface="Arial Narrow"/>
              </a:rPr>
              <a:t>жидкости </a:t>
            </a:r>
            <a:r>
              <a:rPr sz="2300" dirty="0">
                <a:latin typeface="Arial Narrow"/>
                <a:cs typeface="Arial Narrow"/>
              </a:rPr>
              <a:t>в </a:t>
            </a:r>
            <a:r>
              <a:rPr sz="2300" spc="-25" dirty="0">
                <a:latin typeface="Arial Narrow"/>
                <a:cs typeface="Arial Narrow"/>
              </a:rPr>
              <a:t>организме, </a:t>
            </a:r>
            <a:r>
              <a:rPr sz="2300" spc="-15" dirty="0">
                <a:latin typeface="Arial Narrow"/>
                <a:cs typeface="Arial Narrow"/>
              </a:rPr>
              <a:t>так </a:t>
            </a:r>
            <a:r>
              <a:rPr sz="2300" dirty="0">
                <a:latin typeface="Arial Narrow"/>
                <a:cs typeface="Arial Narrow"/>
              </a:rPr>
              <a:t>и </a:t>
            </a:r>
            <a:r>
              <a:rPr sz="2300" spc="-25" dirty="0">
                <a:latin typeface="Arial Narrow"/>
                <a:cs typeface="Arial Narrow"/>
              </a:rPr>
              <a:t>при </a:t>
            </a:r>
            <a:r>
              <a:rPr sz="2300" spc="-25" dirty="0">
                <a:solidFill>
                  <a:srgbClr val="C00000"/>
                </a:solidFill>
                <a:latin typeface="Arial Narrow"/>
                <a:cs typeface="Arial Narrow"/>
              </a:rPr>
              <a:t> перераспределении </a:t>
            </a:r>
            <a:r>
              <a:rPr sz="2300" spc="-25" dirty="0">
                <a:latin typeface="Arial Narrow"/>
                <a:cs typeface="Arial Narrow"/>
              </a:rPr>
              <a:t>внеклеточной </a:t>
            </a:r>
            <a:r>
              <a:rPr sz="2300" spc="-20" dirty="0">
                <a:latin typeface="Arial Narrow"/>
                <a:cs typeface="Arial Narrow"/>
              </a:rPr>
              <a:t>жидкости </a:t>
            </a:r>
            <a:r>
              <a:rPr sz="2300" spc="-10" dirty="0">
                <a:latin typeface="Arial Narrow"/>
                <a:cs typeface="Arial Narrow"/>
              </a:rPr>
              <a:t>из </a:t>
            </a:r>
            <a:r>
              <a:rPr sz="2300" spc="-25" dirty="0">
                <a:latin typeface="Arial Narrow"/>
                <a:cs typeface="Arial Narrow"/>
              </a:rPr>
              <a:t>внутрисосудистого  </a:t>
            </a:r>
            <a:r>
              <a:rPr sz="2300" spc="-20" dirty="0">
                <a:latin typeface="Arial Narrow"/>
                <a:cs typeface="Arial Narrow"/>
              </a:rPr>
              <a:t>сектора </a:t>
            </a:r>
            <a:r>
              <a:rPr sz="2300" dirty="0">
                <a:latin typeface="Arial Narrow"/>
                <a:cs typeface="Arial Narrow"/>
              </a:rPr>
              <a:t>в </a:t>
            </a:r>
            <a:r>
              <a:rPr sz="2300" spc="-25" dirty="0">
                <a:latin typeface="Arial Narrow"/>
                <a:cs typeface="Arial Narrow"/>
              </a:rPr>
              <a:t>интерстициальный </a:t>
            </a:r>
            <a:r>
              <a:rPr sz="2300" spc="-15" dirty="0">
                <a:latin typeface="Arial Narrow"/>
                <a:cs typeface="Arial Narrow"/>
              </a:rPr>
              <a:t>(так </a:t>
            </a:r>
            <a:r>
              <a:rPr sz="2300" spc="-25" dirty="0">
                <a:latin typeface="Arial Narrow"/>
                <a:cs typeface="Arial Narrow"/>
              </a:rPr>
              <a:t>называемое </a:t>
            </a:r>
            <a:r>
              <a:rPr sz="2300" spc="-20" dirty="0">
                <a:latin typeface="Arial Narrow"/>
                <a:cs typeface="Arial Narrow"/>
              </a:rPr>
              <a:t>«третье  </a:t>
            </a:r>
            <a:r>
              <a:rPr sz="2300" spc="-25" dirty="0">
                <a:latin typeface="Arial Narrow"/>
                <a:cs typeface="Arial Narrow"/>
              </a:rPr>
              <a:t>пространство»).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7068" y="439927"/>
            <a:ext cx="7792084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Синдром полиорганной недостаточности</a:t>
            </a:r>
            <a:r>
              <a:rPr sz="3300" spc="7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(ПОН)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54328"/>
            <a:ext cx="7969884" cy="2546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98450" marR="197485" indent="-285750">
              <a:lnSpc>
                <a:spcPct val="98800"/>
              </a:lnSpc>
              <a:spcBef>
                <a:spcPts val="135"/>
              </a:spcBef>
              <a:buFont typeface="Arial"/>
              <a:buChar char="•"/>
              <a:tabLst>
                <a:tab pos="297815" algn="l"/>
                <a:tab pos="298450" algn="l"/>
                <a:tab pos="2473325" algn="l"/>
              </a:tabLst>
            </a:pPr>
            <a:r>
              <a:rPr sz="2700" spc="-15" dirty="0">
                <a:latin typeface="Arial Narrow"/>
                <a:cs typeface="Arial Narrow"/>
              </a:rPr>
              <a:t>основную причину смерти </a:t>
            </a:r>
            <a:r>
              <a:rPr sz="2700" spc="-20" dirty="0">
                <a:latin typeface="Arial Narrow"/>
                <a:cs typeface="Arial Narrow"/>
              </a:rPr>
              <a:t>больных </a:t>
            </a:r>
            <a:r>
              <a:rPr sz="2700" dirty="0">
                <a:latin typeface="Arial Narrow"/>
                <a:cs typeface="Arial Narrow"/>
              </a:rPr>
              <a:t>в </a:t>
            </a:r>
            <a:r>
              <a:rPr sz="2700" spc="-20" dirty="0">
                <a:latin typeface="Arial Narrow"/>
                <a:cs typeface="Arial Narrow"/>
              </a:rPr>
              <a:t>ОРИТ- </a:t>
            </a:r>
            <a:r>
              <a:rPr sz="2700" spc="-15" dirty="0">
                <a:latin typeface="Arial Narrow"/>
                <a:cs typeface="Arial Narrow"/>
              </a:rPr>
              <a:t>следует  </a:t>
            </a:r>
            <a:r>
              <a:rPr sz="2700" spc="-20" dirty="0">
                <a:latin typeface="Arial Narrow"/>
                <a:cs typeface="Arial Narrow"/>
              </a:rPr>
              <a:t>рассматривать,	</a:t>
            </a:r>
            <a:r>
              <a:rPr sz="2700" spc="-15" dirty="0">
                <a:latin typeface="Arial Narrow"/>
                <a:cs typeface="Arial Narrow"/>
              </a:rPr>
              <a:t>как частный случай </a:t>
            </a:r>
            <a:r>
              <a:rPr sz="2700" dirty="0">
                <a:latin typeface="Arial Narrow"/>
                <a:cs typeface="Arial Narrow"/>
              </a:rPr>
              <a:t>и </a:t>
            </a:r>
            <a:r>
              <a:rPr sz="2700" spc="-20" dirty="0">
                <a:latin typeface="Arial Narrow"/>
                <a:cs typeface="Arial Narrow"/>
              </a:rPr>
              <a:t>наиболее</a:t>
            </a:r>
            <a:r>
              <a:rPr sz="2700" spc="-105" dirty="0">
                <a:latin typeface="Arial Narrow"/>
                <a:cs typeface="Arial Narrow"/>
              </a:rPr>
              <a:t> </a:t>
            </a:r>
            <a:r>
              <a:rPr sz="2700" spc="-15" dirty="0">
                <a:latin typeface="Arial Narrow"/>
                <a:cs typeface="Arial Narrow"/>
              </a:rPr>
              <a:t>тяжелую  степень системной </a:t>
            </a:r>
            <a:r>
              <a:rPr sz="2700" spc="-20" dirty="0">
                <a:latin typeface="Arial Narrow"/>
                <a:cs typeface="Arial Narrow"/>
              </a:rPr>
              <a:t>воспалительной реакции </a:t>
            </a:r>
            <a:r>
              <a:rPr sz="2700" spc="-15" dirty="0">
                <a:latin typeface="Arial Narrow"/>
                <a:cs typeface="Arial Narrow"/>
              </a:rPr>
              <a:t>(СВР) или  системного </a:t>
            </a:r>
            <a:r>
              <a:rPr sz="2700" spc="-20" dirty="0">
                <a:latin typeface="Arial Narrow"/>
                <a:cs typeface="Arial Narrow"/>
              </a:rPr>
              <a:t>воспалительного</a:t>
            </a:r>
            <a:r>
              <a:rPr sz="2700" spc="-40" dirty="0">
                <a:latin typeface="Arial Narrow"/>
                <a:cs typeface="Arial Narrow"/>
              </a:rPr>
              <a:t> </a:t>
            </a:r>
            <a:r>
              <a:rPr sz="2700" spc="-15" dirty="0">
                <a:latin typeface="Arial Narrow"/>
                <a:cs typeface="Arial Narrow"/>
              </a:rPr>
              <a:t>ответа</a:t>
            </a:r>
            <a:endParaRPr sz="2700">
              <a:latin typeface="Arial Narrow"/>
              <a:cs typeface="Arial Narrow"/>
            </a:endParaRPr>
          </a:p>
          <a:p>
            <a:pPr marL="298450" marR="5080" indent="-285750">
              <a:lnSpc>
                <a:spcPts val="3220"/>
              </a:lnSpc>
              <a:spcBef>
                <a:spcPts val="680"/>
              </a:spcBef>
              <a:buFont typeface="Arial"/>
              <a:buChar char="•"/>
              <a:tabLst>
                <a:tab pos="297815" algn="l"/>
                <a:tab pos="298450" algn="l"/>
                <a:tab pos="6220460" algn="l"/>
              </a:tabLst>
            </a:pP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С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Р</a:t>
            </a:r>
            <a:r>
              <a:rPr sz="2700" spc="-5" dirty="0">
                <a:solidFill>
                  <a:srgbClr val="C00000"/>
                </a:solidFill>
                <a:latin typeface="Arial Narrow"/>
                <a:cs typeface="Arial Narrow"/>
              </a:rPr>
              <a:t>/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СС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-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700" spc="-10" dirty="0">
                <a:solidFill>
                  <a:srgbClr val="C00000"/>
                </a:solidFill>
                <a:latin typeface="Arial Narrow"/>
                <a:cs typeface="Arial Narrow"/>
              </a:rPr>
              <a:t>г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е</a:t>
            </a:r>
            <a:r>
              <a:rPr sz="2700" spc="-10" dirty="0">
                <a:solidFill>
                  <a:srgbClr val="C00000"/>
                </a:solidFill>
                <a:latin typeface="Arial Narrow"/>
                <a:cs typeface="Arial Narrow"/>
              </a:rPr>
              <a:t>н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ерал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из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а</a:t>
            </a:r>
            <a:r>
              <a:rPr sz="2700" spc="-10" dirty="0">
                <a:solidFill>
                  <a:srgbClr val="C00000"/>
                </a:solidFill>
                <a:latin typeface="Arial Narrow"/>
                <a:cs typeface="Arial Narrow"/>
              </a:rPr>
              <a:t>нн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е</a:t>
            </a:r>
            <a:r>
              <a:rPr sz="2700" spc="-3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о</a:t>
            </a:r>
            <a:r>
              <a:rPr sz="2700" spc="-10" dirty="0">
                <a:solidFill>
                  <a:srgbClr val="C00000"/>
                </a:solidFill>
                <a:latin typeface="Arial Narrow"/>
                <a:cs typeface="Arial Narrow"/>
              </a:rPr>
              <a:t>с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п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а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л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е</a:t>
            </a:r>
            <a:r>
              <a:rPr sz="2700" spc="-10" dirty="0">
                <a:solidFill>
                  <a:srgbClr val="C00000"/>
                </a:solidFill>
                <a:latin typeface="Arial Narrow"/>
                <a:cs typeface="Arial Narrow"/>
              </a:rPr>
              <a:t>н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е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,	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ы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з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ы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в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а</a:t>
            </a:r>
            <a:r>
              <a:rPr sz="2700" spc="-25" dirty="0">
                <a:solidFill>
                  <a:srgbClr val="C00000"/>
                </a:solidFill>
                <a:latin typeface="Arial Narrow"/>
                <a:cs typeface="Arial Narrow"/>
              </a:rPr>
              <a:t>юще</a:t>
            </a:r>
            <a:r>
              <a:rPr sz="2700" dirty="0">
                <a:solidFill>
                  <a:srgbClr val="C00000"/>
                </a:solidFill>
                <a:latin typeface="Arial Narrow"/>
                <a:cs typeface="Arial Narrow"/>
              </a:rPr>
              <a:t>е  </a:t>
            </a:r>
            <a:r>
              <a:rPr sz="2700" spc="-20" dirty="0">
                <a:solidFill>
                  <a:srgbClr val="C00000"/>
                </a:solidFill>
                <a:latin typeface="Arial Narrow"/>
                <a:cs typeface="Arial Narrow"/>
              </a:rPr>
              <a:t>множественные повреждения </a:t>
            </a:r>
            <a:r>
              <a:rPr sz="2700" spc="-15" dirty="0">
                <a:solidFill>
                  <a:srgbClr val="C00000"/>
                </a:solidFill>
                <a:latin typeface="Arial Narrow"/>
                <a:cs typeface="Arial Narrow"/>
              </a:rPr>
              <a:t>органных функций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95272" y="316991"/>
            <a:ext cx="5587365" cy="939165"/>
            <a:chOff x="1795272" y="316991"/>
            <a:chExt cx="5587365" cy="939165"/>
          </a:xfrm>
        </p:grpSpPr>
        <p:sp>
          <p:nvSpPr>
            <p:cNvPr id="3" name="object 3"/>
            <p:cNvSpPr/>
            <p:nvPr/>
          </p:nvSpPr>
          <p:spPr>
            <a:xfrm>
              <a:off x="1795272" y="316991"/>
              <a:ext cx="810768" cy="938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5208" y="316991"/>
              <a:ext cx="2822447" cy="938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4360" y="316991"/>
              <a:ext cx="2862072" cy="9387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08648" y="316991"/>
              <a:ext cx="673607" cy="9387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45493" y="439927"/>
            <a:ext cx="50520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10" dirty="0">
                <a:solidFill>
                  <a:srgbClr val="C00000"/>
                </a:solidFill>
                <a:latin typeface="Arial Narrow"/>
                <a:cs typeface="Arial Narrow"/>
              </a:rPr>
              <a:t>Cимптоматика</a:t>
            </a:r>
            <a:r>
              <a:rPr sz="3300" b="1" spc="-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b="1" spc="10" dirty="0">
                <a:solidFill>
                  <a:srgbClr val="C00000"/>
                </a:solidFill>
                <a:latin typeface="Arial Narrow"/>
                <a:cs typeface="Arial Narrow"/>
              </a:rPr>
              <a:t>гиповолемии: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286256"/>
            <a:ext cx="3931285" cy="35433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5" dirty="0">
                <a:latin typeface="Arial Narrow"/>
                <a:cs typeface="Arial Narrow"/>
              </a:rPr>
              <a:t>Сниженный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тургор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Сухость слизистых полости</a:t>
            </a:r>
            <a:r>
              <a:rPr sz="2300" spc="3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рта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Oлигурия</a:t>
            </a:r>
            <a:endParaRPr sz="2300">
              <a:latin typeface="Arial Narrow"/>
              <a:cs typeface="Arial Narrow"/>
            </a:endParaRPr>
          </a:p>
          <a:p>
            <a:pPr marL="457200" indent="-4445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300" dirty="0">
                <a:latin typeface="Arial Narrow"/>
                <a:cs typeface="Arial Narrow"/>
              </a:rPr>
              <a:t>-</a:t>
            </a:r>
            <a:r>
              <a:rPr sz="2300" spc="1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&lt;500мл/сутки</a:t>
            </a:r>
            <a:endParaRPr sz="2300">
              <a:latin typeface="Arial Narrow"/>
              <a:cs typeface="Arial Narrow"/>
            </a:endParaRPr>
          </a:p>
          <a:p>
            <a:pPr marL="457200" indent="-4445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300" dirty="0">
                <a:latin typeface="Arial Narrow"/>
                <a:cs typeface="Arial Narrow"/>
              </a:rPr>
              <a:t>- </a:t>
            </a:r>
            <a:r>
              <a:rPr sz="2300" spc="5" dirty="0">
                <a:latin typeface="Arial Narrow"/>
                <a:cs typeface="Arial Narrow"/>
              </a:rPr>
              <a:t>норма:</a:t>
            </a:r>
            <a:r>
              <a:rPr sz="2300" spc="3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0.5~1мл/кг/час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Тахикардия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Гипотензия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Гипоперфузия</a:t>
            </a:r>
            <a:r>
              <a:rPr sz="2300" spc="10" dirty="0">
                <a:latin typeface="Wingdings"/>
                <a:cs typeface="Wingdings"/>
              </a:rPr>
              <a:t></a:t>
            </a:r>
            <a:r>
              <a:rPr sz="2300" spc="10" dirty="0">
                <a:latin typeface="Arial Narrow"/>
                <a:cs typeface="Arial Narrow"/>
              </a:rPr>
              <a:t>цианоз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Нарушения </a:t>
            </a:r>
            <a:r>
              <a:rPr sz="2300" spc="5" dirty="0">
                <a:latin typeface="Arial Narrow"/>
                <a:cs typeface="Arial Narrow"/>
              </a:rPr>
              <a:t>ментального</a:t>
            </a:r>
            <a:r>
              <a:rPr sz="2300" spc="10" dirty="0">
                <a:latin typeface="Arial Narrow"/>
                <a:cs typeface="Arial Narrow"/>
              </a:rPr>
              <a:t> статуса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336" y="353568"/>
            <a:ext cx="6083935" cy="847725"/>
            <a:chOff x="1545336" y="353568"/>
            <a:chExt cx="6083935" cy="847725"/>
          </a:xfrm>
        </p:grpSpPr>
        <p:sp>
          <p:nvSpPr>
            <p:cNvPr id="3" name="object 3"/>
            <p:cNvSpPr/>
            <p:nvPr/>
          </p:nvSpPr>
          <p:spPr>
            <a:xfrm>
              <a:off x="1545336" y="353568"/>
              <a:ext cx="3907536" cy="8473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946903" y="353568"/>
              <a:ext cx="2578607" cy="8473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9544" y="353568"/>
              <a:ext cx="609600" cy="84734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0856" y="450595"/>
            <a:ext cx="56019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C00000"/>
                </a:solidFill>
                <a:latin typeface="Arial Narrow"/>
                <a:cs typeface="Arial Narrow"/>
              </a:rPr>
              <a:t>Клиническая картина</a:t>
            </a:r>
            <a:r>
              <a:rPr sz="3000" b="1" spc="-5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000" b="1" spc="-5" dirty="0">
                <a:solidFill>
                  <a:srgbClr val="C00000"/>
                </a:solidFill>
                <a:latin typeface="Arial Narrow"/>
                <a:cs typeface="Arial Narrow"/>
              </a:rPr>
              <a:t>гиповолемии: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1328928"/>
            <a:ext cx="7863205" cy="272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5" dirty="0">
                <a:latin typeface="Arial Narrow"/>
                <a:cs typeface="Arial Narrow"/>
              </a:rPr>
              <a:t>Анамнез: </a:t>
            </a:r>
            <a:r>
              <a:rPr sz="2300" spc="10" dirty="0">
                <a:latin typeface="Arial Narrow"/>
                <a:cs typeface="Arial Narrow"/>
              </a:rPr>
              <a:t>сниженный прием пищи </a:t>
            </a:r>
            <a:r>
              <a:rPr sz="2300" dirty="0">
                <a:latin typeface="Arial Narrow"/>
                <a:cs typeface="Arial Narrow"/>
              </a:rPr>
              <a:t>и </a:t>
            </a:r>
            <a:r>
              <a:rPr sz="2300" spc="10" dirty="0">
                <a:latin typeface="Arial Narrow"/>
                <a:cs typeface="Arial Narrow"/>
              </a:rPr>
              <a:t>жидкости, ЖКТ</a:t>
            </a:r>
            <a:r>
              <a:rPr sz="2300" spc="11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кровотечение…</a:t>
            </a:r>
            <a:endParaRPr sz="2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95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Мочевина </a:t>
            </a:r>
            <a:r>
              <a:rPr sz="2300" dirty="0">
                <a:latin typeface="Arial Narrow"/>
                <a:cs typeface="Arial Narrow"/>
              </a:rPr>
              <a:t>: </a:t>
            </a:r>
            <a:r>
              <a:rPr sz="2300" spc="10" dirty="0">
                <a:latin typeface="Arial Narrow"/>
                <a:cs typeface="Arial Narrow"/>
              </a:rPr>
              <a:t>Креатинин </a:t>
            </a:r>
            <a:r>
              <a:rPr sz="2300" dirty="0">
                <a:latin typeface="Arial Narrow"/>
                <a:cs typeface="Arial Narrow"/>
              </a:rPr>
              <a:t>&gt; </a:t>
            </a:r>
            <a:r>
              <a:rPr sz="2300" spc="5" dirty="0">
                <a:latin typeface="Arial Narrow"/>
                <a:cs typeface="Arial Narrow"/>
              </a:rPr>
              <a:t>20 </a:t>
            </a:r>
            <a:r>
              <a:rPr sz="2300" dirty="0">
                <a:latin typeface="Arial Narrow"/>
                <a:cs typeface="Arial Narrow"/>
              </a:rPr>
              <a:t>:</a:t>
            </a:r>
            <a:r>
              <a:rPr sz="2300" spc="105" dirty="0">
                <a:latin typeface="Arial Narrow"/>
                <a:cs typeface="Arial Narrow"/>
              </a:rPr>
              <a:t> </a:t>
            </a:r>
            <a:r>
              <a:rPr sz="2300" dirty="0">
                <a:latin typeface="Arial Narrow"/>
                <a:cs typeface="Arial Narrow"/>
              </a:rPr>
              <a:t>1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Повышение </a:t>
            </a:r>
            <a:r>
              <a:rPr sz="2300" spc="5" dirty="0">
                <a:latin typeface="Arial Narrow"/>
                <a:cs typeface="Arial Narrow"/>
              </a:rPr>
              <a:t>вязкости</a:t>
            </a:r>
            <a:r>
              <a:rPr sz="2300" spc="40" dirty="0">
                <a:latin typeface="Arial Narrow"/>
                <a:cs typeface="Arial Narrow"/>
              </a:rPr>
              <a:t> </a:t>
            </a:r>
            <a:r>
              <a:rPr sz="2300" spc="5" dirty="0">
                <a:latin typeface="Arial Narrow"/>
                <a:cs typeface="Arial Narrow"/>
              </a:rPr>
              <a:t>крови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Повышенный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гематокрит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Электролитный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дисбаланс</a:t>
            </a:r>
            <a:endParaRPr sz="2300">
              <a:latin typeface="Arial Narrow"/>
              <a:cs typeface="Arial Narrow"/>
            </a:endParaRPr>
          </a:p>
          <a:p>
            <a:pPr marL="184150" indent="-1714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84150" algn="l"/>
              </a:tabLst>
            </a:pPr>
            <a:r>
              <a:rPr sz="2300" spc="10" dirty="0">
                <a:latin typeface="Arial Narrow"/>
                <a:cs typeface="Arial Narrow"/>
              </a:rPr>
              <a:t>Расстройства</a:t>
            </a:r>
            <a:r>
              <a:rPr sz="2300" spc="2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КЩС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0257" y="468577"/>
            <a:ext cx="858803" cy="5999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1060" y="3224212"/>
            <a:ext cx="304493" cy="388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69319" y="3221567"/>
            <a:ext cx="297875" cy="388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23799" y="3830109"/>
            <a:ext cx="993737" cy="3089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19047" y="1831183"/>
            <a:ext cx="673569" cy="4240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432035" y="5330297"/>
            <a:ext cx="322580" cy="130810"/>
            <a:chOff x="4432035" y="5330297"/>
            <a:chExt cx="322580" cy="130810"/>
          </a:xfrm>
        </p:grpSpPr>
        <p:sp>
          <p:nvSpPr>
            <p:cNvPr id="8" name="object 8"/>
            <p:cNvSpPr/>
            <p:nvPr/>
          </p:nvSpPr>
          <p:spPr>
            <a:xfrm>
              <a:off x="4579937" y="5396178"/>
              <a:ext cx="31750" cy="13335"/>
            </a:xfrm>
            <a:custGeom>
              <a:avLst/>
              <a:gdLst/>
              <a:ahLst/>
              <a:cxnLst/>
              <a:rect l="l" t="t" r="r" b="b"/>
              <a:pathLst>
                <a:path w="31750" h="13335">
                  <a:moveTo>
                    <a:pt x="27561" y="0"/>
                  </a:moveTo>
                  <a:lnTo>
                    <a:pt x="16536" y="1455"/>
                  </a:lnTo>
                  <a:lnTo>
                    <a:pt x="1837" y="0"/>
                  </a:lnTo>
                  <a:lnTo>
                    <a:pt x="0" y="5821"/>
                  </a:lnTo>
                  <a:lnTo>
                    <a:pt x="7349" y="8731"/>
                  </a:lnTo>
                  <a:lnTo>
                    <a:pt x="16536" y="13097"/>
                  </a:lnTo>
                  <a:lnTo>
                    <a:pt x="31235" y="4365"/>
                  </a:lnTo>
                  <a:lnTo>
                    <a:pt x="275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9937" y="5396178"/>
              <a:ext cx="31750" cy="13335"/>
            </a:xfrm>
            <a:custGeom>
              <a:avLst/>
              <a:gdLst/>
              <a:ahLst/>
              <a:cxnLst/>
              <a:rect l="l" t="t" r="r" b="b"/>
              <a:pathLst>
                <a:path w="31750" h="13335">
                  <a:moveTo>
                    <a:pt x="1837" y="0"/>
                  </a:moveTo>
                  <a:lnTo>
                    <a:pt x="16536" y="1455"/>
                  </a:lnTo>
                  <a:lnTo>
                    <a:pt x="27560" y="0"/>
                  </a:lnTo>
                  <a:lnTo>
                    <a:pt x="31235" y="4365"/>
                  </a:lnTo>
                  <a:lnTo>
                    <a:pt x="23886" y="8731"/>
                  </a:lnTo>
                  <a:lnTo>
                    <a:pt x="16536" y="13097"/>
                  </a:lnTo>
                  <a:lnTo>
                    <a:pt x="7349" y="8731"/>
                  </a:lnTo>
                  <a:lnTo>
                    <a:pt x="0" y="5821"/>
                  </a:lnTo>
                  <a:lnTo>
                    <a:pt x="183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5971" y="5382947"/>
              <a:ext cx="38100" cy="14604"/>
            </a:xfrm>
            <a:custGeom>
              <a:avLst/>
              <a:gdLst/>
              <a:ahLst/>
              <a:cxnLst/>
              <a:rect l="l" t="t" r="r" b="b"/>
              <a:pathLst>
                <a:path w="38100" h="14604">
                  <a:moveTo>
                    <a:pt x="35909" y="0"/>
                  </a:moveTo>
                  <a:lnTo>
                    <a:pt x="1889" y="0"/>
                  </a:lnTo>
                  <a:lnTo>
                    <a:pt x="0" y="5773"/>
                  </a:lnTo>
                  <a:lnTo>
                    <a:pt x="3780" y="8659"/>
                  </a:lnTo>
                  <a:lnTo>
                    <a:pt x="5670" y="12989"/>
                  </a:lnTo>
                  <a:lnTo>
                    <a:pt x="20789" y="14432"/>
                  </a:lnTo>
                  <a:lnTo>
                    <a:pt x="32128" y="12989"/>
                  </a:lnTo>
                  <a:lnTo>
                    <a:pt x="34018" y="8659"/>
                  </a:lnTo>
                  <a:lnTo>
                    <a:pt x="37799" y="4329"/>
                  </a:lnTo>
                  <a:lnTo>
                    <a:pt x="35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75971" y="5382947"/>
              <a:ext cx="38100" cy="14604"/>
            </a:xfrm>
            <a:custGeom>
              <a:avLst/>
              <a:gdLst/>
              <a:ahLst/>
              <a:cxnLst/>
              <a:rect l="l" t="t" r="r" b="b"/>
              <a:pathLst>
                <a:path w="38100" h="14604">
                  <a:moveTo>
                    <a:pt x="1889" y="0"/>
                  </a:moveTo>
                  <a:lnTo>
                    <a:pt x="35908" y="0"/>
                  </a:lnTo>
                  <a:lnTo>
                    <a:pt x="37798" y="4329"/>
                  </a:lnTo>
                  <a:lnTo>
                    <a:pt x="34018" y="8659"/>
                  </a:lnTo>
                  <a:lnTo>
                    <a:pt x="32128" y="12989"/>
                  </a:lnTo>
                  <a:lnTo>
                    <a:pt x="20788" y="14432"/>
                  </a:lnTo>
                  <a:lnTo>
                    <a:pt x="5669" y="12989"/>
                  </a:lnTo>
                  <a:lnTo>
                    <a:pt x="3779" y="8659"/>
                  </a:lnTo>
                  <a:lnTo>
                    <a:pt x="0" y="5773"/>
                  </a:lnTo>
                  <a:lnTo>
                    <a:pt x="188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3325" y="5368395"/>
              <a:ext cx="41910" cy="14604"/>
            </a:xfrm>
            <a:custGeom>
              <a:avLst/>
              <a:gdLst/>
              <a:ahLst/>
              <a:cxnLst/>
              <a:rect l="l" t="t" r="r" b="b"/>
              <a:pathLst>
                <a:path w="41910" h="14604">
                  <a:moveTo>
                    <a:pt x="22777" y="0"/>
                  </a:moveTo>
                  <a:lnTo>
                    <a:pt x="3796" y="1443"/>
                  </a:lnTo>
                  <a:lnTo>
                    <a:pt x="0" y="2886"/>
                  </a:lnTo>
                  <a:lnTo>
                    <a:pt x="0" y="8659"/>
                  </a:lnTo>
                  <a:lnTo>
                    <a:pt x="1898" y="10102"/>
                  </a:lnTo>
                  <a:lnTo>
                    <a:pt x="3796" y="14432"/>
                  </a:lnTo>
                  <a:lnTo>
                    <a:pt x="37961" y="14432"/>
                  </a:lnTo>
                  <a:lnTo>
                    <a:pt x="37961" y="11546"/>
                  </a:lnTo>
                  <a:lnTo>
                    <a:pt x="41757" y="8659"/>
                  </a:lnTo>
                  <a:lnTo>
                    <a:pt x="41757" y="4329"/>
                  </a:lnTo>
                  <a:lnTo>
                    <a:pt x="39860" y="1443"/>
                  </a:lnTo>
                  <a:lnTo>
                    <a:pt x="22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3325" y="5368395"/>
              <a:ext cx="41910" cy="14604"/>
            </a:xfrm>
            <a:custGeom>
              <a:avLst/>
              <a:gdLst/>
              <a:ahLst/>
              <a:cxnLst/>
              <a:rect l="l" t="t" r="r" b="b"/>
              <a:pathLst>
                <a:path w="41910" h="14604">
                  <a:moveTo>
                    <a:pt x="3796" y="1443"/>
                  </a:moveTo>
                  <a:lnTo>
                    <a:pt x="22777" y="0"/>
                  </a:lnTo>
                  <a:lnTo>
                    <a:pt x="39859" y="1443"/>
                  </a:lnTo>
                  <a:lnTo>
                    <a:pt x="41757" y="4329"/>
                  </a:lnTo>
                  <a:lnTo>
                    <a:pt x="41757" y="8659"/>
                  </a:lnTo>
                  <a:lnTo>
                    <a:pt x="37961" y="11546"/>
                  </a:lnTo>
                  <a:lnTo>
                    <a:pt x="37961" y="14432"/>
                  </a:lnTo>
                  <a:lnTo>
                    <a:pt x="22777" y="14432"/>
                  </a:lnTo>
                  <a:lnTo>
                    <a:pt x="9490" y="14432"/>
                  </a:lnTo>
                  <a:lnTo>
                    <a:pt x="3796" y="14432"/>
                  </a:lnTo>
                  <a:lnTo>
                    <a:pt x="1898" y="10102"/>
                  </a:lnTo>
                  <a:lnTo>
                    <a:pt x="0" y="8659"/>
                  </a:lnTo>
                  <a:lnTo>
                    <a:pt x="0" y="2886"/>
                  </a:lnTo>
                  <a:lnTo>
                    <a:pt x="3796" y="144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53479" y="5348554"/>
              <a:ext cx="83185" cy="22860"/>
            </a:xfrm>
            <a:custGeom>
              <a:avLst/>
              <a:gdLst/>
              <a:ahLst/>
              <a:cxnLst/>
              <a:rect l="l" t="t" r="r" b="b"/>
              <a:pathLst>
                <a:path w="83185" h="22860">
                  <a:moveTo>
                    <a:pt x="71495" y="0"/>
                  </a:moveTo>
                  <a:lnTo>
                    <a:pt x="43273" y="2976"/>
                  </a:lnTo>
                  <a:lnTo>
                    <a:pt x="15050" y="1488"/>
                  </a:lnTo>
                  <a:lnTo>
                    <a:pt x="9406" y="0"/>
                  </a:lnTo>
                  <a:lnTo>
                    <a:pt x="0" y="1488"/>
                  </a:lnTo>
                  <a:lnTo>
                    <a:pt x="3761" y="8929"/>
                  </a:lnTo>
                  <a:lnTo>
                    <a:pt x="15050" y="10418"/>
                  </a:lnTo>
                  <a:lnTo>
                    <a:pt x="22576" y="16371"/>
                  </a:lnTo>
                  <a:lnTo>
                    <a:pt x="24458" y="22324"/>
                  </a:lnTo>
                  <a:lnTo>
                    <a:pt x="43273" y="20836"/>
                  </a:lnTo>
                  <a:lnTo>
                    <a:pt x="60206" y="22324"/>
                  </a:lnTo>
                  <a:lnTo>
                    <a:pt x="62089" y="17859"/>
                  </a:lnTo>
                  <a:lnTo>
                    <a:pt x="69615" y="11906"/>
                  </a:lnTo>
                  <a:lnTo>
                    <a:pt x="79021" y="10418"/>
                  </a:lnTo>
                  <a:lnTo>
                    <a:pt x="82784" y="1488"/>
                  </a:lnTo>
                  <a:lnTo>
                    <a:pt x="79021" y="1488"/>
                  </a:lnTo>
                  <a:lnTo>
                    <a:pt x="71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53479" y="5348554"/>
              <a:ext cx="83185" cy="22860"/>
            </a:xfrm>
            <a:custGeom>
              <a:avLst/>
              <a:gdLst/>
              <a:ahLst/>
              <a:cxnLst/>
              <a:rect l="l" t="t" r="r" b="b"/>
              <a:pathLst>
                <a:path w="83185" h="22860">
                  <a:moveTo>
                    <a:pt x="15051" y="1488"/>
                  </a:moveTo>
                  <a:lnTo>
                    <a:pt x="43274" y="2976"/>
                  </a:lnTo>
                  <a:lnTo>
                    <a:pt x="71496" y="0"/>
                  </a:lnTo>
                  <a:lnTo>
                    <a:pt x="79022" y="1488"/>
                  </a:lnTo>
                  <a:lnTo>
                    <a:pt x="82785" y="1488"/>
                  </a:lnTo>
                  <a:lnTo>
                    <a:pt x="79022" y="10418"/>
                  </a:lnTo>
                  <a:lnTo>
                    <a:pt x="69615" y="11906"/>
                  </a:lnTo>
                  <a:lnTo>
                    <a:pt x="62089" y="17859"/>
                  </a:lnTo>
                  <a:lnTo>
                    <a:pt x="60207" y="22324"/>
                  </a:lnTo>
                  <a:lnTo>
                    <a:pt x="43274" y="20836"/>
                  </a:lnTo>
                  <a:lnTo>
                    <a:pt x="24459" y="22324"/>
                  </a:lnTo>
                  <a:lnTo>
                    <a:pt x="22577" y="16371"/>
                  </a:lnTo>
                  <a:lnTo>
                    <a:pt x="15051" y="10418"/>
                  </a:lnTo>
                  <a:lnTo>
                    <a:pt x="3762" y="8929"/>
                  </a:lnTo>
                  <a:lnTo>
                    <a:pt x="0" y="1488"/>
                  </a:lnTo>
                  <a:lnTo>
                    <a:pt x="9407" y="0"/>
                  </a:lnTo>
                  <a:lnTo>
                    <a:pt x="15051" y="148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8385" y="5359135"/>
              <a:ext cx="67310" cy="67945"/>
            </a:xfrm>
            <a:custGeom>
              <a:avLst/>
              <a:gdLst/>
              <a:ahLst/>
              <a:cxnLst/>
              <a:rect l="l" t="t" r="r" b="b"/>
              <a:pathLst>
                <a:path w="67310" h="67945">
                  <a:moveTo>
                    <a:pt x="52059" y="24364"/>
                  </a:moveTo>
                  <a:lnTo>
                    <a:pt x="39044" y="20064"/>
                  </a:lnTo>
                  <a:lnTo>
                    <a:pt x="31607" y="2866"/>
                  </a:lnTo>
                  <a:lnTo>
                    <a:pt x="24170" y="0"/>
                  </a:lnTo>
                  <a:lnTo>
                    <a:pt x="14874" y="0"/>
                  </a:lnTo>
                  <a:lnTo>
                    <a:pt x="3718" y="2866"/>
                  </a:lnTo>
                  <a:lnTo>
                    <a:pt x="0" y="10032"/>
                  </a:lnTo>
                  <a:lnTo>
                    <a:pt x="0" y="17198"/>
                  </a:lnTo>
                  <a:lnTo>
                    <a:pt x="7437" y="24364"/>
                  </a:lnTo>
                  <a:lnTo>
                    <a:pt x="14874" y="30096"/>
                  </a:lnTo>
                  <a:lnTo>
                    <a:pt x="18592" y="37262"/>
                  </a:lnTo>
                  <a:lnTo>
                    <a:pt x="13014" y="45862"/>
                  </a:lnTo>
                  <a:lnTo>
                    <a:pt x="1859" y="57327"/>
                  </a:lnTo>
                  <a:lnTo>
                    <a:pt x="3718" y="64493"/>
                  </a:lnTo>
                  <a:lnTo>
                    <a:pt x="13014" y="67359"/>
                  </a:lnTo>
                  <a:lnTo>
                    <a:pt x="31607" y="65926"/>
                  </a:lnTo>
                  <a:lnTo>
                    <a:pt x="44622" y="61627"/>
                  </a:lnTo>
                  <a:lnTo>
                    <a:pt x="55778" y="54461"/>
                  </a:lnTo>
                  <a:lnTo>
                    <a:pt x="65074" y="42995"/>
                  </a:lnTo>
                  <a:lnTo>
                    <a:pt x="66933" y="35829"/>
                  </a:lnTo>
                  <a:lnTo>
                    <a:pt x="65074" y="27230"/>
                  </a:lnTo>
                  <a:lnTo>
                    <a:pt x="52059" y="243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90524" y="5345906"/>
              <a:ext cx="11338" cy="620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90524" y="5345906"/>
              <a:ext cx="11430" cy="62230"/>
            </a:xfrm>
            <a:custGeom>
              <a:avLst/>
              <a:gdLst/>
              <a:ahLst/>
              <a:cxnLst/>
              <a:rect l="l" t="t" r="r" b="b"/>
              <a:pathLst>
                <a:path w="11429" h="62229">
                  <a:moveTo>
                    <a:pt x="0" y="0"/>
                  </a:moveTo>
                  <a:lnTo>
                    <a:pt x="11339" y="0"/>
                  </a:lnTo>
                  <a:lnTo>
                    <a:pt x="9449" y="62056"/>
                  </a:lnTo>
                  <a:lnTo>
                    <a:pt x="0" y="6205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97138" y="5336648"/>
              <a:ext cx="143631" cy="1176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97138" y="5336647"/>
              <a:ext cx="144145" cy="118110"/>
            </a:xfrm>
            <a:custGeom>
              <a:avLst/>
              <a:gdLst/>
              <a:ahLst/>
              <a:cxnLst/>
              <a:rect l="l" t="t" r="r" b="b"/>
              <a:pathLst>
                <a:path w="144145" h="118110">
                  <a:moveTo>
                    <a:pt x="143631" y="0"/>
                  </a:moveTo>
                  <a:lnTo>
                    <a:pt x="103943" y="5807"/>
                  </a:lnTo>
                  <a:lnTo>
                    <a:pt x="75595" y="10163"/>
                  </a:lnTo>
                  <a:lnTo>
                    <a:pt x="26458" y="8711"/>
                  </a:lnTo>
                  <a:lnTo>
                    <a:pt x="17008" y="7259"/>
                  </a:lnTo>
                  <a:lnTo>
                    <a:pt x="9449" y="7259"/>
                  </a:lnTo>
                  <a:lnTo>
                    <a:pt x="5669" y="10163"/>
                  </a:lnTo>
                  <a:lnTo>
                    <a:pt x="0" y="71147"/>
                  </a:lnTo>
                  <a:lnTo>
                    <a:pt x="3779" y="74051"/>
                  </a:lnTo>
                  <a:lnTo>
                    <a:pt x="18898" y="75503"/>
                  </a:lnTo>
                  <a:lnTo>
                    <a:pt x="47247" y="87119"/>
                  </a:lnTo>
                  <a:lnTo>
                    <a:pt x="96384" y="117611"/>
                  </a:lnTo>
                  <a:lnTo>
                    <a:pt x="126622" y="88571"/>
                  </a:lnTo>
                  <a:lnTo>
                    <a:pt x="113393" y="82763"/>
                  </a:lnTo>
                  <a:lnTo>
                    <a:pt x="103943" y="76955"/>
                  </a:lnTo>
                  <a:lnTo>
                    <a:pt x="92604" y="65339"/>
                  </a:lnTo>
                  <a:lnTo>
                    <a:pt x="90714" y="58079"/>
                  </a:lnTo>
                  <a:lnTo>
                    <a:pt x="92604" y="49367"/>
                  </a:lnTo>
                  <a:lnTo>
                    <a:pt x="107723" y="45011"/>
                  </a:lnTo>
                  <a:lnTo>
                    <a:pt x="119062" y="42107"/>
                  </a:lnTo>
                  <a:lnTo>
                    <a:pt x="126622" y="24683"/>
                  </a:lnTo>
                  <a:lnTo>
                    <a:pt x="134181" y="21779"/>
                  </a:lnTo>
                  <a:lnTo>
                    <a:pt x="14363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54263" y="5336647"/>
              <a:ext cx="142300" cy="1176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54263" y="5336647"/>
              <a:ext cx="142875" cy="118110"/>
            </a:xfrm>
            <a:custGeom>
              <a:avLst/>
              <a:gdLst/>
              <a:ahLst/>
              <a:cxnLst/>
              <a:rect l="l" t="t" r="r" b="b"/>
              <a:pathLst>
                <a:path w="142875" h="118110">
                  <a:moveTo>
                    <a:pt x="0" y="0"/>
                  </a:moveTo>
                  <a:lnTo>
                    <a:pt x="37946" y="5807"/>
                  </a:lnTo>
                  <a:lnTo>
                    <a:pt x="66406" y="10163"/>
                  </a:lnTo>
                  <a:lnTo>
                    <a:pt x="115737" y="10163"/>
                  </a:lnTo>
                  <a:lnTo>
                    <a:pt x="125224" y="7259"/>
                  </a:lnTo>
                  <a:lnTo>
                    <a:pt x="132814" y="7259"/>
                  </a:lnTo>
                  <a:lnTo>
                    <a:pt x="136608" y="10163"/>
                  </a:lnTo>
                  <a:lnTo>
                    <a:pt x="142300" y="71147"/>
                  </a:lnTo>
                  <a:lnTo>
                    <a:pt x="138506" y="74051"/>
                  </a:lnTo>
                  <a:lnTo>
                    <a:pt x="123327" y="75503"/>
                  </a:lnTo>
                  <a:lnTo>
                    <a:pt x="94867" y="87119"/>
                  </a:lnTo>
                  <a:lnTo>
                    <a:pt x="45536" y="117611"/>
                  </a:lnTo>
                  <a:lnTo>
                    <a:pt x="15178" y="88571"/>
                  </a:lnTo>
                  <a:lnTo>
                    <a:pt x="28460" y="84215"/>
                  </a:lnTo>
                  <a:lnTo>
                    <a:pt x="39844" y="76955"/>
                  </a:lnTo>
                  <a:lnTo>
                    <a:pt x="49330" y="65339"/>
                  </a:lnTo>
                  <a:lnTo>
                    <a:pt x="51228" y="58079"/>
                  </a:lnTo>
                  <a:lnTo>
                    <a:pt x="49330" y="49367"/>
                  </a:lnTo>
                  <a:lnTo>
                    <a:pt x="36049" y="46463"/>
                  </a:lnTo>
                  <a:lnTo>
                    <a:pt x="22768" y="42107"/>
                  </a:lnTo>
                  <a:lnTo>
                    <a:pt x="15178" y="24683"/>
                  </a:lnTo>
                  <a:lnTo>
                    <a:pt x="7589" y="2177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462198" y="5355166"/>
              <a:ext cx="109242" cy="4750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07719" y="5352520"/>
              <a:ext cx="109242" cy="4750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62201" y="5355169"/>
              <a:ext cx="106680" cy="19050"/>
            </a:xfrm>
            <a:custGeom>
              <a:avLst/>
              <a:gdLst/>
              <a:ahLst/>
              <a:cxnLst/>
              <a:rect l="l" t="t" r="r" b="b"/>
              <a:pathLst>
                <a:path w="106679" h="19050">
                  <a:moveTo>
                    <a:pt x="106575" y="12756"/>
                  </a:moveTo>
                  <a:lnTo>
                    <a:pt x="100866" y="14174"/>
                  </a:lnTo>
                  <a:lnTo>
                    <a:pt x="83738" y="14174"/>
                  </a:lnTo>
                  <a:lnTo>
                    <a:pt x="68513" y="18426"/>
                  </a:lnTo>
                  <a:lnTo>
                    <a:pt x="51384" y="15591"/>
                  </a:lnTo>
                  <a:lnTo>
                    <a:pt x="43772" y="11339"/>
                  </a:lnTo>
                  <a:lnTo>
                    <a:pt x="24740" y="1417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23596" y="5352523"/>
              <a:ext cx="105410" cy="18415"/>
            </a:xfrm>
            <a:custGeom>
              <a:avLst/>
              <a:gdLst/>
              <a:ahLst/>
              <a:cxnLst/>
              <a:rect l="l" t="t" r="r" b="b"/>
              <a:pathLst>
                <a:path w="105410" h="18414">
                  <a:moveTo>
                    <a:pt x="0" y="13738"/>
                  </a:moveTo>
                  <a:lnTo>
                    <a:pt x="5639" y="15264"/>
                  </a:lnTo>
                  <a:lnTo>
                    <a:pt x="20679" y="15264"/>
                  </a:lnTo>
                  <a:lnTo>
                    <a:pt x="37598" y="18317"/>
                  </a:lnTo>
                  <a:lnTo>
                    <a:pt x="52638" y="16791"/>
                  </a:lnTo>
                  <a:lnTo>
                    <a:pt x="62037" y="12211"/>
                  </a:lnTo>
                  <a:lnTo>
                    <a:pt x="78957" y="1526"/>
                  </a:lnTo>
                  <a:lnTo>
                    <a:pt x="1052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54263" y="5343260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4" h="9525">
                  <a:moveTo>
                    <a:pt x="0" y="0"/>
                  </a:moveTo>
                  <a:lnTo>
                    <a:pt x="7938" y="92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78073" y="5430575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0" y="0"/>
                  </a:moveTo>
                  <a:lnTo>
                    <a:pt x="14553" y="171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22814" y="5343260"/>
              <a:ext cx="25400" cy="9525"/>
            </a:xfrm>
            <a:custGeom>
              <a:avLst/>
              <a:gdLst/>
              <a:ahLst/>
              <a:cxnLst/>
              <a:rect l="l" t="t" r="r" b="b"/>
              <a:pathLst>
                <a:path w="25400" h="9525">
                  <a:moveTo>
                    <a:pt x="25136" y="0"/>
                  </a:moveTo>
                  <a:lnTo>
                    <a:pt x="0" y="92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85774" y="5430575"/>
              <a:ext cx="45085" cy="17780"/>
            </a:xfrm>
            <a:custGeom>
              <a:avLst/>
              <a:gdLst/>
              <a:ahLst/>
              <a:cxnLst/>
              <a:rect l="l" t="t" r="r" b="b"/>
              <a:pathLst>
                <a:path w="45085" h="17779">
                  <a:moveTo>
                    <a:pt x="44979" y="0"/>
                  </a:moveTo>
                  <a:lnTo>
                    <a:pt x="0" y="171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236244" y="5082911"/>
            <a:ext cx="262890" cy="371475"/>
            <a:chOff x="4236244" y="5082911"/>
            <a:chExt cx="262890" cy="371475"/>
          </a:xfrm>
        </p:grpSpPr>
        <p:sp>
          <p:nvSpPr>
            <p:cNvPr id="32" name="object 32"/>
            <p:cNvSpPr/>
            <p:nvPr/>
          </p:nvSpPr>
          <p:spPr>
            <a:xfrm>
              <a:off x="4434419" y="5124982"/>
              <a:ext cx="18415" cy="29209"/>
            </a:xfrm>
            <a:custGeom>
              <a:avLst/>
              <a:gdLst/>
              <a:ahLst/>
              <a:cxnLst/>
              <a:rect l="l" t="t" r="r" b="b"/>
              <a:pathLst>
                <a:path w="18414" h="29210">
                  <a:moveTo>
                    <a:pt x="0" y="0"/>
                  </a:moveTo>
                  <a:lnTo>
                    <a:pt x="12628" y="14489"/>
                  </a:lnTo>
                  <a:lnTo>
                    <a:pt x="18040" y="289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242594" y="5089264"/>
              <a:ext cx="204482" cy="244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42594" y="5089261"/>
              <a:ext cx="72390" cy="115570"/>
            </a:xfrm>
            <a:custGeom>
              <a:avLst/>
              <a:gdLst/>
              <a:ahLst/>
              <a:cxnLst/>
              <a:rect l="l" t="t" r="r" b="b"/>
              <a:pathLst>
                <a:path w="72389" h="115570">
                  <a:moveTo>
                    <a:pt x="72183" y="0"/>
                  </a:moveTo>
                  <a:lnTo>
                    <a:pt x="43689" y="1437"/>
                  </a:lnTo>
                  <a:lnTo>
                    <a:pt x="24694" y="7186"/>
                  </a:lnTo>
                  <a:lnTo>
                    <a:pt x="5698" y="24433"/>
                  </a:lnTo>
                  <a:lnTo>
                    <a:pt x="0" y="48866"/>
                  </a:lnTo>
                  <a:lnTo>
                    <a:pt x="5698" y="80485"/>
                  </a:lnTo>
                  <a:lnTo>
                    <a:pt x="18995" y="97732"/>
                  </a:lnTo>
                  <a:lnTo>
                    <a:pt x="18995" y="107793"/>
                  </a:lnTo>
                  <a:lnTo>
                    <a:pt x="11397" y="11497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73025" y="5193774"/>
              <a:ext cx="55244" cy="60960"/>
            </a:xfrm>
            <a:custGeom>
              <a:avLst/>
              <a:gdLst/>
              <a:ahLst/>
              <a:cxnLst/>
              <a:rect l="l" t="t" r="r" b="b"/>
              <a:pathLst>
                <a:path w="55245" h="60960">
                  <a:moveTo>
                    <a:pt x="0" y="0"/>
                  </a:moveTo>
                  <a:lnTo>
                    <a:pt x="9481" y="14131"/>
                  </a:lnTo>
                  <a:lnTo>
                    <a:pt x="30339" y="40980"/>
                  </a:lnTo>
                  <a:lnTo>
                    <a:pt x="45508" y="53699"/>
                  </a:lnTo>
                  <a:lnTo>
                    <a:pt x="51197" y="57938"/>
                  </a:lnTo>
                  <a:lnTo>
                    <a:pt x="54989" y="607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98702" y="5357812"/>
              <a:ext cx="43104" cy="581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51615" y="5124979"/>
              <a:ext cx="3528" cy="5277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401343" y="5355170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29">
                  <a:moveTo>
                    <a:pt x="0" y="23739"/>
                  </a:moveTo>
                  <a:lnTo>
                    <a:pt x="7696" y="15360"/>
                  </a:lnTo>
                  <a:lnTo>
                    <a:pt x="25015" y="5585"/>
                  </a:lnTo>
                  <a:lnTo>
                    <a:pt x="44257" y="2792"/>
                  </a:lnTo>
                  <a:lnTo>
                    <a:pt x="6157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54262" y="5343260"/>
              <a:ext cx="10795" cy="9525"/>
            </a:xfrm>
            <a:custGeom>
              <a:avLst/>
              <a:gdLst/>
              <a:ahLst/>
              <a:cxnLst/>
              <a:rect l="l" t="t" r="r" b="b"/>
              <a:pathLst>
                <a:path w="10795" h="9525">
                  <a:moveTo>
                    <a:pt x="0" y="0"/>
                  </a:moveTo>
                  <a:lnTo>
                    <a:pt x="10583" y="926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78073" y="5430575"/>
              <a:ext cx="14604" cy="17780"/>
            </a:xfrm>
            <a:custGeom>
              <a:avLst/>
              <a:gdLst/>
              <a:ahLst/>
              <a:cxnLst/>
              <a:rect l="l" t="t" r="r" b="b"/>
              <a:pathLst>
                <a:path w="14604" h="17779">
                  <a:moveTo>
                    <a:pt x="0" y="0"/>
                  </a:moveTo>
                  <a:lnTo>
                    <a:pt x="14553" y="1719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635769" y="5245628"/>
            <a:ext cx="34925" cy="23495"/>
            <a:chOff x="4635769" y="5245628"/>
            <a:chExt cx="34925" cy="23495"/>
          </a:xfrm>
        </p:grpSpPr>
        <p:sp>
          <p:nvSpPr>
            <p:cNvPr id="42" name="object 42"/>
            <p:cNvSpPr/>
            <p:nvPr/>
          </p:nvSpPr>
          <p:spPr>
            <a:xfrm>
              <a:off x="4642119" y="5251978"/>
              <a:ext cx="21981" cy="10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42119" y="5251978"/>
              <a:ext cx="22225" cy="10795"/>
            </a:xfrm>
            <a:custGeom>
              <a:avLst/>
              <a:gdLst/>
              <a:ahLst/>
              <a:cxnLst/>
              <a:rect l="l" t="t" r="r" b="b"/>
              <a:pathLst>
                <a:path w="22225" h="10795">
                  <a:moveTo>
                    <a:pt x="21981" y="4465"/>
                  </a:moveTo>
                  <a:lnTo>
                    <a:pt x="20149" y="7441"/>
                  </a:lnTo>
                  <a:lnTo>
                    <a:pt x="18317" y="8930"/>
                  </a:lnTo>
                  <a:lnTo>
                    <a:pt x="14654" y="10418"/>
                  </a:lnTo>
                  <a:lnTo>
                    <a:pt x="10990" y="10418"/>
                  </a:lnTo>
                  <a:lnTo>
                    <a:pt x="7327" y="10418"/>
                  </a:lnTo>
                  <a:lnTo>
                    <a:pt x="3663" y="10418"/>
                  </a:lnTo>
                  <a:lnTo>
                    <a:pt x="1831" y="7441"/>
                  </a:lnTo>
                  <a:lnTo>
                    <a:pt x="0" y="5953"/>
                  </a:lnTo>
                  <a:lnTo>
                    <a:pt x="0" y="4465"/>
                  </a:lnTo>
                  <a:lnTo>
                    <a:pt x="1831" y="2976"/>
                  </a:lnTo>
                  <a:lnTo>
                    <a:pt x="3663" y="1488"/>
                  </a:lnTo>
                  <a:lnTo>
                    <a:pt x="7327" y="0"/>
                  </a:lnTo>
                  <a:lnTo>
                    <a:pt x="10990" y="0"/>
                  </a:lnTo>
                  <a:lnTo>
                    <a:pt x="14654" y="0"/>
                  </a:lnTo>
                  <a:lnTo>
                    <a:pt x="18317" y="1488"/>
                  </a:lnTo>
                  <a:lnTo>
                    <a:pt x="20149" y="2976"/>
                  </a:lnTo>
                  <a:lnTo>
                    <a:pt x="21981" y="44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4518027" y="5245628"/>
            <a:ext cx="36195" cy="23495"/>
            <a:chOff x="4518027" y="5245628"/>
            <a:chExt cx="36195" cy="23495"/>
          </a:xfrm>
        </p:grpSpPr>
        <p:sp>
          <p:nvSpPr>
            <p:cNvPr id="45" name="object 45"/>
            <p:cNvSpPr/>
            <p:nvPr/>
          </p:nvSpPr>
          <p:spPr>
            <a:xfrm>
              <a:off x="4524377" y="5251978"/>
              <a:ext cx="23201" cy="104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24377" y="5251978"/>
              <a:ext cx="23495" cy="10795"/>
            </a:xfrm>
            <a:custGeom>
              <a:avLst/>
              <a:gdLst/>
              <a:ahLst/>
              <a:cxnLst/>
              <a:rect l="l" t="t" r="r" b="b"/>
              <a:pathLst>
                <a:path w="23495" h="10795">
                  <a:moveTo>
                    <a:pt x="23202" y="4465"/>
                  </a:moveTo>
                  <a:lnTo>
                    <a:pt x="21268" y="7441"/>
                  </a:lnTo>
                  <a:lnTo>
                    <a:pt x="19335" y="8930"/>
                  </a:lnTo>
                  <a:lnTo>
                    <a:pt x="15468" y="10418"/>
                  </a:lnTo>
                  <a:lnTo>
                    <a:pt x="11601" y="10418"/>
                  </a:lnTo>
                  <a:lnTo>
                    <a:pt x="7734" y="10418"/>
                  </a:lnTo>
                  <a:lnTo>
                    <a:pt x="3867" y="10418"/>
                  </a:lnTo>
                  <a:lnTo>
                    <a:pt x="1933" y="7441"/>
                  </a:lnTo>
                  <a:lnTo>
                    <a:pt x="0" y="5953"/>
                  </a:lnTo>
                  <a:lnTo>
                    <a:pt x="0" y="4465"/>
                  </a:lnTo>
                  <a:lnTo>
                    <a:pt x="1933" y="2976"/>
                  </a:lnTo>
                  <a:lnTo>
                    <a:pt x="3867" y="1488"/>
                  </a:lnTo>
                  <a:lnTo>
                    <a:pt x="7734" y="0"/>
                  </a:lnTo>
                  <a:lnTo>
                    <a:pt x="11601" y="0"/>
                  </a:lnTo>
                  <a:lnTo>
                    <a:pt x="15468" y="0"/>
                  </a:lnTo>
                  <a:lnTo>
                    <a:pt x="19335" y="1488"/>
                  </a:lnTo>
                  <a:lnTo>
                    <a:pt x="21268" y="2976"/>
                  </a:lnTo>
                  <a:lnTo>
                    <a:pt x="23202" y="44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623859" y="5268119"/>
            <a:ext cx="32384" cy="22225"/>
            <a:chOff x="4623859" y="5268119"/>
            <a:chExt cx="32384" cy="22225"/>
          </a:xfrm>
        </p:grpSpPr>
        <p:sp>
          <p:nvSpPr>
            <p:cNvPr id="48" name="object 48"/>
            <p:cNvSpPr/>
            <p:nvPr/>
          </p:nvSpPr>
          <p:spPr>
            <a:xfrm>
              <a:off x="4630209" y="5274469"/>
              <a:ext cx="19241" cy="926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630209" y="5274469"/>
              <a:ext cx="19685" cy="9525"/>
            </a:xfrm>
            <a:custGeom>
              <a:avLst/>
              <a:gdLst/>
              <a:ahLst/>
              <a:cxnLst/>
              <a:rect l="l" t="t" r="r" b="b"/>
              <a:pathLst>
                <a:path w="19685" h="9525">
                  <a:moveTo>
                    <a:pt x="19242" y="5291"/>
                  </a:moveTo>
                  <a:lnTo>
                    <a:pt x="17318" y="6614"/>
                  </a:lnTo>
                  <a:lnTo>
                    <a:pt x="15394" y="7937"/>
                  </a:lnTo>
                  <a:lnTo>
                    <a:pt x="13469" y="9260"/>
                  </a:lnTo>
                  <a:lnTo>
                    <a:pt x="9621" y="9260"/>
                  </a:lnTo>
                  <a:lnTo>
                    <a:pt x="5772" y="9260"/>
                  </a:lnTo>
                  <a:lnTo>
                    <a:pt x="1924" y="7937"/>
                  </a:lnTo>
                  <a:lnTo>
                    <a:pt x="0" y="5291"/>
                  </a:lnTo>
                  <a:lnTo>
                    <a:pt x="0" y="3968"/>
                  </a:lnTo>
                  <a:lnTo>
                    <a:pt x="1924" y="1322"/>
                  </a:lnTo>
                  <a:lnTo>
                    <a:pt x="5772" y="1322"/>
                  </a:lnTo>
                  <a:lnTo>
                    <a:pt x="9621" y="0"/>
                  </a:lnTo>
                  <a:lnTo>
                    <a:pt x="13469" y="0"/>
                  </a:lnTo>
                  <a:lnTo>
                    <a:pt x="15394" y="1322"/>
                  </a:lnTo>
                  <a:lnTo>
                    <a:pt x="17318" y="2645"/>
                  </a:lnTo>
                  <a:lnTo>
                    <a:pt x="19242" y="52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4533903" y="5268119"/>
            <a:ext cx="29845" cy="22225"/>
            <a:chOff x="4533903" y="5268119"/>
            <a:chExt cx="29845" cy="22225"/>
          </a:xfrm>
        </p:grpSpPr>
        <p:sp>
          <p:nvSpPr>
            <p:cNvPr id="51" name="object 51"/>
            <p:cNvSpPr/>
            <p:nvPr/>
          </p:nvSpPr>
          <p:spPr>
            <a:xfrm>
              <a:off x="4540253" y="5274469"/>
              <a:ext cx="16668" cy="926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40253" y="52744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16668" y="5291"/>
                  </a:moveTo>
                  <a:lnTo>
                    <a:pt x="16668" y="6614"/>
                  </a:lnTo>
                  <a:lnTo>
                    <a:pt x="14816" y="7937"/>
                  </a:lnTo>
                  <a:lnTo>
                    <a:pt x="11112" y="9260"/>
                  </a:lnTo>
                  <a:lnTo>
                    <a:pt x="7408" y="9260"/>
                  </a:lnTo>
                  <a:lnTo>
                    <a:pt x="3704" y="9260"/>
                  </a:lnTo>
                  <a:lnTo>
                    <a:pt x="0" y="7937"/>
                  </a:lnTo>
                  <a:lnTo>
                    <a:pt x="0" y="5291"/>
                  </a:lnTo>
                  <a:lnTo>
                    <a:pt x="0" y="3968"/>
                  </a:lnTo>
                  <a:lnTo>
                    <a:pt x="0" y="1322"/>
                  </a:lnTo>
                  <a:lnTo>
                    <a:pt x="3704" y="1322"/>
                  </a:lnTo>
                  <a:lnTo>
                    <a:pt x="7408" y="0"/>
                  </a:lnTo>
                  <a:lnTo>
                    <a:pt x="11112" y="0"/>
                  </a:lnTo>
                  <a:lnTo>
                    <a:pt x="14816" y="1322"/>
                  </a:lnTo>
                  <a:lnTo>
                    <a:pt x="16668" y="2645"/>
                  </a:lnTo>
                  <a:lnTo>
                    <a:pt x="16668" y="529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4618569" y="5286640"/>
            <a:ext cx="24130" cy="20955"/>
            <a:chOff x="4618569" y="5286640"/>
            <a:chExt cx="24130" cy="20955"/>
          </a:xfrm>
        </p:grpSpPr>
        <p:sp>
          <p:nvSpPr>
            <p:cNvPr id="54" name="object 54"/>
            <p:cNvSpPr/>
            <p:nvPr/>
          </p:nvSpPr>
          <p:spPr>
            <a:xfrm>
              <a:off x="4624919" y="5292990"/>
              <a:ext cx="11339" cy="79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624919" y="5292990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29" h="8254">
                  <a:moveTo>
                    <a:pt x="11339" y="3968"/>
                  </a:moveTo>
                  <a:lnTo>
                    <a:pt x="11339" y="5291"/>
                  </a:lnTo>
                  <a:lnTo>
                    <a:pt x="9449" y="6614"/>
                  </a:lnTo>
                  <a:lnTo>
                    <a:pt x="5669" y="7937"/>
                  </a:lnTo>
                  <a:lnTo>
                    <a:pt x="3779" y="7937"/>
                  </a:lnTo>
                  <a:lnTo>
                    <a:pt x="0" y="6614"/>
                  </a:lnTo>
                  <a:lnTo>
                    <a:pt x="0" y="5291"/>
                  </a:lnTo>
                  <a:lnTo>
                    <a:pt x="0" y="2645"/>
                  </a:lnTo>
                  <a:lnTo>
                    <a:pt x="0" y="1322"/>
                  </a:lnTo>
                  <a:lnTo>
                    <a:pt x="3779" y="0"/>
                  </a:lnTo>
                  <a:lnTo>
                    <a:pt x="5669" y="0"/>
                  </a:lnTo>
                  <a:lnTo>
                    <a:pt x="9449" y="0"/>
                  </a:lnTo>
                  <a:lnTo>
                    <a:pt x="11339" y="1322"/>
                  </a:lnTo>
                  <a:lnTo>
                    <a:pt x="11339" y="39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4480985" y="5220494"/>
            <a:ext cx="94615" cy="86995"/>
            <a:chOff x="4480985" y="5220494"/>
            <a:chExt cx="94615" cy="86995"/>
          </a:xfrm>
        </p:grpSpPr>
        <p:sp>
          <p:nvSpPr>
            <p:cNvPr id="57" name="object 57"/>
            <p:cNvSpPr/>
            <p:nvPr/>
          </p:nvSpPr>
          <p:spPr>
            <a:xfrm>
              <a:off x="4550834" y="5292990"/>
              <a:ext cx="13891" cy="7937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550834" y="5292990"/>
              <a:ext cx="13970" cy="8255"/>
            </a:xfrm>
            <a:custGeom>
              <a:avLst/>
              <a:gdLst/>
              <a:ahLst/>
              <a:cxnLst/>
              <a:rect l="l" t="t" r="r" b="b"/>
              <a:pathLst>
                <a:path w="13970" h="8254">
                  <a:moveTo>
                    <a:pt x="13891" y="3968"/>
                  </a:moveTo>
                  <a:lnTo>
                    <a:pt x="11907" y="5291"/>
                  </a:lnTo>
                  <a:lnTo>
                    <a:pt x="11907" y="6614"/>
                  </a:lnTo>
                  <a:lnTo>
                    <a:pt x="7938" y="7937"/>
                  </a:lnTo>
                  <a:lnTo>
                    <a:pt x="3969" y="7937"/>
                  </a:lnTo>
                  <a:lnTo>
                    <a:pt x="1984" y="6614"/>
                  </a:lnTo>
                  <a:lnTo>
                    <a:pt x="0" y="5291"/>
                  </a:lnTo>
                  <a:lnTo>
                    <a:pt x="0" y="2645"/>
                  </a:lnTo>
                  <a:lnTo>
                    <a:pt x="1984" y="1322"/>
                  </a:lnTo>
                  <a:lnTo>
                    <a:pt x="3969" y="0"/>
                  </a:lnTo>
                  <a:lnTo>
                    <a:pt x="7938" y="0"/>
                  </a:lnTo>
                  <a:lnTo>
                    <a:pt x="11907" y="0"/>
                  </a:lnTo>
                  <a:lnTo>
                    <a:pt x="11907" y="1322"/>
                  </a:lnTo>
                  <a:lnTo>
                    <a:pt x="13891" y="39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504535" y="5251982"/>
              <a:ext cx="64769" cy="6350"/>
            </a:xfrm>
            <a:custGeom>
              <a:avLst/>
              <a:gdLst/>
              <a:ahLst/>
              <a:cxnLst/>
              <a:rect l="l" t="t" r="r" b="b"/>
              <a:pathLst>
                <a:path w="64770" h="6350">
                  <a:moveTo>
                    <a:pt x="0" y="4762"/>
                  </a:moveTo>
                  <a:lnTo>
                    <a:pt x="22678" y="1587"/>
                  </a:lnTo>
                  <a:lnTo>
                    <a:pt x="30238" y="0"/>
                  </a:lnTo>
                  <a:lnTo>
                    <a:pt x="45357" y="1587"/>
                  </a:lnTo>
                  <a:lnTo>
                    <a:pt x="56696" y="4762"/>
                  </a:lnTo>
                  <a:lnTo>
                    <a:pt x="64256" y="6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494921" y="5226844"/>
              <a:ext cx="47404" cy="793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487335" y="5226844"/>
              <a:ext cx="55244" cy="8255"/>
            </a:xfrm>
            <a:custGeom>
              <a:avLst/>
              <a:gdLst/>
              <a:ahLst/>
              <a:cxnLst/>
              <a:rect l="l" t="t" r="r" b="b"/>
              <a:pathLst>
                <a:path w="55245" h="8254">
                  <a:moveTo>
                    <a:pt x="0" y="3968"/>
                  </a:moveTo>
                  <a:lnTo>
                    <a:pt x="7584" y="7937"/>
                  </a:lnTo>
                  <a:lnTo>
                    <a:pt x="15169" y="6614"/>
                  </a:lnTo>
                  <a:lnTo>
                    <a:pt x="24650" y="3968"/>
                  </a:lnTo>
                  <a:lnTo>
                    <a:pt x="32235" y="0"/>
                  </a:lnTo>
                  <a:lnTo>
                    <a:pt x="39820" y="0"/>
                  </a:lnTo>
                  <a:lnTo>
                    <a:pt x="47405" y="0"/>
                  </a:lnTo>
                  <a:lnTo>
                    <a:pt x="51197" y="0"/>
                  </a:lnTo>
                  <a:lnTo>
                    <a:pt x="54989" y="1322"/>
                  </a:lnTo>
                  <a:lnTo>
                    <a:pt x="53093" y="3968"/>
                  </a:lnTo>
                  <a:lnTo>
                    <a:pt x="51197" y="5291"/>
                  </a:lnTo>
                  <a:lnTo>
                    <a:pt x="47405" y="7937"/>
                  </a:lnTo>
                  <a:lnTo>
                    <a:pt x="39820" y="7937"/>
                  </a:lnTo>
                  <a:lnTo>
                    <a:pt x="32235" y="7937"/>
                  </a:lnTo>
                  <a:lnTo>
                    <a:pt x="26546" y="5291"/>
                  </a:lnTo>
                  <a:lnTo>
                    <a:pt x="17065" y="6614"/>
                  </a:lnTo>
                  <a:lnTo>
                    <a:pt x="7584" y="7937"/>
                  </a:lnTo>
                  <a:lnTo>
                    <a:pt x="0" y="39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541573" y="5228166"/>
              <a:ext cx="23495" cy="5715"/>
            </a:xfrm>
            <a:custGeom>
              <a:avLst/>
              <a:gdLst/>
              <a:ahLst/>
              <a:cxnLst/>
              <a:rect l="l" t="t" r="r" b="b"/>
              <a:pathLst>
                <a:path w="23495" h="5714">
                  <a:moveTo>
                    <a:pt x="0" y="0"/>
                  </a:moveTo>
                  <a:lnTo>
                    <a:pt x="9667" y="2646"/>
                  </a:lnTo>
                  <a:lnTo>
                    <a:pt x="23202" y="52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4619890" y="5220494"/>
            <a:ext cx="90805" cy="20955"/>
            <a:chOff x="4619890" y="5220494"/>
            <a:chExt cx="90805" cy="20955"/>
          </a:xfrm>
        </p:grpSpPr>
        <p:sp>
          <p:nvSpPr>
            <p:cNvPr id="64" name="object 64"/>
            <p:cNvSpPr/>
            <p:nvPr/>
          </p:nvSpPr>
          <p:spPr>
            <a:xfrm>
              <a:off x="4651376" y="5226844"/>
              <a:ext cx="52369" cy="79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651376" y="5226844"/>
              <a:ext cx="52705" cy="8255"/>
            </a:xfrm>
            <a:custGeom>
              <a:avLst/>
              <a:gdLst/>
              <a:ahLst/>
              <a:cxnLst/>
              <a:rect l="l" t="t" r="r" b="b"/>
              <a:pathLst>
                <a:path w="52704" h="8254">
                  <a:moveTo>
                    <a:pt x="52369" y="3968"/>
                  </a:moveTo>
                  <a:lnTo>
                    <a:pt x="44888" y="7937"/>
                  </a:lnTo>
                  <a:lnTo>
                    <a:pt x="37406" y="6614"/>
                  </a:lnTo>
                  <a:lnTo>
                    <a:pt x="29925" y="3968"/>
                  </a:lnTo>
                  <a:lnTo>
                    <a:pt x="22444" y="0"/>
                  </a:lnTo>
                  <a:lnTo>
                    <a:pt x="13092" y="0"/>
                  </a:lnTo>
                  <a:lnTo>
                    <a:pt x="7481" y="0"/>
                  </a:lnTo>
                  <a:lnTo>
                    <a:pt x="1870" y="0"/>
                  </a:lnTo>
                  <a:lnTo>
                    <a:pt x="0" y="1322"/>
                  </a:lnTo>
                  <a:lnTo>
                    <a:pt x="0" y="3968"/>
                  </a:lnTo>
                  <a:lnTo>
                    <a:pt x="1870" y="5291"/>
                  </a:lnTo>
                  <a:lnTo>
                    <a:pt x="5611" y="7937"/>
                  </a:lnTo>
                  <a:lnTo>
                    <a:pt x="13092" y="7937"/>
                  </a:lnTo>
                  <a:lnTo>
                    <a:pt x="22444" y="7937"/>
                  </a:lnTo>
                  <a:lnTo>
                    <a:pt x="26184" y="5291"/>
                  </a:lnTo>
                  <a:lnTo>
                    <a:pt x="37406" y="6614"/>
                  </a:lnTo>
                  <a:lnTo>
                    <a:pt x="46758" y="7937"/>
                  </a:lnTo>
                  <a:lnTo>
                    <a:pt x="52369" y="396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26240" y="5228166"/>
              <a:ext cx="24765" cy="5715"/>
            </a:xfrm>
            <a:custGeom>
              <a:avLst/>
              <a:gdLst/>
              <a:ahLst/>
              <a:cxnLst/>
              <a:rect l="l" t="t" r="r" b="b"/>
              <a:pathLst>
                <a:path w="24764" h="5714">
                  <a:moveTo>
                    <a:pt x="24569" y="0"/>
                  </a:moveTo>
                  <a:lnTo>
                    <a:pt x="17009" y="2646"/>
                  </a:lnTo>
                  <a:lnTo>
                    <a:pt x="0" y="529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4530990" y="5274471"/>
            <a:ext cx="34290" cy="5715"/>
          </a:xfrm>
          <a:custGeom>
            <a:avLst/>
            <a:gdLst/>
            <a:ahLst/>
            <a:cxnLst/>
            <a:rect l="l" t="t" r="r" b="b"/>
            <a:pathLst>
              <a:path w="34289" h="5714">
                <a:moveTo>
                  <a:pt x="0" y="5291"/>
                </a:moveTo>
                <a:lnTo>
                  <a:pt x="13159" y="0"/>
                </a:lnTo>
                <a:lnTo>
                  <a:pt x="24439" y="0"/>
                </a:lnTo>
                <a:lnTo>
                  <a:pt x="33839" y="264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24919" y="5274469"/>
            <a:ext cx="34290" cy="4445"/>
          </a:xfrm>
          <a:custGeom>
            <a:avLst/>
            <a:gdLst/>
            <a:ahLst/>
            <a:cxnLst/>
            <a:rect l="l" t="t" r="r" b="b"/>
            <a:pathLst>
              <a:path w="34289" h="4445">
                <a:moveTo>
                  <a:pt x="33839" y="3969"/>
                </a:moveTo>
                <a:lnTo>
                  <a:pt x="18799" y="0"/>
                </a:lnTo>
                <a:lnTo>
                  <a:pt x="11279" y="0"/>
                </a:lnTo>
                <a:lnTo>
                  <a:pt x="0" y="39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08740" y="5294312"/>
            <a:ext cx="40640" cy="4445"/>
          </a:xfrm>
          <a:custGeom>
            <a:avLst/>
            <a:gdLst/>
            <a:ahLst/>
            <a:cxnLst/>
            <a:rect l="l" t="t" r="r" b="b"/>
            <a:pathLst>
              <a:path w="40639" h="4445">
                <a:moveTo>
                  <a:pt x="0" y="1323"/>
                </a:moveTo>
                <a:lnTo>
                  <a:pt x="19242" y="0"/>
                </a:lnTo>
                <a:lnTo>
                  <a:pt x="40408" y="39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000627" y="5439833"/>
            <a:ext cx="32485" cy="620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4146289" y="5069682"/>
            <a:ext cx="923925" cy="459740"/>
            <a:chOff x="4146289" y="5069682"/>
            <a:chExt cx="923925" cy="459740"/>
          </a:xfrm>
        </p:grpSpPr>
        <p:sp>
          <p:nvSpPr>
            <p:cNvPr id="72" name="object 72"/>
            <p:cNvSpPr/>
            <p:nvPr/>
          </p:nvSpPr>
          <p:spPr>
            <a:xfrm>
              <a:off x="4967555" y="5348554"/>
              <a:ext cx="31235" cy="3821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837909" y="5332680"/>
              <a:ext cx="111874" cy="1798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04052" y="5348554"/>
              <a:ext cx="39370" cy="31750"/>
            </a:xfrm>
            <a:custGeom>
              <a:avLst/>
              <a:gdLst/>
              <a:ahLst/>
              <a:cxnLst/>
              <a:rect l="l" t="t" r="r" b="b"/>
              <a:pathLst>
                <a:path w="39370" h="31750">
                  <a:moveTo>
                    <a:pt x="39057" y="0"/>
                  </a:moveTo>
                  <a:lnTo>
                    <a:pt x="37104" y="14379"/>
                  </a:lnTo>
                  <a:lnTo>
                    <a:pt x="29292" y="23007"/>
                  </a:lnTo>
                  <a:lnTo>
                    <a:pt x="13670" y="28759"/>
                  </a:lnTo>
                  <a:lnTo>
                    <a:pt x="0" y="31635"/>
                  </a:lnTo>
                </a:path>
              </a:pathLst>
            </a:custGeom>
            <a:ln w="12700">
              <a:solidFill>
                <a:srgbClr val="47FF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823357" y="5314157"/>
              <a:ext cx="112395" cy="73025"/>
            </a:xfrm>
            <a:custGeom>
              <a:avLst/>
              <a:gdLst/>
              <a:ahLst/>
              <a:cxnLst/>
              <a:rect l="l" t="t" r="r" b="b"/>
              <a:pathLst>
                <a:path w="112395" h="73025">
                  <a:moveTo>
                    <a:pt x="111874" y="10168"/>
                  </a:moveTo>
                  <a:lnTo>
                    <a:pt x="98601" y="2905"/>
                  </a:lnTo>
                  <a:lnTo>
                    <a:pt x="79639" y="0"/>
                  </a:lnTo>
                  <a:lnTo>
                    <a:pt x="60677" y="0"/>
                  </a:lnTo>
                  <a:lnTo>
                    <a:pt x="18961" y="18883"/>
                  </a:lnTo>
                  <a:lnTo>
                    <a:pt x="0" y="61009"/>
                  </a:lnTo>
                  <a:lnTo>
                    <a:pt x="5688" y="726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827325" y="5388242"/>
              <a:ext cx="90805" cy="133985"/>
            </a:xfrm>
            <a:custGeom>
              <a:avLst/>
              <a:gdLst/>
              <a:ahLst/>
              <a:cxnLst/>
              <a:rect l="l" t="t" r="r" b="b"/>
              <a:pathLst>
                <a:path w="90804" h="133985">
                  <a:moveTo>
                    <a:pt x="0" y="0"/>
                  </a:moveTo>
                  <a:lnTo>
                    <a:pt x="15119" y="10048"/>
                  </a:lnTo>
                  <a:lnTo>
                    <a:pt x="35907" y="14355"/>
                  </a:lnTo>
                  <a:lnTo>
                    <a:pt x="56696" y="14355"/>
                  </a:lnTo>
                  <a:lnTo>
                    <a:pt x="68035" y="27274"/>
                  </a:lnTo>
                  <a:lnTo>
                    <a:pt x="68035" y="57420"/>
                  </a:lnTo>
                  <a:lnTo>
                    <a:pt x="75595" y="77517"/>
                  </a:lnTo>
                  <a:lnTo>
                    <a:pt x="73705" y="89001"/>
                  </a:lnTo>
                  <a:lnTo>
                    <a:pt x="75595" y="103356"/>
                  </a:lnTo>
                  <a:lnTo>
                    <a:pt x="83154" y="116276"/>
                  </a:lnTo>
                  <a:lnTo>
                    <a:pt x="90714" y="1335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934480" y="5324739"/>
              <a:ext cx="129539" cy="198755"/>
            </a:xfrm>
            <a:custGeom>
              <a:avLst/>
              <a:gdLst/>
              <a:ahLst/>
              <a:cxnLst/>
              <a:rect l="l" t="t" r="r" b="b"/>
              <a:pathLst>
                <a:path w="129539" h="198754">
                  <a:moveTo>
                    <a:pt x="91108" y="198322"/>
                  </a:moveTo>
                  <a:lnTo>
                    <a:pt x="93006" y="171017"/>
                  </a:lnTo>
                  <a:lnTo>
                    <a:pt x="110089" y="122155"/>
                  </a:lnTo>
                  <a:lnTo>
                    <a:pt x="123376" y="109221"/>
                  </a:lnTo>
                  <a:lnTo>
                    <a:pt x="129070" y="91975"/>
                  </a:lnTo>
                  <a:lnTo>
                    <a:pt x="123376" y="76167"/>
                  </a:lnTo>
                  <a:lnTo>
                    <a:pt x="113886" y="60359"/>
                  </a:lnTo>
                  <a:lnTo>
                    <a:pt x="110089" y="43113"/>
                  </a:lnTo>
                  <a:lnTo>
                    <a:pt x="102497" y="33053"/>
                  </a:lnTo>
                  <a:lnTo>
                    <a:pt x="89210" y="22993"/>
                  </a:lnTo>
                  <a:lnTo>
                    <a:pt x="74025" y="21556"/>
                  </a:lnTo>
                  <a:lnTo>
                    <a:pt x="53146" y="27305"/>
                  </a:lnTo>
                  <a:lnTo>
                    <a:pt x="41758" y="34490"/>
                  </a:lnTo>
                  <a:lnTo>
                    <a:pt x="26573" y="33053"/>
                  </a:lnTo>
                  <a:lnTo>
                    <a:pt x="17082" y="27305"/>
                  </a:lnTo>
                  <a:lnTo>
                    <a:pt x="9490" y="1005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736044" y="5090585"/>
              <a:ext cx="203154" cy="244623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0012" y="5357815"/>
              <a:ext cx="51027" cy="6073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855103" y="5090584"/>
              <a:ext cx="95250" cy="111125"/>
            </a:xfrm>
            <a:custGeom>
              <a:avLst/>
              <a:gdLst/>
              <a:ahLst/>
              <a:cxnLst/>
              <a:rect l="l" t="t" r="r" b="b"/>
              <a:pathLst>
                <a:path w="95250" h="111125">
                  <a:moveTo>
                    <a:pt x="0" y="0"/>
                  </a:moveTo>
                  <a:lnTo>
                    <a:pt x="51126" y="1441"/>
                  </a:lnTo>
                  <a:lnTo>
                    <a:pt x="68169" y="8649"/>
                  </a:lnTo>
                  <a:lnTo>
                    <a:pt x="88998" y="25949"/>
                  </a:lnTo>
                  <a:lnTo>
                    <a:pt x="94679" y="49016"/>
                  </a:lnTo>
                  <a:lnTo>
                    <a:pt x="88998" y="80732"/>
                  </a:lnTo>
                  <a:lnTo>
                    <a:pt x="75743" y="99474"/>
                  </a:lnTo>
                  <a:lnTo>
                    <a:pt x="85211" y="111007"/>
                  </a:lnTo>
                  <a:lnTo>
                    <a:pt x="90892" y="1110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63040" y="5210970"/>
              <a:ext cx="47625" cy="46355"/>
            </a:xfrm>
            <a:custGeom>
              <a:avLst/>
              <a:gdLst/>
              <a:ahLst/>
              <a:cxnLst/>
              <a:rect l="l" t="t" r="r" b="b"/>
              <a:pathLst>
                <a:path w="47625" h="46354">
                  <a:moveTo>
                    <a:pt x="47066" y="0"/>
                  </a:moveTo>
                  <a:lnTo>
                    <a:pt x="26357" y="27421"/>
                  </a:lnTo>
                  <a:lnTo>
                    <a:pt x="11295" y="40409"/>
                  </a:lnTo>
                  <a:lnTo>
                    <a:pt x="0" y="4618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36585" y="5294314"/>
              <a:ext cx="36830" cy="12065"/>
            </a:xfrm>
            <a:custGeom>
              <a:avLst/>
              <a:gdLst/>
              <a:ahLst/>
              <a:cxnLst/>
              <a:rect l="l" t="t" r="r" b="b"/>
              <a:pathLst>
                <a:path w="36829" h="12064">
                  <a:moveTo>
                    <a:pt x="0" y="11759"/>
                  </a:moveTo>
                  <a:lnTo>
                    <a:pt x="9591" y="2939"/>
                  </a:lnTo>
                  <a:lnTo>
                    <a:pt x="24937" y="0"/>
                  </a:lnTo>
                  <a:lnTo>
                    <a:pt x="3644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732073" y="5126310"/>
              <a:ext cx="1984" cy="5276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00527" y="5069682"/>
              <a:ext cx="784717" cy="41342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71159" y="5427927"/>
              <a:ext cx="32485" cy="6205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254502" y="5320775"/>
              <a:ext cx="111867" cy="18243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06876" y="5336649"/>
              <a:ext cx="29881" cy="3821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273020" y="5336646"/>
              <a:ext cx="40640" cy="31750"/>
            </a:xfrm>
            <a:custGeom>
              <a:avLst/>
              <a:gdLst/>
              <a:ahLst/>
              <a:cxnLst/>
              <a:rect l="l" t="t" r="r" b="b"/>
              <a:pathLst>
                <a:path w="40639" h="31750">
                  <a:moveTo>
                    <a:pt x="0" y="0"/>
                  </a:moveTo>
                  <a:lnTo>
                    <a:pt x="1924" y="14379"/>
                  </a:lnTo>
                  <a:lnTo>
                    <a:pt x="9621" y="23007"/>
                  </a:lnTo>
                  <a:lnTo>
                    <a:pt x="25014" y="28759"/>
                  </a:lnTo>
                  <a:lnTo>
                    <a:pt x="40408" y="31635"/>
                  </a:lnTo>
                </a:path>
              </a:pathLst>
            </a:custGeom>
            <a:ln w="12700">
              <a:solidFill>
                <a:srgbClr val="47FF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280960" y="5302250"/>
              <a:ext cx="113664" cy="74295"/>
            </a:xfrm>
            <a:custGeom>
              <a:avLst/>
              <a:gdLst/>
              <a:ahLst/>
              <a:cxnLst/>
              <a:rect l="l" t="t" r="r" b="b"/>
              <a:pathLst>
                <a:path w="113664" h="74295">
                  <a:moveTo>
                    <a:pt x="0" y="10150"/>
                  </a:moveTo>
                  <a:lnTo>
                    <a:pt x="13207" y="2900"/>
                  </a:lnTo>
                  <a:lnTo>
                    <a:pt x="32075" y="0"/>
                  </a:lnTo>
                  <a:lnTo>
                    <a:pt x="50943" y="0"/>
                  </a:lnTo>
                  <a:lnTo>
                    <a:pt x="94339" y="18851"/>
                  </a:lnTo>
                  <a:lnTo>
                    <a:pt x="113207" y="60905"/>
                  </a:lnTo>
                  <a:lnTo>
                    <a:pt x="107546" y="739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298159" y="5376335"/>
              <a:ext cx="90805" cy="133985"/>
            </a:xfrm>
            <a:custGeom>
              <a:avLst/>
              <a:gdLst/>
              <a:ahLst/>
              <a:cxnLst/>
              <a:rect l="l" t="t" r="r" b="b"/>
              <a:pathLst>
                <a:path w="90804" h="133985">
                  <a:moveTo>
                    <a:pt x="90714" y="0"/>
                  </a:moveTo>
                  <a:lnTo>
                    <a:pt x="77484" y="10048"/>
                  </a:lnTo>
                  <a:lnTo>
                    <a:pt x="54806" y="14355"/>
                  </a:lnTo>
                  <a:lnTo>
                    <a:pt x="35907" y="14355"/>
                  </a:lnTo>
                  <a:lnTo>
                    <a:pt x="24568" y="27274"/>
                  </a:lnTo>
                  <a:lnTo>
                    <a:pt x="24568" y="57420"/>
                  </a:lnTo>
                  <a:lnTo>
                    <a:pt x="15119" y="77517"/>
                  </a:lnTo>
                  <a:lnTo>
                    <a:pt x="17008" y="89001"/>
                  </a:lnTo>
                  <a:lnTo>
                    <a:pt x="15119" y="103356"/>
                  </a:lnTo>
                  <a:lnTo>
                    <a:pt x="7559" y="116276"/>
                  </a:lnTo>
                  <a:lnTo>
                    <a:pt x="0" y="13350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152639" y="5312836"/>
              <a:ext cx="128270" cy="198755"/>
            </a:xfrm>
            <a:custGeom>
              <a:avLst/>
              <a:gdLst/>
              <a:ahLst/>
              <a:cxnLst/>
              <a:rect l="l" t="t" r="r" b="b"/>
              <a:pathLst>
                <a:path w="128270" h="198754">
                  <a:moveTo>
                    <a:pt x="37578" y="198323"/>
                  </a:moveTo>
                  <a:lnTo>
                    <a:pt x="35699" y="171018"/>
                  </a:lnTo>
                  <a:lnTo>
                    <a:pt x="18789" y="122156"/>
                  </a:lnTo>
                  <a:lnTo>
                    <a:pt x="5636" y="109221"/>
                  </a:lnTo>
                  <a:lnTo>
                    <a:pt x="0" y="91976"/>
                  </a:lnTo>
                  <a:lnTo>
                    <a:pt x="5636" y="76167"/>
                  </a:lnTo>
                  <a:lnTo>
                    <a:pt x="15031" y="60359"/>
                  </a:lnTo>
                  <a:lnTo>
                    <a:pt x="18789" y="43113"/>
                  </a:lnTo>
                  <a:lnTo>
                    <a:pt x="26304" y="33053"/>
                  </a:lnTo>
                  <a:lnTo>
                    <a:pt x="39457" y="22994"/>
                  </a:lnTo>
                  <a:lnTo>
                    <a:pt x="54488" y="21556"/>
                  </a:lnTo>
                  <a:lnTo>
                    <a:pt x="75157" y="27305"/>
                  </a:lnTo>
                  <a:lnTo>
                    <a:pt x="86430" y="34491"/>
                  </a:lnTo>
                  <a:lnTo>
                    <a:pt x="103341" y="33053"/>
                  </a:lnTo>
                  <a:lnTo>
                    <a:pt x="110856" y="27305"/>
                  </a:lnTo>
                  <a:lnTo>
                    <a:pt x="118372" y="10059"/>
                  </a:lnTo>
                  <a:lnTo>
                    <a:pt x="127767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448968" y="5212291"/>
              <a:ext cx="102870" cy="15875"/>
            </a:xfrm>
            <a:custGeom>
              <a:avLst/>
              <a:gdLst/>
              <a:ahLst/>
              <a:cxnLst/>
              <a:rect l="l" t="t" r="r" b="b"/>
              <a:pathLst>
                <a:path w="102870" h="15875">
                  <a:moveTo>
                    <a:pt x="102609" y="0"/>
                  </a:moveTo>
                  <a:lnTo>
                    <a:pt x="98809" y="0"/>
                  </a:lnTo>
                  <a:lnTo>
                    <a:pt x="93108" y="0"/>
                  </a:lnTo>
                  <a:lnTo>
                    <a:pt x="87408" y="0"/>
                  </a:lnTo>
                  <a:lnTo>
                    <a:pt x="81707" y="0"/>
                  </a:lnTo>
                  <a:lnTo>
                    <a:pt x="76007" y="1433"/>
                  </a:lnTo>
                  <a:lnTo>
                    <a:pt x="70306" y="1433"/>
                  </a:lnTo>
                  <a:lnTo>
                    <a:pt x="62706" y="2866"/>
                  </a:lnTo>
                  <a:lnTo>
                    <a:pt x="57005" y="4299"/>
                  </a:lnTo>
                  <a:lnTo>
                    <a:pt x="49404" y="4299"/>
                  </a:lnTo>
                  <a:lnTo>
                    <a:pt x="41804" y="4299"/>
                  </a:lnTo>
                  <a:lnTo>
                    <a:pt x="34203" y="5733"/>
                  </a:lnTo>
                  <a:lnTo>
                    <a:pt x="26602" y="7166"/>
                  </a:lnTo>
                  <a:lnTo>
                    <a:pt x="19001" y="8599"/>
                  </a:lnTo>
                  <a:lnTo>
                    <a:pt x="13301" y="10032"/>
                  </a:lnTo>
                  <a:lnTo>
                    <a:pt x="5700" y="12899"/>
                  </a:lnTo>
                  <a:lnTo>
                    <a:pt x="0" y="157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417221" y="5228166"/>
              <a:ext cx="33020" cy="36195"/>
            </a:xfrm>
            <a:custGeom>
              <a:avLst/>
              <a:gdLst/>
              <a:ahLst/>
              <a:cxnLst/>
              <a:rect l="l" t="t" r="r" b="b"/>
              <a:pathLst>
                <a:path w="33020" h="36195">
                  <a:moveTo>
                    <a:pt x="32485" y="0"/>
                  </a:moveTo>
                  <a:lnTo>
                    <a:pt x="24841" y="2849"/>
                  </a:lnTo>
                  <a:lnTo>
                    <a:pt x="21019" y="5698"/>
                  </a:lnTo>
                  <a:lnTo>
                    <a:pt x="15287" y="9973"/>
                  </a:lnTo>
                  <a:lnTo>
                    <a:pt x="11465" y="15672"/>
                  </a:lnTo>
                  <a:lnTo>
                    <a:pt x="5732" y="19946"/>
                  </a:lnTo>
                  <a:lnTo>
                    <a:pt x="1910" y="25645"/>
                  </a:lnTo>
                  <a:lnTo>
                    <a:pt x="0" y="29919"/>
                  </a:lnTo>
                  <a:lnTo>
                    <a:pt x="0" y="3561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414574" y="5263888"/>
              <a:ext cx="18415" cy="43815"/>
            </a:xfrm>
            <a:custGeom>
              <a:avLst/>
              <a:gdLst/>
              <a:ahLst/>
              <a:cxnLst/>
              <a:rect l="l" t="t" r="r" b="b"/>
              <a:pathLst>
                <a:path w="18414" h="43814">
                  <a:moveTo>
                    <a:pt x="1984" y="0"/>
                  </a:moveTo>
                  <a:lnTo>
                    <a:pt x="0" y="4352"/>
                  </a:lnTo>
                  <a:lnTo>
                    <a:pt x="0" y="10156"/>
                  </a:lnTo>
                  <a:lnTo>
                    <a:pt x="1984" y="15960"/>
                  </a:lnTo>
                  <a:lnTo>
                    <a:pt x="3968" y="21764"/>
                  </a:lnTo>
                  <a:lnTo>
                    <a:pt x="5952" y="27567"/>
                  </a:lnTo>
                  <a:lnTo>
                    <a:pt x="7937" y="31920"/>
                  </a:lnTo>
                  <a:lnTo>
                    <a:pt x="11905" y="37724"/>
                  </a:lnTo>
                  <a:lnTo>
                    <a:pt x="17858" y="4352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431774" y="5307543"/>
              <a:ext cx="60325" cy="38735"/>
            </a:xfrm>
            <a:custGeom>
              <a:avLst/>
              <a:gdLst/>
              <a:ahLst/>
              <a:cxnLst/>
              <a:rect l="l" t="t" r="r" b="b"/>
              <a:pathLst>
                <a:path w="60325" h="38735">
                  <a:moveTo>
                    <a:pt x="0" y="0"/>
                  </a:moveTo>
                  <a:lnTo>
                    <a:pt x="5652" y="4252"/>
                  </a:lnTo>
                  <a:lnTo>
                    <a:pt x="11305" y="9922"/>
                  </a:lnTo>
                  <a:lnTo>
                    <a:pt x="18841" y="15591"/>
                  </a:lnTo>
                  <a:lnTo>
                    <a:pt x="26378" y="21261"/>
                  </a:lnTo>
                  <a:lnTo>
                    <a:pt x="33915" y="26931"/>
                  </a:lnTo>
                  <a:lnTo>
                    <a:pt x="43336" y="31183"/>
                  </a:lnTo>
                  <a:lnTo>
                    <a:pt x="50872" y="35435"/>
                  </a:lnTo>
                  <a:lnTo>
                    <a:pt x="60293" y="3827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492626" y="5345906"/>
              <a:ext cx="102870" cy="3175"/>
            </a:xfrm>
            <a:custGeom>
              <a:avLst/>
              <a:gdLst/>
              <a:ahLst/>
              <a:cxnLst/>
              <a:rect l="l" t="t" r="r" b="b"/>
              <a:pathLst>
                <a:path w="102870" h="3175">
                  <a:moveTo>
                    <a:pt x="0" y="0"/>
                  </a:moveTo>
                  <a:lnTo>
                    <a:pt x="9501" y="1323"/>
                  </a:lnTo>
                  <a:lnTo>
                    <a:pt x="19002" y="2646"/>
                  </a:lnTo>
                  <a:lnTo>
                    <a:pt x="30403" y="2646"/>
                  </a:lnTo>
                  <a:lnTo>
                    <a:pt x="41804" y="2646"/>
                  </a:lnTo>
                  <a:lnTo>
                    <a:pt x="53205" y="1323"/>
                  </a:lnTo>
                  <a:lnTo>
                    <a:pt x="62706" y="1323"/>
                  </a:lnTo>
                  <a:lnTo>
                    <a:pt x="72207" y="0"/>
                  </a:lnTo>
                  <a:lnTo>
                    <a:pt x="79808" y="1323"/>
                  </a:lnTo>
                  <a:lnTo>
                    <a:pt x="85509" y="1323"/>
                  </a:lnTo>
                  <a:lnTo>
                    <a:pt x="91209" y="1323"/>
                  </a:lnTo>
                  <a:lnTo>
                    <a:pt x="95010" y="1323"/>
                  </a:lnTo>
                  <a:lnTo>
                    <a:pt x="98810" y="1323"/>
                  </a:lnTo>
                  <a:lnTo>
                    <a:pt x="100710" y="1323"/>
                  </a:lnTo>
                  <a:lnTo>
                    <a:pt x="102610" y="132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/>
          <p:nvPr/>
        </p:nvSpPr>
        <p:spPr>
          <a:xfrm>
            <a:off x="4267997" y="2426495"/>
            <a:ext cx="635228" cy="6528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98877" y="1546490"/>
            <a:ext cx="488950" cy="447040"/>
          </a:xfrm>
          <a:custGeom>
            <a:avLst/>
            <a:gdLst/>
            <a:ahLst/>
            <a:cxnLst/>
            <a:rect l="l" t="t" r="r" b="b"/>
            <a:pathLst>
              <a:path w="488950" h="447039">
                <a:moveTo>
                  <a:pt x="488915" y="0"/>
                </a:moveTo>
                <a:lnTo>
                  <a:pt x="0" y="0"/>
                </a:lnTo>
                <a:lnTo>
                  <a:pt x="0" y="447031"/>
                </a:lnTo>
                <a:lnTo>
                  <a:pt x="417182" y="447031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02847" y="2061108"/>
            <a:ext cx="461645" cy="600710"/>
          </a:xfrm>
          <a:custGeom>
            <a:avLst/>
            <a:gdLst/>
            <a:ahLst/>
            <a:cxnLst/>
            <a:rect l="l" t="t" r="r" b="b"/>
            <a:pathLst>
              <a:path w="461645" h="600710">
                <a:moveTo>
                  <a:pt x="400654" y="0"/>
                </a:moveTo>
                <a:lnTo>
                  <a:pt x="0" y="0"/>
                </a:lnTo>
                <a:lnTo>
                  <a:pt x="0" y="600484"/>
                </a:lnTo>
                <a:lnTo>
                  <a:pt x="461131" y="600484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3689880" y="2722827"/>
            <a:ext cx="491490" cy="1044575"/>
            <a:chOff x="3689880" y="2722827"/>
            <a:chExt cx="491490" cy="1044575"/>
          </a:xfrm>
        </p:grpSpPr>
        <p:sp>
          <p:nvSpPr>
            <p:cNvPr id="101" name="object 101"/>
            <p:cNvSpPr/>
            <p:nvPr/>
          </p:nvSpPr>
          <p:spPr>
            <a:xfrm>
              <a:off x="3696232" y="2729177"/>
              <a:ext cx="478790" cy="621665"/>
            </a:xfrm>
            <a:custGeom>
              <a:avLst/>
              <a:gdLst/>
              <a:ahLst/>
              <a:cxnLst/>
              <a:rect l="l" t="t" r="r" b="b"/>
              <a:pathLst>
                <a:path w="478789" h="621664">
                  <a:moveTo>
                    <a:pt x="478328" y="0"/>
                  </a:moveTo>
                  <a:lnTo>
                    <a:pt x="0" y="0"/>
                  </a:lnTo>
                  <a:lnTo>
                    <a:pt x="0" y="621654"/>
                  </a:lnTo>
                  <a:lnTo>
                    <a:pt x="468875" y="62165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96230" y="3405191"/>
              <a:ext cx="467995" cy="356235"/>
            </a:xfrm>
            <a:custGeom>
              <a:avLst/>
              <a:gdLst/>
              <a:ahLst/>
              <a:cxnLst/>
              <a:rect l="l" t="t" r="r" b="b"/>
              <a:pathLst>
                <a:path w="467995" h="356235">
                  <a:moveTo>
                    <a:pt x="467742" y="0"/>
                  </a:moveTo>
                  <a:lnTo>
                    <a:pt x="0" y="0"/>
                  </a:lnTo>
                  <a:lnTo>
                    <a:pt x="0" y="355747"/>
                  </a:lnTo>
                  <a:lnTo>
                    <a:pt x="373057" y="3557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103"/>
          <p:cNvGrpSpPr/>
          <p:nvPr/>
        </p:nvGrpSpPr>
        <p:grpSpPr>
          <a:xfrm>
            <a:off x="4971788" y="800629"/>
            <a:ext cx="737235" cy="4241165"/>
            <a:chOff x="4971788" y="800629"/>
            <a:chExt cx="737235" cy="4241165"/>
          </a:xfrm>
        </p:grpSpPr>
        <p:sp>
          <p:nvSpPr>
            <p:cNvPr id="104" name="object 104"/>
            <p:cNvSpPr/>
            <p:nvPr/>
          </p:nvSpPr>
          <p:spPr>
            <a:xfrm>
              <a:off x="4991365" y="806979"/>
              <a:ext cx="711200" cy="4228465"/>
            </a:xfrm>
            <a:custGeom>
              <a:avLst/>
              <a:gdLst/>
              <a:ahLst/>
              <a:cxnLst/>
              <a:rect l="l" t="t" r="r" b="b"/>
              <a:pathLst>
                <a:path w="711200" h="4228465">
                  <a:moveTo>
                    <a:pt x="0" y="0"/>
                  </a:moveTo>
                  <a:lnTo>
                    <a:pt x="711161" y="0"/>
                  </a:lnTo>
                  <a:lnTo>
                    <a:pt x="697921" y="4227925"/>
                  </a:lnTo>
                  <a:lnTo>
                    <a:pt x="43501" y="4227925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978138" y="2057138"/>
              <a:ext cx="518159" cy="598170"/>
            </a:xfrm>
            <a:custGeom>
              <a:avLst/>
              <a:gdLst/>
              <a:ahLst/>
              <a:cxnLst/>
              <a:rect l="l" t="t" r="r" b="b"/>
              <a:pathLst>
                <a:path w="518160" h="598169">
                  <a:moveTo>
                    <a:pt x="66169" y="0"/>
                  </a:moveTo>
                  <a:lnTo>
                    <a:pt x="518015" y="0"/>
                  </a:lnTo>
                  <a:lnTo>
                    <a:pt x="518015" y="597840"/>
                  </a:lnTo>
                  <a:lnTo>
                    <a:pt x="0" y="59784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978138" y="3399899"/>
              <a:ext cx="518159" cy="356235"/>
            </a:xfrm>
            <a:custGeom>
              <a:avLst/>
              <a:gdLst/>
              <a:ahLst/>
              <a:cxnLst/>
              <a:rect l="l" t="t" r="r" b="b"/>
              <a:pathLst>
                <a:path w="518160" h="356235">
                  <a:moveTo>
                    <a:pt x="0" y="0"/>
                  </a:moveTo>
                  <a:lnTo>
                    <a:pt x="518015" y="0"/>
                  </a:lnTo>
                  <a:lnTo>
                    <a:pt x="518015" y="355747"/>
                  </a:lnTo>
                  <a:lnTo>
                    <a:pt x="105871" y="355747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4348958" y="899159"/>
            <a:ext cx="6864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Calibri"/>
                <a:cs typeface="Calibri"/>
              </a:rPr>
              <a:t>С</a:t>
            </a:r>
            <a:r>
              <a:rPr sz="1700" spc="-25" dirty="0">
                <a:latin typeface="Calibri"/>
                <a:cs typeface="Calibri"/>
              </a:rPr>
              <a:t>е</a:t>
            </a:r>
            <a:r>
              <a:rPr sz="1700" spc="-60" dirty="0">
                <a:latin typeface="Calibri"/>
                <a:cs typeface="Calibri"/>
              </a:rPr>
              <a:t>р</a:t>
            </a:r>
            <a:r>
              <a:rPr sz="1700" spc="-25" dirty="0">
                <a:latin typeface="Calibri"/>
                <a:cs typeface="Calibri"/>
              </a:rPr>
              <a:t>д</a:t>
            </a:r>
            <a:r>
              <a:rPr sz="1700" spc="-40" dirty="0">
                <a:latin typeface="Calibri"/>
                <a:cs typeface="Calibri"/>
              </a:rPr>
              <a:t>ц</a:t>
            </a:r>
            <a:r>
              <a:rPr sz="1700" dirty="0">
                <a:latin typeface="Calibri"/>
                <a:cs typeface="Calibri"/>
              </a:rPr>
              <a:t>е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285193" y="4260060"/>
            <a:ext cx="1215988" cy="7997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3679560" y="1600200"/>
            <a:ext cx="1829435" cy="345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700" spc="-20" dirty="0">
                <a:latin typeface="Calibri"/>
                <a:cs typeface="Calibri"/>
              </a:rPr>
              <a:t>Мозг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marL="4445" algn="ctr">
              <a:lnSpc>
                <a:spcPct val="100000"/>
              </a:lnSpc>
            </a:pPr>
            <a:r>
              <a:rPr sz="1700" spc="-20" dirty="0">
                <a:latin typeface="Calibri"/>
                <a:cs typeface="Calibri"/>
              </a:rPr>
              <a:t>Кишечник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Calibri"/>
              <a:cs typeface="Calibri"/>
            </a:endParaRPr>
          </a:p>
          <a:p>
            <a:pPr marR="12700" algn="ctr">
              <a:lnSpc>
                <a:spcPct val="100000"/>
              </a:lnSpc>
            </a:pPr>
            <a:r>
              <a:rPr sz="1700" spc="-15" dirty="0">
                <a:latin typeface="Calibri"/>
                <a:cs typeface="Calibri"/>
              </a:rPr>
              <a:t>Почки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tabLst>
                <a:tab pos="396875" algn="l"/>
                <a:tab pos="601345" algn="l"/>
                <a:tab pos="1803400" algn="l"/>
              </a:tabLst>
            </a:pPr>
            <a:r>
              <a:rPr sz="170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25" dirty="0">
                <a:latin typeface="Calibri"/>
                <a:cs typeface="Calibri"/>
              </a:rPr>
              <a:t>Mышцы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	</a:t>
            </a:r>
            <a:endParaRPr sz="1700">
              <a:latin typeface="Times New Roman"/>
              <a:cs typeface="Times New Roman"/>
            </a:endParaRPr>
          </a:p>
          <a:p>
            <a:pPr marL="91440" algn="ctr">
              <a:lnSpc>
                <a:spcPct val="100000"/>
              </a:lnSpc>
              <a:spcBef>
                <a:spcPts val="1465"/>
              </a:spcBef>
            </a:pPr>
            <a:r>
              <a:rPr sz="1700" spc="-35" dirty="0">
                <a:latin typeface="Calibri"/>
                <a:cs typeface="Calibri"/>
              </a:rPr>
              <a:t>Кожа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395"/>
              </a:spcBef>
              <a:tabLst>
                <a:tab pos="462280" algn="l"/>
              </a:tabLst>
            </a:pPr>
            <a:r>
              <a:rPr sz="1700" strike="sngStrike" dirty="0">
                <a:latin typeface="Times New Roman"/>
                <a:cs typeface="Times New Roman"/>
              </a:rPr>
              <a:t> 	</a:t>
            </a:r>
            <a:r>
              <a:rPr sz="1700" strike="sngStrike" spc="-25" dirty="0">
                <a:latin typeface="Calibri"/>
                <a:cs typeface="Calibri"/>
              </a:rPr>
              <a:t>К</a:t>
            </a:r>
            <a:r>
              <a:rPr sz="1700" strike="noStrike" spc="-25" dirty="0">
                <a:latin typeface="Calibri"/>
                <a:cs typeface="Calibri"/>
              </a:rPr>
              <a:t>ости </a:t>
            </a:r>
            <a:r>
              <a:rPr sz="1700" strike="noStrike" dirty="0">
                <a:latin typeface="Calibri"/>
                <a:cs typeface="Calibri"/>
              </a:rPr>
              <a:t>и</a:t>
            </a:r>
            <a:r>
              <a:rPr sz="1700" strike="noStrike" spc="-55" dirty="0">
                <a:latin typeface="Calibri"/>
                <a:cs typeface="Calibri"/>
              </a:rPr>
              <a:t> </a:t>
            </a:r>
            <a:r>
              <a:rPr sz="1700" strike="noStrike" spc="-15" dirty="0">
                <a:latin typeface="Calibri"/>
                <a:cs typeface="Calibri"/>
              </a:rPr>
              <a:t>жир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308196" y="771144"/>
            <a:ext cx="50228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5" dirty="0">
                <a:latin typeface="Calibri"/>
                <a:cs typeface="Calibri"/>
              </a:rPr>
              <a:t>100%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3478215" y="811212"/>
            <a:ext cx="2024380" cy="4246245"/>
            <a:chOff x="3478215" y="811212"/>
            <a:chExt cx="2024380" cy="4246245"/>
          </a:xfrm>
        </p:grpSpPr>
        <p:sp>
          <p:nvSpPr>
            <p:cNvPr id="112" name="object 112"/>
            <p:cNvSpPr/>
            <p:nvPr/>
          </p:nvSpPr>
          <p:spPr>
            <a:xfrm>
              <a:off x="5301192" y="1431660"/>
              <a:ext cx="100784" cy="14752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05162" y="1947598"/>
              <a:ext cx="100784" cy="147525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5315745" y="2619640"/>
              <a:ext cx="88849" cy="12635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91482" y="822858"/>
              <a:ext cx="36195" cy="45085"/>
            </a:xfrm>
            <a:custGeom>
              <a:avLst/>
              <a:gdLst/>
              <a:ahLst/>
              <a:cxnLst/>
              <a:rect l="l" t="t" r="r" b="b"/>
              <a:pathLst>
                <a:path w="36195" h="45084">
                  <a:moveTo>
                    <a:pt x="0" y="0"/>
                  </a:moveTo>
                  <a:lnTo>
                    <a:pt x="35719" y="44979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91482" y="885035"/>
              <a:ext cx="36195" cy="70485"/>
            </a:xfrm>
            <a:custGeom>
              <a:avLst/>
              <a:gdLst/>
              <a:ahLst/>
              <a:cxnLst/>
              <a:rect l="l" t="t" r="r" b="b"/>
              <a:pathLst>
                <a:path w="36195" h="70484">
                  <a:moveTo>
                    <a:pt x="0" y="70114"/>
                  </a:moveTo>
                  <a:lnTo>
                    <a:pt x="3571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84565" y="817562"/>
              <a:ext cx="683895" cy="4233545"/>
            </a:xfrm>
            <a:custGeom>
              <a:avLst/>
              <a:gdLst/>
              <a:ahLst/>
              <a:cxnLst/>
              <a:rect l="l" t="t" r="r" b="b"/>
              <a:pathLst>
                <a:path w="683895" h="4233545">
                  <a:moveTo>
                    <a:pt x="545188" y="0"/>
                  </a:moveTo>
                  <a:lnTo>
                    <a:pt x="0" y="0"/>
                  </a:lnTo>
                  <a:lnTo>
                    <a:pt x="11358" y="4233216"/>
                  </a:lnTo>
                  <a:lnTo>
                    <a:pt x="683378" y="4233216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694907" y="951180"/>
              <a:ext cx="559435" cy="530860"/>
            </a:xfrm>
            <a:custGeom>
              <a:avLst/>
              <a:gdLst/>
              <a:ahLst/>
              <a:cxnLst/>
              <a:rect l="l" t="t" r="r" b="b"/>
              <a:pathLst>
                <a:path w="559435" h="530860">
                  <a:moveTo>
                    <a:pt x="394719" y="0"/>
                  </a:moveTo>
                  <a:lnTo>
                    <a:pt x="0" y="0"/>
                  </a:lnTo>
                  <a:lnTo>
                    <a:pt x="0" y="530371"/>
                  </a:lnTo>
                  <a:lnTo>
                    <a:pt x="559028" y="53037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937125" y="1539875"/>
              <a:ext cx="555625" cy="448945"/>
            </a:xfrm>
            <a:custGeom>
              <a:avLst/>
              <a:gdLst/>
              <a:ahLst/>
              <a:cxnLst/>
              <a:rect l="l" t="t" r="r" b="b"/>
              <a:pathLst>
                <a:path w="555625" h="448944">
                  <a:moveTo>
                    <a:pt x="0" y="0"/>
                  </a:moveTo>
                  <a:lnTo>
                    <a:pt x="555061" y="0"/>
                  </a:lnTo>
                  <a:lnTo>
                    <a:pt x="555061" y="448351"/>
                  </a:lnTo>
                  <a:lnTo>
                    <a:pt x="39647" y="44835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923899" y="2721240"/>
              <a:ext cx="572770" cy="621665"/>
            </a:xfrm>
            <a:custGeom>
              <a:avLst/>
              <a:gdLst/>
              <a:ahLst/>
              <a:cxnLst/>
              <a:rect l="l" t="t" r="r" b="b"/>
              <a:pathLst>
                <a:path w="572770" h="621664">
                  <a:moveTo>
                    <a:pt x="0" y="0"/>
                  </a:moveTo>
                  <a:lnTo>
                    <a:pt x="572257" y="0"/>
                  </a:lnTo>
                  <a:lnTo>
                    <a:pt x="572257" y="621650"/>
                  </a:lnTo>
                  <a:lnTo>
                    <a:pt x="35884" y="62165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318393" y="3715016"/>
              <a:ext cx="86220" cy="127679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5311779" y="4388378"/>
              <a:ext cx="88849" cy="128986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355307" y="1215880"/>
              <a:ext cx="434144" cy="40563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5298281" y="818885"/>
              <a:ext cx="36195" cy="46355"/>
            </a:xfrm>
            <a:custGeom>
              <a:avLst/>
              <a:gdLst/>
              <a:ahLst/>
              <a:cxnLst/>
              <a:rect l="l" t="t" r="r" b="b"/>
              <a:pathLst>
                <a:path w="36195" h="46355">
                  <a:moveTo>
                    <a:pt x="0" y="0"/>
                  </a:moveTo>
                  <a:lnTo>
                    <a:pt x="35719" y="46303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5298281" y="882386"/>
              <a:ext cx="36195" cy="69215"/>
            </a:xfrm>
            <a:custGeom>
              <a:avLst/>
              <a:gdLst/>
              <a:ahLst/>
              <a:cxnLst/>
              <a:rect l="l" t="t" r="r" b="b"/>
              <a:pathLst>
                <a:path w="36195" h="69215">
                  <a:moveTo>
                    <a:pt x="0" y="68793"/>
                  </a:moveTo>
                  <a:lnTo>
                    <a:pt x="35719" y="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70982" y="949858"/>
              <a:ext cx="620395" cy="530860"/>
            </a:xfrm>
            <a:custGeom>
              <a:avLst/>
              <a:gdLst/>
              <a:ahLst/>
              <a:cxnLst/>
              <a:rect l="l" t="t" r="r" b="b"/>
              <a:pathLst>
                <a:path w="620395" h="530860">
                  <a:moveTo>
                    <a:pt x="185208" y="0"/>
                  </a:moveTo>
                  <a:lnTo>
                    <a:pt x="619881" y="0"/>
                  </a:lnTo>
                  <a:lnTo>
                    <a:pt x="619881" y="530371"/>
                  </a:lnTo>
                  <a:lnTo>
                    <a:pt x="0" y="530371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11779" y="3310201"/>
              <a:ext cx="88849" cy="127679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8" name="object 128"/>
          <p:cNvSpPr txBox="1">
            <a:spLocks noGrp="1"/>
          </p:cNvSpPr>
          <p:nvPr>
            <p:ph type="title"/>
          </p:nvPr>
        </p:nvSpPr>
        <p:spPr>
          <a:xfrm>
            <a:off x="4326205" y="201167"/>
            <a:ext cx="1378585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30"/>
              </a:lnSpc>
              <a:spcBef>
                <a:spcPts val="100"/>
              </a:spcBef>
            </a:pPr>
            <a:r>
              <a:rPr sz="1700" spc="-20" dirty="0"/>
              <a:t>Легкие</a:t>
            </a:r>
            <a:r>
              <a:rPr sz="1700" spc="290" dirty="0"/>
              <a:t> </a:t>
            </a:r>
            <a:r>
              <a:rPr sz="2550" b="1" spc="-22" baseline="-16339" dirty="0">
                <a:latin typeface="Calibri"/>
                <a:cs typeface="Calibri"/>
              </a:rPr>
              <a:t>LEFT</a:t>
            </a:r>
            <a:endParaRPr sz="2550" baseline="-16339">
              <a:latin typeface="Calibri"/>
              <a:cs typeface="Calibri"/>
            </a:endParaRPr>
          </a:p>
          <a:p>
            <a:pPr marL="753745">
              <a:lnSpc>
                <a:spcPts val="2030"/>
              </a:lnSpc>
            </a:pPr>
            <a:r>
              <a:rPr sz="1700" b="1" spc="-25" dirty="0">
                <a:latin typeface="Calibri"/>
                <a:cs typeface="Calibri"/>
              </a:rPr>
              <a:t>HEART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428207" y="265176"/>
            <a:ext cx="612140" cy="47688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74100"/>
              </a:lnSpc>
              <a:spcBef>
                <a:spcPts val="625"/>
              </a:spcBef>
            </a:pPr>
            <a:r>
              <a:rPr sz="1700" b="1" spc="-15" dirty="0">
                <a:latin typeface="Calibri"/>
                <a:cs typeface="Calibri"/>
              </a:rPr>
              <a:t>RIGHT  </a:t>
            </a:r>
            <a:r>
              <a:rPr sz="1700" b="1" spc="-25" dirty="0">
                <a:latin typeface="Calibri"/>
                <a:cs typeface="Calibri"/>
              </a:rPr>
              <a:t>H</a:t>
            </a:r>
            <a:r>
              <a:rPr sz="1700" b="1" spc="-40" dirty="0">
                <a:latin typeface="Calibri"/>
                <a:cs typeface="Calibri"/>
              </a:rPr>
              <a:t>E</a:t>
            </a:r>
            <a:r>
              <a:rPr sz="1700" b="1" spc="-20" dirty="0">
                <a:latin typeface="Calibri"/>
                <a:cs typeface="Calibri"/>
              </a:rPr>
              <a:t>A</a:t>
            </a:r>
            <a:r>
              <a:rPr sz="1700" b="1" spc="-40" dirty="0">
                <a:latin typeface="Calibri"/>
                <a:cs typeface="Calibri"/>
              </a:rPr>
              <a:t>R</a:t>
            </a:r>
            <a:r>
              <a:rPr sz="1700" b="1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382282" y="1425310"/>
            <a:ext cx="158463" cy="1509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382282" y="1945218"/>
            <a:ext cx="158463" cy="15228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82282" y="3297237"/>
            <a:ext cx="158463" cy="1509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382282" y="3690144"/>
            <a:ext cx="158463" cy="14964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82282" y="4380707"/>
            <a:ext cx="158463" cy="1509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82282" y="4888706"/>
            <a:ext cx="158463" cy="14964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6" name="object 136"/>
          <p:cNvGrpSpPr/>
          <p:nvPr/>
        </p:nvGrpSpPr>
        <p:grpSpPr>
          <a:xfrm>
            <a:off x="5964237" y="2471737"/>
            <a:ext cx="1089025" cy="517525"/>
            <a:chOff x="5964237" y="2471737"/>
            <a:chExt cx="1089025" cy="517525"/>
          </a:xfrm>
        </p:grpSpPr>
        <p:sp>
          <p:nvSpPr>
            <p:cNvPr id="137" name="object 137"/>
            <p:cNvSpPr/>
            <p:nvPr/>
          </p:nvSpPr>
          <p:spPr>
            <a:xfrm>
              <a:off x="6273803" y="2590800"/>
              <a:ext cx="310588" cy="150956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584689" y="2590800"/>
              <a:ext cx="157132" cy="150956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969000" y="2476500"/>
              <a:ext cx="1079500" cy="508000"/>
            </a:xfrm>
            <a:custGeom>
              <a:avLst/>
              <a:gdLst/>
              <a:ahLst/>
              <a:cxnLst/>
              <a:rect l="l" t="t" r="r" b="b"/>
              <a:pathLst>
                <a:path w="1079500" h="508000">
                  <a:moveTo>
                    <a:pt x="0" y="254000"/>
                  </a:moveTo>
                  <a:lnTo>
                    <a:pt x="14255" y="195760"/>
                  </a:lnTo>
                  <a:lnTo>
                    <a:pt x="54860" y="142297"/>
                  </a:lnTo>
                  <a:lnTo>
                    <a:pt x="118577" y="95135"/>
                  </a:lnTo>
                  <a:lnTo>
                    <a:pt x="158089" y="74394"/>
                  </a:lnTo>
                  <a:lnTo>
                    <a:pt x="202163" y="55800"/>
                  </a:lnTo>
                  <a:lnTo>
                    <a:pt x="250396" y="39544"/>
                  </a:lnTo>
                  <a:lnTo>
                    <a:pt x="302381" y="25816"/>
                  </a:lnTo>
                  <a:lnTo>
                    <a:pt x="357714" y="14807"/>
                  </a:lnTo>
                  <a:lnTo>
                    <a:pt x="415990" y="6708"/>
                  </a:lnTo>
                  <a:lnTo>
                    <a:pt x="476803" y="1708"/>
                  </a:lnTo>
                  <a:lnTo>
                    <a:pt x="539750" y="0"/>
                  </a:lnTo>
                  <a:lnTo>
                    <a:pt x="602696" y="1708"/>
                  </a:lnTo>
                  <a:lnTo>
                    <a:pt x="663509" y="6708"/>
                  </a:lnTo>
                  <a:lnTo>
                    <a:pt x="721785" y="14807"/>
                  </a:lnTo>
                  <a:lnTo>
                    <a:pt x="777118" y="25816"/>
                  </a:lnTo>
                  <a:lnTo>
                    <a:pt x="829103" y="39544"/>
                  </a:lnTo>
                  <a:lnTo>
                    <a:pt x="877336" y="55800"/>
                  </a:lnTo>
                  <a:lnTo>
                    <a:pt x="921410" y="74394"/>
                  </a:lnTo>
                  <a:lnTo>
                    <a:pt x="960923" y="95135"/>
                  </a:lnTo>
                  <a:lnTo>
                    <a:pt x="995467" y="117833"/>
                  </a:lnTo>
                  <a:lnTo>
                    <a:pt x="1048033" y="168336"/>
                  </a:lnTo>
                  <a:lnTo>
                    <a:pt x="1075868" y="224378"/>
                  </a:lnTo>
                  <a:lnTo>
                    <a:pt x="1079500" y="254000"/>
                  </a:lnTo>
                  <a:lnTo>
                    <a:pt x="1075868" y="283621"/>
                  </a:lnTo>
                  <a:lnTo>
                    <a:pt x="1048033" y="339663"/>
                  </a:lnTo>
                  <a:lnTo>
                    <a:pt x="995467" y="390166"/>
                  </a:lnTo>
                  <a:lnTo>
                    <a:pt x="960923" y="412864"/>
                  </a:lnTo>
                  <a:lnTo>
                    <a:pt x="921410" y="433605"/>
                  </a:lnTo>
                  <a:lnTo>
                    <a:pt x="877336" y="452199"/>
                  </a:lnTo>
                  <a:lnTo>
                    <a:pt x="829103" y="468455"/>
                  </a:lnTo>
                  <a:lnTo>
                    <a:pt x="777118" y="482183"/>
                  </a:lnTo>
                  <a:lnTo>
                    <a:pt x="721785" y="493192"/>
                  </a:lnTo>
                  <a:lnTo>
                    <a:pt x="663509" y="501291"/>
                  </a:lnTo>
                  <a:lnTo>
                    <a:pt x="602696" y="506291"/>
                  </a:lnTo>
                  <a:lnTo>
                    <a:pt x="539750" y="508000"/>
                  </a:lnTo>
                  <a:lnTo>
                    <a:pt x="476803" y="506291"/>
                  </a:lnTo>
                  <a:lnTo>
                    <a:pt x="415990" y="501291"/>
                  </a:lnTo>
                  <a:lnTo>
                    <a:pt x="357714" y="493192"/>
                  </a:lnTo>
                  <a:lnTo>
                    <a:pt x="302381" y="482183"/>
                  </a:lnTo>
                  <a:lnTo>
                    <a:pt x="250396" y="468455"/>
                  </a:lnTo>
                  <a:lnTo>
                    <a:pt x="202163" y="452199"/>
                  </a:lnTo>
                  <a:lnTo>
                    <a:pt x="158089" y="433605"/>
                  </a:lnTo>
                  <a:lnTo>
                    <a:pt x="118577" y="412864"/>
                  </a:lnTo>
                  <a:lnTo>
                    <a:pt x="84032" y="390166"/>
                  </a:lnTo>
                  <a:lnTo>
                    <a:pt x="31466" y="339663"/>
                  </a:lnTo>
                  <a:lnTo>
                    <a:pt x="3631" y="283621"/>
                  </a:lnTo>
                  <a:lnTo>
                    <a:pt x="0" y="254000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0" name="object 140"/>
          <p:cNvGraphicFramePr>
            <a:graphicFrameLocks noGrp="1"/>
          </p:cNvGraphicFramePr>
          <p:nvPr/>
        </p:nvGraphicFramePr>
        <p:xfrm>
          <a:off x="1391709" y="317501"/>
          <a:ext cx="1782445" cy="486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4580"/>
                <a:gridCol w="697230"/>
              </a:tblGrid>
              <a:tr h="400109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Покой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31750" marB="0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17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100%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6040" marB="0"/>
                </a:tc>
              </a:tr>
              <a:tr h="5684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4-5%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67005" marB="0"/>
                </a:tc>
              </a:tr>
              <a:tr h="59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15%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16839" marB="0"/>
                </a:tc>
              </a:tr>
              <a:tr h="679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25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30%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91770" marB="0"/>
                </a:tc>
              </a:tr>
              <a:tr h="5547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20%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203835" marB="0"/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7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15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spc="-15" dirty="0">
                          <a:latin typeface="Calibri"/>
                          <a:cs typeface="Calibri"/>
                        </a:rPr>
                        <a:t>20%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6675" marB="0"/>
                </a:tc>
              </a:tr>
              <a:tr h="603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3-5%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79070" marB="0"/>
                </a:tc>
              </a:tr>
              <a:tr h="4137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700" spc="-15" dirty="0">
                          <a:latin typeface="Calibri"/>
                          <a:cs typeface="Calibri"/>
                        </a:rPr>
                        <a:t>3-5%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39700" marB="0"/>
                </a:tc>
              </a:tr>
            </a:tbl>
          </a:graphicData>
        </a:graphic>
      </p:graphicFrame>
      <p:sp>
        <p:nvSpPr>
          <p:cNvPr id="141" name="object 141"/>
          <p:cNvSpPr txBox="1"/>
          <p:nvPr/>
        </p:nvSpPr>
        <p:spPr>
          <a:xfrm>
            <a:off x="5969000" y="254001"/>
            <a:ext cx="1841500" cy="40068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3429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70"/>
              </a:spcBef>
            </a:pPr>
            <a:r>
              <a:rPr sz="2000" b="1" spc="-20" dirty="0">
                <a:latin typeface="Times New Roman"/>
                <a:cs typeface="Times New Roman"/>
              </a:rPr>
              <a:t>Гиповолемия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00" y="3148583"/>
            <a:ext cx="8089900" cy="2474595"/>
            <a:chOff x="457100" y="3148583"/>
            <a:chExt cx="8089900" cy="2474595"/>
          </a:xfrm>
        </p:grpSpPr>
        <p:sp>
          <p:nvSpPr>
            <p:cNvPr id="3" name="object 3"/>
            <p:cNvSpPr/>
            <p:nvPr/>
          </p:nvSpPr>
          <p:spPr>
            <a:xfrm>
              <a:off x="3867912" y="3148583"/>
              <a:ext cx="1191767" cy="493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67071" y="3148583"/>
              <a:ext cx="591312" cy="493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68824" y="3148583"/>
              <a:ext cx="905255" cy="493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84519" y="3148583"/>
              <a:ext cx="338327" cy="493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33288" y="3148583"/>
              <a:ext cx="886967" cy="4937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67912" y="3453383"/>
              <a:ext cx="2276856" cy="4937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2159" y="3453383"/>
              <a:ext cx="521208" cy="4937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7912" y="3794759"/>
              <a:ext cx="643127" cy="493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18431" y="3794759"/>
              <a:ext cx="618743" cy="493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47615" y="3794759"/>
              <a:ext cx="1353312" cy="493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08319" y="3794759"/>
              <a:ext cx="691896" cy="4937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07607" y="3794759"/>
              <a:ext cx="594360" cy="49377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9359" y="3794759"/>
              <a:ext cx="341376" cy="4937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58127" y="3794759"/>
              <a:ext cx="536448" cy="4937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53783" y="3794759"/>
              <a:ext cx="487679" cy="49377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48856" y="3794759"/>
              <a:ext cx="640079" cy="49377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99376" y="3794759"/>
              <a:ext cx="420624" cy="4937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79207" y="3794759"/>
              <a:ext cx="890016" cy="49377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28431" y="3794759"/>
              <a:ext cx="518159" cy="4937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7912" y="4050791"/>
              <a:ext cx="1127760" cy="49377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3711" y="3782567"/>
              <a:ext cx="2724912" cy="57302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43711" y="4376927"/>
              <a:ext cx="3191256" cy="57302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3711" y="4828031"/>
              <a:ext cx="801624" cy="573023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67912" y="4389119"/>
              <a:ext cx="1597152" cy="493776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72456" y="4389119"/>
              <a:ext cx="350520" cy="49377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33415" y="4389119"/>
              <a:ext cx="633984" cy="49377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77839" y="4389119"/>
              <a:ext cx="877824" cy="49377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66104" y="4389119"/>
              <a:ext cx="765048" cy="49377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67912" y="4843271"/>
              <a:ext cx="2316480" cy="49377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336675" y="157988"/>
            <a:ext cx="5708015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Критерии органной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дисфункции </a:t>
            </a:r>
            <a:r>
              <a:rPr sz="2400" dirty="0">
                <a:solidFill>
                  <a:srgbClr val="C00000"/>
                </a:solidFill>
                <a:latin typeface="Arial Narrow"/>
                <a:cs typeface="Arial Narrow"/>
              </a:rPr>
              <a:t>при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критических  состояниях</a:t>
            </a:r>
            <a:endParaRPr sz="2400">
              <a:latin typeface="Arial Narrow"/>
              <a:cs typeface="Arial Narrow"/>
            </a:endParaRPr>
          </a:p>
          <a:p>
            <a:pPr algn="ctr">
              <a:lnSpc>
                <a:spcPts val="2575"/>
              </a:lnSpc>
            </a:pPr>
            <a:r>
              <a:rPr sz="2200" i="1" spc="-45" dirty="0">
                <a:solidFill>
                  <a:srgbClr val="C00000"/>
                </a:solidFill>
                <a:latin typeface="Arial Narrow"/>
                <a:cs typeface="Arial Narrow"/>
              </a:rPr>
              <a:t>A.Baue, </a:t>
            </a:r>
            <a:r>
              <a:rPr sz="2200" i="1" spc="-40" dirty="0">
                <a:solidFill>
                  <a:srgbClr val="C00000"/>
                </a:solidFill>
                <a:latin typeface="Arial Narrow"/>
                <a:cs typeface="Arial Narrow"/>
              </a:rPr>
              <a:t>E.Faist,D.Fry</a:t>
            </a:r>
            <a:r>
              <a:rPr sz="2200" i="1" spc="-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200" i="1" spc="-40" dirty="0">
                <a:solidFill>
                  <a:srgbClr val="C00000"/>
                </a:solidFill>
                <a:latin typeface="Arial Narrow"/>
                <a:cs typeface="Arial Narrow"/>
              </a:rPr>
              <a:t>(2000)</a:t>
            </a:r>
            <a:endParaRPr sz="2200">
              <a:latin typeface="Arial Narrow"/>
              <a:cs typeface="Arial Narrow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43712" y="1527047"/>
            <a:ext cx="2499360" cy="2182495"/>
            <a:chOff x="743712" y="1527047"/>
            <a:chExt cx="2499360" cy="2182495"/>
          </a:xfrm>
        </p:grpSpPr>
        <p:sp>
          <p:nvSpPr>
            <p:cNvPr id="34" name="object 34"/>
            <p:cNvSpPr/>
            <p:nvPr/>
          </p:nvSpPr>
          <p:spPr>
            <a:xfrm>
              <a:off x="743712" y="1527047"/>
              <a:ext cx="1301496" cy="57302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00784" y="1527047"/>
              <a:ext cx="414528" cy="57302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0887" y="1527047"/>
              <a:ext cx="1441703" cy="573024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3712" y="1969007"/>
              <a:ext cx="2380488" cy="57302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3712" y="2551175"/>
              <a:ext cx="2499360" cy="57607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43712" y="3136391"/>
              <a:ext cx="1057656" cy="57302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867911" y="1539239"/>
            <a:ext cx="4563110" cy="935990"/>
            <a:chOff x="3867911" y="1539239"/>
            <a:chExt cx="4563110" cy="935990"/>
          </a:xfrm>
        </p:grpSpPr>
        <p:sp>
          <p:nvSpPr>
            <p:cNvPr id="41" name="object 41"/>
            <p:cNvSpPr/>
            <p:nvPr/>
          </p:nvSpPr>
          <p:spPr>
            <a:xfrm>
              <a:off x="3867911" y="1539239"/>
              <a:ext cx="1530096" cy="49377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67911" y="1981199"/>
              <a:ext cx="923543" cy="493775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01895" y="1981199"/>
              <a:ext cx="688848" cy="493775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01183" y="1981199"/>
              <a:ext cx="515112" cy="493775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126736" y="1981199"/>
              <a:ext cx="338327" cy="493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75503" y="1981199"/>
              <a:ext cx="432815" cy="49377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18759" y="1981199"/>
              <a:ext cx="338327" cy="493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67527" y="1981199"/>
              <a:ext cx="3063239" cy="493775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3867911" y="2566416"/>
            <a:ext cx="4798060" cy="494030"/>
            <a:chOff x="3867911" y="2566416"/>
            <a:chExt cx="4798060" cy="494030"/>
          </a:xfrm>
        </p:grpSpPr>
        <p:sp>
          <p:nvSpPr>
            <p:cNvPr id="50" name="object 50"/>
            <p:cNvSpPr/>
            <p:nvPr/>
          </p:nvSpPr>
          <p:spPr>
            <a:xfrm>
              <a:off x="3867911" y="2566416"/>
              <a:ext cx="740663" cy="493775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319015" y="2566416"/>
              <a:ext cx="341375" cy="493775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367783" y="2566416"/>
              <a:ext cx="1121664" cy="493775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99887" y="2566416"/>
              <a:ext cx="3465575" cy="493775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821233" y="1565276"/>
          <a:ext cx="8012430" cy="3696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6260"/>
                <a:gridCol w="4896485"/>
              </a:tblGrid>
              <a:tr h="441737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Сердечно-сосудистая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Критерии</a:t>
                      </a:r>
                      <a:r>
                        <a:rPr sz="17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шока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18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Мочевыделительная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Диурез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&lt;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0,5мл\кг\час; удвоение уровня</a:t>
                      </a:r>
                      <a:r>
                        <a:rPr sz="17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креатинина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3810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418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Дыхательная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система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PaO2\FiO2&lt;250;ИВЛ;инфильтраты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на</a:t>
                      </a:r>
                      <a:r>
                        <a:rPr sz="17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рентгенограмме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393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6158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Печень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2348230">
                        <a:lnSpc>
                          <a:spcPts val="2400"/>
                        </a:lnSpc>
                        <a:spcBef>
                          <a:spcPts val="75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Билирубин&gt;20мкмоль\л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2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дня  Трансаминазы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в 2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раза</a:t>
                      </a:r>
                      <a:r>
                        <a:rPr sz="1700" spc="-4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&gt;N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94342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Свёртывающая</a:t>
                      </a:r>
                      <a:r>
                        <a:rPr sz="2000" spc="-1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система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 marR="471805">
                        <a:lnSpc>
                          <a:spcPts val="2020"/>
                        </a:lnSpc>
                        <a:spcBef>
                          <a:spcPts val="380"/>
                        </a:spcBef>
                      </a:pPr>
                      <a:r>
                        <a:rPr sz="1700" spc="-10" dirty="0">
                          <a:latin typeface="Arial Narrow"/>
                          <a:cs typeface="Arial Narrow"/>
                        </a:rPr>
                        <a:t>ПТВ&gt;N;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тромбоциты &lt;100тыс\мм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3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или </a:t>
                      </a:r>
                      <a:r>
                        <a:rPr sz="1700" dirty="0">
                          <a:latin typeface="Symbol"/>
                          <a:cs typeface="Symbol"/>
                        </a:rPr>
                        <a:t>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на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50% от  исходного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482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1495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Метаболическая</a:t>
                      </a:r>
                      <a:r>
                        <a:rPr sz="20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2000" spc="-5" dirty="0">
                          <a:latin typeface="Arial Narrow"/>
                          <a:cs typeface="Arial Narrow"/>
                        </a:rPr>
                        <a:t>дисфункция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pHa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&lt;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7,3; BE </a:t>
                      </a:r>
                      <a:r>
                        <a:rPr sz="1700" dirty="0">
                          <a:latin typeface="Arial Narrow"/>
                          <a:cs typeface="Arial Narrow"/>
                        </a:rPr>
                        <a:t>&gt;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-5,0; лактат</a:t>
                      </a:r>
                      <a:r>
                        <a:rPr sz="1700" spc="-25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&gt;1,5N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3746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80983"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Arial Narrow"/>
                          <a:cs typeface="Arial Narrow"/>
                        </a:rPr>
                        <a:t>ЦНС</a:t>
                      </a:r>
                      <a:endParaRPr sz="2000">
                        <a:latin typeface="Arial Narrow"/>
                        <a:cs typeface="Arial Narrow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700" spc="-5" dirty="0">
                          <a:latin typeface="Arial Narrow"/>
                          <a:cs typeface="Arial Narrow"/>
                        </a:rPr>
                        <a:t>Менее 15 баллов</a:t>
                      </a:r>
                      <a:r>
                        <a:rPr sz="1700" spc="-10" dirty="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sz="1700" spc="-5" dirty="0">
                          <a:latin typeface="Arial Narrow"/>
                          <a:cs typeface="Arial Narrow"/>
                        </a:rPr>
                        <a:t>Глазго</a:t>
                      </a:r>
                      <a:endParaRPr sz="1700">
                        <a:latin typeface="Arial Narrow"/>
                        <a:cs typeface="Arial Narrow"/>
                      </a:endParaRPr>
                    </a:p>
                  </a:txBody>
                  <a:tcPr marL="0" marR="0" marT="368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2265" y="1236930"/>
            <a:ext cx="6839478" cy="2631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030" y="177800"/>
            <a:ext cx="6868159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15" dirty="0">
                <a:latin typeface="Arial Narrow"/>
                <a:cs typeface="Arial Narrow"/>
              </a:rPr>
              <a:t>Перечень </a:t>
            </a:r>
            <a:r>
              <a:rPr sz="3300" b="1" spc="10" dirty="0">
                <a:latin typeface="Arial Narrow"/>
                <a:cs typeface="Arial Narrow"/>
              </a:rPr>
              <a:t>реанимационных</a:t>
            </a:r>
            <a:r>
              <a:rPr sz="3300" b="1" spc="20" dirty="0">
                <a:latin typeface="Arial Narrow"/>
                <a:cs typeface="Arial Narrow"/>
              </a:rPr>
              <a:t> </a:t>
            </a:r>
            <a:r>
              <a:rPr sz="3300" b="1" spc="15" dirty="0">
                <a:latin typeface="Arial Narrow"/>
                <a:cs typeface="Arial Narrow"/>
              </a:rPr>
              <a:t>синдромов</a:t>
            </a:r>
            <a:endParaRPr sz="33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4739" y="1242060"/>
            <a:ext cx="4953635" cy="3872229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Острая сердечно </a:t>
            </a:r>
            <a:r>
              <a:rPr sz="2000" dirty="0">
                <a:latin typeface="Arial Narrow"/>
                <a:cs typeface="Arial Narrow"/>
              </a:rPr>
              <a:t>– </a:t>
            </a:r>
            <a:r>
              <a:rPr sz="2000" spc="-5" dirty="0">
                <a:latin typeface="Arial Narrow"/>
                <a:cs typeface="Arial Narrow"/>
              </a:rPr>
              <a:t>сосудистая</a:t>
            </a:r>
            <a:r>
              <a:rPr sz="2000" spc="-6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недостаточность</a:t>
            </a:r>
            <a:endParaRPr sz="2000">
              <a:latin typeface="Arial Narrow"/>
              <a:cs typeface="Arial Narrow"/>
            </a:endParaRPr>
          </a:p>
          <a:p>
            <a:pPr marL="530225" lvl="1" indent="-346710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530860" algn="l"/>
              </a:tabLst>
            </a:pPr>
            <a:r>
              <a:rPr sz="2000" spc="-5" dirty="0">
                <a:latin typeface="Arial Narrow"/>
                <a:cs typeface="Arial Narrow"/>
              </a:rPr>
              <a:t>Кардиогенный</a:t>
            </a:r>
            <a:r>
              <a:rPr sz="2000" spc="-1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шок</a:t>
            </a:r>
            <a:endParaRPr sz="2000">
              <a:latin typeface="Arial Narrow"/>
              <a:cs typeface="Arial Narrow"/>
            </a:endParaRPr>
          </a:p>
          <a:p>
            <a:pPr marL="530225" lvl="1" indent="-346075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530225" algn="l"/>
              </a:tabLst>
            </a:pPr>
            <a:r>
              <a:rPr sz="2000" spc="-5" dirty="0">
                <a:latin typeface="Arial Narrow"/>
                <a:cs typeface="Arial Narrow"/>
              </a:rPr>
              <a:t>Некардиогенный шок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Острая дыхательная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недостаточность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Инфекционно </a:t>
            </a:r>
            <a:r>
              <a:rPr sz="2000" dirty="0">
                <a:latin typeface="Arial Narrow"/>
                <a:cs typeface="Arial Narrow"/>
              </a:rPr>
              <a:t>- </a:t>
            </a:r>
            <a:r>
              <a:rPr sz="2000" spc="-5" dirty="0">
                <a:latin typeface="Arial Narrow"/>
                <a:cs typeface="Arial Narrow"/>
              </a:rPr>
              <a:t>воспалительный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синдром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Острая почечная</a:t>
            </a:r>
            <a:r>
              <a:rPr sz="2000" spc="-20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недостаточность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Острая печеночная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недостаточность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915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Острая церебральная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недостаточность</a:t>
            </a:r>
            <a:endParaRPr sz="2000">
              <a:latin typeface="Arial Narrow"/>
              <a:cs typeface="Arial Narrow"/>
            </a:endParaRPr>
          </a:p>
          <a:p>
            <a:pPr marL="242570" indent="-230504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43204" algn="l"/>
              </a:tabLst>
            </a:pPr>
            <a:r>
              <a:rPr sz="2000" spc="-5" dirty="0">
                <a:latin typeface="Arial Narrow"/>
                <a:cs typeface="Arial Narrow"/>
              </a:rPr>
              <a:t>Послеоперационный</a:t>
            </a:r>
            <a:r>
              <a:rPr sz="2000" spc="-1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синдром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486" y="229615"/>
            <a:ext cx="4137025" cy="857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Arial Narrow"/>
                <a:cs typeface="Arial Narrow"/>
              </a:rPr>
              <a:t>Частота </a:t>
            </a:r>
            <a:r>
              <a:rPr sz="2700" b="1" dirty="0">
                <a:latin typeface="Arial Narrow"/>
                <a:cs typeface="Arial Narrow"/>
              </a:rPr>
              <a:t>встречаемости (в</a:t>
            </a:r>
            <a:r>
              <a:rPr sz="2700" b="1" spc="-55" dirty="0">
                <a:latin typeface="Arial Narrow"/>
                <a:cs typeface="Arial Narrow"/>
              </a:rPr>
              <a:t> </a:t>
            </a:r>
            <a:r>
              <a:rPr sz="2700" b="1" spc="-10" dirty="0">
                <a:latin typeface="Arial Narrow"/>
                <a:cs typeface="Arial Narrow"/>
              </a:rPr>
              <a:t>%)</a:t>
            </a:r>
            <a:endParaRPr sz="27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2700" b="1" spc="-5" dirty="0">
                <a:latin typeface="Arial Narrow"/>
                <a:cs typeface="Arial Narrow"/>
              </a:rPr>
              <a:t>реанимационных синдромов</a:t>
            </a:r>
            <a:endParaRPr sz="27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6531" y="1419674"/>
            <a:ext cx="4093845" cy="3723640"/>
            <a:chOff x="1136531" y="1419674"/>
            <a:chExt cx="4093845" cy="3723640"/>
          </a:xfrm>
        </p:grpSpPr>
        <p:sp>
          <p:nvSpPr>
            <p:cNvPr id="4" name="object 4"/>
            <p:cNvSpPr/>
            <p:nvPr/>
          </p:nvSpPr>
          <p:spPr>
            <a:xfrm>
              <a:off x="2019299" y="3886200"/>
              <a:ext cx="1600200" cy="1178560"/>
            </a:xfrm>
            <a:custGeom>
              <a:avLst/>
              <a:gdLst/>
              <a:ahLst/>
              <a:cxnLst/>
              <a:rect l="l" t="t" r="r" b="b"/>
              <a:pathLst>
                <a:path w="1600200" h="1178560">
                  <a:moveTo>
                    <a:pt x="0" y="850899"/>
                  </a:moveTo>
                  <a:lnTo>
                    <a:pt x="0" y="1178225"/>
                  </a:lnTo>
                </a:path>
                <a:path w="1600200" h="1178560">
                  <a:moveTo>
                    <a:pt x="800100" y="850899"/>
                  </a:moveTo>
                  <a:lnTo>
                    <a:pt x="800100" y="1178225"/>
                  </a:lnTo>
                </a:path>
                <a:path w="1600200" h="1178560">
                  <a:moveTo>
                    <a:pt x="800100" y="0"/>
                  </a:moveTo>
                  <a:lnTo>
                    <a:pt x="800100" y="431799"/>
                  </a:lnTo>
                </a:path>
                <a:path w="1600200" h="1178560">
                  <a:moveTo>
                    <a:pt x="1600200" y="850899"/>
                  </a:moveTo>
                  <a:lnTo>
                    <a:pt x="1600200" y="1178225"/>
                  </a:lnTo>
                </a:path>
                <a:path w="1600200" h="1178560">
                  <a:moveTo>
                    <a:pt x="1600200" y="0"/>
                  </a:moveTo>
                  <a:lnTo>
                    <a:pt x="1600200" y="431799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5375" y="4317999"/>
              <a:ext cx="3090545" cy="419100"/>
            </a:xfrm>
            <a:custGeom>
              <a:avLst/>
              <a:gdLst/>
              <a:ahLst/>
              <a:cxnLst/>
              <a:rect l="l" t="t" r="r" b="b"/>
              <a:pathLst>
                <a:path w="3090545" h="419100">
                  <a:moveTo>
                    <a:pt x="3089923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3089923" y="419099"/>
                  </a:lnTo>
                  <a:lnTo>
                    <a:pt x="30899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15375" y="4317999"/>
              <a:ext cx="3090545" cy="419100"/>
            </a:xfrm>
            <a:custGeom>
              <a:avLst/>
              <a:gdLst/>
              <a:ahLst/>
              <a:cxnLst/>
              <a:rect l="l" t="t" r="r" b="b"/>
              <a:pathLst>
                <a:path w="3090545" h="419100">
                  <a:moveTo>
                    <a:pt x="0" y="0"/>
                  </a:moveTo>
                  <a:lnTo>
                    <a:pt x="3089924" y="0"/>
                  </a:lnTo>
                  <a:lnTo>
                    <a:pt x="3089924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5375" y="3886200"/>
              <a:ext cx="1591945" cy="431800"/>
            </a:xfrm>
            <a:custGeom>
              <a:avLst/>
              <a:gdLst/>
              <a:ahLst/>
              <a:cxnLst/>
              <a:rect l="l" t="t" r="r" b="b"/>
              <a:pathLst>
                <a:path w="1591945" h="431800">
                  <a:moveTo>
                    <a:pt x="1591323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1591323" y="431800"/>
                  </a:lnTo>
                  <a:lnTo>
                    <a:pt x="15913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15375" y="3886199"/>
              <a:ext cx="1591945" cy="431800"/>
            </a:xfrm>
            <a:custGeom>
              <a:avLst/>
              <a:gdLst/>
              <a:ahLst/>
              <a:cxnLst/>
              <a:rect l="l" t="t" r="r" b="b"/>
              <a:pathLst>
                <a:path w="1591945" h="431800">
                  <a:moveTo>
                    <a:pt x="0" y="0"/>
                  </a:moveTo>
                  <a:lnTo>
                    <a:pt x="1591324" y="0"/>
                  </a:lnTo>
                  <a:lnTo>
                    <a:pt x="1591324" y="431800"/>
                  </a:lnTo>
                  <a:lnTo>
                    <a:pt x="0" y="4318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19299" y="2603500"/>
              <a:ext cx="1600200" cy="850900"/>
            </a:xfrm>
            <a:custGeom>
              <a:avLst/>
              <a:gdLst/>
              <a:ahLst/>
              <a:cxnLst/>
              <a:rect l="l" t="t" r="r" b="b"/>
              <a:pathLst>
                <a:path w="1600200" h="850900">
                  <a:moveTo>
                    <a:pt x="0" y="0"/>
                  </a:moveTo>
                  <a:lnTo>
                    <a:pt x="0" y="850900"/>
                  </a:lnTo>
                </a:path>
                <a:path w="1600200" h="850900">
                  <a:moveTo>
                    <a:pt x="800100" y="0"/>
                  </a:moveTo>
                  <a:lnTo>
                    <a:pt x="800100" y="850900"/>
                  </a:lnTo>
                </a:path>
                <a:path w="1600200" h="850900">
                  <a:moveTo>
                    <a:pt x="1600200" y="0"/>
                  </a:moveTo>
                  <a:lnTo>
                    <a:pt x="1600200" y="850900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15375" y="3454400"/>
              <a:ext cx="2417445" cy="431800"/>
            </a:xfrm>
            <a:custGeom>
              <a:avLst/>
              <a:gdLst/>
              <a:ahLst/>
              <a:cxnLst/>
              <a:rect l="l" t="t" r="r" b="b"/>
              <a:pathLst>
                <a:path w="2417445" h="431800">
                  <a:moveTo>
                    <a:pt x="2416823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2416823" y="431800"/>
                  </a:lnTo>
                  <a:lnTo>
                    <a:pt x="241682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5375" y="3454399"/>
              <a:ext cx="2417445" cy="431800"/>
            </a:xfrm>
            <a:custGeom>
              <a:avLst/>
              <a:gdLst/>
              <a:ahLst/>
              <a:cxnLst/>
              <a:rect l="l" t="t" r="r" b="b"/>
              <a:pathLst>
                <a:path w="2417445" h="431800">
                  <a:moveTo>
                    <a:pt x="0" y="0"/>
                  </a:moveTo>
                  <a:lnTo>
                    <a:pt x="2416824" y="0"/>
                  </a:lnTo>
                  <a:lnTo>
                    <a:pt x="2416824" y="431800"/>
                  </a:lnTo>
                  <a:lnTo>
                    <a:pt x="0" y="4318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5375" y="3035300"/>
              <a:ext cx="283845" cy="419100"/>
            </a:xfrm>
            <a:custGeom>
              <a:avLst/>
              <a:gdLst/>
              <a:ahLst/>
              <a:cxnLst/>
              <a:rect l="l" t="t" r="r" b="b"/>
              <a:pathLst>
                <a:path w="283844" h="419100">
                  <a:moveTo>
                    <a:pt x="283223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83223" y="419100"/>
                  </a:lnTo>
                  <a:lnTo>
                    <a:pt x="2832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15375" y="3035299"/>
              <a:ext cx="283845" cy="419100"/>
            </a:xfrm>
            <a:custGeom>
              <a:avLst/>
              <a:gdLst/>
              <a:ahLst/>
              <a:cxnLst/>
              <a:rect l="l" t="t" r="r" b="b"/>
              <a:pathLst>
                <a:path w="283844" h="419100">
                  <a:moveTo>
                    <a:pt x="0" y="0"/>
                  </a:moveTo>
                  <a:lnTo>
                    <a:pt x="283224" y="0"/>
                  </a:lnTo>
                  <a:lnTo>
                    <a:pt x="283224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5375" y="2603500"/>
              <a:ext cx="347345" cy="431800"/>
            </a:xfrm>
            <a:custGeom>
              <a:avLst/>
              <a:gdLst/>
              <a:ahLst/>
              <a:cxnLst/>
              <a:rect l="l" t="t" r="r" b="b"/>
              <a:pathLst>
                <a:path w="347344" h="431800">
                  <a:moveTo>
                    <a:pt x="346723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346723" y="431800"/>
                  </a:lnTo>
                  <a:lnTo>
                    <a:pt x="346723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5375" y="2603499"/>
              <a:ext cx="347345" cy="431800"/>
            </a:xfrm>
            <a:custGeom>
              <a:avLst/>
              <a:gdLst/>
              <a:ahLst/>
              <a:cxnLst/>
              <a:rect l="l" t="t" r="r" b="b"/>
              <a:pathLst>
                <a:path w="347344" h="431800">
                  <a:moveTo>
                    <a:pt x="0" y="0"/>
                  </a:moveTo>
                  <a:lnTo>
                    <a:pt x="346724" y="0"/>
                  </a:lnTo>
                  <a:lnTo>
                    <a:pt x="346724" y="431800"/>
                  </a:lnTo>
                  <a:lnTo>
                    <a:pt x="0" y="4318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5375" y="2171700"/>
              <a:ext cx="2823845" cy="431800"/>
            </a:xfrm>
            <a:custGeom>
              <a:avLst/>
              <a:gdLst/>
              <a:ahLst/>
              <a:cxnLst/>
              <a:rect l="l" t="t" r="r" b="b"/>
              <a:pathLst>
                <a:path w="2823845" h="431800">
                  <a:moveTo>
                    <a:pt x="2823223" y="0"/>
                  </a:moveTo>
                  <a:lnTo>
                    <a:pt x="0" y="0"/>
                  </a:lnTo>
                  <a:lnTo>
                    <a:pt x="0" y="431800"/>
                  </a:lnTo>
                  <a:lnTo>
                    <a:pt x="2823223" y="431800"/>
                  </a:lnTo>
                  <a:lnTo>
                    <a:pt x="282322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5375" y="2171699"/>
              <a:ext cx="2823845" cy="431800"/>
            </a:xfrm>
            <a:custGeom>
              <a:avLst/>
              <a:gdLst/>
              <a:ahLst/>
              <a:cxnLst/>
              <a:rect l="l" t="t" r="r" b="b"/>
              <a:pathLst>
                <a:path w="2823845" h="431800">
                  <a:moveTo>
                    <a:pt x="0" y="0"/>
                  </a:moveTo>
                  <a:lnTo>
                    <a:pt x="2823224" y="0"/>
                  </a:lnTo>
                  <a:lnTo>
                    <a:pt x="2823224" y="431800"/>
                  </a:lnTo>
                  <a:lnTo>
                    <a:pt x="0" y="4318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9299" y="1426660"/>
              <a:ext cx="1600200" cy="326390"/>
            </a:xfrm>
            <a:custGeom>
              <a:avLst/>
              <a:gdLst/>
              <a:ahLst/>
              <a:cxnLst/>
              <a:rect l="l" t="t" r="r" b="b"/>
              <a:pathLst>
                <a:path w="1600200" h="326389">
                  <a:moveTo>
                    <a:pt x="0" y="0"/>
                  </a:moveTo>
                  <a:lnTo>
                    <a:pt x="0" y="325939"/>
                  </a:lnTo>
                </a:path>
                <a:path w="1600200" h="326389">
                  <a:moveTo>
                    <a:pt x="800100" y="0"/>
                  </a:moveTo>
                  <a:lnTo>
                    <a:pt x="800100" y="325939"/>
                  </a:lnTo>
                </a:path>
                <a:path w="1600200" h="326389">
                  <a:moveTo>
                    <a:pt x="1600200" y="0"/>
                  </a:moveTo>
                  <a:lnTo>
                    <a:pt x="1600200" y="325939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5375" y="1752600"/>
              <a:ext cx="2823845" cy="419100"/>
            </a:xfrm>
            <a:custGeom>
              <a:avLst/>
              <a:gdLst/>
              <a:ahLst/>
              <a:cxnLst/>
              <a:rect l="l" t="t" r="r" b="b"/>
              <a:pathLst>
                <a:path w="2823845" h="419100">
                  <a:moveTo>
                    <a:pt x="2823223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823223" y="419100"/>
                  </a:lnTo>
                  <a:lnTo>
                    <a:pt x="2823223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5375" y="1752599"/>
              <a:ext cx="2823845" cy="419100"/>
            </a:xfrm>
            <a:custGeom>
              <a:avLst/>
              <a:gdLst/>
              <a:ahLst/>
              <a:cxnLst/>
              <a:rect l="l" t="t" r="r" b="b"/>
              <a:pathLst>
                <a:path w="2823845" h="419100">
                  <a:moveTo>
                    <a:pt x="0" y="0"/>
                  </a:moveTo>
                  <a:lnTo>
                    <a:pt x="2823224" y="0"/>
                  </a:lnTo>
                  <a:lnTo>
                    <a:pt x="2823224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19600" y="1426660"/>
              <a:ext cx="803910" cy="3637915"/>
            </a:xfrm>
            <a:custGeom>
              <a:avLst/>
              <a:gdLst/>
              <a:ahLst/>
              <a:cxnLst/>
              <a:rect l="l" t="t" r="r" b="b"/>
              <a:pathLst>
                <a:path w="803910" h="3637915">
                  <a:moveTo>
                    <a:pt x="0" y="0"/>
                  </a:moveTo>
                  <a:lnTo>
                    <a:pt x="0" y="3637765"/>
                  </a:lnTo>
                </a:path>
                <a:path w="803910" h="3637915">
                  <a:moveTo>
                    <a:pt x="803446" y="0"/>
                  </a:moveTo>
                  <a:lnTo>
                    <a:pt x="803446" y="3637765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15376" y="5064426"/>
              <a:ext cx="4008120" cy="3637915"/>
            </a:xfrm>
            <a:custGeom>
              <a:avLst/>
              <a:gdLst/>
              <a:ahLst/>
              <a:cxnLst/>
              <a:rect l="l" t="t" r="r" b="b"/>
              <a:pathLst>
                <a:path w="4008120" h="3637915">
                  <a:moveTo>
                    <a:pt x="0" y="0"/>
                  </a:moveTo>
                  <a:lnTo>
                    <a:pt x="4007669" y="1"/>
                  </a:lnTo>
                </a:path>
                <a:path w="4008120" h="3637915">
                  <a:moveTo>
                    <a:pt x="0" y="0"/>
                  </a:moveTo>
                  <a:lnTo>
                    <a:pt x="0" y="78846"/>
                  </a:lnTo>
                </a:path>
                <a:path w="4008120" h="3637915">
                  <a:moveTo>
                    <a:pt x="803923" y="0"/>
                  </a:moveTo>
                  <a:lnTo>
                    <a:pt x="803923" y="78846"/>
                  </a:lnTo>
                </a:path>
                <a:path w="4008120" h="3637915">
                  <a:moveTo>
                    <a:pt x="1604023" y="0"/>
                  </a:moveTo>
                  <a:lnTo>
                    <a:pt x="1604023" y="78846"/>
                  </a:lnTo>
                </a:path>
                <a:path w="4008120" h="3637915">
                  <a:moveTo>
                    <a:pt x="2404123" y="0"/>
                  </a:moveTo>
                  <a:lnTo>
                    <a:pt x="2404123" y="78846"/>
                  </a:lnTo>
                </a:path>
                <a:path w="4008120" h="3637915">
                  <a:moveTo>
                    <a:pt x="3204223" y="0"/>
                  </a:moveTo>
                  <a:lnTo>
                    <a:pt x="3204223" y="78846"/>
                  </a:lnTo>
                </a:path>
                <a:path w="4008120" h="3637915">
                  <a:moveTo>
                    <a:pt x="4007669" y="0"/>
                  </a:moveTo>
                  <a:lnTo>
                    <a:pt x="4007669" y="78846"/>
                  </a:lnTo>
                </a:path>
                <a:path w="4008120" h="3637915">
                  <a:moveTo>
                    <a:pt x="0" y="0"/>
                  </a:moveTo>
                  <a:lnTo>
                    <a:pt x="1" y="3637765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36531" y="1426660"/>
              <a:ext cx="79375" cy="3637915"/>
            </a:xfrm>
            <a:custGeom>
              <a:avLst/>
              <a:gdLst/>
              <a:ahLst/>
              <a:cxnLst/>
              <a:rect l="l" t="t" r="r" b="b"/>
              <a:pathLst>
                <a:path w="79375" h="3637915">
                  <a:moveTo>
                    <a:pt x="0" y="3637765"/>
                  </a:moveTo>
                  <a:lnTo>
                    <a:pt x="78846" y="3637765"/>
                  </a:lnTo>
                </a:path>
                <a:path w="79375" h="3637915">
                  <a:moveTo>
                    <a:pt x="0" y="0"/>
                  </a:moveTo>
                  <a:lnTo>
                    <a:pt x="78846" y="0"/>
                  </a:lnTo>
                </a:path>
              </a:pathLst>
            </a:custGeom>
            <a:ln w="139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372796" y="4351020"/>
            <a:ext cx="4673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19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65913" y="3924300"/>
            <a:ext cx="3416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9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99508" y="3497579"/>
            <a:ext cx="46735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15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67428" y="2519172"/>
            <a:ext cx="405765" cy="8788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60"/>
              </a:spcBef>
            </a:pPr>
            <a:r>
              <a:rPr sz="2000" b="1" spc="-10" dirty="0">
                <a:latin typeface="Times New Roman"/>
                <a:cs typeface="Times New Roman"/>
              </a:rPr>
              <a:t>2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spc="-5" dirty="0">
                <a:latin typeface="Times New Roman"/>
                <a:cs typeface="Times New Roman"/>
              </a:rPr>
              <a:t>1,8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00276" y="1662683"/>
            <a:ext cx="467359" cy="8788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spc="-10" dirty="0">
                <a:latin typeface="Times New Roman"/>
                <a:cs typeface="Times New Roman"/>
              </a:rPr>
              <a:t>17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b="1" spc="-10" dirty="0">
                <a:latin typeface="Times New Roman"/>
                <a:cs typeface="Times New Roman"/>
              </a:rPr>
              <a:t>17</a:t>
            </a:r>
            <a:r>
              <a:rPr sz="2000" b="1" spc="-5" dirty="0">
                <a:latin typeface="Times New Roman"/>
                <a:cs typeface="Times New Roman"/>
              </a:rPr>
              <a:t>,</a:t>
            </a:r>
            <a:r>
              <a:rPr sz="2000" b="1" dirty="0"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74562" y="5182615"/>
            <a:ext cx="279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76096" y="5182615"/>
            <a:ext cx="279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77631" y="5182615"/>
            <a:ext cx="2794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671290" y="1442213"/>
            <a:ext cx="112395" cy="112395"/>
            <a:chOff x="5671290" y="1442213"/>
            <a:chExt cx="112395" cy="112395"/>
          </a:xfrm>
        </p:grpSpPr>
        <p:sp>
          <p:nvSpPr>
            <p:cNvPr id="33" name="object 33"/>
            <p:cNvSpPr/>
            <p:nvPr/>
          </p:nvSpPr>
          <p:spPr>
            <a:xfrm>
              <a:off x="5678276" y="1449199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78276" y="1449199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808089" y="1354328"/>
            <a:ext cx="2245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Arial Narrow"/>
                <a:cs typeface="Arial Narrow"/>
              </a:rPr>
              <a:t>Послеоперационный</a:t>
            </a:r>
            <a:r>
              <a:rPr sz="1500" spc="-35" dirty="0">
                <a:latin typeface="Arial Narrow"/>
                <a:cs typeface="Arial Narrow"/>
              </a:rPr>
              <a:t> </a:t>
            </a:r>
            <a:r>
              <a:rPr sz="1500" dirty="0">
                <a:latin typeface="Arial Narrow"/>
                <a:cs typeface="Arial Narrow"/>
              </a:rPr>
              <a:t>синдром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671290" y="2035416"/>
            <a:ext cx="112395" cy="112395"/>
            <a:chOff x="5671290" y="2035416"/>
            <a:chExt cx="112395" cy="112395"/>
          </a:xfrm>
        </p:grpSpPr>
        <p:sp>
          <p:nvSpPr>
            <p:cNvPr id="37" name="object 37"/>
            <p:cNvSpPr/>
            <p:nvPr/>
          </p:nvSpPr>
          <p:spPr>
            <a:xfrm>
              <a:off x="5678276" y="2042403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678276" y="204240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5671290" y="2628620"/>
            <a:ext cx="112395" cy="112395"/>
            <a:chOff x="5671290" y="2628620"/>
            <a:chExt cx="112395" cy="112395"/>
          </a:xfrm>
        </p:grpSpPr>
        <p:sp>
          <p:nvSpPr>
            <p:cNvPr id="40" name="object 40"/>
            <p:cNvSpPr/>
            <p:nvPr/>
          </p:nvSpPr>
          <p:spPr>
            <a:xfrm>
              <a:off x="5678276" y="2635606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678276" y="2635606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08089" y="1945640"/>
            <a:ext cx="22066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9165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Arial Narrow"/>
                <a:cs typeface="Arial Narrow"/>
              </a:rPr>
              <a:t>Церебральная  недостаточность</a:t>
            </a:r>
            <a:endParaRPr sz="15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500" spc="5" dirty="0">
                <a:latin typeface="Arial Narrow"/>
                <a:cs typeface="Arial Narrow"/>
              </a:rPr>
              <a:t>Печеночная</a:t>
            </a:r>
            <a:r>
              <a:rPr sz="1500" spc="-10" dirty="0">
                <a:latin typeface="Arial Narrow"/>
                <a:cs typeface="Arial Narrow"/>
              </a:rPr>
              <a:t> </a:t>
            </a:r>
            <a:r>
              <a:rPr sz="1500" dirty="0">
                <a:latin typeface="Arial Narrow"/>
                <a:cs typeface="Arial Narrow"/>
              </a:rPr>
              <a:t>недостаточность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671290" y="3221825"/>
            <a:ext cx="112395" cy="112395"/>
            <a:chOff x="5671290" y="3221825"/>
            <a:chExt cx="112395" cy="112395"/>
          </a:xfrm>
        </p:grpSpPr>
        <p:sp>
          <p:nvSpPr>
            <p:cNvPr id="44" name="object 44"/>
            <p:cNvSpPr/>
            <p:nvPr/>
          </p:nvSpPr>
          <p:spPr>
            <a:xfrm>
              <a:off x="5678276" y="3228810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78276" y="3228811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808089" y="3134360"/>
            <a:ext cx="20313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Arial Narrow"/>
                <a:cs typeface="Arial Narrow"/>
              </a:rPr>
              <a:t>Почечная</a:t>
            </a:r>
            <a:r>
              <a:rPr sz="1500" spc="-15" dirty="0">
                <a:latin typeface="Arial Narrow"/>
                <a:cs typeface="Arial Narrow"/>
              </a:rPr>
              <a:t> </a:t>
            </a:r>
            <a:r>
              <a:rPr sz="1500" dirty="0">
                <a:latin typeface="Arial Narrow"/>
                <a:cs typeface="Arial Narrow"/>
              </a:rPr>
              <a:t>недостаточность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5671290" y="3815028"/>
            <a:ext cx="112395" cy="112395"/>
            <a:chOff x="5671290" y="3815028"/>
            <a:chExt cx="112395" cy="112395"/>
          </a:xfrm>
        </p:grpSpPr>
        <p:sp>
          <p:nvSpPr>
            <p:cNvPr id="48" name="object 48"/>
            <p:cNvSpPr/>
            <p:nvPr/>
          </p:nvSpPr>
          <p:spPr>
            <a:xfrm>
              <a:off x="5678276" y="3822015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78276" y="3822014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671290" y="4408232"/>
            <a:ext cx="112395" cy="112395"/>
            <a:chOff x="5671290" y="4408232"/>
            <a:chExt cx="112395" cy="112395"/>
          </a:xfrm>
        </p:grpSpPr>
        <p:sp>
          <p:nvSpPr>
            <p:cNvPr id="51" name="object 51"/>
            <p:cNvSpPr/>
            <p:nvPr/>
          </p:nvSpPr>
          <p:spPr>
            <a:xfrm>
              <a:off x="5678276" y="4415218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78276" y="4415218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671290" y="5001436"/>
            <a:ext cx="112395" cy="112395"/>
            <a:chOff x="5671290" y="5001436"/>
            <a:chExt cx="112395" cy="112395"/>
          </a:xfrm>
        </p:grpSpPr>
        <p:sp>
          <p:nvSpPr>
            <p:cNvPr id="54" name="object 54"/>
            <p:cNvSpPr/>
            <p:nvPr/>
          </p:nvSpPr>
          <p:spPr>
            <a:xfrm>
              <a:off x="5678276" y="500842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98183" y="0"/>
                  </a:moveTo>
                  <a:lnTo>
                    <a:pt x="0" y="0"/>
                  </a:lnTo>
                  <a:lnTo>
                    <a:pt x="0" y="98183"/>
                  </a:lnTo>
                  <a:lnTo>
                    <a:pt x="98183" y="98183"/>
                  </a:lnTo>
                  <a:lnTo>
                    <a:pt x="9818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78276" y="5008422"/>
              <a:ext cx="98425" cy="98425"/>
            </a:xfrm>
            <a:custGeom>
              <a:avLst/>
              <a:gdLst/>
              <a:ahLst/>
              <a:cxnLst/>
              <a:rect l="l" t="t" r="r" b="b"/>
              <a:pathLst>
                <a:path w="98425" h="98425">
                  <a:moveTo>
                    <a:pt x="0" y="0"/>
                  </a:moveTo>
                  <a:lnTo>
                    <a:pt x="98184" y="0"/>
                  </a:lnTo>
                  <a:lnTo>
                    <a:pt x="98184" y="98184"/>
                  </a:lnTo>
                  <a:lnTo>
                    <a:pt x="0" y="98184"/>
                  </a:lnTo>
                  <a:lnTo>
                    <a:pt x="0" y="0"/>
                  </a:lnTo>
                  <a:close/>
                </a:path>
              </a:pathLst>
            </a:custGeom>
            <a:ln w="139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808089" y="3725671"/>
            <a:ext cx="182245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latin typeface="Arial Narrow"/>
                <a:cs typeface="Arial Narrow"/>
              </a:rPr>
              <a:t>Синдром системного  </a:t>
            </a:r>
            <a:r>
              <a:rPr sz="1500" dirty="0">
                <a:latin typeface="Arial Narrow"/>
                <a:cs typeface="Arial Narrow"/>
              </a:rPr>
              <a:t>воспалительного</a:t>
            </a:r>
            <a:r>
              <a:rPr sz="1500" spc="-20" dirty="0">
                <a:latin typeface="Arial Narrow"/>
                <a:cs typeface="Arial Narrow"/>
              </a:rPr>
              <a:t> </a:t>
            </a:r>
            <a:r>
              <a:rPr sz="1500" spc="5" dirty="0">
                <a:latin typeface="Arial Narrow"/>
                <a:cs typeface="Arial Narrow"/>
              </a:rPr>
              <a:t>ответа</a:t>
            </a:r>
            <a:endParaRPr sz="1500">
              <a:latin typeface="Arial Narrow"/>
              <a:cs typeface="Arial Narrow"/>
            </a:endParaRPr>
          </a:p>
          <a:p>
            <a:pPr marL="12700" marR="554990">
              <a:lnSpc>
                <a:spcPct val="100000"/>
              </a:lnSpc>
              <a:spcBef>
                <a:spcPts val="1080"/>
              </a:spcBef>
            </a:pPr>
            <a:r>
              <a:rPr sz="1500" spc="5" dirty="0">
                <a:latin typeface="Arial Narrow"/>
                <a:cs typeface="Arial Narrow"/>
              </a:rPr>
              <a:t>Дыхательная  недостаточность</a:t>
            </a:r>
            <a:endParaRPr sz="1500">
              <a:latin typeface="Arial Narrow"/>
              <a:cs typeface="Arial Narrow"/>
            </a:endParaRPr>
          </a:p>
          <a:p>
            <a:pPr marL="12700" marR="103505">
              <a:lnSpc>
                <a:spcPct val="100000"/>
              </a:lnSpc>
              <a:spcBef>
                <a:spcPts val="1080"/>
              </a:spcBef>
            </a:pPr>
            <a:r>
              <a:rPr sz="1500" spc="5" dirty="0">
                <a:latin typeface="Arial Narrow"/>
                <a:cs typeface="Arial Narrow"/>
              </a:rPr>
              <a:t>Сердечно </a:t>
            </a:r>
            <a:r>
              <a:rPr sz="1500" dirty="0">
                <a:latin typeface="Arial Narrow"/>
                <a:cs typeface="Arial Narrow"/>
              </a:rPr>
              <a:t>- сосудистая  </a:t>
            </a:r>
            <a:r>
              <a:rPr sz="1500" spc="5" dirty="0">
                <a:latin typeface="Arial Narrow"/>
                <a:cs typeface="Arial Narrow"/>
              </a:rPr>
              <a:t>недостаточность</a:t>
            </a:r>
            <a:endParaRPr sz="1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487" y="235711"/>
            <a:ext cx="3885565" cy="84264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3495" marR="5080" indent="-11430">
              <a:lnSpc>
                <a:spcPts val="3190"/>
              </a:lnSpc>
              <a:spcBef>
                <a:spcPts val="245"/>
              </a:spcBef>
            </a:pPr>
            <a:r>
              <a:rPr sz="2700" b="1" spc="-15" dirty="0">
                <a:latin typeface="Arial Narrow"/>
                <a:cs typeface="Arial Narrow"/>
              </a:rPr>
              <a:t>Структура </a:t>
            </a:r>
            <a:r>
              <a:rPr sz="2700" b="1" spc="-20" dirty="0">
                <a:latin typeface="Arial Narrow"/>
                <a:cs typeface="Arial Narrow"/>
              </a:rPr>
              <a:t>реанимационной  летальности </a:t>
            </a:r>
            <a:r>
              <a:rPr sz="2700" b="1" spc="-10" dirty="0">
                <a:latin typeface="Arial Narrow"/>
                <a:cs typeface="Arial Narrow"/>
              </a:rPr>
              <a:t>по</a:t>
            </a:r>
            <a:r>
              <a:rPr sz="2700" b="1" spc="-55" dirty="0">
                <a:latin typeface="Arial Narrow"/>
                <a:cs typeface="Arial Narrow"/>
              </a:rPr>
              <a:t> </a:t>
            </a:r>
            <a:r>
              <a:rPr sz="2700" b="1" spc="-20" dirty="0">
                <a:latin typeface="Arial Narrow"/>
                <a:cs typeface="Arial Narrow"/>
              </a:rPr>
              <a:t>синдромам</a:t>
            </a:r>
            <a:endParaRPr sz="27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26212" y="1470418"/>
            <a:ext cx="3452495" cy="3585845"/>
            <a:chOff x="1226212" y="1470418"/>
            <a:chExt cx="3452495" cy="3585845"/>
          </a:xfrm>
        </p:grpSpPr>
        <p:sp>
          <p:nvSpPr>
            <p:cNvPr id="4" name="object 4"/>
            <p:cNvSpPr/>
            <p:nvPr/>
          </p:nvSpPr>
          <p:spPr>
            <a:xfrm>
              <a:off x="1727200" y="1481485"/>
              <a:ext cx="2095500" cy="3496310"/>
            </a:xfrm>
            <a:custGeom>
              <a:avLst/>
              <a:gdLst/>
              <a:ahLst/>
              <a:cxnLst/>
              <a:rect l="l" t="t" r="r" b="b"/>
              <a:pathLst>
                <a:path w="2095500" h="3496310">
                  <a:moveTo>
                    <a:pt x="0" y="3192114"/>
                  </a:moveTo>
                  <a:lnTo>
                    <a:pt x="0" y="3495784"/>
                  </a:lnTo>
                </a:path>
                <a:path w="2095500" h="3496310">
                  <a:moveTo>
                    <a:pt x="419100" y="3192114"/>
                  </a:moveTo>
                  <a:lnTo>
                    <a:pt x="419100" y="3495784"/>
                  </a:lnTo>
                </a:path>
                <a:path w="2095500" h="3496310">
                  <a:moveTo>
                    <a:pt x="419100" y="2366614"/>
                  </a:moveTo>
                  <a:lnTo>
                    <a:pt x="419100" y="2773014"/>
                  </a:lnTo>
                </a:path>
                <a:path w="2095500" h="3496310">
                  <a:moveTo>
                    <a:pt x="838200" y="3192114"/>
                  </a:moveTo>
                  <a:lnTo>
                    <a:pt x="838200" y="3495784"/>
                  </a:lnTo>
                </a:path>
                <a:path w="2095500" h="3496310">
                  <a:moveTo>
                    <a:pt x="838200" y="2366614"/>
                  </a:moveTo>
                  <a:lnTo>
                    <a:pt x="838200" y="2773014"/>
                  </a:lnTo>
                </a:path>
                <a:path w="2095500" h="3496310">
                  <a:moveTo>
                    <a:pt x="1257300" y="3192114"/>
                  </a:moveTo>
                  <a:lnTo>
                    <a:pt x="1257300" y="3495784"/>
                  </a:lnTo>
                </a:path>
                <a:path w="2095500" h="3496310">
                  <a:moveTo>
                    <a:pt x="1257300" y="1134714"/>
                  </a:moveTo>
                  <a:lnTo>
                    <a:pt x="1257300" y="2773014"/>
                  </a:lnTo>
                </a:path>
                <a:path w="2095500" h="3496310">
                  <a:moveTo>
                    <a:pt x="1676400" y="3192114"/>
                  </a:moveTo>
                  <a:lnTo>
                    <a:pt x="1676400" y="3495784"/>
                  </a:lnTo>
                </a:path>
                <a:path w="2095500" h="3496310">
                  <a:moveTo>
                    <a:pt x="1676400" y="1134714"/>
                  </a:moveTo>
                  <a:lnTo>
                    <a:pt x="1676400" y="2773014"/>
                  </a:lnTo>
                </a:path>
                <a:path w="2095500" h="3496310">
                  <a:moveTo>
                    <a:pt x="2095500" y="3192114"/>
                  </a:moveTo>
                  <a:lnTo>
                    <a:pt x="2095500" y="3495784"/>
                  </a:lnTo>
                </a:path>
                <a:path w="2095500" h="3496310">
                  <a:moveTo>
                    <a:pt x="2095500" y="0"/>
                  </a:moveTo>
                  <a:lnTo>
                    <a:pt x="2095500" y="2773014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5099" y="4254499"/>
              <a:ext cx="2695575" cy="419100"/>
            </a:xfrm>
            <a:custGeom>
              <a:avLst/>
              <a:gdLst/>
              <a:ahLst/>
              <a:cxnLst/>
              <a:rect l="l" t="t" r="r" b="b"/>
              <a:pathLst>
                <a:path w="2695575" h="419100">
                  <a:moveTo>
                    <a:pt x="2695401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2695401" y="419099"/>
                  </a:lnTo>
                  <a:lnTo>
                    <a:pt x="269540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05099" y="4254500"/>
              <a:ext cx="2695575" cy="419100"/>
            </a:xfrm>
            <a:custGeom>
              <a:avLst/>
              <a:gdLst/>
              <a:ahLst/>
              <a:cxnLst/>
              <a:rect l="l" t="t" r="r" b="b"/>
              <a:pathLst>
                <a:path w="2695575" h="419100">
                  <a:moveTo>
                    <a:pt x="0" y="0"/>
                  </a:moveTo>
                  <a:lnTo>
                    <a:pt x="2695401" y="0"/>
                  </a:lnTo>
                  <a:lnTo>
                    <a:pt x="269540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05099" y="3848100"/>
              <a:ext cx="803275" cy="406400"/>
            </a:xfrm>
            <a:custGeom>
              <a:avLst/>
              <a:gdLst/>
              <a:ahLst/>
              <a:cxnLst/>
              <a:rect l="l" t="t" r="r" b="b"/>
              <a:pathLst>
                <a:path w="803275" h="406400">
                  <a:moveTo>
                    <a:pt x="80310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803101" y="406400"/>
                  </a:lnTo>
                  <a:lnTo>
                    <a:pt x="80310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5099" y="3848100"/>
              <a:ext cx="803275" cy="406400"/>
            </a:xfrm>
            <a:custGeom>
              <a:avLst/>
              <a:gdLst/>
              <a:ahLst/>
              <a:cxnLst/>
              <a:rect l="l" t="t" r="r" b="b"/>
              <a:pathLst>
                <a:path w="803275" h="406400">
                  <a:moveTo>
                    <a:pt x="0" y="0"/>
                  </a:moveTo>
                  <a:lnTo>
                    <a:pt x="803101" y="0"/>
                  </a:lnTo>
                  <a:lnTo>
                    <a:pt x="803101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27200" y="2616200"/>
              <a:ext cx="838200" cy="812800"/>
            </a:xfrm>
            <a:custGeom>
              <a:avLst/>
              <a:gdLst/>
              <a:ahLst/>
              <a:cxnLst/>
              <a:rect l="l" t="t" r="r" b="b"/>
              <a:pathLst>
                <a:path w="838200" h="812800">
                  <a:moveTo>
                    <a:pt x="0" y="0"/>
                  </a:moveTo>
                  <a:lnTo>
                    <a:pt x="0" y="812800"/>
                  </a:lnTo>
                </a:path>
                <a:path w="838200" h="812800">
                  <a:moveTo>
                    <a:pt x="419100" y="0"/>
                  </a:moveTo>
                  <a:lnTo>
                    <a:pt x="419100" y="812800"/>
                  </a:lnTo>
                </a:path>
                <a:path w="838200" h="812800">
                  <a:moveTo>
                    <a:pt x="838200" y="0"/>
                  </a:moveTo>
                  <a:lnTo>
                    <a:pt x="838200" y="812800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5099" y="3429000"/>
              <a:ext cx="1489075" cy="419100"/>
            </a:xfrm>
            <a:custGeom>
              <a:avLst/>
              <a:gdLst/>
              <a:ahLst/>
              <a:cxnLst/>
              <a:rect l="l" t="t" r="r" b="b"/>
              <a:pathLst>
                <a:path w="1489075" h="419100">
                  <a:moveTo>
                    <a:pt x="1488901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1488901" y="419100"/>
                  </a:lnTo>
                  <a:lnTo>
                    <a:pt x="1488901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05099" y="3429000"/>
              <a:ext cx="1489075" cy="419100"/>
            </a:xfrm>
            <a:custGeom>
              <a:avLst/>
              <a:gdLst/>
              <a:ahLst/>
              <a:cxnLst/>
              <a:rect l="l" t="t" r="r" b="b"/>
              <a:pathLst>
                <a:path w="1489075" h="419100">
                  <a:moveTo>
                    <a:pt x="0" y="0"/>
                  </a:moveTo>
                  <a:lnTo>
                    <a:pt x="1488901" y="0"/>
                  </a:lnTo>
                  <a:lnTo>
                    <a:pt x="148890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5099" y="3022600"/>
              <a:ext cx="358775" cy="406400"/>
            </a:xfrm>
            <a:custGeom>
              <a:avLst/>
              <a:gdLst/>
              <a:ahLst/>
              <a:cxnLst/>
              <a:rect l="l" t="t" r="r" b="b"/>
              <a:pathLst>
                <a:path w="358775" h="406400">
                  <a:moveTo>
                    <a:pt x="35860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358601" y="406400"/>
                  </a:lnTo>
                  <a:lnTo>
                    <a:pt x="3586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5099" y="3022600"/>
              <a:ext cx="358775" cy="406400"/>
            </a:xfrm>
            <a:custGeom>
              <a:avLst/>
              <a:gdLst/>
              <a:ahLst/>
              <a:cxnLst/>
              <a:rect l="l" t="t" r="r" b="b"/>
              <a:pathLst>
                <a:path w="358775" h="406400">
                  <a:moveTo>
                    <a:pt x="0" y="0"/>
                  </a:moveTo>
                  <a:lnTo>
                    <a:pt x="358601" y="0"/>
                  </a:lnTo>
                  <a:lnTo>
                    <a:pt x="358601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5099" y="2616200"/>
              <a:ext cx="231775" cy="406400"/>
            </a:xfrm>
            <a:custGeom>
              <a:avLst/>
              <a:gdLst/>
              <a:ahLst/>
              <a:cxnLst/>
              <a:rect l="l" t="t" r="r" b="b"/>
              <a:pathLst>
                <a:path w="231775" h="406400">
                  <a:moveTo>
                    <a:pt x="23160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31601" y="406400"/>
                  </a:lnTo>
                  <a:lnTo>
                    <a:pt x="231601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5099" y="2616200"/>
              <a:ext cx="231775" cy="406400"/>
            </a:xfrm>
            <a:custGeom>
              <a:avLst/>
              <a:gdLst/>
              <a:ahLst/>
              <a:cxnLst/>
              <a:rect l="l" t="t" r="r" b="b"/>
              <a:pathLst>
                <a:path w="231775" h="406400">
                  <a:moveTo>
                    <a:pt x="0" y="0"/>
                  </a:moveTo>
                  <a:lnTo>
                    <a:pt x="231601" y="0"/>
                  </a:lnTo>
                  <a:lnTo>
                    <a:pt x="231601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7200" y="1481485"/>
              <a:ext cx="1676400" cy="715645"/>
            </a:xfrm>
            <a:custGeom>
              <a:avLst/>
              <a:gdLst/>
              <a:ahLst/>
              <a:cxnLst/>
              <a:rect l="l" t="t" r="r" b="b"/>
              <a:pathLst>
                <a:path w="1676400" h="715644">
                  <a:moveTo>
                    <a:pt x="0" y="0"/>
                  </a:moveTo>
                  <a:lnTo>
                    <a:pt x="0" y="715614"/>
                  </a:lnTo>
                </a:path>
                <a:path w="1676400" h="715644">
                  <a:moveTo>
                    <a:pt x="419100" y="0"/>
                  </a:moveTo>
                  <a:lnTo>
                    <a:pt x="419100" y="715614"/>
                  </a:lnTo>
                </a:path>
                <a:path w="1676400" h="715644">
                  <a:moveTo>
                    <a:pt x="838200" y="0"/>
                  </a:moveTo>
                  <a:lnTo>
                    <a:pt x="838200" y="715614"/>
                  </a:lnTo>
                </a:path>
                <a:path w="1676400" h="715644">
                  <a:moveTo>
                    <a:pt x="1257300" y="0"/>
                  </a:moveTo>
                  <a:lnTo>
                    <a:pt x="1257300" y="715614"/>
                  </a:lnTo>
                </a:path>
                <a:path w="1676400" h="715644">
                  <a:moveTo>
                    <a:pt x="1676400" y="0"/>
                  </a:moveTo>
                  <a:lnTo>
                    <a:pt x="1676400" y="715614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05099" y="2197100"/>
              <a:ext cx="2416175" cy="419100"/>
            </a:xfrm>
            <a:custGeom>
              <a:avLst/>
              <a:gdLst/>
              <a:ahLst/>
              <a:cxnLst/>
              <a:rect l="l" t="t" r="r" b="b"/>
              <a:pathLst>
                <a:path w="2416175" h="419100">
                  <a:moveTo>
                    <a:pt x="2416001" y="0"/>
                  </a:moveTo>
                  <a:lnTo>
                    <a:pt x="0" y="0"/>
                  </a:lnTo>
                  <a:lnTo>
                    <a:pt x="0" y="419100"/>
                  </a:lnTo>
                  <a:lnTo>
                    <a:pt x="2416001" y="419100"/>
                  </a:lnTo>
                  <a:lnTo>
                    <a:pt x="2416001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05099" y="2197100"/>
              <a:ext cx="2416175" cy="419100"/>
            </a:xfrm>
            <a:custGeom>
              <a:avLst/>
              <a:gdLst/>
              <a:ahLst/>
              <a:cxnLst/>
              <a:rect l="l" t="t" r="r" b="b"/>
              <a:pathLst>
                <a:path w="2416175" h="419100">
                  <a:moveTo>
                    <a:pt x="0" y="0"/>
                  </a:moveTo>
                  <a:lnTo>
                    <a:pt x="2416001" y="0"/>
                  </a:lnTo>
                  <a:lnTo>
                    <a:pt x="2416001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05099" y="1790700"/>
              <a:ext cx="409575" cy="406400"/>
            </a:xfrm>
            <a:custGeom>
              <a:avLst/>
              <a:gdLst/>
              <a:ahLst/>
              <a:cxnLst/>
              <a:rect l="l" t="t" r="r" b="b"/>
              <a:pathLst>
                <a:path w="409575" h="406400">
                  <a:moveTo>
                    <a:pt x="409401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409401" y="406400"/>
                  </a:lnTo>
                  <a:lnTo>
                    <a:pt x="409401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05099" y="1790700"/>
              <a:ext cx="409575" cy="406400"/>
            </a:xfrm>
            <a:custGeom>
              <a:avLst/>
              <a:gdLst/>
              <a:ahLst/>
              <a:cxnLst/>
              <a:rect l="l" t="t" r="r" b="b"/>
              <a:pathLst>
                <a:path w="409575" h="406400">
                  <a:moveTo>
                    <a:pt x="0" y="0"/>
                  </a:moveTo>
                  <a:lnTo>
                    <a:pt x="409401" y="0"/>
                  </a:lnTo>
                  <a:lnTo>
                    <a:pt x="409401" y="406400"/>
                  </a:lnTo>
                  <a:lnTo>
                    <a:pt x="0" y="406400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1800" y="1481485"/>
              <a:ext cx="426084" cy="3496310"/>
            </a:xfrm>
            <a:custGeom>
              <a:avLst/>
              <a:gdLst/>
              <a:ahLst/>
              <a:cxnLst/>
              <a:rect l="l" t="t" r="r" b="b"/>
              <a:pathLst>
                <a:path w="426085" h="3496310">
                  <a:moveTo>
                    <a:pt x="0" y="0"/>
                  </a:moveTo>
                  <a:lnTo>
                    <a:pt x="0" y="3495784"/>
                  </a:lnTo>
                </a:path>
                <a:path w="426085" h="3496310">
                  <a:moveTo>
                    <a:pt x="425585" y="0"/>
                  </a:moveTo>
                  <a:lnTo>
                    <a:pt x="425585" y="3495784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05100" y="4977268"/>
              <a:ext cx="3362325" cy="3496310"/>
            </a:xfrm>
            <a:custGeom>
              <a:avLst/>
              <a:gdLst/>
              <a:ahLst/>
              <a:cxnLst/>
              <a:rect l="l" t="t" r="r" b="b"/>
              <a:pathLst>
                <a:path w="3362325" h="3496309">
                  <a:moveTo>
                    <a:pt x="0" y="0"/>
                  </a:moveTo>
                  <a:lnTo>
                    <a:pt x="3362285" y="1"/>
                  </a:lnTo>
                </a:path>
                <a:path w="3362325" h="3496309">
                  <a:moveTo>
                    <a:pt x="0" y="0"/>
                  </a:moveTo>
                  <a:lnTo>
                    <a:pt x="0" y="78888"/>
                  </a:lnTo>
                </a:path>
                <a:path w="3362325" h="3496309">
                  <a:moveTo>
                    <a:pt x="422100" y="0"/>
                  </a:moveTo>
                  <a:lnTo>
                    <a:pt x="422100" y="78888"/>
                  </a:lnTo>
                </a:path>
                <a:path w="3362325" h="3496309">
                  <a:moveTo>
                    <a:pt x="841200" y="0"/>
                  </a:moveTo>
                  <a:lnTo>
                    <a:pt x="841200" y="78888"/>
                  </a:lnTo>
                </a:path>
                <a:path w="3362325" h="3496309">
                  <a:moveTo>
                    <a:pt x="1260300" y="0"/>
                  </a:moveTo>
                  <a:lnTo>
                    <a:pt x="1260300" y="78888"/>
                  </a:lnTo>
                </a:path>
                <a:path w="3362325" h="3496309">
                  <a:moveTo>
                    <a:pt x="1679400" y="0"/>
                  </a:moveTo>
                  <a:lnTo>
                    <a:pt x="1679400" y="78888"/>
                  </a:lnTo>
                </a:path>
                <a:path w="3362325" h="3496309">
                  <a:moveTo>
                    <a:pt x="2098500" y="0"/>
                  </a:moveTo>
                  <a:lnTo>
                    <a:pt x="2098500" y="78888"/>
                  </a:lnTo>
                </a:path>
                <a:path w="3362325" h="3496309">
                  <a:moveTo>
                    <a:pt x="2517600" y="0"/>
                  </a:moveTo>
                  <a:lnTo>
                    <a:pt x="2517600" y="78888"/>
                  </a:lnTo>
                </a:path>
                <a:path w="3362325" h="3496309">
                  <a:moveTo>
                    <a:pt x="2936700" y="0"/>
                  </a:moveTo>
                  <a:lnTo>
                    <a:pt x="2936700" y="78888"/>
                  </a:lnTo>
                </a:path>
                <a:path w="3362325" h="3496309">
                  <a:moveTo>
                    <a:pt x="3362285" y="0"/>
                  </a:moveTo>
                  <a:lnTo>
                    <a:pt x="3362285" y="78888"/>
                  </a:lnTo>
                </a:path>
                <a:path w="3362325" h="3496309">
                  <a:moveTo>
                    <a:pt x="0" y="0"/>
                  </a:moveTo>
                  <a:lnTo>
                    <a:pt x="1" y="3495784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6212" y="1481485"/>
              <a:ext cx="79375" cy="3496310"/>
            </a:xfrm>
            <a:custGeom>
              <a:avLst/>
              <a:gdLst/>
              <a:ahLst/>
              <a:cxnLst/>
              <a:rect l="l" t="t" r="r" b="b"/>
              <a:pathLst>
                <a:path w="79375" h="3496310">
                  <a:moveTo>
                    <a:pt x="0" y="3495784"/>
                  </a:moveTo>
                  <a:lnTo>
                    <a:pt x="78888" y="3495784"/>
                  </a:lnTo>
                </a:path>
                <a:path w="79375" h="3496310">
                  <a:moveTo>
                    <a:pt x="0" y="0"/>
                  </a:moveTo>
                  <a:lnTo>
                    <a:pt x="78888" y="0"/>
                  </a:lnTo>
                </a:path>
              </a:pathLst>
            </a:custGeom>
            <a:ln w="2213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066833" y="4193032"/>
            <a:ext cx="7207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32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dirty="0">
                <a:latin typeface="Times New Roman"/>
                <a:cs typeface="Times New Roman"/>
              </a:rPr>
              <a:t>1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72186" y="3781551"/>
            <a:ext cx="424180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10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6410" y="3370071"/>
            <a:ext cx="7207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17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dirty="0">
                <a:latin typeface="Times New Roman"/>
                <a:cs typeface="Times New Roman"/>
              </a:rPr>
              <a:t>7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27523" y="2958591"/>
            <a:ext cx="72326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4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spc="15" dirty="0">
                <a:latin typeface="Times New Roman"/>
                <a:cs typeface="Times New Roman"/>
              </a:rPr>
              <a:t>27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01438" y="2547111"/>
            <a:ext cx="72326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2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spc="15" dirty="0">
                <a:latin typeface="Times New Roman"/>
                <a:cs typeface="Times New Roman"/>
              </a:rPr>
              <a:t>77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89445" y="2135631"/>
            <a:ext cx="7207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28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dirty="0">
                <a:latin typeface="Times New Roman"/>
                <a:cs typeface="Times New Roman"/>
              </a:rPr>
              <a:t>8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72072" y="1724151"/>
            <a:ext cx="521334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spc="15" dirty="0">
                <a:latin typeface="Times New Roman"/>
                <a:cs typeface="Times New Roman"/>
              </a:rPr>
              <a:t>4</a:t>
            </a:r>
            <a:r>
              <a:rPr sz="3100" b="1" spc="5" dirty="0">
                <a:latin typeface="Times New Roman"/>
                <a:cs typeface="Times New Roman"/>
              </a:rPr>
              <a:t>,</a:t>
            </a:r>
            <a:r>
              <a:rPr sz="3100" b="1" dirty="0">
                <a:latin typeface="Times New Roman"/>
                <a:cs typeface="Times New Roman"/>
              </a:rPr>
              <a:t>8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81334" y="5097271"/>
            <a:ext cx="11201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2434" algn="l"/>
                <a:tab pos="852805" algn="l"/>
              </a:tabLst>
            </a:pP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0	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100" b="1" dirty="0">
                <a:solidFill>
                  <a:srgbClr val="FFFFFF"/>
                </a:solidFill>
                <a:latin typeface="Times New Roman"/>
                <a:cs typeface="Times New Roman"/>
              </a:rPr>
              <a:t>5	</a:t>
            </a:r>
            <a:r>
              <a:rPr sz="21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241215" y="1374937"/>
            <a:ext cx="139065" cy="139065"/>
            <a:chOff x="5241215" y="1374937"/>
            <a:chExt cx="139065" cy="139065"/>
          </a:xfrm>
        </p:grpSpPr>
        <p:sp>
          <p:nvSpPr>
            <p:cNvPr id="33" name="object 33"/>
            <p:cNvSpPr/>
            <p:nvPr/>
          </p:nvSpPr>
          <p:spPr>
            <a:xfrm>
              <a:off x="5252281" y="138600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40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252281" y="138600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40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409912" y="1276603"/>
            <a:ext cx="266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Послеоперационный</a:t>
            </a:r>
            <a:r>
              <a:rPr sz="1800" spc="-5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синдром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241215" y="1895814"/>
            <a:ext cx="139065" cy="139065"/>
            <a:chOff x="5241215" y="1895814"/>
            <a:chExt cx="139065" cy="139065"/>
          </a:xfrm>
        </p:grpSpPr>
        <p:sp>
          <p:nvSpPr>
            <p:cNvPr id="37" name="object 37"/>
            <p:cNvSpPr/>
            <p:nvPr/>
          </p:nvSpPr>
          <p:spPr>
            <a:xfrm>
              <a:off x="5252281" y="1906881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52281" y="190688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5409912" y="1797811"/>
            <a:ext cx="28467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Церебральная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недостаточность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241215" y="2416690"/>
            <a:ext cx="139065" cy="139065"/>
            <a:chOff x="5241215" y="2416690"/>
            <a:chExt cx="139065" cy="139065"/>
          </a:xfrm>
        </p:grpSpPr>
        <p:sp>
          <p:nvSpPr>
            <p:cNvPr id="41" name="object 41"/>
            <p:cNvSpPr/>
            <p:nvPr/>
          </p:nvSpPr>
          <p:spPr>
            <a:xfrm>
              <a:off x="5252281" y="2427756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252281" y="2427757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409912" y="2319020"/>
            <a:ext cx="2617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Печеночная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недостаточность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241215" y="2937566"/>
            <a:ext cx="139065" cy="139065"/>
            <a:chOff x="5241215" y="2937566"/>
            <a:chExt cx="139065" cy="139065"/>
          </a:xfrm>
        </p:grpSpPr>
        <p:sp>
          <p:nvSpPr>
            <p:cNvPr id="45" name="object 45"/>
            <p:cNvSpPr/>
            <p:nvPr/>
          </p:nvSpPr>
          <p:spPr>
            <a:xfrm>
              <a:off x="5252281" y="2948633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252281" y="2948632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09912" y="2840227"/>
            <a:ext cx="240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Narrow"/>
                <a:cs typeface="Arial Narrow"/>
              </a:rPr>
              <a:t>Почечная</a:t>
            </a:r>
            <a:r>
              <a:rPr sz="1800" spc="-7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недостаточность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241215" y="3458442"/>
            <a:ext cx="139065" cy="139065"/>
            <a:chOff x="5241215" y="3458442"/>
            <a:chExt cx="139065" cy="139065"/>
          </a:xfrm>
        </p:grpSpPr>
        <p:sp>
          <p:nvSpPr>
            <p:cNvPr id="49" name="object 49"/>
            <p:cNvSpPr/>
            <p:nvPr/>
          </p:nvSpPr>
          <p:spPr>
            <a:xfrm>
              <a:off x="5252281" y="346950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252281" y="3469509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5241215" y="3979317"/>
            <a:ext cx="139065" cy="139065"/>
            <a:chOff x="5241215" y="3979317"/>
            <a:chExt cx="139065" cy="139065"/>
          </a:xfrm>
        </p:grpSpPr>
        <p:sp>
          <p:nvSpPr>
            <p:cNvPr id="52" name="object 52"/>
            <p:cNvSpPr/>
            <p:nvPr/>
          </p:nvSpPr>
          <p:spPr>
            <a:xfrm>
              <a:off x="5252281" y="399038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252281" y="3990384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5409912" y="3361435"/>
            <a:ext cx="2733675" cy="82105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204"/>
              </a:spcBef>
            </a:pPr>
            <a:r>
              <a:rPr sz="1800" dirty="0">
                <a:latin typeface="Arial Narrow"/>
                <a:cs typeface="Arial Narrow"/>
              </a:rPr>
              <a:t>Синдром </a:t>
            </a:r>
            <a:r>
              <a:rPr sz="1800" spc="-5" dirty="0">
                <a:latin typeface="Arial Narrow"/>
                <a:cs typeface="Arial Narrow"/>
              </a:rPr>
              <a:t>системного  </a:t>
            </a:r>
            <a:r>
              <a:rPr sz="1800" dirty="0">
                <a:latin typeface="Arial Narrow"/>
                <a:cs typeface="Arial Narrow"/>
              </a:rPr>
              <a:t>воспалительного ответа  Дыхательная</a:t>
            </a:r>
            <a:r>
              <a:rPr sz="1800" spc="-90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недостаточность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241215" y="4500194"/>
            <a:ext cx="139065" cy="139065"/>
            <a:chOff x="5241215" y="4500194"/>
            <a:chExt cx="139065" cy="139065"/>
          </a:xfrm>
        </p:grpSpPr>
        <p:sp>
          <p:nvSpPr>
            <p:cNvPr id="56" name="object 56"/>
            <p:cNvSpPr/>
            <p:nvPr/>
          </p:nvSpPr>
          <p:spPr>
            <a:xfrm>
              <a:off x="5252281" y="451126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116729" y="0"/>
                  </a:moveTo>
                  <a:lnTo>
                    <a:pt x="0" y="0"/>
                  </a:lnTo>
                  <a:lnTo>
                    <a:pt x="0" y="116729"/>
                  </a:lnTo>
                  <a:lnTo>
                    <a:pt x="116729" y="116729"/>
                  </a:lnTo>
                  <a:lnTo>
                    <a:pt x="11672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52281" y="4511260"/>
              <a:ext cx="116839" cy="116839"/>
            </a:xfrm>
            <a:custGeom>
              <a:avLst/>
              <a:gdLst/>
              <a:ahLst/>
              <a:cxnLst/>
              <a:rect l="l" t="t" r="r" b="b"/>
              <a:pathLst>
                <a:path w="116839" h="116839">
                  <a:moveTo>
                    <a:pt x="0" y="0"/>
                  </a:moveTo>
                  <a:lnTo>
                    <a:pt x="116729" y="0"/>
                  </a:lnTo>
                  <a:lnTo>
                    <a:pt x="116729" y="116729"/>
                  </a:lnTo>
                  <a:lnTo>
                    <a:pt x="0" y="116729"/>
                  </a:lnTo>
                  <a:lnTo>
                    <a:pt x="0" y="0"/>
                  </a:lnTo>
                  <a:close/>
                </a:path>
              </a:pathLst>
            </a:custGeom>
            <a:ln w="221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5409912" y="4403852"/>
            <a:ext cx="204470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dirty="0">
                <a:latin typeface="Arial Narrow"/>
                <a:cs typeface="Arial Narrow"/>
              </a:rPr>
              <a:t>Сердечно -</a:t>
            </a:r>
            <a:r>
              <a:rPr sz="1800" spc="-95" dirty="0">
                <a:latin typeface="Arial Narrow"/>
                <a:cs typeface="Arial Narrow"/>
              </a:rPr>
              <a:t> </a:t>
            </a:r>
            <a:r>
              <a:rPr sz="1800" dirty="0">
                <a:latin typeface="Arial Narrow"/>
                <a:cs typeface="Arial Narrow"/>
              </a:rPr>
              <a:t>сосудистая  недостаточность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6093" y="387095"/>
            <a:ext cx="561467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300" b="1" spc="10" dirty="0">
                <a:solidFill>
                  <a:srgbClr val="C00000"/>
                </a:solidFill>
                <a:latin typeface="Arial Narrow"/>
                <a:cs typeface="Arial Narrow"/>
              </a:rPr>
              <a:t>Сердечно-сосудистая недостаточность</a:t>
            </a:r>
            <a:r>
              <a:rPr sz="2300" b="1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300" b="1" dirty="0">
                <a:solidFill>
                  <a:srgbClr val="C00000"/>
                </a:solidFill>
                <a:latin typeface="Arial Narrow"/>
                <a:cs typeface="Arial Narrow"/>
              </a:rPr>
              <a:t>–</a:t>
            </a:r>
            <a:endParaRPr sz="2300">
              <a:latin typeface="Arial Narrow"/>
              <a:cs typeface="Arial Narrow"/>
            </a:endParaRPr>
          </a:p>
          <a:p>
            <a:pPr algn="ctr">
              <a:lnSpc>
                <a:spcPts val="2014"/>
              </a:lnSpc>
            </a:pP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инфузионная </a:t>
            </a:r>
            <a:r>
              <a:rPr sz="1700" b="1" spc="-15" dirty="0">
                <a:solidFill>
                  <a:srgbClr val="C00000"/>
                </a:solidFill>
                <a:latin typeface="Arial Narrow"/>
                <a:cs typeface="Arial Narrow"/>
              </a:rPr>
              <a:t>терапия </a:t>
            </a:r>
            <a:r>
              <a:rPr sz="1700" b="1" dirty="0">
                <a:solidFill>
                  <a:srgbClr val="C00000"/>
                </a:solidFill>
                <a:latin typeface="Arial Narrow"/>
                <a:cs typeface="Arial Narrow"/>
              </a:rPr>
              <a:t>и </a:t>
            </a:r>
            <a:r>
              <a:rPr sz="1700" b="1" spc="-20" dirty="0">
                <a:solidFill>
                  <a:srgbClr val="C00000"/>
                </a:solidFill>
                <a:latin typeface="Arial Narrow"/>
                <a:cs typeface="Arial Narrow"/>
              </a:rPr>
              <a:t>инотропная\вазопрессорная поддержка</a:t>
            </a:r>
            <a:endParaRPr sz="1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45920"/>
            <a:ext cx="6458585" cy="1799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2300" spc="5" dirty="0">
                <a:latin typeface="Arial Narrow"/>
                <a:cs typeface="Arial Narrow"/>
              </a:rPr>
              <a:t>Две основные цели </a:t>
            </a:r>
            <a:r>
              <a:rPr sz="2300" spc="10" dirty="0">
                <a:latin typeface="Arial Narrow"/>
                <a:cs typeface="Arial Narrow"/>
              </a:rPr>
              <a:t>циркуляторной</a:t>
            </a:r>
            <a:r>
              <a:rPr sz="2300" spc="8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поддержки:</a:t>
            </a:r>
            <a:endParaRPr sz="2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Arial Narrow"/>
              <a:cs typeface="Arial Narrow"/>
            </a:endParaRPr>
          </a:p>
          <a:p>
            <a:pPr marL="296545" indent="-284480">
              <a:lnSpc>
                <a:spcPct val="100000"/>
              </a:lnSpc>
              <a:buAutoNum type="arabicPlain"/>
              <a:tabLst>
                <a:tab pos="297180" algn="l"/>
              </a:tabLst>
            </a:pPr>
            <a:r>
              <a:rPr sz="2300" spc="10" dirty="0">
                <a:latin typeface="Arial Narrow"/>
                <a:cs typeface="Arial Narrow"/>
              </a:rPr>
              <a:t>Поддерживать нормальный гемодинамический</a:t>
            </a:r>
            <a:r>
              <a:rPr sz="2300" spc="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статус</a:t>
            </a:r>
            <a:endParaRPr sz="23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Narrow"/>
              <a:buAutoNum type="arabicPlain"/>
            </a:pPr>
            <a:endParaRPr sz="2450">
              <a:latin typeface="Arial Narrow"/>
              <a:cs typeface="Arial Narrow"/>
            </a:endParaRPr>
          </a:p>
          <a:p>
            <a:pPr marL="296545" indent="-284480">
              <a:lnSpc>
                <a:spcPct val="100000"/>
              </a:lnSpc>
              <a:buAutoNum type="arabicPlain"/>
              <a:tabLst>
                <a:tab pos="297180" algn="l"/>
              </a:tabLst>
            </a:pPr>
            <a:r>
              <a:rPr sz="2300" spc="10" dirty="0">
                <a:latin typeface="Arial Narrow"/>
                <a:cs typeface="Arial Narrow"/>
              </a:rPr>
              <a:t>Обеспечивать оптимальную </a:t>
            </a:r>
            <a:r>
              <a:rPr sz="2300" spc="5" dirty="0">
                <a:latin typeface="Arial Narrow"/>
                <a:cs typeface="Arial Narrow"/>
              </a:rPr>
              <a:t>доставку</a:t>
            </a:r>
            <a:r>
              <a:rPr sz="2300" spc="6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кислорода.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1760" y="277213"/>
            <a:ext cx="4324751" cy="52810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7281" y="225044"/>
            <a:ext cx="7430770" cy="949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Narrow"/>
                <a:cs typeface="Arial Narrow"/>
              </a:rPr>
              <a:t>Летальность </a:t>
            </a:r>
            <a:r>
              <a:rPr sz="2400" dirty="0">
                <a:latin typeface="Arial Narrow"/>
                <a:cs typeface="Arial Narrow"/>
              </a:rPr>
              <a:t>при СВР/ССВО.</a:t>
            </a:r>
            <a:endParaRPr sz="2400">
              <a:latin typeface="Arial Narrow"/>
              <a:cs typeface="Arial Narrow"/>
            </a:endParaRPr>
          </a:p>
          <a:p>
            <a:pPr marL="12065" marR="5080" algn="ctr">
              <a:lnSpc>
                <a:spcPts val="2210"/>
              </a:lnSpc>
              <a:spcBef>
                <a:spcPts val="55"/>
              </a:spcBef>
            </a:pPr>
            <a:r>
              <a:rPr sz="1800" spc="-5" dirty="0">
                <a:latin typeface="Arial Narrow"/>
                <a:cs typeface="Arial Narrow"/>
              </a:rPr>
              <a:t>(По Rangel-Frausto M, Pittet D,Costigan M. The natural history </a:t>
            </a:r>
            <a:r>
              <a:rPr sz="1800" dirty="0">
                <a:latin typeface="Arial Narrow"/>
                <a:cs typeface="Arial Narrow"/>
              </a:rPr>
              <a:t>of </a:t>
            </a:r>
            <a:r>
              <a:rPr sz="1800" spc="-5" dirty="0">
                <a:latin typeface="Arial Narrow"/>
                <a:cs typeface="Arial Narrow"/>
              </a:rPr>
              <a:t>systemic inflammatory  response syndrome (SIRS) </a:t>
            </a:r>
            <a:r>
              <a:rPr sz="1800" dirty="0">
                <a:latin typeface="Arial Narrow"/>
                <a:cs typeface="Arial Narrow"/>
              </a:rPr>
              <a:t>. </a:t>
            </a:r>
            <a:r>
              <a:rPr sz="1800" spc="-5" dirty="0">
                <a:latin typeface="Arial Narrow"/>
                <a:cs typeface="Arial Narrow"/>
              </a:rPr>
              <a:t>JAMA </a:t>
            </a:r>
            <a:r>
              <a:rPr sz="1800" dirty="0">
                <a:latin typeface="Arial Narrow"/>
                <a:cs typeface="Arial Narrow"/>
              </a:rPr>
              <a:t>1995;</a:t>
            </a:r>
            <a:r>
              <a:rPr sz="1800" spc="-60" dirty="0">
                <a:latin typeface="Arial Narrow"/>
                <a:cs typeface="Arial Narrow"/>
              </a:rPr>
              <a:t> </a:t>
            </a:r>
            <a:r>
              <a:rPr sz="1800" spc="-15" dirty="0">
                <a:latin typeface="Arial Narrow"/>
                <a:cs typeface="Arial Narrow"/>
              </a:rPr>
              <a:t>273:117-23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5127" y="1847087"/>
            <a:ext cx="5681980" cy="2777490"/>
            <a:chOff x="1405127" y="1847087"/>
            <a:chExt cx="5681980" cy="2777490"/>
          </a:xfrm>
        </p:grpSpPr>
        <p:sp>
          <p:nvSpPr>
            <p:cNvPr id="4" name="object 4"/>
            <p:cNvSpPr/>
            <p:nvPr/>
          </p:nvSpPr>
          <p:spPr>
            <a:xfrm>
              <a:off x="1405127" y="1847087"/>
              <a:ext cx="5681472" cy="2740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32106" y="4560822"/>
              <a:ext cx="5481320" cy="63500"/>
            </a:xfrm>
            <a:custGeom>
              <a:avLst/>
              <a:gdLst/>
              <a:ahLst/>
              <a:cxnLst/>
              <a:rect l="l" t="t" r="r" b="b"/>
              <a:pathLst>
                <a:path w="5481320" h="63500">
                  <a:moveTo>
                    <a:pt x="0" y="0"/>
                  </a:moveTo>
                  <a:lnTo>
                    <a:pt x="0" y="63161"/>
                  </a:lnTo>
                </a:path>
                <a:path w="5481320" h="63500">
                  <a:moveTo>
                    <a:pt x="917393" y="0"/>
                  </a:moveTo>
                  <a:lnTo>
                    <a:pt x="917393" y="63161"/>
                  </a:lnTo>
                </a:path>
                <a:path w="5481320" h="63500">
                  <a:moveTo>
                    <a:pt x="1831793" y="0"/>
                  </a:moveTo>
                  <a:lnTo>
                    <a:pt x="1831793" y="63161"/>
                  </a:lnTo>
                </a:path>
                <a:path w="5481320" h="63500">
                  <a:moveTo>
                    <a:pt x="2746193" y="0"/>
                  </a:moveTo>
                  <a:lnTo>
                    <a:pt x="2746193" y="63161"/>
                  </a:lnTo>
                </a:path>
                <a:path w="5481320" h="63500">
                  <a:moveTo>
                    <a:pt x="3647893" y="0"/>
                  </a:moveTo>
                  <a:lnTo>
                    <a:pt x="3647893" y="63161"/>
                  </a:lnTo>
                </a:path>
                <a:path w="5481320" h="63500">
                  <a:moveTo>
                    <a:pt x="4562293" y="0"/>
                  </a:moveTo>
                  <a:lnTo>
                    <a:pt x="4562293" y="63161"/>
                  </a:lnTo>
                </a:path>
                <a:path w="5481320" h="63500">
                  <a:moveTo>
                    <a:pt x="5481203" y="0"/>
                  </a:moveTo>
                  <a:lnTo>
                    <a:pt x="5481203" y="63161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15518" y="4660900"/>
            <a:ext cx="300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C00000"/>
                </a:solidFill>
                <a:latin typeface="Arial Narrow"/>
                <a:cs typeface="Arial Narrow"/>
              </a:rPr>
              <a:t>не</a:t>
            </a:r>
            <a:r>
              <a:rPr sz="1600" b="1" dirty="0">
                <a:solidFill>
                  <a:srgbClr val="C00000"/>
                </a:solidFill>
                <a:latin typeface="Arial Narrow"/>
                <a:cs typeface="Arial Narrow"/>
              </a:rPr>
              <a:t>т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8504" y="4660900"/>
            <a:ext cx="6553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C00000"/>
                </a:solidFill>
                <a:latin typeface="Arial Narrow"/>
                <a:cs typeface="Arial Narrow"/>
              </a:rPr>
              <a:t>3</a:t>
            </a:r>
            <a:r>
              <a:rPr sz="1600" b="1" spc="-8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1600" b="1" dirty="0">
                <a:solidFill>
                  <a:srgbClr val="C00000"/>
                </a:solidFill>
                <a:latin typeface="Arial Narrow"/>
                <a:cs typeface="Arial Narrow"/>
              </a:rPr>
              <a:t>ССВО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5206" y="4660900"/>
            <a:ext cx="3962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C00000"/>
                </a:solidFill>
                <a:latin typeface="Arial Narrow"/>
                <a:cs typeface="Arial Narrow"/>
              </a:rPr>
              <a:t>ПОН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5084" y="3883659"/>
            <a:ext cx="187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3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8617" y="3712971"/>
            <a:ext cx="187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6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22151" y="3542283"/>
            <a:ext cx="1879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9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4596" y="3139947"/>
            <a:ext cx="349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16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8130" y="2911347"/>
            <a:ext cx="349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20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1663" y="1481835"/>
            <a:ext cx="3498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45</a:t>
            </a:r>
            <a:endParaRPr sz="2800">
              <a:latin typeface="Arial Narrow"/>
              <a:cs typeface="Arial Narrow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212070" y="3395974"/>
            <a:ext cx="95250" cy="95250"/>
            <a:chOff x="7212070" y="3395974"/>
            <a:chExt cx="95250" cy="95250"/>
          </a:xfrm>
        </p:grpSpPr>
        <p:sp>
          <p:nvSpPr>
            <p:cNvPr id="16" name="object 16"/>
            <p:cNvSpPr/>
            <p:nvPr/>
          </p:nvSpPr>
          <p:spPr>
            <a:xfrm>
              <a:off x="7213693" y="339759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1440" y="91439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3693" y="339759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0" y="0"/>
                  </a:moveTo>
                  <a:lnTo>
                    <a:pt x="91440" y="0"/>
                  </a:lnTo>
                  <a:lnTo>
                    <a:pt x="91440" y="91440"/>
                  </a:lnTo>
                  <a:lnTo>
                    <a:pt x="0" y="91440"/>
                  </a:lnTo>
                  <a:lnTo>
                    <a:pt x="0" y="0"/>
                  </a:lnTo>
                  <a:close/>
                </a:path>
              </a:pathLst>
            </a:custGeom>
            <a:ln w="32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06577" y="3262426"/>
            <a:ext cx="1224280" cy="361950"/>
          </a:xfrm>
          <a:prstGeom prst="rect">
            <a:avLst/>
          </a:prstGeom>
          <a:ln w="3246">
            <a:solidFill>
              <a:srgbClr val="00FFFF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439"/>
              </a:spcBef>
            </a:pPr>
            <a:r>
              <a:rPr sz="1400" b="1" spc="-5" dirty="0">
                <a:solidFill>
                  <a:srgbClr val="C00000"/>
                </a:solidFill>
                <a:latin typeface="Arial Narrow"/>
                <a:cs typeface="Arial Narrow"/>
              </a:rPr>
              <a:t>Летальность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596" y="337340"/>
            <a:ext cx="6897206" cy="4080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1294" y="216957"/>
            <a:ext cx="4320645" cy="54980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1630" y="157200"/>
            <a:ext cx="6901656" cy="2220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4730" y="401319"/>
            <a:ext cx="709930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Острая церебральная</a:t>
            </a:r>
            <a:r>
              <a:rPr sz="3700" spc="-6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700" spc="-20" dirty="0">
                <a:solidFill>
                  <a:srgbClr val="C00000"/>
                </a:solidFill>
                <a:latin typeface="Arial Narrow"/>
                <a:cs typeface="Arial Narrow"/>
              </a:rPr>
              <a:t>недостаточность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6323" y="1327403"/>
            <a:ext cx="7083425" cy="27051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1177290">
              <a:lnSpc>
                <a:spcPct val="79000"/>
              </a:lnSpc>
              <a:spcBef>
                <a:spcPts val="600"/>
              </a:spcBef>
            </a:pPr>
            <a:r>
              <a:rPr sz="2000" spc="-5" dirty="0">
                <a:latin typeface="Arial Narrow"/>
                <a:cs typeface="Arial Narrow"/>
              </a:rPr>
              <a:t>симтомокомплекс различных нарушений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количественного 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и 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качественного уровня</a:t>
            </a:r>
            <a:r>
              <a:rPr sz="2000" spc="-2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сознания,</a:t>
            </a:r>
            <a:endParaRPr sz="2000">
              <a:latin typeface="Arial Narrow"/>
              <a:cs typeface="Arial Narrow"/>
            </a:endParaRPr>
          </a:p>
          <a:p>
            <a:pPr marL="12700" marR="1062355" indent="57150">
              <a:lnSpc>
                <a:spcPct val="79000"/>
              </a:lnSpc>
              <a:spcBef>
                <a:spcPts val="505"/>
              </a:spcBef>
            </a:pPr>
            <a:r>
              <a:rPr sz="2000" spc="-5" dirty="0">
                <a:latin typeface="Arial Narrow"/>
                <a:cs typeface="Arial Narrow"/>
              </a:rPr>
              <a:t>координированной активности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афферентных </a:t>
            </a:r>
            <a:r>
              <a:rPr sz="2000" spc="-5" dirty="0">
                <a:latin typeface="Arial Narrow"/>
                <a:cs typeface="Arial Narrow"/>
              </a:rPr>
              <a:t>(двигательных,  нейрогуморальных, нейровегетативных) </a:t>
            </a:r>
            <a:r>
              <a:rPr sz="2000" dirty="0">
                <a:latin typeface="Arial Narrow"/>
                <a:cs typeface="Arial Narrow"/>
              </a:rPr>
              <a:t>и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эфферентных  </a:t>
            </a:r>
            <a:r>
              <a:rPr sz="2000" spc="-5" dirty="0">
                <a:latin typeface="Arial Narrow"/>
                <a:cs typeface="Arial Narrow"/>
              </a:rPr>
              <a:t>(чувствительных) систем центральной нервной</a:t>
            </a:r>
            <a:r>
              <a:rPr sz="2000" spc="-25" dirty="0"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системы,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210"/>
              </a:lnSpc>
            </a:pPr>
            <a:r>
              <a:rPr sz="2000" spc="-5" dirty="0">
                <a:latin typeface="Arial Narrow"/>
                <a:cs typeface="Arial Narrow"/>
              </a:rPr>
              <a:t>ведущих </a:t>
            </a:r>
            <a:r>
              <a:rPr sz="2000" dirty="0">
                <a:latin typeface="Arial Narrow"/>
                <a:cs typeface="Arial Narrow"/>
              </a:rPr>
              <a:t>к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временному или стойкому нарушению биологического </a:t>
            </a:r>
            <a:r>
              <a:rPr sz="2000" dirty="0">
                <a:solidFill>
                  <a:srgbClr val="C00000"/>
                </a:solidFill>
                <a:latin typeface="Arial Narrow"/>
                <a:cs typeface="Arial Narrow"/>
              </a:rPr>
              <a:t>и</a:t>
            </a:r>
            <a:r>
              <a:rPr sz="2000" spc="-4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(или)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210"/>
              </a:lnSpc>
            </a:pP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социального статуса</a:t>
            </a:r>
            <a:r>
              <a:rPr sz="2000" spc="-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latin typeface="Arial Narrow"/>
                <a:cs typeface="Arial Narrow"/>
              </a:rPr>
              <a:t>больного,</a:t>
            </a:r>
            <a:endParaRPr sz="2000">
              <a:latin typeface="Arial Narrow"/>
              <a:cs typeface="Arial Narrow"/>
            </a:endParaRPr>
          </a:p>
          <a:p>
            <a:pPr marL="12700" marR="984885" indent="57150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latin typeface="Arial Narrow"/>
                <a:cs typeface="Arial Narrow"/>
              </a:rPr>
              <a:t>а </a:t>
            </a:r>
            <a:r>
              <a:rPr sz="2000" spc="-5" dirty="0">
                <a:latin typeface="Arial Narrow"/>
                <a:cs typeface="Arial Narrow"/>
              </a:rPr>
              <a:t>также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мультиорганным нарушениям </a:t>
            </a:r>
            <a:r>
              <a:rPr sz="2000" spc="-5" dirty="0">
                <a:latin typeface="Arial Narrow"/>
                <a:cs typeface="Arial Narrow"/>
              </a:rPr>
              <a:t>(цереброкардиальным,  цереброреспираторным, цереброинтестинальным,  церебропульмональным, цереброэлетролитным </a:t>
            </a:r>
            <a:r>
              <a:rPr sz="2000" dirty="0">
                <a:latin typeface="Arial Narrow"/>
                <a:cs typeface="Arial Narrow"/>
              </a:rPr>
              <a:t>и</a:t>
            </a:r>
            <a:r>
              <a:rPr sz="2000" spc="-35" dirty="0">
                <a:latin typeface="Arial Narrow"/>
                <a:cs typeface="Arial Narrow"/>
              </a:rPr>
              <a:t> </a:t>
            </a:r>
            <a:r>
              <a:rPr sz="2000" spc="-10" dirty="0">
                <a:latin typeface="Arial Narrow"/>
                <a:cs typeface="Arial Narrow"/>
              </a:rPr>
              <a:t>т.д.)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0"/>
            <a:ext cx="449791" cy="419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3568" y="180003"/>
            <a:ext cx="7529099" cy="5197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591" y="1875117"/>
            <a:ext cx="7274408" cy="38398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6553" y="284479"/>
            <a:ext cx="50209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70" dirty="0"/>
              <a:t>Генерация </a:t>
            </a:r>
            <a:r>
              <a:rPr sz="2700" spc="-250" dirty="0"/>
              <a:t>потенциала </a:t>
            </a:r>
            <a:r>
              <a:rPr sz="2700" spc="-240" dirty="0"/>
              <a:t>действия</a:t>
            </a:r>
            <a:r>
              <a:rPr sz="2700" spc="-320" dirty="0"/>
              <a:t> </a:t>
            </a:r>
            <a:r>
              <a:rPr sz="2700" spc="-254" dirty="0"/>
              <a:t>нейрона</a:t>
            </a:r>
            <a:endParaRPr sz="2700"/>
          </a:p>
        </p:txBody>
      </p:sp>
      <p:grpSp>
        <p:nvGrpSpPr>
          <p:cNvPr id="4" name="object 4"/>
          <p:cNvGrpSpPr/>
          <p:nvPr/>
        </p:nvGrpSpPr>
        <p:grpSpPr>
          <a:xfrm>
            <a:off x="1454151" y="800100"/>
            <a:ext cx="6200775" cy="4295775"/>
            <a:chOff x="1454151" y="800100"/>
            <a:chExt cx="6200775" cy="4295775"/>
          </a:xfrm>
        </p:grpSpPr>
        <p:sp>
          <p:nvSpPr>
            <p:cNvPr id="5" name="object 5"/>
            <p:cNvSpPr/>
            <p:nvPr/>
          </p:nvSpPr>
          <p:spPr>
            <a:xfrm>
              <a:off x="1709737" y="804862"/>
              <a:ext cx="0" cy="4267200"/>
            </a:xfrm>
            <a:custGeom>
              <a:avLst/>
              <a:gdLst/>
              <a:ahLst/>
              <a:cxnLst/>
              <a:rect l="l" t="t" r="r" b="b"/>
              <a:pathLst>
                <a:path h="4267200">
                  <a:moveTo>
                    <a:pt x="0" y="0"/>
                  </a:moveTo>
                  <a:lnTo>
                    <a:pt x="1" y="426720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09737" y="1019175"/>
              <a:ext cx="5940425" cy="0"/>
            </a:xfrm>
            <a:custGeom>
              <a:avLst/>
              <a:gdLst/>
              <a:ahLst/>
              <a:cxnLst/>
              <a:rect l="l" t="t" r="r" b="b"/>
              <a:pathLst>
                <a:path w="5940425">
                  <a:moveTo>
                    <a:pt x="0" y="0"/>
                  </a:moveTo>
                  <a:lnTo>
                    <a:pt x="5940029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9737" y="1885950"/>
              <a:ext cx="5940425" cy="0"/>
            </a:xfrm>
            <a:custGeom>
              <a:avLst/>
              <a:gdLst/>
              <a:ahLst/>
              <a:cxnLst/>
              <a:rect l="l" t="t" r="r" b="b"/>
              <a:pathLst>
                <a:path w="5940425">
                  <a:moveTo>
                    <a:pt x="0" y="0"/>
                  </a:moveTo>
                  <a:lnTo>
                    <a:pt x="5940029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09738" y="3937396"/>
              <a:ext cx="5724525" cy="0"/>
            </a:xfrm>
            <a:custGeom>
              <a:avLst/>
              <a:gdLst/>
              <a:ahLst/>
              <a:cxnLst/>
              <a:rect l="l" t="t" r="r" b="b"/>
              <a:pathLst>
                <a:path w="5724525">
                  <a:moveTo>
                    <a:pt x="0" y="0"/>
                  </a:moveTo>
                  <a:lnTo>
                    <a:pt x="5724525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9738" y="4639866"/>
              <a:ext cx="5724525" cy="0"/>
            </a:xfrm>
            <a:custGeom>
              <a:avLst/>
              <a:gdLst/>
              <a:ahLst/>
              <a:cxnLst/>
              <a:rect l="l" t="t" r="r" b="b"/>
              <a:pathLst>
                <a:path w="5724525">
                  <a:moveTo>
                    <a:pt x="0" y="0"/>
                  </a:moveTo>
                  <a:lnTo>
                    <a:pt x="5724525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26457" y="1019374"/>
              <a:ext cx="4657725" cy="4053204"/>
            </a:xfrm>
            <a:custGeom>
              <a:avLst/>
              <a:gdLst/>
              <a:ahLst/>
              <a:cxnLst/>
              <a:rect l="l" t="t" r="r" b="b"/>
              <a:pathLst>
                <a:path w="4657725" h="4053204">
                  <a:moveTo>
                    <a:pt x="0" y="3333093"/>
                  </a:moveTo>
                  <a:lnTo>
                    <a:pt x="40373" y="3350715"/>
                  </a:lnTo>
                  <a:lnTo>
                    <a:pt x="80728" y="3368159"/>
                  </a:lnTo>
                  <a:lnTo>
                    <a:pt x="121049" y="3385247"/>
                  </a:lnTo>
                  <a:lnTo>
                    <a:pt x="161317" y="3401798"/>
                  </a:lnTo>
                  <a:lnTo>
                    <a:pt x="201515" y="3417636"/>
                  </a:lnTo>
                  <a:lnTo>
                    <a:pt x="241625" y="3432581"/>
                  </a:lnTo>
                  <a:lnTo>
                    <a:pt x="281631" y="3446456"/>
                  </a:lnTo>
                  <a:lnTo>
                    <a:pt x="321514" y="3459081"/>
                  </a:lnTo>
                  <a:lnTo>
                    <a:pt x="361256" y="3470279"/>
                  </a:lnTo>
                  <a:lnTo>
                    <a:pt x="400842" y="3479870"/>
                  </a:lnTo>
                  <a:lnTo>
                    <a:pt x="440252" y="3487676"/>
                  </a:lnTo>
                  <a:lnTo>
                    <a:pt x="479470" y="3493519"/>
                  </a:lnTo>
                  <a:lnTo>
                    <a:pt x="518477" y="3497221"/>
                  </a:lnTo>
                  <a:lnTo>
                    <a:pt x="557257" y="3498602"/>
                  </a:lnTo>
                  <a:lnTo>
                    <a:pt x="595792" y="3497484"/>
                  </a:lnTo>
                  <a:lnTo>
                    <a:pt x="634065" y="3493690"/>
                  </a:lnTo>
                  <a:lnTo>
                    <a:pt x="672057" y="3487040"/>
                  </a:lnTo>
                  <a:lnTo>
                    <a:pt x="709751" y="3477355"/>
                  </a:lnTo>
                  <a:lnTo>
                    <a:pt x="747131" y="3464458"/>
                  </a:lnTo>
                  <a:lnTo>
                    <a:pt x="784178" y="3448170"/>
                  </a:lnTo>
                  <a:lnTo>
                    <a:pt x="820875" y="3428313"/>
                  </a:lnTo>
                  <a:lnTo>
                    <a:pt x="857204" y="3404707"/>
                  </a:lnTo>
                  <a:lnTo>
                    <a:pt x="893148" y="3377175"/>
                  </a:lnTo>
                  <a:lnTo>
                    <a:pt x="928689" y="3345538"/>
                  </a:lnTo>
                  <a:lnTo>
                    <a:pt x="963810" y="3309618"/>
                  </a:lnTo>
                  <a:lnTo>
                    <a:pt x="998494" y="3269236"/>
                  </a:lnTo>
                  <a:lnTo>
                    <a:pt x="1032722" y="3224213"/>
                  </a:lnTo>
                  <a:lnTo>
                    <a:pt x="1066478" y="3174372"/>
                  </a:lnTo>
                  <a:lnTo>
                    <a:pt x="1099744" y="3119533"/>
                  </a:lnTo>
                  <a:lnTo>
                    <a:pt x="1125996" y="3068468"/>
                  </a:lnTo>
                  <a:lnTo>
                    <a:pt x="1151589" y="3008172"/>
                  </a:lnTo>
                  <a:lnTo>
                    <a:pt x="1176564" y="2939279"/>
                  </a:lnTo>
                  <a:lnTo>
                    <a:pt x="1188832" y="2901808"/>
                  </a:lnTo>
                  <a:lnTo>
                    <a:pt x="1200960" y="2862426"/>
                  </a:lnTo>
                  <a:lnTo>
                    <a:pt x="1212953" y="2821213"/>
                  </a:lnTo>
                  <a:lnTo>
                    <a:pt x="1224816" y="2778248"/>
                  </a:lnTo>
                  <a:lnTo>
                    <a:pt x="1236555" y="2733611"/>
                  </a:lnTo>
                  <a:lnTo>
                    <a:pt x="1248173" y="2687381"/>
                  </a:lnTo>
                  <a:lnTo>
                    <a:pt x="1259677" y="2639638"/>
                  </a:lnTo>
                  <a:lnTo>
                    <a:pt x="1271071" y="2590461"/>
                  </a:lnTo>
                  <a:lnTo>
                    <a:pt x="1282361" y="2539929"/>
                  </a:lnTo>
                  <a:lnTo>
                    <a:pt x="1293550" y="2488123"/>
                  </a:lnTo>
                  <a:lnTo>
                    <a:pt x="1304645" y="2435121"/>
                  </a:lnTo>
                  <a:lnTo>
                    <a:pt x="1315649" y="2381003"/>
                  </a:lnTo>
                  <a:lnTo>
                    <a:pt x="1326569" y="2325848"/>
                  </a:lnTo>
                  <a:lnTo>
                    <a:pt x="1337409" y="2269737"/>
                  </a:lnTo>
                  <a:lnTo>
                    <a:pt x="1348175" y="2212747"/>
                  </a:lnTo>
                  <a:lnTo>
                    <a:pt x="1358870" y="2154960"/>
                  </a:lnTo>
                  <a:lnTo>
                    <a:pt x="1369500" y="2096453"/>
                  </a:lnTo>
                  <a:lnTo>
                    <a:pt x="1380071" y="2037308"/>
                  </a:lnTo>
                  <a:lnTo>
                    <a:pt x="1390586" y="1977603"/>
                  </a:lnTo>
                  <a:lnTo>
                    <a:pt x="1401052" y="1917417"/>
                  </a:lnTo>
                  <a:lnTo>
                    <a:pt x="1411473" y="1856831"/>
                  </a:lnTo>
                  <a:lnTo>
                    <a:pt x="1421854" y="1795923"/>
                  </a:lnTo>
                  <a:lnTo>
                    <a:pt x="1432200" y="1734773"/>
                  </a:lnTo>
                  <a:lnTo>
                    <a:pt x="1442515" y="1673461"/>
                  </a:lnTo>
                  <a:lnTo>
                    <a:pt x="1452806" y="1612066"/>
                  </a:lnTo>
                  <a:lnTo>
                    <a:pt x="1463077" y="1550667"/>
                  </a:lnTo>
                  <a:lnTo>
                    <a:pt x="1473333" y="1489344"/>
                  </a:lnTo>
                  <a:lnTo>
                    <a:pt x="1483580" y="1428177"/>
                  </a:lnTo>
                  <a:lnTo>
                    <a:pt x="1493821" y="1367244"/>
                  </a:lnTo>
                  <a:lnTo>
                    <a:pt x="1504062" y="1306626"/>
                  </a:lnTo>
                  <a:lnTo>
                    <a:pt x="1514308" y="1246401"/>
                  </a:lnTo>
                  <a:lnTo>
                    <a:pt x="1524564" y="1186650"/>
                  </a:lnTo>
                  <a:lnTo>
                    <a:pt x="1534835" y="1127452"/>
                  </a:lnTo>
                  <a:lnTo>
                    <a:pt x="1545126" y="1068885"/>
                  </a:lnTo>
                  <a:lnTo>
                    <a:pt x="1555442" y="1011031"/>
                  </a:lnTo>
                  <a:lnTo>
                    <a:pt x="1565788" y="953967"/>
                  </a:lnTo>
                  <a:lnTo>
                    <a:pt x="1576168" y="897774"/>
                  </a:lnTo>
                  <a:lnTo>
                    <a:pt x="1586589" y="842531"/>
                  </a:lnTo>
                  <a:lnTo>
                    <a:pt x="1597055" y="788318"/>
                  </a:lnTo>
                  <a:lnTo>
                    <a:pt x="1607570" y="735213"/>
                  </a:lnTo>
                  <a:lnTo>
                    <a:pt x="1618141" y="683297"/>
                  </a:lnTo>
                  <a:lnTo>
                    <a:pt x="1628771" y="632649"/>
                  </a:lnTo>
                  <a:lnTo>
                    <a:pt x="1639467" y="583348"/>
                  </a:lnTo>
                  <a:lnTo>
                    <a:pt x="1650232" y="535474"/>
                  </a:lnTo>
                  <a:lnTo>
                    <a:pt x="1661072" y="489106"/>
                  </a:lnTo>
                  <a:lnTo>
                    <a:pt x="1671992" y="444324"/>
                  </a:lnTo>
                  <a:lnTo>
                    <a:pt x="1682996" y="401208"/>
                  </a:lnTo>
                  <a:lnTo>
                    <a:pt x="1694091" y="359835"/>
                  </a:lnTo>
                  <a:lnTo>
                    <a:pt x="1705280" y="320287"/>
                  </a:lnTo>
                  <a:lnTo>
                    <a:pt x="1716570" y="282643"/>
                  </a:lnTo>
                  <a:lnTo>
                    <a:pt x="1739468" y="213383"/>
                  </a:lnTo>
                  <a:lnTo>
                    <a:pt x="1762825" y="152691"/>
                  </a:lnTo>
                  <a:lnTo>
                    <a:pt x="1786681" y="101202"/>
                  </a:lnTo>
                  <a:lnTo>
                    <a:pt x="1811077" y="59553"/>
                  </a:lnTo>
                  <a:lnTo>
                    <a:pt x="1836051" y="28379"/>
                  </a:lnTo>
                  <a:lnTo>
                    <a:pt x="1874686" y="2650"/>
                  </a:lnTo>
                  <a:lnTo>
                    <a:pt x="1887897" y="0"/>
                  </a:lnTo>
                  <a:lnTo>
                    <a:pt x="1901283" y="445"/>
                  </a:lnTo>
                  <a:lnTo>
                    <a:pt x="1938765" y="18381"/>
                  </a:lnTo>
                  <a:lnTo>
                    <a:pt x="1975444" y="58742"/>
                  </a:lnTo>
                  <a:lnTo>
                    <a:pt x="2000406" y="97548"/>
                  </a:lnTo>
                  <a:lnTo>
                    <a:pt x="2025755" y="145320"/>
                  </a:lnTo>
                  <a:lnTo>
                    <a:pt x="2051471" y="201580"/>
                  </a:lnTo>
                  <a:lnTo>
                    <a:pt x="2077536" y="265856"/>
                  </a:lnTo>
                  <a:lnTo>
                    <a:pt x="2103932" y="337671"/>
                  </a:lnTo>
                  <a:lnTo>
                    <a:pt x="2117249" y="376257"/>
                  </a:lnTo>
                  <a:lnTo>
                    <a:pt x="2130641" y="416550"/>
                  </a:lnTo>
                  <a:lnTo>
                    <a:pt x="2144106" y="458491"/>
                  </a:lnTo>
                  <a:lnTo>
                    <a:pt x="2157643" y="502019"/>
                  </a:lnTo>
                  <a:lnTo>
                    <a:pt x="2171248" y="547076"/>
                  </a:lnTo>
                  <a:lnTo>
                    <a:pt x="2184920" y="593602"/>
                  </a:lnTo>
                  <a:lnTo>
                    <a:pt x="2198656" y="641538"/>
                  </a:lnTo>
                  <a:lnTo>
                    <a:pt x="2212454" y="690824"/>
                  </a:lnTo>
                  <a:lnTo>
                    <a:pt x="2226312" y="741401"/>
                  </a:lnTo>
                  <a:lnTo>
                    <a:pt x="2240227" y="793210"/>
                  </a:lnTo>
                  <a:lnTo>
                    <a:pt x="2254197" y="846192"/>
                  </a:lnTo>
                  <a:lnTo>
                    <a:pt x="2268220" y="900286"/>
                  </a:lnTo>
                  <a:lnTo>
                    <a:pt x="2282293" y="955433"/>
                  </a:lnTo>
                  <a:lnTo>
                    <a:pt x="2296414" y="1011575"/>
                  </a:lnTo>
                  <a:lnTo>
                    <a:pt x="2310581" y="1068651"/>
                  </a:lnTo>
                  <a:lnTo>
                    <a:pt x="2324791" y="1126603"/>
                  </a:lnTo>
                  <a:lnTo>
                    <a:pt x="2339042" y="1185370"/>
                  </a:lnTo>
                  <a:lnTo>
                    <a:pt x="2353333" y="1244895"/>
                  </a:lnTo>
                  <a:lnTo>
                    <a:pt x="2367659" y="1305116"/>
                  </a:lnTo>
                  <a:lnTo>
                    <a:pt x="2382020" y="1365975"/>
                  </a:lnTo>
                  <a:lnTo>
                    <a:pt x="2396413" y="1427413"/>
                  </a:lnTo>
                  <a:lnTo>
                    <a:pt x="2410836" y="1489369"/>
                  </a:lnTo>
                  <a:lnTo>
                    <a:pt x="2425286" y="1551785"/>
                  </a:lnTo>
                  <a:lnTo>
                    <a:pt x="2439760" y="1614602"/>
                  </a:lnTo>
                  <a:lnTo>
                    <a:pt x="2454258" y="1677759"/>
                  </a:lnTo>
                  <a:lnTo>
                    <a:pt x="2468776" y="1741197"/>
                  </a:lnTo>
                  <a:lnTo>
                    <a:pt x="2483311" y="1804858"/>
                  </a:lnTo>
                  <a:lnTo>
                    <a:pt x="2497863" y="1868682"/>
                  </a:lnTo>
                  <a:lnTo>
                    <a:pt x="2512428" y="1932608"/>
                  </a:lnTo>
                  <a:lnTo>
                    <a:pt x="2527004" y="1996579"/>
                  </a:lnTo>
                  <a:lnTo>
                    <a:pt x="2541589" y="2060534"/>
                  </a:lnTo>
                  <a:lnTo>
                    <a:pt x="2556181" y="2124414"/>
                  </a:lnTo>
                  <a:lnTo>
                    <a:pt x="2570777" y="2188161"/>
                  </a:lnTo>
                  <a:lnTo>
                    <a:pt x="2585374" y="2251713"/>
                  </a:lnTo>
                  <a:lnTo>
                    <a:pt x="2599971" y="2315013"/>
                  </a:lnTo>
                  <a:lnTo>
                    <a:pt x="2614566" y="2378000"/>
                  </a:lnTo>
                  <a:lnTo>
                    <a:pt x="2629155" y="2440615"/>
                  </a:lnTo>
                  <a:lnTo>
                    <a:pt x="2643738" y="2502799"/>
                  </a:lnTo>
                  <a:lnTo>
                    <a:pt x="2658310" y="2564493"/>
                  </a:lnTo>
                  <a:lnTo>
                    <a:pt x="2672871" y="2625636"/>
                  </a:lnTo>
                  <a:lnTo>
                    <a:pt x="2687417" y="2686170"/>
                  </a:lnTo>
                  <a:lnTo>
                    <a:pt x="2701947" y="2746036"/>
                  </a:lnTo>
                  <a:lnTo>
                    <a:pt x="2716458" y="2805173"/>
                  </a:lnTo>
                  <a:lnTo>
                    <a:pt x="2730947" y="2863523"/>
                  </a:lnTo>
                  <a:lnTo>
                    <a:pt x="2745413" y="2921027"/>
                  </a:lnTo>
                  <a:lnTo>
                    <a:pt x="2759854" y="2977623"/>
                  </a:lnTo>
                  <a:lnTo>
                    <a:pt x="2774266" y="3033255"/>
                  </a:lnTo>
                  <a:lnTo>
                    <a:pt x="2788648" y="3087861"/>
                  </a:lnTo>
                  <a:lnTo>
                    <a:pt x="2802997" y="3141383"/>
                  </a:lnTo>
                  <a:lnTo>
                    <a:pt x="2817311" y="3193761"/>
                  </a:lnTo>
                  <a:lnTo>
                    <a:pt x="2831588" y="3244935"/>
                  </a:lnTo>
                  <a:lnTo>
                    <a:pt x="2845825" y="3294848"/>
                  </a:lnTo>
                  <a:lnTo>
                    <a:pt x="2860021" y="3343438"/>
                  </a:lnTo>
                  <a:lnTo>
                    <a:pt x="2874172" y="3390647"/>
                  </a:lnTo>
                  <a:lnTo>
                    <a:pt x="2888276" y="3436415"/>
                  </a:lnTo>
                  <a:lnTo>
                    <a:pt x="2902332" y="3480683"/>
                  </a:lnTo>
                  <a:lnTo>
                    <a:pt x="2916336" y="3523392"/>
                  </a:lnTo>
                  <a:lnTo>
                    <a:pt x="2930287" y="3564481"/>
                  </a:lnTo>
                  <a:lnTo>
                    <a:pt x="2944182" y="3603893"/>
                  </a:lnTo>
                  <a:lnTo>
                    <a:pt x="2958019" y="3641567"/>
                  </a:lnTo>
                  <a:lnTo>
                    <a:pt x="2971795" y="3677443"/>
                  </a:lnTo>
                  <a:lnTo>
                    <a:pt x="2999158" y="3743568"/>
                  </a:lnTo>
                  <a:lnTo>
                    <a:pt x="3026251" y="3801792"/>
                  </a:lnTo>
                  <a:lnTo>
                    <a:pt x="3053057" y="3851640"/>
                  </a:lnTo>
                  <a:lnTo>
                    <a:pt x="3094655" y="3913963"/>
                  </a:lnTo>
                  <a:lnTo>
                    <a:pt x="3123171" y="3948897"/>
                  </a:lnTo>
                  <a:lnTo>
                    <a:pt x="3151872" y="3978320"/>
                  </a:lnTo>
                  <a:lnTo>
                    <a:pt x="3209732" y="4021596"/>
                  </a:lnTo>
                  <a:lnTo>
                    <a:pt x="3268053" y="4045728"/>
                  </a:lnTo>
                  <a:lnTo>
                    <a:pt x="3326652" y="4052653"/>
                  </a:lnTo>
                  <a:lnTo>
                    <a:pt x="3355998" y="4050268"/>
                  </a:lnTo>
                  <a:lnTo>
                    <a:pt x="3414669" y="4035013"/>
                  </a:lnTo>
                  <a:lnTo>
                    <a:pt x="3473159" y="4007392"/>
                  </a:lnTo>
                  <a:lnTo>
                    <a:pt x="3531286" y="3969342"/>
                  </a:lnTo>
                  <a:lnTo>
                    <a:pt x="3588866" y="3922798"/>
                  </a:lnTo>
                  <a:lnTo>
                    <a:pt x="3617393" y="3896947"/>
                  </a:lnTo>
                  <a:lnTo>
                    <a:pt x="3645715" y="3869698"/>
                  </a:lnTo>
                  <a:lnTo>
                    <a:pt x="3673809" y="3841294"/>
                  </a:lnTo>
                  <a:lnTo>
                    <a:pt x="3701651" y="3811978"/>
                  </a:lnTo>
                  <a:lnTo>
                    <a:pt x="3729219" y="3781990"/>
                  </a:lnTo>
                  <a:lnTo>
                    <a:pt x="3756491" y="3751574"/>
                  </a:lnTo>
                  <a:lnTo>
                    <a:pt x="3783442" y="3720970"/>
                  </a:lnTo>
                  <a:lnTo>
                    <a:pt x="3810050" y="3690423"/>
                  </a:lnTo>
                  <a:lnTo>
                    <a:pt x="3836293" y="3660172"/>
                  </a:lnTo>
                  <a:lnTo>
                    <a:pt x="3862146" y="3630461"/>
                  </a:lnTo>
                  <a:lnTo>
                    <a:pt x="3887589" y="3601531"/>
                  </a:lnTo>
                  <a:lnTo>
                    <a:pt x="3937147" y="3546984"/>
                  </a:lnTo>
                  <a:lnTo>
                    <a:pt x="3984784" y="3498468"/>
                  </a:lnTo>
                  <a:lnTo>
                    <a:pt x="4030317" y="3457918"/>
                  </a:lnTo>
                  <a:lnTo>
                    <a:pt x="4073562" y="3427273"/>
                  </a:lnTo>
                  <a:lnTo>
                    <a:pt x="4114337" y="3408467"/>
                  </a:lnTo>
                  <a:lnTo>
                    <a:pt x="4188188" y="3388895"/>
                  </a:lnTo>
                  <a:lnTo>
                    <a:pt x="4255932" y="3377011"/>
                  </a:lnTo>
                  <a:lnTo>
                    <a:pt x="4317802" y="3371458"/>
                  </a:lnTo>
                  <a:lnTo>
                    <a:pt x="4374032" y="3370880"/>
                  </a:lnTo>
                  <a:lnTo>
                    <a:pt x="4424853" y="3373920"/>
                  </a:lnTo>
                  <a:lnTo>
                    <a:pt x="4470499" y="3379222"/>
                  </a:lnTo>
                  <a:lnTo>
                    <a:pt x="4511202" y="3385428"/>
                  </a:lnTo>
                  <a:lnTo>
                    <a:pt x="4547197" y="3391181"/>
                  </a:lnTo>
                  <a:lnTo>
                    <a:pt x="4578714" y="3395126"/>
                  </a:lnTo>
                  <a:lnTo>
                    <a:pt x="4605988" y="3395905"/>
                  </a:lnTo>
                  <a:lnTo>
                    <a:pt x="4648491" y="3392764"/>
                  </a:lnTo>
                  <a:lnTo>
                    <a:pt x="4657335" y="3389623"/>
                  </a:lnTo>
                  <a:lnTo>
                    <a:pt x="4643740" y="3386483"/>
                  </a:lnTo>
                  <a:lnTo>
                    <a:pt x="4618925" y="3383343"/>
                  </a:lnTo>
                </a:path>
              </a:pathLst>
            </a:custGeom>
            <a:ln w="47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6851" y="3721895"/>
              <a:ext cx="485775" cy="377825"/>
            </a:xfrm>
            <a:custGeom>
              <a:avLst/>
              <a:gdLst/>
              <a:ahLst/>
              <a:cxnLst/>
              <a:rect l="l" t="t" r="r" b="b"/>
              <a:pathLst>
                <a:path w="485775" h="377825">
                  <a:moveTo>
                    <a:pt x="242887" y="0"/>
                  </a:moveTo>
                  <a:lnTo>
                    <a:pt x="187195" y="4984"/>
                  </a:lnTo>
                  <a:lnTo>
                    <a:pt x="136071" y="19181"/>
                  </a:lnTo>
                  <a:lnTo>
                    <a:pt x="90973" y="41458"/>
                  </a:lnTo>
                  <a:lnTo>
                    <a:pt x="53359" y="70683"/>
                  </a:lnTo>
                  <a:lnTo>
                    <a:pt x="24687" y="105722"/>
                  </a:lnTo>
                  <a:lnTo>
                    <a:pt x="6414" y="145443"/>
                  </a:lnTo>
                  <a:lnTo>
                    <a:pt x="0" y="188714"/>
                  </a:lnTo>
                  <a:lnTo>
                    <a:pt x="6414" y="231984"/>
                  </a:lnTo>
                  <a:lnTo>
                    <a:pt x="24687" y="271706"/>
                  </a:lnTo>
                  <a:lnTo>
                    <a:pt x="53359" y="306745"/>
                  </a:lnTo>
                  <a:lnTo>
                    <a:pt x="90973" y="335970"/>
                  </a:lnTo>
                  <a:lnTo>
                    <a:pt x="136071" y="358247"/>
                  </a:lnTo>
                  <a:lnTo>
                    <a:pt x="187195" y="372444"/>
                  </a:lnTo>
                  <a:lnTo>
                    <a:pt x="242887" y="377428"/>
                  </a:lnTo>
                  <a:lnTo>
                    <a:pt x="298579" y="372444"/>
                  </a:lnTo>
                  <a:lnTo>
                    <a:pt x="349703" y="358247"/>
                  </a:lnTo>
                  <a:lnTo>
                    <a:pt x="394800" y="335970"/>
                  </a:lnTo>
                  <a:lnTo>
                    <a:pt x="432415" y="306745"/>
                  </a:lnTo>
                  <a:lnTo>
                    <a:pt x="461087" y="271706"/>
                  </a:lnTo>
                  <a:lnTo>
                    <a:pt x="479360" y="231984"/>
                  </a:lnTo>
                  <a:lnTo>
                    <a:pt x="485775" y="188714"/>
                  </a:lnTo>
                  <a:lnTo>
                    <a:pt x="479360" y="145443"/>
                  </a:lnTo>
                  <a:lnTo>
                    <a:pt x="461087" y="105722"/>
                  </a:lnTo>
                  <a:lnTo>
                    <a:pt x="432415" y="70683"/>
                  </a:lnTo>
                  <a:lnTo>
                    <a:pt x="394800" y="41458"/>
                  </a:lnTo>
                  <a:lnTo>
                    <a:pt x="349703" y="19181"/>
                  </a:lnTo>
                  <a:lnTo>
                    <a:pt x="298579" y="4984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6851" y="3721895"/>
              <a:ext cx="485775" cy="377825"/>
            </a:xfrm>
            <a:custGeom>
              <a:avLst/>
              <a:gdLst/>
              <a:ahLst/>
              <a:cxnLst/>
              <a:rect l="l" t="t" r="r" b="b"/>
              <a:pathLst>
                <a:path w="485775" h="377825">
                  <a:moveTo>
                    <a:pt x="0" y="188714"/>
                  </a:moveTo>
                  <a:lnTo>
                    <a:pt x="6414" y="145443"/>
                  </a:lnTo>
                  <a:lnTo>
                    <a:pt x="24687" y="105722"/>
                  </a:lnTo>
                  <a:lnTo>
                    <a:pt x="53359" y="70683"/>
                  </a:lnTo>
                  <a:lnTo>
                    <a:pt x="90973" y="41458"/>
                  </a:lnTo>
                  <a:lnTo>
                    <a:pt x="136071" y="19181"/>
                  </a:lnTo>
                  <a:lnTo>
                    <a:pt x="187195" y="4984"/>
                  </a:lnTo>
                  <a:lnTo>
                    <a:pt x="242887" y="0"/>
                  </a:lnTo>
                  <a:lnTo>
                    <a:pt x="298579" y="4984"/>
                  </a:lnTo>
                  <a:lnTo>
                    <a:pt x="349703" y="19181"/>
                  </a:lnTo>
                  <a:lnTo>
                    <a:pt x="394801" y="41458"/>
                  </a:lnTo>
                  <a:lnTo>
                    <a:pt x="432415" y="70683"/>
                  </a:lnTo>
                  <a:lnTo>
                    <a:pt x="461087" y="105722"/>
                  </a:lnTo>
                  <a:lnTo>
                    <a:pt x="479360" y="145443"/>
                  </a:lnTo>
                  <a:lnTo>
                    <a:pt x="485775" y="188714"/>
                  </a:lnTo>
                  <a:lnTo>
                    <a:pt x="479360" y="231984"/>
                  </a:lnTo>
                  <a:lnTo>
                    <a:pt x="461087" y="271706"/>
                  </a:lnTo>
                  <a:lnTo>
                    <a:pt x="432415" y="306745"/>
                  </a:lnTo>
                  <a:lnTo>
                    <a:pt x="394801" y="335970"/>
                  </a:lnTo>
                  <a:lnTo>
                    <a:pt x="349703" y="358247"/>
                  </a:lnTo>
                  <a:lnTo>
                    <a:pt x="298579" y="372444"/>
                  </a:lnTo>
                  <a:lnTo>
                    <a:pt x="242887" y="377429"/>
                  </a:lnTo>
                  <a:lnTo>
                    <a:pt x="187195" y="372444"/>
                  </a:lnTo>
                  <a:lnTo>
                    <a:pt x="136071" y="358247"/>
                  </a:lnTo>
                  <a:lnTo>
                    <a:pt x="90973" y="335970"/>
                  </a:lnTo>
                  <a:lnTo>
                    <a:pt x="53359" y="306745"/>
                  </a:lnTo>
                  <a:lnTo>
                    <a:pt x="24687" y="271706"/>
                  </a:lnTo>
                  <a:lnTo>
                    <a:pt x="6414" y="231984"/>
                  </a:lnTo>
                  <a:lnTo>
                    <a:pt x="0" y="188714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685163" y="3680460"/>
            <a:ext cx="520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1950" y="3881628"/>
            <a:ext cx="158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55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54151" y="4437858"/>
            <a:ext cx="511175" cy="404495"/>
            <a:chOff x="1454151" y="4437858"/>
            <a:chExt cx="511175" cy="404495"/>
          </a:xfrm>
        </p:grpSpPr>
        <p:sp>
          <p:nvSpPr>
            <p:cNvPr id="16" name="object 16"/>
            <p:cNvSpPr/>
            <p:nvPr/>
          </p:nvSpPr>
          <p:spPr>
            <a:xfrm>
              <a:off x="1466851" y="4450558"/>
              <a:ext cx="485775" cy="379095"/>
            </a:xfrm>
            <a:custGeom>
              <a:avLst/>
              <a:gdLst/>
              <a:ahLst/>
              <a:cxnLst/>
              <a:rect l="l" t="t" r="r" b="b"/>
              <a:pathLst>
                <a:path w="485775" h="379095">
                  <a:moveTo>
                    <a:pt x="242887" y="0"/>
                  </a:moveTo>
                  <a:lnTo>
                    <a:pt x="187195" y="4999"/>
                  </a:lnTo>
                  <a:lnTo>
                    <a:pt x="136071" y="19241"/>
                  </a:lnTo>
                  <a:lnTo>
                    <a:pt x="90973" y="41589"/>
                  </a:lnTo>
                  <a:lnTo>
                    <a:pt x="53359" y="70906"/>
                  </a:lnTo>
                  <a:lnTo>
                    <a:pt x="24687" y="106055"/>
                  </a:lnTo>
                  <a:lnTo>
                    <a:pt x="6414" y="145902"/>
                  </a:lnTo>
                  <a:lnTo>
                    <a:pt x="0" y="189309"/>
                  </a:lnTo>
                  <a:lnTo>
                    <a:pt x="6414" y="232716"/>
                  </a:lnTo>
                  <a:lnTo>
                    <a:pt x="24687" y="272563"/>
                  </a:lnTo>
                  <a:lnTo>
                    <a:pt x="53359" y="307712"/>
                  </a:lnTo>
                  <a:lnTo>
                    <a:pt x="90973" y="337029"/>
                  </a:lnTo>
                  <a:lnTo>
                    <a:pt x="136071" y="359377"/>
                  </a:lnTo>
                  <a:lnTo>
                    <a:pt x="187195" y="373619"/>
                  </a:lnTo>
                  <a:lnTo>
                    <a:pt x="242887" y="378619"/>
                  </a:lnTo>
                  <a:lnTo>
                    <a:pt x="298579" y="373619"/>
                  </a:lnTo>
                  <a:lnTo>
                    <a:pt x="349703" y="359377"/>
                  </a:lnTo>
                  <a:lnTo>
                    <a:pt x="394800" y="337029"/>
                  </a:lnTo>
                  <a:lnTo>
                    <a:pt x="432415" y="307712"/>
                  </a:lnTo>
                  <a:lnTo>
                    <a:pt x="461087" y="272563"/>
                  </a:lnTo>
                  <a:lnTo>
                    <a:pt x="479360" y="232716"/>
                  </a:lnTo>
                  <a:lnTo>
                    <a:pt x="485775" y="189309"/>
                  </a:lnTo>
                  <a:lnTo>
                    <a:pt x="479360" y="145902"/>
                  </a:lnTo>
                  <a:lnTo>
                    <a:pt x="461087" y="106055"/>
                  </a:lnTo>
                  <a:lnTo>
                    <a:pt x="432415" y="70906"/>
                  </a:lnTo>
                  <a:lnTo>
                    <a:pt x="394800" y="41589"/>
                  </a:lnTo>
                  <a:lnTo>
                    <a:pt x="349703" y="19241"/>
                  </a:lnTo>
                  <a:lnTo>
                    <a:pt x="298579" y="4999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6851" y="4450558"/>
              <a:ext cx="485775" cy="379095"/>
            </a:xfrm>
            <a:custGeom>
              <a:avLst/>
              <a:gdLst/>
              <a:ahLst/>
              <a:cxnLst/>
              <a:rect l="l" t="t" r="r" b="b"/>
              <a:pathLst>
                <a:path w="485775" h="379095">
                  <a:moveTo>
                    <a:pt x="0" y="189309"/>
                  </a:moveTo>
                  <a:lnTo>
                    <a:pt x="6414" y="145902"/>
                  </a:lnTo>
                  <a:lnTo>
                    <a:pt x="24687" y="106055"/>
                  </a:lnTo>
                  <a:lnTo>
                    <a:pt x="53359" y="70906"/>
                  </a:lnTo>
                  <a:lnTo>
                    <a:pt x="90973" y="41589"/>
                  </a:lnTo>
                  <a:lnTo>
                    <a:pt x="136071" y="19241"/>
                  </a:lnTo>
                  <a:lnTo>
                    <a:pt x="187195" y="4999"/>
                  </a:lnTo>
                  <a:lnTo>
                    <a:pt x="242887" y="0"/>
                  </a:lnTo>
                  <a:lnTo>
                    <a:pt x="298579" y="4999"/>
                  </a:lnTo>
                  <a:lnTo>
                    <a:pt x="349703" y="19241"/>
                  </a:lnTo>
                  <a:lnTo>
                    <a:pt x="394801" y="41589"/>
                  </a:lnTo>
                  <a:lnTo>
                    <a:pt x="432415" y="70906"/>
                  </a:lnTo>
                  <a:lnTo>
                    <a:pt x="461087" y="106055"/>
                  </a:lnTo>
                  <a:lnTo>
                    <a:pt x="479360" y="145902"/>
                  </a:lnTo>
                  <a:lnTo>
                    <a:pt x="485775" y="189309"/>
                  </a:lnTo>
                  <a:lnTo>
                    <a:pt x="479360" y="232716"/>
                  </a:lnTo>
                  <a:lnTo>
                    <a:pt x="461087" y="272563"/>
                  </a:lnTo>
                  <a:lnTo>
                    <a:pt x="432415" y="307712"/>
                  </a:lnTo>
                  <a:lnTo>
                    <a:pt x="394801" y="337029"/>
                  </a:lnTo>
                  <a:lnTo>
                    <a:pt x="349703" y="359377"/>
                  </a:lnTo>
                  <a:lnTo>
                    <a:pt x="298579" y="373619"/>
                  </a:lnTo>
                  <a:lnTo>
                    <a:pt x="242887" y="378619"/>
                  </a:lnTo>
                  <a:lnTo>
                    <a:pt x="187195" y="373619"/>
                  </a:lnTo>
                  <a:lnTo>
                    <a:pt x="136071" y="359377"/>
                  </a:lnTo>
                  <a:lnTo>
                    <a:pt x="90973" y="337029"/>
                  </a:lnTo>
                  <a:lnTo>
                    <a:pt x="53359" y="307712"/>
                  </a:lnTo>
                  <a:lnTo>
                    <a:pt x="24687" y="272563"/>
                  </a:lnTo>
                  <a:lnTo>
                    <a:pt x="6414" y="232716"/>
                  </a:lnTo>
                  <a:lnTo>
                    <a:pt x="0" y="189309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85163" y="4408932"/>
            <a:ext cx="5206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31950" y="4613147"/>
            <a:ext cx="1581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56531" y="1683941"/>
            <a:ext cx="512445" cy="403225"/>
            <a:chOff x="1456531" y="1683941"/>
            <a:chExt cx="512445" cy="403225"/>
          </a:xfrm>
        </p:grpSpPr>
        <p:sp>
          <p:nvSpPr>
            <p:cNvPr id="21" name="object 21"/>
            <p:cNvSpPr/>
            <p:nvPr/>
          </p:nvSpPr>
          <p:spPr>
            <a:xfrm>
              <a:off x="1469231" y="1696641"/>
              <a:ext cx="487045" cy="377825"/>
            </a:xfrm>
            <a:custGeom>
              <a:avLst/>
              <a:gdLst/>
              <a:ahLst/>
              <a:cxnLst/>
              <a:rect l="l" t="t" r="r" b="b"/>
              <a:pathLst>
                <a:path w="487044" h="377825">
                  <a:moveTo>
                    <a:pt x="243483" y="0"/>
                  </a:moveTo>
                  <a:lnTo>
                    <a:pt x="187654" y="4984"/>
                  </a:lnTo>
                  <a:lnTo>
                    <a:pt x="136405" y="19180"/>
                  </a:lnTo>
                  <a:lnTo>
                    <a:pt x="91196" y="41458"/>
                  </a:lnTo>
                  <a:lnTo>
                    <a:pt x="53490" y="70682"/>
                  </a:lnTo>
                  <a:lnTo>
                    <a:pt x="24747" y="105721"/>
                  </a:lnTo>
                  <a:lnTo>
                    <a:pt x="6430" y="145442"/>
                  </a:lnTo>
                  <a:lnTo>
                    <a:pt x="0" y="188713"/>
                  </a:lnTo>
                  <a:lnTo>
                    <a:pt x="6430" y="231983"/>
                  </a:lnTo>
                  <a:lnTo>
                    <a:pt x="24747" y="271704"/>
                  </a:lnTo>
                  <a:lnTo>
                    <a:pt x="53490" y="306744"/>
                  </a:lnTo>
                  <a:lnTo>
                    <a:pt x="91196" y="335968"/>
                  </a:lnTo>
                  <a:lnTo>
                    <a:pt x="136405" y="358246"/>
                  </a:lnTo>
                  <a:lnTo>
                    <a:pt x="187654" y="372443"/>
                  </a:lnTo>
                  <a:lnTo>
                    <a:pt x="243483" y="377427"/>
                  </a:lnTo>
                  <a:lnTo>
                    <a:pt x="299311" y="372443"/>
                  </a:lnTo>
                  <a:lnTo>
                    <a:pt x="350560" y="358246"/>
                  </a:lnTo>
                  <a:lnTo>
                    <a:pt x="395769" y="335968"/>
                  </a:lnTo>
                  <a:lnTo>
                    <a:pt x="433475" y="306744"/>
                  </a:lnTo>
                  <a:lnTo>
                    <a:pt x="462218" y="271704"/>
                  </a:lnTo>
                  <a:lnTo>
                    <a:pt x="480535" y="231983"/>
                  </a:lnTo>
                  <a:lnTo>
                    <a:pt x="486966" y="188713"/>
                  </a:lnTo>
                  <a:lnTo>
                    <a:pt x="480535" y="145442"/>
                  </a:lnTo>
                  <a:lnTo>
                    <a:pt x="462218" y="105721"/>
                  </a:lnTo>
                  <a:lnTo>
                    <a:pt x="433475" y="70682"/>
                  </a:lnTo>
                  <a:lnTo>
                    <a:pt x="395769" y="41458"/>
                  </a:lnTo>
                  <a:lnTo>
                    <a:pt x="350560" y="19180"/>
                  </a:lnTo>
                  <a:lnTo>
                    <a:pt x="299311" y="4984"/>
                  </a:lnTo>
                  <a:lnTo>
                    <a:pt x="24348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469231" y="1696641"/>
              <a:ext cx="487045" cy="377825"/>
            </a:xfrm>
            <a:custGeom>
              <a:avLst/>
              <a:gdLst/>
              <a:ahLst/>
              <a:cxnLst/>
              <a:rect l="l" t="t" r="r" b="b"/>
              <a:pathLst>
                <a:path w="487044" h="377825">
                  <a:moveTo>
                    <a:pt x="0" y="188714"/>
                  </a:moveTo>
                  <a:lnTo>
                    <a:pt x="6430" y="145443"/>
                  </a:lnTo>
                  <a:lnTo>
                    <a:pt x="24747" y="105722"/>
                  </a:lnTo>
                  <a:lnTo>
                    <a:pt x="53490" y="70683"/>
                  </a:lnTo>
                  <a:lnTo>
                    <a:pt x="91196" y="41458"/>
                  </a:lnTo>
                  <a:lnTo>
                    <a:pt x="136405" y="19181"/>
                  </a:lnTo>
                  <a:lnTo>
                    <a:pt x="187654" y="4984"/>
                  </a:lnTo>
                  <a:lnTo>
                    <a:pt x="243483" y="0"/>
                  </a:lnTo>
                  <a:lnTo>
                    <a:pt x="299311" y="4984"/>
                  </a:lnTo>
                  <a:lnTo>
                    <a:pt x="350560" y="19181"/>
                  </a:lnTo>
                  <a:lnTo>
                    <a:pt x="395769" y="41458"/>
                  </a:lnTo>
                  <a:lnTo>
                    <a:pt x="433475" y="70683"/>
                  </a:lnTo>
                  <a:lnTo>
                    <a:pt x="462218" y="105722"/>
                  </a:lnTo>
                  <a:lnTo>
                    <a:pt x="480535" y="145443"/>
                  </a:lnTo>
                  <a:lnTo>
                    <a:pt x="486966" y="188714"/>
                  </a:lnTo>
                  <a:lnTo>
                    <a:pt x="480535" y="231984"/>
                  </a:lnTo>
                  <a:lnTo>
                    <a:pt x="462218" y="271705"/>
                  </a:lnTo>
                  <a:lnTo>
                    <a:pt x="433475" y="306745"/>
                  </a:lnTo>
                  <a:lnTo>
                    <a:pt x="395769" y="335969"/>
                  </a:lnTo>
                  <a:lnTo>
                    <a:pt x="350560" y="358246"/>
                  </a:lnTo>
                  <a:lnTo>
                    <a:pt x="299311" y="372443"/>
                  </a:lnTo>
                  <a:lnTo>
                    <a:pt x="243483" y="377428"/>
                  </a:lnTo>
                  <a:lnTo>
                    <a:pt x="187654" y="372443"/>
                  </a:lnTo>
                  <a:lnTo>
                    <a:pt x="136405" y="358246"/>
                  </a:lnTo>
                  <a:lnTo>
                    <a:pt x="91196" y="335969"/>
                  </a:lnTo>
                  <a:lnTo>
                    <a:pt x="53490" y="306745"/>
                  </a:lnTo>
                  <a:lnTo>
                    <a:pt x="24747" y="271705"/>
                  </a:lnTo>
                  <a:lnTo>
                    <a:pt x="6430" y="231984"/>
                  </a:lnTo>
                  <a:lnTo>
                    <a:pt x="0" y="188714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61120" y="1757171"/>
            <a:ext cx="105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69617" y="792163"/>
            <a:ext cx="686435" cy="404495"/>
            <a:chOff x="1369617" y="792163"/>
            <a:chExt cx="686435" cy="404495"/>
          </a:xfrm>
        </p:grpSpPr>
        <p:sp>
          <p:nvSpPr>
            <p:cNvPr id="25" name="object 25"/>
            <p:cNvSpPr/>
            <p:nvPr/>
          </p:nvSpPr>
          <p:spPr>
            <a:xfrm>
              <a:off x="1382317" y="804863"/>
              <a:ext cx="661035" cy="379095"/>
            </a:xfrm>
            <a:custGeom>
              <a:avLst/>
              <a:gdLst/>
              <a:ahLst/>
              <a:cxnLst/>
              <a:rect l="l" t="t" r="r" b="b"/>
              <a:pathLst>
                <a:path w="661035" h="379094">
                  <a:moveTo>
                    <a:pt x="330398" y="0"/>
                  </a:moveTo>
                  <a:lnTo>
                    <a:pt x="271008" y="3050"/>
                  </a:lnTo>
                  <a:lnTo>
                    <a:pt x="215111" y="11843"/>
                  </a:lnTo>
                  <a:lnTo>
                    <a:pt x="163639" y="25846"/>
                  </a:lnTo>
                  <a:lnTo>
                    <a:pt x="117526" y="44523"/>
                  </a:lnTo>
                  <a:lnTo>
                    <a:pt x="77705" y="67340"/>
                  </a:lnTo>
                  <a:lnTo>
                    <a:pt x="45109" y="93761"/>
                  </a:lnTo>
                  <a:lnTo>
                    <a:pt x="20670" y="123253"/>
                  </a:lnTo>
                  <a:lnTo>
                    <a:pt x="0" y="189310"/>
                  </a:lnTo>
                  <a:lnTo>
                    <a:pt x="5323" y="223338"/>
                  </a:lnTo>
                  <a:lnTo>
                    <a:pt x="45109" y="284857"/>
                  </a:lnTo>
                  <a:lnTo>
                    <a:pt x="77705" y="311279"/>
                  </a:lnTo>
                  <a:lnTo>
                    <a:pt x="117526" y="334095"/>
                  </a:lnTo>
                  <a:lnTo>
                    <a:pt x="163639" y="352772"/>
                  </a:lnTo>
                  <a:lnTo>
                    <a:pt x="215111" y="366775"/>
                  </a:lnTo>
                  <a:lnTo>
                    <a:pt x="271008" y="375568"/>
                  </a:lnTo>
                  <a:lnTo>
                    <a:pt x="330398" y="378618"/>
                  </a:lnTo>
                  <a:lnTo>
                    <a:pt x="389787" y="375568"/>
                  </a:lnTo>
                  <a:lnTo>
                    <a:pt x="445684" y="366775"/>
                  </a:lnTo>
                  <a:lnTo>
                    <a:pt x="497156" y="352772"/>
                  </a:lnTo>
                  <a:lnTo>
                    <a:pt x="543269" y="334095"/>
                  </a:lnTo>
                  <a:lnTo>
                    <a:pt x="583090" y="311279"/>
                  </a:lnTo>
                  <a:lnTo>
                    <a:pt x="615687" y="284857"/>
                  </a:lnTo>
                  <a:lnTo>
                    <a:pt x="640125" y="255366"/>
                  </a:lnTo>
                  <a:lnTo>
                    <a:pt x="660796" y="189310"/>
                  </a:lnTo>
                  <a:lnTo>
                    <a:pt x="655473" y="155281"/>
                  </a:lnTo>
                  <a:lnTo>
                    <a:pt x="615687" y="93761"/>
                  </a:lnTo>
                  <a:lnTo>
                    <a:pt x="583090" y="67340"/>
                  </a:lnTo>
                  <a:lnTo>
                    <a:pt x="543269" y="44523"/>
                  </a:lnTo>
                  <a:lnTo>
                    <a:pt x="497156" y="25846"/>
                  </a:lnTo>
                  <a:lnTo>
                    <a:pt x="445684" y="11843"/>
                  </a:lnTo>
                  <a:lnTo>
                    <a:pt x="389787" y="3050"/>
                  </a:lnTo>
                  <a:lnTo>
                    <a:pt x="33039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82317" y="804863"/>
              <a:ext cx="661035" cy="379095"/>
            </a:xfrm>
            <a:custGeom>
              <a:avLst/>
              <a:gdLst/>
              <a:ahLst/>
              <a:cxnLst/>
              <a:rect l="l" t="t" r="r" b="b"/>
              <a:pathLst>
                <a:path w="661035" h="379094">
                  <a:moveTo>
                    <a:pt x="0" y="189309"/>
                  </a:moveTo>
                  <a:lnTo>
                    <a:pt x="20670" y="123253"/>
                  </a:lnTo>
                  <a:lnTo>
                    <a:pt x="45109" y="93761"/>
                  </a:lnTo>
                  <a:lnTo>
                    <a:pt x="77705" y="67339"/>
                  </a:lnTo>
                  <a:lnTo>
                    <a:pt x="117526" y="44523"/>
                  </a:lnTo>
                  <a:lnTo>
                    <a:pt x="163640" y="25846"/>
                  </a:lnTo>
                  <a:lnTo>
                    <a:pt x="215111" y="11843"/>
                  </a:lnTo>
                  <a:lnTo>
                    <a:pt x="271008" y="3050"/>
                  </a:lnTo>
                  <a:lnTo>
                    <a:pt x="330398" y="0"/>
                  </a:lnTo>
                  <a:lnTo>
                    <a:pt x="389788" y="3050"/>
                  </a:lnTo>
                  <a:lnTo>
                    <a:pt x="445685" y="11843"/>
                  </a:lnTo>
                  <a:lnTo>
                    <a:pt x="497156" y="25846"/>
                  </a:lnTo>
                  <a:lnTo>
                    <a:pt x="543270" y="44523"/>
                  </a:lnTo>
                  <a:lnTo>
                    <a:pt x="583091" y="67339"/>
                  </a:lnTo>
                  <a:lnTo>
                    <a:pt x="615687" y="93761"/>
                  </a:lnTo>
                  <a:lnTo>
                    <a:pt x="640126" y="123253"/>
                  </a:lnTo>
                  <a:lnTo>
                    <a:pt x="660797" y="189309"/>
                  </a:lnTo>
                  <a:lnTo>
                    <a:pt x="655473" y="223338"/>
                  </a:lnTo>
                  <a:lnTo>
                    <a:pt x="615687" y="284857"/>
                  </a:lnTo>
                  <a:lnTo>
                    <a:pt x="583091" y="311279"/>
                  </a:lnTo>
                  <a:lnTo>
                    <a:pt x="543270" y="334095"/>
                  </a:lnTo>
                  <a:lnTo>
                    <a:pt x="497156" y="352772"/>
                  </a:lnTo>
                  <a:lnTo>
                    <a:pt x="445685" y="366775"/>
                  </a:lnTo>
                  <a:lnTo>
                    <a:pt x="389788" y="375568"/>
                  </a:lnTo>
                  <a:lnTo>
                    <a:pt x="330398" y="378619"/>
                  </a:lnTo>
                  <a:lnTo>
                    <a:pt x="271008" y="375568"/>
                  </a:lnTo>
                  <a:lnTo>
                    <a:pt x="215111" y="366775"/>
                  </a:lnTo>
                  <a:lnTo>
                    <a:pt x="163640" y="352772"/>
                  </a:lnTo>
                  <a:lnTo>
                    <a:pt x="117526" y="334095"/>
                  </a:lnTo>
                  <a:lnTo>
                    <a:pt x="77705" y="311279"/>
                  </a:lnTo>
                  <a:lnTo>
                    <a:pt x="45109" y="284857"/>
                  </a:lnTo>
                  <a:lnTo>
                    <a:pt x="20670" y="255365"/>
                  </a:lnTo>
                  <a:lnTo>
                    <a:pt x="0" y="189309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586509" y="867155"/>
            <a:ext cx="2552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0" dirty="0">
                <a:solidFill>
                  <a:srgbClr val="FFFFFF"/>
                </a:solidFill>
                <a:latin typeface="Calibri"/>
                <a:cs typeface="Calibri"/>
              </a:rPr>
              <a:t>+3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7052" y="2439416"/>
            <a:ext cx="10756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60" dirty="0">
                <a:latin typeface="Calibri"/>
                <a:cs typeface="Calibri"/>
              </a:rPr>
              <a:t>Д</a:t>
            </a:r>
            <a:r>
              <a:rPr sz="1500" spc="-125" dirty="0">
                <a:latin typeface="Calibri"/>
                <a:cs typeface="Calibri"/>
              </a:rPr>
              <a:t>е</a:t>
            </a:r>
            <a:r>
              <a:rPr sz="1500" spc="-140" dirty="0">
                <a:latin typeface="Calibri"/>
                <a:cs typeface="Calibri"/>
              </a:rPr>
              <a:t>п</a:t>
            </a:r>
            <a:r>
              <a:rPr sz="1500" spc="-145" dirty="0">
                <a:latin typeface="Calibri"/>
                <a:cs typeface="Calibri"/>
              </a:rPr>
              <a:t>о</a:t>
            </a:r>
            <a:r>
              <a:rPr sz="1500" spc="-155" dirty="0">
                <a:latin typeface="Calibri"/>
                <a:cs typeface="Calibri"/>
              </a:rPr>
              <a:t>л</a:t>
            </a:r>
            <a:r>
              <a:rPr sz="1500" spc="-145" dirty="0">
                <a:latin typeface="Calibri"/>
                <a:cs typeface="Calibri"/>
              </a:rPr>
              <a:t>яр</a:t>
            </a:r>
            <a:r>
              <a:rPr sz="1500" spc="-155" dirty="0">
                <a:latin typeface="Calibri"/>
                <a:cs typeface="Calibri"/>
              </a:rPr>
              <a:t>и</a:t>
            </a:r>
            <a:r>
              <a:rPr sz="1500" spc="-114" dirty="0">
                <a:latin typeface="Calibri"/>
                <a:cs typeface="Calibri"/>
              </a:rPr>
              <a:t>з</a:t>
            </a:r>
            <a:r>
              <a:rPr sz="1500" spc="-130" dirty="0">
                <a:latin typeface="Calibri"/>
                <a:cs typeface="Calibri"/>
              </a:rPr>
              <a:t>а</a:t>
            </a:r>
            <a:r>
              <a:rPr sz="1500" spc="-150" dirty="0">
                <a:latin typeface="Calibri"/>
                <a:cs typeface="Calibri"/>
              </a:rPr>
              <a:t>ц</a:t>
            </a:r>
            <a:r>
              <a:rPr sz="1500" spc="-155" dirty="0">
                <a:latin typeface="Calibri"/>
                <a:cs typeface="Calibri"/>
              </a:rPr>
              <a:t>и</a:t>
            </a:r>
            <a:r>
              <a:rPr sz="1500" spc="-135" dirty="0">
                <a:latin typeface="Calibri"/>
                <a:cs typeface="Calibri"/>
              </a:rPr>
              <a:t>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91652" y="2871216"/>
            <a:ext cx="1480185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10"/>
              </a:lnSpc>
              <a:spcBef>
                <a:spcPts val="100"/>
              </a:spcBef>
            </a:pPr>
            <a:r>
              <a:rPr sz="1100" spc="-135" dirty="0">
                <a:latin typeface="Calibri"/>
                <a:cs typeface="Calibri"/>
              </a:rPr>
              <a:t>Повышение </a:t>
            </a:r>
            <a:r>
              <a:rPr sz="1100" spc="-130" dirty="0">
                <a:latin typeface="Calibri"/>
                <a:cs typeface="Calibri"/>
              </a:rPr>
              <a:t>проницаемости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85" dirty="0">
                <a:latin typeface="Calibri"/>
                <a:cs typeface="Calibri"/>
              </a:rPr>
              <a:t>к</a:t>
            </a:r>
            <a:endParaRPr sz="1100">
              <a:latin typeface="Calibri"/>
              <a:cs typeface="Calibri"/>
            </a:endParaRPr>
          </a:p>
          <a:p>
            <a:pPr marL="38100">
              <a:lnSpc>
                <a:spcPts val="1310"/>
              </a:lnSpc>
            </a:pPr>
            <a:r>
              <a:rPr sz="1100" spc="-105" dirty="0">
                <a:latin typeface="Calibri"/>
                <a:cs typeface="Calibri"/>
              </a:rPr>
              <a:t>Na</a:t>
            </a:r>
            <a:r>
              <a:rPr sz="1050" spc="-157" baseline="23809" dirty="0">
                <a:latin typeface="Calibri"/>
                <a:cs typeface="Calibri"/>
              </a:rPr>
              <a:t>+</a:t>
            </a:r>
            <a:endParaRPr sz="1050" baseline="23809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59088" y="2439416"/>
            <a:ext cx="10585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40" dirty="0">
                <a:latin typeface="Calibri"/>
                <a:cs typeface="Calibri"/>
              </a:rPr>
              <a:t>Реполяризация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33688" y="2871216"/>
            <a:ext cx="1480185" cy="32131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8100" marR="30480">
              <a:lnSpc>
                <a:spcPct val="76400"/>
              </a:lnSpc>
              <a:spcBef>
                <a:spcPts val="409"/>
              </a:spcBef>
            </a:pPr>
            <a:r>
              <a:rPr sz="1100" spc="-135" dirty="0">
                <a:latin typeface="Calibri"/>
                <a:cs typeface="Calibri"/>
              </a:rPr>
              <a:t>Повышение </a:t>
            </a:r>
            <a:r>
              <a:rPr sz="1100" spc="-130" dirty="0">
                <a:latin typeface="Calibri"/>
                <a:cs typeface="Calibri"/>
              </a:rPr>
              <a:t>проницаемости </a:t>
            </a:r>
            <a:r>
              <a:rPr sz="1100" spc="-85" dirty="0">
                <a:latin typeface="Calibri"/>
                <a:cs typeface="Calibri"/>
              </a:rPr>
              <a:t>к  </a:t>
            </a:r>
            <a:r>
              <a:rPr sz="1650" spc="-112" baseline="-15151" dirty="0">
                <a:latin typeface="Calibri"/>
                <a:cs typeface="Calibri"/>
              </a:rPr>
              <a:t>К</a:t>
            </a:r>
            <a:r>
              <a:rPr sz="700" spc="-75" dirty="0">
                <a:latin typeface="Calibri"/>
                <a:cs typeface="Calibri"/>
              </a:rPr>
              <a:t>+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82924" y="3631183"/>
            <a:ext cx="1355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30" dirty="0">
                <a:latin typeface="Calibri"/>
                <a:cs typeface="Calibri"/>
              </a:rPr>
              <a:t>Порог</a:t>
            </a:r>
            <a:r>
              <a:rPr sz="1500" spc="-75" dirty="0">
                <a:latin typeface="Calibri"/>
                <a:cs typeface="Calibri"/>
              </a:rPr>
              <a:t> </a:t>
            </a:r>
            <a:r>
              <a:rPr sz="1500" spc="-150" dirty="0">
                <a:latin typeface="Calibri"/>
                <a:cs typeface="Calibri"/>
              </a:rPr>
              <a:t>возбуждения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37943" y="4137152"/>
            <a:ext cx="7524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marR="5080" indent="-186690">
              <a:lnSpc>
                <a:spcPct val="100000"/>
              </a:lnSpc>
              <a:spcBef>
                <a:spcPts val="100"/>
              </a:spcBef>
            </a:pPr>
            <a:r>
              <a:rPr sz="1500" spc="-150" dirty="0">
                <a:latin typeface="Calibri"/>
                <a:cs typeface="Calibri"/>
              </a:rPr>
              <a:t>П</a:t>
            </a:r>
            <a:r>
              <a:rPr sz="1500" spc="-145" dirty="0">
                <a:latin typeface="Calibri"/>
                <a:cs typeface="Calibri"/>
              </a:rPr>
              <a:t>о</a:t>
            </a:r>
            <a:r>
              <a:rPr sz="1500" spc="-110" dirty="0">
                <a:latin typeface="Calibri"/>
                <a:cs typeface="Calibri"/>
              </a:rPr>
              <a:t>т</a:t>
            </a:r>
            <a:r>
              <a:rPr sz="1500" spc="-125" dirty="0">
                <a:latin typeface="Calibri"/>
                <a:cs typeface="Calibri"/>
              </a:rPr>
              <a:t>е</a:t>
            </a:r>
            <a:r>
              <a:rPr sz="1500" spc="-160" dirty="0">
                <a:latin typeface="Calibri"/>
                <a:cs typeface="Calibri"/>
              </a:rPr>
              <a:t>н</a:t>
            </a:r>
            <a:r>
              <a:rPr sz="1500" spc="-155" dirty="0">
                <a:latin typeface="Calibri"/>
                <a:cs typeface="Calibri"/>
              </a:rPr>
              <a:t>ци</a:t>
            </a:r>
            <a:r>
              <a:rPr sz="1500" spc="-100" dirty="0">
                <a:latin typeface="Calibri"/>
                <a:cs typeface="Calibri"/>
              </a:rPr>
              <a:t>ал  </a:t>
            </a:r>
            <a:r>
              <a:rPr sz="1500" spc="-140" dirty="0">
                <a:latin typeface="Calibri"/>
                <a:cs typeface="Calibri"/>
              </a:rPr>
              <a:t>покоя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19159" y="1279865"/>
            <a:ext cx="234950" cy="5588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35" dirty="0">
                <a:latin typeface="Calibri"/>
                <a:cs typeface="Calibri"/>
              </a:rPr>
              <a:t>О</a:t>
            </a:r>
            <a:r>
              <a:rPr sz="1400" spc="-15" dirty="0">
                <a:latin typeface="Calibri"/>
                <a:cs typeface="Calibri"/>
              </a:rPr>
              <a:t>в</a:t>
            </a:r>
            <a:r>
              <a:rPr sz="1400" spc="-20" dirty="0">
                <a:latin typeface="Calibri"/>
                <a:cs typeface="Calibri"/>
              </a:rPr>
              <a:t>е</a:t>
            </a:r>
            <a:r>
              <a:rPr sz="1400" spc="-25" dirty="0">
                <a:latin typeface="Calibri"/>
                <a:cs typeface="Calibri"/>
              </a:rPr>
              <a:t>р</a:t>
            </a:r>
            <a:r>
              <a:rPr sz="1400" spc="-35" dirty="0">
                <a:latin typeface="Calibri"/>
                <a:cs typeface="Calibri"/>
              </a:rPr>
              <a:t>ш</a:t>
            </a:r>
            <a:r>
              <a:rPr sz="1400" spc="-15" dirty="0">
                <a:latin typeface="Calibri"/>
                <a:cs typeface="Calibri"/>
              </a:rPr>
              <a:t>у</a:t>
            </a:r>
            <a:r>
              <a:rPr sz="1400" dirty="0">
                <a:latin typeface="Calibri"/>
                <a:cs typeface="Calibri"/>
              </a:rPr>
              <a:t>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09737" y="5008563"/>
            <a:ext cx="5721350" cy="127000"/>
          </a:xfrm>
          <a:custGeom>
            <a:avLst/>
            <a:gdLst/>
            <a:ahLst/>
            <a:cxnLst/>
            <a:rect l="l" t="t" r="r" b="b"/>
            <a:pathLst>
              <a:path w="5721350" h="127000">
                <a:moveTo>
                  <a:pt x="5593953" y="68262"/>
                </a:moveTo>
                <a:lnTo>
                  <a:pt x="5593953" y="127000"/>
                </a:lnTo>
                <a:lnTo>
                  <a:pt x="5711428" y="68262"/>
                </a:lnTo>
                <a:lnTo>
                  <a:pt x="5593953" y="68262"/>
                </a:lnTo>
                <a:close/>
              </a:path>
              <a:path w="5721350" h="127000">
                <a:moveTo>
                  <a:pt x="5593953" y="58737"/>
                </a:moveTo>
                <a:lnTo>
                  <a:pt x="5593953" y="68262"/>
                </a:lnTo>
                <a:lnTo>
                  <a:pt x="5606652" y="68262"/>
                </a:lnTo>
                <a:lnTo>
                  <a:pt x="5606652" y="58737"/>
                </a:lnTo>
                <a:lnTo>
                  <a:pt x="5593953" y="58737"/>
                </a:lnTo>
                <a:close/>
              </a:path>
              <a:path w="5721350" h="127000">
                <a:moveTo>
                  <a:pt x="5593953" y="0"/>
                </a:moveTo>
                <a:lnTo>
                  <a:pt x="5593953" y="58737"/>
                </a:lnTo>
                <a:lnTo>
                  <a:pt x="5606652" y="58737"/>
                </a:lnTo>
                <a:lnTo>
                  <a:pt x="5606652" y="68262"/>
                </a:lnTo>
                <a:lnTo>
                  <a:pt x="5711430" y="68261"/>
                </a:lnTo>
                <a:lnTo>
                  <a:pt x="5720953" y="63500"/>
                </a:lnTo>
                <a:lnTo>
                  <a:pt x="5593953" y="0"/>
                </a:lnTo>
                <a:close/>
              </a:path>
              <a:path w="5721350" h="127000">
                <a:moveTo>
                  <a:pt x="0" y="58736"/>
                </a:moveTo>
                <a:lnTo>
                  <a:pt x="0" y="68261"/>
                </a:lnTo>
                <a:lnTo>
                  <a:pt x="5593953" y="68262"/>
                </a:lnTo>
                <a:lnTo>
                  <a:pt x="5593953" y="58737"/>
                </a:lnTo>
                <a:lnTo>
                  <a:pt x="0" y="58736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862922" y="4137660"/>
            <a:ext cx="75946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sz="1400" spc="-160" dirty="0">
                <a:latin typeface="Calibri"/>
                <a:cs typeface="Calibri"/>
              </a:rPr>
              <a:t>Следовые  п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65" dirty="0">
                <a:latin typeface="Calibri"/>
                <a:cs typeface="Calibri"/>
              </a:rPr>
              <a:t>н</a:t>
            </a:r>
            <a:r>
              <a:rPr sz="1400" spc="-160" dirty="0">
                <a:latin typeface="Calibri"/>
                <a:cs typeface="Calibri"/>
              </a:rPr>
              <a:t>ц</a:t>
            </a:r>
            <a:r>
              <a:rPr sz="1400" spc="-165" dirty="0">
                <a:latin typeface="Calibri"/>
                <a:cs typeface="Calibri"/>
              </a:rPr>
              <a:t>и</a:t>
            </a:r>
            <a:r>
              <a:rPr sz="1400" spc="-145" dirty="0">
                <a:latin typeface="Calibri"/>
                <a:cs typeface="Calibri"/>
              </a:rPr>
              <a:t>а</a:t>
            </a:r>
            <a:r>
              <a:rPr sz="1400" spc="-165" dirty="0">
                <a:latin typeface="Calibri"/>
                <a:cs typeface="Calibri"/>
              </a:rPr>
              <a:t>л</a:t>
            </a:r>
            <a:r>
              <a:rPr sz="1400" spc="-180" dirty="0">
                <a:latin typeface="Calibri"/>
                <a:cs typeface="Calibri"/>
              </a:rPr>
              <a:t>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909960" y="5061203"/>
            <a:ext cx="695960" cy="295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664"/>
              </a:lnSpc>
              <a:spcBef>
                <a:spcPts val="100"/>
              </a:spcBef>
            </a:pPr>
            <a:r>
              <a:rPr sz="1400" spc="-80" dirty="0"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465"/>
              </a:lnSpc>
            </a:pPr>
            <a:r>
              <a:rPr sz="400" spc="-20" dirty="0">
                <a:latin typeface="Calibri"/>
                <a:cs typeface="Calibri"/>
              </a:rPr>
              <a:t>Клинический </a:t>
            </a:r>
            <a:r>
              <a:rPr sz="400" spc="-15" dirty="0">
                <a:latin typeface="Calibri"/>
                <a:cs typeface="Calibri"/>
              </a:rPr>
              <a:t>институт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-25" dirty="0">
                <a:latin typeface="Calibri"/>
                <a:cs typeface="Calibri"/>
              </a:rPr>
              <a:t>Мозга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26777" y="5061203"/>
            <a:ext cx="105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34058" y="5061203"/>
            <a:ext cx="105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99681" y="5061203"/>
            <a:ext cx="105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51001" y="5061203"/>
            <a:ext cx="1054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81585" y="5201411"/>
            <a:ext cx="6127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Calibri"/>
                <a:cs typeface="Calibri"/>
              </a:rPr>
              <a:t>Время,</a:t>
            </a:r>
            <a:r>
              <a:rPr sz="1400" spc="-175" dirty="0">
                <a:latin typeface="Calibri"/>
                <a:cs typeface="Calibri"/>
              </a:rPr>
              <a:t> мс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85245" y="2009467"/>
            <a:ext cx="234950" cy="1728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190" dirty="0">
                <a:latin typeface="Calibri"/>
                <a:cs typeface="Calibri"/>
              </a:rPr>
              <a:t>Мембранный </a:t>
            </a:r>
            <a:r>
              <a:rPr sz="1400" spc="-150" dirty="0">
                <a:latin typeface="Calibri"/>
                <a:cs typeface="Calibri"/>
              </a:rPr>
              <a:t>потенциал,</a:t>
            </a:r>
            <a:r>
              <a:rPr sz="1400" spc="-155" dirty="0">
                <a:latin typeface="Calibri"/>
                <a:cs typeface="Calibri"/>
              </a:rPr>
              <a:t> </a:t>
            </a:r>
            <a:r>
              <a:rPr sz="1400" spc="-180" dirty="0">
                <a:latin typeface="Calibri"/>
                <a:cs typeface="Calibri"/>
              </a:rPr>
              <a:t>мВ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88224" y="697260"/>
            <a:ext cx="1858645" cy="2540000"/>
            <a:chOff x="6588224" y="697260"/>
            <a:chExt cx="1858645" cy="2540000"/>
          </a:xfrm>
        </p:grpSpPr>
        <p:sp>
          <p:nvSpPr>
            <p:cNvPr id="45" name="object 45"/>
            <p:cNvSpPr/>
            <p:nvPr/>
          </p:nvSpPr>
          <p:spPr>
            <a:xfrm>
              <a:off x="6588224" y="697260"/>
              <a:ext cx="1858564" cy="21359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19985" y="2845595"/>
              <a:ext cx="539750" cy="379095"/>
            </a:xfrm>
            <a:custGeom>
              <a:avLst/>
              <a:gdLst/>
              <a:ahLst/>
              <a:cxnLst/>
              <a:rect l="l" t="t" r="r" b="b"/>
              <a:pathLst>
                <a:path w="539750" h="379094">
                  <a:moveTo>
                    <a:pt x="269676" y="0"/>
                  </a:moveTo>
                  <a:lnTo>
                    <a:pt x="215327" y="3846"/>
                  </a:lnTo>
                  <a:lnTo>
                    <a:pt x="164706" y="14876"/>
                  </a:lnTo>
                  <a:lnTo>
                    <a:pt x="118898" y="32331"/>
                  </a:lnTo>
                  <a:lnTo>
                    <a:pt x="78986" y="55447"/>
                  </a:lnTo>
                  <a:lnTo>
                    <a:pt x="46056" y="83465"/>
                  </a:lnTo>
                  <a:lnTo>
                    <a:pt x="21192" y="115622"/>
                  </a:lnTo>
                  <a:lnTo>
                    <a:pt x="5478" y="151157"/>
                  </a:lnTo>
                  <a:lnTo>
                    <a:pt x="0" y="189310"/>
                  </a:lnTo>
                  <a:lnTo>
                    <a:pt x="5478" y="227462"/>
                  </a:lnTo>
                  <a:lnTo>
                    <a:pt x="21192" y="262997"/>
                  </a:lnTo>
                  <a:lnTo>
                    <a:pt x="46056" y="295154"/>
                  </a:lnTo>
                  <a:lnTo>
                    <a:pt x="78986" y="323171"/>
                  </a:lnTo>
                  <a:lnTo>
                    <a:pt x="118898" y="346287"/>
                  </a:lnTo>
                  <a:lnTo>
                    <a:pt x="164706" y="363741"/>
                  </a:lnTo>
                  <a:lnTo>
                    <a:pt x="215327" y="374772"/>
                  </a:lnTo>
                  <a:lnTo>
                    <a:pt x="269676" y="378618"/>
                  </a:lnTo>
                  <a:lnTo>
                    <a:pt x="324026" y="374772"/>
                  </a:lnTo>
                  <a:lnTo>
                    <a:pt x="374647" y="363741"/>
                  </a:lnTo>
                  <a:lnTo>
                    <a:pt x="420456" y="346287"/>
                  </a:lnTo>
                  <a:lnTo>
                    <a:pt x="460367" y="323171"/>
                  </a:lnTo>
                  <a:lnTo>
                    <a:pt x="493297" y="295154"/>
                  </a:lnTo>
                  <a:lnTo>
                    <a:pt x="518161" y="262997"/>
                  </a:lnTo>
                  <a:lnTo>
                    <a:pt x="533874" y="227462"/>
                  </a:lnTo>
                  <a:lnTo>
                    <a:pt x="539353" y="189310"/>
                  </a:lnTo>
                  <a:lnTo>
                    <a:pt x="533874" y="151157"/>
                  </a:lnTo>
                  <a:lnTo>
                    <a:pt x="518161" y="115622"/>
                  </a:lnTo>
                  <a:lnTo>
                    <a:pt x="493297" y="83465"/>
                  </a:lnTo>
                  <a:lnTo>
                    <a:pt x="460367" y="55447"/>
                  </a:lnTo>
                  <a:lnTo>
                    <a:pt x="420456" y="32331"/>
                  </a:lnTo>
                  <a:lnTo>
                    <a:pt x="374647" y="14876"/>
                  </a:lnTo>
                  <a:lnTo>
                    <a:pt x="324026" y="3846"/>
                  </a:lnTo>
                  <a:lnTo>
                    <a:pt x="2696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519985" y="2845595"/>
              <a:ext cx="539750" cy="379095"/>
            </a:xfrm>
            <a:custGeom>
              <a:avLst/>
              <a:gdLst/>
              <a:ahLst/>
              <a:cxnLst/>
              <a:rect l="l" t="t" r="r" b="b"/>
              <a:pathLst>
                <a:path w="539750" h="379094">
                  <a:moveTo>
                    <a:pt x="0" y="189309"/>
                  </a:moveTo>
                  <a:lnTo>
                    <a:pt x="5478" y="151157"/>
                  </a:lnTo>
                  <a:lnTo>
                    <a:pt x="21192" y="115621"/>
                  </a:lnTo>
                  <a:lnTo>
                    <a:pt x="46056" y="83464"/>
                  </a:lnTo>
                  <a:lnTo>
                    <a:pt x="78986" y="55447"/>
                  </a:lnTo>
                  <a:lnTo>
                    <a:pt x="118898" y="32331"/>
                  </a:lnTo>
                  <a:lnTo>
                    <a:pt x="164706" y="14876"/>
                  </a:lnTo>
                  <a:lnTo>
                    <a:pt x="215327" y="3846"/>
                  </a:lnTo>
                  <a:lnTo>
                    <a:pt x="269677" y="0"/>
                  </a:lnTo>
                  <a:lnTo>
                    <a:pt x="324026" y="3846"/>
                  </a:lnTo>
                  <a:lnTo>
                    <a:pt x="374647" y="14876"/>
                  </a:lnTo>
                  <a:lnTo>
                    <a:pt x="420455" y="32331"/>
                  </a:lnTo>
                  <a:lnTo>
                    <a:pt x="460367" y="55447"/>
                  </a:lnTo>
                  <a:lnTo>
                    <a:pt x="493297" y="83464"/>
                  </a:lnTo>
                  <a:lnTo>
                    <a:pt x="518161" y="115621"/>
                  </a:lnTo>
                  <a:lnTo>
                    <a:pt x="533875" y="151157"/>
                  </a:lnTo>
                  <a:lnTo>
                    <a:pt x="539354" y="189309"/>
                  </a:lnTo>
                  <a:lnTo>
                    <a:pt x="533875" y="227461"/>
                  </a:lnTo>
                  <a:lnTo>
                    <a:pt x="518161" y="262997"/>
                  </a:lnTo>
                  <a:lnTo>
                    <a:pt x="493297" y="295154"/>
                  </a:lnTo>
                  <a:lnTo>
                    <a:pt x="460367" y="323171"/>
                  </a:lnTo>
                  <a:lnTo>
                    <a:pt x="420455" y="346287"/>
                  </a:lnTo>
                  <a:lnTo>
                    <a:pt x="374647" y="363742"/>
                  </a:lnTo>
                  <a:lnTo>
                    <a:pt x="324026" y="374772"/>
                  </a:lnTo>
                  <a:lnTo>
                    <a:pt x="269677" y="378619"/>
                  </a:lnTo>
                  <a:lnTo>
                    <a:pt x="215327" y="374772"/>
                  </a:lnTo>
                  <a:lnTo>
                    <a:pt x="164706" y="363742"/>
                  </a:lnTo>
                  <a:lnTo>
                    <a:pt x="118898" y="346287"/>
                  </a:lnTo>
                  <a:lnTo>
                    <a:pt x="78986" y="323171"/>
                  </a:lnTo>
                  <a:lnTo>
                    <a:pt x="46056" y="295154"/>
                  </a:lnTo>
                  <a:lnTo>
                    <a:pt x="21192" y="262997"/>
                  </a:lnTo>
                  <a:lnTo>
                    <a:pt x="5478" y="227461"/>
                  </a:lnTo>
                  <a:lnTo>
                    <a:pt x="0" y="189309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53138" y="2958083"/>
            <a:ext cx="276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60" dirty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900" spc="-89" baseline="18518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900" baseline="18518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097710" y="1714898"/>
            <a:ext cx="811530" cy="1165225"/>
            <a:chOff x="7097710" y="1714898"/>
            <a:chExt cx="811530" cy="1165225"/>
          </a:xfrm>
        </p:grpSpPr>
        <p:sp>
          <p:nvSpPr>
            <p:cNvPr id="50" name="object 50"/>
            <p:cNvSpPr/>
            <p:nvPr/>
          </p:nvSpPr>
          <p:spPr>
            <a:xfrm>
              <a:off x="7237810" y="2074070"/>
              <a:ext cx="247015" cy="614680"/>
            </a:xfrm>
            <a:custGeom>
              <a:avLst/>
              <a:gdLst/>
              <a:ahLst/>
              <a:cxnLst/>
              <a:rect l="l" t="t" r="r" b="b"/>
              <a:pathLst>
                <a:path w="247015" h="614680">
                  <a:moveTo>
                    <a:pt x="184843" y="0"/>
                  </a:moveTo>
                  <a:lnTo>
                    <a:pt x="61614" y="0"/>
                  </a:lnTo>
                  <a:lnTo>
                    <a:pt x="61614" y="491133"/>
                  </a:lnTo>
                  <a:lnTo>
                    <a:pt x="0" y="491133"/>
                  </a:lnTo>
                  <a:lnTo>
                    <a:pt x="123229" y="614362"/>
                  </a:lnTo>
                  <a:lnTo>
                    <a:pt x="246458" y="491133"/>
                  </a:lnTo>
                  <a:lnTo>
                    <a:pt x="184843" y="491133"/>
                  </a:lnTo>
                  <a:lnTo>
                    <a:pt x="18484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237810" y="2074070"/>
              <a:ext cx="247015" cy="614680"/>
            </a:xfrm>
            <a:custGeom>
              <a:avLst/>
              <a:gdLst/>
              <a:ahLst/>
              <a:cxnLst/>
              <a:rect l="l" t="t" r="r" b="b"/>
              <a:pathLst>
                <a:path w="247015" h="614680">
                  <a:moveTo>
                    <a:pt x="0" y="491133"/>
                  </a:moveTo>
                  <a:lnTo>
                    <a:pt x="61615" y="491133"/>
                  </a:lnTo>
                  <a:lnTo>
                    <a:pt x="61615" y="0"/>
                  </a:lnTo>
                  <a:lnTo>
                    <a:pt x="184844" y="0"/>
                  </a:lnTo>
                  <a:lnTo>
                    <a:pt x="184844" y="491133"/>
                  </a:lnTo>
                  <a:lnTo>
                    <a:pt x="246459" y="491133"/>
                  </a:lnTo>
                  <a:lnTo>
                    <a:pt x="123229" y="614363"/>
                  </a:lnTo>
                  <a:lnTo>
                    <a:pt x="0" y="491133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14061" y="2132411"/>
              <a:ext cx="182245" cy="734695"/>
            </a:xfrm>
            <a:custGeom>
              <a:avLst/>
              <a:gdLst/>
              <a:ahLst/>
              <a:cxnLst/>
              <a:rect l="l" t="t" r="r" b="b"/>
              <a:pathLst>
                <a:path w="182245" h="734694">
                  <a:moveTo>
                    <a:pt x="91081" y="0"/>
                  </a:moveTo>
                  <a:lnTo>
                    <a:pt x="0" y="91081"/>
                  </a:lnTo>
                  <a:lnTo>
                    <a:pt x="45540" y="91081"/>
                  </a:lnTo>
                  <a:lnTo>
                    <a:pt x="45540" y="734614"/>
                  </a:lnTo>
                  <a:lnTo>
                    <a:pt x="136624" y="734614"/>
                  </a:lnTo>
                  <a:lnTo>
                    <a:pt x="136624" y="91081"/>
                  </a:lnTo>
                  <a:lnTo>
                    <a:pt x="182164" y="91081"/>
                  </a:lnTo>
                  <a:lnTo>
                    <a:pt x="9108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14061" y="2132411"/>
              <a:ext cx="182245" cy="734695"/>
            </a:xfrm>
            <a:custGeom>
              <a:avLst/>
              <a:gdLst/>
              <a:ahLst/>
              <a:cxnLst/>
              <a:rect l="l" t="t" r="r" b="b"/>
              <a:pathLst>
                <a:path w="182245" h="734694">
                  <a:moveTo>
                    <a:pt x="45541" y="734615"/>
                  </a:moveTo>
                  <a:lnTo>
                    <a:pt x="45541" y="91082"/>
                  </a:lnTo>
                  <a:lnTo>
                    <a:pt x="0" y="91082"/>
                  </a:lnTo>
                  <a:lnTo>
                    <a:pt x="91082" y="0"/>
                  </a:lnTo>
                  <a:lnTo>
                    <a:pt x="182165" y="91082"/>
                  </a:lnTo>
                  <a:lnTo>
                    <a:pt x="136624" y="91082"/>
                  </a:lnTo>
                  <a:lnTo>
                    <a:pt x="136624" y="734615"/>
                  </a:lnTo>
                  <a:lnTo>
                    <a:pt x="45541" y="734615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10410" y="1727598"/>
              <a:ext cx="539750" cy="379095"/>
            </a:xfrm>
            <a:custGeom>
              <a:avLst/>
              <a:gdLst/>
              <a:ahLst/>
              <a:cxnLst/>
              <a:rect l="l" t="t" r="r" b="b"/>
              <a:pathLst>
                <a:path w="539750" h="379094">
                  <a:moveTo>
                    <a:pt x="269676" y="0"/>
                  </a:moveTo>
                  <a:lnTo>
                    <a:pt x="215327" y="3846"/>
                  </a:lnTo>
                  <a:lnTo>
                    <a:pt x="164706" y="14876"/>
                  </a:lnTo>
                  <a:lnTo>
                    <a:pt x="118898" y="32331"/>
                  </a:lnTo>
                  <a:lnTo>
                    <a:pt x="78986" y="55447"/>
                  </a:lnTo>
                  <a:lnTo>
                    <a:pt x="46056" y="83465"/>
                  </a:lnTo>
                  <a:lnTo>
                    <a:pt x="21192" y="115622"/>
                  </a:lnTo>
                  <a:lnTo>
                    <a:pt x="5478" y="151157"/>
                  </a:lnTo>
                  <a:lnTo>
                    <a:pt x="0" y="189310"/>
                  </a:lnTo>
                  <a:lnTo>
                    <a:pt x="5478" y="227462"/>
                  </a:lnTo>
                  <a:lnTo>
                    <a:pt x="21192" y="262997"/>
                  </a:lnTo>
                  <a:lnTo>
                    <a:pt x="46056" y="295154"/>
                  </a:lnTo>
                  <a:lnTo>
                    <a:pt x="78986" y="323171"/>
                  </a:lnTo>
                  <a:lnTo>
                    <a:pt x="118898" y="346287"/>
                  </a:lnTo>
                  <a:lnTo>
                    <a:pt x="164706" y="363741"/>
                  </a:lnTo>
                  <a:lnTo>
                    <a:pt x="215327" y="374772"/>
                  </a:lnTo>
                  <a:lnTo>
                    <a:pt x="269676" y="378618"/>
                  </a:lnTo>
                  <a:lnTo>
                    <a:pt x="324026" y="374772"/>
                  </a:lnTo>
                  <a:lnTo>
                    <a:pt x="374647" y="363741"/>
                  </a:lnTo>
                  <a:lnTo>
                    <a:pt x="420456" y="346287"/>
                  </a:lnTo>
                  <a:lnTo>
                    <a:pt x="460367" y="323171"/>
                  </a:lnTo>
                  <a:lnTo>
                    <a:pt x="493297" y="295154"/>
                  </a:lnTo>
                  <a:lnTo>
                    <a:pt x="518161" y="262997"/>
                  </a:lnTo>
                  <a:lnTo>
                    <a:pt x="533874" y="227462"/>
                  </a:lnTo>
                  <a:lnTo>
                    <a:pt x="539353" y="189310"/>
                  </a:lnTo>
                  <a:lnTo>
                    <a:pt x="533874" y="151157"/>
                  </a:lnTo>
                  <a:lnTo>
                    <a:pt x="518161" y="115622"/>
                  </a:lnTo>
                  <a:lnTo>
                    <a:pt x="493297" y="83465"/>
                  </a:lnTo>
                  <a:lnTo>
                    <a:pt x="460367" y="55447"/>
                  </a:lnTo>
                  <a:lnTo>
                    <a:pt x="420456" y="32331"/>
                  </a:lnTo>
                  <a:lnTo>
                    <a:pt x="374647" y="14876"/>
                  </a:lnTo>
                  <a:lnTo>
                    <a:pt x="324026" y="3846"/>
                  </a:lnTo>
                  <a:lnTo>
                    <a:pt x="2696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110410" y="1727598"/>
              <a:ext cx="539750" cy="379095"/>
            </a:xfrm>
            <a:custGeom>
              <a:avLst/>
              <a:gdLst/>
              <a:ahLst/>
              <a:cxnLst/>
              <a:rect l="l" t="t" r="r" b="b"/>
              <a:pathLst>
                <a:path w="539750" h="379094">
                  <a:moveTo>
                    <a:pt x="0" y="189309"/>
                  </a:moveTo>
                  <a:lnTo>
                    <a:pt x="5478" y="151157"/>
                  </a:lnTo>
                  <a:lnTo>
                    <a:pt x="21192" y="115621"/>
                  </a:lnTo>
                  <a:lnTo>
                    <a:pt x="46056" y="83464"/>
                  </a:lnTo>
                  <a:lnTo>
                    <a:pt x="78986" y="55447"/>
                  </a:lnTo>
                  <a:lnTo>
                    <a:pt x="118898" y="32331"/>
                  </a:lnTo>
                  <a:lnTo>
                    <a:pt x="164706" y="14876"/>
                  </a:lnTo>
                  <a:lnTo>
                    <a:pt x="215327" y="3846"/>
                  </a:lnTo>
                  <a:lnTo>
                    <a:pt x="269677" y="0"/>
                  </a:lnTo>
                  <a:lnTo>
                    <a:pt x="324026" y="3846"/>
                  </a:lnTo>
                  <a:lnTo>
                    <a:pt x="374647" y="14876"/>
                  </a:lnTo>
                  <a:lnTo>
                    <a:pt x="420455" y="32331"/>
                  </a:lnTo>
                  <a:lnTo>
                    <a:pt x="460367" y="55447"/>
                  </a:lnTo>
                  <a:lnTo>
                    <a:pt x="493297" y="83464"/>
                  </a:lnTo>
                  <a:lnTo>
                    <a:pt x="518161" y="115621"/>
                  </a:lnTo>
                  <a:lnTo>
                    <a:pt x="533875" y="151157"/>
                  </a:lnTo>
                  <a:lnTo>
                    <a:pt x="539354" y="189309"/>
                  </a:lnTo>
                  <a:lnTo>
                    <a:pt x="533875" y="227461"/>
                  </a:lnTo>
                  <a:lnTo>
                    <a:pt x="518161" y="262997"/>
                  </a:lnTo>
                  <a:lnTo>
                    <a:pt x="493297" y="295154"/>
                  </a:lnTo>
                  <a:lnTo>
                    <a:pt x="460367" y="323171"/>
                  </a:lnTo>
                  <a:lnTo>
                    <a:pt x="420455" y="346287"/>
                  </a:lnTo>
                  <a:lnTo>
                    <a:pt x="374647" y="363742"/>
                  </a:lnTo>
                  <a:lnTo>
                    <a:pt x="324026" y="374772"/>
                  </a:lnTo>
                  <a:lnTo>
                    <a:pt x="269677" y="378619"/>
                  </a:lnTo>
                  <a:lnTo>
                    <a:pt x="215327" y="374772"/>
                  </a:lnTo>
                  <a:lnTo>
                    <a:pt x="164706" y="363742"/>
                  </a:lnTo>
                  <a:lnTo>
                    <a:pt x="118898" y="346287"/>
                  </a:lnTo>
                  <a:lnTo>
                    <a:pt x="78986" y="323171"/>
                  </a:lnTo>
                  <a:lnTo>
                    <a:pt x="46056" y="295154"/>
                  </a:lnTo>
                  <a:lnTo>
                    <a:pt x="21192" y="262997"/>
                  </a:lnTo>
                  <a:lnTo>
                    <a:pt x="5478" y="227461"/>
                  </a:lnTo>
                  <a:lnTo>
                    <a:pt x="0" y="189309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266582" y="1842515"/>
            <a:ext cx="23050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800" spc="-30" dirty="0">
                <a:solidFill>
                  <a:srgbClr val="FFFFFF"/>
                </a:solidFill>
                <a:latin typeface="Calibri"/>
                <a:cs typeface="Calibri"/>
              </a:rPr>
              <a:t> K</a:t>
            </a:r>
            <a:r>
              <a:rPr sz="900" spc="-44" baseline="18518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900" baseline="1851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1770" y="558800"/>
            <a:ext cx="50774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Пейсмекер </a:t>
            </a:r>
            <a:r>
              <a:rPr spc="-35" dirty="0"/>
              <a:t>- </a:t>
            </a:r>
            <a:r>
              <a:rPr spc="-204" dirty="0"/>
              <a:t>инициативный нейрон </a:t>
            </a:r>
            <a:r>
              <a:rPr spc="-180" dirty="0"/>
              <a:t>процессинга</a:t>
            </a:r>
            <a:r>
              <a:rPr spc="-204" dirty="0"/>
              <a:t> </a:t>
            </a:r>
            <a:r>
              <a:rPr spc="-175" dirty="0"/>
              <a:t>ЦНС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2283"/>
            <a:ext cx="4628515" cy="17322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98450" marR="190500" indent="-285750">
              <a:lnSpc>
                <a:spcPct val="90800"/>
              </a:lnSpc>
              <a:spcBef>
                <a:spcPts val="229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0" dirty="0">
                <a:latin typeface="Calibri"/>
                <a:cs typeface="Calibri"/>
              </a:rPr>
              <a:t>Сознание, </a:t>
            </a:r>
            <a:r>
              <a:rPr sz="1200" spc="-120" dirty="0">
                <a:latin typeface="Calibri"/>
                <a:cs typeface="Calibri"/>
              </a:rPr>
              <a:t>память, </a:t>
            </a:r>
            <a:r>
              <a:rPr sz="1200" spc="-114" dirty="0">
                <a:latin typeface="Calibri"/>
                <a:cs typeface="Calibri"/>
              </a:rPr>
              <a:t>обучение, сенсорный, </a:t>
            </a:r>
            <a:r>
              <a:rPr sz="1200" spc="-130" dirty="0">
                <a:latin typeface="Calibri"/>
                <a:cs typeface="Calibri"/>
              </a:rPr>
              <a:t>моторный, эмоциональный </a:t>
            </a:r>
            <a:r>
              <a:rPr sz="1200" spc="-110" dirty="0">
                <a:latin typeface="Calibri"/>
                <a:cs typeface="Calibri"/>
              </a:rPr>
              <a:t>ответы </a:t>
            </a:r>
            <a:r>
              <a:rPr sz="1200" spc="35" dirty="0">
                <a:latin typeface="Calibri"/>
                <a:cs typeface="Calibri"/>
              </a:rPr>
              <a:t>–  </a:t>
            </a:r>
            <a:r>
              <a:rPr sz="1200" spc="-105" dirty="0">
                <a:latin typeface="Calibri"/>
                <a:cs typeface="Calibri"/>
              </a:rPr>
              <a:t>результат </a:t>
            </a:r>
            <a:r>
              <a:rPr sz="1200" spc="-120" dirty="0">
                <a:latin typeface="Calibri"/>
                <a:cs typeface="Calibri"/>
              </a:rPr>
              <a:t>сложного </a:t>
            </a:r>
            <a:r>
              <a:rPr sz="1200" spc="-110" dirty="0">
                <a:solidFill>
                  <a:srgbClr val="FF0000"/>
                </a:solidFill>
                <a:latin typeface="Calibri"/>
                <a:cs typeface="Calibri"/>
              </a:rPr>
              <a:t>процессинга</a:t>
            </a:r>
            <a:r>
              <a:rPr sz="1200" spc="-110" dirty="0">
                <a:latin typeface="Calibri"/>
                <a:cs typeface="Calibri"/>
              </a:rPr>
              <a:t>, возникшего на </a:t>
            </a:r>
            <a:r>
              <a:rPr sz="1200" spc="-135" dirty="0">
                <a:latin typeface="Calibri"/>
                <a:cs typeface="Calibri"/>
              </a:rPr>
              <a:t>высшем </a:t>
            </a:r>
            <a:r>
              <a:rPr sz="1200" spc="-110" dirty="0">
                <a:latin typeface="Calibri"/>
                <a:cs typeface="Calibri"/>
              </a:rPr>
              <a:t>уровне </a:t>
            </a:r>
            <a:r>
              <a:rPr sz="1200" spc="-125" dirty="0">
                <a:latin typeface="Calibri"/>
                <a:cs typeface="Calibri"/>
              </a:rPr>
              <a:t>эволюции  </a:t>
            </a:r>
            <a:r>
              <a:rPr sz="1200" spc="-130" dirty="0">
                <a:latin typeface="Calibri"/>
                <a:cs typeface="Calibri"/>
              </a:rPr>
              <a:t>жизни.</a:t>
            </a:r>
            <a:endParaRPr sz="1200">
              <a:latin typeface="Calibri"/>
              <a:cs typeface="Calibri"/>
            </a:endParaRPr>
          </a:p>
          <a:p>
            <a:pPr marL="298450" marR="22225" indent="-285750">
              <a:lnSpc>
                <a:spcPct val="90800"/>
              </a:lnSpc>
              <a:spcBef>
                <a:spcPts val="2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0" dirty="0">
                <a:solidFill>
                  <a:srgbClr val="FF0000"/>
                </a:solidFill>
                <a:latin typeface="Calibri"/>
                <a:cs typeface="Calibri"/>
              </a:rPr>
              <a:t>Процессинг </a:t>
            </a:r>
            <a:r>
              <a:rPr sz="1200" spc="-105" dirty="0">
                <a:latin typeface="Calibri"/>
                <a:cs typeface="Calibri"/>
              </a:rPr>
              <a:t>ЦНС </a:t>
            </a:r>
            <a:r>
              <a:rPr sz="1200" spc="-20" dirty="0">
                <a:latin typeface="Calibri"/>
                <a:cs typeface="Calibri"/>
              </a:rPr>
              <a:t>- </a:t>
            </a:r>
            <a:r>
              <a:rPr sz="1200" spc="-110" dirty="0">
                <a:latin typeface="Calibri"/>
                <a:cs typeface="Calibri"/>
              </a:rPr>
              <a:t>генерация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4" dirty="0">
                <a:latin typeface="Calibri"/>
                <a:cs typeface="Calibri"/>
              </a:rPr>
              <a:t>межсинаптическая </a:t>
            </a:r>
            <a:r>
              <a:rPr sz="1200" spc="-110" dirty="0">
                <a:latin typeface="Calibri"/>
                <a:cs typeface="Calibri"/>
              </a:rPr>
              <a:t>передача </a:t>
            </a:r>
            <a:r>
              <a:rPr sz="1200" spc="-120" dirty="0">
                <a:latin typeface="Calibri"/>
                <a:cs typeface="Calibri"/>
              </a:rPr>
              <a:t>импульсов </a:t>
            </a:r>
            <a:r>
              <a:rPr sz="1200" spc="-105" dirty="0">
                <a:latin typeface="Calibri"/>
                <a:cs typeface="Calibri"/>
              </a:rPr>
              <a:t>от  </a:t>
            </a:r>
            <a:r>
              <a:rPr sz="1200" spc="-110" dirty="0">
                <a:latin typeface="Calibri"/>
                <a:cs typeface="Calibri"/>
              </a:rPr>
              <a:t>нейронов-</a:t>
            </a:r>
            <a:r>
              <a:rPr sz="1200" spc="-110" dirty="0">
                <a:solidFill>
                  <a:srgbClr val="FF0000"/>
                </a:solidFill>
                <a:latin typeface="Calibri"/>
                <a:cs typeface="Calibri"/>
              </a:rPr>
              <a:t>пейсмейкеро</a:t>
            </a:r>
            <a:r>
              <a:rPr sz="1200" spc="-110" dirty="0">
                <a:latin typeface="Calibri"/>
                <a:cs typeface="Calibri"/>
              </a:rPr>
              <a:t>в </a:t>
            </a:r>
            <a:r>
              <a:rPr sz="1200" spc="-135" dirty="0">
                <a:latin typeface="Calibri"/>
                <a:cs typeface="Calibri"/>
              </a:rPr>
              <a:t>до </a:t>
            </a:r>
            <a:r>
              <a:rPr sz="1200" spc="-100" dirty="0">
                <a:latin typeface="Calibri"/>
                <a:cs typeface="Calibri"/>
              </a:rPr>
              <a:t>эффекторных </a:t>
            </a:r>
            <a:r>
              <a:rPr sz="1200" spc="-110" dirty="0">
                <a:latin typeface="Calibri"/>
                <a:cs typeface="Calibri"/>
              </a:rPr>
              <a:t>органов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0" dirty="0">
                <a:latin typeface="Calibri"/>
                <a:cs typeface="Calibri"/>
              </a:rPr>
              <a:t>прием-передача </a:t>
            </a:r>
            <a:r>
              <a:rPr sz="1200" spc="-114" dirty="0">
                <a:latin typeface="Calibri"/>
                <a:cs typeface="Calibri"/>
              </a:rPr>
              <a:t>обратной  </a:t>
            </a:r>
            <a:r>
              <a:rPr sz="1200" spc="-125" dirty="0">
                <a:latin typeface="Calibri"/>
                <a:cs typeface="Calibri"/>
              </a:rPr>
              <a:t>информации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(проприорецепция)</a:t>
            </a:r>
            <a:endParaRPr sz="1200">
              <a:latin typeface="Calibri"/>
              <a:cs typeface="Calibri"/>
            </a:endParaRPr>
          </a:p>
          <a:p>
            <a:pPr marL="298450" marR="5080" indent="-285750">
              <a:lnSpc>
                <a:spcPct val="80000"/>
              </a:lnSpc>
              <a:spcBef>
                <a:spcPts val="2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b="1" spc="-120" dirty="0">
                <a:latin typeface="Calibri"/>
                <a:cs typeface="Calibri"/>
              </a:rPr>
              <a:t>Пейсмекер </a:t>
            </a:r>
            <a:r>
              <a:rPr sz="1200" spc="-105" dirty="0">
                <a:latin typeface="Calibri"/>
                <a:cs typeface="Calibri"/>
              </a:rPr>
              <a:t>(англ. </a:t>
            </a:r>
            <a:r>
              <a:rPr sz="1200" spc="-114" dirty="0">
                <a:latin typeface="Calibri"/>
                <a:cs typeface="Calibri"/>
              </a:rPr>
              <a:t>pacemaker, </a:t>
            </a:r>
            <a:r>
              <a:rPr sz="1200" spc="-130" dirty="0">
                <a:latin typeface="Calibri"/>
                <a:cs typeface="Calibri"/>
              </a:rPr>
              <a:t>задающий </a:t>
            </a:r>
            <a:r>
              <a:rPr sz="1200" spc="-125" dirty="0">
                <a:latin typeface="Calibri"/>
                <a:cs typeface="Calibri"/>
              </a:rPr>
              <a:t>ритм, </a:t>
            </a:r>
            <a:r>
              <a:rPr sz="1200" spc="-114" dirty="0">
                <a:latin typeface="Calibri"/>
                <a:cs typeface="Calibri"/>
              </a:rPr>
              <a:t>водитель ритма) </a:t>
            </a:r>
            <a:r>
              <a:rPr sz="1200" spc="-295" dirty="0">
                <a:latin typeface="Calibri"/>
                <a:cs typeface="Calibri"/>
              </a:rPr>
              <a:t>—</a:t>
            </a:r>
            <a:r>
              <a:rPr sz="1200" spc="-95" dirty="0">
                <a:latin typeface="Calibri"/>
                <a:cs typeface="Calibri"/>
              </a:rPr>
              <a:t> очаг </a:t>
            </a:r>
            <a:r>
              <a:rPr sz="1200" spc="-110" dirty="0">
                <a:latin typeface="Calibri"/>
                <a:cs typeface="Calibri"/>
              </a:rPr>
              <a:t>спонтанно  </a:t>
            </a:r>
            <a:r>
              <a:rPr sz="1200" spc="-120" dirty="0">
                <a:latin typeface="Calibri"/>
                <a:cs typeface="Calibri"/>
              </a:rPr>
              <a:t>возникающего возбуждения, </a:t>
            </a:r>
            <a:r>
              <a:rPr sz="1200" spc="-110" dirty="0">
                <a:latin typeface="Calibri"/>
                <a:cs typeface="Calibri"/>
              </a:rPr>
              <a:t>которое, </a:t>
            </a:r>
            <a:r>
              <a:rPr sz="1200" spc="-105" dirty="0">
                <a:latin typeface="Calibri"/>
                <a:cs typeface="Calibri"/>
              </a:rPr>
              <a:t>распространяясь, навязывает </a:t>
            </a:r>
            <a:r>
              <a:rPr sz="1200" spc="-110" dirty="0">
                <a:latin typeface="Calibri"/>
                <a:cs typeface="Calibri"/>
              </a:rPr>
              <a:t>свой </a:t>
            </a:r>
            <a:r>
              <a:rPr sz="1200" spc="-130" dirty="0">
                <a:latin typeface="Calibri"/>
                <a:cs typeface="Calibri"/>
              </a:rPr>
              <a:t>ритм  </a:t>
            </a:r>
            <a:r>
              <a:rPr sz="1200" spc="-110" dirty="0">
                <a:latin typeface="Calibri"/>
                <a:cs typeface="Calibri"/>
              </a:rPr>
              <a:t>какой-либо </a:t>
            </a:r>
            <a:r>
              <a:rPr sz="1200" spc="-120" dirty="0">
                <a:latin typeface="Calibri"/>
                <a:cs typeface="Calibri"/>
              </a:rPr>
              <a:t>функциональной </a:t>
            </a:r>
            <a:r>
              <a:rPr sz="1200" spc="-110" dirty="0">
                <a:latin typeface="Calibri"/>
                <a:cs typeface="Calibri"/>
              </a:rPr>
              <a:t>системе </a:t>
            </a:r>
            <a:r>
              <a:rPr sz="1200" spc="-130" dirty="0">
                <a:latin typeface="Calibri"/>
                <a:cs typeface="Calibri"/>
              </a:rPr>
              <a:t>или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органу.</a:t>
            </a:r>
            <a:endParaRPr sz="1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b="1" spc="-120" dirty="0">
                <a:latin typeface="Calibri"/>
                <a:cs typeface="Calibri"/>
              </a:rPr>
              <a:t>Пейсмекерный </a:t>
            </a:r>
            <a:r>
              <a:rPr sz="1200" b="1" spc="-110" dirty="0">
                <a:latin typeface="Calibri"/>
                <a:cs typeface="Calibri"/>
              </a:rPr>
              <a:t>потенциал </a:t>
            </a:r>
            <a:r>
              <a:rPr sz="1200" b="1" spc="-105" dirty="0">
                <a:latin typeface="Calibri"/>
                <a:cs typeface="Calibri"/>
              </a:rPr>
              <a:t>превращает </a:t>
            </a:r>
            <a:r>
              <a:rPr sz="1200" b="1" spc="-120" dirty="0">
                <a:latin typeface="Calibri"/>
                <a:cs typeface="Calibri"/>
              </a:rPr>
              <a:t>нейрон </a:t>
            </a:r>
            <a:r>
              <a:rPr sz="1200" b="1" spc="-114" dirty="0">
                <a:latin typeface="Calibri"/>
                <a:cs typeface="Calibri"/>
              </a:rPr>
              <a:t>из </a:t>
            </a:r>
            <a:r>
              <a:rPr sz="1200" b="1" spc="-120" dirty="0">
                <a:latin typeface="Calibri"/>
                <a:cs typeface="Calibri"/>
              </a:rPr>
              <a:t>сумматора</a:t>
            </a:r>
            <a:r>
              <a:rPr sz="1200" b="1" spc="-150" dirty="0">
                <a:latin typeface="Calibri"/>
                <a:cs typeface="Calibri"/>
              </a:rPr>
              <a:t> </a:t>
            </a:r>
            <a:r>
              <a:rPr sz="1200" b="1" spc="-100" dirty="0">
                <a:latin typeface="Calibri"/>
                <a:cs typeface="Calibri"/>
              </a:rPr>
              <a:t>синаптических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666492"/>
            <a:ext cx="4594225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latin typeface="Calibri"/>
                <a:cs typeface="Calibri"/>
              </a:rPr>
              <a:t>потенциалов </a:t>
            </a:r>
            <a:r>
              <a:rPr sz="1200" b="1" spc="-95" dirty="0">
                <a:latin typeface="Calibri"/>
                <a:cs typeface="Calibri"/>
              </a:rPr>
              <a:t>в</a:t>
            </a:r>
            <a:r>
              <a:rPr sz="1200" b="1" spc="-105" dirty="0">
                <a:latin typeface="Calibri"/>
                <a:cs typeface="Calibri"/>
              </a:rPr>
              <a:t> </a:t>
            </a:r>
            <a:r>
              <a:rPr sz="1200" b="1" spc="-95" dirty="0">
                <a:latin typeface="Calibri"/>
                <a:cs typeface="Calibri"/>
              </a:rPr>
              <a:t>генератор.</a:t>
            </a:r>
            <a:endParaRPr sz="1200">
              <a:latin typeface="Calibri"/>
              <a:cs typeface="Calibri"/>
            </a:endParaRPr>
          </a:p>
          <a:p>
            <a:pPr marL="298450" marR="5080" indent="-285750">
              <a:lnSpc>
                <a:spcPct val="79200"/>
              </a:lnSpc>
              <a:spcBef>
                <a:spcPts val="3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05" dirty="0">
                <a:latin typeface="Calibri"/>
                <a:cs typeface="Calibri"/>
              </a:rPr>
              <a:t>Естественный </a:t>
            </a:r>
            <a:r>
              <a:rPr sz="1200" spc="-114" dirty="0">
                <a:latin typeface="Calibri"/>
                <a:cs typeface="Calibri"/>
              </a:rPr>
              <a:t>пейсмекер </a:t>
            </a:r>
            <a:r>
              <a:rPr sz="1200" spc="-295" dirty="0">
                <a:latin typeface="Calibri"/>
                <a:cs typeface="Calibri"/>
              </a:rPr>
              <a:t>—</a:t>
            </a:r>
            <a:r>
              <a:rPr sz="1200" spc="-95" dirty="0">
                <a:latin typeface="Calibri"/>
                <a:cs typeface="Calibri"/>
              </a:rPr>
              <a:t> </a:t>
            </a:r>
            <a:r>
              <a:rPr sz="1200" spc="-100" dirty="0">
                <a:latin typeface="Calibri"/>
                <a:cs typeface="Calibri"/>
              </a:rPr>
              <a:t>группа </a:t>
            </a:r>
            <a:r>
              <a:rPr sz="1200" spc="-110" dirty="0">
                <a:latin typeface="Calibri"/>
                <a:cs typeface="Calibri"/>
              </a:rPr>
              <a:t>специализированных </a:t>
            </a:r>
            <a:r>
              <a:rPr sz="1200" spc="-105" dirty="0">
                <a:latin typeface="Calibri"/>
                <a:cs typeface="Calibri"/>
              </a:rPr>
              <a:t>нервных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30" dirty="0">
                <a:latin typeface="Calibri"/>
                <a:cs typeface="Calibri"/>
              </a:rPr>
              <a:t>мышечных  </a:t>
            </a:r>
            <a:r>
              <a:rPr sz="1200" spc="-105" dirty="0">
                <a:latin typeface="Calibri"/>
                <a:cs typeface="Calibri"/>
              </a:rPr>
              <a:t>клеток, </a:t>
            </a:r>
            <a:r>
              <a:rPr sz="1200" spc="-130" dirty="0">
                <a:latin typeface="Calibri"/>
                <a:cs typeface="Calibri"/>
              </a:rPr>
              <a:t>обладающая </a:t>
            </a:r>
            <a:r>
              <a:rPr sz="1200" spc="-114" dirty="0">
                <a:latin typeface="Calibri"/>
                <a:cs typeface="Calibri"/>
              </a:rPr>
              <a:t>способностью </a:t>
            </a:r>
            <a:r>
              <a:rPr sz="1200" spc="-95" dirty="0">
                <a:latin typeface="Calibri"/>
                <a:cs typeface="Calibri"/>
              </a:rPr>
              <a:t>к </a:t>
            </a:r>
            <a:r>
              <a:rPr sz="1200" spc="-130" dirty="0">
                <a:latin typeface="Calibri"/>
                <a:cs typeface="Calibri"/>
              </a:rPr>
              <a:t>самовозбуждению </a:t>
            </a:r>
            <a:r>
              <a:rPr sz="1200" spc="-110" dirty="0">
                <a:latin typeface="Calibri"/>
                <a:cs typeface="Calibri"/>
              </a:rPr>
              <a:t>(автоматия) </a:t>
            </a:r>
            <a:r>
              <a:rPr sz="1200" spc="35" dirty="0">
                <a:latin typeface="Calibri"/>
                <a:cs typeface="Calibri"/>
              </a:rPr>
              <a:t>–  </a:t>
            </a:r>
            <a:r>
              <a:rPr sz="1200" spc="-114" dirty="0">
                <a:latin typeface="Calibri"/>
                <a:cs typeface="Calibri"/>
              </a:rPr>
              <a:t>дыхательный, сосудодвигательный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центры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04064" y="1189038"/>
            <a:ext cx="1903730" cy="4064635"/>
            <a:chOff x="7104064" y="1189038"/>
            <a:chExt cx="1903730" cy="4064635"/>
          </a:xfrm>
        </p:grpSpPr>
        <p:sp>
          <p:nvSpPr>
            <p:cNvPr id="6" name="object 6"/>
            <p:cNvSpPr/>
            <p:nvPr/>
          </p:nvSpPr>
          <p:spPr>
            <a:xfrm>
              <a:off x="7812881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594122" y="0"/>
                  </a:moveTo>
                  <a:lnTo>
                    <a:pt x="540045" y="1878"/>
                  </a:lnTo>
                  <a:lnTo>
                    <a:pt x="487328" y="7404"/>
                  </a:lnTo>
                  <a:lnTo>
                    <a:pt x="436181" y="16416"/>
                  </a:lnTo>
                  <a:lnTo>
                    <a:pt x="386813" y="28752"/>
                  </a:lnTo>
                  <a:lnTo>
                    <a:pt x="339436" y="44249"/>
                  </a:lnTo>
                  <a:lnTo>
                    <a:pt x="294257" y="62746"/>
                  </a:lnTo>
                  <a:lnTo>
                    <a:pt x="251487" y="84079"/>
                  </a:lnTo>
                  <a:lnTo>
                    <a:pt x="211336" y="108087"/>
                  </a:lnTo>
                  <a:lnTo>
                    <a:pt x="174014" y="134608"/>
                  </a:lnTo>
                  <a:lnTo>
                    <a:pt x="139730" y="163478"/>
                  </a:lnTo>
                  <a:lnTo>
                    <a:pt x="108693" y="194537"/>
                  </a:lnTo>
                  <a:lnTo>
                    <a:pt x="81115" y="227621"/>
                  </a:lnTo>
                  <a:lnTo>
                    <a:pt x="57203" y="262569"/>
                  </a:lnTo>
                  <a:lnTo>
                    <a:pt x="37169" y="299218"/>
                  </a:lnTo>
                  <a:lnTo>
                    <a:pt x="21222" y="337406"/>
                  </a:lnTo>
                  <a:lnTo>
                    <a:pt x="9572" y="376970"/>
                  </a:lnTo>
                  <a:lnTo>
                    <a:pt x="2427" y="417749"/>
                  </a:lnTo>
                  <a:lnTo>
                    <a:pt x="0" y="459581"/>
                  </a:lnTo>
                  <a:lnTo>
                    <a:pt x="2427" y="501412"/>
                  </a:lnTo>
                  <a:lnTo>
                    <a:pt x="9572" y="542191"/>
                  </a:lnTo>
                  <a:lnTo>
                    <a:pt x="21222" y="581756"/>
                  </a:lnTo>
                  <a:lnTo>
                    <a:pt x="37169" y="619944"/>
                  </a:lnTo>
                  <a:lnTo>
                    <a:pt x="57203" y="656593"/>
                  </a:lnTo>
                  <a:lnTo>
                    <a:pt x="81115" y="691541"/>
                  </a:lnTo>
                  <a:lnTo>
                    <a:pt x="108693" y="724625"/>
                  </a:lnTo>
                  <a:lnTo>
                    <a:pt x="139730" y="755684"/>
                  </a:lnTo>
                  <a:lnTo>
                    <a:pt x="174014" y="784554"/>
                  </a:lnTo>
                  <a:lnTo>
                    <a:pt x="211336" y="811075"/>
                  </a:lnTo>
                  <a:lnTo>
                    <a:pt x="251487" y="835083"/>
                  </a:lnTo>
                  <a:lnTo>
                    <a:pt x="294257" y="856417"/>
                  </a:lnTo>
                  <a:lnTo>
                    <a:pt x="339436" y="874913"/>
                  </a:lnTo>
                  <a:lnTo>
                    <a:pt x="386813" y="890411"/>
                  </a:lnTo>
                  <a:lnTo>
                    <a:pt x="436181" y="902746"/>
                  </a:lnTo>
                  <a:lnTo>
                    <a:pt x="487328" y="911759"/>
                  </a:lnTo>
                  <a:lnTo>
                    <a:pt x="540045" y="917285"/>
                  </a:lnTo>
                  <a:lnTo>
                    <a:pt x="594122" y="919163"/>
                  </a:lnTo>
                  <a:lnTo>
                    <a:pt x="648199" y="917285"/>
                  </a:lnTo>
                  <a:lnTo>
                    <a:pt x="700916" y="911759"/>
                  </a:lnTo>
                  <a:lnTo>
                    <a:pt x="752063" y="902746"/>
                  </a:lnTo>
                  <a:lnTo>
                    <a:pt x="801431" y="890411"/>
                  </a:lnTo>
                  <a:lnTo>
                    <a:pt x="848808" y="874913"/>
                  </a:lnTo>
                  <a:lnTo>
                    <a:pt x="893987" y="856417"/>
                  </a:lnTo>
                  <a:lnTo>
                    <a:pt x="936757" y="835083"/>
                  </a:lnTo>
                  <a:lnTo>
                    <a:pt x="976908" y="811075"/>
                  </a:lnTo>
                  <a:lnTo>
                    <a:pt x="1014230" y="784554"/>
                  </a:lnTo>
                  <a:lnTo>
                    <a:pt x="1048514" y="755684"/>
                  </a:lnTo>
                  <a:lnTo>
                    <a:pt x="1079551" y="724625"/>
                  </a:lnTo>
                  <a:lnTo>
                    <a:pt x="1107129" y="691541"/>
                  </a:lnTo>
                  <a:lnTo>
                    <a:pt x="1131041" y="656593"/>
                  </a:lnTo>
                  <a:lnTo>
                    <a:pt x="1151075" y="619944"/>
                  </a:lnTo>
                  <a:lnTo>
                    <a:pt x="1167022" y="581756"/>
                  </a:lnTo>
                  <a:lnTo>
                    <a:pt x="1178672" y="542191"/>
                  </a:lnTo>
                  <a:lnTo>
                    <a:pt x="1185817" y="501412"/>
                  </a:lnTo>
                  <a:lnTo>
                    <a:pt x="1188245" y="459581"/>
                  </a:lnTo>
                  <a:lnTo>
                    <a:pt x="1185817" y="417749"/>
                  </a:lnTo>
                  <a:lnTo>
                    <a:pt x="1178672" y="376970"/>
                  </a:lnTo>
                  <a:lnTo>
                    <a:pt x="1167022" y="337406"/>
                  </a:lnTo>
                  <a:lnTo>
                    <a:pt x="1151075" y="299218"/>
                  </a:lnTo>
                  <a:lnTo>
                    <a:pt x="1131041" y="262569"/>
                  </a:lnTo>
                  <a:lnTo>
                    <a:pt x="1107129" y="227621"/>
                  </a:lnTo>
                  <a:lnTo>
                    <a:pt x="1079551" y="194537"/>
                  </a:lnTo>
                  <a:lnTo>
                    <a:pt x="1048514" y="163478"/>
                  </a:lnTo>
                  <a:lnTo>
                    <a:pt x="1014230" y="134608"/>
                  </a:lnTo>
                  <a:lnTo>
                    <a:pt x="976908" y="108087"/>
                  </a:lnTo>
                  <a:lnTo>
                    <a:pt x="936757" y="84079"/>
                  </a:lnTo>
                  <a:lnTo>
                    <a:pt x="893987" y="62746"/>
                  </a:lnTo>
                  <a:lnTo>
                    <a:pt x="848808" y="44249"/>
                  </a:lnTo>
                  <a:lnTo>
                    <a:pt x="801431" y="28752"/>
                  </a:lnTo>
                  <a:lnTo>
                    <a:pt x="752063" y="16416"/>
                  </a:lnTo>
                  <a:lnTo>
                    <a:pt x="700916" y="7404"/>
                  </a:lnTo>
                  <a:lnTo>
                    <a:pt x="648199" y="1878"/>
                  </a:lnTo>
                  <a:lnTo>
                    <a:pt x="5941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12881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0" y="459581"/>
                  </a:moveTo>
                  <a:lnTo>
                    <a:pt x="2427" y="417750"/>
                  </a:lnTo>
                  <a:lnTo>
                    <a:pt x="9572" y="376971"/>
                  </a:lnTo>
                  <a:lnTo>
                    <a:pt x="21222" y="337406"/>
                  </a:lnTo>
                  <a:lnTo>
                    <a:pt x="37169" y="299218"/>
                  </a:lnTo>
                  <a:lnTo>
                    <a:pt x="57203" y="262569"/>
                  </a:lnTo>
                  <a:lnTo>
                    <a:pt x="81115" y="227621"/>
                  </a:lnTo>
                  <a:lnTo>
                    <a:pt x="108693" y="194537"/>
                  </a:lnTo>
                  <a:lnTo>
                    <a:pt x="139730" y="163478"/>
                  </a:lnTo>
                  <a:lnTo>
                    <a:pt x="174014" y="134608"/>
                  </a:lnTo>
                  <a:lnTo>
                    <a:pt x="211336" y="108087"/>
                  </a:lnTo>
                  <a:lnTo>
                    <a:pt x="251487" y="84079"/>
                  </a:lnTo>
                  <a:lnTo>
                    <a:pt x="294257" y="62746"/>
                  </a:lnTo>
                  <a:lnTo>
                    <a:pt x="339435" y="44249"/>
                  </a:lnTo>
                  <a:lnTo>
                    <a:pt x="386813" y="28752"/>
                  </a:lnTo>
                  <a:lnTo>
                    <a:pt x="436180" y="16416"/>
                  </a:lnTo>
                  <a:lnTo>
                    <a:pt x="487327" y="7404"/>
                  </a:lnTo>
                  <a:lnTo>
                    <a:pt x="540044" y="1878"/>
                  </a:lnTo>
                  <a:lnTo>
                    <a:pt x="594122" y="0"/>
                  </a:lnTo>
                  <a:lnTo>
                    <a:pt x="648199" y="1878"/>
                  </a:lnTo>
                  <a:lnTo>
                    <a:pt x="700916" y="7404"/>
                  </a:lnTo>
                  <a:lnTo>
                    <a:pt x="752063" y="16416"/>
                  </a:lnTo>
                  <a:lnTo>
                    <a:pt x="801430" y="28752"/>
                  </a:lnTo>
                  <a:lnTo>
                    <a:pt x="848808" y="44249"/>
                  </a:lnTo>
                  <a:lnTo>
                    <a:pt x="893986" y="62746"/>
                  </a:lnTo>
                  <a:lnTo>
                    <a:pt x="936756" y="84079"/>
                  </a:lnTo>
                  <a:lnTo>
                    <a:pt x="976907" y="108087"/>
                  </a:lnTo>
                  <a:lnTo>
                    <a:pt x="1014229" y="134608"/>
                  </a:lnTo>
                  <a:lnTo>
                    <a:pt x="1048513" y="163478"/>
                  </a:lnTo>
                  <a:lnTo>
                    <a:pt x="1079550" y="194537"/>
                  </a:lnTo>
                  <a:lnTo>
                    <a:pt x="1107128" y="227621"/>
                  </a:lnTo>
                  <a:lnTo>
                    <a:pt x="1131040" y="262569"/>
                  </a:lnTo>
                  <a:lnTo>
                    <a:pt x="1151074" y="299218"/>
                  </a:lnTo>
                  <a:lnTo>
                    <a:pt x="1167021" y="337406"/>
                  </a:lnTo>
                  <a:lnTo>
                    <a:pt x="1178671" y="376971"/>
                  </a:lnTo>
                  <a:lnTo>
                    <a:pt x="1185816" y="417750"/>
                  </a:lnTo>
                  <a:lnTo>
                    <a:pt x="1188244" y="459581"/>
                  </a:lnTo>
                  <a:lnTo>
                    <a:pt x="1185816" y="501412"/>
                  </a:lnTo>
                  <a:lnTo>
                    <a:pt x="1178671" y="542191"/>
                  </a:lnTo>
                  <a:lnTo>
                    <a:pt x="1167021" y="581756"/>
                  </a:lnTo>
                  <a:lnTo>
                    <a:pt x="1151074" y="619944"/>
                  </a:lnTo>
                  <a:lnTo>
                    <a:pt x="1131040" y="656593"/>
                  </a:lnTo>
                  <a:lnTo>
                    <a:pt x="1107128" y="691541"/>
                  </a:lnTo>
                  <a:lnTo>
                    <a:pt x="1079550" y="724625"/>
                  </a:lnTo>
                  <a:lnTo>
                    <a:pt x="1048513" y="755684"/>
                  </a:lnTo>
                  <a:lnTo>
                    <a:pt x="1014229" y="784554"/>
                  </a:lnTo>
                  <a:lnTo>
                    <a:pt x="976907" y="811075"/>
                  </a:lnTo>
                  <a:lnTo>
                    <a:pt x="936756" y="835083"/>
                  </a:lnTo>
                  <a:lnTo>
                    <a:pt x="893986" y="856416"/>
                  </a:lnTo>
                  <a:lnTo>
                    <a:pt x="848808" y="874913"/>
                  </a:lnTo>
                  <a:lnTo>
                    <a:pt x="801430" y="890410"/>
                  </a:lnTo>
                  <a:lnTo>
                    <a:pt x="752063" y="902746"/>
                  </a:lnTo>
                  <a:lnTo>
                    <a:pt x="700916" y="911758"/>
                  </a:lnTo>
                  <a:lnTo>
                    <a:pt x="648199" y="917284"/>
                  </a:lnTo>
                  <a:lnTo>
                    <a:pt x="594122" y="919163"/>
                  </a:lnTo>
                  <a:lnTo>
                    <a:pt x="540044" y="917284"/>
                  </a:lnTo>
                  <a:lnTo>
                    <a:pt x="487327" y="911758"/>
                  </a:lnTo>
                  <a:lnTo>
                    <a:pt x="436180" y="902746"/>
                  </a:lnTo>
                  <a:lnTo>
                    <a:pt x="386813" y="890410"/>
                  </a:lnTo>
                  <a:lnTo>
                    <a:pt x="339435" y="874913"/>
                  </a:lnTo>
                  <a:lnTo>
                    <a:pt x="294257" y="856416"/>
                  </a:lnTo>
                  <a:lnTo>
                    <a:pt x="251487" y="835083"/>
                  </a:lnTo>
                  <a:lnTo>
                    <a:pt x="211336" y="811075"/>
                  </a:lnTo>
                  <a:lnTo>
                    <a:pt x="174014" y="784554"/>
                  </a:lnTo>
                  <a:lnTo>
                    <a:pt x="139730" y="755684"/>
                  </a:lnTo>
                  <a:lnTo>
                    <a:pt x="108693" y="724625"/>
                  </a:lnTo>
                  <a:lnTo>
                    <a:pt x="81115" y="691541"/>
                  </a:lnTo>
                  <a:lnTo>
                    <a:pt x="57203" y="656593"/>
                  </a:lnTo>
                  <a:lnTo>
                    <a:pt x="37169" y="619944"/>
                  </a:lnTo>
                  <a:lnTo>
                    <a:pt x="21222" y="581756"/>
                  </a:lnTo>
                  <a:lnTo>
                    <a:pt x="9572" y="542191"/>
                  </a:lnTo>
                  <a:lnTo>
                    <a:pt x="2427" y="501412"/>
                  </a:lnTo>
                  <a:lnTo>
                    <a:pt x="0" y="459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10414" y="4327922"/>
              <a:ext cx="1674495" cy="919480"/>
            </a:xfrm>
            <a:custGeom>
              <a:avLst/>
              <a:gdLst/>
              <a:ahLst/>
              <a:cxnLst/>
              <a:rect l="l" t="t" r="r" b="b"/>
              <a:pathLst>
                <a:path w="1674495" h="919479">
                  <a:moveTo>
                    <a:pt x="837010" y="0"/>
                  </a:moveTo>
                  <a:lnTo>
                    <a:pt x="777234" y="1153"/>
                  </a:lnTo>
                  <a:lnTo>
                    <a:pt x="718592" y="4563"/>
                  </a:lnTo>
                  <a:lnTo>
                    <a:pt x="661227" y="10152"/>
                  </a:lnTo>
                  <a:lnTo>
                    <a:pt x="605279" y="17840"/>
                  </a:lnTo>
                  <a:lnTo>
                    <a:pt x="550890" y="27552"/>
                  </a:lnTo>
                  <a:lnTo>
                    <a:pt x="498202" y="39208"/>
                  </a:lnTo>
                  <a:lnTo>
                    <a:pt x="447357" y="52731"/>
                  </a:lnTo>
                  <a:lnTo>
                    <a:pt x="398496" y="68044"/>
                  </a:lnTo>
                  <a:lnTo>
                    <a:pt x="351761" y="85069"/>
                  </a:lnTo>
                  <a:lnTo>
                    <a:pt x="307294" y="103727"/>
                  </a:lnTo>
                  <a:lnTo>
                    <a:pt x="265235" y="123942"/>
                  </a:lnTo>
                  <a:lnTo>
                    <a:pt x="225728" y="145634"/>
                  </a:lnTo>
                  <a:lnTo>
                    <a:pt x="188912" y="168728"/>
                  </a:lnTo>
                  <a:lnTo>
                    <a:pt x="154931" y="193144"/>
                  </a:lnTo>
                  <a:lnTo>
                    <a:pt x="123925" y="218805"/>
                  </a:lnTo>
                  <a:lnTo>
                    <a:pt x="96037" y="245633"/>
                  </a:lnTo>
                  <a:lnTo>
                    <a:pt x="50178" y="302480"/>
                  </a:lnTo>
                  <a:lnTo>
                    <a:pt x="18489" y="363063"/>
                  </a:lnTo>
                  <a:lnTo>
                    <a:pt x="2101" y="426760"/>
                  </a:lnTo>
                  <a:lnTo>
                    <a:pt x="0" y="459581"/>
                  </a:lnTo>
                  <a:lnTo>
                    <a:pt x="2101" y="492403"/>
                  </a:lnTo>
                  <a:lnTo>
                    <a:pt x="18489" y="556099"/>
                  </a:lnTo>
                  <a:lnTo>
                    <a:pt x="50178" y="616682"/>
                  </a:lnTo>
                  <a:lnTo>
                    <a:pt x="96037" y="673530"/>
                  </a:lnTo>
                  <a:lnTo>
                    <a:pt x="123925" y="700358"/>
                  </a:lnTo>
                  <a:lnTo>
                    <a:pt x="154931" y="726019"/>
                  </a:lnTo>
                  <a:lnTo>
                    <a:pt x="188912" y="750435"/>
                  </a:lnTo>
                  <a:lnTo>
                    <a:pt x="225728" y="773528"/>
                  </a:lnTo>
                  <a:lnTo>
                    <a:pt x="265235" y="795221"/>
                  </a:lnTo>
                  <a:lnTo>
                    <a:pt x="307294" y="815435"/>
                  </a:lnTo>
                  <a:lnTo>
                    <a:pt x="351761" y="834094"/>
                  </a:lnTo>
                  <a:lnTo>
                    <a:pt x="398496" y="851118"/>
                  </a:lnTo>
                  <a:lnTo>
                    <a:pt x="447357" y="866431"/>
                  </a:lnTo>
                  <a:lnTo>
                    <a:pt x="498202" y="879955"/>
                  </a:lnTo>
                  <a:lnTo>
                    <a:pt x="550890" y="891611"/>
                  </a:lnTo>
                  <a:lnTo>
                    <a:pt x="605279" y="901322"/>
                  </a:lnTo>
                  <a:lnTo>
                    <a:pt x="661227" y="909011"/>
                  </a:lnTo>
                  <a:lnTo>
                    <a:pt x="718592" y="914599"/>
                  </a:lnTo>
                  <a:lnTo>
                    <a:pt x="777234" y="918009"/>
                  </a:lnTo>
                  <a:lnTo>
                    <a:pt x="837010" y="919163"/>
                  </a:lnTo>
                  <a:lnTo>
                    <a:pt x="896785" y="918009"/>
                  </a:lnTo>
                  <a:lnTo>
                    <a:pt x="955427" y="914599"/>
                  </a:lnTo>
                  <a:lnTo>
                    <a:pt x="1012792" y="909011"/>
                  </a:lnTo>
                  <a:lnTo>
                    <a:pt x="1068740" y="901322"/>
                  </a:lnTo>
                  <a:lnTo>
                    <a:pt x="1123128" y="891611"/>
                  </a:lnTo>
                  <a:lnTo>
                    <a:pt x="1175816" y="879955"/>
                  </a:lnTo>
                  <a:lnTo>
                    <a:pt x="1226661" y="866431"/>
                  </a:lnTo>
                  <a:lnTo>
                    <a:pt x="1275522" y="851118"/>
                  </a:lnTo>
                  <a:lnTo>
                    <a:pt x="1322257" y="834094"/>
                  </a:lnTo>
                  <a:lnTo>
                    <a:pt x="1366724" y="815435"/>
                  </a:lnTo>
                  <a:lnTo>
                    <a:pt x="1408783" y="795221"/>
                  </a:lnTo>
                  <a:lnTo>
                    <a:pt x="1448290" y="773528"/>
                  </a:lnTo>
                  <a:lnTo>
                    <a:pt x="1485106" y="750435"/>
                  </a:lnTo>
                  <a:lnTo>
                    <a:pt x="1519087" y="726019"/>
                  </a:lnTo>
                  <a:lnTo>
                    <a:pt x="1550093" y="700358"/>
                  </a:lnTo>
                  <a:lnTo>
                    <a:pt x="1577981" y="673530"/>
                  </a:lnTo>
                  <a:lnTo>
                    <a:pt x="1623839" y="616682"/>
                  </a:lnTo>
                  <a:lnTo>
                    <a:pt x="1655529" y="556099"/>
                  </a:lnTo>
                  <a:lnTo>
                    <a:pt x="1671917" y="492403"/>
                  </a:lnTo>
                  <a:lnTo>
                    <a:pt x="1674018" y="459581"/>
                  </a:lnTo>
                  <a:lnTo>
                    <a:pt x="1671917" y="426760"/>
                  </a:lnTo>
                  <a:lnTo>
                    <a:pt x="1655529" y="363063"/>
                  </a:lnTo>
                  <a:lnTo>
                    <a:pt x="1623839" y="302480"/>
                  </a:lnTo>
                  <a:lnTo>
                    <a:pt x="1577981" y="245633"/>
                  </a:lnTo>
                  <a:lnTo>
                    <a:pt x="1550093" y="218805"/>
                  </a:lnTo>
                  <a:lnTo>
                    <a:pt x="1519087" y="193144"/>
                  </a:lnTo>
                  <a:lnTo>
                    <a:pt x="1485106" y="168728"/>
                  </a:lnTo>
                  <a:lnTo>
                    <a:pt x="1448290" y="145634"/>
                  </a:lnTo>
                  <a:lnTo>
                    <a:pt x="1408783" y="123942"/>
                  </a:lnTo>
                  <a:lnTo>
                    <a:pt x="1366724" y="103727"/>
                  </a:lnTo>
                  <a:lnTo>
                    <a:pt x="1322257" y="85069"/>
                  </a:lnTo>
                  <a:lnTo>
                    <a:pt x="1275522" y="68044"/>
                  </a:lnTo>
                  <a:lnTo>
                    <a:pt x="1226661" y="52731"/>
                  </a:lnTo>
                  <a:lnTo>
                    <a:pt x="1175816" y="39208"/>
                  </a:lnTo>
                  <a:lnTo>
                    <a:pt x="1123128" y="27552"/>
                  </a:lnTo>
                  <a:lnTo>
                    <a:pt x="1068740" y="17840"/>
                  </a:lnTo>
                  <a:lnTo>
                    <a:pt x="1012792" y="10152"/>
                  </a:lnTo>
                  <a:lnTo>
                    <a:pt x="955427" y="4563"/>
                  </a:lnTo>
                  <a:lnTo>
                    <a:pt x="896785" y="1153"/>
                  </a:lnTo>
                  <a:lnTo>
                    <a:pt x="83701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0414" y="4327922"/>
              <a:ext cx="1674495" cy="919480"/>
            </a:xfrm>
            <a:custGeom>
              <a:avLst/>
              <a:gdLst/>
              <a:ahLst/>
              <a:cxnLst/>
              <a:rect l="l" t="t" r="r" b="b"/>
              <a:pathLst>
                <a:path w="1674495" h="919479">
                  <a:moveTo>
                    <a:pt x="0" y="459581"/>
                  </a:moveTo>
                  <a:lnTo>
                    <a:pt x="8311" y="394561"/>
                  </a:lnTo>
                  <a:lnTo>
                    <a:pt x="32492" y="332343"/>
                  </a:lnTo>
                  <a:lnTo>
                    <a:pt x="71407" y="273551"/>
                  </a:lnTo>
                  <a:lnTo>
                    <a:pt x="123925" y="218804"/>
                  </a:lnTo>
                  <a:lnTo>
                    <a:pt x="154931" y="193143"/>
                  </a:lnTo>
                  <a:lnTo>
                    <a:pt x="188912" y="168727"/>
                  </a:lnTo>
                  <a:lnTo>
                    <a:pt x="225728" y="145634"/>
                  </a:lnTo>
                  <a:lnTo>
                    <a:pt x="265235" y="123941"/>
                  </a:lnTo>
                  <a:lnTo>
                    <a:pt x="307294" y="103727"/>
                  </a:lnTo>
                  <a:lnTo>
                    <a:pt x="351762" y="85069"/>
                  </a:lnTo>
                  <a:lnTo>
                    <a:pt x="398497" y="68044"/>
                  </a:lnTo>
                  <a:lnTo>
                    <a:pt x="447357" y="52731"/>
                  </a:lnTo>
                  <a:lnTo>
                    <a:pt x="498202" y="39208"/>
                  </a:lnTo>
                  <a:lnTo>
                    <a:pt x="550890" y="27552"/>
                  </a:lnTo>
                  <a:lnTo>
                    <a:pt x="605279" y="17840"/>
                  </a:lnTo>
                  <a:lnTo>
                    <a:pt x="661226" y="10152"/>
                  </a:lnTo>
                  <a:lnTo>
                    <a:pt x="718592" y="4563"/>
                  </a:lnTo>
                  <a:lnTo>
                    <a:pt x="777233" y="1153"/>
                  </a:lnTo>
                  <a:lnTo>
                    <a:pt x="837009" y="0"/>
                  </a:lnTo>
                  <a:lnTo>
                    <a:pt x="896785" y="1153"/>
                  </a:lnTo>
                  <a:lnTo>
                    <a:pt x="955426" y="4563"/>
                  </a:lnTo>
                  <a:lnTo>
                    <a:pt x="1012792" y="10152"/>
                  </a:lnTo>
                  <a:lnTo>
                    <a:pt x="1068739" y="17840"/>
                  </a:lnTo>
                  <a:lnTo>
                    <a:pt x="1123128" y="27552"/>
                  </a:lnTo>
                  <a:lnTo>
                    <a:pt x="1175816" y="39208"/>
                  </a:lnTo>
                  <a:lnTo>
                    <a:pt x="1226661" y="52731"/>
                  </a:lnTo>
                  <a:lnTo>
                    <a:pt x="1275521" y="68044"/>
                  </a:lnTo>
                  <a:lnTo>
                    <a:pt x="1322256" y="85069"/>
                  </a:lnTo>
                  <a:lnTo>
                    <a:pt x="1366724" y="103727"/>
                  </a:lnTo>
                  <a:lnTo>
                    <a:pt x="1408783" y="123941"/>
                  </a:lnTo>
                  <a:lnTo>
                    <a:pt x="1448290" y="145634"/>
                  </a:lnTo>
                  <a:lnTo>
                    <a:pt x="1485106" y="168727"/>
                  </a:lnTo>
                  <a:lnTo>
                    <a:pt x="1519087" y="193143"/>
                  </a:lnTo>
                  <a:lnTo>
                    <a:pt x="1550093" y="218804"/>
                  </a:lnTo>
                  <a:lnTo>
                    <a:pt x="1577981" y="245633"/>
                  </a:lnTo>
                  <a:lnTo>
                    <a:pt x="1623840" y="302480"/>
                  </a:lnTo>
                  <a:lnTo>
                    <a:pt x="1655529" y="363063"/>
                  </a:lnTo>
                  <a:lnTo>
                    <a:pt x="1671917" y="426760"/>
                  </a:lnTo>
                  <a:lnTo>
                    <a:pt x="1674019" y="459581"/>
                  </a:lnTo>
                  <a:lnTo>
                    <a:pt x="1671917" y="492402"/>
                  </a:lnTo>
                  <a:lnTo>
                    <a:pt x="1655529" y="556099"/>
                  </a:lnTo>
                  <a:lnTo>
                    <a:pt x="1623840" y="616682"/>
                  </a:lnTo>
                  <a:lnTo>
                    <a:pt x="1577981" y="673529"/>
                  </a:lnTo>
                  <a:lnTo>
                    <a:pt x="1550093" y="700357"/>
                  </a:lnTo>
                  <a:lnTo>
                    <a:pt x="1519087" y="726019"/>
                  </a:lnTo>
                  <a:lnTo>
                    <a:pt x="1485106" y="750435"/>
                  </a:lnTo>
                  <a:lnTo>
                    <a:pt x="1448290" y="773528"/>
                  </a:lnTo>
                  <a:lnTo>
                    <a:pt x="1408783" y="795221"/>
                  </a:lnTo>
                  <a:lnTo>
                    <a:pt x="1366724" y="815435"/>
                  </a:lnTo>
                  <a:lnTo>
                    <a:pt x="1322256" y="834093"/>
                  </a:lnTo>
                  <a:lnTo>
                    <a:pt x="1275521" y="851118"/>
                  </a:lnTo>
                  <a:lnTo>
                    <a:pt x="1226661" y="866431"/>
                  </a:lnTo>
                  <a:lnTo>
                    <a:pt x="1175816" y="879954"/>
                  </a:lnTo>
                  <a:lnTo>
                    <a:pt x="1123128" y="891610"/>
                  </a:lnTo>
                  <a:lnTo>
                    <a:pt x="1068739" y="901322"/>
                  </a:lnTo>
                  <a:lnTo>
                    <a:pt x="1012792" y="909010"/>
                  </a:lnTo>
                  <a:lnTo>
                    <a:pt x="955426" y="914599"/>
                  </a:lnTo>
                  <a:lnTo>
                    <a:pt x="896785" y="918009"/>
                  </a:lnTo>
                  <a:lnTo>
                    <a:pt x="837009" y="919163"/>
                  </a:lnTo>
                  <a:lnTo>
                    <a:pt x="777233" y="918009"/>
                  </a:lnTo>
                  <a:lnTo>
                    <a:pt x="718592" y="914599"/>
                  </a:lnTo>
                  <a:lnTo>
                    <a:pt x="661226" y="909010"/>
                  </a:lnTo>
                  <a:lnTo>
                    <a:pt x="605279" y="901322"/>
                  </a:lnTo>
                  <a:lnTo>
                    <a:pt x="550890" y="891610"/>
                  </a:lnTo>
                  <a:lnTo>
                    <a:pt x="498202" y="879954"/>
                  </a:lnTo>
                  <a:lnTo>
                    <a:pt x="447357" y="866431"/>
                  </a:lnTo>
                  <a:lnTo>
                    <a:pt x="398497" y="851118"/>
                  </a:lnTo>
                  <a:lnTo>
                    <a:pt x="351762" y="834093"/>
                  </a:lnTo>
                  <a:lnTo>
                    <a:pt x="307294" y="815435"/>
                  </a:lnTo>
                  <a:lnTo>
                    <a:pt x="265235" y="795221"/>
                  </a:lnTo>
                  <a:lnTo>
                    <a:pt x="225728" y="773528"/>
                  </a:lnTo>
                  <a:lnTo>
                    <a:pt x="188912" y="750435"/>
                  </a:lnTo>
                  <a:lnTo>
                    <a:pt x="154931" y="726019"/>
                  </a:lnTo>
                  <a:lnTo>
                    <a:pt x="123925" y="700357"/>
                  </a:lnTo>
                  <a:lnTo>
                    <a:pt x="96037" y="673529"/>
                  </a:lnTo>
                  <a:lnTo>
                    <a:pt x="50178" y="616682"/>
                  </a:lnTo>
                  <a:lnTo>
                    <a:pt x="18489" y="556099"/>
                  </a:lnTo>
                  <a:lnTo>
                    <a:pt x="2101" y="492402"/>
                  </a:lnTo>
                  <a:lnTo>
                    <a:pt x="0" y="459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91016" y="4555235"/>
            <a:ext cx="87947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84480" marR="5080" indent="-272415">
              <a:lnSpc>
                <a:spcPts val="1610"/>
              </a:lnSpc>
              <a:spcBef>
                <a:spcPts val="210"/>
              </a:spcBef>
            </a:pPr>
            <a:r>
              <a:rPr sz="1400" spc="-135" dirty="0">
                <a:latin typeface="Calibri"/>
                <a:cs typeface="Calibri"/>
              </a:rPr>
              <a:t>Э</a:t>
            </a:r>
            <a:r>
              <a:rPr sz="1400" spc="-155" dirty="0">
                <a:latin typeface="Calibri"/>
                <a:cs typeface="Calibri"/>
              </a:rPr>
              <a:t>ф</a:t>
            </a:r>
            <a:r>
              <a:rPr sz="1400" spc="-140" dirty="0">
                <a:latin typeface="Calibri"/>
                <a:cs typeface="Calibri"/>
              </a:rPr>
              <a:t>фе</a:t>
            </a:r>
            <a:r>
              <a:rPr sz="1400" spc="-130" dirty="0">
                <a:latin typeface="Calibri"/>
                <a:cs typeface="Calibri"/>
              </a:rPr>
              <a:t>к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55" dirty="0">
                <a:latin typeface="Calibri"/>
                <a:cs typeface="Calibri"/>
              </a:rPr>
              <a:t>ор</a:t>
            </a:r>
            <a:r>
              <a:rPr sz="1400" spc="-170" dirty="0">
                <a:latin typeface="Calibri"/>
                <a:cs typeface="Calibri"/>
              </a:rPr>
              <a:t>н</a:t>
            </a:r>
            <a:r>
              <a:rPr sz="1400" spc="-210" dirty="0">
                <a:latin typeface="Calibri"/>
                <a:cs typeface="Calibri"/>
              </a:rPr>
              <a:t>ы</a:t>
            </a:r>
            <a:r>
              <a:rPr sz="1400" spc="-90" dirty="0">
                <a:latin typeface="Calibri"/>
                <a:cs typeface="Calibri"/>
              </a:rPr>
              <a:t>й  </a:t>
            </a:r>
            <a:r>
              <a:rPr sz="1400" spc="-135" dirty="0">
                <a:latin typeface="Calibri"/>
                <a:cs typeface="Calibri"/>
              </a:rPr>
              <a:t>орган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319567" y="1189038"/>
            <a:ext cx="1201420" cy="932180"/>
            <a:chOff x="7319567" y="1189038"/>
            <a:chExt cx="1201420" cy="932180"/>
          </a:xfrm>
        </p:grpSpPr>
        <p:sp>
          <p:nvSpPr>
            <p:cNvPr id="12" name="object 12"/>
            <p:cNvSpPr/>
            <p:nvPr/>
          </p:nvSpPr>
          <p:spPr>
            <a:xfrm>
              <a:off x="7325917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594121" y="0"/>
                  </a:moveTo>
                  <a:lnTo>
                    <a:pt x="540043" y="1878"/>
                  </a:lnTo>
                  <a:lnTo>
                    <a:pt x="487327" y="7404"/>
                  </a:lnTo>
                  <a:lnTo>
                    <a:pt x="436180" y="16416"/>
                  </a:lnTo>
                  <a:lnTo>
                    <a:pt x="386812" y="28752"/>
                  </a:lnTo>
                  <a:lnTo>
                    <a:pt x="339435" y="44249"/>
                  </a:lnTo>
                  <a:lnTo>
                    <a:pt x="294256" y="62746"/>
                  </a:lnTo>
                  <a:lnTo>
                    <a:pt x="251487" y="84079"/>
                  </a:lnTo>
                  <a:lnTo>
                    <a:pt x="211336" y="108087"/>
                  </a:lnTo>
                  <a:lnTo>
                    <a:pt x="174013" y="134608"/>
                  </a:lnTo>
                  <a:lnTo>
                    <a:pt x="139729" y="163478"/>
                  </a:lnTo>
                  <a:lnTo>
                    <a:pt x="108693" y="194537"/>
                  </a:lnTo>
                  <a:lnTo>
                    <a:pt x="81114" y="227621"/>
                  </a:lnTo>
                  <a:lnTo>
                    <a:pt x="57203" y="262569"/>
                  </a:lnTo>
                  <a:lnTo>
                    <a:pt x="37169" y="299218"/>
                  </a:lnTo>
                  <a:lnTo>
                    <a:pt x="21222" y="337406"/>
                  </a:lnTo>
                  <a:lnTo>
                    <a:pt x="9572" y="376970"/>
                  </a:lnTo>
                  <a:lnTo>
                    <a:pt x="2427" y="417749"/>
                  </a:lnTo>
                  <a:lnTo>
                    <a:pt x="0" y="459581"/>
                  </a:lnTo>
                  <a:lnTo>
                    <a:pt x="2427" y="501412"/>
                  </a:lnTo>
                  <a:lnTo>
                    <a:pt x="9572" y="542191"/>
                  </a:lnTo>
                  <a:lnTo>
                    <a:pt x="21222" y="581756"/>
                  </a:lnTo>
                  <a:lnTo>
                    <a:pt x="37169" y="619944"/>
                  </a:lnTo>
                  <a:lnTo>
                    <a:pt x="57203" y="656593"/>
                  </a:lnTo>
                  <a:lnTo>
                    <a:pt x="81114" y="691541"/>
                  </a:lnTo>
                  <a:lnTo>
                    <a:pt x="108693" y="724625"/>
                  </a:lnTo>
                  <a:lnTo>
                    <a:pt x="139729" y="755684"/>
                  </a:lnTo>
                  <a:lnTo>
                    <a:pt x="174013" y="784554"/>
                  </a:lnTo>
                  <a:lnTo>
                    <a:pt x="211336" y="811075"/>
                  </a:lnTo>
                  <a:lnTo>
                    <a:pt x="251487" y="835083"/>
                  </a:lnTo>
                  <a:lnTo>
                    <a:pt x="294256" y="856417"/>
                  </a:lnTo>
                  <a:lnTo>
                    <a:pt x="339435" y="874913"/>
                  </a:lnTo>
                  <a:lnTo>
                    <a:pt x="386812" y="890411"/>
                  </a:lnTo>
                  <a:lnTo>
                    <a:pt x="436180" y="902746"/>
                  </a:lnTo>
                  <a:lnTo>
                    <a:pt x="487327" y="911759"/>
                  </a:lnTo>
                  <a:lnTo>
                    <a:pt x="540043" y="917285"/>
                  </a:lnTo>
                  <a:lnTo>
                    <a:pt x="594121" y="919163"/>
                  </a:lnTo>
                  <a:lnTo>
                    <a:pt x="648198" y="917285"/>
                  </a:lnTo>
                  <a:lnTo>
                    <a:pt x="700915" y="911759"/>
                  </a:lnTo>
                  <a:lnTo>
                    <a:pt x="752062" y="902746"/>
                  </a:lnTo>
                  <a:lnTo>
                    <a:pt x="801429" y="890411"/>
                  </a:lnTo>
                  <a:lnTo>
                    <a:pt x="848807" y="874913"/>
                  </a:lnTo>
                  <a:lnTo>
                    <a:pt x="893986" y="856417"/>
                  </a:lnTo>
                  <a:lnTo>
                    <a:pt x="936755" y="835083"/>
                  </a:lnTo>
                  <a:lnTo>
                    <a:pt x="976906" y="811075"/>
                  </a:lnTo>
                  <a:lnTo>
                    <a:pt x="1014229" y="784554"/>
                  </a:lnTo>
                  <a:lnTo>
                    <a:pt x="1048513" y="755684"/>
                  </a:lnTo>
                  <a:lnTo>
                    <a:pt x="1079549" y="724625"/>
                  </a:lnTo>
                  <a:lnTo>
                    <a:pt x="1107128" y="691541"/>
                  </a:lnTo>
                  <a:lnTo>
                    <a:pt x="1131039" y="656593"/>
                  </a:lnTo>
                  <a:lnTo>
                    <a:pt x="1151073" y="619944"/>
                  </a:lnTo>
                  <a:lnTo>
                    <a:pt x="1167021" y="581756"/>
                  </a:lnTo>
                  <a:lnTo>
                    <a:pt x="1178671" y="542191"/>
                  </a:lnTo>
                  <a:lnTo>
                    <a:pt x="1185815" y="501412"/>
                  </a:lnTo>
                  <a:lnTo>
                    <a:pt x="1188243" y="459581"/>
                  </a:lnTo>
                  <a:lnTo>
                    <a:pt x="1185815" y="417749"/>
                  </a:lnTo>
                  <a:lnTo>
                    <a:pt x="1178671" y="376970"/>
                  </a:lnTo>
                  <a:lnTo>
                    <a:pt x="1167021" y="337406"/>
                  </a:lnTo>
                  <a:lnTo>
                    <a:pt x="1151073" y="299218"/>
                  </a:lnTo>
                  <a:lnTo>
                    <a:pt x="1131039" y="262569"/>
                  </a:lnTo>
                  <a:lnTo>
                    <a:pt x="1107128" y="227621"/>
                  </a:lnTo>
                  <a:lnTo>
                    <a:pt x="1079549" y="194537"/>
                  </a:lnTo>
                  <a:lnTo>
                    <a:pt x="1048513" y="163478"/>
                  </a:lnTo>
                  <a:lnTo>
                    <a:pt x="1014229" y="134608"/>
                  </a:lnTo>
                  <a:lnTo>
                    <a:pt x="976906" y="108087"/>
                  </a:lnTo>
                  <a:lnTo>
                    <a:pt x="936755" y="84079"/>
                  </a:lnTo>
                  <a:lnTo>
                    <a:pt x="893986" y="62746"/>
                  </a:lnTo>
                  <a:lnTo>
                    <a:pt x="848807" y="44249"/>
                  </a:lnTo>
                  <a:lnTo>
                    <a:pt x="801429" y="28752"/>
                  </a:lnTo>
                  <a:lnTo>
                    <a:pt x="752062" y="16416"/>
                  </a:lnTo>
                  <a:lnTo>
                    <a:pt x="700915" y="7404"/>
                  </a:lnTo>
                  <a:lnTo>
                    <a:pt x="648198" y="1878"/>
                  </a:lnTo>
                  <a:lnTo>
                    <a:pt x="5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25917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0" y="459581"/>
                  </a:moveTo>
                  <a:lnTo>
                    <a:pt x="2427" y="417750"/>
                  </a:lnTo>
                  <a:lnTo>
                    <a:pt x="9572" y="376971"/>
                  </a:lnTo>
                  <a:lnTo>
                    <a:pt x="21222" y="337406"/>
                  </a:lnTo>
                  <a:lnTo>
                    <a:pt x="37169" y="299218"/>
                  </a:lnTo>
                  <a:lnTo>
                    <a:pt x="57203" y="262569"/>
                  </a:lnTo>
                  <a:lnTo>
                    <a:pt x="81115" y="227621"/>
                  </a:lnTo>
                  <a:lnTo>
                    <a:pt x="108693" y="194537"/>
                  </a:lnTo>
                  <a:lnTo>
                    <a:pt x="139730" y="163478"/>
                  </a:lnTo>
                  <a:lnTo>
                    <a:pt x="174014" y="134608"/>
                  </a:lnTo>
                  <a:lnTo>
                    <a:pt x="211336" y="108087"/>
                  </a:lnTo>
                  <a:lnTo>
                    <a:pt x="251487" y="84079"/>
                  </a:lnTo>
                  <a:lnTo>
                    <a:pt x="294257" y="62746"/>
                  </a:lnTo>
                  <a:lnTo>
                    <a:pt x="339435" y="44249"/>
                  </a:lnTo>
                  <a:lnTo>
                    <a:pt x="386813" y="28752"/>
                  </a:lnTo>
                  <a:lnTo>
                    <a:pt x="436180" y="16416"/>
                  </a:lnTo>
                  <a:lnTo>
                    <a:pt x="487327" y="7404"/>
                  </a:lnTo>
                  <a:lnTo>
                    <a:pt x="540044" y="1878"/>
                  </a:lnTo>
                  <a:lnTo>
                    <a:pt x="594122" y="0"/>
                  </a:lnTo>
                  <a:lnTo>
                    <a:pt x="648199" y="1878"/>
                  </a:lnTo>
                  <a:lnTo>
                    <a:pt x="700916" y="7404"/>
                  </a:lnTo>
                  <a:lnTo>
                    <a:pt x="752063" y="16416"/>
                  </a:lnTo>
                  <a:lnTo>
                    <a:pt x="801430" y="28752"/>
                  </a:lnTo>
                  <a:lnTo>
                    <a:pt x="848808" y="44249"/>
                  </a:lnTo>
                  <a:lnTo>
                    <a:pt x="893986" y="62746"/>
                  </a:lnTo>
                  <a:lnTo>
                    <a:pt x="936756" y="84079"/>
                  </a:lnTo>
                  <a:lnTo>
                    <a:pt x="976907" y="108087"/>
                  </a:lnTo>
                  <a:lnTo>
                    <a:pt x="1014229" y="134608"/>
                  </a:lnTo>
                  <a:lnTo>
                    <a:pt x="1048513" y="163478"/>
                  </a:lnTo>
                  <a:lnTo>
                    <a:pt x="1079550" y="194537"/>
                  </a:lnTo>
                  <a:lnTo>
                    <a:pt x="1107128" y="227621"/>
                  </a:lnTo>
                  <a:lnTo>
                    <a:pt x="1131040" y="262569"/>
                  </a:lnTo>
                  <a:lnTo>
                    <a:pt x="1151074" y="299218"/>
                  </a:lnTo>
                  <a:lnTo>
                    <a:pt x="1167021" y="337406"/>
                  </a:lnTo>
                  <a:lnTo>
                    <a:pt x="1178671" y="376971"/>
                  </a:lnTo>
                  <a:lnTo>
                    <a:pt x="1185816" y="417750"/>
                  </a:lnTo>
                  <a:lnTo>
                    <a:pt x="1188244" y="459581"/>
                  </a:lnTo>
                  <a:lnTo>
                    <a:pt x="1185816" y="501412"/>
                  </a:lnTo>
                  <a:lnTo>
                    <a:pt x="1178671" y="542191"/>
                  </a:lnTo>
                  <a:lnTo>
                    <a:pt x="1167021" y="581756"/>
                  </a:lnTo>
                  <a:lnTo>
                    <a:pt x="1151074" y="619944"/>
                  </a:lnTo>
                  <a:lnTo>
                    <a:pt x="1131040" y="656593"/>
                  </a:lnTo>
                  <a:lnTo>
                    <a:pt x="1107128" y="691541"/>
                  </a:lnTo>
                  <a:lnTo>
                    <a:pt x="1079550" y="724625"/>
                  </a:lnTo>
                  <a:lnTo>
                    <a:pt x="1048513" y="755684"/>
                  </a:lnTo>
                  <a:lnTo>
                    <a:pt x="1014229" y="784554"/>
                  </a:lnTo>
                  <a:lnTo>
                    <a:pt x="976907" y="811075"/>
                  </a:lnTo>
                  <a:lnTo>
                    <a:pt x="936756" y="835083"/>
                  </a:lnTo>
                  <a:lnTo>
                    <a:pt x="893986" y="856416"/>
                  </a:lnTo>
                  <a:lnTo>
                    <a:pt x="848808" y="874913"/>
                  </a:lnTo>
                  <a:lnTo>
                    <a:pt x="801430" y="890410"/>
                  </a:lnTo>
                  <a:lnTo>
                    <a:pt x="752063" y="902746"/>
                  </a:lnTo>
                  <a:lnTo>
                    <a:pt x="700916" y="911758"/>
                  </a:lnTo>
                  <a:lnTo>
                    <a:pt x="648199" y="917284"/>
                  </a:lnTo>
                  <a:lnTo>
                    <a:pt x="594122" y="919163"/>
                  </a:lnTo>
                  <a:lnTo>
                    <a:pt x="540044" y="917284"/>
                  </a:lnTo>
                  <a:lnTo>
                    <a:pt x="487327" y="911758"/>
                  </a:lnTo>
                  <a:lnTo>
                    <a:pt x="436180" y="902746"/>
                  </a:lnTo>
                  <a:lnTo>
                    <a:pt x="386813" y="890410"/>
                  </a:lnTo>
                  <a:lnTo>
                    <a:pt x="339435" y="874913"/>
                  </a:lnTo>
                  <a:lnTo>
                    <a:pt x="294257" y="856416"/>
                  </a:lnTo>
                  <a:lnTo>
                    <a:pt x="251487" y="835083"/>
                  </a:lnTo>
                  <a:lnTo>
                    <a:pt x="211336" y="811075"/>
                  </a:lnTo>
                  <a:lnTo>
                    <a:pt x="174014" y="784554"/>
                  </a:lnTo>
                  <a:lnTo>
                    <a:pt x="139730" y="755684"/>
                  </a:lnTo>
                  <a:lnTo>
                    <a:pt x="108693" y="724625"/>
                  </a:lnTo>
                  <a:lnTo>
                    <a:pt x="81115" y="691541"/>
                  </a:lnTo>
                  <a:lnTo>
                    <a:pt x="57203" y="656593"/>
                  </a:lnTo>
                  <a:lnTo>
                    <a:pt x="37169" y="619944"/>
                  </a:lnTo>
                  <a:lnTo>
                    <a:pt x="21222" y="581756"/>
                  </a:lnTo>
                  <a:lnTo>
                    <a:pt x="9572" y="542191"/>
                  </a:lnTo>
                  <a:lnTo>
                    <a:pt x="2427" y="501412"/>
                  </a:lnTo>
                  <a:lnTo>
                    <a:pt x="0" y="459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676357" y="1525523"/>
            <a:ext cx="9772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latin typeface="Calibri"/>
                <a:cs typeface="Calibri"/>
              </a:rPr>
              <a:t>Нейрон</a:t>
            </a:r>
            <a:r>
              <a:rPr sz="1400" spc="-180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Нейрон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18287" y="1189038"/>
            <a:ext cx="1201420" cy="932180"/>
            <a:chOff x="6618287" y="1189038"/>
            <a:chExt cx="1201420" cy="932180"/>
          </a:xfrm>
        </p:grpSpPr>
        <p:sp>
          <p:nvSpPr>
            <p:cNvPr id="16" name="object 16"/>
            <p:cNvSpPr/>
            <p:nvPr/>
          </p:nvSpPr>
          <p:spPr>
            <a:xfrm>
              <a:off x="6624637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594122" y="0"/>
                  </a:moveTo>
                  <a:lnTo>
                    <a:pt x="540045" y="1878"/>
                  </a:lnTo>
                  <a:lnTo>
                    <a:pt x="487328" y="7404"/>
                  </a:lnTo>
                  <a:lnTo>
                    <a:pt x="436181" y="16416"/>
                  </a:lnTo>
                  <a:lnTo>
                    <a:pt x="386813" y="28752"/>
                  </a:lnTo>
                  <a:lnTo>
                    <a:pt x="339436" y="44249"/>
                  </a:lnTo>
                  <a:lnTo>
                    <a:pt x="294257" y="62746"/>
                  </a:lnTo>
                  <a:lnTo>
                    <a:pt x="251487" y="84079"/>
                  </a:lnTo>
                  <a:lnTo>
                    <a:pt x="211336" y="108087"/>
                  </a:lnTo>
                  <a:lnTo>
                    <a:pt x="174014" y="134608"/>
                  </a:lnTo>
                  <a:lnTo>
                    <a:pt x="139730" y="163478"/>
                  </a:lnTo>
                  <a:lnTo>
                    <a:pt x="108693" y="194537"/>
                  </a:lnTo>
                  <a:lnTo>
                    <a:pt x="81115" y="227621"/>
                  </a:lnTo>
                  <a:lnTo>
                    <a:pt x="57203" y="262569"/>
                  </a:lnTo>
                  <a:lnTo>
                    <a:pt x="37169" y="299218"/>
                  </a:lnTo>
                  <a:lnTo>
                    <a:pt x="21222" y="337406"/>
                  </a:lnTo>
                  <a:lnTo>
                    <a:pt x="9572" y="376970"/>
                  </a:lnTo>
                  <a:lnTo>
                    <a:pt x="2427" y="417749"/>
                  </a:lnTo>
                  <a:lnTo>
                    <a:pt x="0" y="459581"/>
                  </a:lnTo>
                  <a:lnTo>
                    <a:pt x="2427" y="501412"/>
                  </a:lnTo>
                  <a:lnTo>
                    <a:pt x="9572" y="542191"/>
                  </a:lnTo>
                  <a:lnTo>
                    <a:pt x="21222" y="581756"/>
                  </a:lnTo>
                  <a:lnTo>
                    <a:pt x="37169" y="619944"/>
                  </a:lnTo>
                  <a:lnTo>
                    <a:pt x="57203" y="656593"/>
                  </a:lnTo>
                  <a:lnTo>
                    <a:pt x="81115" y="691541"/>
                  </a:lnTo>
                  <a:lnTo>
                    <a:pt x="108693" y="724625"/>
                  </a:lnTo>
                  <a:lnTo>
                    <a:pt x="139730" y="755684"/>
                  </a:lnTo>
                  <a:lnTo>
                    <a:pt x="174014" y="784554"/>
                  </a:lnTo>
                  <a:lnTo>
                    <a:pt x="211336" y="811075"/>
                  </a:lnTo>
                  <a:lnTo>
                    <a:pt x="251487" y="835083"/>
                  </a:lnTo>
                  <a:lnTo>
                    <a:pt x="294257" y="856417"/>
                  </a:lnTo>
                  <a:lnTo>
                    <a:pt x="339436" y="874913"/>
                  </a:lnTo>
                  <a:lnTo>
                    <a:pt x="386813" y="890411"/>
                  </a:lnTo>
                  <a:lnTo>
                    <a:pt x="436181" y="902746"/>
                  </a:lnTo>
                  <a:lnTo>
                    <a:pt x="487328" y="911759"/>
                  </a:lnTo>
                  <a:lnTo>
                    <a:pt x="540045" y="917285"/>
                  </a:lnTo>
                  <a:lnTo>
                    <a:pt x="594122" y="919163"/>
                  </a:lnTo>
                  <a:lnTo>
                    <a:pt x="648199" y="917285"/>
                  </a:lnTo>
                  <a:lnTo>
                    <a:pt x="700916" y="911759"/>
                  </a:lnTo>
                  <a:lnTo>
                    <a:pt x="752063" y="902746"/>
                  </a:lnTo>
                  <a:lnTo>
                    <a:pt x="801431" y="890411"/>
                  </a:lnTo>
                  <a:lnTo>
                    <a:pt x="848808" y="874913"/>
                  </a:lnTo>
                  <a:lnTo>
                    <a:pt x="893987" y="856417"/>
                  </a:lnTo>
                  <a:lnTo>
                    <a:pt x="936757" y="835083"/>
                  </a:lnTo>
                  <a:lnTo>
                    <a:pt x="976908" y="811075"/>
                  </a:lnTo>
                  <a:lnTo>
                    <a:pt x="1014230" y="784554"/>
                  </a:lnTo>
                  <a:lnTo>
                    <a:pt x="1048514" y="755684"/>
                  </a:lnTo>
                  <a:lnTo>
                    <a:pt x="1079551" y="724625"/>
                  </a:lnTo>
                  <a:lnTo>
                    <a:pt x="1107129" y="691541"/>
                  </a:lnTo>
                  <a:lnTo>
                    <a:pt x="1131041" y="656593"/>
                  </a:lnTo>
                  <a:lnTo>
                    <a:pt x="1151075" y="619944"/>
                  </a:lnTo>
                  <a:lnTo>
                    <a:pt x="1167022" y="581756"/>
                  </a:lnTo>
                  <a:lnTo>
                    <a:pt x="1178672" y="542191"/>
                  </a:lnTo>
                  <a:lnTo>
                    <a:pt x="1185817" y="501412"/>
                  </a:lnTo>
                  <a:lnTo>
                    <a:pt x="1188245" y="459581"/>
                  </a:lnTo>
                  <a:lnTo>
                    <a:pt x="1185817" y="417749"/>
                  </a:lnTo>
                  <a:lnTo>
                    <a:pt x="1178672" y="376970"/>
                  </a:lnTo>
                  <a:lnTo>
                    <a:pt x="1167022" y="337406"/>
                  </a:lnTo>
                  <a:lnTo>
                    <a:pt x="1151075" y="299218"/>
                  </a:lnTo>
                  <a:lnTo>
                    <a:pt x="1131041" y="262569"/>
                  </a:lnTo>
                  <a:lnTo>
                    <a:pt x="1107129" y="227621"/>
                  </a:lnTo>
                  <a:lnTo>
                    <a:pt x="1079551" y="194537"/>
                  </a:lnTo>
                  <a:lnTo>
                    <a:pt x="1048514" y="163478"/>
                  </a:lnTo>
                  <a:lnTo>
                    <a:pt x="1014230" y="134608"/>
                  </a:lnTo>
                  <a:lnTo>
                    <a:pt x="976908" y="108087"/>
                  </a:lnTo>
                  <a:lnTo>
                    <a:pt x="936757" y="84079"/>
                  </a:lnTo>
                  <a:lnTo>
                    <a:pt x="893987" y="62746"/>
                  </a:lnTo>
                  <a:lnTo>
                    <a:pt x="848808" y="44249"/>
                  </a:lnTo>
                  <a:lnTo>
                    <a:pt x="801431" y="28752"/>
                  </a:lnTo>
                  <a:lnTo>
                    <a:pt x="752063" y="16416"/>
                  </a:lnTo>
                  <a:lnTo>
                    <a:pt x="700916" y="7404"/>
                  </a:lnTo>
                  <a:lnTo>
                    <a:pt x="648199" y="1878"/>
                  </a:lnTo>
                  <a:lnTo>
                    <a:pt x="59412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24637" y="1195388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0" y="459581"/>
                  </a:moveTo>
                  <a:lnTo>
                    <a:pt x="2427" y="417750"/>
                  </a:lnTo>
                  <a:lnTo>
                    <a:pt x="9572" y="376971"/>
                  </a:lnTo>
                  <a:lnTo>
                    <a:pt x="21222" y="337406"/>
                  </a:lnTo>
                  <a:lnTo>
                    <a:pt x="37169" y="299218"/>
                  </a:lnTo>
                  <a:lnTo>
                    <a:pt x="57203" y="262569"/>
                  </a:lnTo>
                  <a:lnTo>
                    <a:pt x="81115" y="227621"/>
                  </a:lnTo>
                  <a:lnTo>
                    <a:pt x="108693" y="194537"/>
                  </a:lnTo>
                  <a:lnTo>
                    <a:pt x="139730" y="163478"/>
                  </a:lnTo>
                  <a:lnTo>
                    <a:pt x="174014" y="134608"/>
                  </a:lnTo>
                  <a:lnTo>
                    <a:pt x="211336" y="108087"/>
                  </a:lnTo>
                  <a:lnTo>
                    <a:pt x="251487" y="84079"/>
                  </a:lnTo>
                  <a:lnTo>
                    <a:pt x="294257" y="62746"/>
                  </a:lnTo>
                  <a:lnTo>
                    <a:pt x="339435" y="44249"/>
                  </a:lnTo>
                  <a:lnTo>
                    <a:pt x="386813" y="28752"/>
                  </a:lnTo>
                  <a:lnTo>
                    <a:pt x="436180" y="16416"/>
                  </a:lnTo>
                  <a:lnTo>
                    <a:pt x="487327" y="7404"/>
                  </a:lnTo>
                  <a:lnTo>
                    <a:pt x="540044" y="1878"/>
                  </a:lnTo>
                  <a:lnTo>
                    <a:pt x="594122" y="0"/>
                  </a:lnTo>
                  <a:lnTo>
                    <a:pt x="648199" y="1878"/>
                  </a:lnTo>
                  <a:lnTo>
                    <a:pt x="700916" y="7404"/>
                  </a:lnTo>
                  <a:lnTo>
                    <a:pt x="752063" y="16416"/>
                  </a:lnTo>
                  <a:lnTo>
                    <a:pt x="801430" y="28752"/>
                  </a:lnTo>
                  <a:lnTo>
                    <a:pt x="848808" y="44249"/>
                  </a:lnTo>
                  <a:lnTo>
                    <a:pt x="893986" y="62746"/>
                  </a:lnTo>
                  <a:lnTo>
                    <a:pt x="936756" y="84079"/>
                  </a:lnTo>
                  <a:lnTo>
                    <a:pt x="976907" y="108087"/>
                  </a:lnTo>
                  <a:lnTo>
                    <a:pt x="1014229" y="134608"/>
                  </a:lnTo>
                  <a:lnTo>
                    <a:pt x="1048513" y="163478"/>
                  </a:lnTo>
                  <a:lnTo>
                    <a:pt x="1079550" y="194537"/>
                  </a:lnTo>
                  <a:lnTo>
                    <a:pt x="1107128" y="227621"/>
                  </a:lnTo>
                  <a:lnTo>
                    <a:pt x="1131040" y="262569"/>
                  </a:lnTo>
                  <a:lnTo>
                    <a:pt x="1151074" y="299218"/>
                  </a:lnTo>
                  <a:lnTo>
                    <a:pt x="1167021" y="337406"/>
                  </a:lnTo>
                  <a:lnTo>
                    <a:pt x="1178671" y="376971"/>
                  </a:lnTo>
                  <a:lnTo>
                    <a:pt x="1185816" y="417750"/>
                  </a:lnTo>
                  <a:lnTo>
                    <a:pt x="1188244" y="459581"/>
                  </a:lnTo>
                  <a:lnTo>
                    <a:pt x="1185816" y="501412"/>
                  </a:lnTo>
                  <a:lnTo>
                    <a:pt x="1178671" y="542191"/>
                  </a:lnTo>
                  <a:lnTo>
                    <a:pt x="1167021" y="581756"/>
                  </a:lnTo>
                  <a:lnTo>
                    <a:pt x="1151074" y="619944"/>
                  </a:lnTo>
                  <a:lnTo>
                    <a:pt x="1131040" y="656593"/>
                  </a:lnTo>
                  <a:lnTo>
                    <a:pt x="1107128" y="691541"/>
                  </a:lnTo>
                  <a:lnTo>
                    <a:pt x="1079550" y="724625"/>
                  </a:lnTo>
                  <a:lnTo>
                    <a:pt x="1048513" y="755684"/>
                  </a:lnTo>
                  <a:lnTo>
                    <a:pt x="1014229" y="784554"/>
                  </a:lnTo>
                  <a:lnTo>
                    <a:pt x="976907" y="811075"/>
                  </a:lnTo>
                  <a:lnTo>
                    <a:pt x="936756" y="835083"/>
                  </a:lnTo>
                  <a:lnTo>
                    <a:pt x="893986" y="856416"/>
                  </a:lnTo>
                  <a:lnTo>
                    <a:pt x="848808" y="874913"/>
                  </a:lnTo>
                  <a:lnTo>
                    <a:pt x="801430" y="890410"/>
                  </a:lnTo>
                  <a:lnTo>
                    <a:pt x="752063" y="902746"/>
                  </a:lnTo>
                  <a:lnTo>
                    <a:pt x="700916" y="911758"/>
                  </a:lnTo>
                  <a:lnTo>
                    <a:pt x="648199" y="917284"/>
                  </a:lnTo>
                  <a:lnTo>
                    <a:pt x="594122" y="919163"/>
                  </a:lnTo>
                  <a:lnTo>
                    <a:pt x="540044" y="917284"/>
                  </a:lnTo>
                  <a:lnTo>
                    <a:pt x="487327" y="911758"/>
                  </a:lnTo>
                  <a:lnTo>
                    <a:pt x="436180" y="902746"/>
                  </a:lnTo>
                  <a:lnTo>
                    <a:pt x="386813" y="890410"/>
                  </a:lnTo>
                  <a:lnTo>
                    <a:pt x="339435" y="874913"/>
                  </a:lnTo>
                  <a:lnTo>
                    <a:pt x="294257" y="856416"/>
                  </a:lnTo>
                  <a:lnTo>
                    <a:pt x="251487" y="835083"/>
                  </a:lnTo>
                  <a:lnTo>
                    <a:pt x="211336" y="811075"/>
                  </a:lnTo>
                  <a:lnTo>
                    <a:pt x="174014" y="784554"/>
                  </a:lnTo>
                  <a:lnTo>
                    <a:pt x="139730" y="755684"/>
                  </a:lnTo>
                  <a:lnTo>
                    <a:pt x="108693" y="724625"/>
                  </a:lnTo>
                  <a:lnTo>
                    <a:pt x="81115" y="691541"/>
                  </a:lnTo>
                  <a:lnTo>
                    <a:pt x="57203" y="656593"/>
                  </a:lnTo>
                  <a:lnTo>
                    <a:pt x="37169" y="619944"/>
                  </a:lnTo>
                  <a:lnTo>
                    <a:pt x="21222" y="581756"/>
                  </a:lnTo>
                  <a:lnTo>
                    <a:pt x="9572" y="542191"/>
                  </a:lnTo>
                  <a:lnTo>
                    <a:pt x="2427" y="501412"/>
                  </a:lnTo>
                  <a:lnTo>
                    <a:pt x="0" y="459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75078" y="1525523"/>
            <a:ext cx="490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5" dirty="0">
                <a:latin typeface="Calibri"/>
                <a:cs typeface="Calibri"/>
              </a:rPr>
              <a:t>Нейрон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215856" y="1640681"/>
            <a:ext cx="2649855" cy="3175635"/>
            <a:chOff x="6215856" y="1640681"/>
            <a:chExt cx="2649855" cy="3175635"/>
          </a:xfrm>
        </p:grpSpPr>
        <p:sp>
          <p:nvSpPr>
            <p:cNvPr id="20" name="object 20"/>
            <p:cNvSpPr/>
            <p:nvPr/>
          </p:nvSpPr>
          <p:spPr>
            <a:xfrm>
              <a:off x="6438887" y="1640687"/>
              <a:ext cx="2426970" cy="3175635"/>
            </a:xfrm>
            <a:custGeom>
              <a:avLst/>
              <a:gdLst/>
              <a:ahLst/>
              <a:cxnLst/>
              <a:rect l="l" t="t" r="r" b="b"/>
              <a:pathLst>
                <a:path w="2426970" h="3175635">
                  <a:moveTo>
                    <a:pt x="671525" y="3146818"/>
                  </a:moveTo>
                  <a:lnTo>
                    <a:pt x="642950" y="3132531"/>
                  </a:lnTo>
                  <a:lnTo>
                    <a:pt x="614375" y="3118243"/>
                  </a:lnTo>
                  <a:lnTo>
                    <a:pt x="614375" y="3132531"/>
                  </a:lnTo>
                  <a:lnTo>
                    <a:pt x="28575" y="3132531"/>
                  </a:lnTo>
                  <a:lnTo>
                    <a:pt x="28575" y="28575"/>
                  </a:lnTo>
                  <a:lnTo>
                    <a:pt x="200037" y="28575"/>
                  </a:lnTo>
                  <a:lnTo>
                    <a:pt x="200037" y="14287"/>
                  </a:lnTo>
                  <a:lnTo>
                    <a:pt x="200037" y="0"/>
                  </a:lnTo>
                  <a:lnTo>
                    <a:pt x="0" y="0"/>
                  </a:lnTo>
                  <a:lnTo>
                    <a:pt x="0" y="3161106"/>
                  </a:lnTo>
                  <a:lnTo>
                    <a:pt x="614375" y="3161106"/>
                  </a:lnTo>
                  <a:lnTo>
                    <a:pt x="614375" y="3175393"/>
                  </a:lnTo>
                  <a:lnTo>
                    <a:pt x="642950" y="3161106"/>
                  </a:lnTo>
                  <a:lnTo>
                    <a:pt x="671525" y="3146818"/>
                  </a:lnTo>
                  <a:close/>
                </a:path>
                <a:path w="2426970" h="3175635">
                  <a:moveTo>
                    <a:pt x="2426500" y="415531"/>
                  </a:moveTo>
                  <a:lnTo>
                    <a:pt x="2416975" y="396481"/>
                  </a:lnTo>
                  <a:lnTo>
                    <a:pt x="2388400" y="339331"/>
                  </a:lnTo>
                  <a:lnTo>
                    <a:pt x="2350300" y="415531"/>
                  </a:lnTo>
                  <a:lnTo>
                    <a:pt x="2369350" y="415531"/>
                  </a:lnTo>
                  <a:lnTo>
                    <a:pt x="2369350" y="3127768"/>
                  </a:lnTo>
                  <a:lnTo>
                    <a:pt x="2326487" y="3127768"/>
                  </a:lnTo>
                  <a:lnTo>
                    <a:pt x="2326487" y="3165868"/>
                  </a:lnTo>
                  <a:lnTo>
                    <a:pt x="2407450" y="3165868"/>
                  </a:lnTo>
                  <a:lnTo>
                    <a:pt x="2407450" y="3146818"/>
                  </a:lnTo>
                  <a:lnTo>
                    <a:pt x="2407450" y="3127768"/>
                  </a:lnTo>
                  <a:lnTo>
                    <a:pt x="2407450" y="415531"/>
                  </a:lnTo>
                  <a:lnTo>
                    <a:pt x="2426500" y="4155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222206" y="292417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858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22206" y="2924175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222206" y="2924175"/>
            <a:ext cx="685800" cy="685800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525"/>
              </a:spcBef>
            </a:pPr>
            <a:r>
              <a:rPr sz="1800" spc="-150" dirty="0">
                <a:latin typeface="Calibri"/>
                <a:cs typeface="Calibri"/>
              </a:rPr>
              <a:t>+или-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345885" y="2809477"/>
            <a:ext cx="698500" cy="698500"/>
            <a:chOff x="8345885" y="2809477"/>
            <a:chExt cx="698500" cy="698500"/>
          </a:xfrm>
        </p:grpSpPr>
        <p:sp>
          <p:nvSpPr>
            <p:cNvPr id="25" name="object 25"/>
            <p:cNvSpPr/>
            <p:nvPr/>
          </p:nvSpPr>
          <p:spPr>
            <a:xfrm>
              <a:off x="8352235" y="281582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685800" y="0"/>
                  </a:moveTo>
                  <a:lnTo>
                    <a:pt x="0" y="0"/>
                  </a:lnTo>
                  <a:lnTo>
                    <a:pt x="0" y="685800"/>
                  </a:lnTo>
                  <a:lnTo>
                    <a:pt x="685800" y="6858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52235" y="2815827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0"/>
                  </a:moveTo>
                  <a:lnTo>
                    <a:pt x="685800" y="0"/>
                  </a:lnTo>
                  <a:lnTo>
                    <a:pt x="685800" y="685800"/>
                  </a:lnTo>
                  <a:lnTo>
                    <a:pt x="0" y="685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454628" y="2995676"/>
            <a:ext cx="48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latin typeface="Calibri"/>
                <a:cs typeface="Calibri"/>
              </a:rPr>
              <a:t>+</a:t>
            </a:r>
            <a:r>
              <a:rPr sz="1800" spc="-190" dirty="0">
                <a:latin typeface="Calibri"/>
                <a:cs typeface="Calibri"/>
              </a:rPr>
              <a:t>или</a:t>
            </a:r>
            <a:r>
              <a:rPr sz="1800" spc="-3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157642" y="399653"/>
            <a:ext cx="1201420" cy="932180"/>
            <a:chOff x="7157642" y="399653"/>
            <a:chExt cx="1201420" cy="932180"/>
          </a:xfrm>
        </p:grpSpPr>
        <p:sp>
          <p:nvSpPr>
            <p:cNvPr id="29" name="object 29"/>
            <p:cNvSpPr/>
            <p:nvPr/>
          </p:nvSpPr>
          <p:spPr>
            <a:xfrm>
              <a:off x="7163992" y="406003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594121" y="0"/>
                  </a:moveTo>
                  <a:lnTo>
                    <a:pt x="540043" y="1878"/>
                  </a:lnTo>
                  <a:lnTo>
                    <a:pt x="487327" y="7404"/>
                  </a:lnTo>
                  <a:lnTo>
                    <a:pt x="436180" y="16416"/>
                  </a:lnTo>
                  <a:lnTo>
                    <a:pt x="386812" y="28752"/>
                  </a:lnTo>
                  <a:lnTo>
                    <a:pt x="339435" y="44249"/>
                  </a:lnTo>
                  <a:lnTo>
                    <a:pt x="294256" y="62746"/>
                  </a:lnTo>
                  <a:lnTo>
                    <a:pt x="251487" y="84079"/>
                  </a:lnTo>
                  <a:lnTo>
                    <a:pt x="211336" y="108087"/>
                  </a:lnTo>
                  <a:lnTo>
                    <a:pt x="174013" y="134608"/>
                  </a:lnTo>
                  <a:lnTo>
                    <a:pt x="139729" y="163478"/>
                  </a:lnTo>
                  <a:lnTo>
                    <a:pt x="108693" y="194537"/>
                  </a:lnTo>
                  <a:lnTo>
                    <a:pt x="81114" y="227621"/>
                  </a:lnTo>
                  <a:lnTo>
                    <a:pt x="57203" y="262569"/>
                  </a:lnTo>
                  <a:lnTo>
                    <a:pt x="37169" y="299218"/>
                  </a:lnTo>
                  <a:lnTo>
                    <a:pt x="21222" y="337406"/>
                  </a:lnTo>
                  <a:lnTo>
                    <a:pt x="9572" y="376970"/>
                  </a:lnTo>
                  <a:lnTo>
                    <a:pt x="2427" y="417749"/>
                  </a:lnTo>
                  <a:lnTo>
                    <a:pt x="0" y="459581"/>
                  </a:lnTo>
                  <a:lnTo>
                    <a:pt x="2427" y="501412"/>
                  </a:lnTo>
                  <a:lnTo>
                    <a:pt x="9572" y="542191"/>
                  </a:lnTo>
                  <a:lnTo>
                    <a:pt x="21222" y="581756"/>
                  </a:lnTo>
                  <a:lnTo>
                    <a:pt x="37169" y="619944"/>
                  </a:lnTo>
                  <a:lnTo>
                    <a:pt x="57203" y="656593"/>
                  </a:lnTo>
                  <a:lnTo>
                    <a:pt x="81114" y="691541"/>
                  </a:lnTo>
                  <a:lnTo>
                    <a:pt x="108693" y="724625"/>
                  </a:lnTo>
                  <a:lnTo>
                    <a:pt x="139729" y="755684"/>
                  </a:lnTo>
                  <a:lnTo>
                    <a:pt x="174013" y="784554"/>
                  </a:lnTo>
                  <a:lnTo>
                    <a:pt x="211336" y="811075"/>
                  </a:lnTo>
                  <a:lnTo>
                    <a:pt x="251487" y="835083"/>
                  </a:lnTo>
                  <a:lnTo>
                    <a:pt x="294256" y="856417"/>
                  </a:lnTo>
                  <a:lnTo>
                    <a:pt x="339435" y="874913"/>
                  </a:lnTo>
                  <a:lnTo>
                    <a:pt x="386812" y="890411"/>
                  </a:lnTo>
                  <a:lnTo>
                    <a:pt x="436180" y="902746"/>
                  </a:lnTo>
                  <a:lnTo>
                    <a:pt x="487327" y="911759"/>
                  </a:lnTo>
                  <a:lnTo>
                    <a:pt x="540043" y="917285"/>
                  </a:lnTo>
                  <a:lnTo>
                    <a:pt x="594121" y="919163"/>
                  </a:lnTo>
                  <a:lnTo>
                    <a:pt x="648198" y="917285"/>
                  </a:lnTo>
                  <a:lnTo>
                    <a:pt x="700915" y="911759"/>
                  </a:lnTo>
                  <a:lnTo>
                    <a:pt x="752062" y="902746"/>
                  </a:lnTo>
                  <a:lnTo>
                    <a:pt x="801429" y="890411"/>
                  </a:lnTo>
                  <a:lnTo>
                    <a:pt x="848807" y="874913"/>
                  </a:lnTo>
                  <a:lnTo>
                    <a:pt x="893986" y="856417"/>
                  </a:lnTo>
                  <a:lnTo>
                    <a:pt x="936755" y="835083"/>
                  </a:lnTo>
                  <a:lnTo>
                    <a:pt x="976906" y="811075"/>
                  </a:lnTo>
                  <a:lnTo>
                    <a:pt x="1014229" y="784554"/>
                  </a:lnTo>
                  <a:lnTo>
                    <a:pt x="1048513" y="755684"/>
                  </a:lnTo>
                  <a:lnTo>
                    <a:pt x="1079549" y="724625"/>
                  </a:lnTo>
                  <a:lnTo>
                    <a:pt x="1107128" y="691541"/>
                  </a:lnTo>
                  <a:lnTo>
                    <a:pt x="1131039" y="656593"/>
                  </a:lnTo>
                  <a:lnTo>
                    <a:pt x="1151073" y="619944"/>
                  </a:lnTo>
                  <a:lnTo>
                    <a:pt x="1167021" y="581756"/>
                  </a:lnTo>
                  <a:lnTo>
                    <a:pt x="1178671" y="542191"/>
                  </a:lnTo>
                  <a:lnTo>
                    <a:pt x="1185815" y="501412"/>
                  </a:lnTo>
                  <a:lnTo>
                    <a:pt x="1188243" y="459581"/>
                  </a:lnTo>
                  <a:lnTo>
                    <a:pt x="1185815" y="417749"/>
                  </a:lnTo>
                  <a:lnTo>
                    <a:pt x="1178671" y="376970"/>
                  </a:lnTo>
                  <a:lnTo>
                    <a:pt x="1167021" y="337406"/>
                  </a:lnTo>
                  <a:lnTo>
                    <a:pt x="1151073" y="299218"/>
                  </a:lnTo>
                  <a:lnTo>
                    <a:pt x="1131039" y="262569"/>
                  </a:lnTo>
                  <a:lnTo>
                    <a:pt x="1107128" y="227621"/>
                  </a:lnTo>
                  <a:lnTo>
                    <a:pt x="1079549" y="194537"/>
                  </a:lnTo>
                  <a:lnTo>
                    <a:pt x="1048513" y="163478"/>
                  </a:lnTo>
                  <a:lnTo>
                    <a:pt x="1014229" y="134608"/>
                  </a:lnTo>
                  <a:lnTo>
                    <a:pt x="976906" y="108087"/>
                  </a:lnTo>
                  <a:lnTo>
                    <a:pt x="936755" y="84079"/>
                  </a:lnTo>
                  <a:lnTo>
                    <a:pt x="893986" y="62746"/>
                  </a:lnTo>
                  <a:lnTo>
                    <a:pt x="848807" y="44249"/>
                  </a:lnTo>
                  <a:lnTo>
                    <a:pt x="801429" y="28752"/>
                  </a:lnTo>
                  <a:lnTo>
                    <a:pt x="752062" y="16416"/>
                  </a:lnTo>
                  <a:lnTo>
                    <a:pt x="700915" y="7404"/>
                  </a:lnTo>
                  <a:lnTo>
                    <a:pt x="648198" y="1878"/>
                  </a:lnTo>
                  <a:lnTo>
                    <a:pt x="59412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63992" y="406003"/>
              <a:ext cx="1188720" cy="919480"/>
            </a:xfrm>
            <a:custGeom>
              <a:avLst/>
              <a:gdLst/>
              <a:ahLst/>
              <a:cxnLst/>
              <a:rect l="l" t="t" r="r" b="b"/>
              <a:pathLst>
                <a:path w="1188720" h="919480">
                  <a:moveTo>
                    <a:pt x="0" y="459581"/>
                  </a:moveTo>
                  <a:lnTo>
                    <a:pt x="2427" y="417750"/>
                  </a:lnTo>
                  <a:lnTo>
                    <a:pt x="9572" y="376971"/>
                  </a:lnTo>
                  <a:lnTo>
                    <a:pt x="21222" y="337406"/>
                  </a:lnTo>
                  <a:lnTo>
                    <a:pt x="37169" y="299218"/>
                  </a:lnTo>
                  <a:lnTo>
                    <a:pt x="57203" y="262569"/>
                  </a:lnTo>
                  <a:lnTo>
                    <a:pt x="81115" y="227621"/>
                  </a:lnTo>
                  <a:lnTo>
                    <a:pt x="108693" y="194537"/>
                  </a:lnTo>
                  <a:lnTo>
                    <a:pt x="139730" y="163478"/>
                  </a:lnTo>
                  <a:lnTo>
                    <a:pt x="174014" y="134608"/>
                  </a:lnTo>
                  <a:lnTo>
                    <a:pt x="211336" y="108087"/>
                  </a:lnTo>
                  <a:lnTo>
                    <a:pt x="251487" y="84079"/>
                  </a:lnTo>
                  <a:lnTo>
                    <a:pt x="294257" y="62746"/>
                  </a:lnTo>
                  <a:lnTo>
                    <a:pt x="339435" y="44249"/>
                  </a:lnTo>
                  <a:lnTo>
                    <a:pt x="386813" y="28752"/>
                  </a:lnTo>
                  <a:lnTo>
                    <a:pt x="436180" y="16416"/>
                  </a:lnTo>
                  <a:lnTo>
                    <a:pt x="487327" y="7404"/>
                  </a:lnTo>
                  <a:lnTo>
                    <a:pt x="540044" y="1878"/>
                  </a:lnTo>
                  <a:lnTo>
                    <a:pt x="594122" y="0"/>
                  </a:lnTo>
                  <a:lnTo>
                    <a:pt x="648199" y="1878"/>
                  </a:lnTo>
                  <a:lnTo>
                    <a:pt x="700916" y="7404"/>
                  </a:lnTo>
                  <a:lnTo>
                    <a:pt x="752063" y="16416"/>
                  </a:lnTo>
                  <a:lnTo>
                    <a:pt x="801430" y="28752"/>
                  </a:lnTo>
                  <a:lnTo>
                    <a:pt x="848808" y="44249"/>
                  </a:lnTo>
                  <a:lnTo>
                    <a:pt x="893986" y="62746"/>
                  </a:lnTo>
                  <a:lnTo>
                    <a:pt x="936756" y="84079"/>
                  </a:lnTo>
                  <a:lnTo>
                    <a:pt x="976907" y="108087"/>
                  </a:lnTo>
                  <a:lnTo>
                    <a:pt x="1014229" y="134608"/>
                  </a:lnTo>
                  <a:lnTo>
                    <a:pt x="1048513" y="163478"/>
                  </a:lnTo>
                  <a:lnTo>
                    <a:pt x="1079550" y="194537"/>
                  </a:lnTo>
                  <a:lnTo>
                    <a:pt x="1107128" y="227621"/>
                  </a:lnTo>
                  <a:lnTo>
                    <a:pt x="1131040" y="262569"/>
                  </a:lnTo>
                  <a:lnTo>
                    <a:pt x="1151074" y="299218"/>
                  </a:lnTo>
                  <a:lnTo>
                    <a:pt x="1167021" y="337406"/>
                  </a:lnTo>
                  <a:lnTo>
                    <a:pt x="1178671" y="376971"/>
                  </a:lnTo>
                  <a:lnTo>
                    <a:pt x="1185816" y="417750"/>
                  </a:lnTo>
                  <a:lnTo>
                    <a:pt x="1188244" y="459581"/>
                  </a:lnTo>
                  <a:lnTo>
                    <a:pt x="1185816" y="501412"/>
                  </a:lnTo>
                  <a:lnTo>
                    <a:pt x="1178671" y="542191"/>
                  </a:lnTo>
                  <a:lnTo>
                    <a:pt x="1167021" y="581756"/>
                  </a:lnTo>
                  <a:lnTo>
                    <a:pt x="1151074" y="619944"/>
                  </a:lnTo>
                  <a:lnTo>
                    <a:pt x="1131040" y="656593"/>
                  </a:lnTo>
                  <a:lnTo>
                    <a:pt x="1107128" y="691541"/>
                  </a:lnTo>
                  <a:lnTo>
                    <a:pt x="1079550" y="724625"/>
                  </a:lnTo>
                  <a:lnTo>
                    <a:pt x="1048513" y="755684"/>
                  </a:lnTo>
                  <a:lnTo>
                    <a:pt x="1014229" y="784554"/>
                  </a:lnTo>
                  <a:lnTo>
                    <a:pt x="976907" y="811075"/>
                  </a:lnTo>
                  <a:lnTo>
                    <a:pt x="936756" y="835083"/>
                  </a:lnTo>
                  <a:lnTo>
                    <a:pt x="893986" y="856416"/>
                  </a:lnTo>
                  <a:lnTo>
                    <a:pt x="848808" y="874913"/>
                  </a:lnTo>
                  <a:lnTo>
                    <a:pt x="801430" y="890410"/>
                  </a:lnTo>
                  <a:lnTo>
                    <a:pt x="752063" y="902746"/>
                  </a:lnTo>
                  <a:lnTo>
                    <a:pt x="700916" y="911758"/>
                  </a:lnTo>
                  <a:lnTo>
                    <a:pt x="648199" y="917284"/>
                  </a:lnTo>
                  <a:lnTo>
                    <a:pt x="594122" y="919163"/>
                  </a:lnTo>
                  <a:lnTo>
                    <a:pt x="540044" y="917284"/>
                  </a:lnTo>
                  <a:lnTo>
                    <a:pt x="487327" y="911758"/>
                  </a:lnTo>
                  <a:lnTo>
                    <a:pt x="436180" y="902746"/>
                  </a:lnTo>
                  <a:lnTo>
                    <a:pt x="386813" y="890410"/>
                  </a:lnTo>
                  <a:lnTo>
                    <a:pt x="339435" y="874913"/>
                  </a:lnTo>
                  <a:lnTo>
                    <a:pt x="294257" y="856416"/>
                  </a:lnTo>
                  <a:lnTo>
                    <a:pt x="251487" y="835083"/>
                  </a:lnTo>
                  <a:lnTo>
                    <a:pt x="211336" y="811075"/>
                  </a:lnTo>
                  <a:lnTo>
                    <a:pt x="174014" y="784554"/>
                  </a:lnTo>
                  <a:lnTo>
                    <a:pt x="139730" y="755684"/>
                  </a:lnTo>
                  <a:lnTo>
                    <a:pt x="108693" y="724625"/>
                  </a:lnTo>
                  <a:lnTo>
                    <a:pt x="81115" y="691541"/>
                  </a:lnTo>
                  <a:lnTo>
                    <a:pt x="57203" y="656593"/>
                  </a:lnTo>
                  <a:lnTo>
                    <a:pt x="37169" y="619944"/>
                  </a:lnTo>
                  <a:lnTo>
                    <a:pt x="21222" y="581756"/>
                  </a:lnTo>
                  <a:lnTo>
                    <a:pt x="9572" y="542191"/>
                  </a:lnTo>
                  <a:lnTo>
                    <a:pt x="2427" y="501412"/>
                  </a:lnTo>
                  <a:lnTo>
                    <a:pt x="0" y="4595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83464" y="635507"/>
            <a:ext cx="75247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1630"/>
              </a:lnSpc>
              <a:spcBef>
                <a:spcPts val="100"/>
              </a:spcBef>
            </a:pPr>
            <a:r>
              <a:rPr sz="1400" spc="-155" dirty="0">
                <a:solidFill>
                  <a:srgbClr val="FFFFFF"/>
                </a:solidFill>
                <a:latin typeface="Calibri"/>
                <a:cs typeface="Calibri"/>
              </a:rPr>
              <a:t>Нейрон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30"/>
              </a:lnSpc>
            </a:pPr>
            <a:r>
              <a:rPr sz="1400" spc="-155" dirty="0">
                <a:solidFill>
                  <a:srgbClr val="FFFFFF"/>
                </a:solidFill>
                <a:latin typeface="Calibri"/>
                <a:cs typeface="Calibri"/>
              </a:rPr>
              <a:t>пейсмайкер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21739" y="5278628"/>
            <a:ext cx="2095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5" dirty="0">
                <a:solidFill>
                  <a:srgbClr val="FF3300"/>
                </a:solidFill>
                <a:latin typeface="Calibri"/>
                <a:cs typeface="Calibri"/>
              </a:rPr>
              <a:t>Е.И.Гусев, </a:t>
            </a:r>
            <a:r>
              <a:rPr sz="600" spc="-60" dirty="0">
                <a:solidFill>
                  <a:srgbClr val="FF3300"/>
                </a:solidFill>
                <a:latin typeface="Calibri"/>
                <a:cs typeface="Calibri"/>
              </a:rPr>
              <a:t>В.И.Скворцова.. </a:t>
            </a:r>
            <a:r>
              <a:rPr sz="600" spc="-65" dirty="0">
                <a:solidFill>
                  <a:srgbClr val="FF3300"/>
                </a:solidFill>
                <a:latin typeface="Calibri"/>
                <a:cs typeface="Calibri"/>
              </a:rPr>
              <a:t>Мозг: </a:t>
            </a:r>
            <a:r>
              <a:rPr sz="600" spc="-55" dirty="0">
                <a:solidFill>
                  <a:srgbClr val="FF3300"/>
                </a:solidFill>
                <a:latin typeface="Calibri"/>
                <a:cs typeface="Calibri"/>
              </a:rPr>
              <a:t>теоретические </a:t>
            </a:r>
            <a:r>
              <a:rPr sz="600" spc="-65" dirty="0">
                <a:solidFill>
                  <a:srgbClr val="FF3300"/>
                </a:solidFill>
                <a:latin typeface="Calibri"/>
                <a:cs typeface="Calibri"/>
              </a:rPr>
              <a:t>и </a:t>
            </a:r>
            <a:r>
              <a:rPr sz="600" spc="-55" dirty="0">
                <a:solidFill>
                  <a:srgbClr val="FF3300"/>
                </a:solidFill>
                <a:latin typeface="Calibri"/>
                <a:cs typeface="Calibri"/>
              </a:rPr>
              <a:t>клинические аспекты,</a:t>
            </a:r>
            <a:r>
              <a:rPr sz="600" spc="-40" dirty="0">
                <a:solidFill>
                  <a:srgbClr val="FF3300"/>
                </a:solidFill>
                <a:latin typeface="Calibri"/>
                <a:cs typeface="Calibri"/>
              </a:rPr>
              <a:t> </a:t>
            </a:r>
            <a:r>
              <a:rPr sz="600" spc="-45" dirty="0">
                <a:solidFill>
                  <a:srgbClr val="FF3300"/>
                </a:solidFill>
                <a:latin typeface="Calibri"/>
                <a:cs typeface="Calibri"/>
              </a:rPr>
              <a:t>с.155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725210" y="1980009"/>
            <a:ext cx="1455199" cy="201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560" y="3577579"/>
            <a:ext cx="3314700" cy="140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8714" y="599439"/>
            <a:ext cx="3080385" cy="6076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00480" marR="5080" indent="-1288415">
              <a:lnSpc>
                <a:spcPct val="101099"/>
              </a:lnSpc>
              <a:spcBef>
                <a:spcPts val="75"/>
              </a:spcBef>
            </a:pPr>
            <a:r>
              <a:rPr sz="1900" spc="-175" dirty="0"/>
              <a:t>Особенности </a:t>
            </a:r>
            <a:r>
              <a:rPr sz="1900" spc="-190" dirty="0"/>
              <a:t>метаболизма </a:t>
            </a:r>
            <a:r>
              <a:rPr sz="1900" spc="-180" dirty="0"/>
              <a:t>нервной  </a:t>
            </a:r>
            <a:r>
              <a:rPr sz="1900" spc="-165" dirty="0"/>
              <a:t>ткани</a:t>
            </a:r>
            <a:endParaRPr sz="1900"/>
          </a:p>
        </p:txBody>
      </p:sp>
      <p:sp>
        <p:nvSpPr>
          <p:cNvPr id="3" name="object 3"/>
          <p:cNvSpPr txBox="1"/>
          <p:nvPr/>
        </p:nvSpPr>
        <p:spPr>
          <a:xfrm>
            <a:off x="304771" y="2119376"/>
            <a:ext cx="7800975" cy="12052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98450" marR="5080" indent="-285750">
              <a:lnSpc>
                <a:spcPct val="79600"/>
              </a:lnSpc>
              <a:spcBef>
                <a:spcPts val="4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500" b="1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Высокий аэробный </a:t>
            </a:r>
            <a:r>
              <a:rPr sz="1500" b="1" u="sng" spc="-1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обмен</a:t>
            </a:r>
            <a:r>
              <a:rPr sz="1500" b="1" spc="-160" dirty="0">
                <a:latin typeface="Calibri"/>
                <a:cs typeface="Calibri"/>
              </a:rPr>
              <a:t> </a:t>
            </a:r>
            <a:r>
              <a:rPr sz="1500" spc="-135" dirty="0">
                <a:latin typeface="Calibri"/>
                <a:cs typeface="Calibri"/>
              </a:rPr>
              <a:t>(газообмен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140" dirty="0">
                <a:latin typeface="Calibri"/>
                <a:cs typeface="Calibri"/>
              </a:rPr>
              <a:t>мозге превышает газообмен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165" dirty="0">
                <a:latin typeface="Calibri"/>
                <a:cs typeface="Calibri"/>
              </a:rPr>
              <a:t>мышечной </a:t>
            </a:r>
            <a:r>
              <a:rPr sz="1500" spc="-135" dirty="0">
                <a:latin typeface="Calibri"/>
                <a:cs typeface="Calibri"/>
              </a:rPr>
              <a:t>ткани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90" dirty="0">
                <a:latin typeface="Calibri"/>
                <a:cs typeface="Calibri"/>
              </a:rPr>
              <a:t>20 </a:t>
            </a:r>
            <a:r>
              <a:rPr sz="1500" spc="-130" dirty="0">
                <a:latin typeface="Calibri"/>
                <a:cs typeface="Calibri"/>
              </a:rPr>
              <a:t>раз). </a:t>
            </a:r>
            <a:r>
              <a:rPr sz="1500" spc="-120" dirty="0">
                <a:latin typeface="Calibri"/>
                <a:cs typeface="Calibri"/>
              </a:rPr>
              <a:t>У </a:t>
            </a:r>
            <a:r>
              <a:rPr sz="1500" spc="-130" dirty="0">
                <a:latin typeface="Calibri"/>
                <a:cs typeface="Calibri"/>
              </a:rPr>
              <a:t>человека  </a:t>
            </a:r>
            <a:r>
              <a:rPr sz="1500" spc="-140" dirty="0">
                <a:latin typeface="Calibri"/>
                <a:cs typeface="Calibri"/>
              </a:rPr>
              <a:t>головной </a:t>
            </a:r>
            <a:r>
              <a:rPr sz="1500" spc="-145" dirty="0">
                <a:latin typeface="Calibri"/>
                <a:cs typeface="Calibri"/>
              </a:rPr>
              <a:t>мозг </a:t>
            </a:r>
            <a:r>
              <a:rPr sz="1500" spc="-125" dirty="0">
                <a:latin typeface="Calibri"/>
                <a:cs typeface="Calibri"/>
              </a:rPr>
              <a:t>составляет </a:t>
            </a:r>
            <a:r>
              <a:rPr sz="1500" spc="-90" dirty="0">
                <a:latin typeface="Calibri"/>
                <a:cs typeface="Calibri"/>
              </a:rPr>
              <a:t>2-2,5% </a:t>
            </a:r>
            <a:r>
              <a:rPr sz="1500" spc="-114" dirty="0">
                <a:latin typeface="Calibri"/>
                <a:cs typeface="Calibri"/>
              </a:rPr>
              <a:t>веса </a:t>
            </a:r>
            <a:r>
              <a:rPr sz="1500" spc="-130" dirty="0">
                <a:latin typeface="Calibri"/>
                <a:cs typeface="Calibri"/>
              </a:rPr>
              <a:t>тела, </a:t>
            </a:r>
            <a:r>
              <a:rPr sz="1500" spc="-125" dirty="0">
                <a:latin typeface="Calibri"/>
                <a:cs typeface="Calibri"/>
              </a:rPr>
              <a:t>получает </a:t>
            </a:r>
            <a:r>
              <a:rPr sz="1500" spc="-100" dirty="0">
                <a:latin typeface="Calibri"/>
                <a:cs typeface="Calibri"/>
              </a:rPr>
              <a:t>15% </a:t>
            </a:r>
            <a:r>
              <a:rPr sz="1500" spc="-130" dirty="0">
                <a:latin typeface="Calibri"/>
                <a:cs typeface="Calibri"/>
              </a:rPr>
              <a:t>сердечного </a:t>
            </a:r>
            <a:r>
              <a:rPr sz="1500" spc="-140" dirty="0">
                <a:latin typeface="Calibri"/>
                <a:cs typeface="Calibri"/>
              </a:rPr>
              <a:t>выброса, </a:t>
            </a:r>
            <a:r>
              <a:rPr sz="1500" spc="-135" dirty="0">
                <a:latin typeface="Calibri"/>
                <a:cs typeface="Calibri"/>
              </a:rPr>
              <a:t>потребляет </a:t>
            </a:r>
            <a:r>
              <a:rPr sz="1500" spc="-85" dirty="0">
                <a:latin typeface="Calibri"/>
                <a:cs typeface="Calibri"/>
              </a:rPr>
              <a:t>10-20% </a:t>
            </a:r>
            <a:r>
              <a:rPr sz="1500" spc="-140" dirty="0">
                <a:latin typeface="Calibri"/>
                <a:cs typeface="Calibri"/>
              </a:rPr>
              <a:t>кислорода,  </a:t>
            </a:r>
            <a:r>
              <a:rPr sz="1500" spc="-145" dirty="0">
                <a:latin typeface="Calibri"/>
                <a:cs typeface="Calibri"/>
              </a:rPr>
              <a:t>поглощаемого организмом; </a:t>
            </a:r>
            <a:r>
              <a:rPr sz="1500" spc="-85" dirty="0">
                <a:latin typeface="Calibri"/>
                <a:cs typeface="Calibri"/>
              </a:rPr>
              <a:t>20-25% </a:t>
            </a:r>
            <a:r>
              <a:rPr sz="1500" spc="-125" dirty="0">
                <a:latin typeface="Calibri"/>
                <a:cs typeface="Calibri"/>
              </a:rPr>
              <a:t>всей </a:t>
            </a:r>
            <a:r>
              <a:rPr sz="1500" spc="-140" dirty="0">
                <a:latin typeface="Calibri"/>
                <a:cs typeface="Calibri"/>
              </a:rPr>
              <a:t>генерируемой </a:t>
            </a:r>
            <a:r>
              <a:rPr sz="1500" spc="-130" dirty="0">
                <a:latin typeface="Calibri"/>
                <a:cs typeface="Calibri"/>
              </a:rPr>
              <a:t>энергии, </a:t>
            </a:r>
            <a:r>
              <a:rPr sz="1500" spc="-125" dirty="0">
                <a:latin typeface="Calibri"/>
                <a:cs typeface="Calibri"/>
              </a:rPr>
              <a:t>то </a:t>
            </a:r>
            <a:r>
              <a:rPr sz="1500" spc="-120" dirty="0">
                <a:latin typeface="Calibri"/>
                <a:cs typeface="Calibri"/>
              </a:rPr>
              <a:t>есть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90" dirty="0">
                <a:latin typeface="Calibri"/>
                <a:cs typeface="Calibri"/>
              </a:rPr>
              <a:t>10 </a:t>
            </a:r>
            <a:r>
              <a:rPr sz="1500" spc="-125" dirty="0">
                <a:latin typeface="Calibri"/>
                <a:cs typeface="Calibri"/>
              </a:rPr>
              <a:t>раз </a:t>
            </a:r>
            <a:r>
              <a:rPr sz="1500" spc="-155" dirty="0">
                <a:latin typeface="Calibri"/>
                <a:cs typeface="Calibri"/>
              </a:rPr>
              <a:t>больше, чем </a:t>
            </a:r>
            <a:r>
              <a:rPr sz="1500" spc="-130" dirty="0">
                <a:latin typeface="Calibri"/>
                <a:cs typeface="Calibri"/>
              </a:rPr>
              <a:t>предполагается  </a:t>
            </a:r>
            <a:r>
              <a:rPr sz="1500" spc="-155" dirty="0">
                <a:latin typeface="Calibri"/>
                <a:cs typeface="Calibri"/>
              </a:rPr>
              <a:t>для данной </a:t>
            </a:r>
            <a:r>
              <a:rPr sz="1500" spc="-150" dirty="0">
                <a:latin typeface="Calibri"/>
                <a:cs typeface="Calibri"/>
              </a:rPr>
              <a:t>массы</a:t>
            </a:r>
            <a:r>
              <a:rPr sz="1500" spc="-145" dirty="0">
                <a:latin typeface="Calibri"/>
                <a:cs typeface="Calibri"/>
              </a:rPr>
              <a:t> </a:t>
            </a:r>
            <a:r>
              <a:rPr sz="1500" spc="-140" dirty="0">
                <a:latin typeface="Calibri"/>
                <a:cs typeface="Calibri"/>
              </a:rPr>
              <a:t>органы</a:t>
            </a:r>
            <a:endParaRPr sz="1500">
              <a:latin typeface="Calibri"/>
              <a:cs typeface="Calibri"/>
            </a:endParaRPr>
          </a:p>
          <a:p>
            <a:pPr marL="298450" marR="5080" indent="-285750">
              <a:lnSpc>
                <a:spcPct val="77300"/>
              </a:lnSpc>
              <a:spcBef>
                <a:spcPts val="409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500" b="1" u="sng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Основной </a:t>
            </a:r>
            <a:r>
              <a:rPr sz="1500" b="1" u="sng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энергетический </a:t>
            </a:r>
            <a:r>
              <a:rPr sz="1500" b="1" u="sng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субстрат </a:t>
            </a:r>
            <a:r>
              <a:rPr sz="1500" b="1" u="sng" spc="-1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для </a:t>
            </a:r>
            <a:r>
              <a:rPr sz="1500" b="1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нервной </a:t>
            </a:r>
            <a:r>
              <a:rPr sz="1500" b="1" u="sng" spc="-1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ткани </a:t>
            </a:r>
            <a:r>
              <a:rPr sz="1500" b="1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 </a:t>
            </a:r>
            <a:r>
              <a:rPr sz="1500" b="1" u="sng" spc="-1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глюкоза.</a:t>
            </a:r>
            <a:r>
              <a:rPr sz="1500" b="1" spc="-135" dirty="0">
                <a:latin typeface="Calibri"/>
                <a:cs typeface="Calibri"/>
              </a:rPr>
              <a:t> </a:t>
            </a:r>
            <a:r>
              <a:rPr sz="1500" spc="-145" dirty="0">
                <a:latin typeface="Calibri"/>
                <a:cs typeface="Calibri"/>
              </a:rPr>
              <a:t>Ни </a:t>
            </a:r>
            <a:r>
              <a:rPr sz="1500" spc="-160" dirty="0">
                <a:latin typeface="Calibri"/>
                <a:cs typeface="Calibri"/>
              </a:rPr>
              <a:t>один </a:t>
            </a:r>
            <a:r>
              <a:rPr sz="1500" spc="-125" dirty="0">
                <a:latin typeface="Calibri"/>
                <a:cs typeface="Calibri"/>
              </a:rPr>
              <a:t>орган </a:t>
            </a:r>
            <a:r>
              <a:rPr sz="1500" spc="-145" dirty="0">
                <a:latin typeface="Calibri"/>
                <a:cs typeface="Calibri"/>
              </a:rPr>
              <a:t>не </a:t>
            </a:r>
            <a:r>
              <a:rPr sz="1500" spc="-135" dirty="0">
                <a:latin typeface="Calibri"/>
                <a:cs typeface="Calibri"/>
              </a:rPr>
              <a:t>поглощает глюкозу </a:t>
            </a:r>
            <a:r>
              <a:rPr sz="1500" spc="-140" dirty="0">
                <a:latin typeface="Calibri"/>
                <a:cs typeface="Calibri"/>
              </a:rPr>
              <a:t>крови  </a:t>
            </a:r>
            <a:r>
              <a:rPr sz="1500" spc="-105" dirty="0">
                <a:latin typeface="Calibri"/>
                <a:cs typeface="Calibri"/>
              </a:rPr>
              <a:t>с </a:t>
            </a:r>
            <a:r>
              <a:rPr sz="1500" spc="-130" dirty="0">
                <a:latin typeface="Calibri"/>
                <a:cs typeface="Calibri"/>
              </a:rPr>
              <a:t>такой </a:t>
            </a:r>
            <a:r>
              <a:rPr sz="1500" spc="-135" dirty="0">
                <a:latin typeface="Calibri"/>
                <a:cs typeface="Calibri"/>
              </a:rPr>
              <a:t>скоростью </a:t>
            </a:r>
            <a:r>
              <a:rPr sz="1500" spc="-155" dirty="0">
                <a:latin typeface="Calibri"/>
                <a:cs typeface="Calibri"/>
              </a:rPr>
              <a:t>и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110" dirty="0">
                <a:latin typeface="Calibri"/>
                <a:cs typeface="Calibri"/>
              </a:rPr>
              <a:t>таких </a:t>
            </a:r>
            <a:r>
              <a:rPr sz="1500" spc="-120" dirty="0">
                <a:latin typeface="Calibri"/>
                <a:cs typeface="Calibri"/>
              </a:rPr>
              <a:t>количествах, как </a:t>
            </a:r>
            <a:r>
              <a:rPr sz="1500" spc="-160" dirty="0">
                <a:latin typeface="Calibri"/>
                <a:cs typeface="Calibri"/>
              </a:rPr>
              <a:t>мозг. </a:t>
            </a:r>
            <a:r>
              <a:rPr sz="1500" spc="-95" dirty="0">
                <a:latin typeface="Calibri"/>
                <a:cs typeface="Calibri"/>
              </a:rPr>
              <a:t>За </a:t>
            </a:r>
            <a:r>
              <a:rPr sz="1500" spc="-90" dirty="0">
                <a:latin typeface="Calibri"/>
                <a:cs typeface="Calibri"/>
              </a:rPr>
              <a:t>1 </a:t>
            </a:r>
            <a:r>
              <a:rPr sz="1500" spc="-150" dirty="0">
                <a:latin typeface="Calibri"/>
                <a:cs typeface="Calibri"/>
              </a:rPr>
              <a:t>минуту </a:t>
            </a:r>
            <a:r>
              <a:rPr sz="1500" spc="-90" dirty="0">
                <a:latin typeface="Calibri"/>
                <a:cs typeface="Calibri"/>
              </a:rPr>
              <a:t>100 </a:t>
            </a:r>
            <a:r>
              <a:rPr sz="1500" spc="-75" dirty="0">
                <a:latin typeface="Calibri"/>
                <a:cs typeface="Calibri"/>
              </a:rPr>
              <a:t>г </a:t>
            </a:r>
            <a:r>
              <a:rPr sz="1500" spc="-135" dirty="0">
                <a:latin typeface="Calibri"/>
                <a:cs typeface="Calibri"/>
              </a:rPr>
              <a:t>ткани </a:t>
            </a:r>
            <a:r>
              <a:rPr sz="1500" spc="-140" dirty="0">
                <a:latin typeface="Calibri"/>
                <a:cs typeface="Calibri"/>
              </a:rPr>
              <a:t>мозга </a:t>
            </a:r>
            <a:r>
              <a:rPr sz="1500" spc="-145" dirty="0">
                <a:latin typeface="Calibri"/>
                <a:cs typeface="Calibri"/>
              </a:rPr>
              <a:t>потребляют </a:t>
            </a:r>
            <a:r>
              <a:rPr sz="1500" spc="-90" dirty="0">
                <a:latin typeface="Calibri"/>
                <a:cs typeface="Calibri"/>
              </a:rPr>
              <a:t>5 </a:t>
            </a:r>
            <a:r>
              <a:rPr sz="1500" spc="-155" dirty="0">
                <a:latin typeface="Calibri"/>
                <a:cs typeface="Calibri"/>
              </a:rPr>
              <a:t>мг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145" dirty="0">
                <a:latin typeface="Calibri"/>
                <a:cs typeface="Calibri"/>
              </a:rPr>
              <a:t>глюкозы.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0676" y="5091684"/>
            <a:ext cx="21348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M.Albin. </a:t>
            </a:r>
            <a:r>
              <a:rPr sz="1400" spc="-130" dirty="0">
                <a:latin typeface="Calibri"/>
                <a:cs typeface="Calibri"/>
              </a:rPr>
              <a:t>Neuroanesthesia,</a:t>
            </a:r>
            <a:r>
              <a:rPr sz="1400" spc="-114" dirty="0">
                <a:latin typeface="Calibri"/>
                <a:cs typeface="Calibri"/>
              </a:rPr>
              <a:t> </a:t>
            </a:r>
            <a:r>
              <a:rPr sz="1400" spc="-110" dirty="0">
                <a:latin typeface="Calibri"/>
                <a:cs typeface="Calibri"/>
              </a:rPr>
              <a:t>1994,p23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0045" y="285750"/>
            <a:ext cx="2231231" cy="165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500" y="401827"/>
            <a:ext cx="2593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/>
              <a:t>Генерация </a:t>
            </a:r>
            <a:r>
              <a:rPr sz="2400" spc="-210" dirty="0"/>
              <a:t>энергии</a:t>
            </a:r>
            <a:r>
              <a:rPr sz="2400" spc="-204" dirty="0"/>
              <a:t> </a:t>
            </a:r>
            <a:r>
              <a:rPr sz="2400" spc="-200" dirty="0"/>
              <a:t>ЦНС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6613128" y="3352007"/>
            <a:ext cx="1317625" cy="1518920"/>
            <a:chOff x="6613128" y="3352007"/>
            <a:chExt cx="1317625" cy="1518920"/>
          </a:xfrm>
        </p:grpSpPr>
        <p:sp>
          <p:nvSpPr>
            <p:cNvPr id="4" name="object 4"/>
            <p:cNvSpPr/>
            <p:nvPr/>
          </p:nvSpPr>
          <p:spPr>
            <a:xfrm>
              <a:off x="6616303" y="3355181"/>
              <a:ext cx="1310877" cy="151209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14716" y="3353594"/>
              <a:ext cx="1314450" cy="1515745"/>
            </a:xfrm>
            <a:custGeom>
              <a:avLst/>
              <a:gdLst/>
              <a:ahLst/>
              <a:cxnLst/>
              <a:rect l="l" t="t" r="r" b="b"/>
              <a:pathLst>
                <a:path w="1314450" h="1515745">
                  <a:moveTo>
                    <a:pt x="0" y="0"/>
                  </a:moveTo>
                  <a:lnTo>
                    <a:pt x="1314053" y="0"/>
                  </a:lnTo>
                  <a:lnTo>
                    <a:pt x="1314053" y="1515269"/>
                  </a:lnTo>
                  <a:lnTo>
                    <a:pt x="0" y="151526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82879" y="1039367"/>
            <a:ext cx="8662416" cy="20787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6947" y="1081532"/>
            <a:ext cx="8446770" cy="187261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5904" marR="18415" indent="-205104">
              <a:lnSpc>
                <a:spcPts val="1320"/>
              </a:lnSpc>
              <a:spcBef>
                <a:spcPts val="240"/>
              </a:spcBef>
              <a:buFont typeface="Arial"/>
              <a:buChar char="•"/>
              <a:tabLst>
                <a:tab pos="255270" algn="l"/>
                <a:tab pos="255904" algn="l"/>
              </a:tabLst>
            </a:pPr>
            <a:r>
              <a:rPr sz="1200" spc="-105" dirty="0">
                <a:latin typeface="Calibri"/>
                <a:cs typeface="Calibri"/>
              </a:rPr>
              <a:t>Гликолиз </a:t>
            </a:r>
            <a:r>
              <a:rPr sz="1200" spc="-85" dirty="0">
                <a:latin typeface="Calibri"/>
                <a:cs typeface="Calibri"/>
              </a:rPr>
              <a:t>(фосфотриозный </a:t>
            </a:r>
            <a:r>
              <a:rPr sz="1200" spc="-80" dirty="0">
                <a:latin typeface="Calibri"/>
                <a:cs typeface="Calibri"/>
              </a:rPr>
              <a:t>путь, </a:t>
            </a:r>
            <a:r>
              <a:rPr sz="1200" spc="-110" dirty="0">
                <a:latin typeface="Calibri"/>
                <a:cs typeface="Calibri"/>
              </a:rPr>
              <a:t>или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95" dirty="0">
                <a:latin typeface="Calibri"/>
                <a:cs typeface="Calibri"/>
              </a:rPr>
              <a:t>шунт </a:t>
            </a:r>
            <a:r>
              <a:rPr sz="1200" spc="-105" dirty="0">
                <a:latin typeface="Calibri"/>
                <a:cs typeface="Calibri"/>
              </a:rPr>
              <a:t>Эмбдена </a:t>
            </a:r>
            <a:r>
              <a:rPr sz="1200" spc="-295" dirty="0">
                <a:latin typeface="Calibri"/>
                <a:cs typeface="Calibri"/>
              </a:rPr>
              <a:t>—</a:t>
            </a:r>
            <a:r>
              <a:rPr sz="1200" spc="100" dirty="0">
                <a:latin typeface="Calibri"/>
                <a:cs typeface="Calibri"/>
              </a:rPr>
              <a:t> </a:t>
            </a:r>
            <a:r>
              <a:rPr sz="1200" spc="-90" dirty="0">
                <a:latin typeface="Calibri"/>
                <a:cs typeface="Calibri"/>
              </a:rPr>
              <a:t>Мейерхофа) </a:t>
            </a:r>
            <a:r>
              <a:rPr sz="1200" spc="-295" dirty="0">
                <a:latin typeface="Calibri"/>
                <a:cs typeface="Calibri"/>
              </a:rPr>
              <a:t>—</a:t>
            </a:r>
            <a:r>
              <a:rPr sz="1200" spc="105" dirty="0">
                <a:latin typeface="Calibri"/>
                <a:cs typeface="Calibri"/>
              </a:rPr>
              <a:t> </a:t>
            </a:r>
            <a:r>
              <a:rPr sz="1200" spc="-90" dirty="0">
                <a:latin typeface="Calibri"/>
                <a:cs typeface="Calibri"/>
              </a:rPr>
              <a:t>ферментативный </a:t>
            </a:r>
            <a:r>
              <a:rPr sz="1200" spc="-85" dirty="0">
                <a:latin typeface="Calibri"/>
                <a:cs typeface="Calibri"/>
              </a:rPr>
              <a:t>процесс последовательного </a:t>
            </a:r>
            <a:r>
              <a:rPr sz="1200" spc="-90" dirty="0">
                <a:latin typeface="Calibri"/>
                <a:cs typeface="Calibri"/>
              </a:rPr>
              <a:t>расщепления </a:t>
            </a:r>
            <a:r>
              <a:rPr sz="1200" spc="-95" dirty="0">
                <a:latin typeface="Calibri"/>
                <a:cs typeface="Calibri"/>
              </a:rPr>
              <a:t>глюкозы в  </a:t>
            </a:r>
            <a:r>
              <a:rPr sz="1200" spc="-70" dirty="0">
                <a:latin typeface="Calibri"/>
                <a:cs typeface="Calibri"/>
              </a:rPr>
              <a:t>клетках, </a:t>
            </a:r>
            <a:r>
              <a:rPr sz="1200" spc="-100" dirty="0">
                <a:latin typeface="Calibri"/>
                <a:cs typeface="Calibri"/>
              </a:rPr>
              <a:t>сопровождающийся </a:t>
            </a:r>
            <a:r>
              <a:rPr sz="1200" spc="-90" dirty="0">
                <a:latin typeface="Calibri"/>
                <a:cs typeface="Calibri"/>
              </a:rPr>
              <a:t>синтезом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0" dirty="0">
                <a:latin typeface="Calibri"/>
                <a:cs typeface="Calibri"/>
              </a:rPr>
              <a:t>АТФ.</a:t>
            </a:r>
            <a:endParaRPr sz="1200">
              <a:latin typeface="Calibri"/>
              <a:cs typeface="Calibri"/>
            </a:endParaRPr>
          </a:p>
          <a:p>
            <a:pPr marL="255904" marR="17780" indent="-205104">
              <a:lnSpc>
                <a:spcPts val="1300"/>
              </a:lnSpc>
              <a:spcBef>
                <a:spcPts val="885"/>
              </a:spcBef>
              <a:buFont typeface="Arial"/>
              <a:buChar char="•"/>
              <a:tabLst>
                <a:tab pos="255270" algn="l"/>
                <a:tab pos="255904" algn="l"/>
              </a:tabLst>
            </a:pPr>
            <a:r>
              <a:rPr sz="1200" spc="-105" dirty="0">
                <a:latin typeface="Calibri"/>
                <a:cs typeface="Calibri"/>
              </a:rPr>
              <a:t>Гликолиз </a:t>
            </a:r>
            <a:r>
              <a:rPr sz="1200" spc="-85" dirty="0">
                <a:latin typeface="Calibri"/>
                <a:cs typeface="Calibri"/>
              </a:rPr>
              <a:t>с </a:t>
            </a:r>
            <a:r>
              <a:rPr sz="1200" spc="-100" dirty="0">
                <a:latin typeface="Calibri"/>
                <a:cs typeface="Calibri"/>
              </a:rPr>
              <a:t>аэробным </a:t>
            </a:r>
            <a:r>
              <a:rPr sz="1200" spc="-95" dirty="0">
                <a:latin typeface="Calibri"/>
                <a:cs typeface="Calibri"/>
              </a:rPr>
              <a:t>окончанием </a:t>
            </a:r>
            <a:r>
              <a:rPr sz="1200" spc="-80" dirty="0">
                <a:latin typeface="Calibri"/>
                <a:cs typeface="Calibri"/>
              </a:rPr>
              <a:t>ведет </a:t>
            </a:r>
            <a:r>
              <a:rPr sz="1200" spc="-95" dirty="0">
                <a:latin typeface="Calibri"/>
                <a:cs typeface="Calibri"/>
              </a:rPr>
              <a:t>к </a:t>
            </a:r>
            <a:r>
              <a:rPr sz="1200" spc="-90" dirty="0">
                <a:latin typeface="Calibri"/>
                <a:cs typeface="Calibri"/>
              </a:rPr>
              <a:t>образованию пировиноградной кислоты </a:t>
            </a:r>
            <a:r>
              <a:rPr sz="1200" spc="-75" dirty="0">
                <a:latin typeface="Calibri"/>
                <a:cs typeface="Calibri"/>
              </a:rPr>
              <a:t>(пирувата), </a:t>
            </a:r>
            <a:r>
              <a:rPr sz="1200" spc="-85" dirty="0">
                <a:latin typeface="Calibri"/>
                <a:cs typeface="Calibri"/>
              </a:rPr>
              <a:t>гликолиз с </a:t>
            </a:r>
            <a:r>
              <a:rPr sz="1200" spc="-100" dirty="0">
                <a:latin typeface="Calibri"/>
                <a:cs typeface="Calibri"/>
              </a:rPr>
              <a:t>анаэробным </a:t>
            </a:r>
            <a:r>
              <a:rPr sz="1200" spc="-95" dirty="0">
                <a:latin typeface="Calibri"/>
                <a:cs typeface="Calibri"/>
              </a:rPr>
              <a:t>окончанием </a:t>
            </a:r>
            <a:r>
              <a:rPr sz="1200" spc="-80" dirty="0">
                <a:latin typeface="Calibri"/>
                <a:cs typeface="Calibri"/>
              </a:rPr>
              <a:t>ведет </a:t>
            </a:r>
            <a:r>
              <a:rPr sz="1200" spc="-95" dirty="0">
                <a:latin typeface="Calibri"/>
                <a:cs typeface="Calibri"/>
              </a:rPr>
              <a:t>к  </a:t>
            </a:r>
            <a:r>
              <a:rPr sz="1200" spc="-90" dirty="0">
                <a:latin typeface="Calibri"/>
                <a:cs typeface="Calibri"/>
              </a:rPr>
              <a:t>образованию </a:t>
            </a:r>
            <a:r>
              <a:rPr sz="1200" spc="-105" dirty="0">
                <a:latin typeface="Calibri"/>
                <a:cs typeface="Calibri"/>
              </a:rPr>
              <a:t>молочной </a:t>
            </a:r>
            <a:r>
              <a:rPr sz="1200" spc="-90" dirty="0">
                <a:latin typeface="Calibri"/>
                <a:cs typeface="Calibri"/>
              </a:rPr>
              <a:t>кислоты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(лактата)</a:t>
            </a:r>
            <a:endParaRPr sz="1200">
              <a:latin typeface="Calibri"/>
              <a:cs typeface="Calibri"/>
            </a:endParaRPr>
          </a:p>
          <a:p>
            <a:pPr marL="793750" lvl="1" indent="-28575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1200" spc="-60" dirty="0">
                <a:latin typeface="Calibri"/>
                <a:cs typeface="Calibri"/>
              </a:rPr>
              <a:t>85% </a:t>
            </a:r>
            <a:r>
              <a:rPr sz="1200" spc="-95" dirty="0">
                <a:latin typeface="Calibri"/>
                <a:cs typeface="Calibri"/>
              </a:rPr>
              <a:t>глюкозы в </a:t>
            </a:r>
            <a:r>
              <a:rPr sz="1200" spc="-90" dirty="0">
                <a:latin typeface="Calibri"/>
                <a:cs typeface="Calibri"/>
              </a:rPr>
              <a:t>мозговой </a:t>
            </a:r>
            <a:r>
              <a:rPr sz="1200" spc="-85" dirty="0">
                <a:latin typeface="Calibri"/>
                <a:cs typeface="Calibri"/>
              </a:rPr>
              <a:t>ткани </a:t>
            </a:r>
            <a:r>
              <a:rPr sz="1200" spc="-70" dirty="0">
                <a:latin typeface="Calibri"/>
                <a:cs typeface="Calibri"/>
              </a:rPr>
              <a:t>расходуется </a:t>
            </a:r>
            <a:r>
              <a:rPr sz="1200" spc="-95" dirty="0">
                <a:latin typeface="Calibri"/>
                <a:cs typeface="Calibri"/>
              </a:rPr>
              <a:t>в цикле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Кребса</a:t>
            </a:r>
            <a:endParaRPr sz="1200">
              <a:latin typeface="Calibri"/>
              <a:cs typeface="Calibri"/>
            </a:endParaRPr>
          </a:p>
          <a:p>
            <a:pPr marL="793750" lvl="1" indent="-28575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1200" spc="-60" dirty="0">
                <a:latin typeface="Calibri"/>
                <a:cs typeface="Calibri"/>
              </a:rPr>
              <a:t>12% </a:t>
            </a:r>
            <a:r>
              <a:rPr sz="1200" spc="-20" dirty="0">
                <a:latin typeface="Calibri"/>
                <a:cs typeface="Calibri"/>
              </a:rPr>
              <a:t>- </a:t>
            </a:r>
            <a:r>
              <a:rPr sz="1200" spc="-95" dirty="0">
                <a:latin typeface="Calibri"/>
                <a:cs typeface="Calibri"/>
              </a:rPr>
              <a:t>в анаэробном </a:t>
            </a:r>
            <a:r>
              <a:rPr sz="1200" spc="-85" dirty="0">
                <a:latin typeface="Calibri"/>
                <a:cs typeface="Calibri"/>
              </a:rPr>
              <a:t>гликолизе </a:t>
            </a:r>
            <a:r>
              <a:rPr sz="1200" spc="-100" dirty="0">
                <a:latin typeface="Calibri"/>
                <a:cs typeface="Calibri"/>
              </a:rPr>
              <a:t>(до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лактата)</a:t>
            </a:r>
            <a:endParaRPr sz="1200">
              <a:latin typeface="Calibri"/>
              <a:cs typeface="Calibri"/>
            </a:endParaRPr>
          </a:p>
          <a:p>
            <a:pPr marL="793750" lvl="1" indent="-28575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793115" algn="l"/>
                <a:tab pos="793750" algn="l"/>
              </a:tabLst>
            </a:pPr>
            <a:r>
              <a:rPr sz="1200" spc="-70" dirty="0">
                <a:latin typeface="Calibri"/>
                <a:cs typeface="Calibri"/>
              </a:rPr>
              <a:t>3% </a:t>
            </a:r>
            <a:r>
              <a:rPr sz="1200" spc="-20" dirty="0">
                <a:latin typeface="Calibri"/>
                <a:cs typeface="Calibri"/>
              </a:rPr>
              <a:t>- </a:t>
            </a:r>
            <a:r>
              <a:rPr sz="1200" spc="-100" dirty="0">
                <a:latin typeface="Calibri"/>
                <a:cs typeface="Calibri"/>
              </a:rPr>
              <a:t>по </a:t>
            </a:r>
            <a:r>
              <a:rPr sz="1200" spc="-85" dirty="0">
                <a:latin typeface="Calibri"/>
                <a:cs typeface="Calibri"/>
              </a:rPr>
              <a:t>пентозофосфатному пути, образуя </a:t>
            </a:r>
            <a:r>
              <a:rPr sz="1200" spc="-90" dirty="0">
                <a:latin typeface="Calibri"/>
                <a:cs typeface="Calibri"/>
              </a:rPr>
              <a:t>НАДФ•Н2, рибозу </a:t>
            </a:r>
            <a:r>
              <a:rPr sz="1200" spc="-110" dirty="0">
                <a:latin typeface="Calibri"/>
                <a:cs typeface="Calibri"/>
              </a:rPr>
              <a:t>для </a:t>
            </a:r>
            <a:r>
              <a:rPr sz="1200" spc="-75" dirty="0">
                <a:latin typeface="Calibri"/>
                <a:cs typeface="Calibri"/>
              </a:rPr>
              <a:t>синтеза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75" dirty="0">
                <a:latin typeface="Calibri"/>
                <a:cs typeface="Calibri"/>
              </a:rPr>
              <a:t>РНК.</a:t>
            </a:r>
            <a:endParaRPr sz="1200">
              <a:latin typeface="Calibri"/>
              <a:cs typeface="Calibri"/>
            </a:endParaRPr>
          </a:p>
          <a:p>
            <a:pPr marL="255904" indent="-205104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55270" algn="l"/>
                <a:tab pos="255904" algn="l"/>
              </a:tabLst>
            </a:pPr>
            <a:r>
              <a:rPr sz="1200" spc="-95" dirty="0">
                <a:latin typeface="Calibri"/>
                <a:cs typeface="Calibri"/>
              </a:rPr>
              <a:t>Условия </a:t>
            </a:r>
            <a:r>
              <a:rPr sz="1200" spc="-85" dirty="0">
                <a:latin typeface="Calibri"/>
                <a:cs typeface="Calibri"/>
              </a:rPr>
              <a:t>адекватной генерации </a:t>
            </a:r>
            <a:r>
              <a:rPr sz="1200" spc="-80" dirty="0">
                <a:latin typeface="Calibri"/>
                <a:cs typeface="Calibri"/>
              </a:rPr>
              <a:t>перфузии, </a:t>
            </a:r>
            <a:r>
              <a:rPr sz="1200" spc="-85" dirty="0">
                <a:latin typeface="Calibri"/>
                <a:cs typeface="Calibri"/>
              </a:rPr>
              <a:t>доставки </a:t>
            </a:r>
            <a:r>
              <a:rPr sz="1200" spc="-70" dirty="0">
                <a:latin typeface="Calibri"/>
                <a:cs typeface="Calibri"/>
              </a:rPr>
              <a:t>субстрата </a:t>
            </a:r>
            <a:r>
              <a:rPr sz="1200" spc="-75" dirty="0">
                <a:latin typeface="Calibri"/>
                <a:cs typeface="Calibri"/>
              </a:rPr>
              <a:t>(О</a:t>
            </a:r>
            <a:r>
              <a:rPr sz="1200" spc="-112" baseline="-13888" dirty="0">
                <a:latin typeface="Calibri"/>
                <a:cs typeface="Calibri"/>
              </a:rPr>
              <a:t>2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90" dirty="0">
                <a:latin typeface="Calibri"/>
                <a:cs typeface="Calibri"/>
              </a:rPr>
              <a:t>глюкозы)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00" dirty="0">
                <a:latin typeface="Calibri"/>
                <a:cs typeface="Calibri"/>
              </a:rPr>
              <a:t>нормально </a:t>
            </a:r>
            <a:r>
              <a:rPr sz="1200" spc="-90" dirty="0">
                <a:latin typeface="Calibri"/>
                <a:cs typeface="Calibri"/>
              </a:rPr>
              <a:t>функционирующих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90" dirty="0">
                <a:latin typeface="Calibri"/>
                <a:cs typeface="Calibri"/>
              </a:rPr>
              <a:t>митохондрий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3002" y="3346848"/>
            <a:ext cx="3388360" cy="2059939"/>
            <a:chOff x="1143002" y="3346848"/>
            <a:chExt cx="3388360" cy="2059939"/>
          </a:xfrm>
        </p:grpSpPr>
        <p:sp>
          <p:nvSpPr>
            <p:cNvPr id="9" name="object 9"/>
            <p:cNvSpPr/>
            <p:nvPr/>
          </p:nvSpPr>
          <p:spPr>
            <a:xfrm>
              <a:off x="1143002" y="3346848"/>
              <a:ext cx="2726531" cy="20597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69532" y="4045743"/>
              <a:ext cx="648970" cy="331470"/>
            </a:xfrm>
            <a:custGeom>
              <a:avLst/>
              <a:gdLst/>
              <a:ahLst/>
              <a:cxnLst/>
              <a:rect l="l" t="t" r="r" b="b"/>
              <a:pathLst>
                <a:path w="648970" h="331470">
                  <a:moveTo>
                    <a:pt x="483393" y="0"/>
                  </a:moveTo>
                  <a:lnTo>
                    <a:pt x="483393" y="82749"/>
                  </a:lnTo>
                  <a:lnTo>
                    <a:pt x="0" y="82749"/>
                  </a:lnTo>
                  <a:lnTo>
                    <a:pt x="0" y="248245"/>
                  </a:lnTo>
                  <a:lnTo>
                    <a:pt x="483393" y="248245"/>
                  </a:lnTo>
                  <a:lnTo>
                    <a:pt x="483393" y="330993"/>
                  </a:lnTo>
                  <a:lnTo>
                    <a:pt x="648889" y="165497"/>
                  </a:lnTo>
                  <a:lnTo>
                    <a:pt x="48339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69532" y="4045743"/>
              <a:ext cx="648970" cy="331470"/>
            </a:xfrm>
            <a:custGeom>
              <a:avLst/>
              <a:gdLst/>
              <a:ahLst/>
              <a:cxnLst/>
              <a:rect l="l" t="t" r="r" b="b"/>
              <a:pathLst>
                <a:path w="648970" h="331470">
                  <a:moveTo>
                    <a:pt x="0" y="82748"/>
                  </a:moveTo>
                  <a:lnTo>
                    <a:pt x="483394" y="82748"/>
                  </a:lnTo>
                  <a:lnTo>
                    <a:pt x="483394" y="0"/>
                  </a:lnTo>
                  <a:lnTo>
                    <a:pt x="648891" y="165497"/>
                  </a:lnTo>
                  <a:lnTo>
                    <a:pt x="483394" y="330994"/>
                  </a:lnTo>
                  <a:lnTo>
                    <a:pt x="483394" y="248245"/>
                  </a:lnTo>
                  <a:lnTo>
                    <a:pt x="0" y="248245"/>
                  </a:lnTo>
                  <a:lnTo>
                    <a:pt x="0" y="82748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597162" y="4887976"/>
            <a:ext cx="298069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700" spc="-50" dirty="0">
                <a:latin typeface="Calibri"/>
                <a:cs typeface="Calibri"/>
              </a:rPr>
              <a:t>с </a:t>
            </a:r>
            <a:r>
              <a:rPr sz="700" spc="-80" dirty="0">
                <a:latin typeface="Calibri"/>
                <a:cs typeface="Calibri"/>
              </a:rPr>
              <a:t>разрешения</a:t>
            </a:r>
            <a:r>
              <a:rPr sz="700" spc="-55" dirty="0">
                <a:latin typeface="Calibri"/>
                <a:cs typeface="Calibri"/>
              </a:rPr>
              <a:t> </a:t>
            </a:r>
            <a:r>
              <a:rPr sz="700" spc="-80" dirty="0">
                <a:latin typeface="Calibri"/>
                <a:cs typeface="Calibri"/>
              </a:rPr>
              <a:t>И.Тимофеева</a:t>
            </a:r>
            <a:endParaRPr sz="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900" spc="-75" dirty="0">
                <a:latin typeface="Calibri"/>
                <a:cs typeface="Calibri"/>
                <a:hlinkClick r:id="rId5"/>
              </a:rPr>
              <a:t>http://www.critical.ru/DiaSchool/content/doctors/1/f_1_03_01.php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3185" y="3992166"/>
            <a:ext cx="1699260" cy="415925"/>
          </a:xfrm>
          <a:prstGeom prst="rect">
            <a:avLst/>
          </a:prstGeom>
          <a:ln w="9525">
            <a:solidFill>
              <a:srgbClr val="DDDDDD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100" spc="-75" dirty="0">
                <a:latin typeface="Calibri"/>
                <a:cs typeface="Calibri"/>
              </a:rPr>
              <a:t>36 </a:t>
            </a:r>
            <a:r>
              <a:rPr sz="1100" spc="-130" dirty="0">
                <a:latin typeface="Calibri"/>
                <a:cs typeface="Calibri"/>
              </a:rPr>
              <a:t>молекул  </a:t>
            </a:r>
            <a:r>
              <a:rPr sz="1100" spc="-95" dirty="0">
                <a:latin typeface="Calibri"/>
                <a:cs typeface="Calibri"/>
              </a:rPr>
              <a:t>АТФ </a:t>
            </a:r>
            <a:r>
              <a:rPr sz="1100" spc="-80" dirty="0">
                <a:latin typeface="Calibri"/>
                <a:cs typeface="Calibri"/>
              </a:rPr>
              <a:t>673</a:t>
            </a:r>
            <a:r>
              <a:rPr sz="1100" spc="-70" dirty="0">
                <a:latin typeface="Calibri"/>
                <a:cs typeface="Calibri"/>
              </a:rPr>
              <a:t> </a:t>
            </a:r>
            <a:r>
              <a:rPr sz="1100" spc="-105" dirty="0">
                <a:latin typeface="Calibri"/>
                <a:cs typeface="Calibri"/>
              </a:rPr>
              <a:t>ккал</a:t>
            </a:r>
            <a:endParaRPr sz="11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1100" spc="-65" dirty="0">
                <a:latin typeface="Calibri"/>
                <a:cs typeface="Calibri"/>
              </a:rPr>
              <a:t>2 </a:t>
            </a:r>
            <a:r>
              <a:rPr sz="1100" spc="-135" dirty="0">
                <a:latin typeface="Calibri"/>
                <a:cs typeface="Calibri"/>
              </a:rPr>
              <a:t>молекулы    </a:t>
            </a:r>
            <a:r>
              <a:rPr sz="1100" spc="-95" dirty="0">
                <a:latin typeface="Calibri"/>
                <a:cs typeface="Calibri"/>
              </a:rPr>
              <a:t>АТФ </a:t>
            </a:r>
            <a:r>
              <a:rPr sz="1100" spc="-75" dirty="0">
                <a:latin typeface="Calibri"/>
                <a:cs typeface="Calibri"/>
              </a:rPr>
              <a:t>47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105" dirty="0">
                <a:latin typeface="Calibri"/>
                <a:cs typeface="Calibri"/>
              </a:rPr>
              <a:t>ккал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09507" y="4010422"/>
            <a:ext cx="419734" cy="356870"/>
            <a:chOff x="6209507" y="4010422"/>
            <a:chExt cx="419734" cy="356870"/>
          </a:xfrm>
        </p:grpSpPr>
        <p:sp>
          <p:nvSpPr>
            <p:cNvPr id="15" name="object 15"/>
            <p:cNvSpPr/>
            <p:nvPr/>
          </p:nvSpPr>
          <p:spPr>
            <a:xfrm>
              <a:off x="6222207" y="4023122"/>
              <a:ext cx="394335" cy="331470"/>
            </a:xfrm>
            <a:custGeom>
              <a:avLst/>
              <a:gdLst/>
              <a:ahLst/>
              <a:cxnLst/>
              <a:rect l="l" t="t" r="r" b="b"/>
              <a:pathLst>
                <a:path w="394334" h="331470">
                  <a:moveTo>
                    <a:pt x="228601" y="0"/>
                  </a:moveTo>
                  <a:lnTo>
                    <a:pt x="228601" y="82749"/>
                  </a:lnTo>
                  <a:lnTo>
                    <a:pt x="0" y="82749"/>
                  </a:lnTo>
                  <a:lnTo>
                    <a:pt x="0" y="248245"/>
                  </a:lnTo>
                  <a:lnTo>
                    <a:pt x="228601" y="248245"/>
                  </a:lnTo>
                  <a:lnTo>
                    <a:pt x="228601" y="330993"/>
                  </a:lnTo>
                  <a:lnTo>
                    <a:pt x="394097" y="165497"/>
                  </a:lnTo>
                  <a:lnTo>
                    <a:pt x="22860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22207" y="4023122"/>
              <a:ext cx="394335" cy="331470"/>
            </a:xfrm>
            <a:custGeom>
              <a:avLst/>
              <a:gdLst/>
              <a:ahLst/>
              <a:cxnLst/>
              <a:rect l="l" t="t" r="r" b="b"/>
              <a:pathLst>
                <a:path w="394334" h="331470">
                  <a:moveTo>
                    <a:pt x="0" y="82748"/>
                  </a:moveTo>
                  <a:lnTo>
                    <a:pt x="228600" y="82748"/>
                  </a:lnTo>
                  <a:lnTo>
                    <a:pt x="228600" y="0"/>
                  </a:lnTo>
                  <a:lnTo>
                    <a:pt x="394097" y="165497"/>
                  </a:lnTo>
                  <a:lnTo>
                    <a:pt x="228600" y="330994"/>
                  </a:lnTo>
                  <a:lnTo>
                    <a:pt x="228600" y="248245"/>
                  </a:lnTo>
                  <a:lnTo>
                    <a:pt x="0" y="248245"/>
                  </a:lnTo>
                  <a:lnTo>
                    <a:pt x="0" y="82748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3655" y="446485"/>
            <a:ext cx="1270" cy="4716145"/>
          </a:xfrm>
          <a:custGeom>
            <a:avLst/>
            <a:gdLst/>
            <a:ahLst/>
            <a:cxnLst/>
            <a:rect l="l" t="t" r="r" b="b"/>
            <a:pathLst>
              <a:path w="1270" h="4716145">
                <a:moveTo>
                  <a:pt x="1190" y="0"/>
                </a:moveTo>
                <a:lnTo>
                  <a:pt x="0" y="471606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59113" y="2576911"/>
            <a:ext cx="4633595" cy="1739900"/>
            <a:chOff x="3059113" y="2576911"/>
            <a:chExt cx="4633595" cy="1739900"/>
          </a:xfrm>
        </p:grpSpPr>
        <p:sp>
          <p:nvSpPr>
            <p:cNvPr id="4" name="object 4"/>
            <p:cNvSpPr/>
            <p:nvPr/>
          </p:nvSpPr>
          <p:spPr>
            <a:xfrm>
              <a:off x="4625580" y="2750343"/>
              <a:ext cx="3054350" cy="1553845"/>
            </a:xfrm>
            <a:custGeom>
              <a:avLst/>
              <a:gdLst/>
              <a:ahLst/>
              <a:cxnLst/>
              <a:rect l="l" t="t" r="r" b="b"/>
              <a:pathLst>
                <a:path w="3054350" h="1553845">
                  <a:moveTo>
                    <a:pt x="2794988" y="0"/>
                  </a:moveTo>
                  <a:lnTo>
                    <a:pt x="258964" y="0"/>
                  </a:lnTo>
                  <a:lnTo>
                    <a:pt x="212415" y="4172"/>
                  </a:lnTo>
                  <a:lnTo>
                    <a:pt x="168603" y="16201"/>
                  </a:lnTo>
                  <a:lnTo>
                    <a:pt x="128260" y="35356"/>
                  </a:lnTo>
                  <a:lnTo>
                    <a:pt x="92116" y="60905"/>
                  </a:lnTo>
                  <a:lnTo>
                    <a:pt x="60905" y="92116"/>
                  </a:lnTo>
                  <a:lnTo>
                    <a:pt x="35356" y="128260"/>
                  </a:lnTo>
                  <a:lnTo>
                    <a:pt x="16201" y="168603"/>
                  </a:lnTo>
                  <a:lnTo>
                    <a:pt x="4172" y="212415"/>
                  </a:lnTo>
                  <a:lnTo>
                    <a:pt x="0" y="258964"/>
                  </a:lnTo>
                  <a:lnTo>
                    <a:pt x="0" y="1294801"/>
                  </a:lnTo>
                  <a:lnTo>
                    <a:pt x="4172" y="1341351"/>
                  </a:lnTo>
                  <a:lnTo>
                    <a:pt x="16201" y="1385162"/>
                  </a:lnTo>
                  <a:lnTo>
                    <a:pt x="35356" y="1425506"/>
                  </a:lnTo>
                  <a:lnTo>
                    <a:pt x="60905" y="1461649"/>
                  </a:lnTo>
                  <a:lnTo>
                    <a:pt x="92116" y="1492861"/>
                  </a:lnTo>
                  <a:lnTo>
                    <a:pt x="128260" y="1518410"/>
                  </a:lnTo>
                  <a:lnTo>
                    <a:pt x="168603" y="1537564"/>
                  </a:lnTo>
                  <a:lnTo>
                    <a:pt x="212415" y="1549594"/>
                  </a:lnTo>
                  <a:lnTo>
                    <a:pt x="258964" y="1553766"/>
                  </a:lnTo>
                  <a:lnTo>
                    <a:pt x="2794988" y="1553766"/>
                  </a:lnTo>
                  <a:lnTo>
                    <a:pt x="2841537" y="1549594"/>
                  </a:lnTo>
                  <a:lnTo>
                    <a:pt x="2885349" y="1537564"/>
                  </a:lnTo>
                  <a:lnTo>
                    <a:pt x="2925692" y="1518410"/>
                  </a:lnTo>
                  <a:lnTo>
                    <a:pt x="2961835" y="1492861"/>
                  </a:lnTo>
                  <a:lnTo>
                    <a:pt x="2993047" y="1461649"/>
                  </a:lnTo>
                  <a:lnTo>
                    <a:pt x="3018596" y="1425506"/>
                  </a:lnTo>
                  <a:lnTo>
                    <a:pt x="3037751" y="1385162"/>
                  </a:lnTo>
                  <a:lnTo>
                    <a:pt x="3049780" y="1341351"/>
                  </a:lnTo>
                  <a:lnTo>
                    <a:pt x="3053952" y="1294801"/>
                  </a:lnTo>
                  <a:lnTo>
                    <a:pt x="3053952" y="258964"/>
                  </a:lnTo>
                  <a:lnTo>
                    <a:pt x="3049780" y="212415"/>
                  </a:lnTo>
                  <a:lnTo>
                    <a:pt x="3037751" y="168603"/>
                  </a:lnTo>
                  <a:lnTo>
                    <a:pt x="3018596" y="128260"/>
                  </a:lnTo>
                  <a:lnTo>
                    <a:pt x="2993047" y="92116"/>
                  </a:lnTo>
                  <a:lnTo>
                    <a:pt x="2961835" y="60905"/>
                  </a:lnTo>
                  <a:lnTo>
                    <a:pt x="2925692" y="35356"/>
                  </a:lnTo>
                  <a:lnTo>
                    <a:pt x="2885349" y="16201"/>
                  </a:lnTo>
                  <a:lnTo>
                    <a:pt x="2841537" y="4172"/>
                  </a:lnTo>
                  <a:lnTo>
                    <a:pt x="2794988" y="0"/>
                  </a:lnTo>
                  <a:close/>
                </a:path>
              </a:pathLst>
            </a:custGeom>
            <a:solidFill>
              <a:srgbClr val="FFC000">
                <a:alpha val="258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25580" y="2750343"/>
              <a:ext cx="3054350" cy="1553845"/>
            </a:xfrm>
            <a:custGeom>
              <a:avLst/>
              <a:gdLst/>
              <a:ahLst/>
              <a:cxnLst/>
              <a:rect l="l" t="t" r="r" b="b"/>
              <a:pathLst>
                <a:path w="3054350" h="1553845">
                  <a:moveTo>
                    <a:pt x="0" y="258964"/>
                  </a:moveTo>
                  <a:lnTo>
                    <a:pt x="4172" y="212415"/>
                  </a:lnTo>
                  <a:lnTo>
                    <a:pt x="16201" y="168603"/>
                  </a:lnTo>
                  <a:lnTo>
                    <a:pt x="35356" y="128260"/>
                  </a:lnTo>
                  <a:lnTo>
                    <a:pt x="60905" y="92117"/>
                  </a:lnTo>
                  <a:lnTo>
                    <a:pt x="92117" y="60905"/>
                  </a:lnTo>
                  <a:lnTo>
                    <a:pt x="128260" y="35356"/>
                  </a:lnTo>
                  <a:lnTo>
                    <a:pt x="168603" y="16201"/>
                  </a:lnTo>
                  <a:lnTo>
                    <a:pt x="212415" y="4172"/>
                  </a:lnTo>
                  <a:lnTo>
                    <a:pt x="258964" y="0"/>
                  </a:lnTo>
                  <a:lnTo>
                    <a:pt x="2794988" y="0"/>
                  </a:lnTo>
                  <a:lnTo>
                    <a:pt x="2841537" y="4172"/>
                  </a:lnTo>
                  <a:lnTo>
                    <a:pt x="2885349" y="16201"/>
                  </a:lnTo>
                  <a:lnTo>
                    <a:pt x="2925692" y="35356"/>
                  </a:lnTo>
                  <a:lnTo>
                    <a:pt x="2961835" y="60905"/>
                  </a:lnTo>
                  <a:lnTo>
                    <a:pt x="2993047" y="92117"/>
                  </a:lnTo>
                  <a:lnTo>
                    <a:pt x="3018596" y="128260"/>
                  </a:lnTo>
                  <a:lnTo>
                    <a:pt x="3037751" y="168603"/>
                  </a:lnTo>
                  <a:lnTo>
                    <a:pt x="3049780" y="212415"/>
                  </a:lnTo>
                  <a:lnTo>
                    <a:pt x="3053953" y="258964"/>
                  </a:lnTo>
                  <a:lnTo>
                    <a:pt x="3053953" y="1294801"/>
                  </a:lnTo>
                  <a:lnTo>
                    <a:pt x="3049780" y="1341350"/>
                  </a:lnTo>
                  <a:lnTo>
                    <a:pt x="3037751" y="1385162"/>
                  </a:lnTo>
                  <a:lnTo>
                    <a:pt x="3018596" y="1425505"/>
                  </a:lnTo>
                  <a:lnTo>
                    <a:pt x="2993047" y="1461648"/>
                  </a:lnTo>
                  <a:lnTo>
                    <a:pt x="2961835" y="1492860"/>
                  </a:lnTo>
                  <a:lnTo>
                    <a:pt x="2925692" y="1518409"/>
                  </a:lnTo>
                  <a:lnTo>
                    <a:pt x="2885349" y="1537564"/>
                  </a:lnTo>
                  <a:lnTo>
                    <a:pt x="2841537" y="1549593"/>
                  </a:lnTo>
                  <a:lnTo>
                    <a:pt x="2794988" y="1553766"/>
                  </a:lnTo>
                  <a:lnTo>
                    <a:pt x="258964" y="1553766"/>
                  </a:lnTo>
                  <a:lnTo>
                    <a:pt x="212415" y="1549593"/>
                  </a:lnTo>
                  <a:lnTo>
                    <a:pt x="168603" y="1537564"/>
                  </a:lnTo>
                  <a:lnTo>
                    <a:pt x="128260" y="1518409"/>
                  </a:lnTo>
                  <a:lnTo>
                    <a:pt x="92117" y="1492860"/>
                  </a:lnTo>
                  <a:lnTo>
                    <a:pt x="60905" y="1461648"/>
                  </a:lnTo>
                  <a:lnTo>
                    <a:pt x="35356" y="1425505"/>
                  </a:lnTo>
                  <a:lnTo>
                    <a:pt x="16201" y="1385162"/>
                  </a:lnTo>
                  <a:lnTo>
                    <a:pt x="4172" y="1341350"/>
                  </a:lnTo>
                  <a:lnTo>
                    <a:pt x="0" y="1294801"/>
                  </a:lnTo>
                  <a:lnTo>
                    <a:pt x="0" y="258964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1813" y="258961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2669975" y="0"/>
                  </a:moveTo>
                  <a:lnTo>
                    <a:pt x="62509" y="0"/>
                  </a:lnTo>
                  <a:lnTo>
                    <a:pt x="38177" y="4912"/>
                  </a:lnTo>
                  <a:lnTo>
                    <a:pt x="18308" y="18308"/>
                  </a:lnTo>
                  <a:lnTo>
                    <a:pt x="4912" y="38177"/>
                  </a:lnTo>
                  <a:lnTo>
                    <a:pt x="0" y="62509"/>
                  </a:lnTo>
                  <a:lnTo>
                    <a:pt x="0" y="312536"/>
                  </a:lnTo>
                  <a:lnTo>
                    <a:pt x="4912" y="336868"/>
                  </a:lnTo>
                  <a:lnTo>
                    <a:pt x="18308" y="356737"/>
                  </a:lnTo>
                  <a:lnTo>
                    <a:pt x="38177" y="370134"/>
                  </a:lnTo>
                  <a:lnTo>
                    <a:pt x="62509" y="375046"/>
                  </a:lnTo>
                  <a:lnTo>
                    <a:pt x="2669975" y="375046"/>
                  </a:lnTo>
                  <a:lnTo>
                    <a:pt x="2694307" y="370134"/>
                  </a:lnTo>
                  <a:lnTo>
                    <a:pt x="2714176" y="356737"/>
                  </a:lnTo>
                  <a:lnTo>
                    <a:pt x="2727572" y="336868"/>
                  </a:lnTo>
                  <a:lnTo>
                    <a:pt x="2732485" y="312536"/>
                  </a:lnTo>
                  <a:lnTo>
                    <a:pt x="2732485" y="62509"/>
                  </a:lnTo>
                  <a:lnTo>
                    <a:pt x="2727572" y="38177"/>
                  </a:lnTo>
                  <a:lnTo>
                    <a:pt x="2714176" y="18308"/>
                  </a:lnTo>
                  <a:lnTo>
                    <a:pt x="2694307" y="4912"/>
                  </a:lnTo>
                  <a:lnTo>
                    <a:pt x="2669975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71813" y="258961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0" y="62509"/>
                  </a:moveTo>
                  <a:lnTo>
                    <a:pt x="4912" y="38177"/>
                  </a:lnTo>
                  <a:lnTo>
                    <a:pt x="18308" y="18308"/>
                  </a:lnTo>
                  <a:lnTo>
                    <a:pt x="38177" y="4912"/>
                  </a:lnTo>
                  <a:lnTo>
                    <a:pt x="62508" y="0"/>
                  </a:lnTo>
                  <a:lnTo>
                    <a:pt x="2669976" y="0"/>
                  </a:lnTo>
                  <a:lnTo>
                    <a:pt x="2694307" y="4912"/>
                  </a:lnTo>
                  <a:lnTo>
                    <a:pt x="2714176" y="18308"/>
                  </a:lnTo>
                  <a:lnTo>
                    <a:pt x="2727572" y="38177"/>
                  </a:lnTo>
                  <a:lnTo>
                    <a:pt x="2732485" y="62509"/>
                  </a:lnTo>
                  <a:lnTo>
                    <a:pt x="2732485" y="312537"/>
                  </a:lnTo>
                  <a:lnTo>
                    <a:pt x="2727572" y="336869"/>
                  </a:lnTo>
                  <a:lnTo>
                    <a:pt x="2714176" y="356738"/>
                  </a:lnTo>
                  <a:lnTo>
                    <a:pt x="2694307" y="370134"/>
                  </a:lnTo>
                  <a:lnTo>
                    <a:pt x="2669976" y="375047"/>
                  </a:lnTo>
                  <a:lnTo>
                    <a:pt x="62508" y="375047"/>
                  </a:lnTo>
                  <a:lnTo>
                    <a:pt x="38177" y="370134"/>
                  </a:lnTo>
                  <a:lnTo>
                    <a:pt x="18308" y="356738"/>
                  </a:lnTo>
                  <a:lnTo>
                    <a:pt x="4912" y="336869"/>
                  </a:lnTo>
                  <a:lnTo>
                    <a:pt x="0" y="312537"/>
                  </a:lnTo>
                  <a:lnTo>
                    <a:pt x="0" y="62509"/>
                  </a:lnTo>
                  <a:close/>
                </a:path>
              </a:pathLst>
            </a:custGeom>
            <a:ln w="25400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92300" y="196088"/>
            <a:ext cx="2720975" cy="1037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25" dirty="0"/>
              <a:t>Анаэробный</a:t>
            </a:r>
            <a:r>
              <a:rPr sz="3300" spc="-75" dirty="0"/>
              <a:t> </a:t>
            </a:r>
            <a:r>
              <a:rPr sz="3300" spc="-275" dirty="0"/>
              <a:t>путь</a:t>
            </a:r>
            <a:endParaRPr sz="3300"/>
          </a:p>
          <a:p>
            <a:pPr marL="2078355">
              <a:lnSpc>
                <a:spcPct val="100000"/>
              </a:lnSpc>
              <a:spcBef>
                <a:spcPts val="45"/>
              </a:spcBef>
            </a:pPr>
            <a:r>
              <a:rPr sz="3300" spc="-290" dirty="0"/>
              <a:t>п</a:t>
            </a:r>
            <a:r>
              <a:rPr sz="3300" spc="-265" dirty="0"/>
              <a:t>у</a:t>
            </a:r>
            <a:r>
              <a:rPr sz="3300" spc="-235" dirty="0"/>
              <a:t>т</a:t>
            </a:r>
            <a:r>
              <a:rPr sz="3300" spc="-310" dirty="0"/>
              <a:t>ь</a:t>
            </a:r>
            <a:endParaRPr sz="3300"/>
          </a:p>
        </p:txBody>
      </p:sp>
      <p:sp>
        <p:nvSpPr>
          <p:cNvPr id="9" name="object 9"/>
          <p:cNvSpPr txBox="1"/>
          <p:nvPr/>
        </p:nvSpPr>
        <p:spPr>
          <a:xfrm>
            <a:off x="5164842" y="196088"/>
            <a:ext cx="151574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30" dirty="0">
                <a:latin typeface="Calibri"/>
                <a:cs typeface="Calibri"/>
              </a:rPr>
              <a:t>А</a:t>
            </a:r>
            <a:r>
              <a:rPr sz="3300" spc="-260" dirty="0">
                <a:latin typeface="Calibri"/>
                <a:cs typeface="Calibri"/>
              </a:rPr>
              <a:t>э</a:t>
            </a:r>
            <a:r>
              <a:rPr sz="3300" spc="-310" dirty="0">
                <a:latin typeface="Calibri"/>
                <a:cs typeface="Calibri"/>
              </a:rPr>
              <a:t>р</a:t>
            </a:r>
            <a:r>
              <a:rPr sz="3300" spc="-315" dirty="0">
                <a:latin typeface="Calibri"/>
                <a:cs typeface="Calibri"/>
              </a:rPr>
              <a:t>о</a:t>
            </a:r>
            <a:r>
              <a:rPr sz="3300" spc="-340" dirty="0">
                <a:latin typeface="Calibri"/>
                <a:cs typeface="Calibri"/>
              </a:rPr>
              <a:t>б</a:t>
            </a:r>
            <a:r>
              <a:rPr sz="3300" spc="-335" dirty="0">
                <a:latin typeface="Calibri"/>
                <a:cs typeface="Calibri"/>
              </a:rPr>
              <a:t>н</a:t>
            </a:r>
            <a:r>
              <a:rPr sz="3300" spc="-430" dirty="0">
                <a:latin typeface="Calibri"/>
                <a:cs typeface="Calibri"/>
              </a:rPr>
              <a:t>ы</a:t>
            </a:r>
            <a:r>
              <a:rPr sz="3300" spc="-335" dirty="0">
                <a:latin typeface="Calibri"/>
                <a:cs typeface="Calibri"/>
              </a:rPr>
              <a:t>й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59113" y="1398192"/>
            <a:ext cx="2758440" cy="400685"/>
            <a:chOff x="3059113" y="1398192"/>
            <a:chExt cx="2758440" cy="400685"/>
          </a:xfrm>
        </p:grpSpPr>
        <p:sp>
          <p:nvSpPr>
            <p:cNvPr id="11" name="object 11"/>
            <p:cNvSpPr/>
            <p:nvPr/>
          </p:nvSpPr>
          <p:spPr>
            <a:xfrm>
              <a:off x="3071813" y="1410892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2669975" y="0"/>
                  </a:moveTo>
                  <a:lnTo>
                    <a:pt x="62509" y="0"/>
                  </a:lnTo>
                  <a:lnTo>
                    <a:pt x="38177" y="4912"/>
                  </a:lnTo>
                  <a:lnTo>
                    <a:pt x="18308" y="18308"/>
                  </a:lnTo>
                  <a:lnTo>
                    <a:pt x="4912" y="38177"/>
                  </a:lnTo>
                  <a:lnTo>
                    <a:pt x="0" y="62509"/>
                  </a:lnTo>
                  <a:lnTo>
                    <a:pt x="0" y="312536"/>
                  </a:lnTo>
                  <a:lnTo>
                    <a:pt x="4912" y="336868"/>
                  </a:lnTo>
                  <a:lnTo>
                    <a:pt x="18308" y="356737"/>
                  </a:lnTo>
                  <a:lnTo>
                    <a:pt x="38177" y="370134"/>
                  </a:lnTo>
                  <a:lnTo>
                    <a:pt x="62509" y="375046"/>
                  </a:lnTo>
                  <a:lnTo>
                    <a:pt x="2669975" y="375046"/>
                  </a:lnTo>
                  <a:lnTo>
                    <a:pt x="2694307" y="370134"/>
                  </a:lnTo>
                  <a:lnTo>
                    <a:pt x="2714176" y="356737"/>
                  </a:lnTo>
                  <a:lnTo>
                    <a:pt x="2727572" y="336868"/>
                  </a:lnTo>
                  <a:lnTo>
                    <a:pt x="2732485" y="312536"/>
                  </a:lnTo>
                  <a:lnTo>
                    <a:pt x="2732485" y="62509"/>
                  </a:lnTo>
                  <a:lnTo>
                    <a:pt x="2727572" y="38177"/>
                  </a:lnTo>
                  <a:lnTo>
                    <a:pt x="2714176" y="18308"/>
                  </a:lnTo>
                  <a:lnTo>
                    <a:pt x="2694307" y="4912"/>
                  </a:lnTo>
                  <a:lnTo>
                    <a:pt x="26699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1813" y="1410892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0" y="62509"/>
                  </a:moveTo>
                  <a:lnTo>
                    <a:pt x="4912" y="38177"/>
                  </a:lnTo>
                  <a:lnTo>
                    <a:pt x="18308" y="18308"/>
                  </a:lnTo>
                  <a:lnTo>
                    <a:pt x="38177" y="4912"/>
                  </a:lnTo>
                  <a:lnTo>
                    <a:pt x="62508" y="0"/>
                  </a:lnTo>
                  <a:lnTo>
                    <a:pt x="2669976" y="0"/>
                  </a:lnTo>
                  <a:lnTo>
                    <a:pt x="2694307" y="4912"/>
                  </a:lnTo>
                  <a:lnTo>
                    <a:pt x="2714176" y="18308"/>
                  </a:lnTo>
                  <a:lnTo>
                    <a:pt x="2727572" y="38177"/>
                  </a:lnTo>
                  <a:lnTo>
                    <a:pt x="2732485" y="62509"/>
                  </a:lnTo>
                  <a:lnTo>
                    <a:pt x="2732485" y="312537"/>
                  </a:lnTo>
                  <a:lnTo>
                    <a:pt x="2727572" y="336869"/>
                  </a:lnTo>
                  <a:lnTo>
                    <a:pt x="2714176" y="356738"/>
                  </a:lnTo>
                  <a:lnTo>
                    <a:pt x="2694307" y="370134"/>
                  </a:lnTo>
                  <a:lnTo>
                    <a:pt x="2669976" y="375047"/>
                  </a:lnTo>
                  <a:lnTo>
                    <a:pt x="62508" y="375047"/>
                  </a:lnTo>
                  <a:lnTo>
                    <a:pt x="38177" y="370134"/>
                  </a:lnTo>
                  <a:lnTo>
                    <a:pt x="18308" y="356738"/>
                  </a:lnTo>
                  <a:lnTo>
                    <a:pt x="4912" y="336869"/>
                  </a:lnTo>
                  <a:lnTo>
                    <a:pt x="0" y="312537"/>
                  </a:lnTo>
                  <a:lnTo>
                    <a:pt x="0" y="62509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76119" y="2650235"/>
            <a:ext cx="5257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solidFill>
                  <a:srgbClr val="FFFFFF"/>
                </a:solidFill>
                <a:latin typeface="Calibri"/>
                <a:cs typeface="Calibri"/>
              </a:rPr>
              <a:t>Пируват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05347" y="3702051"/>
            <a:ext cx="2758440" cy="400685"/>
            <a:chOff x="1505347" y="3702051"/>
            <a:chExt cx="2758440" cy="400685"/>
          </a:xfrm>
        </p:grpSpPr>
        <p:sp>
          <p:nvSpPr>
            <p:cNvPr id="15" name="object 15"/>
            <p:cNvSpPr/>
            <p:nvPr/>
          </p:nvSpPr>
          <p:spPr>
            <a:xfrm>
              <a:off x="1518047" y="371475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2669974" y="0"/>
                  </a:moveTo>
                  <a:lnTo>
                    <a:pt x="62508" y="0"/>
                  </a:lnTo>
                  <a:lnTo>
                    <a:pt x="38177" y="4912"/>
                  </a:lnTo>
                  <a:lnTo>
                    <a:pt x="18308" y="18308"/>
                  </a:lnTo>
                  <a:lnTo>
                    <a:pt x="4912" y="38178"/>
                  </a:lnTo>
                  <a:lnTo>
                    <a:pt x="0" y="62509"/>
                  </a:lnTo>
                  <a:lnTo>
                    <a:pt x="0" y="312538"/>
                  </a:lnTo>
                  <a:lnTo>
                    <a:pt x="4912" y="336869"/>
                  </a:lnTo>
                  <a:lnTo>
                    <a:pt x="18308" y="356738"/>
                  </a:lnTo>
                  <a:lnTo>
                    <a:pt x="38177" y="370135"/>
                  </a:lnTo>
                  <a:lnTo>
                    <a:pt x="62508" y="375047"/>
                  </a:lnTo>
                  <a:lnTo>
                    <a:pt x="2669974" y="375047"/>
                  </a:lnTo>
                  <a:lnTo>
                    <a:pt x="2694305" y="370135"/>
                  </a:lnTo>
                  <a:lnTo>
                    <a:pt x="2714174" y="356738"/>
                  </a:lnTo>
                  <a:lnTo>
                    <a:pt x="2727571" y="336869"/>
                  </a:lnTo>
                  <a:lnTo>
                    <a:pt x="2732483" y="312538"/>
                  </a:lnTo>
                  <a:lnTo>
                    <a:pt x="2732483" y="62509"/>
                  </a:lnTo>
                  <a:lnTo>
                    <a:pt x="2727571" y="38178"/>
                  </a:lnTo>
                  <a:lnTo>
                    <a:pt x="2714174" y="18308"/>
                  </a:lnTo>
                  <a:lnTo>
                    <a:pt x="2694305" y="4912"/>
                  </a:lnTo>
                  <a:lnTo>
                    <a:pt x="266997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18047" y="371475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0" y="62509"/>
                  </a:moveTo>
                  <a:lnTo>
                    <a:pt x="4912" y="38177"/>
                  </a:lnTo>
                  <a:lnTo>
                    <a:pt x="18308" y="18308"/>
                  </a:lnTo>
                  <a:lnTo>
                    <a:pt x="38177" y="4912"/>
                  </a:lnTo>
                  <a:lnTo>
                    <a:pt x="62508" y="0"/>
                  </a:lnTo>
                  <a:lnTo>
                    <a:pt x="2669975" y="0"/>
                  </a:lnTo>
                  <a:lnTo>
                    <a:pt x="2694306" y="4912"/>
                  </a:lnTo>
                  <a:lnTo>
                    <a:pt x="2714175" y="18308"/>
                  </a:lnTo>
                  <a:lnTo>
                    <a:pt x="2727571" y="38177"/>
                  </a:lnTo>
                  <a:lnTo>
                    <a:pt x="2732484" y="62509"/>
                  </a:lnTo>
                  <a:lnTo>
                    <a:pt x="2732484" y="312537"/>
                  </a:lnTo>
                  <a:lnTo>
                    <a:pt x="2727571" y="336869"/>
                  </a:lnTo>
                  <a:lnTo>
                    <a:pt x="2714175" y="356738"/>
                  </a:lnTo>
                  <a:lnTo>
                    <a:pt x="2694306" y="370134"/>
                  </a:lnTo>
                  <a:lnTo>
                    <a:pt x="2669975" y="375047"/>
                  </a:lnTo>
                  <a:lnTo>
                    <a:pt x="62508" y="375047"/>
                  </a:lnTo>
                  <a:lnTo>
                    <a:pt x="38177" y="370134"/>
                  </a:lnTo>
                  <a:lnTo>
                    <a:pt x="18308" y="356738"/>
                  </a:lnTo>
                  <a:lnTo>
                    <a:pt x="4912" y="336869"/>
                  </a:lnTo>
                  <a:lnTo>
                    <a:pt x="0" y="312537"/>
                  </a:lnTo>
                  <a:lnTo>
                    <a:pt x="0" y="62509"/>
                  </a:lnTo>
                  <a:close/>
                </a:path>
              </a:pathLst>
            </a:custGeom>
            <a:ln w="254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71563" y="3774948"/>
            <a:ext cx="4273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solidFill>
                  <a:srgbClr val="FFFFFF"/>
                </a:solidFill>
                <a:latin typeface="Calibri"/>
                <a:cs typeface="Calibri"/>
              </a:rPr>
              <a:t>Лактат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720035" y="3702051"/>
            <a:ext cx="2758440" cy="400685"/>
            <a:chOff x="4720035" y="3702051"/>
            <a:chExt cx="2758440" cy="400685"/>
          </a:xfrm>
        </p:grpSpPr>
        <p:sp>
          <p:nvSpPr>
            <p:cNvPr id="19" name="object 19"/>
            <p:cNvSpPr/>
            <p:nvPr/>
          </p:nvSpPr>
          <p:spPr>
            <a:xfrm>
              <a:off x="4732735" y="371475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2669975" y="0"/>
                  </a:moveTo>
                  <a:lnTo>
                    <a:pt x="62509" y="0"/>
                  </a:lnTo>
                  <a:lnTo>
                    <a:pt x="38177" y="4912"/>
                  </a:lnTo>
                  <a:lnTo>
                    <a:pt x="18308" y="18308"/>
                  </a:lnTo>
                  <a:lnTo>
                    <a:pt x="4912" y="38178"/>
                  </a:lnTo>
                  <a:lnTo>
                    <a:pt x="0" y="62509"/>
                  </a:lnTo>
                  <a:lnTo>
                    <a:pt x="0" y="312538"/>
                  </a:lnTo>
                  <a:lnTo>
                    <a:pt x="4912" y="336869"/>
                  </a:lnTo>
                  <a:lnTo>
                    <a:pt x="18308" y="356738"/>
                  </a:lnTo>
                  <a:lnTo>
                    <a:pt x="38177" y="370135"/>
                  </a:lnTo>
                  <a:lnTo>
                    <a:pt x="62509" y="375047"/>
                  </a:lnTo>
                  <a:lnTo>
                    <a:pt x="2669975" y="375047"/>
                  </a:lnTo>
                  <a:lnTo>
                    <a:pt x="2694306" y="370135"/>
                  </a:lnTo>
                  <a:lnTo>
                    <a:pt x="2714175" y="356738"/>
                  </a:lnTo>
                  <a:lnTo>
                    <a:pt x="2727571" y="336869"/>
                  </a:lnTo>
                  <a:lnTo>
                    <a:pt x="2732483" y="312538"/>
                  </a:lnTo>
                  <a:lnTo>
                    <a:pt x="2732483" y="62509"/>
                  </a:lnTo>
                  <a:lnTo>
                    <a:pt x="2727571" y="38178"/>
                  </a:lnTo>
                  <a:lnTo>
                    <a:pt x="2714175" y="18308"/>
                  </a:lnTo>
                  <a:lnTo>
                    <a:pt x="2694306" y="4912"/>
                  </a:lnTo>
                  <a:lnTo>
                    <a:pt x="266997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2735" y="3714751"/>
              <a:ext cx="2733040" cy="375285"/>
            </a:xfrm>
            <a:custGeom>
              <a:avLst/>
              <a:gdLst/>
              <a:ahLst/>
              <a:cxnLst/>
              <a:rect l="l" t="t" r="r" b="b"/>
              <a:pathLst>
                <a:path w="2733040" h="375285">
                  <a:moveTo>
                    <a:pt x="0" y="62509"/>
                  </a:moveTo>
                  <a:lnTo>
                    <a:pt x="4912" y="38177"/>
                  </a:lnTo>
                  <a:lnTo>
                    <a:pt x="18308" y="18308"/>
                  </a:lnTo>
                  <a:lnTo>
                    <a:pt x="38177" y="4912"/>
                  </a:lnTo>
                  <a:lnTo>
                    <a:pt x="62508" y="0"/>
                  </a:lnTo>
                  <a:lnTo>
                    <a:pt x="2669975" y="0"/>
                  </a:lnTo>
                  <a:lnTo>
                    <a:pt x="2694306" y="4912"/>
                  </a:lnTo>
                  <a:lnTo>
                    <a:pt x="2714175" y="18308"/>
                  </a:lnTo>
                  <a:lnTo>
                    <a:pt x="2727571" y="38177"/>
                  </a:lnTo>
                  <a:lnTo>
                    <a:pt x="2732484" y="62509"/>
                  </a:lnTo>
                  <a:lnTo>
                    <a:pt x="2732484" y="312537"/>
                  </a:lnTo>
                  <a:lnTo>
                    <a:pt x="2727571" y="336869"/>
                  </a:lnTo>
                  <a:lnTo>
                    <a:pt x="2714175" y="356738"/>
                  </a:lnTo>
                  <a:lnTo>
                    <a:pt x="2694306" y="370134"/>
                  </a:lnTo>
                  <a:lnTo>
                    <a:pt x="2669975" y="375047"/>
                  </a:lnTo>
                  <a:lnTo>
                    <a:pt x="62508" y="375047"/>
                  </a:lnTo>
                  <a:lnTo>
                    <a:pt x="38177" y="370134"/>
                  </a:lnTo>
                  <a:lnTo>
                    <a:pt x="18308" y="356738"/>
                  </a:lnTo>
                  <a:lnTo>
                    <a:pt x="4912" y="336869"/>
                  </a:lnTo>
                  <a:lnTo>
                    <a:pt x="0" y="312537"/>
                  </a:lnTo>
                  <a:lnTo>
                    <a:pt x="0" y="62509"/>
                  </a:lnTo>
                  <a:close/>
                </a:path>
              </a:pathLst>
            </a:custGeom>
            <a:ln w="25400">
              <a:solidFill>
                <a:srgbClr val="3636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698133" y="3774948"/>
            <a:ext cx="804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solidFill>
                  <a:srgbClr val="FFFFFF"/>
                </a:solidFill>
                <a:latin typeface="Calibri"/>
                <a:cs typeface="Calibri"/>
              </a:rPr>
              <a:t>Цикл</a:t>
            </a:r>
            <a:r>
              <a:rPr sz="1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30" dirty="0">
                <a:solidFill>
                  <a:srgbClr val="FFFFFF"/>
                </a:solidFill>
                <a:latin typeface="Calibri"/>
                <a:cs typeface="Calibri"/>
              </a:rPr>
              <a:t>Кребса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44987" y="1880395"/>
            <a:ext cx="1204595" cy="561340"/>
            <a:chOff x="4344987" y="1880395"/>
            <a:chExt cx="1204595" cy="561340"/>
          </a:xfrm>
        </p:grpSpPr>
        <p:sp>
          <p:nvSpPr>
            <p:cNvPr id="23" name="object 23"/>
            <p:cNvSpPr/>
            <p:nvPr/>
          </p:nvSpPr>
          <p:spPr>
            <a:xfrm>
              <a:off x="4357687" y="1893095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160735" y="0"/>
                  </a:moveTo>
                  <a:lnTo>
                    <a:pt x="53578" y="0"/>
                  </a:lnTo>
                  <a:lnTo>
                    <a:pt x="53578" y="428625"/>
                  </a:lnTo>
                  <a:lnTo>
                    <a:pt x="0" y="428625"/>
                  </a:lnTo>
                  <a:lnTo>
                    <a:pt x="107157" y="535781"/>
                  </a:lnTo>
                  <a:lnTo>
                    <a:pt x="214313" y="428625"/>
                  </a:lnTo>
                  <a:lnTo>
                    <a:pt x="160735" y="428625"/>
                  </a:lnTo>
                  <a:lnTo>
                    <a:pt x="160735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7687" y="1893095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0" y="428624"/>
                  </a:moveTo>
                  <a:lnTo>
                    <a:pt x="53578" y="428624"/>
                  </a:lnTo>
                  <a:lnTo>
                    <a:pt x="53578" y="0"/>
                  </a:lnTo>
                  <a:lnTo>
                    <a:pt x="160734" y="0"/>
                  </a:lnTo>
                  <a:lnTo>
                    <a:pt x="160734" y="428624"/>
                  </a:lnTo>
                  <a:lnTo>
                    <a:pt x="214313" y="428624"/>
                  </a:lnTo>
                  <a:lnTo>
                    <a:pt x="107156" y="535781"/>
                  </a:lnTo>
                  <a:lnTo>
                    <a:pt x="0" y="428624"/>
                  </a:lnTo>
                  <a:close/>
                </a:path>
              </a:pathLst>
            </a:custGeom>
            <a:ln w="25400">
              <a:solidFill>
                <a:srgbClr val="8282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72001" y="2100709"/>
              <a:ext cx="964565" cy="220979"/>
            </a:xfrm>
            <a:custGeom>
              <a:avLst/>
              <a:gdLst/>
              <a:ahLst/>
              <a:cxnLst/>
              <a:rect l="l" t="t" r="r" b="b"/>
              <a:pathLst>
                <a:path w="964564" h="220980">
                  <a:moveTo>
                    <a:pt x="0" y="0"/>
                  </a:moveTo>
                  <a:lnTo>
                    <a:pt x="0" y="80368"/>
                  </a:lnTo>
                  <a:lnTo>
                    <a:pt x="3512" y="88988"/>
                  </a:lnTo>
                  <a:lnTo>
                    <a:pt x="53984" y="113566"/>
                  </a:lnTo>
                  <a:lnTo>
                    <a:pt x="118145" y="128571"/>
                  </a:lnTo>
                  <a:lnTo>
                    <a:pt x="158549" y="135565"/>
                  </a:lnTo>
                  <a:lnTo>
                    <a:pt x="204133" y="142178"/>
                  </a:lnTo>
                  <a:lnTo>
                    <a:pt x="254622" y="148379"/>
                  </a:lnTo>
                  <a:lnTo>
                    <a:pt x="309737" y="154136"/>
                  </a:lnTo>
                  <a:lnTo>
                    <a:pt x="369203" y="159419"/>
                  </a:lnTo>
                  <a:lnTo>
                    <a:pt x="432743" y="164196"/>
                  </a:lnTo>
                  <a:lnTo>
                    <a:pt x="500079" y="168436"/>
                  </a:lnTo>
                  <a:lnTo>
                    <a:pt x="570937" y="172107"/>
                  </a:lnTo>
                  <a:lnTo>
                    <a:pt x="645038" y="175177"/>
                  </a:lnTo>
                  <a:lnTo>
                    <a:pt x="722106" y="177617"/>
                  </a:lnTo>
                  <a:lnTo>
                    <a:pt x="801865" y="179394"/>
                  </a:lnTo>
                  <a:lnTo>
                    <a:pt x="884038" y="180477"/>
                  </a:lnTo>
                  <a:lnTo>
                    <a:pt x="884038" y="220661"/>
                  </a:lnTo>
                  <a:lnTo>
                    <a:pt x="964406" y="140643"/>
                  </a:lnTo>
                  <a:lnTo>
                    <a:pt x="884038" y="59926"/>
                  </a:lnTo>
                  <a:lnTo>
                    <a:pt x="884038" y="100110"/>
                  </a:lnTo>
                  <a:lnTo>
                    <a:pt x="801865" y="99027"/>
                  </a:lnTo>
                  <a:lnTo>
                    <a:pt x="722106" y="97250"/>
                  </a:lnTo>
                  <a:lnTo>
                    <a:pt x="645038" y="94810"/>
                  </a:lnTo>
                  <a:lnTo>
                    <a:pt x="570937" y="91739"/>
                  </a:lnTo>
                  <a:lnTo>
                    <a:pt x="500079" y="88068"/>
                  </a:lnTo>
                  <a:lnTo>
                    <a:pt x="432743" y="83828"/>
                  </a:lnTo>
                  <a:lnTo>
                    <a:pt x="369203" y="79051"/>
                  </a:lnTo>
                  <a:lnTo>
                    <a:pt x="309737" y="73768"/>
                  </a:lnTo>
                  <a:lnTo>
                    <a:pt x="254622" y="68011"/>
                  </a:lnTo>
                  <a:lnTo>
                    <a:pt x="204133" y="61810"/>
                  </a:lnTo>
                  <a:lnTo>
                    <a:pt x="158549" y="55197"/>
                  </a:lnTo>
                  <a:lnTo>
                    <a:pt x="118145" y="48203"/>
                  </a:lnTo>
                  <a:lnTo>
                    <a:pt x="53984" y="33198"/>
                  </a:lnTo>
                  <a:lnTo>
                    <a:pt x="13864" y="17047"/>
                  </a:lnTo>
                  <a:lnTo>
                    <a:pt x="3512" y="86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2250" y="2000251"/>
              <a:ext cx="964565" cy="140970"/>
            </a:xfrm>
            <a:custGeom>
              <a:avLst/>
              <a:gdLst/>
              <a:ahLst/>
              <a:cxnLst/>
              <a:rect l="l" t="t" r="r" b="b"/>
              <a:pathLst>
                <a:path w="964564" h="140969">
                  <a:moveTo>
                    <a:pt x="964156" y="0"/>
                  </a:moveTo>
                  <a:lnTo>
                    <a:pt x="914454" y="133"/>
                  </a:lnTo>
                  <a:lnTo>
                    <a:pt x="864983" y="532"/>
                  </a:lnTo>
                  <a:lnTo>
                    <a:pt x="815839" y="1194"/>
                  </a:lnTo>
                  <a:lnTo>
                    <a:pt x="767118" y="2118"/>
                  </a:lnTo>
                  <a:lnTo>
                    <a:pt x="718916" y="3301"/>
                  </a:lnTo>
                  <a:lnTo>
                    <a:pt x="671330" y="4742"/>
                  </a:lnTo>
                  <a:lnTo>
                    <a:pt x="624457" y="6437"/>
                  </a:lnTo>
                  <a:lnTo>
                    <a:pt x="578392" y="8385"/>
                  </a:lnTo>
                  <a:lnTo>
                    <a:pt x="499517" y="12419"/>
                  </a:lnTo>
                  <a:lnTo>
                    <a:pt x="425727" y="17092"/>
                  </a:lnTo>
                  <a:lnTo>
                    <a:pt x="357199" y="22357"/>
                  </a:lnTo>
                  <a:lnTo>
                    <a:pt x="294108" y="28167"/>
                  </a:lnTo>
                  <a:lnTo>
                    <a:pt x="236631" y="34476"/>
                  </a:lnTo>
                  <a:lnTo>
                    <a:pt x="184943" y="41238"/>
                  </a:lnTo>
                  <a:lnTo>
                    <a:pt x="139220" y="48404"/>
                  </a:lnTo>
                  <a:lnTo>
                    <a:pt x="99639" y="55930"/>
                  </a:lnTo>
                  <a:lnTo>
                    <a:pt x="39602" y="71870"/>
                  </a:lnTo>
                  <a:lnTo>
                    <a:pt x="0" y="97303"/>
                  </a:lnTo>
                  <a:lnTo>
                    <a:pt x="957" y="106001"/>
                  </a:lnTo>
                  <a:lnTo>
                    <a:pt x="9286" y="114730"/>
                  </a:lnTo>
                  <a:lnTo>
                    <a:pt x="25162" y="123444"/>
                  </a:lnTo>
                  <a:lnTo>
                    <a:pt x="48763" y="132097"/>
                  </a:lnTo>
                  <a:lnTo>
                    <a:pt x="80263" y="140642"/>
                  </a:lnTo>
                  <a:lnTo>
                    <a:pt x="107594" y="134662"/>
                  </a:lnTo>
                  <a:lnTo>
                    <a:pt x="138349" y="128933"/>
                  </a:lnTo>
                  <a:lnTo>
                    <a:pt x="209485" y="118270"/>
                  </a:lnTo>
                  <a:lnTo>
                    <a:pt x="249543" y="113360"/>
                  </a:lnTo>
                  <a:lnTo>
                    <a:pt x="292377" y="108744"/>
                  </a:lnTo>
                  <a:lnTo>
                    <a:pt x="337828" y="104434"/>
                  </a:lnTo>
                  <a:lnTo>
                    <a:pt x="385733" y="100440"/>
                  </a:lnTo>
                  <a:lnTo>
                    <a:pt x="435929" y="96775"/>
                  </a:lnTo>
                  <a:lnTo>
                    <a:pt x="488256" y="93449"/>
                  </a:lnTo>
                  <a:lnTo>
                    <a:pt x="542552" y="90473"/>
                  </a:lnTo>
                  <a:lnTo>
                    <a:pt x="598654" y="87858"/>
                  </a:lnTo>
                  <a:lnTo>
                    <a:pt x="656402" y="85615"/>
                  </a:lnTo>
                  <a:lnTo>
                    <a:pt x="715633" y="83755"/>
                  </a:lnTo>
                  <a:lnTo>
                    <a:pt x="776186" y="82289"/>
                  </a:lnTo>
                  <a:lnTo>
                    <a:pt x="837898" y="81228"/>
                  </a:lnTo>
                  <a:lnTo>
                    <a:pt x="900609" y="80584"/>
                  </a:lnTo>
                  <a:lnTo>
                    <a:pt x="964156" y="80366"/>
                  </a:lnTo>
                  <a:lnTo>
                    <a:pt x="964156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572001" y="2000251"/>
              <a:ext cx="964565" cy="321310"/>
            </a:xfrm>
            <a:custGeom>
              <a:avLst/>
              <a:gdLst/>
              <a:ahLst/>
              <a:cxnLst/>
              <a:rect l="l" t="t" r="r" b="b"/>
              <a:pathLst>
                <a:path w="964564" h="321310">
                  <a:moveTo>
                    <a:pt x="0" y="100459"/>
                  </a:moveTo>
                  <a:lnTo>
                    <a:pt x="30781" y="125709"/>
                  </a:lnTo>
                  <a:lnTo>
                    <a:pt x="83197" y="141319"/>
                  </a:lnTo>
                  <a:lnTo>
                    <a:pt x="158549" y="155656"/>
                  </a:lnTo>
                  <a:lnTo>
                    <a:pt x="204134" y="162269"/>
                  </a:lnTo>
                  <a:lnTo>
                    <a:pt x="254622" y="168470"/>
                  </a:lnTo>
                  <a:lnTo>
                    <a:pt x="309737" y="174227"/>
                  </a:lnTo>
                  <a:lnTo>
                    <a:pt x="369203" y="179510"/>
                  </a:lnTo>
                  <a:lnTo>
                    <a:pt x="432743" y="184287"/>
                  </a:lnTo>
                  <a:lnTo>
                    <a:pt x="500080" y="188527"/>
                  </a:lnTo>
                  <a:lnTo>
                    <a:pt x="570937" y="192198"/>
                  </a:lnTo>
                  <a:lnTo>
                    <a:pt x="645038" y="195269"/>
                  </a:lnTo>
                  <a:lnTo>
                    <a:pt x="722107" y="197708"/>
                  </a:lnTo>
                  <a:lnTo>
                    <a:pt x="801866" y="199485"/>
                  </a:lnTo>
                  <a:lnTo>
                    <a:pt x="884038" y="200568"/>
                  </a:lnTo>
                  <a:lnTo>
                    <a:pt x="884038" y="160385"/>
                  </a:lnTo>
                  <a:lnTo>
                    <a:pt x="964406" y="241101"/>
                  </a:lnTo>
                  <a:lnTo>
                    <a:pt x="884038" y="321119"/>
                  </a:lnTo>
                  <a:lnTo>
                    <a:pt x="884038" y="280936"/>
                  </a:lnTo>
                  <a:lnTo>
                    <a:pt x="801866" y="279853"/>
                  </a:lnTo>
                  <a:lnTo>
                    <a:pt x="722107" y="278076"/>
                  </a:lnTo>
                  <a:lnTo>
                    <a:pt x="645038" y="275636"/>
                  </a:lnTo>
                  <a:lnTo>
                    <a:pt x="570937" y="272565"/>
                  </a:lnTo>
                  <a:lnTo>
                    <a:pt x="500080" y="268894"/>
                  </a:lnTo>
                  <a:lnTo>
                    <a:pt x="432743" y="264655"/>
                  </a:lnTo>
                  <a:lnTo>
                    <a:pt x="369203" y="259878"/>
                  </a:lnTo>
                  <a:lnTo>
                    <a:pt x="309737" y="254595"/>
                  </a:lnTo>
                  <a:lnTo>
                    <a:pt x="254622" y="248837"/>
                  </a:lnTo>
                  <a:lnTo>
                    <a:pt x="204134" y="242636"/>
                  </a:lnTo>
                  <a:lnTo>
                    <a:pt x="158549" y="236023"/>
                  </a:lnTo>
                  <a:lnTo>
                    <a:pt x="118145" y="229029"/>
                  </a:lnTo>
                  <a:lnTo>
                    <a:pt x="53984" y="214025"/>
                  </a:lnTo>
                  <a:lnTo>
                    <a:pt x="13864" y="197874"/>
                  </a:lnTo>
                  <a:lnTo>
                    <a:pt x="0" y="100459"/>
                  </a:lnTo>
                  <a:lnTo>
                    <a:pt x="3196" y="92219"/>
                  </a:lnTo>
                  <a:lnTo>
                    <a:pt x="49166" y="68706"/>
                  </a:lnTo>
                  <a:lnTo>
                    <a:pt x="107645" y="54292"/>
                  </a:lnTo>
                  <a:lnTo>
                    <a:pt x="186074" y="41129"/>
                  </a:lnTo>
                  <a:lnTo>
                    <a:pt x="232149" y="35081"/>
                  </a:lnTo>
                  <a:lnTo>
                    <a:pt x="282467" y="29423"/>
                  </a:lnTo>
                  <a:lnTo>
                    <a:pt x="336780" y="24182"/>
                  </a:lnTo>
                  <a:lnTo>
                    <a:pt x="394840" y="19382"/>
                  </a:lnTo>
                  <a:lnTo>
                    <a:pt x="456398" y="15051"/>
                  </a:lnTo>
                  <a:lnTo>
                    <a:pt x="521205" y="11213"/>
                  </a:lnTo>
                  <a:lnTo>
                    <a:pt x="589015" y="7894"/>
                  </a:lnTo>
                  <a:lnTo>
                    <a:pt x="659579" y="5121"/>
                  </a:lnTo>
                  <a:lnTo>
                    <a:pt x="732648" y="2919"/>
                  </a:lnTo>
                  <a:lnTo>
                    <a:pt x="807974" y="1314"/>
                  </a:lnTo>
                  <a:lnTo>
                    <a:pt x="885309" y="333"/>
                  </a:lnTo>
                  <a:lnTo>
                    <a:pt x="964406" y="0"/>
                  </a:lnTo>
                  <a:lnTo>
                    <a:pt x="964406" y="80367"/>
                  </a:lnTo>
                  <a:lnTo>
                    <a:pt x="900858" y="80584"/>
                  </a:lnTo>
                  <a:lnTo>
                    <a:pt x="838148" y="81229"/>
                  </a:lnTo>
                  <a:lnTo>
                    <a:pt x="776435" y="82289"/>
                  </a:lnTo>
                  <a:lnTo>
                    <a:pt x="715882" y="83755"/>
                  </a:lnTo>
                  <a:lnTo>
                    <a:pt x="656651" y="85615"/>
                  </a:lnTo>
                  <a:lnTo>
                    <a:pt x="598904" y="87858"/>
                  </a:lnTo>
                  <a:lnTo>
                    <a:pt x="542801" y="90473"/>
                  </a:lnTo>
                  <a:lnTo>
                    <a:pt x="488506" y="93450"/>
                  </a:lnTo>
                  <a:lnTo>
                    <a:pt x="436179" y="96776"/>
                  </a:lnTo>
                  <a:lnTo>
                    <a:pt x="385983" y="100441"/>
                  </a:lnTo>
                  <a:lnTo>
                    <a:pt x="338078" y="104434"/>
                  </a:lnTo>
                  <a:lnTo>
                    <a:pt x="292628" y="108744"/>
                  </a:lnTo>
                  <a:lnTo>
                    <a:pt x="249793" y="113360"/>
                  </a:lnTo>
                  <a:lnTo>
                    <a:pt x="209735" y="118271"/>
                  </a:lnTo>
                  <a:lnTo>
                    <a:pt x="138599" y="128933"/>
                  </a:lnTo>
                  <a:lnTo>
                    <a:pt x="107844" y="134662"/>
                  </a:lnTo>
                  <a:lnTo>
                    <a:pt x="80513" y="140642"/>
                  </a:lnTo>
                </a:path>
              </a:pathLst>
            </a:custGeom>
            <a:ln w="25400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434161" y="3059113"/>
            <a:ext cx="3079750" cy="561340"/>
            <a:chOff x="3434161" y="3059113"/>
            <a:chExt cx="3079750" cy="561340"/>
          </a:xfrm>
        </p:grpSpPr>
        <p:sp>
          <p:nvSpPr>
            <p:cNvPr id="29" name="object 29"/>
            <p:cNvSpPr/>
            <p:nvPr/>
          </p:nvSpPr>
          <p:spPr>
            <a:xfrm>
              <a:off x="3446861" y="3071813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160735" y="0"/>
                  </a:moveTo>
                  <a:lnTo>
                    <a:pt x="53577" y="0"/>
                  </a:lnTo>
                  <a:lnTo>
                    <a:pt x="53577" y="428625"/>
                  </a:lnTo>
                  <a:lnTo>
                    <a:pt x="0" y="428625"/>
                  </a:lnTo>
                  <a:lnTo>
                    <a:pt x="107156" y="535781"/>
                  </a:lnTo>
                  <a:lnTo>
                    <a:pt x="214312" y="428625"/>
                  </a:lnTo>
                  <a:lnTo>
                    <a:pt x="160735" y="428625"/>
                  </a:lnTo>
                  <a:lnTo>
                    <a:pt x="16073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46861" y="3071813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0" y="428624"/>
                  </a:moveTo>
                  <a:lnTo>
                    <a:pt x="53578" y="428624"/>
                  </a:lnTo>
                  <a:lnTo>
                    <a:pt x="53578" y="0"/>
                  </a:lnTo>
                  <a:lnTo>
                    <a:pt x="160734" y="0"/>
                  </a:lnTo>
                  <a:lnTo>
                    <a:pt x="160734" y="428624"/>
                  </a:lnTo>
                  <a:lnTo>
                    <a:pt x="214313" y="428624"/>
                  </a:lnTo>
                  <a:lnTo>
                    <a:pt x="107156" y="535781"/>
                  </a:lnTo>
                  <a:lnTo>
                    <a:pt x="0" y="428624"/>
                  </a:lnTo>
                  <a:close/>
                </a:path>
              </a:pathLst>
            </a:custGeom>
            <a:ln w="25400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22095" y="3071813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160735" y="0"/>
                  </a:moveTo>
                  <a:lnTo>
                    <a:pt x="53577" y="0"/>
                  </a:lnTo>
                  <a:lnTo>
                    <a:pt x="53577" y="428625"/>
                  </a:lnTo>
                  <a:lnTo>
                    <a:pt x="0" y="428625"/>
                  </a:lnTo>
                  <a:lnTo>
                    <a:pt x="107156" y="535781"/>
                  </a:lnTo>
                  <a:lnTo>
                    <a:pt x="214312" y="428625"/>
                  </a:lnTo>
                  <a:lnTo>
                    <a:pt x="160735" y="428625"/>
                  </a:lnTo>
                  <a:lnTo>
                    <a:pt x="160735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22095" y="3071813"/>
              <a:ext cx="214629" cy="535940"/>
            </a:xfrm>
            <a:custGeom>
              <a:avLst/>
              <a:gdLst/>
              <a:ahLst/>
              <a:cxnLst/>
              <a:rect l="l" t="t" r="r" b="b"/>
              <a:pathLst>
                <a:path w="214629" h="535939">
                  <a:moveTo>
                    <a:pt x="0" y="428624"/>
                  </a:moveTo>
                  <a:lnTo>
                    <a:pt x="53578" y="428624"/>
                  </a:lnTo>
                  <a:lnTo>
                    <a:pt x="53578" y="0"/>
                  </a:lnTo>
                  <a:lnTo>
                    <a:pt x="160734" y="0"/>
                  </a:lnTo>
                  <a:lnTo>
                    <a:pt x="160734" y="428624"/>
                  </a:lnTo>
                  <a:lnTo>
                    <a:pt x="214313" y="428624"/>
                  </a:lnTo>
                  <a:lnTo>
                    <a:pt x="107156" y="535781"/>
                  </a:lnTo>
                  <a:lnTo>
                    <a:pt x="0" y="428624"/>
                  </a:lnTo>
                  <a:close/>
                </a:path>
              </a:pathLst>
            </a:custGeom>
            <a:ln w="25400">
              <a:solidFill>
                <a:srgbClr val="3636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536406" y="3205759"/>
              <a:ext cx="964565" cy="294005"/>
            </a:xfrm>
            <a:custGeom>
              <a:avLst/>
              <a:gdLst/>
              <a:ahLst/>
              <a:cxnLst/>
              <a:rect l="l" t="t" r="r" b="b"/>
              <a:pathLst>
                <a:path w="964564" h="294004">
                  <a:moveTo>
                    <a:pt x="0" y="0"/>
                  </a:moveTo>
                  <a:lnTo>
                    <a:pt x="1" y="107156"/>
                  </a:lnTo>
                  <a:lnTo>
                    <a:pt x="29604" y="140176"/>
                  </a:lnTo>
                  <a:lnTo>
                    <a:pt x="80086" y="160648"/>
                  </a:lnTo>
                  <a:lnTo>
                    <a:pt x="152765" y="179514"/>
                  </a:lnTo>
                  <a:lnTo>
                    <a:pt x="196784" y="188244"/>
                  </a:lnTo>
                  <a:lnTo>
                    <a:pt x="245581" y="196453"/>
                  </a:lnTo>
                  <a:lnTo>
                    <a:pt x="298897" y="204100"/>
                  </a:lnTo>
                  <a:lnTo>
                    <a:pt x="356475" y="211146"/>
                  </a:lnTo>
                  <a:lnTo>
                    <a:pt x="418058" y="217551"/>
                  </a:lnTo>
                  <a:lnTo>
                    <a:pt x="483389" y="223274"/>
                  </a:lnTo>
                  <a:lnTo>
                    <a:pt x="552210" y="228276"/>
                  </a:lnTo>
                  <a:lnTo>
                    <a:pt x="624264" y="232517"/>
                  </a:lnTo>
                  <a:lnTo>
                    <a:pt x="699294" y="235957"/>
                  </a:lnTo>
                  <a:lnTo>
                    <a:pt x="777041" y="238555"/>
                  </a:lnTo>
                  <a:lnTo>
                    <a:pt x="857250" y="240272"/>
                  </a:lnTo>
                  <a:lnTo>
                    <a:pt x="857250" y="293850"/>
                  </a:lnTo>
                  <a:lnTo>
                    <a:pt x="964406" y="187523"/>
                  </a:lnTo>
                  <a:lnTo>
                    <a:pt x="857250" y="79537"/>
                  </a:lnTo>
                  <a:lnTo>
                    <a:pt x="857250" y="133116"/>
                  </a:lnTo>
                  <a:lnTo>
                    <a:pt x="777041" y="131399"/>
                  </a:lnTo>
                  <a:lnTo>
                    <a:pt x="699293" y="128800"/>
                  </a:lnTo>
                  <a:lnTo>
                    <a:pt x="624264" y="125360"/>
                  </a:lnTo>
                  <a:lnTo>
                    <a:pt x="552210" y="121120"/>
                  </a:lnTo>
                  <a:lnTo>
                    <a:pt x="483389" y="116118"/>
                  </a:lnTo>
                  <a:lnTo>
                    <a:pt x="418058" y="110394"/>
                  </a:lnTo>
                  <a:lnTo>
                    <a:pt x="356475" y="103990"/>
                  </a:lnTo>
                  <a:lnTo>
                    <a:pt x="298896" y="96944"/>
                  </a:lnTo>
                  <a:lnTo>
                    <a:pt x="245580" y="89296"/>
                  </a:lnTo>
                  <a:lnTo>
                    <a:pt x="196784" y="81087"/>
                  </a:lnTo>
                  <a:lnTo>
                    <a:pt x="152764" y="72357"/>
                  </a:lnTo>
                  <a:lnTo>
                    <a:pt x="113779" y="63145"/>
                  </a:lnTo>
                  <a:lnTo>
                    <a:pt x="51941" y="43437"/>
                  </a:lnTo>
                  <a:lnTo>
                    <a:pt x="13328" y="22282"/>
                  </a:lnTo>
                  <a:lnTo>
                    <a:pt x="3374" y="11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36203" y="3071813"/>
              <a:ext cx="965200" cy="187960"/>
            </a:xfrm>
            <a:custGeom>
              <a:avLst/>
              <a:gdLst/>
              <a:ahLst/>
              <a:cxnLst/>
              <a:rect l="l" t="t" r="r" b="b"/>
              <a:pathLst>
                <a:path w="965200" h="187960">
                  <a:moveTo>
                    <a:pt x="964608" y="0"/>
                  </a:moveTo>
                  <a:lnTo>
                    <a:pt x="914907" y="178"/>
                  </a:lnTo>
                  <a:lnTo>
                    <a:pt x="865436" y="710"/>
                  </a:lnTo>
                  <a:lnTo>
                    <a:pt x="816292" y="1593"/>
                  </a:lnTo>
                  <a:lnTo>
                    <a:pt x="767571" y="2825"/>
                  </a:lnTo>
                  <a:lnTo>
                    <a:pt x="719370" y="4403"/>
                  </a:lnTo>
                  <a:lnTo>
                    <a:pt x="671784" y="6323"/>
                  </a:lnTo>
                  <a:lnTo>
                    <a:pt x="624911" y="8584"/>
                  </a:lnTo>
                  <a:lnTo>
                    <a:pt x="578846" y="11182"/>
                  </a:lnTo>
                  <a:lnTo>
                    <a:pt x="503996" y="16255"/>
                  </a:lnTo>
                  <a:lnTo>
                    <a:pt x="433703" y="22097"/>
                  </a:lnTo>
                  <a:lnTo>
                    <a:pt x="368115" y="28652"/>
                  </a:lnTo>
                  <a:lnTo>
                    <a:pt x="307383" y="35869"/>
                  </a:lnTo>
                  <a:lnTo>
                    <a:pt x="251656" y="43695"/>
                  </a:lnTo>
                  <a:lnTo>
                    <a:pt x="201083" y="52076"/>
                  </a:lnTo>
                  <a:lnTo>
                    <a:pt x="155814" y="60961"/>
                  </a:lnTo>
                  <a:lnTo>
                    <a:pt x="115998" y="70295"/>
                  </a:lnTo>
                  <a:lnTo>
                    <a:pt x="53325" y="90101"/>
                  </a:lnTo>
                  <a:lnTo>
                    <a:pt x="14260" y="111071"/>
                  </a:lnTo>
                  <a:lnTo>
                    <a:pt x="0" y="132782"/>
                  </a:lnTo>
                  <a:lnTo>
                    <a:pt x="2545" y="143784"/>
                  </a:lnTo>
                  <a:lnTo>
                    <a:pt x="11739" y="154811"/>
                  </a:lnTo>
                  <a:lnTo>
                    <a:pt x="27733" y="165812"/>
                  </a:lnTo>
                  <a:lnTo>
                    <a:pt x="50676" y="176733"/>
                  </a:lnTo>
                  <a:lnTo>
                    <a:pt x="80716" y="187523"/>
                  </a:lnTo>
                  <a:lnTo>
                    <a:pt x="108047" y="179549"/>
                  </a:lnTo>
                  <a:lnTo>
                    <a:pt x="138802" y="171911"/>
                  </a:lnTo>
                  <a:lnTo>
                    <a:pt x="209938" y="157695"/>
                  </a:lnTo>
                  <a:lnTo>
                    <a:pt x="249995" y="151147"/>
                  </a:lnTo>
                  <a:lnTo>
                    <a:pt x="292830" y="144992"/>
                  </a:lnTo>
                  <a:lnTo>
                    <a:pt x="338281" y="139246"/>
                  </a:lnTo>
                  <a:lnTo>
                    <a:pt x="386185" y="133921"/>
                  </a:lnTo>
                  <a:lnTo>
                    <a:pt x="436382" y="129035"/>
                  </a:lnTo>
                  <a:lnTo>
                    <a:pt x="488709" y="124600"/>
                  </a:lnTo>
                  <a:lnTo>
                    <a:pt x="543004" y="120631"/>
                  </a:lnTo>
                  <a:lnTo>
                    <a:pt x="599107" y="117144"/>
                  </a:lnTo>
                  <a:lnTo>
                    <a:pt x="656854" y="114154"/>
                  </a:lnTo>
                  <a:lnTo>
                    <a:pt x="716085" y="111674"/>
                  </a:lnTo>
                  <a:lnTo>
                    <a:pt x="776638" y="109719"/>
                  </a:lnTo>
                  <a:lnTo>
                    <a:pt x="838350" y="108305"/>
                  </a:lnTo>
                  <a:lnTo>
                    <a:pt x="901061" y="107445"/>
                  </a:lnTo>
                  <a:lnTo>
                    <a:pt x="964608" y="107156"/>
                  </a:lnTo>
                  <a:lnTo>
                    <a:pt x="964608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36406" y="3071813"/>
              <a:ext cx="964565" cy="427990"/>
            </a:xfrm>
            <a:custGeom>
              <a:avLst/>
              <a:gdLst/>
              <a:ahLst/>
              <a:cxnLst/>
              <a:rect l="l" t="t" r="r" b="b"/>
              <a:pathLst>
                <a:path w="964564" h="427989">
                  <a:moveTo>
                    <a:pt x="0" y="133945"/>
                  </a:moveTo>
                  <a:lnTo>
                    <a:pt x="29602" y="166965"/>
                  </a:lnTo>
                  <a:lnTo>
                    <a:pt x="80085" y="187437"/>
                  </a:lnTo>
                  <a:lnTo>
                    <a:pt x="152764" y="206302"/>
                  </a:lnTo>
                  <a:lnTo>
                    <a:pt x="196783" y="215033"/>
                  </a:lnTo>
                  <a:lnTo>
                    <a:pt x="245580" y="223242"/>
                  </a:lnTo>
                  <a:lnTo>
                    <a:pt x="298896" y="230889"/>
                  </a:lnTo>
                  <a:lnTo>
                    <a:pt x="356474" y="237935"/>
                  </a:lnTo>
                  <a:lnTo>
                    <a:pt x="418057" y="244340"/>
                  </a:lnTo>
                  <a:lnTo>
                    <a:pt x="483388" y="250063"/>
                  </a:lnTo>
                  <a:lnTo>
                    <a:pt x="552209" y="255065"/>
                  </a:lnTo>
                  <a:lnTo>
                    <a:pt x="624263" y="259306"/>
                  </a:lnTo>
                  <a:lnTo>
                    <a:pt x="699293" y="262745"/>
                  </a:lnTo>
                  <a:lnTo>
                    <a:pt x="777041" y="265344"/>
                  </a:lnTo>
                  <a:lnTo>
                    <a:pt x="857249" y="267061"/>
                  </a:lnTo>
                  <a:lnTo>
                    <a:pt x="857249" y="213483"/>
                  </a:lnTo>
                  <a:lnTo>
                    <a:pt x="964406" y="321468"/>
                  </a:lnTo>
                  <a:lnTo>
                    <a:pt x="857249" y="427796"/>
                  </a:lnTo>
                  <a:lnTo>
                    <a:pt x="857249" y="374217"/>
                  </a:lnTo>
                  <a:lnTo>
                    <a:pt x="777041" y="372500"/>
                  </a:lnTo>
                  <a:lnTo>
                    <a:pt x="699293" y="369902"/>
                  </a:lnTo>
                  <a:lnTo>
                    <a:pt x="624264" y="366462"/>
                  </a:lnTo>
                  <a:lnTo>
                    <a:pt x="552210" y="362222"/>
                  </a:lnTo>
                  <a:lnTo>
                    <a:pt x="483388" y="357220"/>
                  </a:lnTo>
                  <a:lnTo>
                    <a:pt x="418058" y="351496"/>
                  </a:lnTo>
                  <a:lnTo>
                    <a:pt x="356474" y="345092"/>
                  </a:lnTo>
                  <a:lnTo>
                    <a:pt x="298896" y="338046"/>
                  </a:lnTo>
                  <a:lnTo>
                    <a:pt x="245580" y="330398"/>
                  </a:lnTo>
                  <a:lnTo>
                    <a:pt x="196783" y="322189"/>
                  </a:lnTo>
                  <a:lnTo>
                    <a:pt x="152764" y="313459"/>
                  </a:lnTo>
                  <a:lnTo>
                    <a:pt x="113779" y="304247"/>
                  </a:lnTo>
                  <a:lnTo>
                    <a:pt x="51941" y="284539"/>
                  </a:lnTo>
                  <a:lnTo>
                    <a:pt x="13328" y="263384"/>
                  </a:lnTo>
                  <a:lnTo>
                    <a:pt x="0" y="133945"/>
                  </a:lnTo>
                  <a:lnTo>
                    <a:pt x="2901" y="123477"/>
                  </a:lnTo>
                  <a:lnTo>
                    <a:pt x="44709" y="93515"/>
                  </a:lnTo>
                  <a:lnTo>
                    <a:pt x="98023" y="75039"/>
                  </a:lnTo>
                  <a:lnTo>
                    <a:pt x="169689" y="58040"/>
                  </a:lnTo>
                  <a:lnTo>
                    <a:pt x="211869" y="50169"/>
                  </a:lnTo>
                  <a:lnTo>
                    <a:pt x="257993" y="42756"/>
                  </a:lnTo>
                  <a:lnTo>
                    <a:pt x="307848" y="35832"/>
                  </a:lnTo>
                  <a:lnTo>
                    <a:pt x="361219" y="29426"/>
                  </a:lnTo>
                  <a:lnTo>
                    <a:pt x="417891" y="23568"/>
                  </a:lnTo>
                  <a:lnTo>
                    <a:pt x="477651" y="18287"/>
                  </a:lnTo>
                  <a:lnTo>
                    <a:pt x="540284" y="13614"/>
                  </a:lnTo>
                  <a:lnTo>
                    <a:pt x="605576" y="9578"/>
                  </a:lnTo>
                  <a:lnTo>
                    <a:pt x="673311" y="6209"/>
                  </a:lnTo>
                  <a:lnTo>
                    <a:pt x="743276" y="3537"/>
                  </a:lnTo>
                  <a:lnTo>
                    <a:pt x="815256" y="1592"/>
                  </a:lnTo>
                  <a:lnTo>
                    <a:pt x="889038" y="402"/>
                  </a:lnTo>
                  <a:lnTo>
                    <a:pt x="964406" y="0"/>
                  </a:lnTo>
                  <a:lnTo>
                    <a:pt x="964406" y="107156"/>
                  </a:lnTo>
                  <a:lnTo>
                    <a:pt x="900858" y="107445"/>
                  </a:lnTo>
                  <a:lnTo>
                    <a:pt x="838147" y="108305"/>
                  </a:lnTo>
                  <a:lnTo>
                    <a:pt x="776435" y="109719"/>
                  </a:lnTo>
                  <a:lnTo>
                    <a:pt x="715882" y="111673"/>
                  </a:lnTo>
                  <a:lnTo>
                    <a:pt x="656651" y="114153"/>
                  </a:lnTo>
                  <a:lnTo>
                    <a:pt x="598904" y="117144"/>
                  </a:lnTo>
                  <a:lnTo>
                    <a:pt x="542801" y="120631"/>
                  </a:lnTo>
                  <a:lnTo>
                    <a:pt x="488505" y="124599"/>
                  </a:lnTo>
                  <a:lnTo>
                    <a:pt x="436179" y="129034"/>
                  </a:lnTo>
                  <a:lnTo>
                    <a:pt x="385982" y="133921"/>
                  </a:lnTo>
                  <a:lnTo>
                    <a:pt x="338078" y="139245"/>
                  </a:lnTo>
                  <a:lnTo>
                    <a:pt x="292627" y="144992"/>
                  </a:lnTo>
                  <a:lnTo>
                    <a:pt x="249792" y="151147"/>
                  </a:lnTo>
                  <a:lnTo>
                    <a:pt x="209735" y="157695"/>
                  </a:lnTo>
                  <a:lnTo>
                    <a:pt x="138598" y="171911"/>
                  </a:lnTo>
                  <a:lnTo>
                    <a:pt x="107843" y="179550"/>
                  </a:lnTo>
                  <a:lnTo>
                    <a:pt x="80513" y="187523"/>
                  </a:lnTo>
                </a:path>
              </a:pathLst>
            </a:custGeom>
            <a:ln w="25400">
              <a:solidFill>
                <a:srgbClr val="6D6D6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181737" y="1470659"/>
            <a:ext cx="2159635" cy="897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solidFill>
                  <a:srgbClr val="FFFFFF"/>
                </a:solidFill>
                <a:latin typeface="Calibri"/>
                <a:cs typeface="Calibri"/>
              </a:rPr>
              <a:t>Глюкоза</a:t>
            </a:r>
            <a:endParaRPr sz="1400">
              <a:latin typeface="Calibri"/>
              <a:cs typeface="Calibri"/>
            </a:endParaRPr>
          </a:p>
          <a:p>
            <a:pPr marL="1499235">
              <a:lnSpc>
                <a:spcPct val="100000"/>
              </a:lnSpc>
              <a:spcBef>
                <a:spcPts val="1390"/>
              </a:spcBef>
            </a:pPr>
            <a:r>
              <a:rPr sz="1400" spc="-80" dirty="0">
                <a:solidFill>
                  <a:srgbClr val="073763"/>
                </a:solidFill>
                <a:latin typeface="Calibri"/>
                <a:cs typeface="Calibri"/>
              </a:rPr>
              <a:t>2 </a:t>
            </a:r>
            <a:r>
              <a:rPr sz="1400" spc="-180" dirty="0">
                <a:solidFill>
                  <a:srgbClr val="073763"/>
                </a:solidFill>
                <a:latin typeface="Calibri"/>
                <a:cs typeface="Calibri"/>
              </a:rPr>
              <a:t>АТД</a:t>
            </a:r>
            <a:r>
              <a:rPr sz="1400" spc="-100" dirty="0">
                <a:solidFill>
                  <a:srgbClr val="073763"/>
                </a:solidFill>
                <a:latin typeface="Calibri"/>
                <a:cs typeface="Calibri"/>
              </a:rPr>
              <a:t> </a:t>
            </a:r>
            <a:r>
              <a:rPr sz="1400" spc="-110" dirty="0">
                <a:solidFill>
                  <a:srgbClr val="073763"/>
                </a:solidFill>
                <a:latin typeface="Calibri"/>
                <a:cs typeface="Calibri"/>
              </a:rPr>
              <a:t>+2Ф</a:t>
            </a:r>
            <a:endParaRPr sz="1400">
              <a:latin typeface="Calibri"/>
              <a:cs typeface="Calibri"/>
            </a:endParaRPr>
          </a:p>
          <a:p>
            <a:pPr marL="1499235">
              <a:lnSpc>
                <a:spcPct val="100000"/>
              </a:lnSpc>
              <a:spcBef>
                <a:spcPts val="434"/>
              </a:spcBef>
            </a:pPr>
            <a:r>
              <a:rPr sz="1400" spc="-80" dirty="0">
                <a:solidFill>
                  <a:srgbClr val="073763"/>
                </a:solidFill>
                <a:latin typeface="Calibri"/>
                <a:cs typeface="Calibri"/>
              </a:rPr>
              <a:t>2</a:t>
            </a:r>
            <a:r>
              <a:rPr sz="1400" spc="-60" dirty="0">
                <a:solidFill>
                  <a:srgbClr val="073763"/>
                </a:solidFill>
                <a:latin typeface="Calibri"/>
                <a:cs typeface="Calibri"/>
              </a:rPr>
              <a:t> </a:t>
            </a:r>
            <a:r>
              <a:rPr sz="1400" spc="-160" dirty="0">
                <a:solidFill>
                  <a:srgbClr val="073763"/>
                </a:solidFill>
                <a:latin typeface="Calibri"/>
                <a:cs typeface="Calibri"/>
              </a:rPr>
              <a:t>АТФ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03050" y="4430267"/>
            <a:ext cx="1157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073763"/>
                </a:solidFill>
                <a:latin typeface="Calibri"/>
                <a:cs typeface="Calibri"/>
              </a:rPr>
              <a:t>В </a:t>
            </a:r>
            <a:r>
              <a:rPr sz="1400" spc="-130" dirty="0">
                <a:solidFill>
                  <a:srgbClr val="073763"/>
                </a:solidFill>
                <a:latin typeface="Calibri"/>
                <a:cs typeface="Calibri"/>
              </a:rPr>
              <a:t>итоге </a:t>
            </a:r>
            <a:r>
              <a:rPr sz="1400" spc="-85" dirty="0">
                <a:solidFill>
                  <a:srgbClr val="073763"/>
                </a:solidFill>
                <a:latin typeface="Calibri"/>
                <a:cs typeface="Calibri"/>
              </a:rPr>
              <a:t>36-38</a:t>
            </a:r>
            <a:r>
              <a:rPr sz="1400" spc="15" dirty="0">
                <a:solidFill>
                  <a:srgbClr val="073763"/>
                </a:solidFill>
                <a:latin typeface="Calibri"/>
                <a:cs typeface="Calibri"/>
              </a:rPr>
              <a:t> </a:t>
            </a:r>
            <a:r>
              <a:rPr sz="1400" spc="-160" dirty="0">
                <a:solidFill>
                  <a:srgbClr val="073763"/>
                </a:solidFill>
                <a:latin typeface="Calibri"/>
                <a:cs typeface="Calibri"/>
              </a:rPr>
              <a:t>АТФ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95705" y="4485132"/>
            <a:ext cx="8743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073763"/>
                </a:solidFill>
                <a:latin typeface="Calibri"/>
                <a:cs typeface="Calibri"/>
              </a:rPr>
              <a:t>В </a:t>
            </a:r>
            <a:r>
              <a:rPr sz="1400" spc="-130" dirty="0">
                <a:solidFill>
                  <a:srgbClr val="073763"/>
                </a:solidFill>
                <a:latin typeface="Calibri"/>
                <a:cs typeface="Calibri"/>
              </a:rPr>
              <a:t>итоге </a:t>
            </a:r>
            <a:r>
              <a:rPr sz="1400" spc="-80" dirty="0">
                <a:solidFill>
                  <a:srgbClr val="073763"/>
                </a:solidFill>
                <a:latin typeface="Calibri"/>
                <a:cs typeface="Calibri"/>
              </a:rPr>
              <a:t>2</a:t>
            </a:r>
            <a:r>
              <a:rPr sz="1400" spc="10" dirty="0">
                <a:solidFill>
                  <a:srgbClr val="073763"/>
                </a:solidFill>
                <a:latin typeface="Calibri"/>
                <a:cs typeface="Calibri"/>
              </a:rPr>
              <a:t> </a:t>
            </a:r>
            <a:r>
              <a:rPr sz="1400" spc="-160" dirty="0">
                <a:solidFill>
                  <a:srgbClr val="073763"/>
                </a:solidFill>
                <a:latin typeface="Calibri"/>
                <a:cs typeface="Calibri"/>
              </a:rPr>
              <a:t>АТФ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71951" y="2662428"/>
            <a:ext cx="902335" cy="8820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</a:pPr>
            <a:r>
              <a:rPr sz="1400" spc="-165" dirty="0">
                <a:solidFill>
                  <a:srgbClr val="073763"/>
                </a:solidFill>
                <a:latin typeface="Calibri"/>
                <a:cs typeface="Calibri"/>
              </a:rPr>
              <a:t>Митохондрия</a:t>
            </a:r>
            <a:endParaRPr sz="14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  <a:spcBef>
                <a:spcPts val="430"/>
              </a:spcBef>
            </a:pPr>
            <a:r>
              <a:rPr sz="1400" spc="-125" dirty="0">
                <a:solidFill>
                  <a:srgbClr val="073763"/>
                </a:solidFill>
                <a:latin typeface="Calibri"/>
                <a:cs typeface="Calibri"/>
              </a:rPr>
              <a:t>O</a:t>
            </a:r>
            <a:r>
              <a:rPr sz="1350" spc="-187" baseline="-12345" dirty="0">
                <a:solidFill>
                  <a:srgbClr val="073763"/>
                </a:solidFill>
                <a:latin typeface="Calibri"/>
                <a:cs typeface="Calibri"/>
              </a:rPr>
              <a:t>2</a:t>
            </a:r>
            <a:endParaRPr sz="1350" baseline="-12345">
              <a:latin typeface="Calibri"/>
              <a:cs typeface="Calibri"/>
            </a:endParaRPr>
          </a:p>
          <a:p>
            <a:pPr marL="573405">
              <a:lnSpc>
                <a:spcPct val="100000"/>
              </a:lnSpc>
              <a:spcBef>
                <a:spcPts val="840"/>
              </a:spcBef>
            </a:pPr>
            <a:r>
              <a:rPr sz="1400" spc="-130" dirty="0">
                <a:solidFill>
                  <a:srgbClr val="073763"/>
                </a:solidFill>
                <a:latin typeface="Calibri"/>
                <a:cs typeface="Calibri"/>
              </a:rPr>
              <a:t>CO</a:t>
            </a:r>
            <a:r>
              <a:rPr sz="1350" spc="-195" baseline="-12345" dirty="0">
                <a:solidFill>
                  <a:srgbClr val="073763"/>
                </a:solidFill>
                <a:latin typeface="Calibri"/>
                <a:cs typeface="Calibri"/>
              </a:rPr>
              <a:t>2</a:t>
            </a:r>
            <a:endParaRPr sz="1350" baseline="-12345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637" y="401319"/>
            <a:ext cx="427863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Что такое воспаление</a:t>
            </a:r>
            <a:r>
              <a:rPr sz="3700" spc="-10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700" dirty="0">
                <a:solidFill>
                  <a:srgbClr val="C00000"/>
                </a:solidFill>
                <a:latin typeface="Arial Narrow"/>
                <a:cs typeface="Arial Narrow"/>
              </a:rPr>
              <a:t>?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54328"/>
            <a:ext cx="6557009" cy="3281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15"/>
              </a:lnSpc>
              <a:spcBef>
                <a:spcPts val="100"/>
              </a:spcBef>
            </a:pPr>
            <a:r>
              <a:rPr sz="2700" spc="-15" dirty="0">
                <a:latin typeface="Arial Narrow"/>
                <a:cs typeface="Arial Narrow"/>
              </a:rPr>
              <a:t>Клинически острое воспаление </a:t>
            </a:r>
            <a:r>
              <a:rPr sz="2700" spc="-20" dirty="0">
                <a:latin typeface="Arial Narrow"/>
                <a:cs typeface="Arial Narrow"/>
              </a:rPr>
              <a:t>характеризуется</a:t>
            </a:r>
            <a:r>
              <a:rPr sz="2700" spc="-50" dirty="0">
                <a:latin typeface="Arial Narrow"/>
                <a:cs typeface="Arial Narrow"/>
              </a:rPr>
              <a:t> </a:t>
            </a:r>
            <a:r>
              <a:rPr sz="2700" dirty="0">
                <a:latin typeface="Arial Narrow"/>
                <a:cs typeface="Arial Narrow"/>
              </a:rPr>
              <a:t>5</a:t>
            </a:r>
            <a:endParaRPr sz="2700">
              <a:latin typeface="Arial Narrow"/>
              <a:cs typeface="Arial Narrow"/>
            </a:endParaRPr>
          </a:p>
          <a:p>
            <a:pPr marL="298450">
              <a:lnSpc>
                <a:spcPts val="3215"/>
              </a:lnSpc>
            </a:pPr>
            <a:r>
              <a:rPr sz="2700" spc="-20" dirty="0">
                <a:latin typeface="Arial Narrow"/>
                <a:cs typeface="Arial Narrow"/>
              </a:rPr>
              <a:t>кардинальными</a:t>
            </a:r>
            <a:r>
              <a:rPr sz="2700" spc="-25" dirty="0">
                <a:latin typeface="Arial Narrow"/>
                <a:cs typeface="Arial Narrow"/>
              </a:rPr>
              <a:t> </a:t>
            </a:r>
            <a:r>
              <a:rPr sz="2700" spc="-20" dirty="0">
                <a:latin typeface="Arial Narrow"/>
                <a:cs typeface="Arial Narrow"/>
              </a:rPr>
              <a:t>признаками:</a:t>
            </a:r>
            <a:endParaRPr sz="2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b="1" spc="-15" dirty="0">
                <a:latin typeface="Arial Narrow"/>
                <a:cs typeface="Arial Narrow"/>
              </a:rPr>
              <a:t>rubor</a:t>
            </a:r>
            <a:r>
              <a:rPr sz="2700" b="1" spc="-25" dirty="0">
                <a:latin typeface="Arial Narrow"/>
                <a:cs typeface="Arial Narrow"/>
              </a:rPr>
              <a:t> </a:t>
            </a:r>
            <a:r>
              <a:rPr sz="2700" b="1" spc="-20" dirty="0">
                <a:latin typeface="Arial Narrow"/>
                <a:cs typeface="Arial Narrow"/>
              </a:rPr>
              <a:t>(покраснение),</a:t>
            </a:r>
            <a:endParaRPr sz="2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b="1" spc="-15" dirty="0">
                <a:latin typeface="Arial Narrow"/>
                <a:cs typeface="Arial Narrow"/>
              </a:rPr>
              <a:t>calor (увеличение</a:t>
            </a:r>
            <a:r>
              <a:rPr sz="2700" b="1" spc="-30" dirty="0">
                <a:latin typeface="Arial Narrow"/>
                <a:cs typeface="Arial Narrow"/>
              </a:rPr>
              <a:t> </a:t>
            </a:r>
            <a:r>
              <a:rPr sz="2700" b="1" spc="-20" dirty="0">
                <a:latin typeface="Arial Narrow"/>
                <a:cs typeface="Arial Narrow"/>
              </a:rPr>
              <a:t>температуры),</a:t>
            </a:r>
            <a:endParaRPr sz="2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b="1" spc="-15" dirty="0">
                <a:latin typeface="Arial Narrow"/>
                <a:cs typeface="Arial Narrow"/>
              </a:rPr>
              <a:t>tumor</a:t>
            </a:r>
            <a:r>
              <a:rPr sz="2700" b="1" spc="-25" dirty="0">
                <a:latin typeface="Arial Narrow"/>
                <a:cs typeface="Arial Narrow"/>
              </a:rPr>
              <a:t> </a:t>
            </a:r>
            <a:r>
              <a:rPr sz="2700" b="1" spc="-20" dirty="0">
                <a:latin typeface="Arial Narrow"/>
                <a:cs typeface="Arial Narrow"/>
              </a:rPr>
              <a:t>(припухлость),</a:t>
            </a:r>
            <a:endParaRPr sz="2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b="1" spc="-15" dirty="0">
                <a:latin typeface="Arial Narrow"/>
                <a:cs typeface="Arial Narrow"/>
              </a:rPr>
              <a:t>dolor</a:t>
            </a:r>
            <a:r>
              <a:rPr sz="2700" b="1" spc="-25" dirty="0">
                <a:latin typeface="Arial Narrow"/>
                <a:cs typeface="Arial Narrow"/>
              </a:rPr>
              <a:t> </a:t>
            </a:r>
            <a:r>
              <a:rPr sz="2700" b="1" spc="-20" dirty="0">
                <a:latin typeface="Arial Narrow"/>
                <a:cs typeface="Arial Narrow"/>
              </a:rPr>
              <a:t>(боль),</a:t>
            </a:r>
            <a:endParaRPr sz="27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b="1" spc="-15" dirty="0">
                <a:latin typeface="Arial Narrow"/>
                <a:cs typeface="Arial Narrow"/>
              </a:rPr>
              <a:t>functio laesa </a:t>
            </a:r>
            <a:r>
              <a:rPr sz="2700" b="1" spc="-20" dirty="0">
                <a:latin typeface="Arial Narrow"/>
                <a:cs typeface="Arial Narrow"/>
              </a:rPr>
              <a:t>(нарушение</a:t>
            </a:r>
            <a:r>
              <a:rPr sz="2700" b="1" spc="-45" dirty="0">
                <a:latin typeface="Arial Narrow"/>
                <a:cs typeface="Arial Narrow"/>
              </a:rPr>
              <a:t> </a:t>
            </a:r>
            <a:r>
              <a:rPr sz="2700" b="1" spc="-15" dirty="0">
                <a:latin typeface="Arial Narrow"/>
                <a:cs typeface="Arial Narrow"/>
              </a:rPr>
              <a:t>функции).</a:t>
            </a:r>
            <a:endParaRPr sz="27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3723" y="516127"/>
            <a:ext cx="40005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29" dirty="0"/>
              <a:t>Как </a:t>
            </a:r>
            <a:r>
              <a:rPr sz="3300" spc="-280" dirty="0"/>
              <a:t>используется</a:t>
            </a:r>
            <a:r>
              <a:rPr sz="3300" spc="80" dirty="0"/>
              <a:t> </a:t>
            </a:r>
            <a:r>
              <a:rPr sz="3300" spc="-290" dirty="0"/>
              <a:t>энергия?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15047" y="1474723"/>
            <a:ext cx="5201920" cy="182118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97815" marR="5080" indent="-285750">
              <a:lnSpc>
                <a:spcPct val="101699"/>
              </a:lnSpc>
              <a:spcBef>
                <a:spcPts val="7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0" dirty="0">
                <a:latin typeface="Calibri"/>
                <a:cs typeface="Calibri"/>
              </a:rPr>
              <a:t>Обеспечение процессов, </a:t>
            </a:r>
            <a:r>
              <a:rPr sz="1200" spc="-114" dirty="0">
                <a:latin typeface="Calibri"/>
                <a:cs typeface="Calibri"/>
              </a:rPr>
              <a:t>создаюших </a:t>
            </a:r>
            <a:r>
              <a:rPr sz="1200" spc="-130" dirty="0">
                <a:latin typeface="Calibri"/>
                <a:cs typeface="Calibri"/>
              </a:rPr>
              <a:t>нормальную </a:t>
            </a:r>
            <a:r>
              <a:rPr sz="1200" spc="-114" dirty="0">
                <a:latin typeface="Calibri"/>
                <a:cs typeface="Calibri"/>
              </a:rPr>
              <a:t>циклическую </a:t>
            </a:r>
            <a:r>
              <a:rPr sz="1200" spc="-105" dirty="0">
                <a:latin typeface="Calibri"/>
                <a:cs typeface="Calibri"/>
              </a:rPr>
              <a:t>электрическую активность:  </a:t>
            </a:r>
            <a:r>
              <a:rPr sz="1200" spc="-110" dirty="0">
                <a:latin typeface="Calibri"/>
                <a:cs typeface="Calibri"/>
              </a:rPr>
              <a:t>деполяризация- </a:t>
            </a:r>
            <a:r>
              <a:rPr sz="1200" spc="-114" dirty="0">
                <a:latin typeface="Calibri"/>
                <a:cs typeface="Calibri"/>
              </a:rPr>
              <a:t>потенциал </a:t>
            </a:r>
            <a:r>
              <a:rPr sz="1200" spc="-110" dirty="0">
                <a:latin typeface="Calibri"/>
                <a:cs typeface="Calibri"/>
              </a:rPr>
              <a:t>действия </a:t>
            </a:r>
            <a:r>
              <a:rPr sz="1200" spc="35" dirty="0">
                <a:latin typeface="Calibri"/>
                <a:cs typeface="Calibri"/>
              </a:rPr>
              <a:t>– </a:t>
            </a:r>
            <a:r>
              <a:rPr sz="1200" spc="-114" dirty="0">
                <a:latin typeface="Calibri"/>
                <a:cs typeface="Calibri"/>
              </a:rPr>
              <a:t>реполяризация </a:t>
            </a:r>
            <a:r>
              <a:rPr sz="1200" spc="35" dirty="0">
                <a:latin typeface="Calibri"/>
                <a:cs typeface="Calibri"/>
              </a:rPr>
              <a:t>– </a:t>
            </a:r>
            <a:r>
              <a:rPr sz="1200" spc="-130" dirty="0">
                <a:latin typeface="Calibri"/>
                <a:cs typeface="Calibri"/>
              </a:rPr>
              <a:t>торможение </a:t>
            </a:r>
            <a:r>
              <a:rPr sz="1200" spc="35" dirty="0">
                <a:latin typeface="Calibri"/>
                <a:cs typeface="Calibri"/>
              </a:rPr>
              <a:t>– </a:t>
            </a:r>
            <a:r>
              <a:rPr sz="1200" spc="-125" dirty="0">
                <a:latin typeface="Calibri"/>
                <a:cs typeface="Calibri"/>
              </a:rPr>
              <a:t>трансмембранные  </a:t>
            </a:r>
            <a:r>
              <a:rPr sz="1200" spc="-105" dirty="0">
                <a:latin typeface="Calibri"/>
                <a:cs typeface="Calibri"/>
              </a:rPr>
              <a:t>электрические </a:t>
            </a:r>
            <a:r>
              <a:rPr sz="1200" spc="-125" dirty="0">
                <a:latin typeface="Calibri"/>
                <a:cs typeface="Calibri"/>
              </a:rPr>
              <a:t>и ионные </a:t>
            </a:r>
            <a:r>
              <a:rPr sz="1200" spc="-114" dirty="0">
                <a:latin typeface="Calibri"/>
                <a:cs typeface="Calibri"/>
              </a:rPr>
              <a:t>градиенты, </a:t>
            </a:r>
            <a:r>
              <a:rPr sz="1200" spc="-130" dirty="0">
                <a:latin typeface="Calibri"/>
                <a:cs typeface="Calibri"/>
              </a:rPr>
              <a:t>поддерживаемые </a:t>
            </a:r>
            <a:r>
              <a:rPr sz="1200" spc="-120" dirty="0">
                <a:latin typeface="Calibri"/>
                <a:cs typeface="Calibri"/>
              </a:rPr>
              <a:t>активным </a:t>
            </a:r>
            <a:r>
              <a:rPr sz="1200" spc="-114" dirty="0">
                <a:latin typeface="Calibri"/>
                <a:cs typeface="Calibri"/>
              </a:rPr>
              <a:t>транспортом </a:t>
            </a:r>
            <a:r>
              <a:rPr sz="1200" spc="-85" dirty="0">
                <a:latin typeface="Calibri"/>
                <a:cs typeface="Calibri"/>
              </a:rPr>
              <a:t>(  </a:t>
            </a:r>
            <a:r>
              <a:rPr sz="1200" spc="-110" dirty="0">
                <a:latin typeface="Calibri"/>
                <a:cs typeface="Calibri"/>
              </a:rPr>
              <a:t>энергозависимая </a:t>
            </a:r>
            <a:r>
              <a:rPr sz="1200" spc="-120" dirty="0">
                <a:latin typeface="Calibri"/>
                <a:cs typeface="Calibri"/>
              </a:rPr>
              <a:t>ионная </a:t>
            </a:r>
            <a:r>
              <a:rPr sz="1200" spc="-125" dirty="0">
                <a:latin typeface="Calibri"/>
                <a:cs typeface="Calibri"/>
              </a:rPr>
              <a:t>помпа) </a:t>
            </a:r>
            <a:r>
              <a:rPr sz="1200" spc="-110" dirty="0">
                <a:latin typeface="Calibri"/>
                <a:cs typeface="Calibri"/>
              </a:rPr>
              <a:t>против </a:t>
            </a:r>
            <a:r>
              <a:rPr sz="1200" spc="-105" dirty="0">
                <a:latin typeface="Calibri"/>
                <a:cs typeface="Calibri"/>
              </a:rPr>
              <a:t>электрохимических </a:t>
            </a:r>
            <a:r>
              <a:rPr sz="1200" spc="-110" dirty="0">
                <a:latin typeface="Calibri"/>
                <a:cs typeface="Calibri"/>
              </a:rPr>
              <a:t>градиентов.</a:t>
            </a:r>
            <a:endParaRPr sz="1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05" dirty="0">
                <a:latin typeface="Calibri"/>
                <a:cs typeface="Calibri"/>
              </a:rPr>
              <a:t>Синтез, </a:t>
            </a:r>
            <a:r>
              <a:rPr sz="1200" spc="-114" dirty="0">
                <a:latin typeface="Calibri"/>
                <a:cs typeface="Calibri"/>
              </a:rPr>
              <a:t>накопление </a:t>
            </a:r>
            <a:r>
              <a:rPr sz="1200" spc="-125" dirty="0">
                <a:latin typeface="Calibri"/>
                <a:cs typeface="Calibri"/>
              </a:rPr>
              <a:t>и освобождение </a:t>
            </a:r>
            <a:r>
              <a:rPr sz="1200" spc="-110" dirty="0">
                <a:latin typeface="Calibri"/>
                <a:cs typeface="Calibri"/>
              </a:rPr>
              <a:t>нейротрансмиттеров,</a:t>
            </a:r>
            <a:endParaRPr sz="1200">
              <a:latin typeface="Calibri"/>
              <a:cs typeface="Calibri"/>
            </a:endParaRPr>
          </a:p>
          <a:p>
            <a:pPr marL="297815" marR="653415" indent="-285750">
              <a:lnSpc>
                <a:spcPts val="1390"/>
              </a:lnSpc>
              <a:spcBef>
                <a:spcPts val="3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4" dirty="0">
                <a:latin typeface="Calibri"/>
                <a:cs typeface="Calibri"/>
              </a:rPr>
              <a:t>Образование опорных элементов </a:t>
            </a:r>
            <a:r>
              <a:rPr sz="1200" spc="-110" dirty="0">
                <a:latin typeface="Calibri"/>
                <a:cs typeface="Calibri"/>
              </a:rPr>
              <a:t>(шванновские клетки, </a:t>
            </a:r>
            <a:r>
              <a:rPr sz="1200" spc="-120" dirty="0">
                <a:latin typeface="Calibri"/>
                <a:cs typeface="Calibri"/>
              </a:rPr>
              <a:t>микроглия, </a:t>
            </a:r>
            <a:r>
              <a:rPr sz="1200" spc="-110" dirty="0">
                <a:latin typeface="Calibri"/>
                <a:cs typeface="Calibri"/>
              </a:rPr>
              <a:t>астроциты,  </a:t>
            </a:r>
            <a:r>
              <a:rPr sz="1200" spc="-120" dirty="0">
                <a:latin typeface="Calibri"/>
                <a:cs typeface="Calibri"/>
              </a:rPr>
              <a:t>олигодендроциты), </a:t>
            </a:r>
            <a:r>
              <a:rPr sz="1200" spc="-125" dirty="0">
                <a:latin typeface="Calibri"/>
                <a:cs typeface="Calibri"/>
              </a:rPr>
              <a:t>миелина, </a:t>
            </a:r>
            <a:r>
              <a:rPr sz="1200" spc="-114" dirty="0">
                <a:latin typeface="Calibri"/>
                <a:cs typeface="Calibri"/>
              </a:rPr>
              <a:t>элементов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00" dirty="0">
                <a:latin typeface="Calibri"/>
                <a:cs typeface="Calibri"/>
              </a:rPr>
              <a:t>ГЭБ</a:t>
            </a:r>
            <a:endParaRPr sz="1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4" dirty="0">
                <a:latin typeface="Calibri"/>
                <a:cs typeface="Calibri"/>
              </a:rPr>
              <a:t>Питание нейронов </a:t>
            </a:r>
            <a:r>
              <a:rPr sz="1200" spc="-110" dirty="0">
                <a:latin typeface="Calibri"/>
                <a:cs typeface="Calibri"/>
              </a:rPr>
              <a:t>(образование</a:t>
            </a:r>
            <a:r>
              <a:rPr sz="1200" spc="-145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гликогена)</a:t>
            </a:r>
            <a:endParaRPr sz="12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200" spc="-114" dirty="0">
                <a:latin typeface="Calibri"/>
                <a:cs typeface="Calibri"/>
              </a:rPr>
              <a:t>Апоптоз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2976" y="4954523"/>
            <a:ext cx="23006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Arial Narrow"/>
                <a:cs typeface="Arial Narrow"/>
              </a:rPr>
              <a:t>M.Albin. </a:t>
            </a:r>
            <a:r>
              <a:rPr sz="1400" spc="-25" dirty="0">
                <a:latin typeface="Arial Narrow"/>
                <a:cs typeface="Arial Narrow"/>
              </a:rPr>
              <a:t>Neuroanesthesia,</a:t>
            </a:r>
            <a:r>
              <a:rPr sz="1400" spc="-65" dirty="0">
                <a:latin typeface="Arial Narrow"/>
                <a:cs typeface="Arial Narrow"/>
              </a:rPr>
              <a:t> </a:t>
            </a:r>
            <a:r>
              <a:rPr sz="1400" spc="-25" dirty="0">
                <a:latin typeface="Arial Narrow"/>
                <a:cs typeface="Arial Narrow"/>
              </a:rPr>
              <a:t>1994,p24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6578" y="365522"/>
            <a:ext cx="3319462" cy="1897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786" y="500888"/>
            <a:ext cx="18268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Энергосбережение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7239" y="817879"/>
            <a:ext cx="5801995" cy="241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3170">
              <a:lnSpc>
                <a:spcPct val="100000"/>
              </a:lnSpc>
              <a:spcBef>
                <a:spcPts val="100"/>
              </a:spcBef>
            </a:pPr>
            <a:r>
              <a:rPr sz="2100" spc="-160" dirty="0">
                <a:latin typeface="Calibri"/>
                <a:cs typeface="Calibri"/>
              </a:rPr>
              <a:t>1. </a:t>
            </a:r>
            <a:r>
              <a:rPr sz="2100" spc="-195" dirty="0">
                <a:latin typeface="Calibri"/>
                <a:cs typeface="Calibri"/>
              </a:rPr>
              <a:t>Функциональная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spc="-175" dirty="0">
                <a:latin typeface="Calibri"/>
                <a:cs typeface="Calibri"/>
              </a:rPr>
              <a:t>гетерогенность</a:t>
            </a:r>
            <a:endParaRPr sz="2100">
              <a:latin typeface="Calibri"/>
              <a:cs typeface="Calibri"/>
            </a:endParaRPr>
          </a:p>
          <a:p>
            <a:pPr marL="12700" marR="786765">
              <a:lnSpc>
                <a:spcPct val="100800"/>
              </a:lnSpc>
              <a:spcBef>
                <a:spcPts val="935"/>
              </a:spcBef>
            </a:pPr>
            <a:r>
              <a:rPr sz="1200" spc="-90" dirty="0">
                <a:latin typeface="Calibri"/>
                <a:cs typeface="Calibri"/>
              </a:rPr>
              <a:t>В </a:t>
            </a:r>
            <a:r>
              <a:rPr sz="1200" spc="-105" dirty="0">
                <a:latin typeface="Calibri"/>
                <a:cs typeface="Calibri"/>
              </a:rPr>
              <a:t>физиологических </a:t>
            </a:r>
            <a:r>
              <a:rPr sz="1200" spc="-100" dirty="0">
                <a:latin typeface="Calibri"/>
                <a:cs typeface="Calibri"/>
              </a:rPr>
              <a:t>условиях </a:t>
            </a:r>
            <a:r>
              <a:rPr sz="1200" spc="-114" dirty="0">
                <a:latin typeface="Calibri"/>
                <a:cs typeface="Calibri"/>
              </a:rPr>
              <a:t>различные </a:t>
            </a:r>
            <a:r>
              <a:rPr sz="1200" spc="-120" dirty="0">
                <a:latin typeface="Calibri"/>
                <a:cs typeface="Calibri"/>
              </a:rPr>
              <a:t>функциональные системы </a:t>
            </a:r>
            <a:r>
              <a:rPr sz="1200" spc="-125" dirty="0">
                <a:latin typeface="Calibri"/>
                <a:cs typeface="Calibri"/>
              </a:rPr>
              <a:t>и подсистемы  </a:t>
            </a:r>
            <a:r>
              <a:rPr sz="1200" spc="-120" dirty="0">
                <a:latin typeface="Calibri"/>
                <a:cs typeface="Calibri"/>
              </a:rPr>
              <a:t>демонстрируют разный </a:t>
            </a:r>
            <a:r>
              <a:rPr sz="1200" spc="-110" dirty="0">
                <a:latin typeface="Calibri"/>
                <a:cs typeface="Calibri"/>
              </a:rPr>
              <a:t>уровень </a:t>
            </a:r>
            <a:r>
              <a:rPr sz="1200" spc="-105" dirty="0">
                <a:latin typeface="Calibri"/>
                <a:cs typeface="Calibri"/>
              </a:rPr>
              <a:t>активности, </a:t>
            </a:r>
            <a:r>
              <a:rPr sz="1200" spc="-100" dirty="0">
                <a:latin typeface="Calibri"/>
                <a:cs typeface="Calibri"/>
              </a:rPr>
              <a:t>что </a:t>
            </a:r>
            <a:r>
              <a:rPr sz="1200" spc="-105" dirty="0">
                <a:latin typeface="Calibri"/>
                <a:cs typeface="Calibri"/>
              </a:rPr>
              <a:t>обеспечивает </a:t>
            </a:r>
            <a:r>
              <a:rPr sz="1200" spc="-114" dirty="0">
                <a:latin typeface="Calibri"/>
                <a:cs typeface="Calibri"/>
              </a:rPr>
              <a:t>перераспределение </a:t>
            </a:r>
            <a:r>
              <a:rPr sz="1200" spc="-110" dirty="0">
                <a:latin typeface="Calibri"/>
                <a:cs typeface="Calibri"/>
              </a:rPr>
              <a:t>доставки  </a:t>
            </a:r>
            <a:r>
              <a:rPr sz="1200" spc="-100" dirty="0">
                <a:latin typeface="Calibri"/>
                <a:cs typeface="Calibri"/>
              </a:rPr>
              <a:t>субстратов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энергообмена.</a:t>
            </a:r>
            <a:endParaRPr sz="1200">
              <a:latin typeface="Calibri"/>
              <a:cs typeface="Calibri"/>
            </a:endParaRPr>
          </a:p>
          <a:p>
            <a:pPr marL="12700" marR="715645">
              <a:lnSpc>
                <a:spcPct val="100800"/>
              </a:lnSpc>
              <a:spcBef>
                <a:spcPts val="229"/>
              </a:spcBef>
            </a:pPr>
            <a:r>
              <a:rPr sz="1200" spc="-110" dirty="0">
                <a:latin typeface="Calibri"/>
                <a:cs typeface="Calibri"/>
              </a:rPr>
              <a:t>Интеллектуальная </a:t>
            </a:r>
            <a:r>
              <a:rPr sz="1200" spc="-130" dirty="0">
                <a:latin typeface="Calibri"/>
                <a:cs typeface="Calibri"/>
              </a:rPr>
              <a:t>или </a:t>
            </a:r>
            <a:r>
              <a:rPr sz="1200" spc="-105" dirty="0">
                <a:latin typeface="Calibri"/>
                <a:cs typeface="Calibri"/>
              </a:rPr>
              <a:t>физическая активность, </a:t>
            </a:r>
            <a:r>
              <a:rPr sz="1200" spc="-110" dirty="0">
                <a:latin typeface="Calibri"/>
                <a:cs typeface="Calibri"/>
              </a:rPr>
              <a:t>судороги связаны </a:t>
            </a:r>
            <a:r>
              <a:rPr sz="1200" b="1" spc="-85" dirty="0">
                <a:solidFill>
                  <a:srgbClr val="FF0000"/>
                </a:solidFill>
                <a:latin typeface="Calibri"/>
                <a:cs typeface="Calibri"/>
              </a:rPr>
              <a:t>с </a:t>
            </a:r>
            <a:r>
              <a:rPr sz="1200" b="1" spc="-130" dirty="0">
                <a:solidFill>
                  <a:srgbClr val="FF0000"/>
                </a:solidFill>
                <a:latin typeface="Calibri"/>
                <a:cs typeface="Calibri"/>
              </a:rPr>
              <a:t>повышением </a:t>
            </a:r>
            <a:r>
              <a:rPr sz="1200" spc="-114" dirty="0">
                <a:latin typeface="Calibri"/>
                <a:cs typeface="Calibri"/>
              </a:rPr>
              <a:t>потребления  </a:t>
            </a:r>
            <a:r>
              <a:rPr sz="1200" spc="-105" dirty="0">
                <a:latin typeface="Calibri"/>
                <a:cs typeface="Calibri"/>
              </a:rPr>
              <a:t>энергии </a:t>
            </a:r>
            <a:r>
              <a:rPr sz="1200" spc="-114" dirty="0">
                <a:latin typeface="Calibri"/>
                <a:cs typeface="Calibri"/>
              </a:rPr>
              <a:t>благодаря </a:t>
            </a:r>
            <a:r>
              <a:rPr sz="1200" spc="-100" dirty="0">
                <a:latin typeface="Calibri"/>
                <a:cs typeface="Calibri"/>
              </a:rPr>
              <a:t>росту </a:t>
            </a:r>
            <a:r>
              <a:rPr sz="1200" spc="-105" dirty="0">
                <a:latin typeface="Calibri"/>
                <a:cs typeface="Calibri"/>
              </a:rPr>
              <a:t>активности </a:t>
            </a:r>
            <a:r>
              <a:rPr sz="1200" spc="-125" dirty="0">
                <a:latin typeface="Calibri"/>
                <a:cs typeface="Calibri"/>
              </a:rPr>
              <a:t>ионной </a:t>
            </a:r>
            <a:r>
              <a:rPr sz="1200" spc="-135" dirty="0">
                <a:latin typeface="Calibri"/>
                <a:cs typeface="Calibri"/>
              </a:rPr>
              <a:t>помпы, </a:t>
            </a:r>
            <a:r>
              <a:rPr sz="1200" spc="-105" dirty="0">
                <a:latin typeface="Calibri"/>
                <a:cs typeface="Calibri"/>
              </a:rPr>
              <a:t>синтеза, транспорта </a:t>
            </a:r>
            <a:r>
              <a:rPr sz="1200" spc="-125" dirty="0">
                <a:latin typeface="Calibri"/>
                <a:cs typeface="Calibri"/>
              </a:rPr>
              <a:t>и освобождения  молекул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медиаторов.</a:t>
            </a:r>
            <a:endParaRPr sz="1200">
              <a:latin typeface="Calibri"/>
              <a:cs typeface="Calibri"/>
            </a:endParaRPr>
          </a:p>
          <a:p>
            <a:pPr marL="12700" marR="948690">
              <a:lnSpc>
                <a:spcPct val="105000"/>
              </a:lnSpc>
              <a:spcBef>
                <a:spcPts val="190"/>
              </a:spcBef>
            </a:pPr>
            <a:r>
              <a:rPr sz="1200" spc="-90" dirty="0">
                <a:latin typeface="Calibri"/>
                <a:cs typeface="Calibri"/>
              </a:rPr>
              <a:t>В </a:t>
            </a:r>
            <a:r>
              <a:rPr sz="1200" spc="-120" dirty="0">
                <a:latin typeface="Calibri"/>
                <a:cs typeface="Calibri"/>
              </a:rPr>
              <a:t>период функциональной </a:t>
            </a:r>
            <a:r>
              <a:rPr sz="1200" spc="-114" dirty="0">
                <a:latin typeface="Calibri"/>
                <a:cs typeface="Calibri"/>
              </a:rPr>
              <a:t>депрессии </a:t>
            </a:r>
            <a:r>
              <a:rPr sz="1200" spc="-105" dirty="0">
                <a:latin typeface="Calibri"/>
                <a:cs typeface="Calibri"/>
              </a:rPr>
              <a:t>(отдых, </a:t>
            </a:r>
            <a:r>
              <a:rPr sz="1200" spc="-110" dirty="0">
                <a:latin typeface="Calibri"/>
                <a:cs typeface="Calibri"/>
              </a:rPr>
              <a:t>физиологический сон, </a:t>
            </a:r>
            <a:r>
              <a:rPr sz="1200" spc="-120" dirty="0">
                <a:latin typeface="Calibri"/>
                <a:cs typeface="Calibri"/>
              </a:rPr>
              <a:t>кома) церебральные  </a:t>
            </a:r>
            <a:r>
              <a:rPr sz="1200" spc="-110" dirty="0">
                <a:latin typeface="Calibri"/>
                <a:cs typeface="Calibri"/>
              </a:rPr>
              <a:t>потребности </a:t>
            </a:r>
            <a:r>
              <a:rPr sz="1200" spc="-95" dirty="0">
                <a:latin typeface="Calibri"/>
                <a:cs typeface="Calibri"/>
              </a:rPr>
              <a:t>в </a:t>
            </a:r>
            <a:r>
              <a:rPr sz="1200" spc="-105" dirty="0">
                <a:latin typeface="Calibri"/>
                <a:cs typeface="Calibri"/>
              </a:rPr>
              <a:t>энергии </a:t>
            </a:r>
            <a:r>
              <a:rPr sz="1200" b="1" spc="-114" dirty="0">
                <a:solidFill>
                  <a:srgbClr val="FF0000"/>
                </a:solidFill>
                <a:latin typeface="Calibri"/>
                <a:cs typeface="Calibri"/>
              </a:rPr>
              <a:t>снижаются</a:t>
            </a:r>
            <a:r>
              <a:rPr sz="1200" spc="-114" dirty="0">
                <a:latin typeface="Calibri"/>
                <a:cs typeface="Calibri"/>
              </a:rPr>
              <a:t>, </a:t>
            </a:r>
            <a:r>
              <a:rPr sz="1200" spc="-120" dirty="0">
                <a:latin typeface="Calibri"/>
                <a:cs typeface="Calibri"/>
              </a:rPr>
              <a:t>чему </a:t>
            </a:r>
            <a:r>
              <a:rPr sz="1200" spc="-95" dirty="0">
                <a:latin typeface="Calibri"/>
                <a:cs typeface="Calibri"/>
              </a:rPr>
              <a:t>соответствует </a:t>
            </a:r>
            <a:r>
              <a:rPr sz="1200" spc="-125" dirty="0">
                <a:latin typeface="Calibri"/>
                <a:cs typeface="Calibri"/>
              </a:rPr>
              <a:t>снижение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энергодоставки.</a:t>
            </a:r>
            <a:endParaRPr sz="1200">
              <a:latin typeface="Calibri"/>
              <a:cs typeface="Calibri"/>
            </a:endParaRPr>
          </a:p>
          <a:p>
            <a:pPr marL="12700" marR="808990">
              <a:lnSpc>
                <a:spcPct val="105000"/>
              </a:lnSpc>
              <a:spcBef>
                <a:spcPts val="170"/>
              </a:spcBef>
            </a:pPr>
            <a:r>
              <a:rPr sz="1200" spc="-114" dirty="0">
                <a:latin typeface="Calibri"/>
                <a:cs typeface="Calibri"/>
              </a:rPr>
              <a:t>Нарушение механизмов </a:t>
            </a:r>
            <a:r>
              <a:rPr sz="1200" spc="-105" dirty="0">
                <a:latin typeface="Calibri"/>
                <a:cs typeface="Calibri"/>
              </a:rPr>
              <a:t>холинергической </a:t>
            </a:r>
            <a:r>
              <a:rPr sz="1200" spc="-114" dirty="0">
                <a:latin typeface="Calibri"/>
                <a:cs typeface="Calibri"/>
              </a:rPr>
              <a:t>иннервации приводит </a:t>
            </a:r>
            <a:r>
              <a:rPr sz="1200" spc="-95" dirty="0">
                <a:latin typeface="Calibri"/>
                <a:cs typeface="Calibri"/>
              </a:rPr>
              <a:t>к </a:t>
            </a:r>
            <a:r>
              <a:rPr sz="1200" spc="-130" dirty="0">
                <a:latin typeface="Calibri"/>
                <a:cs typeface="Calibri"/>
              </a:rPr>
              <a:t>снижению </a:t>
            </a:r>
            <a:r>
              <a:rPr sz="1200" spc="-95" dirty="0">
                <a:latin typeface="Calibri"/>
                <a:cs typeface="Calibri"/>
              </a:rPr>
              <a:t>эффекта  </a:t>
            </a:r>
            <a:r>
              <a:rPr sz="1200" spc="-120" dirty="0">
                <a:latin typeface="Calibri"/>
                <a:cs typeface="Calibri"/>
              </a:rPr>
              <a:t>функциональной гиперемии </a:t>
            </a:r>
            <a:r>
              <a:rPr sz="1200" spc="-114" dirty="0">
                <a:latin typeface="Calibri"/>
                <a:cs typeface="Calibri"/>
              </a:rPr>
              <a:t>при </a:t>
            </a:r>
            <a:r>
              <a:rPr sz="1200" spc="-125" dirty="0">
                <a:latin typeface="Calibri"/>
                <a:cs typeface="Calibri"/>
              </a:rPr>
              <a:t>выполнении </a:t>
            </a:r>
            <a:r>
              <a:rPr sz="1200" spc="-105" dirty="0">
                <a:latin typeface="Calibri"/>
                <a:cs typeface="Calibri"/>
              </a:rPr>
              <a:t>когнитивных </a:t>
            </a:r>
            <a:r>
              <a:rPr sz="1200" spc="-114" dirty="0">
                <a:latin typeface="Calibri"/>
                <a:cs typeface="Calibri"/>
              </a:rPr>
              <a:t>действий (болезнь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Альцгеймера)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93330" y="5069332"/>
            <a:ext cx="2703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898989"/>
                </a:solidFill>
                <a:latin typeface="Calibri"/>
                <a:cs typeface="Calibri"/>
              </a:rPr>
              <a:t>L.Edvinsson. Cerebral blood </a:t>
            </a:r>
            <a:r>
              <a:rPr sz="1000" spc="-65" dirty="0">
                <a:solidFill>
                  <a:srgbClr val="898989"/>
                </a:solidFill>
                <a:latin typeface="Calibri"/>
                <a:cs typeface="Calibri"/>
              </a:rPr>
              <a:t>flow </a:t>
            </a:r>
            <a:r>
              <a:rPr sz="1000" spc="-90" dirty="0">
                <a:solidFill>
                  <a:srgbClr val="898989"/>
                </a:solidFill>
                <a:latin typeface="Calibri"/>
                <a:cs typeface="Calibri"/>
              </a:rPr>
              <a:t>and </a:t>
            </a:r>
            <a:r>
              <a:rPr sz="1000" spc="-80" dirty="0">
                <a:solidFill>
                  <a:srgbClr val="898989"/>
                </a:solidFill>
                <a:latin typeface="Calibri"/>
                <a:cs typeface="Calibri"/>
              </a:rPr>
              <a:t>metabolism, </a:t>
            </a:r>
            <a:r>
              <a:rPr sz="1000" spc="-65" dirty="0">
                <a:solidFill>
                  <a:srgbClr val="898989"/>
                </a:solidFill>
                <a:latin typeface="Calibri"/>
                <a:cs typeface="Calibri"/>
              </a:rPr>
              <a:t>202, </a:t>
            </a:r>
            <a:r>
              <a:rPr sz="1000" spc="-60" dirty="0">
                <a:solidFill>
                  <a:srgbClr val="898989"/>
                </a:solidFill>
                <a:latin typeface="Calibri"/>
                <a:cs typeface="Calibri"/>
              </a:rPr>
              <a:t>522</a:t>
            </a:r>
            <a:r>
              <a:rPr sz="1000" spc="-14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000" spc="-70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4469" y="1291828"/>
            <a:ext cx="3265885" cy="186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3821" y="3312319"/>
            <a:ext cx="1943100" cy="16442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8499" y="3577581"/>
            <a:ext cx="5045710" cy="13163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58115" rIns="0" bIns="0" rtlCol="0">
            <a:spAutoFit/>
          </a:bodyPr>
          <a:lstStyle/>
          <a:p>
            <a:pPr marL="90805" marR="107314">
              <a:lnSpc>
                <a:spcPct val="100400"/>
              </a:lnSpc>
              <a:spcBef>
                <a:spcPts val="1245"/>
              </a:spcBef>
            </a:pPr>
            <a:r>
              <a:rPr sz="1800" spc="-110" dirty="0">
                <a:latin typeface="Calibri"/>
                <a:cs typeface="Calibri"/>
              </a:rPr>
              <a:t>ПЕРФУЗИОННО-МЕТАБОЛИЧЕСКОЕ </a:t>
            </a:r>
            <a:r>
              <a:rPr sz="1800" spc="-120" dirty="0">
                <a:latin typeface="Calibri"/>
                <a:cs typeface="Calibri"/>
              </a:rPr>
              <a:t>СОПРЯЖЕНИЕ  </a:t>
            </a:r>
            <a:r>
              <a:rPr sz="1800" spc="-150" dirty="0">
                <a:latin typeface="Calibri"/>
                <a:cs typeface="Calibri"/>
              </a:rPr>
              <a:t>(ПМС) </a:t>
            </a:r>
            <a:r>
              <a:rPr sz="1800" spc="55" dirty="0">
                <a:latin typeface="Calibri"/>
                <a:cs typeface="Calibri"/>
              </a:rPr>
              <a:t>– </a:t>
            </a:r>
            <a:r>
              <a:rPr sz="1800" spc="-120" dirty="0">
                <a:latin typeface="Calibri"/>
                <a:cs typeface="Calibri"/>
              </a:rPr>
              <a:t>УНИКАЛЬНАЯ </a:t>
            </a:r>
            <a:r>
              <a:rPr sz="1800" spc="-114" dirty="0">
                <a:latin typeface="Calibri"/>
                <a:cs typeface="Calibri"/>
              </a:rPr>
              <a:t>СПОСОБНОСТЬ </a:t>
            </a:r>
            <a:r>
              <a:rPr sz="1800" spc="-110" dirty="0">
                <a:latin typeface="Calibri"/>
                <a:cs typeface="Calibri"/>
              </a:rPr>
              <a:t>НЕРВНОЙ </a:t>
            </a:r>
            <a:r>
              <a:rPr sz="1800" spc="-100" dirty="0">
                <a:latin typeface="Calibri"/>
                <a:cs typeface="Calibri"/>
              </a:rPr>
              <a:t>ТКАНИ  </a:t>
            </a:r>
            <a:r>
              <a:rPr sz="1800" spc="-114" dirty="0">
                <a:latin typeface="Calibri"/>
                <a:cs typeface="Calibri"/>
              </a:rPr>
              <a:t>КОНТРОЛИРОВАТЬ </a:t>
            </a:r>
            <a:r>
              <a:rPr sz="1800" spc="-120" dirty="0">
                <a:latin typeface="Calibri"/>
                <a:cs typeface="Calibri"/>
              </a:rPr>
              <a:t>РАСХОД </a:t>
            </a:r>
            <a:r>
              <a:rPr sz="1800" spc="-105" dirty="0">
                <a:latin typeface="Calibri"/>
                <a:cs typeface="Calibri"/>
              </a:rPr>
              <a:t>ЭНЕРГИИ </a:t>
            </a:r>
            <a:r>
              <a:rPr sz="1800" spc="-135" dirty="0">
                <a:latin typeface="Calibri"/>
                <a:cs typeface="Calibri"/>
              </a:rPr>
              <a:t>В  </a:t>
            </a:r>
            <a:r>
              <a:rPr sz="1800" spc="-130" dirty="0">
                <a:latin typeface="Calibri"/>
                <a:cs typeface="Calibri"/>
              </a:rPr>
              <a:t>ЗАВИСИМОСТИ </a:t>
            </a:r>
            <a:r>
              <a:rPr sz="1800" spc="-150" dirty="0">
                <a:latin typeface="Calibri"/>
                <a:cs typeface="Calibri"/>
              </a:rPr>
              <a:t>ОТ </a:t>
            </a:r>
            <a:r>
              <a:rPr sz="1800" spc="-110" dirty="0">
                <a:latin typeface="Calibri"/>
                <a:cs typeface="Calibri"/>
              </a:rPr>
              <a:t>КЛЕТОЧНОЙ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АКТИВНОСТИ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4063" y="2605088"/>
            <a:ext cx="2085975" cy="1882775"/>
            <a:chOff x="5834063" y="2605088"/>
            <a:chExt cx="2085975" cy="1882775"/>
          </a:xfrm>
        </p:grpSpPr>
        <p:sp>
          <p:nvSpPr>
            <p:cNvPr id="3" name="object 3"/>
            <p:cNvSpPr/>
            <p:nvPr/>
          </p:nvSpPr>
          <p:spPr>
            <a:xfrm>
              <a:off x="5834063" y="2605088"/>
              <a:ext cx="2085975" cy="18823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45457" y="3376534"/>
              <a:ext cx="1299210" cy="647065"/>
            </a:xfrm>
            <a:custGeom>
              <a:avLst/>
              <a:gdLst/>
              <a:ahLst/>
              <a:cxnLst/>
              <a:rect l="l" t="t" r="r" b="b"/>
              <a:pathLst>
                <a:path w="1299209" h="647064">
                  <a:moveTo>
                    <a:pt x="1213932" y="0"/>
                  </a:moveTo>
                  <a:lnTo>
                    <a:pt x="0" y="287258"/>
                  </a:lnTo>
                  <a:lnTo>
                    <a:pt x="85048" y="646664"/>
                  </a:lnTo>
                  <a:lnTo>
                    <a:pt x="1298980" y="359407"/>
                  </a:lnTo>
                  <a:lnTo>
                    <a:pt x="121393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67860" y="405891"/>
            <a:ext cx="1403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0" dirty="0"/>
              <a:t>Энергосбережение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1421927" y="649732"/>
            <a:ext cx="4894580" cy="52260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50875" marR="5080" indent="-638810">
              <a:lnSpc>
                <a:spcPct val="103699"/>
              </a:lnSpc>
              <a:spcBef>
                <a:spcPts val="25"/>
              </a:spcBef>
            </a:pPr>
            <a:r>
              <a:rPr sz="1600" spc="-125" dirty="0">
                <a:latin typeface="Calibri"/>
                <a:cs typeface="Calibri"/>
              </a:rPr>
              <a:t>2. </a:t>
            </a:r>
            <a:r>
              <a:rPr sz="1600" spc="-150" dirty="0">
                <a:latin typeface="Calibri"/>
                <a:cs typeface="Calibri"/>
              </a:rPr>
              <a:t>функциональное дозирование </a:t>
            </a:r>
            <a:r>
              <a:rPr sz="1600" spc="-130" dirty="0">
                <a:latin typeface="Calibri"/>
                <a:cs typeface="Calibri"/>
              </a:rPr>
              <a:t>расхода </a:t>
            </a:r>
            <a:r>
              <a:rPr sz="1600" spc="-140" dirty="0">
                <a:latin typeface="Calibri"/>
                <a:cs typeface="Calibri"/>
              </a:rPr>
              <a:t>энергии </a:t>
            </a:r>
            <a:r>
              <a:rPr sz="1600" spc="-155" dirty="0">
                <a:latin typeface="Calibri"/>
                <a:cs typeface="Calibri"/>
              </a:rPr>
              <a:t>при </a:t>
            </a:r>
            <a:r>
              <a:rPr sz="1600" spc="-145" dirty="0">
                <a:latin typeface="Calibri"/>
                <a:cs typeface="Calibri"/>
              </a:rPr>
              <a:t>ограничении  </a:t>
            </a:r>
            <a:r>
              <a:rPr sz="1600" spc="-140" dirty="0">
                <a:latin typeface="Calibri"/>
                <a:cs typeface="Calibri"/>
              </a:rPr>
              <a:t>доставки </a:t>
            </a:r>
            <a:r>
              <a:rPr sz="1600" spc="-130" dirty="0">
                <a:latin typeface="Calibri"/>
                <a:cs typeface="Calibri"/>
              </a:rPr>
              <a:t>субстратов </a:t>
            </a:r>
            <a:r>
              <a:rPr sz="1600" spc="-140" dirty="0">
                <a:latin typeface="Calibri"/>
                <a:cs typeface="Calibri"/>
              </a:rPr>
              <a:t>энергии </a:t>
            </a:r>
            <a:r>
              <a:rPr sz="1600" spc="-150" dirty="0">
                <a:latin typeface="Calibri"/>
                <a:cs typeface="Calibri"/>
              </a:rPr>
              <a:t>(обратный</a:t>
            </a:r>
            <a:r>
              <a:rPr sz="1600" spc="-260" dirty="0">
                <a:latin typeface="Calibri"/>
                <a:cs typeface="Calibri"/>
              </a:rPr>
              <a:t> </a:t>
            </a:r>
            <a:r>
              <a:rPr sz="1600" spc="-135" dirty="0">
                <a:latin typeface="Calibri"/>
                <a:cs typeface="Calibri"/>
              </a:rPr>
              <a:t>процесс)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239" y="1906523"/>
            <a:ext cx="4927600" cy="64452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ct val="95000"/>
              </a:lnSpc>
              <a:spcBef>
                <a:spcPts val="180"/>
              </a:spcBef>
            </a:pPr>
            <a:r>
              <a:rPr sz="1400" spc="-135" dirty="0">
                <a:latin typeface="Calibri"/>
                <a:cs typeface="Calibri"/>
              </a:rPr>
              <a:t>Во </a:t>
            </a:r>
            <a:r>
              <a:rPr sz="1400" spc="-160" dirty="0">
                <a:latin typeface="Calibri"/>
                <a:cs typeface="Calibri"/>
              </a:rPr>
              <a:t>время </a:t>
            </a:r>
            <a:r>
              <a:rPr sz="1400" spc="-135" dirty="0">
                <a:latin typeface="Calibri"/>
                <a:cs typeface="Calibri"/>
              </a:rPr>
              <a:t>критического </a:t>
            </a:r>
            <a:r>
              <a:rPr sz="1400" spc="-165" dirty="0">
                <a:latin typeface="Calibri"/>
                <a:cs typeface="Calibri"/>
              </a:rPr>
              <a:t>снижения </a:t>
            </a:r>
            <a:r>
              <a:rPr sz="1400" spc="-140" dirty="0">
                <a:latin typeface="Calibri"/>
                <a:cs typeface="Calibri"/>
              </a:rPr>
              <a:t>доставки </a:t>
            </a:r>
            <a:r>
              <a:rPr sz="1400" spc="-150" dirty="0">
                <a:latin typeface="Calibri"/>
                <a:cs typeface="Calibri"/>
              </a:rPr>
              <a:t>энергокомпонентов </a:t>
            </a:r>
            <a:r>
              <a:rPr sz="1400" spc="-165" dirty="0">
                <a:latin typeface="Calibri"/>
                <a:cs typeface="Calibri"/>
              </a:rPr>
              <a:t>нейроны </a:t>
            </a:r>
            <a:r>
              <a:rPr sz="1400" spc="-145" dirty="0">
                <a:latin typeface="Calibri"/>
                <a:cs typeface="Calibri"/>
              </a:rPr>
              <a:t>могут  </a:t>
            </a:r>
            <a:r>
              <a:rPr sz="1400" spc="-155" dirty="0">
                <a:latin typeface="Calibri"/>
                <a:cs typeface="Calibri"/>
              </a:rPr>
              <a:t>снижать </a:t>
            </a:r>
            <a:r>
              <a:rPr sz="1400" spc="-160" dirty="0">
                <a:latin typeface="Calibri"/>
                <a:cs typeface="Calibri"/>
              </a:rPr>
              <a:t>или </a:t>
            </a:r>
            <a:r>
              <a:rPr sz="1400" spc="-145" dirty="0">
                <a:latin typeface="Calibri"/>
                <a:cs typeface="Calibri"/>
              </a:rPr>
              <a:t>отключать клеточные </a:t>
            </a:r>
            <a:r>
              <a:rPr sz="1400" spc="-150" dirty="0">
                <a:latin typeface="Calibri"/>
                <a:cs typeface="Calibri"/>
              </a:rPr>
              <a:t>функции (ЭЭГ-изолиния), </a:t>
            </a:r>
            <a:r>
              <a:rPr sz="1400" spc="-125" dirty="0">
                <a:latin typeface="Calibri"/>
                <a:cs typeface="Calibri"/>
              </a:rPr>
              <a:t>что </a:t>
            </a:r>
            <a:r>
              <a:rPr sz="1400" spc="-155" dirty="0">
                <a:latin typeface="Calibri"/>
                <a:cs typeface="Calibri"/>
              </a:rPr>
              <a:t>снижает </a:t>
            </a:r>
            <a:r>
              <a:rPr sz="1400" spc="-170" dirty="0">
                <a:latin typeface="Calibri"/>
                <a:cs typeface="Calibri"/>
              </a:rPr>
              <a:t>до </a:t>
            </a:r>
            <a:r>
              <a:rPr sz="1400" spc="-90" dirty="0">
                <a:latin typeface="Calibri"/>
                <a:cs typeface="Calibri"/>
              </a:rPr>
              <a:t>60 </a:t>
            </a:r>
            <a:r>
              <a:rPr sz="1400" spc="-110" dirty="0">
                <a:latin typeface="Calibri"/>
                <a:cs typeface="Calibri"/>
              </a:rPr>
              <a:t>%  </a:t>
            </a:r>
            <a:r>
              <a:rPr sz="1400" spc="-140" dirty="0">
                <a:latin typeface="Calibri"/>
                <a:cs typeface="Calibri"/>
              </a:rPr>
              <a:t>энергозатраты, </a:t>
            </a:r>
            <a:r>
              <a:rPr sz="1400" spc="-125" dirty="0">
                <a:latin typeface="Calibri"/>
                <a:cs typeface="Calibri"/>
              </a:rPr>
              <a:t>что </a:t>
            </a:r>
            <a:r>
              <a:rPr sz="1400" spc="-140" dirty="0">
                <a:latin typeface="Calibri"/>
                <a:cs typeface="Calibri"/>
              </a:rPr>
              <a:t>достаточно </a:t>
            </a:r>
            <a:r>
              <a:rPr sz="1400" spc="-165" dirty="0">
                <a:latin typeface="Calibri"/>
                <a:cs typeface="Calibri"/>
              </a:rPr>
              <a:t>для </a:t>
            </a:r>
            <a:r>
              <a:rPr sz="1400" spc="-170" dirty="0">
                <a:latin typeface="Calibri"/>
                <a:cs typeface="Calibri"/>
              </a:rPr>
              <a:t>поддержания </a:t>
            </a:r>
            <a:r>
              <a:rPr sz="1400" spc="-145" dirty="0">
                <a:latin typeface="Calibri"/>
                <a:cs typeface="Calibri"/>
              </a:rPr>
              <a:t>клеточной</a:t>
            </a:r>
            <a:r>
              <a:rPr sz="1400" spc="-105" dirty="0">
                <a:latin typeface="Calibri"/>
                <a:cs typeface="Calibri"/>
              </a:rPr>
              <a:t> </a:t>
            </a:r>
            <a:r>
              <a:rPr sz="1400" spc="-145" dirty="0">
                <a:latin typeface="Calibri"/>
                <a:cs typeface="Calibri"/>
              </a:rPr>
              <a:t>целостности.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3330" y="5069332"/>
            <a:ext cx="2703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75" dirty="0">
                <a:solidFill>
                  <a:srgbClr val="898989"/>
                </a:solidFill>
                <a:latin typeface="Calibri"/>
                <a:cs typeface="Calibri"/>
              </a:rPr>
              <a:t>L.Edvinsson. Cerebral blood </a:t>
            </a:r>
            <a:r>
              <a:rPr sz="1000" spc="-65" dirty="0">
                <a:solidFill>
                  <a:srgbClr val="898989"/>
                </a:solidFill>
                <a:latin typeface="Calibri"/>
                <a:cs typeface="Calibri"/>
              </a:rPr>
              <a:t>flow </a:t>
            </a:r>
            <a:r>
              <a:rPr sz="1000" spc="-90" dirty="0">
                <a:solidFill>
                  <a:srgbClr val="898989"/>
                </a:solidFill>
                <a:latin typeface="Calibri"/>
                <a:cs typeface="Calibri"/>
              </a:rPr>
              <a:t>and </a:t>
            </a:r>
            <a:r>
              <a:rPr sz="1000" spc="-80" dirty="0">
                <a:solidFill>
                  <a:srgbClr val="898989"/>
                </a:solidFill>
                <a:latin typeface="Calibri"/>
                <a:cs typeface="Calibri"/>
              </a:rPr>
              <a:t>metabolism, </a:t>
            </a:r>
            <a:r>
              <a:rPr sz="1000" spc="-65" dirty="0">
                <a:solidFill>
                  <a:srgbClr val="898989"/>
                </a:solidFill>
                <a:latin typeface="Calibri"/>
                <a:cs typeface="Calibri"/>
              </a:rPr>
              <a:t>202, </a:t>
            </a:r>
            <a:r>
              <a:rPr sz="1000" spc="-60" dirty="0">
                <a:solidFill>
                  <a:srgbClr val="898989"/>
                </a:solidFill>
                <a:latin typeface="Calibri"/>
                <a:cs typeface="Calibri"/>
              </a:rPr>
              <a:t>522</a:t>
            </a:r>
            <a:r>
              <a:rPr sz="1000" spc="-145" dirty="0">
                <a:solidFill>
                  <a:srgbClr val="898989"/>
                </a:solidFill>
                <a:latin typeface="Calibri"/>
                <a:cs typeface="Calibri"/>
              </a:rPr>
              <a:t> </a:t>
            </a:r>
            <a:r>
              <a:rPr sz="1000" spc="-70" dirty="0">
                <a:solidFill>
                  <a:srgbClr val="898989"/>
                </a:solidFill>
                <a:latin typeface="Calibri"/>
                <a:cs typeface="Calibri"/>
              </a:rPr>
              <a:t>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20820000">
            <a:off x="6645485" y="3584791"/>
            <a:ext cx="1059647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100" dirty="0">
                <a:latin typeface="Calibri"/>
                <a:cs typeface="Calibri"/>
              </a:rPr>
              <a:t>Поддержание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1350" spc="-135" baseline="3086" dirty="0">
                <a:latin typeface="Calibri"/>
                <a:cs typeface="Calibri"/>
              </a:rPr>
              <a:t>интеграции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20820000">
            <a:off x="6675389" y="3717107"/>
            <a:ext cx="99591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65" dirty="0">
                <a:latin typeface="Calibri"/>
                <a:cs typeface="Calibri"/>
              </a:rPr>
              <a:t>2,2 </a:t>
            </a:r>
            <a:r>
              <a:rPr sz="900" spc="-100" dirty="0">
                <a:latin typeface="Calibri"/>
                <a:cs typeface="Calibri"/>
              </a:rPr>
              <a:t>мл/100мл/м</a:t>
            </a:r>
            <a:r>
              <a:rPr sz="1350" spc="-150" baseline="3086" dirty="0">
                <a:latin typeface="Calibri"/>
                <a:cs typeface="Calibri"/>
              </a:rPr>
              <a:t>ин</a:t>
            </a:r>
            <a:r>
              <a:rPr sz="1350" spc="-75" baseline="3086" dirty="0">
                <a:latin typeface="Calibri"/>
                <a:cs typeface="Calibri"/>
              </a:rPr>
              <a:t> </a:t>
            </a:r>
            <a:r>
              <a:rPr sz="1350" spc="-97" baseline="3086" dirty="0">
                <a:latin typeface="Calibri"/>
                <a:cs typeface="Calibri"/>
              </a:rPr>
              <a:t>(40%)</a:t>
            </a:r>
            <a:endParaRPr sz="1350" baseline="3086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55531" y="2878932"/>
            <a:ext cx="1020444" cy="646430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571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sz="900" spc="-100" dirty="0">
                <a:latin typeface="Calibri"/>
                <a:cs typeface="Calibri"/>
              </a:rPr>
              <a:t>Метаболизм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ts val="1045"/>
              </a:lnSpc>
              <a:spcBef>
                <a:spcPts val="20"/>
              </a:spcBef>
            </a:pPr>
            <a:r>
              <a:rPr sz="1350" spc="-127" baseline="6172" dirty="0">
                <a:latin typeface="Calibri"/>
                <a:cs typeface="Calibri"/>
              </a:rPr>
              <a:t>(CMRO</a:t>
            </a:r>
            <a:r>
              <a:rPr sz="600" spc="-85" dirty="0">
                <a:latin typeface="Calibri"/>
                <a:cs typeface="Calibri"/>
              </a:rPr>
              <a:t>2</a:t>
            </a:r>
            <a:r>
              <a:rPr sz="600" spc="-65" dirty="0">
                <a:latin typeface="Calibri"/>
                <a:cs typeface="Calibri"/>
              </a:rPr>
              <a:t> </a:t>
            </a:r>
            <a:r>
              <a:rPr sz="1350" spc="-97" baseline="6172" dirty="0">
                <a:latin typeface="Calibri"/>
                <a:cs typeface="Calibri"/>
              </a:rPr>
              <a:t>)</a:t>
            </a:r>
            <a:endParaRPr sz="1350" baseline="6172">
              <a:latin typeface="Calibri"/>
              <a:cs typeface="Calibri"/>
            </a:endParaRPr>
          </a:p>
          <a:p>
            <a:pPr algn="ctr">
              <a:lnSpc>
                <a:spcPts val="1045"/>
              </a:lnSpc>
            </a:pPr>
            <a:r>
              <a:rPr sz="900" spc="-65" dirty="0">
                <a:latin typeface="Calibri"/>
                <a:cs typeface="Calibri"/>
              </a:rPr>
              <a:t>3,3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95" dirty="0">
                <a:latin typeface="Calibri"/>
                <a:cs typeface="Calibri"/>
              </a:rPr>
              <a:t>мл/100мл/мин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900" spc="-65" dirty="0">
                <a:latin typeface="Calibri"/>
                <a:cs typeface="Calibri"/>
              </a:rPr>
              <a:t>(60%)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57813" y="390525"/>
            <a:ext cx="3267075" cy="186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511" y="3217540"/>
            <a:ext cx="5184775" cy="133921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9050" rIns="0" bIns="0" rtlCol="0">
            <a:spAutoFit/>
          </a:bodyPr>
          <a:lstStyle/>
          <a:p>
            <a:pPr marL="91440" marR="151765">
              <a:lnSpc>
                <a:spcPct val="100400"/>
              </a:lnSpc>
              <a:spcBef>
                <a:spcPts val="150"/>
              </a:spcBef>
            </a:pPr>
            <a:r>
              <a:rPr sz="2700" spc="-260" dirty="0">
                <a:latin typeface="Calibri"/>
                <a:cs typeface="Calibri"/>
              </a:rPr>
              <a:t>Невозможность </a:t>
            </a:r>
            <a:r>
              <a:rPr sz="2700" spc="-235" dirty="0">
                <a:latin typeface="Calibri"/>
                <a:cs typeface="Calibri"/>
              </a:rPr>
              <a:t>обеспечить </a:t>
            </a:r>
            <a:r>
              <a:rPr sz="2700" spc="-290" dirty="0">
                <a:latin typeface="Calibri"/>
                <a:cs typeface="Calibri"/>
              </a:rPr>
              <a:t>нормальный  </a:t>
            </a:r>
            <a:r>
              <a:rPr sz="2700" spc="-280" dirty="0">
                <a:latin typeface="Calibri"/>
                <a:cs typeface="Calibri"/>
              </a:rPr>
              <a:t>метаболизм </a:t>
            </a:r>
            <a:r>
              <a:rPr sz="2700" spc="-254" dirty="0">
                <a:latin typeface="Calibri"/>
                <a:cs typeface="Calibri"/>
              </a:rPr>
              <a:t>приводит </a:t>
            </a:r>
            <a:r>
              <a:rPr sz="2700" spc="-210" dirty="0">
                <a:latin typeface="Calibri"/>
                <a:cs typeface="Calibri"/>
              </a:rPr>
              <a:t>к его </a:t>
            </a:r>
            <a:r>
              <a:rPr sz="2700" spc="-290" dirty="0">
                <a:latin typeface="Calibri"/>
                <a:cs typeface="Calibri"/>
              </a:rPr>
              <a:t>снижению  </a:t>
            </a:r>
            <a:r>
              <a:rPr sz="2700" spc="-215" dirty="0">
                <a:latin typeface="Calibri"/>
                <a:cs typeface="Calibri"/>
              </a:rPr>
              <a:t>как </a:t>
            </a:r>
            <a:r>
              <a:rPr sz="2700" spc="-235" dirty="0">
                <a:latin typeface="Calibri"/>
                <a:cs typeface="Calibri"/>
              </a:rPr>
              <a:t>способу</a:t>
            </a:r>
            <a:r>
              <a:rPr sz="2700" spc="-260" dirty="0">
                <a:latin typeface="Calibri"/>
                <a:cs typeface="Calibri"/>
              </a:rPr>
              <a:t> </a:t>
            </a:r>
            <a:r>
              <a:rPr sz="2700" spc="-270" dirty="0">
                <a:latin typeface="Calibri"/>
                <a:cs typeface="Calibri"/>
              </a:rPr>
              <a:t>защиты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6650" y="3013076"/>
            <a:ext cx="6870700" cy="1773555"/>
            <a:chOff x="1136650" y="3013076"/>
            <a:chExt cx="6870700" cy="1773555"/>
          </a:xfrm>
        </p:grpSpPr>
        <p:sp>
          <p:nvSpPr>
            <p:cNvPr id="3" name="object 3"/>
            <p:cNvSpPr/>
            <p:nvPr/>
          </p:nvSpPr>
          <p:spPr>
            <a:xfrm>
              <a:off x="1143000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9" y="0"/>
                  </a:moveTo>
                  <a:lnTo>
                    <a:pt x="0" y="0"/>
                  </a:lnTo>
                  <a:lnTo>
                    <a:pt x="789682" y="485775"/>
                  </a:lnTo>
                  <a:lnTo>
                    <a:pt x="2369046" y="485775"/>
                  </a:lnTo>
                  <a:lnTo>
                    <a:pt x="31587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0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7" y="485775"/>
                  </a:lnTo>
                  <a:lnTo>
                    <a:pt x="3158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2" y="0"/>
                  </a:moveTo>
                  <a:lnTo>
                    <a:pt x="0" y="1188244"/>
                  </a:lnTo>
                  <a:lnTo>
                    <a:pt x="1835943" y="1188244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5241" y="3559968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42272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8" y="0"/>
                  </a:moveTo>
                  <a:lnTo>
                    <a:pt x="0" y="0"/>
                  </a:lnTo>
                  <a:lnTo>
                    <a:pt x="789682" y="485775"/>
                  </a:lnTo>
                  <a:lnTo>
                    <a:pt x="2369046" y="485775"/>
                  </a:lnTo>
                  <a:lnTo>
                    <a:pt x="315872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42272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6" y="485775"/>
                  </a:lnTo>
                  <a:lnTo>
                    <a:pt x="315872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30259" y="1225803"/>
            <a:ext cx="8374380" cy="22193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9690" indent="-342900">
              <a:lnSpc>
                <a:spcPct val="101299"/>
              </a:lnSpc>
              <a:spcBef>
                <a:spcPts val="75"/>
              </a:spcBef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spc="-160" dirty="0">
                <a:latin typeface="Calibri"/>
                <a:cs typeface="Calibri"/>
              </a:rPr>
              <a:t>Для </a:t>
            </a:r>
            <a:r>
              <a:rPr sz="1600" spc="-150" dirty="0">
                <a:latin typeface="Calibri"/>
                <a:cs typeface="Calibri"/>
              </a:rPr>
              <a:t>функционирования нейрона </a:t>
            </a:r>
            <a:r>
              <a:rPr sz="1600" spc="-160" dirty="0">
                <a:latin typeface="Calibri"/>
                <a:cs typeface="Calibri"/>
              </a:rPr>
              <a:t>необходимо, </a:t>
            </a:r>
            <a:r>
              <a:rPr sz="1600" spc="-155" dirty="0">
                <a:latin typeface="Calibri"/>
                <a:cs typeface="Calibri"/>
              </a:rPr>
              <a:t>чтобы </a:t>
            </a:r>
            <a:r>
              <a:rPr sz="1600" spc="-125" dirty="0">
                <a:latin typeface="Calibri"/>
                <a:cs typeface="Calibri"/>
              </a:rPr>
              <a:t>в </a:t>
            </a:r>
            <a:r>
              <a:rPr sz="1600" spc="-180" dirty="0">
                <a:latin typeface="Calibri"/>
                <a:cs typeface="Calibri"/>
              </a:rPr>
              <a:t>каждый </a:t>
            </a:r>
            <a:r>
              <a:rPr sz="1600" spc="-175" dirty="0">
                <a:latin typeface="Calibri"/>
                <a:cs typeface="Calibri"/>
              </a:rPr>
              <a:t>момент </a:t>
            </a:r>
            <a:r>
              <a:rPr sz="1600" spc="-160" dirty="0">
                <a:latin typeface="Calibri"/>
                <a:cs typeface="Calibri"/>
              </a:rPr>
              <a:t>времени </a:t>
            </a:r>
            <a:r>
              <a:rPr sz="1600" spc="-145" dirty="0">
                <a:latin typeface="Calibri"/>
                <a:cs typeface="Calibri"/>
              </a:rPr>
              <a:t>уровень </a:t>
            </a:r>
            <a:r>
              <a:rPr sz="1600" spc="-125" dirty="0">
                <a:latin typeface="Calibri"/>
                <a:cs typeface="Calibri"/>
              </a:rPr>
              <a:t>его </a:t>
            </a:r>
            <a:r>
              <a:rPr sz="1600" spc="-165" dirty="0">
                <a:latin typeface="Calibri"/>
                <a:cs typeface="Calibri"/>
              </a:rPr>
              <a:t>метаболизма  </a:t>
            </a:r>
            <a:r>
              <a:rPr sz="1600" spc="-130" dirty="0">
                <a:latin typeface="Calibri"/>
                <a:cs typeface="Calibri"/>
              </a:rPr>
              <a:t>соответствовал </a:t>
            </a:r>
            <a:r>
              <a:rPr sz="1600" spc="-160" dirty="0">
                <a:latin typeface="Calibri"/>
                <a:cs typeface="Calibri"/>
              </a:rPr>
              <a:t>возможности </a:t>
            </a:r>
            <a:r>
              <a:rPr sz="1600" spc="-125" dirty="0">
                <a:latin typeface="Calibri"/>
                <a:cs typeface="Calibri"/>
              </a:rPr>
              <a:t>его </a:t>
            </a:r>
            <a:r>
              <a:rPr sz="1600" spc="-145" dirty="0">
                <a:latin typeface="Calibri"/>
                <a:cs typeface="Calibri"/>
              </a:rPr>
              <a:t>обеспечения, </a:t>
            </a:r>
            <a:r>
              <a:rPr sz="1600" spc="-130" dirty="0">
                <a:latin typeface="Calibri"/>
                <a:cs typeface="Calibri"/>
              </a:rPr>
              <a:t>то </a:t>
            </a:r>
            <a:r>
              <a:rPr sz="1600" spc="-125" dirty="0">
                <a:latin typeface="Calibri"/>
                <a:cs typeface="Calibri"/>
              </a:rPr>
              <a:t>есть </a:t>
            </a:r>
            <a:r>
              <a:rPr sz="1600" spc="-165" dirty="0">
                <a:latin typeface="Calibri"/>
                <a:cs typeface="Calibri"/>
              </a:rPr>
              <a:t>нормальное </a:t>
            </a:r>
            <a:r>
              <a:rPr sz="1600" spc="-145" dirty="0">
                <a:latin typeface="Calibri"/>
                <a:cs typeface="Calibri"/>
              </a:rPr>
              <a:t>перфузионно-метаболическое </a:t>
            </a:r>
            <a:r>
              <a:rPr sz="1600" spc="-155" dirty="0">
                <a:latin typeface="Calibri"/>
                <a:cs typeface="Calibri"/>
              </a:rPr>
              <a:t>сопряжение  </a:t>
            </a:r>
            <a:r>
              <a:rPr sz="1600" spc="-170" dirty="0">
                <a:latin typeface="Calibri"/>
                <a:cs typeface="Calibri"/>
              </a:rPr>
              <a:t>(ПМС)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ts val="1900"/>
              </a:lnSpc>
              <a:spcBef>
                <a:spcPts val="464"/>
              </a:spcBef>
              <a:buSzPct val="68750"/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600" b="1" spc="-170" dirty="0">
                <a:latin typeface="Calibri"/>
                <a:cs typeface="Calibri"/>
              </a:rPr>
              <a:t>Синдром </a:t>
            </a:r>
            <a:r>
              <a:rPr sz="1600" b="1" spc="-135" dirty="0">
                <a:latin typeface="Calibri"/>
                <a:cs typeface="Calibri"/>
              </a:rPr>
              <a:t>острой </a:t>
            </a:r>
            <a:r>
              <a:rPr sz="1600" b="1" spc="-145" dirty="0">
                <a:latin typeface="Calibri"/>
                <a:cs typeface="Calibri"/>
              </a:rPr>
              <a:t>церебральной </a:t>
            </a:r>
            <a:r>
              <a:rPr sz="1600" b="1" spc="-130" dirty="0">
                <a:latin typeface="Calibri"/>
                <a:cs typeface="Calibri"/>
              </a:rPr>
              <a:t>недостаточности </a:t>
            </a:r>
            <a:r>
              <a:rPr sz="1600" b="1" spc="-125" dirty="0">
                <a:latin typeface="Calibri"/>
                <a:cs typeface="Calibri"/>
              </a:rPr>
              <a:t>(ОЦН) </a:t>
            </a:r>
            <a:r>
              <a:rPr sz="1600" spc="50" dirty="0">
                <a:latin typeface="Calibri"/>
                <a:cs typeface="Calibri"/>
              </a:rPr>
              <a:t>– </a:t>
            </a:r>
            <a:r>
              <a:rPr sz="1600" spc="-160" dirty="0">
                <a:latin typeface="Calibri"/>
                <a:cs typeface="Calibri"/>
              </a:rPr>
              <a:t>симптомокомплекс </a:t>
            </a:r>
            <a:r>
              <a:rPr sz="1600" spc="-130" dirty="0">
                <a:latin typeface="Calibri"/>
                <a:cs typeface="Calibri"/>
              </a:rPr>
              <a:t>острого </a:t>
            </a:r>
            <a:r>
              <a:rPr sz="1600" spc="-160" dirty="0">
                <a:latin typeface="Calibri"/>
                <a:cs typeface="Calibri"/>
              </a:rPr>
              <a:t>повреждения  </a:t>
            </a:r>
            <a:r>
              <a:rPr sz="1600" spc="-150" dirty="0">
                <a:latin typeface="Calibri"/>
                <a:cs typeface="Calibri"/>
              </a:rPr>
              <a:t>центральной нервной </a:t>
            </a:r>
            <a:r>
              <a:rPr sz="1600" spc="-155" dirty="0">
                <a:latin typeface="Calibri"/>
                <a:cs typeface="Calibri"/>
              </a:rPr>
              <a:t>системы, </a:t>
            </a:r>
            <a:r>
              <a:rPr sz="1600" spc="-160" dirty="0">
                <a:latin typeface="Calibri"/>
                <a:cs typeface="Calibri"/>
              </a:rPr>
              <a:t>возникающей </a:t>
            </a:r>
            <a:r>
              <a:rPr sz="1600" spc="-165" dirty="0">
                <a:latin typeface="Calibri"/>
                <a:cs typeface="Calibri"/>
              </a:rPr>
              <a:t>и </a:t>
            </a:r>
            <a:r>
              <a:rPr sz="1600" spc="-150" dirty="0">
                <a:latin typeface="Calibri"/>
                <a:cs typeface="Calibri"/>
              </a:rPr>
              <a:t>прогрессирующий </a:t>
            </a:r>
            <a:r>
              <a:rPr sz="1600" spc="-125" dirty="0">
                <a:latin typeface="Calibri"/>
                <a:cs typeface="Calibri"/>
              </a:rPr>
              <a:t>в </a:t>
            </a:r>
            <a:r>
              <a:rPr sz="1600" spc="-135" dirty="0">
                <a:latin typeface="Calibri"/>
                <a:cs typeface="Calibri"/>
              </a:rPr>
              <a:t>результате </a:t>
            </a:r>
            <a:r>
              <a:rPr sz="1600" spc="-140" dirty="0">
                <a:latin typeface="Calibri"/>
                <a:cs typeface="Calibri"/>
              </a:rPr>
              <a:t>перфузионно-метаболического  </a:t>
            </a:r>
            <a:r>
              <a:rPr sz="1600" spc="-135" dirty="0">
                <a:latin typeface="Calibri"/>
                <a:cs typeface="Calibri"/>
              </a:rPr>
              <a:t>дистресса.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Calibri"/>
              <a:cs typeface="Calibri"/>
            </a:endParaRPr>
          </a:p>
          <a:p>
            <a:pPr marR="11430" algn="ctr">
              <a:lnSpc>
                <a:spcPct val="100000"/>
              </a:lnSpc>
              <a:tabLst>
                <a:tab pos="3828415" algn="l"/>
              </a:tabLst>
            </a:pPr>
            <a:r>
              <a:rPr sz="2400" spc="-250" dirty="0">
                <a:latin typeface="Calibri"/>
                <a:cs typeface="Calibri"/>
              </a:rPr>
              <a:t>метаболизм	</a:t>
            </a:r>
            <a:r>
              <a:rPr sz="2400" spc="-204" dirty="0">
                <a:latin typeface="Calibri"/>
                <a:cs typeface="Calibri"/>
              </a:rPr>
              <a:t>перфузия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78458" y="4184903"/>
            <a:ext cx="4157345" cy="9118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827530" marR="1521460" indent="26034" algn="ctr">
              <a:lnSpc>
                <a:spcPct val="94500"/>
              </a:lnSpc>
              <a:spcBef>
                <a:spcPts val="170"/>
              </a:spcBef>
            </a:pPr>
            <a:r>
              <a:rPr sz="1100" b="1" spc="-120" dirty="0">
                <a:latin typeface="Calibri"/>
                <a:cs typeface="Calibri"/>
              </a:rPr>
              <a:t>Перфузионно-  </a:t>
            </a:r>
            <a:r>
              <a:rPr sz="1100" b="1" spc="-155" dirty="0">
                <a:latin typeface="Calibri"/>
                <a:cs typeface="Calibri"/>
              </a:rPr>
              <a:t>ме</a:t>
            </a:r>
            <a:r>
              <a:rPr sz="1100" b="1" spc="-75" dirty="0">
                <a:latin typeface="Calibri"/>
                <a:cs typeface="Calibri"/>
              </a:rPr>
              <a:t>т</a:t>
            </a:r>
            <a:r>
              <a:rPr sz="1100" b="1" spc="-110" dirty="0">
                <a:latin typeface="Calibri"/>
                <a:cs typeface="Calibri"/>
              </a:rPr>
              <a:t>а</a:t>
            </a:r>
            <a:r>
              <a:rPr sz="1100" b="1" spc="-130" dirty="0">
                <a:latin typeface="Calibri"/>
                <a:cs typeface="Calibri"/>
              </a:rPr>
              <a:t>б</a:t>
            </a:r>
            <a:r>
              <a:rPr sz="1100" b="1" spc="-135" dirty="0">
                <a:latin typeface="Calibri"/>
                <a:cs typeface="Calibri"/>
              </a:rPr>
              <a:t>ол</a:t>
            </a:r>
            <a:r>
              <a:rPr sz="1100" b="1" spc="-140" dirty="0">
                <a:latin typeface="Calibri"/>
                <a:cs typeface="Calibri"/>
              </a:rPr>
              <a:t>и</a:t>
            </a:r>
            <a:r>
              <a:rPr sz="1100" b="1" spc="-105" dirty="0">
                <a:latin typeface="Calibri"/>
                <a:cs typeface="Calibri"/>
              </a:rPr>
              <a:t>чес</a:t>
            </a:r>
            <a:r>
              <a:rPr sz="1100" b="1" spc="-125" dirty="0">
                <a:latin typeface="Calibri"/>
                <a:cs typeface="Calibri"/>
              </a:rPr>
              <a:t>к</a:t>
            </a:r>
            <a:r>
              <a:rPr sz="1100" b="1" spc="-135" dirty="0">
                <a:latin typeface="Calibri"/>
                <a:cs typeface="Calibri"/>
              </a:rPr>
              <a:t>о</a:t>
            </a:r>
            <a:r>
              <a:rPr sz="1100" b="1" spc="-55" dirty="0">
                <a:latin typeface="Calibri"/>
                <a:cs typeface="Calibri"/>
              </a:rPr>
              <a:t>е  </a:t>
            </a:r>
            <a:r>
              <a:rPr sz="1100" b="1" spc="-130" dirty="0">
                <a:latin typeface="Calibri"/>
                <a:cs typeface="Calibri"/>
              </a:rPr>
              <a:t>сопряжение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spc="-215" dirty="0">
                <a:latin typeface="Calibri"/>
                <a:cs typeface="Calibri"/>
              </a:rPr>
              <a:t>Перфузионно-метаболические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0" dirty="0">
                <a:latin typeface="Calibri"/>
                <a:cs typeface="Calibri"/>
              </a:rPr>
              <a:t>«весы»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36409" y="498855"/>
            <a:ext cx="767460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370" dirty="0"/>
              <a:t>ОЦН </a:t>
            </a:r>
            <a:r>
              <a:rPr sz="3700" spc="-60" dirty="0"/>
              <a:t>- </a:t>
            </a:r>
            <a:r>
              <a:rPr sz="3700" spc="-345" dirty="0"/>
              <a:t>перфузионно-метаболический</a:t>
            </a:r>
            <a:r>
              <a:rPr sz="3700" spc="-490" dirty="0"/>
              <a:t> </a:t>
            </a:r>
            <a:r>
              <a:rPr sz="3700" spc="-325" dirty="0"/>
              <a:t>дистресс</a:t>
            </a:r>
            <a:endParaRPr sz="3700"/>
          </a:p>
        </p:txBody>
      </p:sp>
      <p:sp>
        <p:nvSpPr>
          <p:cNvPr id="13" name="object 13"/>
          <p:cNvSpPr/>
          <p:nvPr/>
        </p:nvSpPr>
        <p:spPr>
          <a:xfrm>
            <a:off x="35495" y="5015753"/>
            <a:ext cx="8892540" cy="415925"/>
          </a:xfrm>
          <a:custGeom>
            <a:avLst/>
            <a:gdLst/>
            <a:ahLst/>
            <a:cxnLst/>
            <a:rect l="l" t="t" r="r" b="b"/>
            <a:pathLst>
              <a:path w="8892540" h="415925">
                <a:moveTo>
                  <a:pt x="8892480" y="0"/>
                </a:moveTo>
                <a:lnTo>
                  <a:pt x="0" y="0"/>
                </a:lnTo>
                <a:lnTo>
                  <a:pt x="0" y="415498"/>
                </a:lnTo>
                <a:lnTo>
                  <a:pt x="8892480" y="415498"/>
                </a:lnTo>
                <a:lnTo>
                  <a:pt x="8892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4235" y="5035296"/>
            <a:ext cx="848677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sz="1100" spc="-125" dirty="0">
                <a:latin typeface="Calibri"/>
                <a:cs typeface="Calibri"/>
              </a:rPr>
              <a:t>Ключевые вопросы </a:t>
            </a:r>
            <a:r>
              <a:rPr sz="1100" spc="-120" dirty="0">
                <a:latin typeface="Calibri"/>
                <a:cs typeface="Calibri"/>
              </a:rPr>
              <a:t>патофизиологии </a:t>
            </a:r>
            <a:r>
              <a:rPr sz="1100" spc="-125" dirty="0">
                <a:latin typeface="Calibri"/>
                <a:cs typeface="Calibri"/>
              </a:rPr>
              <a:t>центральной нервной </a:t>
            </a:r>
            <a:r>
              <a:rPr sz="1100" spc="-120" dirty="0">
                <a:latin typeface="Calibri"/>
                <a:cs typeface="Calibri"/>
              </a:rPr>
              <a:t>системы; </a:t>
            </a:r>
            <a:r>
              <a:rPr sz="1100" spc="-125" dirty="0">
                <a:latin typeface="Calibri"/>
                <a:cs typeface="Calibri"/>
              </a:rPr>
              <a:t>Национальное </a:t>
            </a:r>
            <a:r>
              <a:rPr sz="1100" spc="-114" dirty="0">
                <a:latin typeface="Calibri"/>
                <a:cs typeface="Calibri"/>
              </a:rPr>
              <a:t>руководство по </a:t>
            </a:r>
            <a:r>
              <a:rPr sz="1100" spc="-125" dirty="0">
                <a:latin typeface="Calibri"/>
                <a:cs typeface="Calibri"/>
              </a:rPr>
              <a:t>интенсивной </a:t>
            </a:r>
            <a:r>
              <a:rPr sz="1100" spc="-114" dirty="0">
                <a:latin typeface="Calibri"/>
                <a:cs typeface="Calibri"/>
              </a:rPr>
              <a:t>терапии, </a:t>
            </a:r>
            <a:r>
              <a:rPr sz="1100" spc="-95" dirty="0">
                <a:latin typeface="Calibri"/>
                <a:cs typeface="Calibri"/>
              </a:rPr>
              <a:t>Т.1. </a:t>
            </a:r>
            <a:r>
              <a:rPr sz="1100" spc="-120" dirty="0">
                <a:latin typeface="Calibri"/>
                <a:cs typeface="Calibri"/>
              </a:rPr>
              <a:t>М.2009. </a:t>
            </a:r>
            <a:r>
              <a:rPr sz="1100" spc="-90" dirty="0">
                <a:latin typeface="Calibri"/>
                <a:cs typeface="Calibri"/>
              </a:rPr>
              <a:t>с.291-301.; </a:t>
            </a:r>
            <a:r>
              <a:rPr sz="1100" spc="-75" dirty="0">
                <a:latin typeface="Calibri"/>
                <a:cs typeface="Calibri"/>
              </a:rPr>
              <a:t>16; </a:t>
            </a:r>
            <a:r>
              <a:rPr sz="1100" spc="-125" dirty="0">
                <a:latin typeface="Calibri"/>
                <a:cs typeface="Calibri"/>
              </a:rPr>
              <a:t>А.А. Белкин </a:t>
            </a:r>
            <a:r>
              <a:rPr sz="1100" spc="-120" dirty="0">
                <a:latin typeface="Calibri"/>
                <a:cs typeface="Calibri"/>
              </a:rPr>
              <a:t>А.Н.Кондратьев,  В.В.Крылов.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747" y="293115"/>
            <a:ext cx="2544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75" dirty="0"/>
              <a:t>ОЦН </a:t>
            </a:r>
            <a:r>
              <a:rPr sz="2800" spc="-215" dirty="0"/>
              <a:t>в </a:t>
            </a:r>
            <a:r>
              <a:rPr sz="2800" spc="-254" dirty="0"/>
              <a:t>системе</a:t>
            </a:r>
            <a:r>
              <a:rPr sz="2800" spc="-60" dirty="0"/>
              <a:t> </a:t>
            </a:r>
            <a:r>
              <a:rPr sz="2800" spc="-320" dirty="0"/>
              <a:t>СМК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6342888" y="3736847"/>
            <a:ext cx="1310639" cy="124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69938" y="4201667"/>
            <a:ext cx="753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latin typeface="Calibri"/>
                <a:cs typeface="Calibri"/>
              </a:rPr>
              <a:t>Эффекторы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60856" y="1230663"/>
            <a:ext cx="2857500" cy="1959610"/>
            <a:chOff x="3060856" y="1230663"/>
            <a:chExt cx="2857500" cy="1959610"/>
          </a:xfrm>
        </p:grpSpPr>
        <p:sp>
          <p:nvSpPr>
            <p:cNvPr id="6" name="object 6"/>
            <p:cNvSpPr/>
            <p:nvPr/>
          </p:nvSpPr>
          <p:spPr>
            <a:xfrm>
              <a:off x="4989041" y="1915011"/>
              <a:ext cx="924560" cy="1270635"/>
            </a:xfrm>
            <a:custGeom>
              <a:avLst/>
              <a:gdLst/>
              <a:ahLst/>
              <a:cxnLst/>
              <a:rect l="l" t="t" r="r" b="b"/>
              <a:pathLst>
                <a:path w="924560" h="1270635">
                  <a:moveTo>
                    <a:pt x="0" y="0"/>
                  </a:moveTo>
                  <a:lnTo>
                    <a:pt x="47403" y="5158"/>
                  </a:lnTo>
                  <a:lnTo>
                    <a:pt x="94050" y="12519"/>
                  </a:lnTo>
                  <a:lnTo>
                    <a:pt x="139898" y="22028"/>
                  </a:lnTo>
                  <a:lnTo>
                    <a:pt x="184901" y="33632"/>
                  </a:lnTo>
                  <a:lnTo>
                    <a:pt x="229017" y="47275"/>
                  </a:lnTo>
                  <a:lnTo>
                    <a:pt x="272200" y="62903"/>
                  </a:lnTo>
                  <a:lnTo>
                    <a:pt x="314407" y="80462"/>
                  </a:lnTo>
                  <a:lnTo>
                    <a:pt x="355593" y="99896"/>
                  </a:lnTo>
                  <a:lnTo>
                    <a:pt x="395714" y="121152"/>
                  </a:lnTo>
                  <a:lnTo>
                    <a:pt x="434727" y="144176"/>
                  </a:lnTo>
                  <a:lnTo>
                    <a:pt x="472585" y="168911"/>
                  </a:lnTo>
                  <a:lnTo>
                    <a:pt x="509247" y="195305"/>
                  </a:lnTo>
                  <a:lnTo>
                    <a:pt x="544666" y="223303"/>
                  </a:lnTo>
                  <a:lnTo>
                    <a:pt x="578800" y="252849"/>
                  </a:lnTo>
                  <a:lnTo>
                    <a:pt x="611604" y="283891"/>
                  </a:lnTo>
                  <a:lnTo>
                    <a:pt x="643033" y="316372"/>
                  </a:lnTo>
                  <a:lnTo>
                    <a:pt x="673044" y="350239"/>
                  </a:lnTo>
                  <a:lnTo>
                    <a:pt x="701592" y="385437"/>
                  </a:lnTo>
                  <a:lnTo>
                    <a:pt x="728634" y="421912"/>
                  </a:lnTo>
                  <a:lnTo>
                    <a:pt x="754124" y="459609"/>
                  </a:lnTo>
                  <a:lnTo>
                    <a:pt x="778019" y="498474"/>
                  </a:lnTo>
                  <a:lnTo>
                    <a:pt x="800275" y="538452"/>
                  </a:lnTo>
                  <a:lnTo>
                    <a:pt x="820847" y="579488"/>
                  </a:lnTo>
                  <a:lnTo>
                    <a:pt x="839692" y="621529"/>
                  </a:lnTo>
                  <a:lnTo>
                    <a:pt x="856764" y="664520"/>
                  </a:lnTo>
                  <a:lnTo>
                    <a:pt x="872020" y="708406"/>
                  </a:lnTo>
                  <a:lnTo>
                    <a:pt x="885416" y="753132"/>
                  </a:lnTo>
                  <a:lnTo>
                    <a:pt x="896907" y="798645"/>
                  </a:lnTo>
                  <a:lnTo>
                    <a:pt x="906450" y="844890"/>
                  </a:lnTo>
                  <a:lnTo>
                    <a:pt x="913999" y="891812"/>
                  </a:lnTo>
                  <a:lnTo>
                    <a:pt x="919511" y="939357"/>
                  </a:lnTo>
                  <a:lnTo>
                    <a:pt x="922942" y="987470"/>
                  </a:lnTo>
                  <a:lnTo>
                    <a:pt x="924248" y="1036097"/>
                  </a:lnTo>
                  <a:lnTo>
                    <a:pt x="923383" y="1085183"/>
                  </a:lnTo>
                  <a:lnTo>
                    <a:pt x="920305" y="1134675"/>
                  </a:lnTo>
                  <a:lnTo>
                    <a:pt x="916879" y="1168816"/>
                  </a:lnTo>
                  <a:lnTo>
                    <a:pt x="912387" y="1202822"/>
                  </a:lnTo>
                  <a:lnTo>
                    <a:pt x="906832" y="1236665"/>
                  </a:lnTo>
                  <a:lnTo>
                    <a:pt x="900219" y="1270318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5357" y="1894597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71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3308" y="1760058"/>
              <a:ext cx="197245" cy="301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9631" y="1760058"/>
              <a:ext cx="182958" cy="301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5618" y="1913158"/>
              <a:ext cx="866140" cy="1205865"/>
            </a:xfrm>
            <a:custGeom>
              <a:avLst/>
              <a:gdLst/>
              <a:ahLst/>
              <a:cxnLst/>
              <a:rect l="l" t="t" r="r" b="b"/>
              <a:pathLst>
                <a:path w="866139" h="1205864">
                  <a:moveTo>
                    <a:pt x="0" y="1205800"/>
                  </a:moveTo>
                  <a:lnTo>
                    <a:pt x="12199" y="1144882"/>
                  </a:lnTo>
                  <a:lnTo>
                    <a:pt x="25638" y="1084899"/>
                  </a:lnTo>
                  <a:lnTo>
                    <a:pt x="40277" y="1025906"/>
                  </a:lnTo>
                  <a:lnTo>
                    <a:pt x="56073" y="967962"/>
                  </a:lnTo>
                  <a:lnTo>
                    <a:pt x="72988" y="911124"/>
                  </a:lnTo>
                  <a:lnTo>
                    <a:pt x="90978" y="855448"/>
                  </a:lnTo>
                  <a:lnTo>
                    <a:pt x="110004" y="800992"/>
                  </a:lnTo>
                  <a:lnTo>
                    <a:pt x="130025" y="747812"/>
                  </a:lnTo>
                  <a:lnTo>
                    <a:pt x="150999" y="695966"/>
                  </a:lnTo>
                  <a:lnTo>
                    <a:pt x="172886" y="645510"/>
                  </a:lnTo>
                  <a:lnTo>
                    <a:pt x="195644" y="596502"/>
                  </a:lnTo>
                  <a:lnTo>
                    <a:pt x="219234" y="548999"/>
                  </a:lnTo>
                  <a:lnTo>
                    <a:pt x="243613" y="503057"/>
                  </a:lnTo>
                  <a:lnTo>
                    <a:pt x="268741" y="458734"/>
                  </a:lnTo>
                  <a:lnTo>
                    <a:pt x="294577" y="416087"/>
                  </a:lnTo>
                  <a:lnTo>
                    <a:pt x="321080" y="375172"/>
                  </a:lnTo>
                  <a:lnTo>
                    <a:pt x="348209" y="336047"/>
                  </a:lnTo>
                  <a:lnTo>
                    <a:pt x="375924" y="298770"/>
                  </a:lnTo>
                  <a:lnTo>
                    <a:pt x="404182" y="263396"/>
                  </a:lnTo>
                  <a:lnTo>
                    <a:pt x="432944" y="229982"/>
                  </a:lnTo>
                  <a:lnTo>
                    <a:pt x="462169" y="198587"/>
                  </a:lnTo>
                  <a:lnTo>
                    <a:pt x="491814" y="169267"/>
                  </a:lnTo>
                  <a:lnTo>
                    <a:pt x="521840" y="142078"/>
                  </a:lnTo>
                  <a:lnTo>
                    <a:pt x="552206" y="117079"/>
                  </a:lnTo>
                  <a:lnTo>
                    <a:pt x="582870" y="94326"/>
                  </a:lnTo>
                  <a:lnTo>
                    <a:pt x="644931" y="55785"/>
                  </a:lnTo>
                  <a:lnTo>
                    <a:pt x="707695" y="26913"/>
                  </a:lnTo>
                  <a:lnTo>
                    <a:pt x="770835" y="8166"/>
                  </a:lnTo>
                  <a:lnTo>
                    <a:pt x="834023" y="0"/>
                  </a:lnTo>
                  <a:lnTo>
                    <a:pt x="865532" y="27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4905" y="1982991"/>
              <a:ext cx="136612" cy="1652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5811" y="1243363"/>
              <a:ext cx="1513840" cy="1080135"/>
            </a:xfrm>
            <a:custGeom>
              <a:avLst/>
              <a:gdLst/>
              <a:ahLst/>
              <a:cxnLst/>
              <a:rect l="l" t="t" r="r" b="b"/>
              <a:pathLst>
                <a:path w="1513839" h="1080135">
                  <a:moveTo>
                    <a:pt x="1333298" y="0"/>
                  </a:moveTo>
                  <a:lnTo>
                    <a:pt x="179988" y="0"/>
                  </a:lnTo>
                  <a:lnTo>
                    <a:pt x="132139" y="6429"/>
                  </a:lnTo>
                  <a:lnTo>
                    <a:pt x="89144" y="24573"/>
                  </a:lnTo>
                  <a:lnTo>
                    <a:pt x="52717" y="52716"/>
                  </a:lnTo>
                  <a:lnTo>
                    <a:pt x="24573" y="89144"/>
                  </a:lnTo>
                  <a:lnTo>
                    <a:pt x="6429" y="132139"/>
                  </a:lnTo>
                  <a:lnTo>
                    <a:pt x="0" y="179986"/>
                  </a:lnTo>
                  <a:lnTo>
                    <a:pt x="0" y="899909"/>
                  </a:lnTo>
                  <a:lnTo>
                    <a:pt x="6429" y="947757"/>
                  </a:lnTo>
                  <a:lnTo>
                    <a:pt x="24573" y="990752"/>
                  </a:lnTo>
                  <a:lnTo>
                    <a:pt x="52717" y="1027179"/>
                  </a:lnTo>
                  <a:lnTo>
                    <a:pt x="89144" y="1055323"/>
                  </a:lnTo>
                  <a:lnTo>
                    <a:pt x="132139" y="1073468"/>
                  </a:lnTo>
                  <a:lnTo>
                    <a:pt x="179988" y="1079897"/>
                  </a:lnTo>
                  <a:lnTo>
                    <a:pt x="1333298" y="1079897"/>
                  </a:lnTo>
                  <a:lnTo>
                    <a:pt x="1381145" y="1073468"/>
                  </a:lnTo>
                  <a:lnTo>
                    <a:pt x="1424140" y="1055323"/>
                  </a:lnTo>
                  <a:lnTo>
                    <a:pt x="1460568" y="1027179"/>
                  </a:lnTo>
                  <a:lnTo>
                    <a:pt x="1488711" y="990752"/>
                  </a:lnTo>
                  <a:lnTo>
                    <a:pt x="1506855" y="947757"/>
                  </a:lnTo>
                  <a:lnTo>
                    <a:pt x="1513285" y="899909"/>
                  </a:lnTo>
                  <a:lnTo>
                    <a:pt x="1513285" y="179986"/>
                  </a:lnTo>
                  <a:lnTo>
                    <a:pt x="1506855" y="132139"/>
                  </a:lnTo>
                  <a:lnTo>
                    <a:pt x="1488711" y="89144"/>
                  </a:lnTo>
                  <a:lnTo>
                    <a:pt x="1460568" y="52716"/>
                  </a:lnTo>
                  <a:lnTo>
                    <a:pt x="1424140" y="24573"/>
                  </a:lnTo>
                  <a:lnTo>
                    <a:pt x="1381145" y="6429"/>
                  </a:lnTo>
                  <a:lnTo>
                    <a:pt x="1333298" y="0"/>
                  </a:lnTo>
                  <a:close/>
                </a:path>
              </a:pathLst>
            </a:custGeom>
            <a:solidFill>
              <a:srgbClr val="DDDDDD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5811" y="1243363"/>
              <a:ext cx="1513840" cy="1080135"/>
            </a:xfrm>
            <a:custGeom>
              <a:avLst/>
              <a:gdLst/>
              <a:ahLst/>
              <a:cxnLst/>
              <a:rect l="l" t="t" r="r" b="b"/>
              <a:pathLst>
                <a:path w="1513839" h="1080135">
                  <a:moveTo>
                    <a:pt x="0" y="179987"/>
                  </a:moveTo>
                  <a:lnTo>
                    <a:pt x="6429" y="132139"/>
                  </a:lnTo>
                  <a:lnTo>
                    <a:pt x="24573" y="89144"/>
                  </a:lnTo>
                  <a:lnTo>
                    <a:pt x="52717" y="52717"/>
                  </a:lnTo>
                  <a:lnTo>
                    <a:pt x="89144" y="24573"/>
                  </a:lnTo>
                  <a:lnTo>
                    <a:pt x="132139" y="6429"/>
                  </a:lnTo>
                  <a:lnTo>
                    <a:pt x="179987" y="0"/>
                  </a:lnTo>
                  <a:lnTo>
                    <a:pt x="1333298" y="0"/>
                  </a:lnTo>
                  <a:lnTo>
                    <a:pt x="1381145" y="6429"/>
                  </a:lnTo>
                  <a:lnTo>
                    <a:pt x="1424140" y="24573"/>
                  </a:lnTo>
                  <a:lnTo>
                    <a:pt x="1460568" y="52717"/>
                  </a:lnTo>
                  <a:lnTo>
                    <a:pt x="1488711" y="89144"/>
                  </a:lnTo>
                  <a:lnTo>
                    <a:pt x="1506855" y="132139"/>
                  </a:lnTo>
                  <a:lnTo>
                    <a:pt x="1513285" y="179987"/>
                  </a:lnTo>
                  <a:lnTo>
                    <a:pt x="1513285" y="899909"/>
                  </a:lnTo>
                  <a:lnTo>
                    <a:pt x="1506855" y="947757"/>
                  </a:lnTo>
                  <a:lnTo>
                    <a:pt x="1488711" y="990752"/>
                  </a:lnTo>
                  <a:lnTo>
                    <a:pt x="1460568" y="1027179"/>
                  </a:lnTo>
                  <a:lnTo>
                    <a:pt x="1424140" y="1055323"/>
                  </a:lnTo>
                  <a:lnTo>
                    <a:pt x="1381145" y="1073467"/>
                  </a:lnTo>
                  <a:lnTo>
                    <a:pt x="1333298" y="1079897"/>
                  </a:lnTo>
                  <a:lnTo>
                    <a:pt x="179987" y="1079897"/>
                  </a:lnTo>
                  <a:lnTo>
                    <a:pt x="132139" y="1073467"/>
                  </a:lnTo>
                  <a:lnTo>
                    <a:pt x="89144" y="1055323"/>
                  </a:lnTo>
                  <a:lnTo>
                    <a:pt x="52717" y="1027179"/>
                  </a:lnTo>
                  <a:lnTo>
                    <a:pt x="24573" y="990752"/>
                  </a:lnTo>
                  <a:lnTo>
                    <a:pt x="6429" y="947757"/>
                  </a:lnTo>
                  <a:lnTo>
                    <a:pt x="0" y="899909"/>
                  </a:lnTo>
                  <a:lnTo>
                    <a:pt x="0" y="179987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553547" y="3201325"/>
          <a:ext cx="3378834" cy="300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3470"/>
                <a:gridCol w="1191895"/>
                <a:gridCol w="1093469"/>
              </a:tblGrid>
              <a:tr h="150042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150" dirty="0">
                          <a:latin typeface="Calibri"/>
                          <a:cs typeface="Calibri"/>
                        </a:rPr>
                        <a:t>Афферентация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B w="12700">
                      <a:solidFill>
                        <a:srgbClr val="D8D8D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400" spc="-1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Эфферентация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  <a:tr h="1500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A2A2A2"/>
                      </a:solidFill>
                      <a:prstDash val="solid"/>
                    </a:lnR>
                    <a:lnT w="12700">
                      <a:solidFill>
                        <a:srgbClr val="A2A2A2"/>
                      </a:solidFill>
                      <a:prstDash val="solid"/>
                    </a:lnT>
                    <a:lnB w="12700">
                      <a:solidFill>
                        <a:srgbClr val="A2A2A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A2A2A2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D8D8D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19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813960" y="3283959"/>
            <a:ext cx="212940" cy="3004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12519" y="3694176"/>
            <a:ext cx="1307592" cy="13075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935865" y="890016"/>
            <a:ext cx="3105785" cy="1873885"/>
            <a:chOff x="2935865" y="890016"/>
            <a:chExt cx="3105785" cy="1873885"/>
          </a:xfrm>
        </p:grpSpPr>
        <p:sp>
          <p:nvSpPr>
            <p:cNvPr id="18" name="object 18"/>
            <p:cNvSpPr/>
            <p:nvPr/>
          </p:nvSpPr>
          <p:spPr>
            <a:xfrm>
              <a:off x="3266192" y="2528633"/>
              <a:ext cx="194310" cy="230504"/>
            </a:xfrm>
            <a:custGeom>
              <a:avLst/>
              <a:gdLst/>
              <a:ahLst/>
              <a:cxnLst/>
              <a:rect l="l" t="t" r="r" b="b"/>
              <a:pathLst>
                <a:path w="194310" h="230505">
                  <a:moveTo>
                    <a:pt x="0" y="0"/>
                  </a:moveTo>
                  <a:lnTo>
                    <a:pt x="193980" y="230153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63887" y="2030504"/>
              <a:ext cx="32384" cy="179070"/>
            </a:xfrm>
            <a:custGeom>
              <a:avLst/>
              <a:gdLst/>
              <a:ahLst/>
              <a:cxnLst/>
              <a:rect l="l" t="t" r="r" b="b"/>
              <a:pathLst>
                <a:path w="32385" h="179069">
                  <a:moveTo>
                    <a:pt x="0" y="178925"/>
                  </a:moveTo>
                  <a:lnTo>
                    <a:pt x="32322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40627" y="2528633"/>
              <a:ext cx="280670" cy="106045"/>
            </a:xfrm>
            <a:custGeom>
              <a:avLst/>
              <a:gdLst/>
              <a:ahLst/>
              <a:cxnLst/>
              <a:rect l="l" t="t" r="r" b="b"/>
              <a:pathLst>
                <a:path w="280669" h="106044">
                  <a:moveTo>
                    <a:pt x="0" y="105463"/>
                  </a:moveTo>
                  <a:lnTo>
                    <a:pt x="280554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66744" y="890016"/>
              <a:ext cx="2374392" cy="3931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88080" y="908304"/>
              <a:ext cx="2279904" cy="3962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09416" y="911352"/>
              <a:ext cx="2289048" cy="304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2399" y="913921"/>
              <a:ext cx="2283460" cy="300355"/>
            </a:xfrm>
            <a:custGeom>
              <a:avLst/>
              <a:gdLst/>
              <a:ahLst/>
              <a:cxnLst/>
              <a:rect l="l" t="t" r="r" b="b"/>
              <a:pathLst>
                <a:path w="2283460" h="300355">
                  <a:moveTo>
                    <a:pt x="0" y="49998"/>
                  </a:moveTo>
                  <a:lnTo>
                    <a:pt x="3929" y="30536"/>
                  </a:lnTo>
                  <a:lnTo>
                    <a:pt x="14643" y="14644"/>
                  </a:lnTo>
                  <a:lnTo>
                    <a:pt x="30536" y="3929"/>
                  </a:lnTo>
                  <a:lnTo>
                    <a:pt x="49997" y="0"/>
                  </a:lnTo>
                  <a:lnTo>
                    <a:pt x="2233159" y="0"/>
                  </a:lnTo>
                  <a:lnTo>
                    <a:pt x="2252620" y="3929"/>
                  </a:lnTo>
                  <a:lnTo>
                    <a:pt x="2268512" y="14644"/>
                  </a:lnTo>
                  <a:lnTo>
                    <a:pt x="2279227" y="30536"/>
                  </a:lnTo>
                  <a:lnTo>
                    <a:pt x="2283157" y="49998"/>
                  </a:lnTo>
                  <a:lnTo>
                    <a:pt x="2283157" y="249977"/>
                  </a:lnTo>
                  <a:lnTo>
                    <a:pt x="2279227" y="269439"/>
                  </a:lnTo>
                  <a:lnTo>
                    <a:pt x="2268512" y="285331"/>
                  </a:lnTo>
                  <a:lnTo>
                    <a:pt x="2252620" y="296046"/>
                  </a:lnTo>
                  <a:lnTo>
                    <a:pt x="2233159" y="299976"/>
                  </a:lnTo>
                  <a:lnTo>
                    <a:pt x="49997" y="299976"/>
                  </a:lnTo>
                  <a:lnTo>
                    <a:pt x="30536" y="296046"/>
                  </a:lnTo>
                  <a:lnTo>
                    <a:pt x="14643" y="285331"/>
                  </a:lnTo>
                  <a:lnTo>
                    <a:pt x="3929" y="269439"/>
                  </a:lnTo>
                  <a:lnTo>
                    <a:pt x="0" y="249977"/>
                  </a:lnTo>
                  <a:lnTo>
                    <a:pt x="0" y="49998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846064" y="3367911"/>
            <a:ext cx="1755775" cy="2021205"/>
            <a:chOff x="5846064" y="3367911"/>
            <a:chExt cx="1755775" cy="2021205"/>
          </a:xfrm>
        </p:grpSpPr>
        <p:sp>
          <p:nvSpPr>
            <p:cNvPr id="26" name="object 26"/>
            <p:cNvSpPr/>
            <p:nvPr/>
          </p:nvSpPr>
          <p:spPr>
            <a:xfrm>
              <a:off x="6641059" y="3598527"/>
              <a:ext cx="162363" cy="1754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23995" y="3372673"/>
              <a:ext cx="796925" cy="282575"/>
            </a:xfrm>
            <a:custGeom>
              <a:avLst/>
              <a:gdLst/>
              <a:ahLst/>
              <a:cxnLst/>
              <a:rect l="l" t="t" r="r" b="b"/>
              <a:pathLst>
                <a:path w="796925" h="282575">
                  <a:moveTo>
                    <a:pt x="0" y="0"/>
                  </a:moveTo>
                  <a:lnTo>
                    <a:pt x="56529" y="5602"/>
                  </a:lnTo>
                  <a:lnTo>
                    <a:pt x="112407" y="12774"/>
                  </a:lnTo>
                  <a:lnTo>
                    <a:pt x="167521" y="21478"/>
                  </a:lnTo>
                  <a:lnTo>
                    <a:pt x="221761" y="31673"/>
                  </a:lnTo>
                  <a:lnTo>
                    <a:pt x="275015" y="43320"/>
                  </a:lnTo>
                  <a:lnTo>
                    <a:pt x="327171" y="56380"/>
                  </a:lnTo>
                  <a:lnTo>
                    <a:pt x="378118" y="70812"/>
                  </a:lnTo>
                  <a:lnTo>
                    <a:pt x="427746" y="86579"/>
                  </a:lnTo>
                  <a:lnTo>
                    <a:pt x="475941" y="103640"/>
                  </a:lnTo>
                  <a:lnTo>
                    <a:pt x="522593" y="121955"/>
                  </a:lnTo>
                  <a:lnTo>
                    <a:pt x="567590" y="141486"/>
                  </a:lnTo>
                  <a:lnTo>
                    <a:pt x="610822" y="162193"/>
                  </a:lnTo>
                  <a:lnTo>
                    <a:pt x="652176" y="184037"/>
                  </a:lnTo>
                  <a:lnTo>
                    <a:pt x="691541" y="206977"/>
                  </a:lnTo>
                  <a:lnTo>
                    <a:pt x="728805" y="230975"/>
                  </a:lnTo>
                  <a:lnTo>
                    <a:pt x="763858" y="255991"/>
                  </a:lnTo>
                  <a:lnTo>
                    <a:pt x="796588" y="28198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56663" y="3548495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09" y="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5882" y="3569276"/>
              <a:ext cx="73025" cy="249554"/>
            </a:xfrm>
            <a:custGeom>
              <a:avLst/>
              <a:gdLst/>
              <a:ahLst/>
              <a:cxnLst/>
              <a:rect l="l" t="t" r="r" b="b"/>
              <a:pathLst>
                <a:path w="73025" h="249554">
                  <a:moveTo>
                    <a:pt x="0" y="249382"/>
                  </a:moveTo>
                  <a:lnTo>
                    <a:pt x="72736" y="0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46064" y="4855463"/>
              <a:ext cx="1755647" cy="4785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0552" y="4852415"/>
              <a:ext cx="1594103" cy="5364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88736" y="4876799"/>
              <a:ext cx="1667256" cy="3901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91645" y="4877538"/>
              <a:ext cx="1664335" cy="387985"/>
            </a:xfrm>
            <a:custGeom>
              <a:avLst/>
              <a:gdLst/>
              <a:ahLst/>
              <a:cxnLst/>
              <a:rect l="l" t="t" r="r" b="b"/>
              <a:pathLst>
                <a:path w="1664334" h="387985">
                  <a:moveTo>
                    <a:pt x="0" y="64656"/>
                  </a:moveTo>
                  <a:lnTo>
                    <a:pt x="5081" y="39489"/>
                  </a:lnTo>
                  <a:lnTo>
                    <a:pt x="18937" y="18937"/>
                  </a:lnTo>
                  <a:lnTo>
                    <a:pt x="39489" y="5081"/>
                  </a:lnTo>
                  <a:lnTo>
                    <a:pt x="64656" y="0"/>
                  </a:lnTo>
                  <a:lnTo>
                    <a:pt x="1599200" y="0"/>
                  </a:lnTo>
                  <a:lnTo>
                    <a:pt x="1624366" y="5081"/>
                  </a:lnTo>
                  <a:lnTo>
                    <a:pt x="1644918" y="18937"/>
                  </a:lnTo>
                  <a:lnTo>
                    <a:pt x="1658774" y="39489"/>
                  </a:lnTo>
                  <a:lnTo>
                    <a:pt x="1663856" y="64656"/>
                  </a:lnTo>
                  <a:lnTo>
                    <a:pt x="1663856" y="323275"/>
                  </a:lnTo>
                  <a:lnTo>
                    <a:pt x="1658774" y="348442"/>
                  </a:lnTo>
                  <a:lnTo>
                    <a:pt x="1644918" y="368994"/>
                  </a:lnTo>
                  <a:lnTo>
                    <a:pt x="1624366" y="382850"/>
                  </a:lnTo>
                  <a:lnTo>
                    <a:pt x="1599200" y="387932"/>
                  </a:lnTo>
                  <a:lnTo>
                    <a:pt x="64656" y="387932"/>
                  </a:lnTo>
                  <a:lnTo>
                    <a:pt x="39489" y="382850"/>
                  </a:lnTo>
                  <a:lnTo>
                    <a:pt x="18937" y="368994"/>
                  </a:lnTo>
                  <a:lnTo>
                    <a:pt x="5081" y="348442"/>
                  </a:lnTo>
                  <a:lnTo>
                    <a:pt x="0" y="323275"/>
                  </a:lnTo>
                  <a:lnTo>
                    <a:pt x="0" y="64656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358098" y="4192523"/>
            <a:ext cx="715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latin typeface="Calibri"/>
                <a:cs typeface="Calibri"/>
              </a:rPr>
              <a:t>Рецепторы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890869" y="3203062"/>
            <a:ext cx="168910" cy="121920"/>
          </a:xfrm>
          <a:custGeom>
            <a:avLst/>
            <a:gdLst/>
            <a:ahLst/>
            <a:cxnLst/>
            <a:rect l="l" t="t" r="r" b="b"/>
            <a:pathLst>
              <a:path w="168910" h="121920">
                <a:moveTo>
                  <a:pt x="0" y="121894"/>
                </a:moveTo>
                <a:lnTo>
                  <a:pt x="168561" y="0"/>
                </a:lnTo>
              </a:path>
            </a:pathLst>
          </a:custGeom>
          <a:ln w="952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987552" y="3247825"/>
            <a:ext cx="2045335" cy="2190115"/>
            <a:chOff x="987552" y="3247825"/>
            <a:chExt cx="2045335" cy="2190115"/>
          </a:xfrm>
        </p:grpSpPr>
        <p:sp>
          <p:nvSpPr>
            <p:cNvPr id="37" name="object 37"/>
            <p:cNvSpPr/>
            <p:nvPr/>
          </p:nvSpPr>
          <p:spPr>
            <a:xfrm>
              <a:off x="2038246" y="3288645"/>
              <a:ext cx="495934" cy="484505"/>
            </a:xfrm>
            <a:custGeom>
              <a:avLst/>
              <a:gdLst/>
              <a:ahLst/>
              <a:cxnLst/>
              <a:rect l="l" t="t" r="r" b="b"/>
              <a:pathLst>
                <a:path w="495935" h="484504">
                  <a:moveTo>
                    <a:pt x="0" y="484094"/>
                  </a:moveTo>
                  <a:lnTo>
                    <a:pt x="25960" y="433786"/>
                  </a:lnTo>
                  <a:lnTo>
                    <a:pt x="53741" y="385536"/>
                  </a:lnTo>
                  <a:lnTo>
                    <a:pt x="83251" y="339436"/>
                  </a:lnTo>
                  <a:lnTo>
                    <a:pt x="114396" y="295575"/>
                  </a:lnTo>
                  <a:lnTo>
                    <a:pt x="147084" y="254043"/>
                  </a:lnTo>
                  <a:lnTo>
                    <a:pt x="181223" y="214932"/>
                  </a:lnTo>
                  <a:lnTo>
                    <a:pt x="216720" y="178331"/>
                  </a:lnTo>
                  <a:lnTo>
                    <a:pt x="253484" y="144330"/>
                  </a:lnTo>
                  <a:lnTo>
                    <a:pt x="291420" y="113021"/>
                  </a:lnTo>
                  <a:lnTo>
                    <a:pt x="330438" y="84493"/>
                  </a:lnTo>
                  <a:lnTo>
                    <a:pt x="370444" y="58836"/>
                  </a:lnTo>
                  <a:lnTo>
                    <a:pt x="411347" y="36142"/>
                  </a:lnTo>
                  <a:lnTo>
                    <a:pt x="453053" y="16499"/>
                  </a:lnTo>
                  <a:lnTo>
                    <a:pt x="495470" y="0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2940" y="3267609"/>
              <a:ext cx="185014" cy="16100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34045" y="3252588"/>
              <a:ext cx="301625" cy="0"/>
            </a:xfrm>
            <a:custGeom>
              <a:avLst/>
              <a:gdLst/>
              <a:ahLst/>
              <a:cxnLst/>
              <a:rect l="l" t="t" r="r" b="b"/>
              <a:pathLst>
                <a:path w="301625">
                  <a:moveTo>
                    <a:pt x="0" y="0"/>
                  </a:moveTo>
                  <a:lnTo>
                    <a:pt x="301461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31473" y="3439257"/>
              <a:ext cx="106680" cy="120014"/>
            </a:xfrm>
            <a:custGeom>
              <a:avLst/>
              <a:gdLst/>
              <a:ahLst/>
              <a:cxnLst/>
              <a:rect l="l" t="t" r="r" b="b"/>
              <a:pathLst>
                <a:path w="106680" h="120014">
                  <a:moveTo>
                    <a:pt x="0" y="119629"/>
                  </a:moveTo>
                  <a:lnTo>
                    <a:pt x="106055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7552" y="4904231"/>
              <a:ext cx="2045208" cy="48158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3272" y="4901183"/>
              <a:ext cx="1984248" cy="5364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3272" y="4925567"/>
              <a:ext cx="1956815" cy="3931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4420" y="4927872"/>
              <a:ext cx="1953895" cy="387985"/>
            </a:xfrm>
            <a:custGeom>
              <a:avLst/>
              <a:gdLst/>
              <a:ahLst/>
              <a:cxnLst/>
              <a:rect l="l" t="t" r="r" b="b"/>
              <a:pathLst>
                <a:path w="1953895" h="387985">
                  <a:moveTo>
                    <a:pt x="0" y="64656"/>
                  </a:moveTo>
                  <a:lnTo>
                    <a:pt x="5081" y="39489"/>
                  </a:lnTo>
                  <a:lnTo>
                    <a:pt x="18937" y="18937"/>
                  </a:lnTo>
                  <a:lnTo>
                    <a:pt x="39489" y="5081"/>
                  </a:lnTo>
                  <a:lnTo>
                    <a:pt x="64656" y="0"/>
                  </a:lnTo>
                  <a:lnTo>
                    <a:pt x="1888747" y="0"/>
                  </a:lnTo>
                  <a:lnTo>
                    <a:pt x="1913913" y="5081"/>
                  </a:lnTo>
                  <a:lnTo>
                    <a:pt x="1934465" y="18937"/>
                  </a:lnTo>
                  <a:lnTo>
                    <a:pt x="1948321" y="39489"/>
                  </a:lnTo>
                  <a:lnTo>
                    <a:pt x="1953403" y="64656"/>
                  </a:lnTo>
                  <a:lnTo>
                    <a:pt x="1953403" y="323275"/>
                  </a:lnTo>
                  <a:lnTo>
                    <a:pt x="1948321" y="348442"/>
                  </a:lnTo>
                  <a:lnTo>
                    <a:pt x="1934465" y="368994"/>
                  </a:lnTo>
                  <a:lnTo>
                    <a:pt x="1913913" y="382850"/>
                  </a:lnTo>
                  <a:lnTo>
                    <a:pt x="1888747" y="387932"/>
                  </a:lnTo>
                  <a:lnTo>
                    <a:pt x="64656" y="387932"/>
                  </a:lnTo>
                  <a:lnTo>
                    <a:pt x="39489" y="382850"/>
                  </a:lnTo>
                  <a:lnTo>
                    <a:pt x="18937" y="368994"/>
                  </a:lnTo>
                  <a:lnTo>
                    <a:pt x="5081" y="348442"/>
                  </a:lnTo>
                  <a:lnTo>
                    <a:pt x="0" y="323275"/>
                  </a:lnTo>
                  <a:lnTo>
                    <a:pt x="0" y="64656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635895" y="3721596"/>
            <a:ext cx="1613535" cy="300355"/>
          </a:xfrm>
          <a:prstGeom prst="rect">
            <a:avLst/>
          </a:prstGeom>
          <a:ln w="9525">
            <a:solidFill>
              <a:srgbClr val="A2A2A2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4"/>
              </a:spcBef>
            </a:pPr>
            <a:r>
              <a:rPr sz="1400" spc="-145" dirty="0">
                <a:latin typeface="Calibri"/>
                <a:cs typeface="Calibri"/>
              </a:rPr>
              <a:t>Синаптический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40" dirty="0">
                <a:latin typeface="Calibri"/>
                <a:cs typeface="Calibri"/>
              </a:rPr>
              <a:t>транзит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118616" y="2423160"/>
            <a:ext cx="1655445" cy="585470"/>
            <a:chOff x="1118616" y="2423160"/>
            <a:chExt cx="1655445" cy="585470"/>
          </a:xfrm>
        </p:grpSpPr>
        <p:sp>
          <p:nvSpPr>
            <p:cNvPr id="47" name="object 47"/>
            <p:cNvSpPr/>
            <p:nvPr/>
          </p:nvSpPr>
          <p:spPr>
            <a:xfrm>
              <a:off x="1118616" y="2423160"/>
              <a:ext cx="1655064" cy="58521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79576" y="2548128"/>
              <a:ext cx="1530096" cy="3718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61288" y="2444496"/>
              <a:ext cx="1566672" cy="496823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163783" y="2447058"/>
              <a:ext cx="1562735" cy="492125"/>
            </a:xfrm>
            <a:custGeom>
              <a:avLst/>
              <a:gdLst/>
              <a:ahLst/>
              <a:cxnLst/>
              <a:rect l="l" t="t" r="r" b="b"/>
              <a:pathLst>
                <a:path w="1562735" h="492125">
                  <a:moveTo>
                    <a:pt x="0" y="82020"/>
                  </a:moveTo>
                  <a:lnTo>
                    <a:pt x="6445" y="50094"/>
                  </a:lnTo>
                  <a:lnTo>
                    <a:pt x="24023" y="24023"/>
                  </a:lnTo>
                  <a:lnTo>
                    <a:pt x="50094" y="6445"/>
                  </a:lnTo>
                  <a:lnTo>
                    <a:pt x="82019" y="0"/>
                  </a:lnTo>
                  <a:lnTo>
                    <a:pt x="1480231" y="0"/>
                  </a:lnTo>
                  <a:lnTo>
                    <a:pt x="1512157" y="6445"/>
                  </a:lnTo>
                  <a:lnTo>
                    <a:pt x="1538228" y="24023"/>
                  </a:lnTo>
                  <a:lnTo>
                    <a:pt x="1555805" y="50094"/>
                  </a:lnTo>
                  <a:lnTo>
                    <a:pt x="1562251" y="82020"/>
                  </a:lnTo>
                  <a:lnTo>
                    <a:pt x="1562251" y="410091"/>
                  </a:lnTo>
                  <a:lnTo>
                    <a:pt x="1555805" y="442017"/>
                  </a:lnTo>
                  <a:lnTo>
                    <a:pt x="1538228" y="468088"/>
                  </a:lnTo>
                  <a:lnTo>
                    <a:pt x="1512157" y="485666"/>
                  </a:lnTo>
                  <a:lnTo>
                    <a:pt x="1480231" y="492112"/>
                  </a:lnTo>
                  <a:lnTo>
                    <a:pt x="82019" y="492112"/>
                  </a:lnTo>
                  <a:lnTo>
                    <a:pt x="50094" y="485666"/>
                  </a:lnTo>
                  <a:lnTo>
                    <a:pt x="24023" y="468088"/>
                  </a:lnTo>
                  <a:lnTo>
                    <a:pt x="6445" y="442017"/>
                  </a:lnTo>
                  <a:lnTo>
                    <a:pt x="0" y="410091"/>
                  </a:lnTo>
                  <a:lnTo>
                    <a:pt x="0" y="8202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1290858" y="2584704"/>
            <a:ext cx="1308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5" dirty="0">
                <a:solidFill>
                  <a:srgbClr val="800000"/>
                </a:solidFill>
                <a:latin typeface="Calibri"/>
                <a:cs typeface="Calibri"/>
              </a:rPr>
              <a:t>Спиноталамический</a:t>
            </a:r>
            <a:r>
              <a:rPr sz="1100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100" spc="-90" dirty="0">
                <a:solidFill>
                  <a:srgbClr val="800000"/>
                </a:solidFill>
                <a:latin typeface="Calibri"/>
                <a:cs typeface="Calibri"/>
              </a:rPr>
              <a:t>тракт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281928" y="2383535"/>
            <a:ext cx="1335405" cy="558165"/>
            <a:chOff x="6281928" y="2383535"/>
            <a:chExt cx="1335405" cy="558165"/>
          </a:xfrm>
        </p:grpSpPr>
        <p:sp>
          <p:nvSpPr>
            <p:cNvPr id="53" name="object 53"/>
            <p:cNvSpPr/>
            <p:nvPr/>
          </p:nvSpPr>
          <p:spPr>
            <a:xfrm>
              <a:off x="6281928" y="2383535"/>
              <a:ext cx="1335024" cy="52730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16624" y="2404871"/>
              <a:ext cx="865631" cy="53644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27648" y="2404871"/>
              <a:ext cx="1243583" cy="43891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29362" y="2406633"/>
              <a:ext cx="1240790" cy="435609"/>
            </a:xfrm>
            <a:custGeom>
              <a:avLst/>
              <a:gdLst/>
              <a:ahLst/>
              <a:cxnLst/>
              <a:rect l="l" t="t" r="r" b="b"/>
              <a:pathLst>
                <a:path w="1240790" h="435610">
                  <a:moveTo>
                    <a:pt x="0" y="72548"/>
                  </a:moveTo>
                  <a:lnTo>
                    <a:pt x="5701" y="44309"/>
                  </a:lnTo>
                  <a:lnTo>
                    <a:pt x="21248" y="21248"/>
                  </a:lnTo>
                  <a:lnTo>
                    <a:pt x="44309" y="5701"/>
                  </a:lnTo>
                  <a:lnTo>
                    <a:pt x="72548" y="0"/>
                  </a:lnTo>
                  <a:lnTo>
                    <a:pt x="1167813" y="0"/>
                  </a:lnTo>
                  <a:lnTo>
                    <a:pt x="1196051" y="5701"/>
                  </a:lnTo>
                  <a:lnTo>
                    <a:pt x="1219112" y="21248"/>
                  </a:lnTo>
                  <a:lnTo>
                    <a:pt x="1234659" y="44309"/>
                  </a:lnTo>
                  <a:lnTo>
                    <a:pt x="1240361" y="72548"/>
                  </a:lnTo>
                  <a:lnTo>
                    <a:pt x="1240361" y="362731"/>
                  </a:lnTo>
                  <a:lnTo>
                    <a:pt x="1234659" y="390970"/>
                  </a:lnTo>
                  <a:lnTo>
                    <a:pt x="1219112" y="414031"/>
                  </a:lnTo>
                  <a:lnTo>
                    <a:pt x="1196051" y="429578"/>
                  </a:lnTo>
                  <a:lnTo>
                    <a:pt x="1167813" y="435280"/>
                  </a:lnTo>
                  <a:lnTo>
                    <a:pt x="72548" y="435280"/>
                  </a:lnTo>
                  <a:lnTo>
                    <a:pt x="44309" y="429578"/>
                  </a:lnTo>
                  <a:lnTo>
                    <a:pt x="21248" y="414031"/>
                  </a:lnTo>
                  <a:lnTo>
                    <a:pt x="5701" y="390970"/>
                  </a:lnTo>
                  <a:lnTo>
                    <a:pt x="0" y="362731"/>
                  </a:lnTo>
                  <a:lnTo>
                    <a:pt x="0" y="72548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628868" y="2438400"/>
            <a:ext cx="644525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4945" marR="5080" indent="-182880">
              <a:lnSpc>
                <a:spcPts val="1300"/>
              </a:lnSpc>
              <a:spcBef>
                <a:spcPts val="160"/>
              </a:spcBef>
            </a:pPr>
            <a:r>
              <a:rPr sz="1100" spc="-150" dirty="0">
                <a:solidFill>
                  <a:srgbClr val="800000"/>
                </a:solidFill>
                <a:latin typeface="Calibri"/>
                <a:cs typeface="Calibri"/>
              </a:rPr>
              <a:t>П</a:t>
            </a:r>
            <a:r>
              <a:rPr sz="1100" spc="-125" dirty="0">
                <a:solidFill>
                  <a:srgbClr val="800000"/>
                </a:solidFill>
                <a:latin typeface="Calibri"/>
                <a:cs typeface="Calibri"/>
              </a:rPr>
              <a:t>и</a:t>
            </a:r>
            <a:r>
              <a:rPr sz="1100" spc="-120" dirty="0">
                <a:solidFill>
                  <a:srgbClr val="800000"/>
                </a:solidFill>
                <a:latin typeface="Calibri"/>
                <a:cs typeface="Calibri"/>
              </a:rPr>
              <a:t>р</a:t>
            </a:r>
            <a:r>
              <a:rPr sz="1100" spc="-110" dirty="0">
                <a:solidFill>
                  <a:srgbClr val="800000"/>
                </a:solidFill>
                <a:latin typeface="Calibri"/>
                <a:cs typeface="Calibri"/>
              </a:rPr>
              <a:t>а</a:t>
            </a:r>
            <a:r>
              <a:rPr sz="1100" spc="-195" dirty="0">
                <a:solidFill>
                  <a:srgbClr val="800000"/>
                </a:solidFill>
                <a:latin typeface="Calibri"/>
                <a:cs typeface="Calibri"/>
              </a:rPr>
              <a:t>м</a:t>
            </a:r>
            <a:r>
              <a:rPr sz="1100" spc="-135" dirty="0">
                <a:solidFill>
                  <a:srgbClr val="800000"/>
                </a:solidFill>
                <a:latin typeface="Calibri"/>
                <a:cs typeface="Calibri"/>
              </a:rPr>
              <a:t>и</a:t>
            </a:r>
            <a:r>
              <a:rPr sz="1100" spc="-155" dirty="0">
                <a:solidFill>
                  <a:srgbClr val="800000"/>
                </a:solidFill>
                <a:latin typeface="Calibri"/>
                <a:cs typeface="Calibri"/>
              </a:rPr>
              <a:t>д</a:t>
            </a:r>
            <a:r>
              <a:rPr sz="1100" spc="-145" dirty="0">
                <a:solidFill>
                  <a:srgbClr val="800000"/>
                </a:solidFill>
                <a:latin typeface="Calibri"/>
                <a:cs typeface="Calibri"/>
              </a:rPr>
              <a:t>н</a:t>
            </a:r>
            <a:r>
              <a:rPr sz="1100" spc="-175" dirty="0">
                <a:solidFill>
                  <a:srgbClr val="800000"/>
                </a:solidFill>
                <a:latin typeface="Calibri"/>
                <a:cs typeface="Calibri"/>
              </a:rPr>
              <a:t>ы</a:t>
            </a:r>
            <a:r>
              <a:rPr sz="1100" spc="-70" dirty="0">
                <a:solidFill>
                  <a:srgbClr val="800000"/>
                </a:solidFill>
                <a:latin typeface="Calibri"/>
                <a:cs typeface="Calibri"/>
              </a:rPr>
              <a:t>й  </a:t>
            </a:r>
            <a:r>
              <a:rPr sz="1100" spc="-100" dirty="0">
                <a:solidFill>
                  <a:srgbClr val="800000"/>
                </a:solidFill>
                <a:latin typeface="Calibri"/>
                <a:cs typeface="Calibri"/>
              </a:rPr>
              <a:t>тракт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05782" y="947419"/>
            <a:ext cx="2045335" cy="121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C00000"/>
                </a:solidFill>
                <a:latin typeface="Calibri"/>
                <a:cs typeface="Calibri"/>
              </a:rPr>
              <a:t>Центральные </a:t>
            </a:r>
            <a:r>
              <a:rPr sz="1200" spc="-125" dirty="0">
                <a:solidFill>
                  <a:srgbClr val="C00000"/>
                </a:solidFill>
                <a:latin typeface="Calibri"/>
                <a:cs typeface="Calibri"/>
              </a:rPr>
              <a:t>механизмы</a:t>
            </a:r>
            <a:r>
              <a:rPr sz="1200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10" dirty="0">
                <a:solidFill>
                  <a:srgbClr val="C00000"/>
                </a:solidFill>
                <a:latin typeface="Calibri"/>
                <a:cs typeface="Calibri"/>
              </a:rPr>
              <a:t>интеграции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Calibri"/>
              <a:cs typeface="Calibri"/>
            </a:endParaRPr>
          </a:p>
          <a:p>
            <a:pPr marR="520065" algn="ctr">
              <a:lnSpc>
                <a:spcPct val="100000"/>
              </a:lnSpc>
            </a:pPr>
            <a:r>
              <a:rPr sz="1400" spc="-135" dirty="0">
                <a:latin typeface="Calibri"/>
                <a:cs typeface="Calibri"/>
              </a:rPr>
              <a:t>ЦНС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R="521970" algn="ctr">
              <a:lnSpc>
                <a:spcPct val="100000"/>
              </a:lnSpc>
              <a:spcBef>
                <a:spcPts val="1170"/>
              </a:spcBef>
            </a:pPr>
            <a:r>
              <a:rPr sz="1400" spc="-140" dirty="0">
                <a:latin typeface="Calibri"/>
                <a:cs typeface="Calibri"/>
              </a:rPr>
              <a:t>процессинг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052060" y="4885944"/>
            <a:ext cx="1344930" cy="358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0"/>
              </a:spcBef>
            </a:pPr>
            <a:r>
              <a:rPr sz="1100" spc="-125" dirty="0">
                <a:solidFill>
                  <a:srgbClr val="800000"/>
                </a:solidFill>
                <a:latin typeface="Calibri"/>
                <a:cs typeface="Calibri"/>
              </a:rPr>
              <a:t>Исполнительная</a:t>
            </a:r>
            <a:r>
              <a:rPr sz="1100" spc="-6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800000"/>
                </a:solidFill>
                <a:latin typeface="Calibri"/>
                <a:cs typeface="Calibri"/>
              </a:rPr>
              <a:t>активность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310"/>
              </a:lnSpc>
            </a:pPr>
            <a:r>
              <a:rPr sz="1100" spc="-135" dirty="0">
                <a:solidFill>
                  <a:srgbClr val="800000"/>
                </a:solidFill>
                <a:latin typeface="Calibri"/>
                <a:cs typeface="Calibri"/>
              </a:rPr>
              <a:t>(мышечная</a:t>
            </a:r>
            <a:r>
              <a:rPr sz="1100" spc="-50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100" spc="-110" dirty="0">
                <a:solidFill>
                  <a:srgbClr val="800000"/>
                </a:solidFill>
                <a:latin typeface="Calibri"/>
                <a:cs typeface="Calibri"/>
              </a:rPr>
              <a:t>работа)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864864" y="2316479"/>
            <a:ext cx="1359535" cy="414655"/>
            <a:chOff x="3864864" y="2316479"/>
            <a:chExt cx="1359535" cy="414655"/>
          </a:xfrm>
        </p:grpSpPr>
        <p:sp>
          <p:nvSpPr>
            <p:cNvPr id="61" name="object 61"/>
            <p:cNvSpPr/>
            <p:nvPr/>
          </p:nvSpPr>
          <p:spPr>
            <a:xfrm>
              <a:off x="3864864" y="2316479"/>
              <a:ext cx="1359408" cy="4084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24528" y="2359151"/>
              <a:ext cx="640079" cy="37185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922776" y="2353055"/>
              <a:ext cx="1243584" cy="28955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23929" y="2353444"/>
              <a:ext cx="1240790" cy="288290"/>
            </a:xfrm>
            <a:custGeom>
              <a:avLst/>
              <a:gdLst/>
              <a:ahLst/>
              <a:cxnLst/>
              <a:rect l="l" t="t" r="r" b="b"/>
              <a:pathLst>
                <a:path w="1240789" h="288289">
                  <a:moveTo>
                    <a:pt x="0" y="48005"/>
                  </a:moveTo>
                  <a:lnTo>
                    <a:pt x="3772" y="29319"/>
                  </a:lnTo>
                  <a:lnTo>
                    <a:pt x="14060" y="14060"/>
                  </a:lnTo>
                  <a:lnTo>
                    <a:pt x="29319" y="3772"/>
                  </a:lnTo>
                  <a:lnTo>
                    <a:pt x="48005" y="0"/>
                  </a:lnTo>
                  <a:lnTo>
                    <a:pt x="1192355" y="0"/>
                  </a:lnTo>
                  <a:lnTo>
                    <a:pt x="1211041" y="3772"/>
                  </a:lnTo>
                  <a:lnTo>
                    <a:pt x="1226300" y="14060"/>
                  </a:lnTo>
                  <a:lnTo>
                    <a:pt x="1236588" y="29319"/>
                  </a:lnTo>
                  <a:lnTo>
                    <a:pt x="1240361" y="48005"/>
                  </a:lnTo>
                  <a:lnTo>
                    <a:pt x="1240361" y="240026"/>
                  </a:lnTo>
                  <a:lnTo>
                    <a:pt x="1236588" y="258712"/>
                  </a:lnTo>
                  <a:lnTo>
                    <a:pt x="1226300" y="273971"/>
                  </a:lnTo>
                  <a:lnTo>
                    <a:pt x="1211041" y="284259"/>
                  </a:lnTo>
                  <a:lnTo>
                    <a:pt x="1192355" y="288032"/>
                  </a:lnTo>
                  <a:lnTo>
                    <a:pt x="48005" y="288032"/>
                  </a:lnTo>
                  <a:lnTo>
                    <a:pt x="29319" y="284259"/>
                  </a:lnTo>
                  <a:lnTo>
                    <a:pt x="14060" y="273971"/>
                  </a:lnTo>
                  <a:lnTo>
                    <a:pt x="3772" y="258712"/>
                  </a:lnTo>
                  <a:lnTo>
                    <a:pt x="0" y="240026"/>
                  </a:lnTo>
                  <a:lnTo>
                    <a:pt x="0" y="48005"/>
                  </a:lnTo>
                  <a:close/>
                </a:path>
              </a:pathLst>
            </a:custGeom>
            <a:ln w="381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336145" y="2392679"/>
            <a:ext cx="41846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solidFill>
                  <a:srgbClr val="800000"/>
                </a:solidFill>
                <a:latin typeface="Calibri"/>
                <a:cs typeface="Calibri"/>
              </a:rPr>
              <a:t>Таламус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738784" y="5212588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latin typeface="Calibri"/>
                <a:cs typeface="Calibri"/>
              </a:rPr>
              <a:t>Клинический </a:t>
            </a:r>
            <a:r>
              <a:rPr sz="1000" spc="-85" dirty="0">
                <a:latin typeface="Calibri"/>
                <a:cs typeface="Calibri"/>
              </a:rPr>
              <a:t>Института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5" dirty="0">
                <a:latin typeface="Calibri"/>
                <a:cs typeface="Calibri"/>
              </a:rPr>
              <a:t>Мозга</a:t>
            </a:r>
            <a:r>
              <a:rPr sz="1050" spc="-157" baseline="23809" dirty="0">
                <a:latin typeface="Calibri"/>
                <a:cs typeface="Calibri"/>
              </a:rPr>
              <a:t>©</a:t>
            </a:r>
            <a:endParaRPr sz="1050" baseline="23809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5140" y="4937759"/>
            <a:ext cx="1734820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28930" marR="5080" indent="-316865">
              <a:lnSpc>
                <a:spcPts val="1300"/>
              </a:lnSpc>
              <a:spcBef>
                <a:spcPts val="160"/>
              </a:spcBef>
            </a:pPr>
            <a:r>
              <a:rPr sz="1100" spc="-114" dirty="0">
                <a:solidFill>
                  <a:srgbClr val="800000"/>
                </a:solidFill>
                <a:latin typeface="Calibri"/>
                <a:cs typeface="Calibri"/>
              </a:rPr>
              <a:t>Восприятие </a:t>
            </a:r>
            <a:r>
              <a:rPr sz="1100" spc="-120" dirty="0">
                <a:solidFill>
                  <a:srgbClr val="800000"/>
                </a:solidFill>
                <a:latin typeface="Calibri"/>
                <a:cs typeface="Calibri"/>
              </a:rPr>
              <a:t>внешних воздействий </a:t>
            </a:r>
            <a:r>
              <a:rPr sz="1100" spc="-114" dirty="0">
                <a:solidFill>
                  <a:srgbClr val="800000"/>
                </a:solidFill>
                <a:latin typeface="Calibri"/>
                <a:cs typeface="Calibri"/>
              </a:rPr>
              <a:t>и  внутренних</a:t>
            </a:r>
            <a:r>
              <a:rPr sz="1100" spc="-45" dirty="0">
                <a:solidFill>
                  <a:srgbClr val="800000"/>
                </a:solidFill>
                <a:latin typeface="Calibri"/>
                <a:cs typeface="Calibri"/>
              </a:rPr>
              <a:t> </a:t>
            </a:r>
            <a:r>
              <a:rPr sz="1100" spc="-140" dirty="0">
                <a:solidFill>
                  <a:srgbClr val="800000"/>
                </a:solidFill>
                <a:latin typeface="Calibri"/>
                <a:cs typeface="Calibri"/>
              </a:rPr>
              <a:t>ощущение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156125" y="2553442"/>
            <a:ext cx="136612" cy="165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3154679" y="880872"/>
            <a:ext cx="2834640" cy="2051685"/>
            <a:chOff x="3154679" y="880872"/>
            <a:chExt cx="2834640" cy="2051685"/>
          </a:xfrm>
        </p:grpSpPr>
        <p:sp>
          <p:nvSpPr>
            <p:cNvPr id="70" name="object 70"/>
            <p:cNvSpPr/>
            <p:nvPr/>
          </p:nvSpPr>
          <p:spPr>
            <a:xfrm>
              <a:off x="3154679" y="954024"/>
              <a:ext cx="2481072" cy="197815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203847" y="985291"/>
              <a:ext cx="2376805" cy="1872614"/>
            </a:xfrm>
            <a:custGeom>
              <a:avLst/>
              <a:gdLst/>
              <a:ahLst/>
              <a:cxnLst/>
              <a:rect l="l" t="t" r="r" b="b"/>
              <a:pathLst>
                <a:path w="2376804" h="1872614">
                  <a:moveTo>
                    <a:pt x="0" y="0"/>
                  </a:moveTo>
                  <a:lnTo>
                    <a:pt x="2376264" y="187220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654551" y="880872"/>
              <a:ext cx="2334768" cy="190804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707903" y="913283"/>
              <a:ext cx="2232660" cy="1800225"/>
            </a:xfrm>
            <a:custGeom>
              <a:avLst/>
              <a:gdLst/>
              <a:ahLst/>
              <a:cxnLst/>
              <a:rect l="l" t="t" r="r" b="b"/>
              <a:pathLst>
                <a:path w="2232660" h="1800225">
                  <a:moveTo>
                    <a:pt x="2232248" y="0"/>
                  </a:moveTo>
                  <a:lnTo>
                    <a:pt x="0" y="18002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2681" y="540511"/>
            <a:ext cx="5216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90" dirty="0">
                <a:latin typeface="Calibri"/>
                <a:cs typeface="Calibri"/>
              </a:rPr>
              <a:t>Перфузионно-метаболический </a:t>
            </a:r>
            <a:r>
              <a:rPr sz="2100" spc="-180" dirty="0">
                <a:latin typeface="Calibri"/>
                <a:cs typeface="Calibri"/>
              </a:rPr>
              <a:t>дистресс </a:t>
            </a:r>
            <a:r>
              <a:rPr sz="2100" spc="65" dirty="0">
                <a:latin typeface="Calibri"/>
                <a:cs typeface="Calibri"/>
              </a:rPr>
              <a:t>– </a:t>
            </a:r>
            <a:r>
              <a:rPr sz="2100" spc="-180" dirty="0">
                <a:latin typeface="Calibri"/>
                <a:cs typeface="Calibri"/>
              </a:rPr>
              <a:t>основа</a:t>
            </a:r>
            <a:r>
              <a:rPr sz="2100" spc="-190" dirty="0">
                <a:latin typeface="Calibri"/>
                <a:cs typeface="Calibri"/>
              </a:rPr>
              <a:t> </a:t>
            </a:r>
            <a:r>
              <a:rPr sz="2100" spc="-200" dirty="0">
                <a:latin typeface="Calibri"/>
                <a:cs typeface="Calibri"/>
              </a:rPr>
              <a:t>ОЦН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75104" y="1450847"/>
            <a:ext cx="2950845" cy="3472179"/>
            <a:chOff x="1975104" y="1450847"/>
            <a:chExt cx="2950845" cy="3472179"/>
          </a:xfrm>
        </p:grpSpPr>
        <p:sp>
          <p:nvSpPr>
            <p:cNvPr id="4" name="object 4"/>
            <p:cNvSpPr/>
            <p:nvPr/>
          </p:nvSpPr>
          <p:spPr>
            <a:xfrm>
              <a:off x="4224527" y="4264151"/>
              <a:ext cx="701039" cy="658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71962" y="4294643"/>
              <a:ext cx="605387" cy="551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1962" y="4294643"/>
              <a:ext cx="605790" cy="551180"/>
            </a:xfrm>
            <a:custGeom>
              <a:avLst/>
              <a:gdLst/>
              <a:ahLst/>
              <a:cxnLst/>
              <a:rect l="l" t="t" r="r" b="b"/>
              <a:pathLst>
                <a:path w="605789" h="551179">
                  <a:moveTo>
                    <a:pt x="0" y="137785"/>
                  </a:moveTo>
                  <a:lnTo>
                    <a:pt x="329817" y="137785"/>
                  </a:lnTo>
                  <a:lnTo>
                    <a:pt x="329817" y="0"/>
                  </a:lnTo>
                  <a:lnTo>
                    <a:pt x="605387" y="275570"/>
                  </a:lnTo>
                  <a:lnTo>
                    <a:pt x="329817" y="551140"/>
                  </a:lnTo>
                  <a:lnTo>
                    <a:pt x="329817" y="413354"/>
                  </a:lnTo>
                  <a:lnTo>
                    <a:pt x="0" y="413354"/>
                  </a:lnTo>
                  <a:lnTo>
                    <a:pt x="0" y="13778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5104" y="4291583"/>
              <a:ext cx="2337816" cy="624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800" y="4334255"/>
              <a:ext cx="1871472" cy="585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1682" y="4314289"/>
              <a:ext cx="2245993" cy="5314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1682" y="4314289"/>
              <a:ext cx="2245995" cy="531495"/>
            </a:xfrm>
            <a:custGeom>
              <a:avLst/>
              <a:gdLst/>
              <a:ahLst/>
              <a:cxnLst/>
              <a:rect l="l" t="t" r="r" b="b"/>
              <a:pathLst>
                <a:path w="2245995" h="531495">
                  <a:moveTo>
                    <a:pt x="0" y="88584"/>
                  </a:moveTo>
                  <a:lnTo>
                    <a:pt x="6961" y="54103"/>
                  </a:lnTo>
                  <a:lnTo>
                    <a:pt x="25945" y="25945"/>
                  </a:lnTo>
                  <a:lnTo>
                    <a:pt x="54103" y="6961"/>
                  </a:lnTo>
                  <a:lnTo>
                    <a:pt x="88584" y="0"/>
                  </a:lnTo>
                  <a:lnTo>
                    <a:pt x="2157410" y="0"/>
                  </a:lnTo>
                  <a:lnTo>
                    <a:pt x="2191891" y="6961"/>
                  </a:lnTo>
                  <a:lnTo>
                    <a:pt x="2220049" y="25945"/>
                  </a:lnTo>
                  <a:lnTo>
                    <a:pt x="2239033" y="54103"/>
                  </a:lnTo>
                  <a:lnTo>
                    <a:pt x="2245995" y="88584"/>
                  </a:lnTo>
                  <a:lnTo>
                    <a:pt x="2245995" y="442910"/>
                  </a:lnTo>
                  <a:lnTo>
                    <a:pt x="2239033" y="477391"/>
                  </a:lnTo>
                  <a:lnTo>
                    <a:pt x="2220049" y="505549"/>
                  </a:lnTo>
                  <a:lnTo>
                    <a:pt x="2191891" y="524533"/>
                  </a:lnTo>
                  <a:lnTo>
                    <a:pt x="2157410" y="531495"/>
                  </a:lnTo>
                  <a:lnTo>
                    <a:pt x="88584" y="531495"/>
                  </a:lnTo>
                  <a:lnTo>
                    <a:pt x="54103" y="524533"/>
                  </a:lnTo>
                  <a:lnTo>
                    <a:pt x="25945" y="505549"/>
                  </a:lnTo>
                  <a:lnTo>
                    <a:pt x="6961" y="477391"/>
                  </a:lnTo>
                  <a:lnTo>
                    <a:pt x="0" y="442910"/>
                  </a:lnTo>
                  <a:lnTo>
                    <a:pt x="0" y="88584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62784" y="1450847"/>
              <a:ext cx="1362456" cy="621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31008" y="1463039"/>
              <a:ext cx="862583" cy="6431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0313" y="1473042"/>
              <a:ext cx="1268730" cy="5314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0313" y="1473042"/>
              <a:ext cx="1268730" cy="531495"/>
            </a:xfrm>
            <a:custGeom>
              <a:avLst/>
              <a:gdLst/>
              <a:ahLst/>
              <a:cxnLst/>
              <a:rect l="l" t="t" r="r" b="b"/>
              <a:pathLst>
                <a:path w="1268729" h="531494">
                  <a:moveTo>
                    <a:pt x="0" y="88583"/>
                  </a:moveTo>
                  <a:lnTo>
                    <a:pt x="6961" y="54102"/>
                  </a:lnTo>
                  <a:lnTo>
                    <a:pt x="25945" y="25945"/>
                  </a:lnTo>
                  <a:lnTo>
                    <a:pt x="54102" y="6961"/>
                  </a:lnTo>
                  <a:lnTo>
                    <a:pt x="88583" y="0"/>
                  </a:lnTo>
                  <a:lnTo>
                    <a:pt x="1180146" y="0"/>
                  </a:lnTo>
                  <a:lnTo>
                    <a:pt x="1214627" y="6961"/>
                  </a:lnTo>
                  <a:lnTo>
                    <a:pt x="1242784" y="25945"/>
                  </a:lnTo>
                  <a:lnTo>
                    <a:pt x="1261768" y="54102"/>
                  </a:lnTo>
                  <a:lnTo>
                    <a:pt x="1268730" y="88583"/>
                  </a:lnTo>
                  <a:lnTo>
                    <a:pt x="1268730" y="442911"/>
                  </a:lnTo>
                  <a:lnTo>
                    <a:pt x="1261768" y="477392"/>
                  </a:lnTo>
                  <a:lnTo>
                    <a:pt x="1242784" y="505549"/>
                  </a:lnTo>
                  <a:lnTo>
                    <a:pt x="1214627" y="524533"/>
                  </a:lnTo>
                  <a:lnTo>
                    <a:pt x="1180146" y="531495"/>
                  </a:lnTo>
                  <a:lnTo>
                    <a:pt x="88583" y="531495"/>
                  </a:lnTo>
                  <a:lnTo>
                    <a:pt x="54102" y="524533"/>
                  </a:lnTo>
                  <a:lnTo>
                    <a:pt x="25945" y="505549"/>
                  </a:lnTo>
                  <a:lnTo>
                    <a:pt x="6961" y="477392"/>
                  </a:lnTo>
                  <a:lnTo>
                    <a:pt x="0" y="442911"/>
                  </a:lnTo>
                  <a:lnTo>
                    <a:pt x="0" y="88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62784" y="2173223"/>
              <a:ext cx="1362456" cy="62483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99944" y="2215895"/>
              <a:ext cx="1088135" cy="58521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10313" y="2196645"/>
              <a:ext cx="1268730" cy="5314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0313" y="2196645"/>
              <a:ext cx="1268730" cy="531495"/>
            </a:xfrm>
            <a:custGeom>
              <a:avLst/>
              <a:gdLst/>
              <a:ahLst/>
              <a:cxnLst/>
              <a:rect l="l" t="t" r="r" b="b"/>
              <a:pathLst>
                <a:path w="1268729" h="531494">
                  <a:moveTo>
                    <a:pt x="0" y="88583"/>
                  </a:moveTo>
                  <a:lnTo>
                    <a:pt x="6961" y="54102"/>
                  </a:lnTo>
                  <a:lnTo>
                    <a:pt x="25945" y="25945"/>
                  </a:lnTo>
                  <a:lnTo>
                    <a:pt x="54102" y="6961"/>
                  </a:lnTo>
                  <a:lnTo>
                    <a:pt x="88583" y="0"/>
                  </a:lnTo>
                  <a:lnTo>
                    <a:pt x="1180146" y="0"/>
                  </a:lnTo>
                  <a:lnTo>
                    <a:pt x="1214627" y="6961"/>
                  </a:lnTo>
                  <a:lnTo>
                    <a:pt x="1242784" y="25945"/>
                  </a:lnTo>
                  <a:lnTo>
                    <a:pt x="1261768" y="54102"/>
                  </a:lnTo>
                  <a:lnTo>
                    <a:pt x="1268730" y="88583"/>
                  </a:lnTo>
                  <a:lnTo>
                    <a:pt x="1268730" y="442911"/>
                  </a:lnTo>
                  <a:lnTo>
                    <a:pt x="1261768" y="477392"/>
                  </a:lnTo>
                  <a:lnTo>
                    <a:pt x="1242784" y="505549"/>
                  </a:lnTo>
                  <a:lnTo>
                    <a:pt x="1214627" y="524533"/>
                  </a:lnTo>
                  <a:lnTo>
                    <a:pt x="1180146" y="531495"/>
                  </a:lnTo>
                  <a:lnTo>
                    <a:pt x="88583" y="531495"/>
                  </a:lnTo>
                  <a:lnTo>
                    <a:pt x="54102" y="524533"/>
                  </a:lnTo>
                  <a:lnTo>
                    <a:pt x="25945" y="505549"/>
                  </a:lnTo>
                  <a:lnTo>
                    <a:pt x="6961" y="477392"/>
                  </a:lnTo>
                  <a:lnTo>
                    <a:pt x="0" y="442911"/>
                  </a:lnTo>
                  <a:lnTo>
                    <a:pt x="0" y="88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84120" y="2895600"/>
              <a:ext cx="1359408" cy="6248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24328" y="2938272"/>
              <a:ext cx="1082039" cy="58521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29888" y="2918877"/>
              <a:ext cx="1268730" cy="53149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529888" y="2918877"/>
              <a:ext cx="1268730" cy="531495"/>
            </a:xfrm>
            <a:custGeom>
              <a:avLst/>
              <a:gdLst/>
              <a:ahLst/>
              <a:cxnLst/>
              <a:rect l="l" t="t" r="r" b="b"/>
              <a:pathLst>
                <a:path w="1268729" h="531495">
                  <a:moveTo>
                    <a:pt x="0" y="88583"/>
                  </a:moveTo>
                  <a:lnTo>
                    <a:pt x="6961" y="54102"/>
                  </a:lnTo>
                  <a:lnTo>
                    <a:pt x="25945" y="25945"/>
                  </a:lnTo>
                  <a:lnTo>
                    <a:pt x="54102" y="6961"/>
                  </a:lnTo>
                  <a:lnTo>
                    <a:pt x="88583" y="0"/>
                  </a:lnTo>
                  <a:lnTo>
                    <a:pt x="1180146" y="0"/>
                  </a:lnTo>
                  <a:lnTo>
                    <a:pt x="1214627" y="6961"/>
                  </a:lnTo>
                  <a:lnTo>
                    <a:pt x="1242784" y="25945"/>
                  </a:lnTo>
                  <a:lnTo>
                    <a:pt x="1261768" y="54102"/>
                  </a:lnTo>
                  <a:lnTo>
                    <a:pt x="1268730" y="88583"/>
                  </a:lnTo>
                  <a:lnTo>
                    <a:pt x="1268730" y="442911"/>
                  </a:lnTo>
                  <a:lnTo>
                    <a:pt x="1261768" y="477392"/>
                  </a:lnTo>
                  <a:lnTo>
                    <a:pt x="1242784" y="505549"/>
                  </a:lnTo>
                  <a:lnTo>
                    <a:pt x="1214627" y="524533"/>
                  </a:lnTo>
                  <a:lnTo>
                    <a:pt x="1180146" y="531495"/>
                  </a:lnTo>
                  <a:lnTo>
                    <a:pt x="88583" y="531495"/>
                  </a:lnTo>
                  <a:lnTo>
                    <a:pt x="54102" y="524533"/>
                  </a:lnTo>
                  <a:lnTo>
                    <a:pt x="25945" y="505549"/>
                  </a:lnTo>
                  <a:lnTo>
                    <a:pt x="6961" y="477392"/>
                  </a:lnTo>
                  <a:lnTo>
                    <a:pt x="0" y="442911"/>
                  </a:lnTo>
                  <a:lnTo>
                    <a:pt x="0" y="88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84120" y="3605783"/>
              <a:ext cx="1359408" cy="6248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88336" y="3651503"/>
              <a:ext cx="984503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29888" y="3630453"/>
              <a:ext cx="1268730" cy="5314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29888" y="3630453"/>
              <a:ext cx="1268730" cy="531495"/>
            </a:xfrm>
            <a:custGeom>
              <a:avLst/>
              <a:gdLst/>
              <a:ahLst/>
              <a:cxnLst/>
              <a:rect l="l" t="t" r="r" b="b"/>
              <a:pathLst>
                <a:path w="1268729" h="531495">
                  <a:moveTo>
                    <a:pt x="0" y="88583"/>
                  </a:moveTo>
                  <a:lnTo>
                    <a:pt x="6961" y="54102"/>
                  </a:lnTo>
                  <a:lnTo>
                    <a:pt x="25945" y="25945"/>
                  </a:lnTo>
                  <a:lnTo>
                    <a:pt x="54102" y="6961"/>
                  </a:lnTo>
                  <a:lnTo>
                    <a:pt x="88583" y="0"/>
                  </a:lnTo>
                  <a:lnTo>
                    <a:pt x="1180146" y="0"/>
                  </a:lnTo>
                  <a:lnTo>
                    <a:pt x="1214627" y="6961"/>
                  </a:lnTo>
                  <a:lnTo>
                    <a:pt x="1242784" y="25945"/>
                  </a:lnTo>
                  <a:lnTo>
                    <a:pt x="1261768" y="54102"/>
                  </a:lnTo>
                  <a:lnTo>
                    <a:pt x="1268730" y="88583"/>
                  </a:lnTo>
                  <a:lnTo>
                    <a:pt x="1268730" y="442911"/>
                  </a:lnTo>
                  <a:lnTo>
                    <a:pt x="1261768" y="477392"/>
                  </a:lnTo>
                  <a:lnTo>
                    <a:pt x="1242784" y="505549"/>
                  </a:lnTo>
                  <a:lnTo>
                    <a:pt x="1214627" y="524533"/>
                  </a:lnTo>
                  <a:lnTo>
                    <a:pt x="1180146" y="531495"/>
                  </a:lnTo>
                  <a:lnTo>
                    <a:pt x="88583" y="531495"/>
                  </a:lnTo>
                  <a:lnTo>
                    <a:pt x="54102" y="524533"/>
                  </a:lnTo>
                  <a:lnTo>
                    <a:pt x="25945" y="505549"/>
                  </a:lnTo>
                  <a:lnTo>
                    <a:pt x="6961" y="477392"/>
                  </a:lnTo>
                  <a:lnTo>
                    <a:pt x="0" y="442911"/>
                  </a:lnTo>
                  <a:lnTo>
                    <a:pt x="0" y="88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327117" y="4370323"/>
            <a:ext cx="1635760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134620">
              <a:lnSpc>
                <a:spcPct val="105000"/>
              </a:lnSpc>
              <a:spcBef>
                <a:spcPts val="25"/>
              </a:spcBef>
            </a:pPr>
            <a:r>
              <a:rPr sz="1200" spc="-85" dirty="0">
                <a:latin typeface="Calibri"/>
                <a:cs typeface="Calibri"/>
              </a:rPr>
              <a:t>CSD </a:t>
            </a:r>
            <a:r>
              <a:rPr sz="1200" spc="35" dirty="0">
                <a:latin typeface="Calibri"/>
                <a:cs typeface="Calibri"/>
              </a:rPr>
              <a:t>– </a:t>
            </a:r>
            <a:r>
              <a:rPr sz="1200" spc="-110" dirty="0">
                <a:latin typeface="Calibri"/>
                <a:cs typeface="Calibri"/>
              </a:rPr>
              <a:t>распространенная  </a:t>
            </a:r>
            <a:r>
              <a:rPr sz="1200" spc="-114" dirty="0">
                <a:latin typeface="Calibri"/>
                <a:cs typeface="Calibri"/>
              </a:rPr>
              <a:t>церебральная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деполяризация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632959" y="1130576"/>
            <a:ext cx="4152265" cy="4040504"/>
            <a:chOff x="4632959" y="1130576"/>
            <a:chExt cx="4152265" cy="4040504"/>
          </a:xfrm>
        </p:grpSpPr>
        <p:sp>
          <p:nvSpPr>
            <p:cNvPr id="29" name="object 29"/>
            <p:cNvSpPr/>
            <p:nvPr/>
          </p:nvSpPr>
          <p:spPr>
            <a:xfrm>
              <a:off x="4877351" y="3534252"/>
              <a:ext cx="2454995" cy="163666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90159" y="2941319"/>
              <a:ext cx="780288" cy="6156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46653" y="2964967"/>
              <a:ext cx="668656" cy="52177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46653" y="2964967"/>
              <a:ext cx="668655" cy="521970"/>
            </a:xfrm>
            <a:custGeom>
              <a:avLst/>
              <a:gdLst/>
              <a:ahLst/>
              <a:cxnLst/>
              <a:rect l="l" t="t" r="r" b="b"/>
              <a:pathLst>
                <a:path w="668654" h="521970">
                  <a:moveTo>
                    <a:pt x="167164" y="521773"/>
                  </a:moveTo>
                  <a:lnTo>
                    <a:pt x="167164" y="260886"/>
                  </a:lnTo>
                  <a:lnTo>
                    <a:pt x="0" y="260886"/>
                  </a:lnTo>
                  <a:lnTo>
                    <a:pt x="334328" y="0"/>
                  </a:lnTo>
                  <a:lnTo>
                    <a:pt x="668657" y="260886"/>
                  </a:lnTo>
                  <a:lnTo>
                    <a:pt x="501492" y="260886"/>
                  </a:lnTo>
                  <a:lnTo>
                    <a:pt x="501492" y="521773"/>
                  </a:lnTo>
                  <a:lnTo>
                    <a:pt x="167164" y="52177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4847" y="1130576"/>
              <a:ext cx="2680279" cy="234709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632959" y="2362200"/>
              <a:ext cx="1517903" cy="62483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48783" y="2377439"/>
              <a:ext cx="1322832" cy="64008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79382" y="2385961"/>
              <a:ext cx="1425464" cy="53149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79382" y="2385961"/>
              <a:ext cx="1425575" cy="531495"/>
            </a:xfrm>
            <a:custGeom>
              <a:avLst/>
              <a:gdLst/>
              <a:ahLst/>
              <a:cxnLst/>
              <a:rect l="l" t="t" r="r" b="b"/>
              <a:pathLst>
                <a:path w="1425575" h="531494">
                  <a:moveTo>
                    <a:pt x="0" y="88583"/>
                  </a:moveTo>
                  <a:lnTo>
                    <a:pt x="6961" y="54102"/>
                  </a:lnTo>
                  <a:lnTo>
                    <a:pt x="25945" y="25945"/>
                  </a:lnTo>
                  <a:lnTo>
                    <a:pt x="54102" y="6961"/>
                  </a:lnTo>
                  <a:lnTo>
                    <a:pt x="88583" y="0"/>
                  </a:lnTo>
                  <a:lnTo>
                    <a:pt x="1336881" y="0"/>
                  </a:lnTo>
                  <a:lnTo>
                    <a:pt x="1371361" y="6961"/>
                  </a:lnTo>
                  <a:lnTo>
                    <a:pt x="1399518" y="25945"/>
                  </a:lnTo>
                  <a:lnTo>
                    <a:pt x="1418502" y="54102"/>
                  </a:lnTo>
                  <a:lnTo>
                    <a:pt x="1425464" y="88583"/>
                  </a:lnTo>
                  <a:lnTo>
                    <a:pt x="1425464" y="442911"/>
                  </a:lnTo>
                  <a:lnTo>
                    <a:pt x="1418502" y="477392"/>
                  </a:lnTo>
                  <a:lnTo>
                    <a:pt x="1399518" y="505549"/>
                  </a:lnTo>
                  <a:lnTo>
                    <a:pt x="1371361" y="524533"/>
                  </a:lnTo>
                  <a:lnTo>
                    <a:pt x="1336881" y="531495"/>
                  </a:lnTo>
                  <a:lnTo>
                    <a:pt x="88583" y="531495"/>
                  </a:lnTo>
                  <a:lnTo>
                    <a:pt x="54102" y="524533"/>
                  </a:lnTo>
                  <a:lnTo>
                    <a:pt x="25945" y="505549"/>
                  </a:lnTo>
                  <a:lnTo>
                    <a:pt x="6961" y="477392"/>
                  </a:lnTo>
                  <a:lnTo>
                    <a:pt x="0" y="442911"/>
                  </a:lnTo>
                  <a:lnTo>
                    <a:pt x="0" y="88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879352" y="2421635"/>
            <a:ext cx="1028065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17170" marR="5080" indent="-205104">
              <a:lnSpc>
                <a:spcPts val="1580"/>
              </a:lnSpc>
              <a:spcBef>
                <a:spcPts val="235"/>
              </a:spcBef>
            </a:pPr>
            <a:r>
              <a:rPr sz="1400" spc="-300" dirty="0">
                <a:latin typeface="Calibri"/>
                <a:cs typeface="Calibri"/>
              </a:rPr>
              <a:t>М</a:t>
            </a:r>
            <a:r>
              <a:rPr sz="1400" spc="-180" dirty="0">
                <a:latin typeface="Calibri"/>
                <a:cs typeface="Calibri"/>
              </a:rPr>
              <a:t>е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40" dirty="0">
                <a:latin typeface="Calibri"/>
                <a:cs typeface="Calibri"/>
              </a:rPr>
              <a:t>а</a:t>
            </a:r>
            <a:r>
              <a:rPr sz="1400" spc="-165" dirty="0">
                <a:latin typeface="Calibri"/>
                <a:cs typeface="Calibri"/>
              </a:rPr>
              <a:t>б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165" dirty="0">
                <a:latin typeface="Calibri"/>
                <a:cs typeface="Calibri"/>
              </a:rPr>
              <a:t>л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ч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20" dirty="0">
                <a:latin typeface="Calibri"/>
                <a:cs typeface="Calibri"/>
              </a:rPr>
              <a:t>с</a:t>
            </a:r>
            <a:r>
              <a:rPr sz="1400" spc="-130" dirty="0">
                <a:latin typeface="Calibri"/>
                <a:cs typeface="Calibri"/>
              </a:rPr>
              <a:t>к</a:t>
            </a:r>
            <a:r>
              <a:rPr sz="1400" spc="-140" dirty="0">
                <a:latin typeface="Calibri"/>
                <a:cs typeface="Calibri"/>
              </a:rPr>
              <a:t>а</a:t>
            </a:r>
            <a:r>
              <a:rPr sz="1400" spc="-80" dirty="0">
                <a:latin typeface="Calibri"/>
                <a:cs typeface="Calibri"/>
              </a:rPr>
              <a:t>я  </a:t>
            </a:r>
            <a:r>
              <a:rPr sz="1400" spc="-160" dirty="0">
                <a:latin typeface="Calibri"/>
                <a:cs typeface="Calibri"/>
              </a:rPr>
              <a:t>пенумбра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66536" y="336291"/>
            <a:ext cx="5012055" cy="4046854"/>
            <a:chOff x="1166536" y="336291"/>
            <a:chExt cx="5012055" cy="4046854"/>
          </a:xfrm>
        </p:grpSpPr>
        <p:sp>
          <p:nvSpPr>
            <p:cNvPr id="40" name="object 40"/>
            <p:cNvSpPr/>
            <p:nvPr/>
          </p:nvSpPr>
          <p:spPr>
            <a:xfrm>
              <a:off x="4514088" y="1450848"/>
              <a:ext cx="1664208" cy="62179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78679" y="1463040"/>
              <a:ext cx="1371600" cy="64312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61000" y="1473042"/>
              <a:ext cx="1571197" cy="531495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61000" y="1473042"/>
              <a:ext cx="1571625" cy="531495"/>
            </a:xfrm>
            <a:custGeom>
              <a:avLst/>
              <a:gdLst/>
              <a:ahLst/>
              <a:cxnLst/>
              <a:rect l="l" t="t" r="r" b="b"/>
              <a:pathLst>
                <a:path w="1571625" h="531494">
                  <a:moveTo>
                    <a:pt x="0" y="88584"/>
                  </a:moveTo>
                  <a:lnTo>
                    <a:pt x="6961" y="54103"/>
                  </a:lnTo>
                  <a:lnTo>
                    <a:pt x="25945" y="25945"/>
                  </a:lnTo>
                  <a:lnTo>
                    <a:pt x="54103" y="6961"/>
                  </a:lnTo>
                  <a:lnTo>
                    <a:pt x="88584" y="0"/>
                  </a:lnTo>
                  <a:lnTo>
                    <a:pt x="1482613" y="0"/>
                  </a:lnTo>
                  <a:lnTo>
                    <a:pt x="1517094" y="6961"/>
                  </a:lnTo>
                  <a:lnTo>
                    <a:pt x="1545251" y="25945"/>
                  </a:lnTo>
                  <a:lnTo>
                    <a:pt x="1564235" y="54103"/>
                  </a:lnTo>
                  <a:lnTo>
                    <a:pt x="1571197" y="88584"/>
                  </a:lnTo>
                  <a:lnTo>
                    <a:pt x="1571197" y="442910"/>
                  </a:lnTo>
                  <a:lnTo>
                    <a:pt x="1564235" y="477391"/>
                  </a:lnTo>
                  <a:lnTo>
                    <a:pt x="1545251" y="505549"/>
                  </a:lnTo>
                  <a:lnTo>
                    <a:pt x="1517094" y="524533"/>
                  </a:lnTo>
                  <a:lnTo>
                    <a:pt x="1482613" y="531495"/>
                  </a:lnTo>
                  <a:lnTo>
                    <a:pt x="88584" y="531495"/>
                  </a:lnTo>
                  <a:lnTo>
                    <a:pt x="54103" y="524533"/>
                  </a:lnTo>
                  <a:lnTo>
                    <a:pt x="25945" y="505549"/>
                  </a:lnTo>
                  <a:lnTo>
                    <a:pt x="6961" y="477391"/>
                  </a:lnTo>
                  <a:lnTo>
                    <a:pt x="0" y="442910"/>
                  </a:lnTo>
                  <a:lnTo>
                    <a:pt x="0" y="88584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52927" y="1987295"/>
              <a:ext cx="585215" cy="2865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17507" y="2010639"/>
              <a:ext cx="454343" cy="192106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17507" y="2010639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5">
                  <a:moveTo>
                    <a:pt x="0" y="96053"/>
                  </a:moveTo>
                  <a:lnTo>
                    <a:pt x="113585" y="96053"/>
                  </a:lnTo>
                  <a:lnTo>
                    <a:pt x="113585" y="0"/>
                  </a:lnTo>
                  <a:lnTo>
                    <a:pt x="340757" y="0"/>
                  </a:lnTo>
                  <a:lnTo>
                    <a:pt x="340757" y="96053"/>
                  </a:lnTo>
                  <a:lnTo>
                    <a:pt x="454343" y="96053"/>
                  </a:lnTo>
                  <a:lnTo>
                    <a:pt x="227171" y="192107"/>
                  </a:lnTo>
                  <a:lnTo>
                    <a:pt x="0" y="9605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71216" y="2731007"/>
              <a:ext cx="585216" cy="28651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37083" y="2755464"/>
              <a:ext cx="454342" cy="192107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37083" y="2755464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5">
                  <a:moveTo>
                    <a:pt x="0" y="96053"/>
                  </a:moveTo>
                  <a:lnTo>
                    <a:pt x="113585" y="96053"/>
                  </a:lnTo>
                  <a:lnTo>
                    <a:pt x="113585" y="0"/>
                  </a:lnTo>
                  <a:lnTo>
                    <a:pt x="340757" y="0"/>
                  </a:lnTo>
                  <a:lnTo>
                    <a:pt x="340757" y="96053"/>
                  </a:lnTo>
                  <a:lnTo>
                    <a:pt x="454343" y="96053"/>
                  </a:lnTo>
                  <a:lnTo>
                    <a:pt x="227171" y="192107"/>
                  </a:lnTo>
                  <a:lnTo>
                    <a:pt x="0" y="9605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52927" y="3413759"/>
              <a:ext cx="585215" cy="286512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917507" y="3438347"/>
              <a:ext cx="454343" cy="19210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917507" y="3438347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4">
                  <a:moveTo>
                    <a:pt x="0" y="96053"/>
                  </a:moveTo>
                  <a:lnTo>
                    <a:pt x="113585" y="96053"/>
                  </a:lnTo>
                  <a:lnTo>
                    <a:pt x="113585" y="0"/>
                  </a:lnTo>
                  <a:lnTo>
                    <a:pt x="340757" y="0"/>
                  </a:lnTo>
                  <a:lnTo>
                    <a:pt x="340757" y="96053"/>
                  </a:lnTo>
                  <a:lnTo>
                    <a:pt x="454343" y="96053"/>
                  </a:lnTo>
                  <a:lnTo>
                    <a:pt x="227171" y="192107"/>
                  </a:lnTo>
                  <a:lnTo>
                    <a:pt x="0" y="9605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819400" y="4099559"/>
              <a:ext cx="585215" cy="28346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883791" y="4122180"/>
              <a:ext cx="454342" cy="192107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883791" y="4122181"/>
              <a:ext cx="454659" cy="192405"/>
            </a:xfrm>
            <a:custGeom>
              <a:avLst/>
              <a:gdLst/>
              <a:ahLst/>
              <a:cxnLst/>
              <a:rect l="l" t="t" r="r" b="b"/>
              <a:pathLst>
                <a:path w="454660" h="192404">
                  <a:moveTo>
                    <a:pt x="0" y="96053"/>
                  </a:moveTo>
                  <a:lnTo>
                    <a:pt x="113585" y="96053"/>
                  </a:lnTo>
                  <a:lnTo>
                    <a:pt x="113585" y="0"/>
                  </a:lnTo>
                  <a:lnTo>
                    <a:pt x="340757" y="0"/>
                  </a:lnTo>
                  <a:lnTo>
                    <a:pt x="340757" y="96053"/>
                  </a:lnTo>
                  <a:lnTo>
                    <a:pt x="454343" y="96053"/>
                  </a:lnTo>
                  <a:lnTo>
                    <a:pt x="227171" y="192107"/>
                  </a:lnTo>
                  <a:lnTo>
                    <a:pt x="0" y="9605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041391" y="1944623"/>
              <a:ext cx="701039" cy="493775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097611" y="1968803"/>
              <a:ext cx="589006" cy="401166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097610" y="1968803"/>
              <a:ext cx="589280" cy="401320"/>
            </a:xfrm>
            <a:custGeom>
              <a:avLst/>
              <a:gdLst/>
              <a:ahLst/>
              <a:cxnLst/>
              <a:rect l="l" t="t" r="r" b="b"/>
              <a:pathLst>
                <a:path w="589279" h="401319">
                  <a:moveTo>
                    <a:pt x="0" y="200583"/>
                  </a:moveTo>
                  <a:lnTo>
                    <a:pt x="294503" y="0"/>
                  </a:lnTo>
                  <a:lnTo>
                    <a:pt x="589006" y="200583"/>
                  </a:lnTo>
                  <a:lnTo>
                    <a:pt x="441754" y="200583"/>
                  </a:lnTo>
                  <a:lnTo>
                    <a:pt x="441754" y="401167"/>
                  </a:lnTo>
                  <a:lnTo>
                    <a:pt x="147251" y="401167"/>
                  </a:lnTo>
                  <a:lnTo>
                    <a:pt x="147251" y="200583"/>
                  </a:lnTo>
                  <a:lnTo>
                    <a:pt x="0" y="20058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61232" y="1487423"/>
              <a:ext cx="847343" cy="490727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06391" y="1511269"/>
              <a:ext cx="757555" cy="397510"/>
            </a:xfrm>
            <a:custGeom>
              <a:avLst/>
              <a:gdLst/>
              <a:ahLst/>
              <a:cxnLst/>
              <a:rect l="l" t="t" r="r" b="b"/>
              <a:pathLst>
                <a:path w="757554" h="397510">
                  <a:moveTo>
                    <a:pt x="198596" y="0"/>
                  </a:moveTo>
                  <a:lnTo>
                    <a:pt x="0" y="198596"/>
                  </a:lnTo>
                  <a:lnTo>
                    <a:pt x="198596" y="397192"/>
                  </a:lnTo>
                  <a:lnTo>
                    <a:pt x="198596" y="297893"/>
                  </a:lnTo>
                  <a:lnTo>
                    <a:pt x="757035" y="297893"/>
                  </a:lnTo>
                  <a:lnTo>
                    <a:pt x="757035" y="99298"/>
                  </a:lnTo>
                  <a:lnTo>
                    <a:pt x="198596" y="99298"/>
                  </a:lnTo>
                  <a:lnTo>
                    <a:pt x="1985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06391" y="1511269"/>
              <a:ext cx="757555" cy="397510"/>
            </a:xfrm>
            <a:custGeom>
              <a:avLst/>
              <a:gdLst/>
              <a:ahLst/>
              <a:cxnLst/>
              <a:rect l="l" t="t" r="r" b="b"/>
              <a:pathLst>
                <a:path w="757554" h="397510">
                  <a:moveTo>
                    <a:pt x="0" y="198596"/>
                  </a:moveTo>
                  <a:lnTo>
                    <a:pt x="198596" y="0"/>
                  </a:lnTo>
                  <a:lnTo>
                    <a:pt x="198596" y="99298"/>
                  </a:lnTo>
                  <a:lnTo>
                    <a:pt x="757036" y="99298"/>
                  </a:lnTo>
                  <a:lnTo>
                    <a:pt x="757036" y="297893"/>
                  </a:lnTo>
                  <a:lnTo>
                    <a:pt x="198596" y="297893"/>
                  </a:lnTo>
                  <a:lnTo>
                    <a:pt x="198596" y="397192"/>
                  </a:lnTo>
                  <a:lnTo>
                    <a:pt x="0" y="198596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8183" y="1840992"/>
              <a:ext cx="865632" cy="1011936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166536" y="336291"/>
              <a:ext cx="1480820" cy="1110615"/>
            </a:xfrm>
            <a:custGeom>
              <a:avLst/>
              <a:gdLst/>
              <a:ahLst/>
              <a:cxnLst/>
              <a:rect l="l" t="t" r="r" b="b"/>
              <a:pathLst>
                <a:path w="1480820" h="1110615">
                  <a:moveTo>
                    <a:pt x="1480267" y="0"/>
                  </a:moveTo>
                  <a:lnTo>
                    <a:pt x="0" y="0"/>
                  </a:lnTo>
                  <a:lnTo>
                    <a:pt x="0" y="1110199"/>
                  </a:lnTo>
                  <a:lnTo>
                    <a:pt x="1480267" y="1110199"/>
                  </a:lnTo>
                  <a:lnTo>
                    <a:pt x="1480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90920" y="450395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5">
                  <a:moveTo>
                    <a:pt x="0" y="0"/>
                  </a:moveTo>
                  <a:lnTo>
                    <a:pt x="0" y="921055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90920" y="682715"/>
              <a:ext cx="1282700" cy="0"/>
            </a:xfrm>
            <a:custGeom>
              <a:avLst/>
              <a:gdLst/>
              <a:ahLst/>
              <a:cxnLst/>
              <a:rect l="l" t="t" r="r" b="b"/>
              <a:pathLst>
                <a:path w="1282700">
                  <a:moveTo>
                    <a:pt x="0" y="0"/>
                  </a:moveTo>
                  <a:lnTo>
                    <a:pt x="1282127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78298" y="495519"/>
              <a:ext cx="1005840" cy="875030"/>
            </a:xfrm>
            <a:custGeom>
              <a:avLst/>
              <a:gdLst/>
              <a:ahLst/>
              <a:cxnLst/>
              <a:rect l="l" t="t" r="r" b="b"/>
              <a:pathLst>
                <a:path w="1005839" h="875030">
                  <a:moveTo>
                    <a:pt x="0" y="719399"/>
                  </a:moveTo>
                  <a:lnTo>
                    <a:pt x="42051" y="737110"/>
                  </a:lnTo>
                  <a:lnTo>
                    <a:pt x="83675" y="750467"/>
                  </a:lnTo>
                  <a:lnTo>
                    <a:pt x="124447" y="755114"/>
                  </a:lnTo>
                  <a:lnTo>
                    <a:pt x="163938" y="746697"/>
                  </a:lnTo>
                  <a:lnTo>
                    <a:pt x="201723" y="720860"/>
                  </a:lnTo>
                  <a:lnTo>
                    <a:pt x="237374" y="673249"/>
                  </a:lnTo>
                  <a:lnTo>
                    <a:pt x="261810" y="608782"/>
                  </a:lnTo>
                  <a:lnTo>
                    <a:pt x="273128" y="564268"/>
                  </a:lnTo>
                  <a:lnTo>
                    <a:pt x="283976" y="513653"/>
                  </a:lnTo>
                  <a:lnTo>
                    <a:pt x="294454" y="458502"/>
                  </a:lnTo>
                  <a:lnTo>
                    <a:pt x="304659" y="400380"/>
                  </a:lnTo>
                  <a:lnTo>
                    <a:pt x="314690" y="340852"/>
                  </a:lnTo>
                  <a:lnTo>
                    <a:pt x="324644" y="281481"/>
                  </a:lnTo>
                  <a:lnTo>
                    <a:pt x="334620" y="223835"/>
                  </a:lnTo>
                  <a:lnTo>
                    <a:pt x="344716" y="169476"/>
                  </a:lnTo>
                  <a:lnTo>
                    <a:pt x="355031" y="119970"/>
                  </a:lnTo>
                  <a:lnTo>
                    <a:pt x="365661" y="76881"/>
                  </a:lnTo>
                  <a:lnTo>
                    <a:pt x="388264" y="16216"/>
                  </a:lnTo>
                  <a:lnTo>
                    <a:pt x="413311" y="0"/>
                  </a:lnTo>
                  <a:lnTo>
                    <a:pt x="425352" y="10418"/>
                  </a:lnTo>
                  <a:lnTo>
                    <a:pt x="450792" y="62846"/>
                  </a:lnTo>
                  <a:lnTo>
                    <a:pt x="464092" y="102339"/>
                  </a:lnTo>
                  <a:lnTo>
                    <a:pt x="477713" y="149007"/>
                  </a:lnTo>
                  <a:lnTo>
                    <a:pt x="491608" y="201592"/>
                  </a:lnTo>
                  <a:lnTo>
                    <a:pt x="505727" y="258836"/>
                  </a:lnTo>
                  <a:lnTo>
                    <a:pt x="520021" y="319479"/>
                  </a:lnTo>
                  <a:lnTo>
                    <a:pt x="534442" y="382265"/>
                  </a:lnTo>
                  <a:lnTo>
                    <a:pt x="548940" y="445935"/>
                  </a:lnTo>
                  <a:lnTo>
                    <a:pt x="563466" y="509231"/>
                  </a:lnTo>
                  <a:lnTo>
                    <a:pt x="577973" y="570894"/>
                  </a:lnTo>
                  <a:lnTo>
                    <a:pt x="592411" y="629666"/>
                  </a:lnTo>
                  <a:lnTo>
                    <a:pt x="606731" y="684290"/>
                  </a:lnTo>
                  <a:lnTo>
                    <a:pt x="620884" y="733507"/>
                  </a:lnTo>
                  <a:lnTo>
                    <a:pt x="634822" y="776058"/>
                  </a:lnTo>
                  <a:lnTo>
                    <a:pt x="661856" y="836132"/>
                  </a:lnTo>
                  <a:lnTo>
                    <a:pt x="692021" y="867725"/>
                  </a:lnTo>
                  <a:lnTo>
                    <a:pt x="722792" y="874583"/>
                  </a:lnTo>
                  <a:lnTo>
                    <a:pt x="753596" y="862767"/>
                  </a:lnTo>
                  <a:lnTo>
                    <a:pt x="783859" y="838337"/>
                  </a:lnTo>
                  <a:lnTo>
                    <a:pt x="813010" y="807354"/>
                  </a:lnTo>
                  <a:lnTo>
                    <a:pt x="840476" y="775878"/>
                  </a:lnTo>
                  <a:lnTo>
                    <a:pt x="865683" y="749968"/>
                  </a:lnTo>
                  <a:lnTo>
                    <a:pt x="888060" y="735687"/>
                  </a:lnTo>
                  <a:lnTo>
                    <a:pt x="925455" y="728137"/>
                  </a:lnTo>
                  <a:lnTo>
                    <a:pt x="955083" y="728222"/>
                  </a:lnTo>
                  <a:lnTo>
                    <a:pt x="977730" y="731360"/>
                  </a:lnTo>
                  <a:lnTo>
                    <a:pt x="994180" y="732972"/>
                  </a:lnTo>
                  <a:lnTo>
                    <a:pt x="1003355" y="732294"/>
                  </a:lnTo>
                  <a:lnTo>
                    <a:pt x="1005263" y="731615"/>
                  </a:lnTo>
                  <a:lnTo>
                    <a:pt x="1002329" y="730936"/>
                  </a:lnTo>
                  <a:lnTo>
                    <a:pt x="996973" y="730258"/>
                  </a:lnTo>
                </a:path>
              </a:pathLst>
            </a:custGeom>
            <a:ln w="8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34382" y="1076425"/>
              <a:ext cx="108964" cy="84292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34382" y="1232676"/>
              <a:ext cx="108964" cy="863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34382" y="638513"/>
              <a:ext cx="108964" cy="863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268454" y="644598"/>
            <a:ext cx="4254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15879" y="447311"/>
            <a:ext cx="148026" cy="8429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1252392" y="320379"/>
            <a:ext cx="1333500" cy="201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sz="650" spc="-70" dirty="0">
                <a:latin typeface="Calibri"/>
                <a:cs typeface="Calibri"/>
              </a:rPr>
              <a:t>Генерация </a:t>
            </a:r>
            <a:r>
              <a:rPr sz="650" spc="-65" dirty="0">
                <a:latin typeface="Calibri"/>
                <a:cs typeface="Calibri"/>
              </a:rPr>
              <a:t>потенциала действия нейрона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1320165" algn="l"/>
              </a:tabLst>
            </a:pPr>
            <a:r>
              <a:rPr sz="300" spc="-2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300" u="sng" spc="-25" dirty="0">
                <a:solidFill>
                  <a:srgbClr val="FFFFFF"/>
                </a:solidFill>
                <a:uFill>
                  <a:solidFill>
                    <a:srgbClr val="D8D8D8"/>
                  </a:solidFill>
                </a:uFill>
                <a:latin typeface="Calibri"/>
                <a:cs typeface="Calibri"/>
              </a:rPr>
              <a:t>35	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297134" y="787409"/>
            <a:ext cx="252095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0" dirty="0">
                <a:latin typeface="Calibri"/>
                <a:cs typeface="Calibri"/>
              </a:rPr>
              <a:t>Д</a:t>
            </a:r>
            <a:r>
              <a:rPr sz="300" spc="-25" dirty="0">
                <a:latin typeface="Calibri"/>
                <a:cs typeface="Calibri"/>
              </a:rPr>
              <a:t>е</a:t>
            </a:r>
            <a:r>
              <a:rPr sz="300" spc="-20" dirty="0">
                <a:latin typeface="Calibri"/>
                <a:cs typeface="Calibri"/>
              </a:rPr>
              <a:t>п</a:t>
            </a:r>
            <a:r>
              <a:rPr sz="300" spc="-25" dirty="0">
                <a:latin typeface="Calibri"/>
                <a:cs typeface="Calibri"/>
              </a:rPr>
              <a:t>о</a:t>
            </a:r>
            <a:r>
              <a:rPr sz="300" spc="-30" dirty="0">
                <a:latin typeface="Calibri"/>
                <a:cs typeface="Calibri"/>
              </a:rPr>
              <a:t>л</a:t>
            </a:r>
            <a:r>
              <a:rPr sz="300" spc="-20" dirty="0">
                <a:latin typeface="Calibri"/>
                <a:cs typeface="Calibri"/>
              </a:rPr>
              <a:t>яр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зац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я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71734" y="881981"/>
            <a:ext cx="378460" cy="95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0" spc="-15" dirty="0">
                <a:latin typeface="Calibri"/>
                <a:cs typeface="Calibri"/>
              </a:rPr>
              <a:t>Повышение </a:t>
            </a:r>
            <a:r>
              <a:rPr sz="200" spc="-10" dirty="0">
                <a:latin typeface="Calibri"/>
                <a:cs typeface="Calibri"/>
              </a:rPr>
              <a:t>проницаемости</a:t>
            </a:r>
            <a:r>
              <a:rPr sz="200" dirty="0">
                <a:latin typeface="Calibri"/>
                <a:cs typeface="Calibri"/>
              </a:rPr>
              <a:t> </a:t>
            </a:r>
            <a:r>
              <a:rPr sz="200" spc="-10" dirty="0">
                <a:latin typeface="Calibri"/>
                <a:cs typeface="Calibri"/>
              </a:rPr>
              <a:t>к</a:t>
            </a:r>
            <a:endParaRPr sz="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0" spc="-15" dirty="0">
                <a:latin typeface="Calibri"/>
                <a:cs typeface="Calibri"/>
              </a:rPr>
              <a:t>Na</a:t>
            </a:r>
            <a:r>
              <a:rPr sz="225" spc="-22" baseline="18518" dirty="0">
                <a:latin typeface="Calibri"/>
                <a:cs typeface="Calibri"/>
              </a:rPr>
              <a:t>+</a:t>
            </a:r>
            <a:endParaRPr sz="225" baseline="18518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32159" y="787409"/>
            <a:ext cx="248285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15" dirty="0">
                <a:latin typeface="Calibri"/>
                <a:cs typeface="Calibri"/>
              </a:rPr>
              <a:t>Р</a:t>
            </a:r>
            <a:r>
              <a:rPr sz="300" spc="-25" dirty="0">
                <a:latin typeface="Calibri"/>
                <a:cs typeface="Calibri"/>
              </a:rPr>
              <a:t>е</a:t>
            </a:r>
            <a:r>
              <a:rPr sz="300" spc="-20" dirty="0">
                <a:latin typeface="Calibri"/>
                <a:cs typeface="Calibri"/>
              </a:rPr>
              <a:t>п</a:t>
            </a:r>
            <a:r>
              <a:rPr sz="300" spc="-25" dirty="0">
                <a:latin typeface="Calibri"/>
                <a:cs typeface="Calibri"/>
              </a:rPr>
              <a:t>о</a:t>
            </a:r>
            <a:r>
              <a:rPr sz="300" spc="-30" dirty="0">
                <a:latin typeface="Calibri"/>
                <a:cs typeface="Calibri"/>
              </a:rPr>
              <a:t>л</a:t>
            </a:r>
            <a:r>
              <a:rPr sz="300" spc="-20" dirty="0">
                <a:latin typeface="Calibri"/>
                <a:cs typeface="Calibri"/>
              </a:rPr>
              <a:t>яр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зац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я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06759" y="881981"/>
            <a:ext cx="378460" cy="95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14700"/>
              </a:lnSpc>
              <a:spcBef>
                <a:spcPts val="90"/>
              </a:spcBef>
            </a:pPr>
            <a:r>
              <a:rPr sz="200" spc="-15" dirty="0">
                <a:latin typeface="Calibri"/>
                <a:cs typeface="Calibri"/>
              </a:rPr>
              <a:t>Повышение </a:t>
            </a:r>
            <a:r>
              <a:rPr sz="200" spc="-10" dirty="0">
                <a:latin typeface="Calibri"/>
                <a:cs typeface="Calibri"/>
              </a:rPr>
              <a:t>проницаемости к  К</a:t>
            </a:r>
            <a:r>
              <a:rPr sz="225" spc="-15" baseline="18518" dirty="0">
                <a:latin typeface="Calibri"/>
                <a:cs typeface="Calibri"/>
              </a:rPr>
              <a:t>+</a:t>
            </a:r>
            <a:endParaRPr sz="225" baseline="18518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166431" y="546493"/>
            <a:ext cx="69215" cy="1403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" spc="-5" dirty="0">
                <a:latin typeface="Calibri"/>
                <a:cs typeface="Calibri"/>
              </a:rPr>
              <a:t>Ове</a:t>
            </a:r>
            <a:r>
              <a:rPr sz="300" dirty="0">
                <a:latin typeface="Calibri"/>
                <a:cs typeface="Calibri"/>
              </a:rPr>
              <a:t>рш</a:t>
            </a:r>
            <a:r>
              <a:rPr sz="300" spc="-5" dirty="0">
                <a:latin typeface="Calibri"/>
                <a:cs typeface="Calibri"/>
              </a:rPr>
              <a:t>у</a:t>
            </a:r>
            <a:r>
              <a:rPr sz="300" dirty="0">
                <a:latin typeface="Calibri"/>
                <a:cs typeface="Calibri"/>
              </a:rPr>
              <a:t>т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90916" y="1361439"/>
            <a:ext cx="1234440" cy="20320"/>
          </a:xfrm>
          <a:custGeom>
            <a:avLst/>
            <a:gdLst/>
            <a:ahLst/>
            <a:cxnLst/>
            <a:rect l="l" t="t" r="r" b="b"/>
            <a:pathLst>
              <a:path w="1234439" h="20319">
                <a:moveTo>
                  <a:pt x="1233868" y="8890"/>
                </a:moveTo>
                <a:lnTo>
                  <a:pt x="1223708" y="8890"/>
                </a:lnTo>
                <a:lnTo>
                  <a:pt x="1223708" y="0"/>
                </a:lnTo>
                <a:lnTo>
                  <a:pt x="1214285" y="0"/>
                </a:lnTo>
                <a:lnTo>
                  <a:pt x="1214285" y="8890"/>
                </a:lnTo>
                <a:lnTo>
                  <a:pt x="0" y="8890"/>
                </a:lnTo>
                <a:lnTo>
                  <a:pt x="0" y="10160"/>
                </a:lnTo>
                <a:lnTo>
                  <a:pt x="0" y="11430"/>
                </a:lnTo>
                <a:lnTo>
                  <a:pt x="1214285" y="11430"/>
                </a:lnTo>
                <a:lnTo>
                  <a:pt x="1214285" y="20320"/>
                </a:lnTo>
                <a:lnTo>
                  <a:pt x="1223111" y="20320"/>
                </a:lnTo>
                <a:lnTo>
                  <a:pt x="1223111" y="11430"/>
                </a:lnTo>
                <a:lnTo>
                  <a:pt x="1233271" y="11430"/>
                </a:lnTo>
                <a:lnTo>
                  <a:pt x="1233271" y="10160"/>
                </a:lnTo>
                <a:lnTo>
                  <a:pt x="1233868" y="10160"/>
                </a:lnTo>
                <a:lnTo>
                  <a:pt x="1233868" y="889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228663" y="1044400"/>
            <a:ext cx="139128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3905">
              <a:lnSpc>
                <a:spcPts val="310"/>
              </a:lnSpc>
              <a:spcBef>
                <a:spcPts val="120"/>
              </a:spcBef>
            </a:pPr>
            <a:r>
              <a:rPr sz="300" spc="-20" dirty="0">
                <a:latin typeface="Calibri"/>
                <a:cs typeface="Calibri"/>
              </a:rPr>
              <a:t>Порог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-25" dirty="0">
                <a:latin typeface="Calibri"/>
                <a:cs typeface="Calibri"/>
              </a:rPr>
              <a:t>возбуждения</a:t>
            </a:r>
            <a:endParaRPr sz="300">
              <a:latin typeface="Calibri"/>
              <a:cs typeface="Calibri"/>
            </a:endParaRPr>
          </a:p>
          <a:p>
            <a:pPr marL="38100">
              <a:lnSpc>
                <a:spcPts val="310"/>
              </a:lnSpc>
              <a:tabLst>
                <a:tab pos="1297305" algn="l"/>
              </a:tabLst>
            </a:pPr>
            <a:r>
              <a:rPr sz="300" spc="-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" u="sng" spc="-20" dirty="0">
                <a:solidFill>
                  <a:srgbClr val="FFFFFF"/>
                </a:solidFill>
                <a:uFill>
                  <a:solidFill>
                    <a:srgbClr val="D8D8D8"/>
                  </a:solidFill>
                </a:uFill>
                <a:latin typeface="Calibri"/>
                <a:cs typeface="Calibri"/>
              </a:rPr>
              <a:t>55	</a:t>
            </a:r>
            <a:endParaRPr sz="300">
              <a:latin typeface="Calibri"/>
              <a:cs typeface="Calibri"/>
            </a:endParaRPr>
          </a:p>
          <a:p>
            <a:pPr marL="802640">
              <a:lnSpc>
                <a:spcPct val="100000"/>
              </a:lnSpc>
              <a:spcBef>
                <a:spcPts val="240"/>
              </a:spcBef>
              <a:tabLst>
                <a:tab pos="1169670" algn="l"/>
              </a:tabLst>
            </a:pPr>
            <a:r>
              <a:rPr sz="300" spc="-25" dirty="0">
                <a:latin typeface="Calibri"/>
                <a:cs typeface="Calibri"/>
              </a:rPr>
              <a:t>Потенциал	</a:t>
            </a:r>
            <a:r>
              <a:rPr sz="300" spc="-40" dirty="0">
                <a:latin typeface="Calibri"/>
                <a:cs typeface="Calibri"/>
              </a:rPr>
              <a:t>Следовые</a:t>
            </a:r>
            <a:endParaRPr sz="300">
              <a:latin typeface="Calibri"/>
              <a:cs typeface="Calibri"/>
            </a:endParaRPr>
          </a:p>
          <a:p>
            <a:pPr marL="842644">
              <a:lnSpc>
                <a:spcPts val="305"/>
              </a:lnSpc>
              <a:spcBef>
                <a:spcPts val="30"/>
              </a:spcBef>
              <a:tabLst>
                <a:tab pos="1169670" algn="l"/>
              </a:tabLst>
            </a:pPr>
            <a:r>
              <a:rPr sz="300" spc="-20" dirty="0">
                <a:latin typeface="Calibri"/>
                <a:cs typeface="Calibri"/>
              </a:rPr>
              <a:t>покоя	</a:t>
            </a:r>
            <a:r>
              <a:rPr sz="450" spc="-52" baseline="9259" dirty="0">
                <a:latin typeface="Calibri"/>
                <a:cs typeface="Calibri"/>
              </a:rPr>
              <a:t>потенциалы</a:t>
            </a:r>
            <a:endParaRPr sz="450" baseline="9259">
              <a:latin typeface="Calibri"/>
              <a:cs typeface="Calibri"/>
            </a:endParaRPr>
          </a:p>
          <a:p>
            <a:pPr marL="38100">
              <a:lnSpc>
                <a:spcPts val="305"/>
              </a:lnSpc>
              <a:tabLst>
                <a:tab pos="1297305" algn="l"/>
              </a:tabLst>
            </a:pPr>
            <a:r>
              <a:rPr sz="300" spc="-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" strike="sngStrike" spc="-20" dirty="0">
                <a:solidFill>
                  <a:srgbClr val="FFFFFF"/>
                </a:solidFill>
                <a:latin typeface="Calibri"/>
                <a:cs typeface="Calibri"/>
              </a:rPr>
              <a:t>70	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323193" y="1348724"/>
            <a:ext cx="1081405" cy="93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40"/>
              </a:spcBef>
              <a:tabLst>
                <a:tab pos="334010" algn="l"/>
                <a:tab pos="572770" algn="l"/>
                <a:tab pos="824230" algn="l"/>
                <a:tab pos="1050925" algn="l"/>
              </a:tabLst>
            </a:pPr>
            <a:r>
              <a:rPr sz="300" spc="-25" dirty="0">
                <a:latin typeface="Calibri"/>
                <a:cs typeface="Calibri"/>
              </a:rPr>
              <a:t>1	2	3	4	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" spc="-15" dirty="0">
                <a:latin typeface="Calibri"/>
                <a:cs typeface="Calibri"/>
              </a:rPr>
              <a:t>Клинический институт Мозга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721170" y="1385682"/>
            <a:ext cx="15176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35" dirty="0">
                <a:latin typeface="Calibri"/>
                <a:cs typeface="Calibri"/>
              </a:rPr>
              <a:t>Время,</a:t>
            </a:r>
            <a:r>
              <a:rPr sz="300" spc="-55" dirty="0">
                <a:latin typeface="Calibri"/>
                <a:cs typeface="Calibri"/>
              </a:rPr>
              <a:t> </a:t>
            </a:r>
            <a:r>
              <a:rPr sz="300" spc="-45" dirty="0">
                <a:latin typeface="Calibri"/>
                <a:cs typeface="Calibri"/>
              </a:rPr>
              <a:t>мс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66268" y="699202"/>
            <a:ext cx="69215" cy="3924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" spc="-45" dirty="0">
                <a:latin typeface="Calibri"/>
                <a:cs typeface="Calibri"/>
              </a:rPr>
              <a:t>Мембранный </a:t>
            </a:r>
            <a:r>
              <a:rPr sz="300" spc="-35" dirty="0">
                <a:latin typeface="Calibri"/>
                <a:cs typeface="Calibri"/>
              </a:rPr>
              <a:t>потенциал,</a:t>
            </a:r>
            <a:r>
              <a:rPr sz="300" spc="-30" dirty="0">
                <a:latin typeface="Calibri"/>
                <a:cs typeface="Calibri"/>
              </a:rPr>
              <a:t> </a:t>
            </a:r>
            <a:r>
              <a:rPr sz="300" spc="-45" dirty="0">
                <a:latin typeface="Calibri"/>
                <a:cs typeface="Calibri"/>
              </a:rPr>
              <a:t>мВ</a:t>
            </a:r>
            <a:endParaRPr sz="300">
              <a:latin typeface="Calibri"/>
              <a:cs typeface="Calibri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758289" y="560831"/>
            <a:ext cx="1555750" cy="2766060"/>
            <a:chOff x="758289" y="560831"/>
            <a:chExt cx="1555750" cy="2766060"/>
          </a:xfrm>
        </p:grpSpPr>
        <p:sp>
          <p:nvSpPr>
            <p:cNvPr id="84" name="object 84"/>
            <p:cNvSpPr/>
            <p:nvPr/>
          </p:nvSpPr>
          <p:spPr>
            <a:xfrm>
              <a:off x="1856232" y="560831"/>
              <a:ext cx="457200" cy="399288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021682" y="583084"/>
              <a:ext cx="248974" cy="190162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64920" y="725423"/>
              <a:ext cx="368807" cy="560831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377280" y="891391"/>
              <a:ext cx="142875" cy="334010"/>
            </a:xfrm>
            <a:custGeom>
              <a:avLst/>
              <a:gdLst/>
              <a:ahLst/>
              <a:cxnLst/>
              <a:rect l="l" t="t" r="r" b="b"/>
              <a:pathLst>
                <a:path w="142875" h="334009">
                  <a:moveTo>
                    <a:pt x="47625" y="142875"/>
                  </a:moveTo>
                  <a:lnTo>
                    <a:pt x="47625" y="333524"/>
                  </a:lnTo>
                  <a:lnTo>
                    <a:pt x="95250" y="333524"/>
                  </a:lnTo>
                  <a:lnTo>
                    <a:pt x="95250" y="142875"/>
                  </a:lnTo>
                  <a:lnTo>
                    <a:pt x="47625" y="142875"/>
                  </a:lnTo>
                  <a:close/>
                </a:path>
                <a:path w="142875" h="334009">
                  <a:moveTo>
                    <a:pt x="130968" y="119062"/>
                  </a:moveTo>
                  <a:lnTo>
                    <a:pt x="47625" y="119062"/>
                  </a:lnTo>
                  <a:lnTo>
                    <a:pt x="95250" y="119063"/>
                  </a:lnTo>
                  <a:lnTo>
                    <a:pt x="95250" y="142875"/>
                  </a:lnTo>
                  <a:lnTo>
                    <a:pt x="142875" y="142876"/>
                  </a:lnTo>
                  <a:lnTo>
                    <a:pt x="130968" y="119062"/>
                  </a:lnTo>
                  <a:close/>
                </a:path>
                <a:path w="142875" h="334009">
                  <a:moveTo>
                    <a:pt x="47625" y="119062"/>
                  </a:moveTo>
                  <a:lnTo>
                    <a:pt x="47625" y="142875"/>
                  </a:lnTo>
                  <a:lnTo>
                    <a:pt x="95250" y="142875"/>
                  </a:lnTo>
                  <a:lnTo>
                    <a:pt x="95250" y="119063"/>
                  </a:lnTo>
                  <a:lnTo>
                    <a:pt x="47625" y="119062"/>
                  </a:lnTo>
                  <a:close/>
                </a:path>
                <a:path w="142875" h="334009">
                  <a:moveTo>
                    <a:pt x="71438" y="0"/>
                  </a:moveTo>
                  <a:lnTo>
                    <a:pt x="0" y="142875"/>
                  </a:lnTo>
                  <a:lnTo>
                    <a:pt x="47625" y="142875"/>
                  </a:lnTo>
                  <a:lnTo>
                    <a:pt x="47625" y="119062"/>
                  </a:lnTo>
                  <a:lnTo>
                    <a:pt x="130968" y="119062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58289" y="2216106"/>
              <a:ext cx="1480820" cy="1110615"/>
            </a:xfrm>
            <a:custGeom>
              <a:avLst/>
              <a:gdLst/>
              <a:ahLst/>
              <a:cxnLst/>
              <a:rect l="l" t="t" r="r" b="b"/>
              <a:pathLst>
                <a:path w="1480820" h="1110614">
                  <a:moveTo>
                    <a:pt x="1480267" y="0"/>
                  </a:moveTo>
                  <a:lnTo>
                    <a:pt x="0" y="0"/>
                  </a:lnTo>
                  <a:lnTo>
                    <a:pt x="0" y="1110199"/>
                  </a:lnTo>
                  <a:lnTo>
                    <a:pt x="1480267" y="1110199"/>
                  </a:lnTo>
                  <a:lnTo>
                    <a:pt x="14802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82672" y="2330211"/>
              <a:ext cx="0" cy="921385"/>
            </a:xfrm>
            <a:custGeom>
              <a:avLst/>
              <a:gdLst/>
              <a:ahLst/>
              <a:cxnLst/>
              <a:rect l="l" t="t" r="r" b="b"/>
              <a:pathLst>
                <a:path h="921385">
                  <a:moveTo>
                    <a:pt x="0" y="0"/>
                  </a:moveTo>
                  <a:lnTo>
                    <a:pt x="0" y="921055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82672" y="2562529"/>
              <a:ext cx="1282700" cy="0"/>
            </a:xfrm>
            <a:custGeom>
              <a:avLst/>
              <a:gdLst/>
              <a:ahLst/>
              <a:cxnLst/>
              <a:rect l="l" t="t" r="r" b="b"/>
              <a:pathLst>
                <a:path w="1282700">
                  <a:moveTo>
                    <a:pt x="0" y="0"/>
                  </a:moveTo>
                  <a:lnTo>
                    <a:pt x="1282127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70049" y="2375335"/>
              <a:ext cx="1005840" cy="875030"/>
            </a:xfrm>
            <a:custGeom>
              <a:avLst/>
              <a:gdLst/>
              <a:ahLst/>
              <a:cxnLst/>
              <a:rect l="l" t="t" r="r" b="b"/>
              <a:pathLst>
                <a:path w="1005839" h="875030">
                  <a:moveTo>
                    <a:pt x="0" y="719399"/>
                  </a:moveTo>
                  <a:lnTo>
                    <a:pt x="42051" y="737110"/>
                  </a:lnTo>
                  <a:lnTo>
                    <a:pt x="83675" y="750467"/>
                  </a:lnTo>
                  <a:lnTo>
                    <a:pt x="124447" y="755114"/>
                  </a:lnTo>
                  <a:lnTo>
                    <a:pt x="163938" y="746697"/>
                  </a:lnTo>
                  <a:lnTo>
                    <a:pt x="201723" y="720860"/>
                  </a:lnTo>
                  <a:lnTo>
                    <a:pt x="237374" y="673249"/>
                  </a:lnTo>
                  <a:lnTo>
                    <a:pt x="261810" y="608782"/>
                  </a:lnTo>
                  <a:lnTo>
                    <a:pt x="273128" y="564268"/>
                  </a:lnTo>
                  <a:lnTo>
                    <a:pt x="283976" y="513653"/>
                  </a:lnTo>
                  <a:lnTo>
                    <a:pt x="294454" y="458502"/>
                  </a:lnTo>
                  <a:lnTo>
                    <a:pt x="304659" y="400380"/>
                  </a:lnTo>
                  <a:lnTo>
                    <a:pt x="314690" y="340852"/>
                  </a:lnTo>
                  <a:lnTo>
                    <a:pt x="324644" y="281481"/>
                  </a:lnTo>
                  <a:lnTo>
                    <a:pt x="334620" y="223835"/>
                  </a:lnTo>
                  <a:lnTo>
                    <a:pt x="344716" y="169476"/>
                  </a:lnTo>
                  <a:lnTo>
                    <a:pt x="355031" y="119970"/>
                  </a:lnTo>
                  <a:lnTo>
                    <a:pt x="365661" y="76881"/>
                  </a:lnTo>
                  <a:lnTo>
                    <a:pt x="388264" y="16216"/>
                  </a:lnTo>
                  <a:lnTo>
                    <a:pt x="413311" y="0"/>
                  </a:lnTo>
                  <a:lnTo>
                    <a:pt x="425352" y="10418"/>
                  </a:lnTo>
                  <a:lnTo>
                    <a:pt x="450792" y="62846"/>
                  </a:lnTo>
                  <a:lnTo>
                    <a:pt x="464092" y="102339"/>
                  </a:lnTo>
                  <a:lnTo>
                    <a:pt x="477713" y="149007"/>
                  </a:lnTo>
                  <a:lnTo>
                    <a:pt x="491608" y="201592"/>
                  </a:lnTo>
                  <a:lnTo>
                    <a:pt x="505727" y="258836"/>
                  </a:lnTo>
                  <a:lnTo>
                    <a:pt x="520021" y="319479"/>
                  </a:lnTo>
                  <a:lnTo>
                    <a:pt x="534442" y="382265"/>
                  </a:lnTo>
                  <a:lnTo>
                    <a:pt x="548940" y="445935"/>
                  </a:lnTo>
                  <a:lnTo>
                    <a:pt x="563466" y="509231"/>
                  </a:lnTo>
                  <a:lnTo>
                    <a:pt x="577973" y="570894"/>
                  </a:lnTo>
                  <a:lnTo>
                    <a:pt x="592411" y="629666"/>
                  </a:lnTo>
                  <a:lnTo>
                    <a:pt x="606731" y="684290"/>
                  </a:lnTo>
                  <a:lnTo>
                    <a:pt x="620884" y="733507"/>
                  </a:lnTo>
                  <a:lnTo>
                    <a:pt x="634822" y="776058"/>
                  </a:lnTo>
                  <a:lnTo>
                    <a:pt x="661856" y="836132"/>
                  </a:lnTo>
                  <a:lnTo>
                    <a:pt x="692021" y="867725"/>
                  </a:lnTo>
                  <a:lnTo>
                    <a:pt x="722792" y="874583"/>
                  </a:lnTo>
                  <a:lnTo>
                    <a:pt x="753596" y="862767"/>
                  </a:lnTo>
                  <a:lnTo>
                    <a:pt x="783859" y="838337"/>
                  </a:lnTo>
                  <a:lnTo>
                    <a:pt x="813010" y="807354"/>
                  </a:lnTo>
                  <a:lnTo>
                    <a:pt x="840476" y="775878"/>
                  </a:lnTo>
                  <a:lnTo>
                    <a:pt x="865683" y="749968"/>
                  </a:lnTo>
                  <a:lnTo>
                    <a:pt x="888060" y="735687"/>
                  </a:lnTo>
                  <a:lnTo>
                    <a:pt x="925455" y="728137"/>
                  </a:lnTo>
                  <a:lnTo>
                    <a:pt x="955083" y="728222"/>
                  </a:lnTo>
                  <a:lnTo>
                    <a:pt x="977730" y="731360"/>
                  </a:lnTo>
                  <a:lnTo>
                    <a:pt x="994180" y="732972"/>
                  </a:lnTo>
                  <a:lnTo>
                    <a:pt x="1003355" y="732294"/>
                  </a:lnTo>
                  <a:lnTo>
                    <a:pt x="1005263" y="731615"/>
                  </a:lnTo>
                  <a:lnTo>
                    <a:pt x="1002329" y="730936"/>
                  </a:lnTo>
                  <a:lnTo>
                    <a:pt x="996973" y="730258"/>
                  </a:lnTo>
                </a:path>
              </a:pathLst>
            </a:custGeom>
            <a:ln w="82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6134" y="2956240"/>
              <a:ext cx="108964" cy="8429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6134" y="3112490"/>
              <a:ext cx="108964" cy="863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26134" y="2518327"/>
              <a:ext cx="108964" cy="8634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860206" y="2524414"/>
            <a:ext cx="4254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07631" y="2327126"/>
            <a:ext cx="148026" cy="8429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44144" y="2200194"/>
            <a:ext cx="1333500" cy="201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95"/>
              </a:spcBef>
            </a:pPr>
            <a:r>
              <a:rPr sz="650" spc="-70" dirty="0">
                <a:latin typeface="Calibri"/>
                <a:cs typeface="Calibri"/>
              </a:rPr>
              <a:t>Генерация </a:t>
            </a:r>
            <a:r>
              <a:rPr sz="650" spc="-65" dirty="0">
                <a:latin typeface="Calibri"/>
                <a:cs typeface="Calibri"/>
              </a:rPr>
              <a:t>потенциала действия нейрона</a:t>
            </a:r>
            <a:endParaRPr sz="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1320165" algn="l"/>
              </a:tabLst>
            </a:pPr>
            <a:r>
              <a:rPr sz="300" spc="-2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300" u="sng" spc="-25" dirty="0">
                <a:solidFill>
                  <a:srgbClr val="FFFFFF"/>
                </a:solidFill>
                <a:uFill>
                  <a:solidFill>
                    <a:srgbClr val="D8D8D8"/>
                  </a:solidFill>
                </a:uFill>
                <a:latin typeface="Calibri"/>
                <a:cs typeface="Calibri"/>
              </a:rPr>
              <a:t>35	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88887" y="2667223"/>
            <a:ext cx="252095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20" dirty="0">
                <a:latin typeface="Calibri"/>
                <a:cs typeface="Calibri"/>
              </a:rPr>
              <a:t>Д</a:t>
            </a:r>
            <a:r>
              <a:rPr sz="300" spc="-25" dirty="0">
                <a:latin typeface="Calibri"/>
                <a:cs typeface="Calibri"/>
              </a:rPr>
              <a:t>е</a:t>
            </a:r>
            <a:r>
              <a:rPr sz="300" spc="-20" dirty="0">
                <a:latin typeface="Calibri"/>
                <a:cs typeface="Calibri"/>
              </a:rPr>
              <a:t>п</a:t>
            </a:r>
            <a:r>
              <a:rPr sz="300" spc="-25" dirty="0">
                <a:latin typeface="Calibri"/>
                <a:cs typeface="Calibri"/>
              </a:rPr>
              <a:t>о</a:t>
            </a:r>
            <a:r>
              <a:rPr sz="300" spc="-30" dirty="0">
                <a:latin typeface="Calibri"/>
                <a:cs typeface="Calibri"/>
              </a:rPr>
              <a:t>л</a:t>
            </a:r>
            <a:r>
              <a:rPr sz="300" spc="-20" dirty="0">
                <a:latin typeface="Calibri"/>
                <a:cs typeface="Calibri"/>
              </a:rPr>
              <a:t>яр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зац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я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63487" y="2761796"/>
            <a:ext cx="378460" cy="952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00" spc="-15" dirty="0">
                <a:latin typeface="Calibri"/>
                <a:cs typeface="Calibri"/>
              </a:rPr>
              <a:t>Повышение </a:t>
            </a:r>
            <a:r>
              <a:rPr sz="200" spc="-10" dirty="0">
                <a:latin typeface="Calibri"/>
                <a:cs typeface="Calibri"/>
              </a:rPr>
              <a:t>проницаемости</a:t>
            </a:r>
            <a:r>
              <a:rPr sz="200" dirty="0">
                <a:latin typeface="Calibri"/>
                <a:cs typeface="Calibri"/>
              </a:rPr>
              <a:t> </a:t>
            </a:r>
            <a:r>
              <a:rPr sz="200" spc="-10" dirty="0">
                <a:latin typeface="Calibri"/>
                <a:cs typeface="Calibri"/>
              </a:rPr>
              <a:t>к</a:t>
            </a:r>
            <a:endParaRPr sz="2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200" spc="-15" dirty="0">
                <a:latin typeface="Calibri"/>
                <a:cs typeface="Calibri"/>
              </a:rPr>
              <a:t>Na</a:t>
            </a:r>
            <a:r>
              <a:rPr sz="225" spc="-22" baseline="18518" dirty="0">
                <a:latin typeface="Calibri"/>
                <a:cs typeface="Calibri"/>
              </a:rPr>
              <a:t>+</a:t>
            </a:r>
            <a:endParaRPr sz="225" baseline="18518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523911" y="2667223"/>
            <a:ext cx="248285" cy="749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00" spc="-15" dirty="0">
                <a:latin typeface="Calibri"/>
                <a:cs typeface="Calibri"/>
              </a:rPr>
              <a:t>Р</a:t>
            </a:r>
            <a:r>
              <a:rPr sz="300" spc="-25" dirty="0">
                <a:latin typeface="Calibri"/>
                <a:cs typeface="Calibri"/>
              </a:rPr>
              <a:t>е</a:t>
            </a:r>
            <a:r>
              <a:rPr sz="300" spc="-20" dirty="0">
                <a:latin typeface="Calibri"/>
                <a:cs typeface="Calibri"/>
              </a:rPr>
              <a:t>п</a:t>
            </a:r>
            <a:r>
              <a:rPr sz="300" spc="-25" dirty="0">
                <a:latin typeface="Calibri"/>
                <a:cs typeface="Calibri"/>
              </a:rPr>
              <a:t>о</a:t>
            </a:r>
            <a:r>
              <a:rPr sz="300" spc="-30" dirty="0">
                <a:latin typeface="Calibri"/>
                <a:cs typeface="Calibri"/>
              </a:rPr>
              <a:t>л</a:t>
            </a:r>
            <a:r>
              <a:rPr sz="300" spc="-20" dirty="0">
                <a:latin typeface="Calibri"/>
                <a:cs typeface="Calibri"/>
              </a:rPr>
              <a:t>яр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зац</a:t>
            </a:r>
            <a:r>
              <a:rPr sz="300" spc="-25" dirty="0">
                <a:latin typeface="Calibri"/>
                <a:cs typeface="Calibri"/>
              </a:rPr>
              <a:t>и</a:t>
            </a:r>
            <a:r>
              <a:rPr sz="300" spc="-20" dirty="0">
                <a:latin typeface="Calibri"/>
                <a:cs typeface="Calibri"/>
              </a:rPr>
              <a:t>я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98511" y="2761796"/>
            <a:ext cx="378460" cy="95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marR="30480">
              <a:lnSpc>
                <a:spcPct val="114700"/>
              </a:lnSpc>
              <a:spcBef>
                <a:spcPts val="90"/>
              </a:spcBef>
            </a:pPr>
            <a:r>
              <a:rPr sz="200" spc="-15" dirty="0">
                <a:latin typeface="Calibri"/>
                <a:cs typeface="Calibri"/>
              </a:rPr>
              <a:t>Повышение </a:t>
            </a:r>
            <a:r>
              <a:rPr sz="200" spc="-10" dirty="0">
                <a:latin typeface="Calibri"/>
                <a:cs typeface="Calibri"/>
              </a:rPr>
              <a:t>проницаемости к  К</a:t>
            </a:r>
            <a:r>
              <a:rPr sz="225" spc="-15" baseline="18518" dirty="0">
                <a:latin typeface="Calibri"/>
                <a:cs typeface="Calibri"/>
              </a:rPr>
              <a:t>+</a:t>
            </a:r>
            <a:endParaRPr sz="225" baseline="18518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758183" y="2426309"/>
            <a:ext cx="69215" cy="14033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" spc="-5" dirty="0">
                <a:latin typeface="Calibri"/>
                <a:cs typeface="Calibri"/>
              </a:rPr>
              <a:t>Ове</a:t>
            </a:r>
            <a:r>
              <a:rPr sz="300" dirty="0">
                <a:latin typeface="Calibri"/>
                <a:cs typeface="Calibri"/>
              </a:rPr>
              <a:t>рш</a:t>
            </a:r>
            <a:r>
              <a:rPr sz="300" spc="-5" dirty="0">
                <a:latin typeface="Calibri"/>
                <a:cs typeface="Calibri"/>
              </a:rPr>
              <a:t>у</a:t>
            </a:r>
            <a:r>
              <a:rPr sz="300" dirty="0">
                <a:latin typeface="Calibri"/>
                <a:cs typeface="Calibri"/>
              </a:rPr>
              <a:t>т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882662" y="3241039"/>
            <a:ext cx="1233805" cy="20320"/>
          </a:xfrm>
          <a:custGeom>
            <a:avLst/>
            <a:gdLst/>
            <a:ahLst/>
            <a:cxnLst/>
            <a:rect l="l" t="t" r="r" b="b"/>
            <a:pathLst>
              <a:path w="1233805" h="20320">
                <a:moveTo>
                  <a:pt x="1233703" y="10160"/>
                </a:moveTo>
                <a:lnTo>
                  <a:pt x="1233436" y="10160"/>
                </a:lnTo>
                <a:lnTo>
                  <a:pt x="1233436" y="8890"/>
                </a:lnTo>
                <a:lnTo>
                  <a:pt x="1223276" y="8890"/>
                </a:lnTo>
                <a:lnTo>
                  <a:pt x="1223276" y="0"/>
                </a:lnTo>
                <a:lnTo>
                  <a:pt x="1214285" y="0"/>
                </a:lnTo>
                <a:lnTo>
                  <a:pt x="1214285" y="8890"/>
                </a:lnTo>
                <a:lnTo>
                  <a:pt x="0" y="8890"/>
                </a:lnTo>
                <a:lnTo>
                  <a:pt x="0" y="10160"/>
                </a:lnTo>
                <a:lnTo>
                  <a:pt x="0" y="11430"/>
                </a:lnTo>
                <a:lnTo>
                  <a:pt x="1214285" y="11430"/>
                </a:lnTo>
                <a:lnTo>
                  <a:pt x="1214285" y="20320"/>
                </a:lnTo>
                <a:lnTo>
                  <a:pt x="1223543" y="20320"/>
                </a:lnTo>
                <a:lnTo>
                  <a:pt x="1223543" y="11430"/>
                </a:lnTo>
                <a:lnTo>
                  <a:pt x="1233703" y="11430"/>
                </a:lnTo>
                <a:lnTo>
                  <a:pt x="1233703" y="1016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820415" y="2924214"/>
            <a:ext cx="1391285" cy="264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763905">
              <a:lnSpc>
                <a:spcPts val="310"/>
              </a:lnSpc>
              <a:spcBef>
                <a:spcPts val="120"/>
              </a:spcBef>
            </a:pPr>
            <a:r>
              <a:rPr sz="300" spc="-20" dirty="0">
                <a:latin typeface="Calibri"/>
                <a:cs typeface="Calibri"/>
              </a:rPr>
              <a:t>Порог</a:t>
            </a:r>
            <a:r>
              <a:rPr sz="300" spc="-5" dirty="0">
                <a:latin typeface="Calibri"/>
                <a:cs typeface="Calibri"/>
              </a:rPr>
              <a:t> </a:t>
            </a:r>
            <a:r>
              <a:rPr sz="300" spc="-25" dirty="0">
                <a:latin typeface="Calibri"/>
                <a:cs typeface="Calibri"/>
              </a:rPr>
              <a:t>возбуждения</a:t>
            </a:r>
            <a:endParaRPr sz="300">
              <a:latin typeface="Calibri"/>
              <a:cs typeface="Calibri"/>
            </a:endParaRPr>
          </a:p>
          <a:p>
            <a:pPr marL="38100">
              <a:lnSpc>
                <a:spcPts val="310"/>
              </a:lnSpc>
              <a:tabLst>
                <a:tab pos="1297305" algn="l"/>
              </a:tabLst>
            </a:pPr>
            <a:r>
              <a:rPr sz="300" spc="-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" u="sng" spc="-20" dirty="0">
                <a:solidFill>
                  <a:srgbClr val="FFFFFF"/>
                </a:solidFill>
                <a:uFill>
                  <a:solidFill>
                    <a:srgbClr val="D8D8D8"/>
                  </a:solidFill>
                </a:uFill>
                <a:latin typeface="Calibri"/>
                <a:cs typeface="Calibri"/>
              </a:rPr>
              <a:t>55	</a:t>
            </a:r>
            <a:endParaRPr sz="300">
              <a:latin typeface="Calibri"/>
              <a:cs typeface="Calibri"/>
            </a:endParaRPr>
          </a:p>
          <a:p>
            <a:pPr marL="802640">
              <a:lnSpc>
                <a:spcPct val="100000"/>
              </a:lnSpc>
              <a:spcBef>
                <a:spcPts val="240"/>
              </a:spcBef>
              <a:tabLst>
                <a:tab pos="1169670" algn="l"/>
              </a:tabLst>
            </a:pPr>
            <a:r>
              <a:rPr sz="300" spc="-25" dirty="0">
                <a:latin typeface="Calibri"/>
                <a:cs typeface="Calibri"/>
              </a:rPr>
              <a:t>Потенциал	</a:t>
            </a:r>
            <a:r>
              <a:rPr sz="300" spc="-40" dirty="0">
                <a:latin typeface="Calibri"/>
                <a:cs typeface="Calibri"/>
              </a:rPr>
              <a:t>Следовые</a:t>
            </a:r>
            <a:endParaRPr sz="300">
              <a:latin typeface="Calibri"/>
              <a:cs typeface="Calibri"/>
            </a:endParaRPr>
          </a:p>
          <a:p>
            <a:pPr marL="842644">
              <a:lnSpc>
                <a:spcPts val="305"/>
              </a:lnSpc>
              <a:spcBef>
                <a:spcPts val="30"/>
              </a:spcBef>
              <a:tabLst>
                <a:tab pos="1169670" algn="l"/>
              </a:tabLst>
            </a:pPr>
            <a:r>
              <a:rPr sz="300" spc="-20" dirty="0">
                <a:latin typeface="Calibri"/>
                <a:cs typeface="Calibri"/>
              </a:rPr>
              <a:t>покоя	</a:t>
            </a:r>
            <a:r>
              <a:rPr sz="450" spc="-52" baseline="9259" dirty="0">
                <a:latin typeface="Calibri"/>
                <a:cs typeface="Calibri"/>
              </a:rPr>
              <a:t>потенциалы</a:t>
            </a:r>
            <a:endParaRPr sz="450" baseline="9259">
              <a:latin typeface="Calibri"/>
              <a:cs typeface="Calibri"/>
            </a:endParaRPr>
          </a:p>
          <a:p>
            <a:pPr marL="38100">
              <a:lnSpc>
                <a:spcPts val="305"/>
              </a:lnSpc>
              <a:tabLst>
                <a:tab pos="1297305" algn="l"/>
              </a:tabLst>
            </a:pPr>
            <a:r>
              <a:rPr sz="300" spc="-2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300" strike="sngStrike" spc="-20" dirty="0">
                <a:solidFill>
                  <a:srgbClr val="FFFFFF"/>
                </a:solidFill>
                <a:latin typeface="Calibri"/>
                <a:cs typeface="Calibri"/>
              </a:rPr>
              <a:t>70	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914945" y="3228543"/>
            <a:ext cx="1081405" cy="9398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40"/>
              </a:spcBef>
              <a:tabLst>
                <a:tab pos="334010" algn="l"/>
                <a:tab pos="572770" algn="l"/>
                <a:tab pos="824230" algn="l"/>
                <a:tab pos="1050925" algn="l"/>
              </a:tabLst>
            </a:pPr>
            <a:r>
              <a:rPr sz="300" spc="-25" dirty="0">
                <a:latin typeface="Calibri"/>
                <a:cs typeface="Calibri"/>
              </a:rPr>
              <a:t>1	2	3	4	5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00" spc="-15" dirty="0">
                <a:latin typeface="Calibri"/>
                <a:cs typeface="Calibri"/>
              </a:rPr>
              <a:t>Клинический институт Мозга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1312922" y="3265498"/>
            <a:ext cx="151765" cy="69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00" spc="-35" dirty="0">
                <a:latin typeface="Calibri"/>
                <a:cs typeface="Calibri"/>
              </a:rPr>
              <a:t>Время,</a:t>
            </a:r>
            <a:r>
              <a:rPr sz="300" spc="-55" dirty="0">
                <a:latin typeface="Calibri"/>
                <a:cs typeface="Calibri"/>
              </a:rPr>
              <a:t> </a:t>
            </a:r>
            <a:r>
              <a:rPr sz="300" spc="-45" dirty="0">
                <a:latin typeface="Calibri"/>
                <a:cs typeface="Calibri"/>
              </a:rPr>
              <a:t>мс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58020" y="2579017"/>
            <a:ext cx="69215" cy="392430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300" spc="-45" dirty="0">
                <a:latin typeface="Calibri"/>
                <a:cs typeface="Calibri"/>
              </a:rPr>
              <a:t>Мембранный </a:t>
            </a:r>
            <a:r>
              <a:rPr sz="300" spc="-35" dirty="0">
                <a:latin typeface="Calibri"/>
                <a:cs typeface="Calibri"/>
              </a:rPr>
              <a:t>потенциал,</a:t>
            </a:r>
            <a:r>
              <a:rPr sz="300" spc="-30" dirty="0">
                <a:latin typeface="Calibri"/>
                <a:cs typeface="Calibri"/>
              </a:rPr>
              <a:t> </a:t>
            </a:r>
            <a:r>
              <a:rPr sz="300" spc="-45" dirty="0">
                <a:latin typeface="Calibri"/>
                <a:cs typeface="Calibri"/>
              </a:rPr>
              <a:t>мВ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766191" y="519176"/>
            <a:ext cx="136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5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505538" y="2351023"/>
            <a:ext cx="1035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5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478280" y="762000"/>
            <a:ext cx="396240" cy="1765300"/>
            <a:chOff x="1478280" y="762000"/>
            <a:chExt cx="396240" cy="1765300"/>
          </a:xfrm>
        </p:grpSpPr>
        <p:sp>
          <p:nvSpPr>
            <p:cNvPr id="111" name="object 111"/>
            <p:cNvSpPr/>
            <p:nvPr/>
          </p:nvSpPr>
          <p:spPr>
            <a:xfrm>
              <a:off x="1478280" y="762000"/>
              <a:ext cx="396239" cy="1764792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32717" y="796290"/>
              <a:ext cx="288925" cy="1666239"/>
            </a:xfrm>
            <a:custGeom>
              <a:avLst/>
              <a:gdLst/>
              <a:ahLst/>
              <a:cxnLst/>
              <a:rect l="l" t="t" r="r" b="b"/>
              <a:pathLst>
                <a:path w="288925" h="1666239">
                  <a:moveTo>
                    <a:pt x="0" y="1666100"/>
                  </a:moveTo>
                  <a:lnTo>
                    <a:pt x="288306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3" name="object 113"/>
          <p:cNvSpPr txBox="1"/>
          <p:nvPr/>
        </p:nvSpPr>
        <p:spPr>
          <a:xfrm>
            <a:off x="3738784" y="5212588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latin typeface="Calibri"/>
                <a:cs typeface="Calibri"/>
              </a:rPr>
              <a:t>Клинический </a:t>
            </a:r>
            <a:r>
              <a:rPr sz="1000" spc="-85" dirty="0">
                <a:latin typeface="Calibri"/>
                <a:cs typeface="Calibri"/>
              </a:rPr>
              <a:t>Института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5" dirty="0">
                <a:latin typeface="Calibri"/>
                <a:cs typeface="Calibri"/>
              </a:rPr>
              <a:t>Мозга</a:t>
            </a:r>
            <a:r>
              <a:rPr sz="1050" spc="-157" baseline="23809" dirty="0">
                <a:latin typeface="Calibri"/>
                <a:cs typeface="Calibri"/>
              </a:rPr>
              <a:t>©</a:t>
            </a:r>
            <a:endParaRPr sz="1050" baseline="238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4064" y="2106167"/>
            <a:ext cx="1972056" cy="214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87680" y="2393163"/>
            <a:ext cx="3434715" cy="1002665"/>
            <a:chOff x="1287680" y="2393163"/>
            <a:chExt cx="3434715" cy="1002665"/>
          </a:xfrm>
        </p:grpSpPr>
        <p:sp>
          <p:nvSpPr>
            <p:cNvPr id="4" name="object 4"/>
            <p:cNvSpPr/>
            <p:nvPr/>
          </p:nvSpPr>
          <p:spPr>
            <a:xfrm>
              <a:off x="1294030" y="2399513"/>
              <a:ext cx="3422015" cy="989965"/>
            </a:xfrm>
            <a:custGeom>
              <a:avLst/>
              <a:gdLst/>
              <a:ahLst/>
              <a:cxnLst/>
              <a:rect l="l" t="t" r="r" b="b"/>
              <a:pathLst>
                <a:path w="3422015" h="989964">
                  <a:moveTo>
                    <a:pt x="0" y="0"/>
                  </a:moveTo>
                  <a:lnTo>
                    <a:pt x="760274" y="647376"/>
                  </a:lnTo>
                  <a:lnTo>
                    <a:pt x="2471279" y="989430"/>
                  </a:lnTo>
                  <a:lnTo>
                    <a:pt x="3422011" y="684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94030" y="2399513"/>
              <a:ext cx="3422015" cy="989965"/>
            </a:xfrm>
            <a:custGeom>
              <a:avLst/>
              <a:gdLst/>
              <a:ahLst/>
              <a:cxnLst/>
              <a:rect l="l" t="t" r="r" b="b"/>
              <a:pathLst>
                <a:path w="3422015" h="989964">
                  <a:moveTo>
                    <a:pt x="0" y="0"/>
                  </a:moveTo>
                  <a:lnTo>
                    <a:pt x="760273" y="647376"/>
                  </a:lnTo>
                  <a:lnTo>
                    <a:pt x="2471279" y="989430"/>
                  </a:lnTo>
                  <a:lnTo>
                    <a:pt x="3422010" y="6841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 rot="660000">
            <a:off x="2076846" y="2789354"/>
            <a:ext cx="1784076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3150" spc="-345" baseline="1322" dirty="0">
                <a:latin typeface="Calibri"/>
                <a:cs typeface="Calibri"/>
              </a:rPr>
              <a:t>Нормомета</a:t>
            </a:r>
            <a:r>
              <a:rPr sz="2100" spc="-229" dirty="0">
                <a:latin typeface="Calibri"/>
                <a:cs typeface="Calibri"/>
              </a:rPr>
              <a:t>болизм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660000">
            <a:off x="2621921" y="3087241"/>
            <a:ext cx="605874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900" spc="-55" dirty="0">
                <a:latin typeface="Calibri"/>
                <a:cs typeface="Calibri"/>
              </a:rPr>
              <a:t>3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95" dirty="0">
                <a:latin typeface="Calibri"/>
                <a:cs typeface="Calibri"/>
              </a:rPr>
              <a:t>мл/100г/мин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14576" y="3120500"/>
            <a:ext cx="5711825" cy="1666239"/>
            <a:chOff x="2314576" y="3120500"/>
            <a:chExt cx="5711825" cy="1666239"/>
          </a:xfrm>
        </p:grpSpPr>
        <p:sp>
          <p:nvSpPr>
            <p:cNvPr id="9" name="object 9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2" y="0"/>
                  </a:moveTo>
                  <a:lnTo>
                    <a:pt x="0" y="1188244"/>
                  </a:lnTo>
                  <a:lnTo>
                    <a:pt x="1835943" y="1188244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52676" y="3181031"/>
              <a:ext cx="4374515" cy="756285"/>
            </a:xfrm>
            <a:custGeom>
              <a:avLst/>
              <a:gdLst/>
              <a:ahLst/>
              <a:cxnLst/>
              <a:rect l="l" t="t" r="r" b="b"/>
              <a:pathLst>
                <a:path w="4374515" h="756285">
                  <a:moveTo>
                    <a:pt x="0" y="0"/>
                  </a:moveTo>
                  <a:lnTo>
                    <a:pt x="4374356" y="756047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76278" y="3126850"/>
              <a:ext cx="3343275" cy="866775"/>
            </a:xfrm>
            <a:custGeom>
              <a:avLst/>
              <a:gdLst/>
              <a:ahLst/>
              <a:cxnLst/>
              <a:rect l="l" t="t" r="r" b="b"/>
              <a:pathLst>
                <a:path w="3343275" h="866775">
                  <a:moveTo>
                    <a:pt x="0" y="0"/>
                  </a:moveTo>
                  <a:lnTo>
                    <a:pt x="761876" y="608794"/>
                  </a:lnTo>
                  <a:lnTo>
                    <a:pt x="2433464" y="866148"/>
                  </a:lnTo>
                  <a:lnTo>
                    <a:pt x="3343175" y="514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6278" y="3126850"/>
              <a:ext cx="3343275" cy="866775"/>
            </a:xfrm>
            <a:custGeom>
              <a:avLst/>
              <a:gdLst/>
              <a:ahLst/>
              <a:cxnLst/>
              <a:rect l="l" t="t" r="r" b="b"/>
              <a:pathLst>
                <a:path w="3343275" h="866775">
                  <a:moveTo>
                    <a:pt x="0" y="0"/>
                  </a:moveTo>
                  <a:lnTo>
                    <a:pt x="761876" y="608794"/>
                  </a:lnTo>
                  <a:lnTo>
                    <a:pt x="2433464" y="866148"/>
                  </a:lnTo>
                  <a:lnTo>
                    <a:pt x="3343176" y="51470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 rot="480000">
            <a:off x="5646626" y="3423499"/>
            <a:ext cx="1349947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3150" spc="-345" baseline="3968" dirty="0">
                <a:latin typeface="Calibri"/>
                <a:cs typeface="Calibri"/>
              </a:rPr>
              <a:t>Ги</a:t>
            </a:r>
            <a:r>
              <a:rPr sz="3150" spc="-345" baseline="2645" dirty="0">
                <a:latin typeface="Calibri"/>
                <a:cs typeface="Calibri"/>
              </a:rPr>
              <a:t>поп</a:t>
            </a:r>
            <a:r>
              <a:rPr sz="3150" spc="-345" baseline="1322" dirty="0">
                <a:latin typeface="Calibri"/>
                <a:cs typeface="Calibri"/>
              </a:rPr>
              <a:t>ерфу</a:t>
            </a:r>
            <a:r>
              <a:rPr sz="2100" spc="-229" dirty="0">
                <a:latin typeface="Calibri"/>
                <a:cs typeface="Calibri"/>
              </a:rPr>
              <a:t>зия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 rot="480000">
            <a:off x="5821311" y="3712200"/>
            <a:ext cx="931287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650" spc="-120" baseline="5050" dirty="0">
                <a:latin typeface="Calibri"/>
                <a:cs typeface="Calibri"/>
              </a:rPr>
              <a:t>35</a:t>
            </a:r>
            <a:r>
              <a:rPr sz="1650" spc="-120" baseline="2525" dirty="0">
                <a:latin typeface="Calibri"/>
                <a:cs typeface="Calibri"/>
              </a:rPr>
              <a:t>-50</a:t>
            </a:r>
            <a:r>
              <a:rPr sz="1650" spc="-142" baseline="2525" dirty="0">
                <a:latin typeface="Calibri"/>
                <a:cs typeface="Calibri"/>
              </a:rPr>
              <a:t> </a:t>
            </a:r>
            <a:r>
              <a:rPr sz="1650" spc="-202" baseline="2525" dirty="0">
                <a:latin typeface="Calibri"/>
                <a:cs typeface="Calibri"/>
              </a:rPr>
              <a:t>мл/100</a:t>
            </a:r>
            <a:r>
              <a:rPr sz="1100" spc="-135" dirty="0">
                <a:latin typeface="Calibri"/>
                <a:cs typeface="Calibri"/>
              </a:rPr>
              <a:t>г/мин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06487" y="3685382"/>
            <a:ext cx="5378450" cy="458470"/>
            <a:chOff x="1106487" y="3685382"/>
            <a:chExt cx="5378450" cy="458470"/>
          </a:xfrm>
        </p:grpSpPr>
        <p:sp>
          <p:nvSpPr>
            <p:cNvPr id="17" name="object 17"/>
            <p:cNvSpPr/>
            <p:nvPr/>
          </p:nvSpPr>
          <p:spPr>
            <a:xfrm>
              <a:off x="2548127" y="3846575"/>
              <a:ext cx="627888" cy="2103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5744" y="3849623"/>
              <a:ext cx="155448" cy="204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65504" y="3834383"/>
              <a:ext cx="582168" cy="2103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0719" y="3947159"/>
              <a:ext cx="79248" cy="1432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83349" y="3831189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7"/>
                  </a:lnTo>
                  <a:lnTo>
                    <a:pt x="230986" y="109347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7"/>
                  </a:moveTo>
                  <a:lnTo>
                    <a:pt x="177444" y="109347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7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1"/>
                  </a:lnTo>
                  <a:lnTo>
                    <a:pt x="350024" y="34671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1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6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6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43457" y="3861326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10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2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76472" y="3822191"/>
              <a:ext cx="365760" cy="2103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19187" y="3698082"/>
              <a:ext cx="252729" cy="386080"/>
            </a:xfrm>
            <a:custGeom>
              <a:avLst/>
              <a:gdLst/>
              <a:ahLst/>
              <a:cxnLst/>
              <a:rect l="l" t="t" r="r" b="b"/>
              <a:pathLst>
                <a:path w="252730" h="386079">
                  <a:moveTo>
                    <a:pt x="126206" y="0"/>
                  </a:moveTo>
                  <a:lnTo>
                    <a:pt x="0" y="126206"/>
                  </a:lnTo>
                  <a:lnTo>
                    <a:pt x="63103" y="126206"/>
                  </a:lnTo>
                  <a:lnTo>
                    <a:pt x="63103" y="385762"/>
                  </a:lnTo>
                  <a:lnTo>
                    <a:pt x="189309" y="385762"/>
                  </a:lnTo>
                  <a:lnTo>
                    <a:pt x="189309" y="126206"/>
                  </a:lnTo>
                  <a:lnTo>
                    <a:pt x="252413" y="126206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19187" y="3698082"/>
              <a:ext cx="252729" cy="386080"/>
            </a:xfrm>
            <a:custGeom>
              <a:avLst/>
              <a:gdLst/>
              <a:ahLst/>
              <a:cxnLst/>
              <a:rect l="l" t="t" r="r" b="b"/>
              <a:pathLst>
                <a:path w="252730" h="386079">
                  <a:moveTo>
                    <a:pt x="0" y="126206"/>
                  </a:moveTo>
                  <a:lnTo>
                    <a:pt x="126206" y="0"/>
                  </a:lnTo>
                  <a:lnTo>
                    <a:pt x="252413" y="126206"/>
                  </a:lnTo>
                  <a:lnTo>
                    <a:pt x="189309" y="126206"/>
                  </a:lnTo>
                  <a:lnTo>
                    <a:pt x="189309" y="385763"/>
                  </a:lnTo>
                  <a:lnTo>
                    <a:pt x="63103" y="385763"/>
                  </a:lnTo>
                  <a:lnTo>
                    <a:pt x="63103" y="126206"/>
                  </a:lnTo>
                  <a:lnTo>
                    <a:pt x="0" y="12620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891212" y="3850482"/>
              <a:ext cx="587375" cy="287020"/>
            </a:xfrm>
            <a:custGeom>
              <a:avLst/>
              <a:gdLst/>
              <a:ahLst/>
              <a:cxnLst/>
              <a:rect l="l" t="t" r="r" b="b"/>
              <a:pathLst>
                <a:path w="587375" h="287020">
                  <a:moveTo>
                    <a:pt x="293489" y="0"/>
                  </a:moveTo>
                  <a:lnTo>
                    <a:pt x="234341" y="2914"/>
                  </a:lnTo>
                  <a:lnTo>
                    <a:pt x="179250" y="11274"/>
                  </a:lnTo>
                  <a:lnTo>
                    <a:pt x="129397" y="24502"/>
                  </a:lnTo>
                  <a:lnTo>
                    <a:pt x="85961" y="42020"/>
                  </a:lnTo>
                  <a:lnTo>
                    <a:pt x="50123" y="63253"/>
                  </a:lnTo>
                  <a:lnTo>
                    <a:pt x="5962" y="114555"/>
                  </a:lnTo>
                  <a:lnTo>
                    <a:pt x="0" y="143469"/>
                  </a:lnTo>
                  <a:lnTo>
                    <a:pt x="5962" y="172383"/>
                  </a:lnTo>
                  <a:lnTo>
                    <a:pt x="50123" y="223685"/>
                  </a:lnTo>
                  <a:lnTo>
                    <a:pt x="85961" y="244918"/>
                  </a:lnTo>
                  <a:lnTo>
                    <a:pt x="129397" y="262437"/>
                  </a:lnTo>
                  <a:lnTo>
                    <a:pt x="179250" y="275665"/>
                  </a:lnTo>
                  <a:lnTo>
                    <a:pt x="234341" y="284025"/>
                  </a:lnTo>
                  <a:lnTo>
                    <a:pt x="293489" y="286939"/>
                  </a:lnTo>
                  <a:lnTo>
                    <a:pt x="352637" y="284025"/>
                  </a:lnTo>
                  <a:lnTo>
                    <a:pt x="407728" y="275665"/>
                  </a:lnTo>
                  <a:lnTo>
                    <a:pt x="457582" y="262437"/>
                  </a:lnTo>
                  <a:lnTo>
                    <a:pt x="501017" y="244918"/>
                  </a:lnTo>
                  <a:lnTo>
                    <a:pt x="536855" y="223685"/>
                  </a:lnTo>
                  <a:lnTo>
                    <a:pt x="581016" y="172383"/>
                  </a:lnTo>
                  <a:lnTo>
                    <a:pt x="586978" y="143469"/>
                  </a:lnTo>
                  <a:lnTo>
                    <a:pt x="581016" y="114555"/>
                  </a:lnTo>
                  <a:lnTo>
                    <a:pt x="536855" y="63253"/>
                  </a:lnTo>
                  <a:lnTo>
                    <a:pt x="501017" y="42020"/>
                  </a:lnTo>
                  <a:lnTo>
                    <a:pt x="457582" y="24502"/>
                  </a:lnTo>
                  <a:lnTo>
                    <a:pt x="407728" y="11274"/>
                  </a:lnTo>
                  <a:lnTo>
                    <a:pt x="352637" y="2914"/>
                  </a:lnTo>
                  <a:lnTo>
                    <a:pt x="29348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91212" y="3850482"/>
              <a:ext cx="587375" cy="287020"/>
            </a:xfrm>
            <a:custGeom>
              <a:avLst/>
              <a:gdLst/>
              <a:ahLst/>
              <a:cxnLst/>
              <a:rect l="l" t="t" r="r" b="b"/>
              <a:pathLst>
                <a:path w="587375" h="287020">
                  <a:moveTo>
                    <a:pt x="0" y="143470"/>
                  </a:moveTo>
                  <a:lnTo>
                    <a:pt x="23063" y="87625"/>
                  </a:lnTo>
                  <a:lnTo>
                    <a:pt x="85961" y="42021"/>
                  </a:lnTo>
                  <a:lnTo>
                    <a:pt x="129396" y="24502"/>
                  </a:lnTo>
                  <a:lnTo>
                    <a:pt x="179250" y="11274"/>
                  </a:lnTo>
                  <a:lnTo>
                    <a:pt x="234341" y="2914"/>
                  </a:lnTo>
                  <a:lnTo>
                    <a:pt x="293489" y="0"/>
                  </a:lnTo>
                  <a:lnTo>
                    <a:pt x="352637" y="2914"/>
                  </a:lnTo>
                  <a:lnTo>
                    <a:pt x="407728" y="11274"/>
                  </a:lnTo>
                  <a:lnTo>
                    <a:pt x="457582" y="24502"/>
                  </a:lnTo>
                  <a:lnTo>
                    <a:pt x="501017" y="42021"/>
                  </a:lnTo>
                  <a:lnTo>
                    <a:pt x="536855" y="63254"/>
                  </a:lnTo>
                  <a:lnTo>
                    <a:pt x="581016" y="114556"/>
                  </a:lnTo>
                  <a:lnTo>
                    <a:pt x="586979" y="143470"/>
                  </a:lnTo>
                  <a:lnTo>
                    <a:pt x="581016" y="172384"/>
                  </a:lnTo>
                  <a:lnTo>
                    <a:pt x="536855" y="223686"/>
                  </a:lnTo>
                  <a:lnTo>
                    <a:pt x="501017" y="244919"/>
                  </a:lnTo>
                  <a:lnTo>
                    <a:pt x="457582" y="262438"/>
                  </a:lnTo>
                  <a:lnTo>
                    <a:pt x="407728" y="275666"/>
                  </a:lnTo>
                  <a:lnTo>
                    <a:pt x="352637" y="284026"/>
                  </a:lnTo>
                  <a:lnTo>
                    <a:pt x="293489" y="286941"/>
                  </a:lnTo>
                  <a:lnTo>
                    <a:pt x="234341" y="284026"/>
                  </a:lnTo>
                  <a:lnTo>
                    <a:pt x="179250" y="275666"/>
                  </a:lnTo>
                  <a:lnTo>
                    <a:pt x="129396" y="262438"/>
                  </a:lnTo>
                  <a:lnTo>
                    <a:pt x="85961" y="244919"/>
                  </a:lnTo>
                  <a:lnTo>
                    <a:pt x="50123" y="223686"/>
                  </a:lnTo>
                  <a:lnTo>
                    <a:pt x="5962" y="172384"/>
                  </a:lnTo>
                  <a:lnTo>
                    <a:pt x="0" y="14347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51969" y="638047"/>
            <a:ext cx="5329555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pc="-155" dirty="0"/>
              <a:t>ОСТРЕЙШИЙ </a:t>
            </a:r>
            <a:r>
              <a:rPr spc="-150" dirty="0"/>
              <a:t>ПЕРИОД </a:t>
            </a:r>
            <a:r>
              <a:rPr spc="-170" dirty="0"/>
              <a:t>ИШЕМИЧЕСКОГО </a:t>
            </a:r>
            <a:r>
              <a:rPr spc="-180" dirty="0"/>
              <a:t>ИНСУЛЬТА </a:t>
            </a:r>
            <a:r>
              <a:rPr spc="-204" dirty="0"/>
              <a:t>И  </a:t>
            </a:r>
            <a:r>
              <a:rPr spc="-120" dirty="0"/>
              <a:t>САНОГЕНЕТИЧЕСКИЕ</a:t>
            </a:r>
            <a:r>
              <a:rPr spc="70" dirty="0"/>
              <a:t> </a:t>
            </a:r>
            <a:r>
              <a:rPr spc="-185" dirty="0"/>
              <a:t>МЕХАНИЗМЫ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108501" y="3785108"/>
            <a:ext cx="15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latin typeface="Calibri"/>
                <a:cs typeface="Calibri"/>
              </a:rPr>
              <a:t>+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395641" y="3901282"/>
            <a:ext cx="660400" cy="1525270"/>
            <a:chOff x="6395641" y="3901282"/>
            <a:chExt cx="660400" cy="1525270"/>
          </a:xfrm>
        </p:grpSpPr>
        <p:sp>
          <p:nvSpPr>
            <p:cNvPr id="31" name="object 31"/>
            <p:cNvSpPr/>
            <p:nvPr/>
          </p:nvSpPr>
          <p:spPr>
            <a:xfrm>
              <a:off x="6401991" y="3907632"/>
              <a:ext cx="647700" cy="1512570"/>
            </a:xfrm>
            <a:custGeom>
              <a:avLst/>
              <a:gdLst/>
              <a:ahLst/>
              <a:cxnLst/>
              <a:rect l="l" t="t" r="r" b="b"/>
              <a:pathLst>
                <a:path w="647700" h="1512570">
                  <a:moveTo>
                    <a:pt x="323851" y="0"/>
                  </a:moveTo>
                  <a:lnTo>
                    <a:pt x="0" y="388035"/>
                  </a:lnTo>
                  <a:lnTo>
                    <a:pt x="161925" y="388035"/>
                  </a:lnTo>
                  <a:lnTo>
                    <a:pt x="161925" y="1512093"/>
                  </a:lnTo>
                  <a:lnTo>
                    <a:pt x="485775" y="1512093"/>
                  </a:lnTo>
                  <a:lnTo>
                    <a:pt x="485775" y="388035"/>
                  </a:lnTo>
                  <a:lnTo>
                    <a:pt x="647700" y="388035"/>
                  </a:lnTo>
                  <a:lnTo>
                    <a:pt x="32385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01991" y="3907632"/>
              <a:ext cx="647700" cy="1512570"/>
            </a:xfrm>
            <a:custGeom>
              <a:avLst/>
              <a:gdLst/>
              <a:ahLst/>
              <a:cxnLst/>
              <a:rect l="l" t="t" r="r" b="b"/>
              <a:pathLst>
                <a:path w="647700" h="1512570">
                  <a:moveTo>
                    <a:pt x="0" y="388036"/>
                  </a:moveTo>
                  <a:lnTo>
                    <a:pt x="323850" y="0"/>
                  </a:lnTo>
                  <a:lnTo>
                    <a:pt x="647700" y="388036"/>
                  </a:lnTo>
                  <a:lnTo>
                    <a:pt x="485774" y="388036"/>
                  </a:lnTo>
                  <a:lnTo>
                    <a:pt x="485774" y="1512094"/>
                  </a:lnTo>
                  <a:lnTo>
                    <a:pt x="161925" y="1512094"/>
                  </a:lnTo>
                  <a:lnTo>
                    <a:pt x="161925" y="388036"/>
                  </a:lnTo>
                  <a:lnTo>
                    <a:pt x="0" y="3880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23758" y="4373371"/>
            <a:ext cx="395605" cy="774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420"/>
              </a:lnSpc>
            </a:pPr>
            <a:r>
              <a:rPr sz="1200" spc="-114" dirty="0">
                <a:latin typeface="Calibri"/>
                <a:cs typeface="Calibri"/>
              </a:rPr>
              <a:t>Артериальная</a:t>
            </a:r>
            <a:endParaRPr sz="1200">
              <a:latin typeface="Calibri"/>
              <a:cs typeface="Calibri"/>
            </a:endParaRPr>
          </a:p>
          <a:p>
            <a:pPr marL="40005">
              <a:lnSpc>
                <a:spcPct val="100000"/>
              </a:lnSpc>
              <a:spcBef>
                <a:spcPts val="60"/>
              </a:spcBef>
            </a:pPr>
            <a:r>
              <a:rPr sz="1200" spc="-105" dirty="0">
                <a:latin typeface="Calibri"/>
                <a:cs typeface="Calibri"/>
              </a:rPr>
              <a:t>гипертензия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430043" y="3844131"/>
            <a:ext cx="553720" cy="1570355"/>
            <a:chOff x="5430043" y="3844131"/>
            <a:chExt cx="553720" cy="1570355"/>
          </a:xfrm>
        </p:grpSpPr>
        <p:sp>
          <p:nvSpPr>
            <p:cNvPr id="35" name="object 35"/>
            <p:cNvSpPr/>
            <p:nvPr/>
          </p:nvSpPr>
          <p:spPr>
            <a:xfrm>
              <a:off x="5436393" y="3850481"/>
              <a:ext cx="541020" cy="1557655"/>
            </a:xfrm>
            <a:custGeom>
              <a:avLst/>
              <a:gdLst/>
              <a:ahLst/>
              <a:cxnLst/>
              <a:rect l="l" t="t" r="r" b="b"/>
              <a:pathLst>
                <a:path w="541020" h="1557654">
                  <a:moveTo>
                    <a:pt x="270272" y="0"/>
                  </a:moveTo>
                  <a:lnTo>
                    <a:pt x="0" y="323726"/>
                  </a:lnTo>
                  <a:lnTo>
                    <a:pt x="135136" y="323726"/>
                  </a:lnTo>
                  <a:lnTo>
                    <a:pt x="135136" y="1557337"/>
                  </a:lnTo>
                  <a:lnTo>
                    <a:pt x="405408" y="1557337"/>
                  </a:lnTo>
                  <a:lnTo>
                    <a:pt x="405408" y="323726"/>
                  </a:lnTo>
                  <a:lnTo>
                    <a:pt x="540543" y="323726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436393" y="3850481"/>
              <a:ext cx="541020" cy="1557655"/>
            </a:xfrm>
            <a:custGeom>
              <a:avLst/>
              <a:gdLst/>
              <a:ahLst/>
              <a:cxnLst/>
              <a:rect l="l" t="t" r="r" b="b"/>
              <a:pathLst>
                <a:path w="541020" h="1557654">
                  <a:moveTo>
                    <a:pt x="0" y="323726"/>
                  </a:moveTo>
                  <a:lnTo>
                    <a:pt x="270272" y="0"/>
                  </a:lnTo>
                  <a:lnTo>
                    <a:pt x="540544" y="323726"/>
                  </a:lnTo>
                  <a:lnTo>
                    <a:pt x="405407" y="323726"/>
                  </a:lnTo>
                  <a:lnTo>
                    <a:pt x="405407" y="1557338"/>
                  </a:lnTo>
                  <a:lnTo>
                    <a:pt x="135136" y="1557338"/>
                  </a:lnTo>
                  <a:lnTo>
                    <a:pt x="135136" y="323726"/>
                  </a:lnTo>
                  <a:lnTo>
                    <a:pt x="0" y="3237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552132" y="4144771"/>
            <a:ext cx="294640" cy="11303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85" dirty="0">
                <a:latin typeface="Calibri"/>
                <a:cs typeface="Calibri"/>
              </a:rPr>
              <a:t>Гиперглкемия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05487" y="2765551"/>
            <a:ext cx="59499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42875" marR="5080" indent="-130175">
              <a:lnSpc>
                <a:spcPts val="1010"/>
              </a:lnSpc>
              <a:spcBef>
                <a:spcPts val="190"/>
              </a:spcBef>
            </a:pPr>
            <a:r>
              <a:rPr sz="900" spc="-105" dirty="0">
                <a:latin typeface="Calibri"/>
                <a:cs typeface="Calibri"/>
              </a:rPr>
              <a:t>И</a:t>
            </a:r>
            <a:r>
              <a:rPr sz="900" spc="-114" dirty="0">
                <a:latin typeface="Calibri"/>
                <a:cs typeface="Calibri"/>
              </a:rPr>
              <a:t>ш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135" dirty="0">
                <a:latin typeface="Calibri"/>
                <a:cs typeface="Calibri"/>
              </a:rPr>
              <a:t>м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0" dirty="0">
                <a:latin typeface="Calibri"/>
                <a:cs typeface="Calibri"/>
              </a:rPr>
              <a:t>й  </a:t>
            </a:r>
            <a:r>
              <a:rPr sz="900" spc="-85" dirty="0">
                <a:latin typeface="Calibri"/>
                <a:cs typeface="Calibri"/>
              </a:rPr>
              <a:t>инсульт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26627" y="3765295"/>
            <a:ext cx="136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75" dirty="0">
                <a:latin typeface="Calibri"/>
                <a:cs typeface="Calibri"/>
              </a:rPr>
              <a:t>&gt;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995717" y="3903662"/>
            <a:ext cx="708025" cy="1532255"/>
            <a:chOff x="6995717" y="3903662"/>
            <a:chExt cx="708025" cy="1532255"/>
          </a:xfrm>
        </p:grpSpPr>
        <p:sp>
          <p:nvSpPr>
            <p:cNvPr id="41" name="object 41"/>
            <p:cNvSpPr/>
            <p:nvPr/>
          </p:nvSpPr>
          <p:spPr>
            <a:xfrm>
              <a:off x="7002067" y="3910012"/>
              <a:ext cx="695325" cy="1519555"/>
            </a:xfrm>
            <a:custGeom>
              <a:avLst/>
              <a:gdLst/>
              <a:ahLst/>
              <a:cxnLst/>
              <a:rect l="l" t="t" r="r" b="b"/>
              <a:pathLst>
                <a:path w="695325" h="1519554">
                  <a:moveTo>
                    <a:pt x="347662" y="0"/>
                  </a:moveTo>
                  <a:lnTo>
                    <a:pt x="0" y="416581"/>
                  </a:lnTo>
                  <a:lnTo>
                    <a:pt x="173831" y="416581"/>
                  </a:lnTo>
                  <a:lnTo>
                    <a:pt x="173831" y="1519237"/>
                  </a:lnTo>
                  <a:lnTo>
                    <a:pt x="521493" y="1519237"/>
                  </a:lnTo>
                  <a:lnTo>
                    <a:pt x="521493" y="416581"/>
                  </a:lnTo>
                  <a:lnTo>
                    <a:pt x="695325" y="416581"/>
                  </a:lnTo>
                  <a:lnTo>
                    <a:pt x="34766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02067" y="3910012"/>
              <a:ext cx="695325" cy="1519555"/>
            </a:xfrm>
            <a:custGeom>
              <a:avLst/>
              <a:gdLst/>
              <a:ahLst/>
              <a:cxnLst/>
              <a:rect l="l" t="t" r="r" b="b"/>
              <a:pathLst>
                <a:path w="695325" h="1519554">
                  <a:moveTo>
                    <a:pt x="0" y="416582"/>
                  </a:moveTo>
                  <a:lnTo>
                    <a:pt x="347662" y="0"/>
                  </a:lnTo>
                  <a:lnTo>
                    <a:pt x="695325" y="416582"/>
                  </a:lnTo>
                  <a:lnTo>
                    <a:pt x="521494" y="416582"/>
                  </a:lnTo>
                  <a:lnTo>
                    <a:pt x="521494" y="1519238"/>
                  </a:lnTo>
                  <a:lnTo>
                    <a:pt x="173832" y="1519238"/>
                  </a:lnTo>
                  <a:lnTo>
                    <a:pt x="173832" y="416582"/>
                  </a:lnTo>
                  <a:lnTo>
                    <a:pt x="0" y="416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195196" y="4175252"/>
            <a:ext cx="294640" cy="11957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55" dirty="0">
                <a:latin typeface="Calibri"/>
                <a:cs typeface="Calibri"/>
              </a:rPr>
              <a:t>ауторегуляция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2227" y="4184903"/>
            <a:ext cx="5161915" cy="11938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064000" marR="290195" indent="26034" algn="ctr">
              <a:lnSpc>
                <a:spcPct val="94500"/>
              </a:lnSpc>
              <a:spcBef>
                <a:spcPts val="170"/>
              </a:spcBef>
            </a:pPr>
            <a:r>
              <a:rPr sz="1100" b="1" spc="-120" dirty="0">
                <a:latin typeface="Calibri"/>
                <a:cs typeface="Calibri"/>
              </a:rPr>
              <a:t>Перфузионно-  </a:t>
            </a:r>
            <a:r>
              <a:rPr sz="1100" b="1" spc="-155" dirty="0">
                <a:latin typeface="Calibri"/>
                <a:cs typeface="Calibri"/>
              </a:rPr>
              <a:t>ме</a:t>
            </a:r>
            <a:r>
              <a:rPr sz="1100" b="1" spc="-75" dirty="0">
                <a:latin typeface="Calibri"/>
                <a:cs typeface="Calibri"/>
              </a:rPr>
              <a:t>т</a:t>
            </a:r>
            <a:r>
              <a:rPr sz="1100" b="1" spc="-110" dirty="0">
                <a:latin typeface="Calibri"/>
                <a:cs typeface="Calibri"/>
              </a:rPr>
              <a:t>а</a:t>
            </a:r>
            <a:r>
              <a:rPr sz="1100" b="1" spc="-130" dirty="0">
                <a:latin typeface="Calibri"/>
                <a:cs typeface="Calibri"/>
              </a:rPr>
              <a:t>б</a:t>
            </a:r>
            <a:r>
              <a:rPr sz="1100" b="1" spc="-135" dirty="0">
                <a:latin typeface="Calibri"/>
                <a:cs typeface="Calibri"/>
              </a:rPr>
              <a:t>ол</a:t>
            </a:r>
            <a:r>
              <a:rPr sz="1100" b="1" spc="-140" dirty="0">
                <a:latin typeface="Calibri"/>
                <a:cs typeface="Calibri"/>
              </a:rPr>
              <a:t>и</a:t>
            </a:r>
            <a:r>
              <a:rPr sz="1100" b="1" spc="-105" dirty="0">
                <a:latin typeface="Calibri"/>
                <a:cs typeface="Calibri"/>
              </a:rPr>
              <a:t>чес</a:t>
            </a:r>
            <a:r>
              <a:rPr sz="1100" b="1" spc="-125" dirty="0">
                <a:latin typeface="Calibri"/>
                <a:cs typeface="Calibri"/>
              </a:rPr>
              <a:t>к</a:t>
            </a:r>
            <a:r>
              <a:rPr sz="1100" b="1" spc="-135" dirty="0">
                <a:latin typeface="Calibri"/>
                <a:cs typeface="Calibri"/>
              </a:rPr>
              <a:t>о</a:t>
            </a:r>
            <a:r>
              <a:rPr sz="1100" b="1" spc="-55" dirty="0">
                <a:latin typeface="Calibri"/>
                <a:cs typeface="Calibri"/>
              </a:rPr>
              <a:t>е  </a:t>
            </a:r>
            <a:r>
              <a:rPr sz="1100" b="1" spc="-130" dirty="0">
                <a:latin typeface="Calibri"/>
                <a:cs typeface="Calibri"/>
              </a:rPr>
              <a:t>сопряжение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85" dirty="0">
                <a:latin typeface="Calibri"/>
                <a:cs typeface="Calibri"/>
              </a:rPr>
              <a:t>Патогенетическое </a:t>
            </a:r>
            <a:r>
              <a:rPr sz="1000" spc="-105" dirty="0">
                <a:latin typeface="Calibri"/>
                <a:cs typeface="Calibri"/>
              </a:rPr>
              <a:t>понимание </a:t>
            </a:r>
            <a:r>
              <a:rPr sz="1000" spc="-100" dirty="0">
                <a:latin typeface="Calibri"/>
                <a:cs typeface="Calibri"/>
              </a:rPr>
              <a:t>системы </a:t>
            </a:r>
            <a:r>
              <a:rPr sz="1000" spc="-95" dirty="0">
                <a:latin typeface="Calibri"/>
                <a:cs typeface="Calibri"/>
              </a:rPr>
              <a:t>церебральной </a:t>
            </a:r>
            <a:r>
              <a:rPr sz="1000" spc="-100" dirty="0">
                <a:latin typeface="Calibri"/>
                <a:cs typeface="Calibri"/>
              </a:rPr>
              <a:t>защиты при </a:t>
            </a:r>
            <a:r>
              <a:rPr sz="1000" spc="-90" dirty="0">
                <a:latin typeface="Calibri"/>
                <a:cs typeface="Calibri"/>
              </a:rPr>
              <a:t>внутричерепной гипертензии </a:t>
            </a:r>
            <a:r>
              <a:rPr sz="1000" spc="-105" dirty="0">
                <a:latin typeface="Calibri"/>
                <a:cs typeface="Calibri"/>
              </a:rPr>
              <a:t>и </a:t>
            </a:r>
            <a:r>
              <a:rPr sz="1000" spc="-90" dirty="0">
                <a:latin typeface="Calibri"/>
                <a:cs typeface="Calibri"/>
              </a:rPr>
              <a:t>пути ее  </a:t>
            </a:r>
            <a:r>
              <a:rPr sz="1000" spc="-95" dirty="0">
                <a:latin typeface="Calibri"/>
                <a:cs typeface="Calibri"/>
              </a:rPr>
              <a:t>клинической реализации </a:t>
            </a:r>
            <a:r>
              <a:rPr sz="1000" spc="-80" dirty="0">
                <a:latin typeface="Calibri"/>
                <a:cs typeface="Calibri"/>
              </a:rPr>
              <a:t>у </a:t>
            </a:r>
            <a:r>
              <a:rPr sz="1000" spc="-95" dirty="0">
                <a:latin typeface="Calibri"/>
                <a:cs typeface="Calibri"/>
              </a:rPr>
              <a:t>больных </a:t>
            </a:r>
            <a:r>
              <a:rPr sz="1000" spc="-70" dirty="0">
                <a:latin typeface="Calibri"/>
                <a:cs typeface="Calibri"/>
              </a:rPr>
              <a:t>с </a:t>
            </a:r>
            <a:r>
              <a:rPr sz="1000" spc="-90" dirty="0">
                <a:latin typeface="Calibri"/>
                <a:cs typeface="Calibri"/>
              </a:rPr>
              <a:t>острой </a:t>
            </a:r>
            <a:r>
              <a:rPr sz="1000" spc="-95" dirty="0">
                <a:latin typeface="Calibri"/>
                <a:cs typeface="Calibri"/>
              </a:rPr>
              <a:t>церебральной </a:t>
            </a:r>
            <a:r>
              <a:rPr sz="1000" spc="-90" dirty="0">
                <a:latin typeface="Calibri"/>
                <a:cs typeface="Calibri"/>
              </a:rPr>
              <a:t>недостаточностью. Интенсивная терапия </a:t>
            </a:r>
            <a:r>
              <a:rPr sz="1000" spc="-114" dirty="0">
                <a:latin typeface="Calibri"/>
                <a:cs typeface="Calibri"/>
              </a:rPr>
              <a:t>№1, </a:t>
            </a:r>
            <a:r>
              <a:rPr sz="1000" spc="-65" dirty="0">
                <a:latin typeface="Calibri"/>
                <a:cs typeface="Calibri"/>
              </a:rPr>
              <a:t>2005, </a:t>
            </a:r>
            <a:r>
              <a:rPr sz="1000" spc="-90" dirty="0">
                <a:latin typeface="Calibri"/>
                <a:cs typeface="Calibri"/>
              </a:rPr>
              <a:t>с.  </a:t>
            </a:r>
            <a:r>
              <a:rPr sz="1000" spc="-50" dirty="0">
                <a:latin typeface="Calibri"/>
                <a:cs typeface="Calibri"/>
              </a:rPr>
              <a:t>33-38 </a:t>
            </a:r>
            <a:r>
              <a:rPr sz="1000" spc="-100" dirty="0">
                <a:latin typeface="Calibri"/>
                <a:cs typeface="Calibri"/>
              </a:rPr>
              <a:t>. </a:t>
            </a:r>
            <a:r>
              <a:rPr sz="1000" spc="-95" dirty="0">
                <a:latin typeface="Calibri"/>
                <a:cs typeface="Calibri"/>
              </a:rPr>
              <a:t>Белкин </a:t>
            </a:r>
            <a:r>
              <a:rPr sz="1000" spc="-105" dirty="0">
                <a:latin typeface="Calibri"/>
                <a:cs typeface="Calibri"/>
              </a:rPr>
              <a:t>А.А., </a:t>
            </a:r>
            <a:r>
              <a:rPr sz="1000" spc="-100" dirty="0">
                <a:latin typeface="Calibri"/>
                <a:cs typeface="Calibri"/>
              </a:rPr>
              <a:t>Б.Д.</a:t>
            </a:r>
            <a:r>
              <a:rPr sz="1000" spc="-114" dirty="0">
                <a:latin typeface="Calibri"/>
                <a:cs typeface="Calibri"/>
              </a:rPr>
              <a:t> </a:t>
            </a:r>
            <a:r>
              <a:rPr sz="1000" spc="-90" dirty="0">
                <a:latin typeface="Calibri"/>
                <a:cs typeface="Calibri"/>
              </a:rPr>
              <a:t>Зислин,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512720" y="500063"/>
            <a:ext cx="1235869" cy="1278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0166" y="2439201"/>
            <a:ext cx="3434715" cy="1002665"/>
            <a:chOff x="1390166" y="2439201"/>
            <a:chExt cx="3434715" cy="1002665"/>
          </a:xfrm>
        </p:grpSpPr>
        <p:sp>
          <p:nvSpPr>
            <p:cNvPr id="3" name="object 3"/>
            <p:cNvSpPr/>
            <p:nvPr/>
          </p:nvSpPr>
          <p:spPr>
            <a:xfrm>
              <a:off x="1396516" y="2445551"/>
              <a:ext cx="3422015" cy="989965"/>
            </a:xfrm>
            <a:custGeom>
              <a:avLst/>
              <a:gdLst/>
              <a:ahLst/>
              <a:cxnLst/>
              <a:rect l="l" t="t" r="r" b="b"/>
              <a:pathLst>
                <a:path w="3422015" h="989964">
                  <a:moveTo>
                    <a:pt x="0" y="0"/>
                  </a:moveTo>
                  <a:lnTo>
                    <a:pt x="760274" y="647377"/>
                  </a:lnTo>
                  <a:lnTo>
                    <a:pt x="2471279" y="989430"/>
                  </a:lnTo>
                  <a:lnTo>
                    <a:pt x="3422009" y="684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96516" y="2445551"/>
              <a:ext cx="3422015" cy="989965"/>
            </a:xfrm>
            <a:custGeom>
              <a:avLst/>
              <a:gdLst/>
              <a:ahLst/>
              <a:cxnLst/>
              <a:rect l="l" t="t" r="r" b="b"/>
              <a:pathLst>
                <a:path w="3422015" h="989964">
                  <a:moveTo>
                    <a:pt x="0" y="0"/>
                  </a:moveTo>
                  <a:lnTo>
                    <a:pt x="760273" y="647376"/>
                  </a:lnTo>
                  <a:lnTo>
                    <a:pt x="2471279" y="989430"/>
                  </a:lnTo>
                  <a:lnTo>
                    <a:pt x="3422010" y="6841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 rot="660000">
            <a:off x="2137851" y="2836328"/>
            <a:ext cx="1866368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3150" spc="-22" baseline="1322" dirty="0">
                <a:latin typeface="Arial Narrow"/>
                <a:cs typeface="Arial Narrow"/>
              </a:rPr>
              <a:t>Гипермета</a:t>
            </a:r>
            <a:r>
              <a:rPr sz="2100" spc="-15" dirty="0">
                <a:latin typeface="Arial Narrow"/>
                <a:cs typeface="Arial Narrow"/>
              </a:rPr>
              <a:t>болизм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 rot="660000">
            <a:off x="2652629" y="3127330"/>
            <a:ext cx="75043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00"/>
              </a:lnSpc>
            </a:pPr>
            <a:r>
              <a:rPr sz="1350" spc="-15" baseline="3086" dirty="0">
                <a:latin typeface="Arial Narrow"/>
                <a:cs typeface="Arial Narrow"/>
              </a:rPr>
              <a:t>&gt;3,</a:t>
            </a:r>
            <a:r>
              <a:rPr sz="900" spc="-10" dirty="0">
                <a:latin typeface="Arial Narrow"/>
                <a:cs typeface="Arial Narrow"/>
              </a:rPr>
              <a:t>3</a:t>
            </a:r>
            <a:r>
              <a:rPr sz="900" spc="-45" dirty="0">
                <a:latin typeface="Arial Narrow"/>
                <a:cs typeface="Arial Narrow"/>
              </a:rPr>
              <a:t> </a:t>
            </a:r>
            <a:r>
              <a:rPr sz="900" spc="-10" dirty="0">
                <a:latin typeface="Arial Narrow"/>
                <a:cs typeface="Arial Narrow"/>
              </a:rPr>
              <a:t>мл/100г/мин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62350" y="3521868"/>
            <a:ext cx="1912620" cy="1264920"/>
            <a:chOff x="3562350" y="3521868"/>
            <a:chExt cx="1912620" cy="1264920"/>
          </a:xfrm>
        </p:grpSpPr>
        <p:sp>
          <p:nvSpPr>
            <p:cNvPr id="8" name="object 8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2" y="0"/>
                  </a:moveTo>
                  <a:lnTo>
                    <a:pt x="0" y="1188244"/>
                  </a:lnTo>
                  <a:lnTo>
                    <a:pt x="1835943" y="1188244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044553" y="4184903"/>
            <a:ext cx="92138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065" marR="5080" indent="27940" algn="ctr">
              <a:lnSpc>
                <a:spcPct val="94500"/>
              </a:lnSpc>
              <a:spcBef>
                <a:spcPts val="170"/>
              </a:spcBef>
            </a:pPr>
            <a:r>
              <a:rPr sz="1100" b="1" spc="-30" dirty="0">
                <a:latin typeface="Arial Narrow"/>
                <a:cs typeface="Arial Narrow"/>
              </a:rPr>
              <a:t>Перфузионно-  </a:t>
            </a:r>
            <a:r>
              <a:rPr sz="1100" b="1" spc="-35" dirty="0">
                <a:latin typeface="Arial Narrow"/>
                <a:cs typeface="Arial Narrow"/>
              </a:rPr>
              <a:t>м</a:t>
            </a:r>
            <a:r>
              <a:rPr sz="1100" b="1" spc="-30" dirty="0">
                <a:latin typeface="Arial Narrow"/>
                <a:cs typeface="Arial Narrow"/>
              </a:rPr>
              <a:t>е</a:t>
            </a:r>
            <a:r>
              <a:rPr sz="1100" b="1" spc="-20" dirty="0">
                <a:latin typeface="Arial Narrow"/>
                <a:cs typeface="Arial Narrow"/>
              </a:rPr>
              <a:t>т</a:t>
            </a:r>
            <a:r>
              <a:rPr sz="1100" b="1" spc="-30" dirty="0">
                <a:latin typeface="Arial Narrow"/>
                <a:cs typeface="Arial Narrow"/>
              </a:rPr>
              <a:t>а</a:t>
            </a:r>
            <a:r>
              <a:rPr sz="1100" b="1" spc="-25" dirty="0">
                <a:latin typeface="Arial Narrow"/>
                <a:cs typeface="Arial Narrow"/>
              </a:rPr>
              <a:t>б</a:t>
            </a:r>
            <a:r>
              <a:rPr sz="1100" b="1" spc="-30" dirty="0">
                <a:latin typeface="Arial Narrow"/>
                <a:cs typeface="Arial Narrow"/>
              </a:rPr>
              <a:t>о</a:t>
            </a:r>
            <a:r>
              <a:rPr sz="1100" b="1" spc="-25" dirty="0">
                <a:latin typeface="Arial Narrow"/>
                <a:cs typeface="Arial Narrow"/>
              </a:rPr>
              <a:t>л</a:t>
            </a:r>
            <a:r>
              <a:rPr sz="1100" b="1" spc="-30" dirty="0">
                <a:latin typeface="Arial Narrow"/>
                <a:cs typeface="Arial Narrow"/>
              </a:rPr>
              <a:t>и</a:t>
            </a:r>
            <a:r>
              <a:rPr sz="1100" b="1" spc="-25" dirty="0">
                <a:latin typeface="Arial Narrow"/>
                <a:cs typeface="Arial Narrow"/>
              </a:rPr>
              <a:t>ч</a:t>
            </a:r>
            <a:r>
              <a:rPr sz="1100" b="1" spc="-30" dirty="0">
                <a:latin typeface="Arial Narrow"/>
                <a:cs typeface="Arial Narrow"/>
              </a:rPr>
              <a:t>еско</a:t>
            </a:r>
            <a:r>
              <a:rPr sz="1100" b="1" dirty="0">
                <a:latin typeface="Arial Narrow"/>
                <a:cs typeface="Arial Narrow"/>
              </a:rPr>
              <a:t>е  </a:t>
            </a:r>
            <a:r>
              <a:rPr sz="1100" b="1" spc="-25" dirty="0">
                <a:latin typeface="Arial Narrow"/>
                <a:cs typeface="Arial Narrow"/>
              </a:rPr>
              <a:t>сопряжение</a:t>
            </a:r>
            <a:endParaRPr sz="1100">
              <a:latin typeface="Arial Narrow"/>
              <a:cs typeface="Arial Narro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374107" y="3120500"/>
            <a:ext cx="5652135" cy="879475"/>
            <a:chOff x="2374107" y="3120500"/>
            <a:chExt cx="5652135" cy="879475"/>
          </a:xfrm>
        </p:grpSpPr>
        <p:sp>
          <p:nvSpPr>
            <p:cNvPr id="12" name="object 12"/>
            <p:cNvSpPr/>
            <p:nvPr/>
          </p:nvSpPr>
          <p:spPr>
            <a:xfrm>
              <a:off x="2412207" y="3181351"/>
              <a:ext cx="4374515" cy="756285"/>
            </a:xfrm>
            <a:custGeom>
              <a:avLst/>
              <a:gdLst/>
              <a:ahLst/>
              <a:cxnLst/>
              <a:rect l="l" t="t" r="r" b="b"/>
              <a:pathLst>
                <a:path w="4374515" h="756285">
                  <a:moveTo>
                    <a:pt x="0" y="0"/>
                  </a:moveTo>
                  <a:lnTo>
                    <a:pt x="4374356" y="756047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6278" y="3126850"/>
              <a:ext cx="3343275" cy="866775"/>
            </a:xfrm>
            <a:custGeom>
              <a:avLst/>
              <a:gdLst/>
              <a:ahLst/>
              <a:cxnLst/>
              <a:rect l="l" t="t" r="r" b="b"/>
              <a:pathLst>
                <a:path w="3343275" h="866775">
                  <a:moveTo>
                    <a:pt x="0" y="0"/>
                  </a:moveTo>
                  <a:lnTo>
                    <a:pt x="761876" y="608794"/>
                  </a:lnTo>
                  <a:lnTo>
                    <a:pt x="2433464" y="866148"/>
                  </a:lnTo>
                  <a:lnTo>
                    <a:pt x="3343175" y="514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76278" y="3126850"/>
              <a:ext cx="3343275" cy="866775"/>
            </a:xfrm>
            <a:custGeom>
              <a:avLst/>
              <a:gdLst/>
              <a:ahLst/>
              <a:cxnLst/>
              <a:rect l="l" t="t" r="r" b="b"/>
              <a:pathLst>
                <a:path w="3343275" h="866775">
                  <a:moveTo>
                    <a:pt x="0" y="0"/>
                  </a:moveTo>
                  <a:lnTo>
                    <a:pt x="761876" y="608794"/>
                  </a:lnTo>
                  <a:lnTo>
                    <a:pt x="2433464" y="866148"/>
                  </a:lnTo>
                  <a:lnTo>
                    <a:pt x="3343176" y="51470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 rot="480000">
            <a:off x="5355479" y="3421728"/>
            <a:ext cx="193175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sz="3150" spc="-44" baseline="5291" dirty="0">
                <a:latin typeface="Arial Narrow"/>
                <a:cs typeface="Arial Narrow"/>
              </a:rPr>
              <a:t>Н</a:t>
            </a:r>
            <a:r>
              <a:rPr sz="3150" spc="-44" baseline="3968" dirty="0">
                <a:latin typeface="Arial Narrow"/>
                <a:cs typeface="Arial Narrow"/>
              </a:rPr>
              <a:t>ормо</a:t>
            </a:r>
            <a:r>
              <a:rPr sz="3150" spc="-44" baseline="2645" dirty="0">
                <a:latin typeface="Arial Narrow"/>
                <a:cs typeface="Arial Narrow"/>
              </a:rPr>
              <a:t>попе</a:t>
            </a:r>
            <a:r>
              <a:rPr sz="3150" spc="-44" baseline="1322" dirty="0">
                <a:latin typeface="Arial Narrow"/>
                <a:cs typeface="Arial Narrow"/>
              </a:rPr>
              <a:t>рфу</a:t>
            </a:r>
            <a:r>
              <a:rPr sz="2100" spc="-30" dirty="0">
                <a:latin typeface="Arial Narrow"/>
                <a:cs typeface="Arial Narrow"/>
              </a:rPr>
              <a:t>зия</a:t>
            </a:r>
            <a:endParaRPr sz="21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 rot="480000">
            <a:off x="5819208" y="3706063"/>
            <a:ext cx="93945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650" spc="-44" baseline="5050" dirty="0">
                <a:latin typeface="Arial Narrow"/>
                <a:cs typeface="Arial Narrow"/>
              </a:rPr>
              <a:t>35-</a:t>
            </a:r>
            <a:r>
              <a:rPr sz="1650" spc="-44" baseline="2525" dirty="0">
                <a:latin typeface="Arial Narrow"/>
                <a:cs typeface="Arial Narrow"/>
              </a:rPr>
              <a:t>50</a:t>
            </a:r>
            <a:r>
              <a:rPr sz="1650" spc="-150" baseline="2525" dirty="0">
                <a:latin typeface="Arial Narrow"/>
                <a:cs typeface="Arial Narrow"/>
              </a:rPr>
              <a:t> </a:t>
            </a:r>
            <a:r>
              <a:rPr sz="1650" spc="-52" baseline="2525" dirty="0">
                <a:latin typeface="Arial Narrow"/>
                <a:cs typeface="Arial Narrow"/>
              </a:rPr>
              <a:t>мл/100</a:t>
            </a:r>
            <a:r>
              <a:rPr sz="1100" spc="-35" dirty="0">
                <a:latin typeface="Arial Narrow"/>
                <a:cs typeface="Arial Narrow"/>
              </a:rPr>
              <a:t>г/мин</a:t>
            </a:r>
            <a:endParaRPr sz="1100">
              <a:latin typeface="Arial Narrow"/>
              <a:cs typeface="Arial Narrow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122487" y="3175001"/>
            <a:ext cx="996315" cy="1005840"/>
            <a:chOff x="2122487" y="3175001"/>
            <a:chExt cx="996315" cy="1005840"/>
          </a:xfrm>
        </p:grpSpPr>
        <p:sp>
          <p:nvSpPr>
            <p:cNvPr id="18" name="object 18"/>
            <p:cNvSpPr/>
            <p:nvPr/>
          </p:nvSpPr>
          <p:spPr>
            <a:xfrm>
              <a:off x="2128837" y="3181351"/>
              <a:ext cx="983615" cy="993140"/>
            </a:xfrm>
            <a:custGeom>
              <a:avLst/>
              <a:gdLst/>
              <a:ahLst/>
              <a:cxnLst/>
              <a:rect l="l" t="t" r="r" b="b"/>
              <a:pathLst>
                <a:path w="983614" h="993139">
                  <a:moveTo>
                    <a:pt x="491728" y="0"/>
                  </a:moveTo>
                  <a:lnTo>
                    <a:pt x="0" y="695224"/>
                  </a:lnTo>
                  <a:lnTo>
                    <a:pt x="245864" y="695224"/>
                  </a:lnTo>
                  <a:lnTo>
                    <a:pt x="245864" y="992981"/>
                  </a:lnTo>
                  <a:lnTo>
                    <a:pt x="737591" y="992981"/>
                  </a:lnTo>
                  <a:lnTo>
                    <a:pt x="737591" y="695224"/>
                  </a:lnTo>
                  <a:lnTo>
                    <a:pt x="983456" y="695224"/>
                  </a:lnTo>
                  <a:lnTo>
                    <a:pt x="49172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8837" y="3181351"/>
              <a:ext cx="983615" cy="993140"/>
            </a:xfrm>
            <a:custGeom>
              <a:avLst/>
              <a:gdLst/>
              <a:ahLst/>
              <a:cxnLst/>
              <a:rect l="l" t="t" r="r" b="b"/>
              <a:pathLst>
                <a:path w="983614" h="993139">
                  <a:moveTo>
                    <a:pt x="0" y="695224"/>
                  </a:moveTo>
                  <a:lnTo>
                    <a:pt x="491728" y="0"/>
                  </a:lnTo>
                  <a:lnTo>
                    <a:pt x="983455" y="695224"/>
                  </a:lnTo>
                  <a:lnTo>
                    <a:pt x="737592" y="695224"/>
                  </a:lnTo>
                  <a:lnTo>
                    <a:pt x="737592" y="992981"/>
                  </a:lnTo>
                  <a:lnTo>
                    <a:pt x="245864" y="992981"/>
                  </a:lnTo>
                  <a:lnTo>
                    <a:pt x="245864" y="695224"/>
                  </a:lnTo>
                  <a:lnTo>
                    <a:pt x="0" y="6952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42766" y="3725671"/>
            <a:ext cx="355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1500" b="1" dirty="0">
                <a:solidFill>
                  <a:srgbClr val="FFFFFF"/>
                </a:solidFill>
                <a:latin typeface="Arial Narrow"/>
                <a:cs typeface="Arial Narrow"/>
              </a:rPr>
              <a:t>SD</a:t>
            </a:r>
            <a:endParaRPr sz="1500">
              <a:latin typeface="Arial Narrow"/>
              <a:cs typeface="Arial Narrow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84862" y="3844131"/>
            <a:ext cx="600075" cy="336550"/>
            <a:chOff x="5884862" y="3844131"/>
            <a:chExt cx="600075" cy="336550"/>
          </a:xfrm>
        </p:grpSpPr>
        <p:sp>
          <p:nvSpPr>
            <p:cNvPr id="22" name="object 22"/>
            <p:cNvSpPr/>
            <p:nvPr/>
          </p:nvSpPr>
          <p:spPr>
            <a:xfrm>
              <a:off x="5891212" y="3850481"/>
              <a:ext cx="587375" cy="323850"/>
            </a:xfrm>
            <a:custGeom>
              <a:avLst/>
              <a:gdLst/>
              <a:ahLst/>
              <a:cxnLst/>
              <a:rect l="l" t="t" r="r" b="b"/>
              <a:pathLst>
                <a:path w="587375" h="323850">
                  <a:moveTo>
                    <a:pt x="293489" y="0"/>
                  </a:moveTo>
                  <a:lnTo>
                    <a:pt x="234341" y="3289"/>
                  </a:lnTo>
                  <a:lnTo>
                    <a:pt x="179250" y="12724"/>
                  </a:lnTo>
                  <a:lnTo>
                    <a:pt x="129397" y="27654"/>
                  </a:lnTo>
                  <a:lnTo>
                    <a:pt x="85961" y="47426"/>
                  </a:lnTo>
                  <a:lnTo>
                    <a:pt x="50123" y="71390"/>
                  </a:lnTo>
                  <a:lnTo>
                    <a:pt x="23063" y="98896"/>
                  </a:lnTo>
                  <a:lnTo>
                    <a:pt x="0" y="161925"/>
                  </a:lnTo>
                  <a:lnTo>
                    <a:pt x="5962" y="194558"/>
                  </a:lnTo>
                  <a:lnTo>
                    <a:pt x="50123" y="252458"/>
                  </a:lnTo>
                  <a:lnTo>
                    <a:pt x="85961" y="276423"/>
                  </a:lnTo>
                  <a:lnTo>
                    <a:pt x="129397" y="296195"/>
                  </a:lnTo>
                  <a:lnTo>
                    <a:pt x="179250" y="311125"/>
                  </a:lnTo>
                  <a:lnTo>
                    <a:pt x="234341" y="320560"/>
                  </a:lnTo>
                  <a:lnTo>
                    <a:pt x="293489" y="323850"/>
                  </a:lnTo>
                  <a:lnTo>
                    <a:pt x="352637" y="320560"/>
                  </a:lnTo>
                  <a:lnTo>
                    <a:pt x="407728" y="311125"/>
                  </a:lnTo>
                  <a:lnTo>
                    <a:pt x="457582" y="296195"/>
                  </a:lnTo>
                  <a:lnTo>
                    <a:pt x="501017" y="276423"/>
                  </a:lnTo>
                  <a:lnTo>
                    <a:pt x="536855" y="252458"/>
                  </a:lnTo>
                  <a:lnTo>
                    <a:pt x="563914" y="224953"/>
                  </a:lnTo>
                  <a:lnTo>
                    <a:pt x="586978" y="161925"/>
                  </a:lnTo>
                  <a:lnTo>
                    <a:pt x="581016" y="129291"/>
                  </a:lnTo>
                  <a:lnTo>
                    <a:pt x="536855" y="71390"/>
                  </a:lnTo>
                  <a:lnTo>
                    <a:pt x="501017" y="47426"/>
                  </a:lnTo>
                  <a:lnTo>
                    <a:pt x="457582" y="27654"/>
                  </a:lnTo>
                  <a:lnTo>
                    <a:pt x="407728" y="12724"/>
                  </a:lnTo>
                  <a:lnTo>
                    <a:pt x="352637" y="3289"/>
                  </a:lnTo>
                  <a:lnTo>
                    <a:pt x="29348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91212" y="3850481"/>
              <a:ext cx="587375" cy="323850"/>
            </a:xfrm>
            <a:custGeom>
              <a:avLst/>
              <a:gdLst/>
              <a:ahLst/>
              <a:cxnLst/>
              <a:rect l="l" t="t" r="r" b="b"/>
              <a:pathLst>
                <a:path w="587375" h="323850">
                  <a:moveTo>
                    <a:pt x="0" y="161925"/>
                  </a:moveTo>
                  <a:lnTo>
                    <a:pt x="23063" y="98896"/>
                  </a:lnTo>
                  <a:lnTo>
                    <a:pt x="50123" y="71391"/>
                  </a:lnTo>
                  <a:lnTo>
                    <a:pt x="85961" y="47426"/>
                  </a:lnTo>
                  <a:lnTo>
                    <a:pt x="129396" y="27654"/>
                  </a:lnTo>
                  <a:lnTo>
                    <a:pt x="179250" y="12724"/>
                  </a:lnTo>
                  <a:lnTo>
                    <a:pt x="234341" y="3289"/>
                  </a:lnTo>
                  <a:lnTo>
                    <a:pt x="293489" y="0"/>
                  </a:lnTo>
                  <a:lnTo>
                    <a:pt x="352637" y="3289"/>
                  </a:lnTo>
                  <a:lnTo>
                    <a:pt x="407728" y="12724"/>
                  </a:lnTo>
                  <a:lnTo>
                    <a:pt x="457582" y="27654"/>
                  </a:lnTo>
                  <a:lnTo>
                    <a:pt x="501017" y="47426"/>
                  </a:lnTo>
                  <a:lnTo>
                    <a:pt x="536855" y="71391"/>
                  </a:lnTo>
                  <a:lnTo>
                    <a:pt x="563915" y="98896"/>
                  </a:lnTo>
                  <a:lnTo>
                    <a:pt x="586979" y="161925"/>
                  </a:lnTo>
                  <a:lnTo>
                    <a:pt x="581016" y="194558"/>
                  </a:lnTo>
                  <a:lnTo>
                    <a:pt x="536855" y="252458"/>
                  </a:lnTo>
                  <a:lnTo>
                    <a:pt x="501017" y="276423"/>
                  </a:lnTo>
                  <a:lnTo>
                    <a:pt x="457582" y="296195"/>
                  </a:lnTo>
                  <a:lnTo>
                    <a:pt x="407728" y="311125"/>
                  </a:lnTo>
                  <a:lnTo>
                    <a:pt x="352637" y="320560"/>
                  </a:lnTo>
                  <a:lnTo>
                    <a:pt x="293489" y="323850"/>
                  </a:lnTo>
                  <a:lnTo>
                    <a:pt x="234341" y="320560"/>
                  </a:lnTo>
                  <a:lnTo>
                    <a:pt x="179250" y="311125"/>
                  </a:lnTo>
                  <a:lnTo>
                    <a:pt x="129396" y="296195"/>
                  </a:lnTo>
                  <a:lnTo>
                    <a:pt x="85961" y="276423"/>
                  </a:lnTo>
                  <a:lnTo>
                    <a:pt x="50123" y="252458"/>
                  </a:lnTo>
                  <a:lnTo>
                    <a:pt x="23063" y="224953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035476" y="3643376"/>
            <a:ext cx="2997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>
                <a:latin typeface="Arial Narrow"/>
                <a:cs typeface="Arial Narrow"/>
              </a:rPr>
              <a:t>+</a:t>
            </a:r>
            <a:endParaRPr sz="4500">
              <a:latin typeface="Arial Narrow"/>
              <a:cs typeface="Arial Narrow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430043" y="3844131"/>
            <a:ext cx="1817370" cy="1582420"/>
            <a:chOff x="5430043" y="3844131"/>
            <a:chExt cx="1817370" cy="1582420"/>
          </a:xfrm>
        </p:grpSpPr>
        <p:sp>
          <p:nvSpPr>
            <p:cNvPr id="26" name="object 26"/>
            <p:cNvSpPr/>
            <p:nvPr/>
          </p:nvSpPr>
          <p:spPr>
            <a:xfrm>
              <a:off x="6401991" y="3907632"/>
              <a:ext cx="839469" cy="1512570"/>
            </a:xfrm>
            <a:custGeom>
              <a:avLst/>
              <a:gdLst/>
              <a:ahLst/>
              <a:cxnLst/>
              <a:rect l="l" t="t" r="r" b="b"/>
              <a:pathLst>
                <a:path w="839470" h="1512570">
                  <a:moveTo>
                    <a:pt x="419458" y="0"/>
                  </a:moveTo>
                  <a:lnTo>
                    <a:pt x="0" y="502592"/>
                  </a:lnTo>
                  <a:lnTo>
                    <a:pt x="209729" y="502592"/>
                  </a:lnTo>
                  <a:lnTo>
                    <a:pt x="209729" y="1512093"/>
                  </a:lnTo>
                  <a:lnTo>
                    <a:pt x="629184" y="1512093"/>
                  </a:lnTo>
                  <a:lnTo>
                    <a:pt x="629184" y="502592"/>
                  </a:lnTo>
                  <a:lnTo>
                    <a:pt x="838913" y="502592"/>
                  </a:lnTo>
                  <a:lnTo>
                    <a:pt x="419458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01991" y="3907632"/>
              <a:ext cx="839469" cy="1512570"/>
            </a:xfrm>
            <a:custGeom>
              <a:avLst/>
              <a:gdLst/>
              <a:ahLst/>
              <a:cxnLst/>
              <a:rect l="l" t="t" r="r" b="b"/>
              <a:pathLst>
                <a:path w="839470" h="1512570">
                  <a:moveTo>
                    <a:pt x="0" y="502592"/>
                  </a:moveTo>
                  <a:lnTo>
                    <a:pt x="419457" y="0"/>
                  </a:lnTo>
                  <a:lnTo>
                    <a:pt x="838914" y="502592"/>
                  </a:lnTo>
                  <a:lnTo>
                    <a:pt x="629185" y="502592"/>
                  </a:lnTo>
                  <a:lnTo>
                    <a:pt x="629185" y="1512094"/>
                  </a:lnTo>
                  <a:lnTo>
                    <a:pt x="209728" y="1512094"/>
                  </a:lnTo>
                  <a:lnTo>
                    <a:pt x="209728" y="502592"/>
                  </a:lnTo>
                  <a:lnTo>
                    <a:pt x="0" y="50259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36393" y="3850481"/>
              <a:ext cx="541020" cy="1557655"/>
            </a:xfrm>
            <a:custGeom>
              <a:avLst/>
              <a:gdLst/>
              <a:ahLst/>
              <a:cxnLst/>
              <a:rect l="l" t="t" r="r" b="b"/>
              <a:pathLst>
                <a:path w="541020" h="1557654">
                  <a:moveTo>
                    <a:pt x="270272" y="0"/>
                  </a:moveTo>
                  <a:lnTo>
                    <a:pt x="0" y="323726"/>
                  </a:lnTo>
                  <a:lnTo>
                    <a:pt x="135136" y="323726"/>
                  </a:lnTo>
                  <a:lnTo>
                    <a:pt x="135136" y="1557337"/>
                  </a:lnTo>
                  <a:lnTo>
                    <a:pt x="405408" y="1557337"/>
                  </a:lnTo>
                  <a:lnTo>
                    <a:pt x="405408" y="323726"/>
                  </a:lnTo>
                  <a:lnTo>
                    <a:pt x="540543" y="323726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36393" y="3850481"/>
              <a:ext cx="541020" cy="1557655"/>
            </a:xfrm>
            <a:custGeom>
              <a:avLst/>
              <a:gdLst/>
              <a:ahLst/>
              <a:cxnLst/>
              <a:rect l="l" t="t" r="r" b="b"/>
              <a:pathLst>
                <a:path w="541020" h="1557654">
                  <a:moveTo>
                    <a:pt x="0" y="323726"/>
                  </a:moveTo>
                  <a:lnTo>
                    <a:pt x="270272" y="0"/>
                  </a:lnTo>
                  <a:lnTo>
                    <a:pt x="540544" y="323726"/>
                  </a:lnTo>
                  <a:lnTo>
                    <a:pt x="405407" y="323726"/>
                  </a:lnTo>
                  <a:lnTo>
                    <a:pt x="405407" y="1557338"/>
                  </a:lnTo>
                  <a:lnTo>
                    <a:pt x="135136" y="1557338"/>
                  </a:lnTo>
                  <a:lnTo>
                    <a:pt x="135136" y="323726"/>
                  </a:lnTo>
                  <a:lnTo>
                    <a:pt x="0" y="32372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554082" y="4089908"/>
            <a:ext cx="288290" cy="12420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145"/>
              </a:lnSpc>
            </a:pPr>
            <a:r>
              <a:rPr sz="1800" spc="-5" dirty="0">
                <a:latin typeface="Arial Narrow"/>
                <a:cs typeface="Arial Narrow"/>
              </a:rPr>
              <a:t>Гиперглкемия</a:t>
            </a:r>
            <a:endParaRPr sz="1800">
              <a:latin typeface="Arial Narrow"/>
              <a:cs typeface="Arial Narrow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087585" y="3983040"/>
            <a:ext cx="1823720" cy="1179195"/>
            <a:chOff x="1087585" y="3983040"/>
            <a:chExt cx="1823720" cy="1179195"/>
          </a:xfrm>
        </p:grpSpPr>
        <p:sp>
          <p:nvSpPr>
            <p:cNvPr id="32" name="object 32"/>
            <p:cNvSpPr/>
            <p:nvPr/>
          </p:nvSpPr>
          <p:spPr>
            <a:xfrm>
              <a:off x="1655483" y="4086207"/>
              <a:ext cx="876300" cy="8774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0293" y="4040981"/>
              <a:ext cx="560785" cy="1120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87585" y="3983040"/>
              <a:ext cx="706754" cy="8068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350070" y="4482084"/>
            <a:ext cx="3441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5" dirty="0">
                <a:solidFill>
                  <a:srgbClr val="FFFFFF"/>
                </a:solidFill>
                <a:latin typeface="Calibri"/>
                <a:cs typeface="Calibri"/>
              </a:rPr>
              <a:t>трав</a:t>
            </a:r>
            <a:r>
              <a:rPr sz="800" spc="2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52563" y="4273749"/>
            <a:ext cx="902494" cy="9013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17980" y="4761991"/>
            <a:ext cx="386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пс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18032" y="2913888"/>
            <a:ext cx="2620645" cy="1463040"/>
            <a:chOff x="1018032" y="2913888"/>
            <a:chExt cx="2620645" cy="1463040"/>
          </a:xfrm>
        </p:grpSpPr>
        <p:sp>
          <p:nvSpPr>
            <p:cNvPr id="39" name="object 39"/>
            <p:cNvSpPr/>
            <p:nvPr/>
          </p:nvSpPr>
          <p:spPr>
            <a:xfrm>
              <a:off x="1018032" y="2913888"/>
              <a:ext cx="1322832" cy="14630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4107" y="3107301"/>
              <a:ext cx="735805" cy="87748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71111" y="3401632"/>
              <a:ext cx="461009" cy="889000"/>
            </a:xfrm>
            <a:custGeom>
              <a:avLst/>
              <a:gdLst/>
              <a:ahLst/>
              <a:cxnLst/>
              <a:rect l="l" t="t" r="r" b="b"/>
              <a:pathLst>
                <a:path w="461010" h="889000">
                  <a:moveTo>
                    <a:pt x="230385" y="0"/>
                  </a:moveTo>
                  <a:lnTo>
                    <a:pt x="0" y="275781"/>
                  </a:lnTo>
                  <a:lnTo>
                    <a:pt x="115192" y="275781"/>
                  </a:lnTo>
                  <a:lnTo>
                    <a:pt x="115192" y="888951"/>
                  </a:lnTo>
                  <a:lnTo>
                    <a:pt x="345579" y="888951"/>
                  </a:lnTo>
                  <a:lnTo>
                    <a:pt x="345579" y="275781"/>
                  </a:lnTo>
                  <a:lnTo>
                    <a:pt x="460771" y="275781"/>
                  </a:lnTo>
                  <a:lnTo>
                    <a:pt x="23038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71111" y="3401632"/>
              <a:ext cx="461009" cy="889000"/>
            </a:xfrm>
            <a:custGeom>
              <a:avLst/>
              <a:gdLst/>
              <a:ahLst/>
              <a:cxnLst/>
              <a:rect l="l" t="t" r="r" b="b"/>
              <a:pathLst>
                <a:path w="461010" h="889000">
                  <a:moveTo>
                    <a:pt x="0" y="275781"/>
                  </a:moveTo>
                  <a:lnTo>
                    <a:pt x="230386" y="0"/>
                  </a:lnTo>
                  <a:lnTo>
                    <a:pt x="460772" y="275781"/>
                  </a:lnTo>
                  <a:lnTo>
                    <a:pt x="345579" y="275781"/>
                  </a:lnTo>
                  <a:lnTo>
                    <a:pt x="345579" y="888952"/>
                  </a:lnTo>
                  <a:lnTo>
                    <a:pt x="115193" y="888952"/>
                  </a:lnTo>
                  <a:lnTo>
                    <a:pt x="115193" y="275781"/>
                  </a:lnTo>
                  <a:lnTo>
                    <a:pt x="0" y="27578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318855" y="3583940"/>
            <a:ext cx="156845" cy="660400"/>
          </a:xfrm>
          <a:prstGeom prst="rect">
            <a:avLst/>
          </a:prstGeom>
        </p:spPr>
        <p:txBody>
          <a:bodyPr vert="vert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900" spc="5" dirty="0">
                <a:latin typeface="Arial Narrow"/>
                <a:cs typeface="Arial Narrow"/>
              </a:rPr>
              <a:t>н</a:t>
            </a:r>
            <a:r>
              <a:rPr sz="900" dirty="0">
                <a:latin typeface="Arial Narrow"/>
                <a:cs typeface="Arial Narrow"/>
              </a:rPr>
              <a:t>ейро</a:t>
            </a:r>
            <a:r>
              <a:rPr sz="900" spc="-5" dirty="0">
                <a:latin typeface="Arial Narrow"/>
                <a:cs typeface="Arial Narrow"/>
              </a:rPr>
              <a:t>т</a:t>
            </a:r>
            <a:r>
              <a:rPr sz="900" dirty="0">
                <a:latin typeface="Arial Narrow"/>
                <a:cs typeface="Arial Narrow"/>
              </a:rPr>
              <a:t>ок</a:t>
            </a:r>
            <a:r>
              <a:rPr sz="900" spc="5" dirty="0">
                <a:latin typeface="Arial Narrow"/>
                <a:cs typeface="Arial Narrow"/>
              </a:rPr>
              <a:t>с</a:t>
            </a:r>
            <a:r>
              <a:rPr sz="900" spc="-5" dirty="0">
                <a:latin typeface="Arial Narrow"/>
                <a:cs typeface="Arial Narrow"/>
              </a:rPr>
              <a:t>и</a:t>
            </a:r>
            <a:r>
              <a:rPr sz="900" dirty="0">
                <a:latin typeface="Arial Narrow"/>
                <a:cs typeface="Arial Narrow"/>
              </a:rPr>
              <a:t>коз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840130" y="3017984"/>
            <a:ext cx="479425" cy="1076325"/>
            <a:chOff x="1840130" y="3017984"/>
            <a:chExt cx="479425" cy="1076325"/>
          </a:xfrm>
        </p:grpSpPr>
        <p:sp>
          <p:nvSpPr>
            <p:cNvPr id="45" name="object 45"/>
            <p:cNvSpPr/>
            <p:nvPr/>
          </p:nvSpPr>
          <p:spPr>
            <a:xfrm>
              <a:off x="1846480" y="3024334"/>
              <a:ext cx="466725" cy="1063625"/>
            </a:xfrm>
            <a:custGeom>
              <a:avLst/>
              <a:gdLst/>
              <a:ahLst/>
              <a:cxnLst/>
              <a:rect l="l" t="t" r="r" b="b"/>
              <a:pathLst>
                <a:path w="466725" h="1063625">
                  <a:moveTo>
                    <a:pt x="233183" y="0"/>
                  </a:moveTo>
                  <a:lnTo>
                    <a:pt x="0" y="329214"/>
                  </a:lnTo>
                  <a:lnTo>
                    <a:pt x="116592" y="329214"/>
                  </a:lnTo>
                  <a:lnTo>
                    <a:pt x="116592" y="1063228"/>
                  </a:lnTo>
                  <a:lnTo>
                    <a:pt x="349777" y="1063228"/>
                  </a:lnTo>
                  <a:lnTo>
                    <a:pt x="349777" y="329214"/>
                  </a:lnTo>
                  <a:lnTo>
                    <a:pt x="466368" y="329214"/>
                  </a:lnTo>
                  <a:lnTo>
                    <a:pt x="23318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6480" y="3024334"/>
              <a:ext cx="466725" cy="1063625"/>
            </a:xfrm>
            <a:custGeom>
              <a:avLst/>
              <a:gdLst/>
              <a:ahLst/>
              <a:cxnLst/>
              <a:rect l="l" t="t" r="r" b="b"/>
              <a:pathLst>
                <a:path w="466725" h="1063625">
                  <a:moveTo>
                    <a:pt x="0" y="329213"/>
                  </a:moveTo>
                  <a:lnTo>
                    <a:pt x="233184" y="0"/>
                  </a:lnTo>
                  <a:lnTo>
                    <a:pt x="466368" y="329213"/>
                  </a:lnTo>
                  <a:lnTo>
                    <a:pt x="349776" y="329213"/>
                  </a:lnTo>
                  <a:lnTo>
                    <a:pt x="349776" y="1063229"/>
                  </a:lnTo>
                  <a:lnTo>
                    <a:pt x="116592" y="1063229"/>
                  </a:lnTo>
                  <a:lnTo>
                    <a:pt x="116592" y="329213"/>
                  </a:lnTo>
                  <a:lnTo>
                    <a:pt x="0" y="32921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925903" y="3260852"/>
            <a:ext cx="296545" cy="752475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295910" marR="5080" indent="-283845">
              <a:lnSpc>
                <a:spcPct val="101899"/>
              </a:lnSpc>
              <a:spcBef>
                <a:spcPts val="20"/>
              </a:spcBef>
            </a:pPr>
            <a:r>
              <a:rPr sz="900" dirty="0">
                <a:latin typeface="Arial Narrow"/>
                <a:cs typeface="Arial Narrow"/>
              </a:rPr>
              <a:t>Пер</a:t>
            </a:r>
            <a:r>
              <a:rPr sz="900" spc="-5" dirty="0">
                <a:latin typeface="Arial Narrow"/>
                <a:cs typeface="Arial Narrow"/>
              </a:rPr>
              <a:t>и</a:t>
            </a:r>
            <a:r>
              <a:rPr sz="900" dirty="0">
                <a:latin typeface="Arial Narrow"/>
                <a:cs typeface="Arial Narrow"/>
              </a:rPr>
              <a:t>фока</a:t>
            </a:r>
            <a:r>
              <a:rPr sz="900" spc="-10" dirty="0">
                <a:latin typeface="Arial Narrow"/>
                <a:cs typeface="Arial Narrow"/>
              </a:rPr>
              <a:t>л</a:t>
            </a:r>
            <a:r>
              <a:rPr sz="900" dirty="0">
                <a:latin typeface="Arial Narrow"/>
                <a:cs typeface="Arial Narrow"/>
              </a:rPr>
              <a:t>ь</a:t>
            </a:r>
            <a:r>
              <a:rPr sz="900" spc="5" dirty="0">
                <a:latin typeface="Arial Narrow"/>
                <a:cs typeface="Arial Narrow"/>
              </a:rPr>
              <a:t>н</a:t>
            </a:r>
            <a:r>
              <a:rPr sz="900" dirty="0">
                <a:latin typeface="Arial Narrow"/>
                <a:cs typeface="Arial Narrow"/>
              </a:rPr>
              <a:t>ый  </a:t>
            </a:r>
            <a:r>
              <a:rPr sz="900" spc="-5" dirty="0">
                <a:latin typeface="Arial Narrow"/>
                <a:cs typeface="Arial Narrow"/>
              </a:rPr>
              <a:t>отек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933338" y="4582667"/>
            <a:ext cx="37274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инсульт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17648" y="1767839"/>
            <a:ext cx="630936" cy="207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8311" y="1770888"/>
            <a:ext cx="152400" cy="201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3621023" y="1743455"/>
            <a:ext cx="365760" cy="210820"/>
            <a:chOff x="3621023" y="1743455"/>
            <a:chExt cx="365760" cy="210820"/>
          </a:xfrm>
        </p:grpSpPr>
        <p:sp>
          <p:nvSpPr>
            <p:cNvPr id="52" name="object 52"/>
            <p:cNvSpPr/>
            <p:nvPr/>
          </p:nvSpPr>
          <p:spPr>
            <a:xfrm>
              <a:off x="3627996" y="1751168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7"/>
                  </a:lnTo>
                  <a:lnTo>
                    <a:pt x="230986" y="109347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7"/>
                  </a:moveTo>
                  <a:lnTo>
                    <a:pt x="177444" y="109347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7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1"/>
                  </a:lnTo>
                  <a:lnTo>
                    <a:pt x="350024" y="34671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2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6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6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88105" y="1781305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09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1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21023" y="1743455"/>
              <a:ext cx="365760" cy="2103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223169" y="1605361"/>
            <a:ext cx="880110" cy="411480"/>
            <a:chOff x="1223169" y="1605361"/>
            <a:chExt cx="880110" cy="411480"/>
          </a:xfrm>
        </p:grpSpPr>
        <p:sp>
          <p:nvSpPr>
            <p:cNvPr id="56" name="object 56"/>
            <p:cNvSpPr/>
            <p:nvPr/>
          </p:nvSpPr>
          <p:spPr>
            <a:xfrm>
              <a:off x="1438656" y="1752600"/>
              <a:ext cx="585216" cy="2103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026920" y="1868424"/>
              <a:ext cx="76200" cy="1432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35869" y="1618061"/>
              <a:ext cx="252729" cy="386080"/>
            </a:xfrm>
            <a:custGeom>
              <a:avLst/>
              <a:gdLst/>
              <a:ahLst/>
              <a:cxnLst/>
              <a:rect l="l" t="t" r="r" b="b"/>
              <a:pathLst>
                <a:path w="252730" h="386080">
                  <a:moveTo>
                    <a:pt x="126206" y="0"/>
                  </a:moveTo>
                  <a:lnTo>
                    <a:pt x="0" y="126206"/>
                  </a:lnTo>
                  <a:lnTo>
                    <a:pt x="63103" y="126206"/>
                  </a:lnTo>
                  <a:lnTo>
                    <a:pt x="63103" y="385762"/>
                  </a:lnTo>
                  <a:lnTo>
                    <a:pt x="189310" y="385762"/>
                  </a:lnTo>
                  <a:lnTo>
                    <a:pt x="189310" y="126206"/>
                  </a:lnTo>
                  <a:lnTo>
                    <a:pt x="252412" y="126206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35869" y="1618061"/>
              <a:ext cx="252729" cy="386080"/>
            </a:xfrm>
            <a:custGeom>
              <a:avLst/>
              <a:gdLst/>
              <a:ahLst/>
              <a:cxnLst/>
              <a:rect l="l" t="t" r="r" b="b"/>
              <a:pathLst>
                <a:path w="252730" h="386080">
                  <a:moveTo>
                    <a:pt x="0" y="126206"/>
                  </a:moveTo>
                  <a:lnTo>
                    <a:pt x="126206" y="0"/>
                  </a:lnTo>
                  <a:lnTo>
                    <a:pt x="252413" y="126206"/>
                  </a:lnTo>
                  <a:lnTo>
                    <a:pt x="189309" y="126206"/>
                  </a:lnTo>
                  <a:lnTo>
                    <a:pt x="189309" y="385763"/>
                  </a:lnTo>
                  <a:lnTo>
                    <a:pt x="63103" y="385763"/>
                  </a:lnTo>
                  <a:lnTo>
                    <a:pt x="63103" y="126206"/>
                  </a:lnTo>
                  <a:lnTo>
                    <a:pt x="0" y="12620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413643" y="286406"/>
            <a:ext cx="1499870" cy="1758950"/>
            <a:chOff x="6413643" y="286406"/>
            <a:chExt cx="1499870" cy="1758950"/>
          </a:xfrm>
        </p:grpSpPr>
        <p:sp>
          <p:nvSpPr>
            <p:cNvPr id="61" name="object 61"/>
            <p:cNvSpPr/>
            <p:nvPr/>
          </p:nvSpPr>
          <p:spPr>
            <a:xfrm>
              <a:off x="6478192" y="286406"/>
              <a:ext cx="1434702" cy="175855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21975" y="925299"/>
              <a:ext cx="360680" cy="286385"/>
            </a:xfrm>
            <a:custGeom>
              <a:avLst/>
              <a:gdLst/>
              <a:ahLst/>
              <a:cxnLst/>
              <a:rect l="l" t="t" r="r" b="b"/>
              <a:pathLst>
                <a:path w="360679" h="286384">
                  <a:moveTo>
                    <a:pt x="86720" y="17917"/>
                  </a:moveTo>
                  <a:lnTo>
                    <a:pt x="29383" y="111947"/>
                  </a:lnTo>
                  <a:lnTo>
                    <a:pt x="237364" y="238766"/>
                  </a:lnTo>
                  <a:lnTo>
                    <a:pt x="208695" y="285781"/>
                  </a:lnTo>
                  <a:lnTo>
                    <a:pt x="360062" y="249087"/>
                  </a:lnTo>
                  <a:lnTo>
                    <a:pt x="334766" y="144736"/>
                  </a:lnTo>
                  <a:lnTo>
                    <a:pt x="294699" y="144736"/>
                  </a:lnTo>
                  <a:lnTo>
                    <a:pt x="86720" y="17917"/>
                  </a:lnTo>
                  <a:close/>
                </a:path>
                <a:path w="360679" h="286384">
                  <a:moveTo>
                    <a:pt x="323368" y="97721"/>
                  </a:moveTo>
                  <a:lnTo>
                    <a:pt x="294699" y="144736"/>
                  </a:lnTo>
                  <a:lnTo>
                    <a:pt x="334766" y="144736"/>
                  </a:lnTo>
                  <a:lnTo>
                    <a:pt x="323368" y="97721"/>
                  </a:lnTo>
                  <a:close/>
                </a:path>
                <a:path w="360679" h="286384">
                  <a:moveTo>
                    <a:pt x="69089" y="7166"/>
                  </a:moveTo>
                  <a:lnTo>
                    <a:pt x="11753" y="101197"/>
                  </a:lnTo>
                  <a:lnTo>
                    <a:pt x="23506" y="108364"/>
                  </a:lnTo>
                  <a:lnTo>
                    <a:pt x="80843" y="14334"/>
                  </a:lnTo>
                  <a:lnTo>
                    <a:pt x="69089" y="7166"/>
                  </a:lnTo>
                  <a:close/>
                </a:path>
                <a:path w="360679" h="286384">
                  <a:moveTo>
                    <a:pt x="57335" y="0"/>
                  </a:moveTo>
                  <a:lnTo>
                    <a:pt x="0" y="94030"/>
                  </a:lnTo>
                  <a:lnTo>
                    <a:pt x="5876" y="97613"/>
                  </a:lnTo>
                  <a:lnTo>
                    <a:pt x="63212" y="3583"/>
                  </a:lnTo>
                  <a:lnTo>
                    <a:pt x="573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709275" y="912599"/>
              <a:ext cx="106243" cy="13376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751359" y="943216"/>
              <a:ext cx="330835" cy="267970"/>
            </a:xfrm>
            <a:custGeom>
              <a:avLst/>
              <a:gdLst/>
              <a:ahLst/>
              <a:cxnLst/>
              <a:rect l="l" t="t" r="r" b="b"/>
              <a:pathLst>
                <a:path w="330834" h="267969">
                  <a:moveTo>
                    <a:pt x="57336" y="0"/>
                  </a:moveTo>
                  <a:lnTo>
                    <a:pt x="265316" y="126818"/>
                  </a:lnTo>
                  <a:lnTo>
                    <a:pt x="293984" y="79803"/>
                  </a:lnTo>
                  <a:lnTo>
                    <a:pt x="330678" y="231169"/>
                  </a:lnTo>
                  <a:lnTo>
                    <a:pt x="179311" y="267863"/>
                  </a:lnTo>
                  <a:lnTo>
                    <a:pt x="207979" y="220849"/>
                  </a:lnTo>
                  <a:lnTo>
                    <a:pt x="0" y="94030"/>
                  </a:lnTo>
                  <a:lnTo>
                    <a:pt x="57336" y="0"/>
                  </a:lnTo>
                  <a:close/>
                </a:path>
              </a:pathLst>
            </a:custGeom>
            <a:ln w="25399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92351" y="1117838"/>
              <a:ext cx="360045" cy="285750"/>
            </a:xfrm>
            <a:custGeom>
              <a:avLst/>
              <a:gdLst/>
              <a:ahLst/>
              <a:cxnLst/>
              <a:rect l="l" t="t" r="r" b="b"/>
              <a:pathLst>
                <a:path w="360045" h="285750">
                  <a:moveTo>
                    <a:pt x="86252" y="17820"/>
                  </a:moveTo>
                  <a:lnTo>
                    <a:pt x="29226" y="111342"/>
                  </a:lnTo>
                  <a:lnTo>
                    <a:pt x="237872" y="238568"/>
                  </a:lnTo>
                  <a:lnTo>
                    <a:pt x="209359" y="285328"/>
                  </a:lnTo>
                  <a:lnTo>
                    <a:pt x="359907" y="248832"/>
                  </a:lnTo>
                  <a:lnTo>
                    <a:pt x="334748" y="145045"/>
                  </a:lnTo>
                  <a:lnTo>
                    <a:pt x="294899" y="145045"/>
                  </a:lnTo>
                  <a:lnTo>
                    <a:pt x="86252" y="17820"/>
                  </a:lnTo>
                  <a:close/>
                </a:path>
                <a:path w="360045" h="285750">
                  <a:moveTo>
                    <a:pt x="323413" y="98284"/>
                  </a:moveTo>
                  <a:lnTo>
                    <a:pt x="294899" y="145045"/>
                  </a:lnTo>
                  <a:lnTo>
                    <a:pt x="334748" y="145045"/>
                  </a:lnTo>
                  <a:lnTo>
                    <a:pt x="323413" y="98284"/>
                  </a:lnTo>
                  <a:close/>
                </a:path>
                <a:path w="360045" h="285750">
                  <a:moveTo>
                    <a:pt x="68717" y="7127"/>
                  </a:moveTo>
                  <a:lnTo>
                    <a:pt x="11690" y="100650"/>
                  </a:lnTo>
                  <a:lnTo>
                    <a:pt x="23380" y="107778"/>
                  </a:lnTo>
                  <a:lnTo>
                    <a:pt x="80407" y="14255"/>
                  </a:lnTo>
                  <a:lnTo>
                    <a:pt x="68717" y="7127"/>
                  </a:lnTo>
                  <a:close/>
                </a:path>
                <a:path w="360045" h="285750">
                  <a:moveTo>
                    <a:pt x="57026" y="0"/>
                  </a:moveTo>
                  <a:lnTo>
                    <a:pt x="0" y="93521"/>
                  </a:lnTo>
                  <a:lnTo>
                    <a:pt x="5845" y="97086"/>
                  </a:lnTo>
                  <a:lnTo>
                    <a:pt x="62871" y="3563"/>
                  </a:lnTo>
                  <a:lnTo>
                    <a:pt x="570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79651" y="1105138"/>
              <a:ext cx="105807" cy="13317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621577" y="1135659"/>
              <a:ext cx="330835" cy="267970"/>
            </a:xfrm>
            <a:custGeom>
              <a:avLst/>
              <a:gdLst/>
              <a:ahLst/>
              <a:cxnLst/>
              <a:rect l="l" t="t" r="r" b="b"/>
              <a:pathLst>
                <a:path w="330834" h="267969">
                  <a:moveTo>
                    <a:pt x="57026" y="0"/>
                  </a:moveTo>
                  <a:lnTo>
                    <a:pt x="265673" y="127225"/>
                  </a:lnTo>
                  <a:lnTo>
                    <a:pt x="294186" y="80463"/>
                  </a:lnTo>
                  <a:lnTo>
                    <a:pt x="330682" y="231012"/>
                  </a:lnTo>
                  <a:lnTo>
                    <a:pt x="180133" y="267508"/>
                  </a:lnTo>
                  <a:lnTo>
                    <a:pt x="208646" y="220747"/>
                  </a:lnTo>
                  <a:lnTo>
                    <a:pt x="0" y="93522"/>
                  </a:lnTo>
                  <a:lnTo>
                    <a:pt x="57026" y="0"/>
                  </a:lnTo>
                  <a:close/>
                </a:path>
              </a:pathLst>
            </a:custGeom>
            <a:ln w="25399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441537" y="1291244"/>
              <a:ext cx="311150" cy="320675"/>
            </a:xfrm>
            <a:custGeom>
              <a:avLst/>
              <a:gdLst/>
              <a:ahLst/>
              <a:cxnLst/>
              <a:rect l="l" t="t" r="r" b="b"/>
              <a:pathLst>
                <a:path w="311150" h="320675">
                  <a:moveTo>
                    <a:pt x="103847" y="25091"/>
                  </a:moveTo>
                  <a:lnTo>
                    <a:pt x="23555" y="100473"/>
                  </a:lnTo>
                  <a:lnTo>
                    <a:pt x="190287" y="278065"/>
                  </a:lnTo>
                  <a:lnTo>
                    <a:pt x="150141" y="315756"/>
                  </a:lnTo>
                  <a:lnTo>
                    <a:pt x="305814" y="320667"/>
                  </a:lnTo>
                  <a:lnTo>
                    <a:pt x="309536" y="202684"/>
                  </a:lnTo>
                  <a:lnTo>
                    <a:pt x="270579" y="202684"/>
                  </a:lnTo>
                  <a:lnTo>
                    <a:pt x="103847" y="25091"/>
                  </a:lnTo>
                  <a:close/>
                </a:path>
                <a:path w="311150" h="320675">
                  <a:moveTo>
                    <a:pt x="310725" y="164993"/>
                  </a:moveTo>
                  <a:lnTo>
                    <a:pt x="270579" y="202684"/>
                  </a:lnTo>
                  <a:lnTo>
                    <a:pt x="309536" y="202684"/>
                  </a:lnTo>
                  <a:lnTo>
                    <a:pt x="310725" y="164993"/>
                  </a:lnTo>
                  <a:close/>
                </a:path>
                <a:path w="311150" h="320675">
                  <a:moveTo>
                    <a:pt x="89714" y="10036"/>
                  </a:moveTo>
                  <a:lnTo>
                    <a:pt x="9422" y="85417"/>
                  </a:lnTo>
                  <a:lnTo>
                    <a:pt x="18844" y="95454"/>
                  </a:lnTo>
                  <a:lnTo>
                    <a:pt x="99136" y="20073"/>
                  </a:lnTo>
                  <a:lnTo>
                    <a:pt x="89714" y="10036"/>
                  </a:lnTo>
                  <a:close/>
                </a:path>
                <a:path w="311150" h="320675">
                  <a:moveTo>
                    <a:pt x="80291" y="0"/>
                  </a:moveTo>
                  <a:lnTo>
                    <a:pt x="0" y="75382"/>
                  </a:lnTo>
                  <a:lnTo>
                    <a:pt x="4710" y="80399"/>
                  </a:lnTo>
                  <a:lnTo>
                    <a:pt x="85002" y="5019"/>
                  </a:lnTo>
                  <a:lnTo>
                    <a:pt x="802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28837" y="1278544"/>
              <a:ext cx="124537" cy="12085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465094" y="1316335"/>
              <a:ext cx="287655" cy="295910"/>
            </a:xfrm>
            <a:custGeom>
              <a:avLst/>
              <a:gdLst/>
              <a:ahLst/>
              <a:cxnLst/>
              <a:rect l="l" t="t" r="r" b="b"/>
              <a:pathLst>
                <a:path w="287654" h="295909">
                  <a:moveTo>
                    <a:pt x="80292" y="0"/>
                  </a:moveTo>
                  <a:lnTo>
                    <a:pt x="247023" y="177592"/>
                  </a:lnTo>
                  <a:lnTo>
                    <a:pt x="287169" y="139902"/>
                  </a:lnTo>
                  <a:lnTo>
                    <a:pt x="282258" y="295575"/>
                  </a:lnTo>
                  <a:lnTo>
                    <a:pt x="126585" y="290664"/>
                  </a:lnTo>
                  <a:lnTo>
                    <a:pt x="166731" y="252974"/>
                  </a:lnTo>
                  <a:lnTo>
                    <a:pt x="0" y="75381"/>
                  </a:lnTo>
                  <a:lnTo>
                    <a:pt x="80292" y="0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26343" y="848264"/>
              <a:ext cx="376555" cy="528955"/>
            </a:xfrm>
            <a:custGeom>
              <a:avLst/>
              <a:gdLst/>
              <a:ahLst/>
              <a:cxnLst/>
              <a:rect l="l" t="t" r="r" b="b"/>
              <a:pathLst>
                <a:path w="376554" h="528955">
                  <a:moveTo>
                    <a:pt x="312693" y="0"/>
                  </a:moveTo>
                  <a:lnTo>
                    <a:pt x="249492" y="14718"/>
                  </a:lnTo>
                  <a:lnTo>
                    <a:pt x="214332" y="36136"/>
                  </a:lnTo>
                  <a:lnTo>
                    <a:pt x="178215" y="65910"/>
                  </a:lnTo>
                  <a:lnTo>
                    <a:pt x="142201" y="103278"/>
                  </a:lnTo>
                  <a:lnTo>
                    <a:pt x="107352" y="147478"/>
                  </a:lnTo>
                  <a:lnTo>
                    <a:pt x="74728" y="197748"/>
                  </a:lnTo>
                  <a:lnTo>
                    <a:pt x="46714" y="250725"/>
                  </a:lnTo>
                  <a:lnTo>
                    <a:pt x="25086" y="302689"/>
                  </a:lnTo>
                  <a:lnTo>
                    <a:pt x="9991" y="352343"/>
                  </a:lnTo>
                  <a:lnTo>
                    <a:pt x="1580" y="398388"/>
                  </a:lnTo>
                  <a:lnTo>
                    <a:pt x="0" y="439527"/>
                  </a:lnTo>
                  <a:lnTo>
                    <a:pt x="5400" y="474462"/>
                  </a:lnTo>
                  <a:lnTo>
                    <a:pt x="17929" y="501894"/>
                  </a:lnTo>
                  <a:lnTo>
                    <a:pt x="37735" y="520526"/>
                  </a:lnTo>
                  <a:lnTo>
                    <a:pt x="63655" y="528749"/>
                  </a:lnTo>
                  <a:lnTo>
                    <a:pt x="93716" y="526330"/>
                  </a:lnTo>
                  <a:lnTo>
                    <a:pt x="162017" y="492613"/>
                  </a:lnTo>
                  <a:lnTo>
                    <a:pt x="198134" y="462839"/>
                  </a:lnTo>
                  <a:lnTo>
                    <a:pt x="234148" y="425471"/>
                  </a:lnTo>
                  <a:lnTo>
                    <a:pt x="268997" y="381271"/>
                  </a:lnTo>
                  <a:lnTo>
                    <a:pt x="301620" y="331001"/>
                  </a:lnTo>
                  <a:lnTo>
                    <a:pt x="329634" y="278024"/>
                  </a:lnTo>
                  <a:lnTo>
                    <a:pt x="351262" y="226059"/>
                  </a:lnTo>
                  <a:lnTo>
                    <a:pt x="366357" y="176405"/>
                  </a:lnTo>
                  <a:lnTo>
                    <a:pt x="374768" y="130360"/>
                  </a:lnTo>
                  <a:lnTo>
                    <a:pt x="376348" y="89221"/>
                  </a:lnTo>
                  <a:lnTo>
                    <a:pt x="370948" y="54287"/>
                  </a:lnTo>
                  <a:lnTo>
                    <a:pt x="358419" y="26855"/>
                  </a:lnTo>
                  <a:lnTo>
                    <a:pt x="338612" y="8223"/>
                  </a:lnTo>
                  <a:lnTo>
                    <a:pt x="312693" y="0"/>
                  </a:lnTo>
                  <a:close/>
                </a:path>
              </a:pathLst>
            </a:custGeom>
            <a:solidFill>
              <a:srgbClr val="FFC000">
                <a:alpha val="43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426343" y="848263"/>
              <a:ext cx="376555" cy="528955"/>
            </a:xfrm>
            <a:custGeom>
              <a:avLst/>
              <a:gdLst/>
              <a:ahLst/>
              <a:cxnLst/>
              <a:rect l="l" t="t" r="r" b="b"/>
              <a:pathLst>
                <a:path w="376554" h="528955">
                  <a:moveTo>
                    <a:pt x="74728" y="197748"/>
                  </a:moveTo>
                  <a:lnTo>
                    <a:pt x="107352" y="147478"/>
                  </a:lnTo>
                  <a:lnTo>
                    <a:pt x="142201" y="103278"/>
                  </a:lnTo>
                  <a:lnTo>
                    <a:pt x="178214" y="65910"/>
                  </a:lnTo>
                  <a:lnTo>
                    <a:pt x="214332" y="36136"/>
                  </a:lnTo>
                  <a:lnTo>
                    <a:pt x="249491" y="14718"/>
                  </a:lnTo>
                  <a:lnTo>
                    <a:pt x="312693" y="0"/>
                  </a:lnTo>
                  <a:lnTo>
                    <a:pt x="338612" y="8223"/>
                  </a:lnTo>
                  <a:lnTo>
                    <a:pt x="358419" y="26855"/>
                  </a:lnTo>
                  <a:lnTo>
                    <a:pt x="370948" y="54287"/>
                  </a:lnTo>
                  <a:lnTo>
                    <a:pt x="376348" y="89221"/>
                  </a:lnTo>
                  <a:lnTo>
                    <a:pt x="374768" y="130360"/>
                  </a:lnTo>
                  <a:lnTo>
                    <a:pt x="366356" y="176406"/>
                  </a:lnTo>
                  <a:lnTo>
                    <a:pt x="351262" y="226060"/>
                  </a:lnTo>
                  <a:lnTo>
                    <a:pt x="329633" y="278024"/>
                  </a:lnTo>
                  <a:lnTo>
                    <a:pt x="301620" y="331001"/>
                  </a:lnTo>
                  <a:lnTo>
                    <a:pt x="268996" y="381271"/>
                  </a:lnTo>
                  <a:lnTo>
                    <a:pt x="234147" y="425471"/>
                  </a:lnTo>
                  <a:lnTo>
                    <a:pt x="198133" y="462839"/>
                  </a:lnTo>
                  <a:lnTo>
                    <a:pt x="162016" y="492613"/>
                  </a:lnTo>
                  <a:lnTo>
                    <a:pt x="126857" y="514031"/>
                  </a:lnTo>
                  <a:lnTo>
                    <a:pt x="63655" y="528749"/>
                  </a:lnTo>
                  <a:lnTo>
                    <a:pt x="37736" y="520526"/>
                  </a:lnTo>
                  <a:lnTo>
                    <a:pt x="17929" y="501894"/>
                  </a:lnTo>
                  <a:lnTo>
                    <a:pt x="5400" y="474462"/>
                  </a:lnTo>
                  <a:lnTo>
                    <a:pt x="0" y="439527"/>
                  </a:lnTo>
                  <a:lnTo>
                    <a:pt x="1580" y="398389"/>
                  </a:lnTo>
                  <a:lnTo>
                    <a:pt x="9991" y="352343"/>
                  </a:lnTo>
                  <a:lnTo>
                    <a:pt x="25086" y="302689"/>
                  </a:lnTo>
                  <a:lnTo>
                    <a:pt x="46714" y="250725"/>
                  </a:lnTo>
                  <a:lnTo>
                    <a:pt x="74728" y="197748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95382" y="526795"/>
            <a:ext cx="5568315" cy="150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Calibri"/>
                <a:cs typeface="Calibri"/>
              </a:rPr>
              <a:t>ГИПЕРМЕТАБОЛИЗМ </a:t>
            </a:r>
            <a:r>
              <a:rPr sz="1800" spc="-135" dirty="0">
                <a:latin typeface="Calibri"/>
                <a:cs typeface="Calibri"/>
              </a:rPr>
              <a:t>В </a:t>
            </a:r>
            <a:r>
              <a:rPr sz="1800" spc="-105" dirty="0">
                <a:latin typeface="Calibri"/>
                <a:cs typeface="Calibri"/>
              </a:rPr>
              <a:t>ЗОНЕ </a:t>
            </a:r>
            <a:r>
              <a:rPr sz="1800" spc="-114" dirty="0">
                <a:latin typeface="Calibri"/>
                <a:cs typeface="Calibri"/>
              </a:rPr>
              <a:t>ПЕРИФОКАЛЬНОГО</a:t>
            </a:r>
            <a:r>
              <a:rPr sz="1800" spc="-135" dirty="0">
                <a:latin typeface="Calibri"/>
                <a:cs typeface="Calibri"/>
              </a:rPr>
              <a:t> </a:t>
            </a:r>
            <a:r>
              <a:rPr sz="1800" spc="-110" dirty="0">
                <a:latin typeface="Calibri"/>
                <a:cs typeface="Calibri"/>
              </a:rPr>
              <a:t>ОТЕКА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spc="-140" dirty="0">
                <a:latin typeface="Calibri"/>
                <a:cs typeface="Calibri"/>
              </a:rPr>
              <a:t>(ПЕНУМБРА) </a:t>
            </a:r>
            <a:r>
              <a:rPr sz="1800" spc="-125" dirty="0">
                <a:latin typeface="Calibri"/>
                <a:cs typeface="Calibri"/>
              </a:rPr>
              <a:t>ПРИ ИНСУЛЬТЕ, </a:t>
            </a:r>
            <a:r>
              <a:rPr sz="1800" spc="-100" dirty="0">
                <a:latin typeface="Calibri"/>
                <a:cs typeface="Calibri"/>
              </a:rPr>
              <a:t>СЕПСИСЕ, </a:t>
            </a:r>
            <a:r>
              <a:rPr sz="1800" spc="-150" dirty="0">
                <a:latin typeface="Calibri"/>
                <a:cs typeface="Calibri"/>
              </a:rPr>
              <a:t>ТРАВМЕ </a:t>
            </a:r>
            <a:r>
              <a:rPr sz="1800" spc="-120" dirty="0">
                <a:latin typeface="Calibri"/>
                <a:cs typeface="Calibri"/>
              </a:rPr>
              <a:t>ЕГО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0" dirty="0">
                <a:latin typeface="Calibri"/>
                <a:cs typeface="Calibri"/>
              </a:rPr>
              <a:t>САНОГЕНЕЗ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R="1306195" algn="ctr">
              <a:lnSpc>
                <a:spcPct val="100000"/>
              </a:lnSpc>
            </a:pPr>
            <a:r>
              <a:rPr sz="2100" dirty="0">
                <a:solidFill>
                  <a:srgbClr val="FF0000"/>
                </a:solidFill>
                <a:latin typeface="Calibri"/>
                <a:cs typeface="Calibri"/>
              </a:rPr>
              <a:t>&gt;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4215117" y="1893492"/>
            <a:ext cx="3488690" cy="3542665"/>
            <a:chOff x="4215117" y="1893492"/>
            <a:chExt cx="3488690" cy="3542665"/>
          </a:xfrm>
        </p:grpSpPr>
        <p:sp>
          <p:nvSpPr>
            <p:cNvPr id="75" name="object 75"/>
            <p:cNvSpPr/>
            <p:nvPr/>
          </p:nvSpPr>
          <p:spPr>
            <a:xfrm>
              <a:off x="4660391" y="2319528"/>
              <a:ext cx="807720" cy="2103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846063" y="2157984"/>
              <a:ext cx="701039" cy="2103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928359" y="2602992"/>
              <a:ext cx="152400" cy="23164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49399" y="2633931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7"/>
                  </a:lnTo>
                  <a:lnTo>
                    <a:pt x="230986" y="109347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7"/>
                  </a:moveTo>
                  <a:lnTo>
                    <a:pt x="177444" y="109347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7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1"/>
                  </a:lnTo>
                  <a:lnTo>
                    <a:pt x="350024" y="34671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1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6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6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309508" y="2664068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10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2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41719" y="2627376"/>
              <a:ext cx="365759" cy="20726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797295" y="2420112"/>
              <a:ext cx="777240" cy="6096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227817" y="2122886"/>
              <a:ext cx="321945" cy="535940"/>
            </a:xfrm>
            <a:custGeom>
              <a:avLst/>
              <a:gdLst/>
              <a:ahLst/>
              <a:cxnLst/>
              <a:rect l="l" t="t" r="r" b="b"/>
              <a:pathLst>
                <a:path w="321945" h="535939">
                  <a:moveTo>
                    <a:pt x="160733" y="0"/>
                  </a:moveTo>
                  <a:lnTo>
                    <a:pt x="0" y="160733"/>
                  </a:lnTo>
                  <a:lnTo>
                    <a:pt x="80366" y="160733"/>
                  </a:lnTo>
                  <a:lnTo>
                    <a:pt x="80366" y="535781"/>
                  </a:lnTo>
                  <a:lnTo>
                    <a:pt x="241101" y="535781"/>
                  </a:lnTo>
                  <a:lnTo>
                    <a:pt x="241101" y="160733"/>
                  </a:lnTo>
                  <a:lnTo>
                    <a:pt x="321468" y="160733"/>
                  </a:lnTo>
                  <a:lnTo>
                    <a:pt x="1607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27817" y="2122886"/>
              <a:ext cx="321945" cy="535940"/>
            </a:xfrm>
            <a:custGeom>
              <a:avLst/>
              <a:gdLst/>
              <a:ahLst/>
              <a:cxnLst/>
              <a:rect l="l" t="t" r="r" b="b"/>
              <a:pathLst>
                <a:path w="321945" h="535939">
                  <a:moveTo>
                    <a:pt x="0" y="160734"/>
                  </a:moveTo>
                  <a:lnTo>
                    <a:pt x="160734" y="0"/>
                  </a:lnTo>
                  <a:lnTo>
                    <a:pt x="321469" y="160734"/>
                  </a:lnTo>
                  <a:lnTo>
                    <a:pt x="241101" y="160734"/>
                  </a:lnTo>
                  <a:lnTo>
                    <a:pt x="241101" y="535781"/>
                  </a:lnTo>
                  <a:lnTo>
                    <a:pt x="80367" y="535781"/>
                  </a:lnTo>
                  <a:lnTo>
                    <a:pt x="80367" y="160734"/>
                  </a:lnTo>
                  <a:lnTo>
                    <a:pt x="0" y="160734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42254" y="1906192"/>
              <a:ext cx="321945" cy="535940"/>
            </a:xfrm>
            <a:custGeom>
              <a:avLst/>
              <a:gdLst/>
              <a:ahLst/>
              <a:cxnLst/>
              <a:rect l="l" t="t" r="r" b="b"/>
              <a:pathLst>
                <a:path w="321945" h="535939">
                  <a:moveTo>
                    <a:pt x="160735" y="0"/>
                  </a:moveTo>
                  <a:lnTo>
                    <a:pt x="0" y="160735"/>
                  </a:lnTo>
                  <a:lnTo>
                    <a:pt x="80366" y="160735"/>
                  </a:lnTo>
                  <a:lnTo>
                    <a:pt x="80366" y="535781"/>
                  </a:lnTo>
                  <a:lnTo>
                    <a:pt x="241101" y="535781"/>
                  </a:lnTo>
                  <a:lnTo>
                    <a:pt x="241101" y="160735"/>
                  </a:lnTo>
                  <a:lnTo>
                    <a:pt x="321468" y="160735"/>
                  </a:lnTo>
                  <a:lnTo>
                    <a:pt x="1607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42254" y="1906192"/>
              <a:ext cx="321945" cy="535940"/>
            </a:xfrm>
            <a:custGeom>
              <a:avLst/>
              <a:gdLst/>
              <a:ahLst/>
              <a:cxnLst/>
              <a:rect l="l" t="t" r="r" b="b"/>
              <a:pathLst>
                <a:path w="321945" h="535939">
                  <a:moveTo>
                    <a:pt x="0" y="160734"/>
                  </a:moveTo>
                  <a:lnTo>
                    <a:pt x="160734" y="0"/>
                  </a:lnTo>
                  <a:lnTo>
                    <a:pt x="321469" y="160734"/>
                  </a:lnTo>
                  <a:lnTo>
                    <a:pt x="241101" y="160734"/>
                  </a:lnTo>
                  <a:lnTo>
                    <a:pt x="241101" y="535781"/>
                  </a:lnTo>
                  <a:lnTo>
                    <a:pt x="80367" y="535781"/>
                  </a:lnTo>
                  <a:lnTo>
                    <a:pt x="80367" y="160734"/>
                  </a:lnTo>
                  <a:lnTo>
                    <a:pt x="0" y="160734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02067" y="3910012"/>
              <a:ext cx="695325" cy="1519555"/>
            </a:xfrm>
            <a:custGeom>
              <a:avLst/>
              <a:gdLst/>
              <a:ahLst/>
              <a:cxnLst/>
              <a:rect l="l" t="t" r="r" b="b"/>
              <a:pathLst>
                <a:path w="695325" h="1519554">
                  <a:moveTo>
                    <a:pt x="347662" y="0"/>
                  </a:moveTo>
                  <a:lnTo>
                    <a:pt x="0" y="416581"/>
                  </a:lnTo>
                  <a:lnTo>
                    <a:pt x="173831" y="416581"/>
                  </a:lnTo>
                  <a:lnTo>
                    <a:pt x="173831" y="1519237"/>
                  </a:lnTo>
                  <a:lnTo>
                    <a:pt x="521493" y="1519237"/>
                  </a:lnTo>
                  <a:lnTo>
                    <a:pt x="521493" y="416581"/>
                  </a:lnTo>
                  <a:lnTo>
                    <a:pt x="695325" y="416581"/>
                  </a:lnTo>
                  <a:lnTo>
                    <a:pt x="34766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02067" y="3910012"/>
              <a:ext cx="695325" cy="1519555"/>
            </a:xfrm>
            <a:custGeom>
              <a:avLst/>
              <a:gdLst/>
              <a:ahLst/>
              <a:cxnLst/>
              <a:rect l="l" t="t" r="r" b="b"/>
              <a:pathLst>
                <a:path w="695325" h="1519554">
                  <a:moveTo>
                    <a:pt x="0" y="416582"/>
                  </a:moveTo>
                  <a:lnTo>
                    <a:pt x="347662" y="0"/>
                  </a:lnTo>
                  <a:lnTo>
                    <a:pt x="695325" y="416582"/>
                  </a:lnTo>
                  <a:lnTo>
                    <a:pt x="521494" y="416582"/>
                  </a:lnTo>
                  <a:lnTo>
                    <a:pt x="521494" y="1519238"/>
                  </a:lnTo>
                  <a:lnTo>
                    <a:pt x="173832" y="1519238"/>
                  </a:lnTo>
                  <a:lnTo>
                    <a:pt x="173832" y="416582"/>
                  </a:lnTo>
                  <a:lnTo>
                    <a:pt x="0" y="4165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6603430" y="4175252"/>
            <a:ext cx="886460" cy="11957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sz="1800" spc="-155" dirty="0">
                <a:latin typeface="Calibri"/>
                <a:cs typeface="Calibri"/>
              </a:rPr>
              <a:t>ауторегуляция</a:t>
            </a:r>
            <a:endParaRPr sz="1800">
              <a:latin typeface="Calibri"/>
              <a:cs typeface="Calibri"/>
            </a:endParaRPr>
          </a:p>
          <a:p>
            <a:pPr marL="128270" marR="87630" algn="ctr">
              <a:lnSpc>
                <a:spcPts val="1600"/>
              </a:lnSpc>
              <a:spcBef>
                <a:spcPts val="1620"/>
              </a:spcBef>
            </a:pPr>
            <a:r>
              <a:rPr sz="1400" spc="-5" dirty="0">
                <a:latin typeface="Arial Narrow"/>
                <a:cs typeface="Arial Narrow"/>
              </a:rPr>
              <a:t>Артериа</a:t>
            </a:r>
            <a:r>
              <a:rPr sz="1400" spc="5" dirty="0">
                <a:latin typeface="Arial Narrow"/>
                <a:cs typeface="Arial Narrow"/>
              </a:rPr>
              <a:t>л</a:t>
            </a:r>
            <a:r>
              <a:rPr sz="1400" dirty="0">
                <a:latin typeface="Arial Narrow"/>
                <a:cs typeface="Arial Narrow"/>
              </a:rPr>
              <a:t>ьн</a:t>
            </a:r>
            <a:r>
              <a:rPr sz="1400" spc="-5" dirty="0">
                <a:latin typeface="Arial Narrow"/>
                <a:cs typeface="Arial Narrow"/>
              </a:rPr>
              <a:t>а</a:t>
            </a:r>
            <a:r>
              <a:rPr sz="1400" dirty="0">
                <a:latin typeface="Arial Narrow"/>
                <a:cs typeface="Arial Narrow"/>
              </a:rPr>
              <a:t>я  </a:t>
            </a:r>
            <a:r>
              <a:rPr sz="1400" spc="-5" dirty="0">
                <a:latin typeface="Arial Narrow"/>
                <a:cs typeface="Arial Narrow"/>
              </a:rPr>
              <a:t>гипертензия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8739" y="5153152"/>
            <a:ext cx="4792345" cy="23622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sz="700" spc="-60" dirty="0">
                <a:latin typeface="Calibri"/>
                <a:cs typeface="Calibri"/>
              </a:rPr>
              <a:t>Патогенетическое </a:t>
            </a:r>
            <a:r>
              <a:rPr sz="700" spc="-75" dirty="0">
                <a:latin typeface="Calibri"/>
                <a:cs typeface="Calibri"/>
              </a:rPr>
              <a:t>понимание </a:t>
            </a:r>
            <a:r>
              <a:rPr sz="700" spc="-70" dirty="0">
                <a:latin typeface="Calibri"/>
                <a:cs typeface="Calibri"/>
              </a:rPr>
              <a:t>системы церебральной защиты при </a:t>
            </a:r>
            <a:r>
              <a:rPr sz="700" spc="-65" dirty="0">
                <a:latin typeface="Calibri"/>
                <a:cs typeface="Calibri"/>
              </a:rPr>
              <a:t>внутричерепной гипертензии </a:t>
            </a:r>
            <a:r>
              <a:rPr sz="700" spc="-75" dirty="0">
                <a:latin typeface="Calibri"/>
                <a:cs typeface="Calibri"/>
              </a:rPr>
              <a:t>и </a:t>
            </a:r>
            <a:r>
              <a:rPr sz="700" spc="-65" dirty="0">
                <a:latin typeface="Calibri"/>
                <a:cs typeface="Calibri"/>
              </a:rPr>
              <a:t>пути ее клинической реализации </a:t>
            </a:r>
            <a:r>
              <a:rPr sz="700" spc="-55" dirty="0">
                <a:latin typeface="Calibri"/>
                <a:cs typeface="Calibri"/>
              </a:rPr>
              <a:t>у </a:t>
            </a:r>
            <a:r>
              <a:rPr sz="700" spc="-70" dirty="0">
                <a:latin typeface="Calibri"/>
                <a:cs typeface="Calibri"/>
              </a:rPr>
              <a:t>больных </a:t>
            </a:r>
            <a:r>
              <a:rPr sz="700" spc="-50" dirty="0">
                <a:latin typeface="Calibri"/>
                <a:cs typeface="Calibri"/>
              </a:rPr>
              <a:t>с </a:t>
            </a:r>
            <a:r>
              <a:rPr sz="700" spc="-65" dirty="0">
                <a:latin typeface="Calibri"/>
                <a:cs typeface="Calibri"/>
              </a:rPr>
              <a:t>острой  </a:t>
            </a:r>
            <a:r>
              <a:rPr sz="700" spc="-70" dirty="0">
                <a:latin typeface="Calibri"/>
                <a:cs typeface="Calibri"/>
              </a:rPr>
              <a:t>церебральной </a:t>
            </a:r>
            <a:r>
              <a:rPr sz="700" spc="-65" dirty="0">
                <a:latin typeface="Calibri"/>
                <a:cs typeface="Calibri"/>
              </a:rPr>
              <a:t>недостаточностью. Интенсивная терапия </a:t>
            </a:r>
            <a:r>
              <a:rPr sz="700" spc="-85" dirty="0">
                <a:latin typeface="Calibri"/>
                <a:cs typeface="Calibri"/>
              </a:rPr>
              <a:t>№1, </a:t>
            </a:r>
            <a:r>
              <a:rPr sz="700" spc="-50" dirty="0">
                <a:latin typeface="Calibri"/>
                <a:cs typeface="Calibri"/>
              </a:rPr>
              <a:t>2005, </a:t>
            </a:r>
            <a:r>
              <a:rPr sz="700" spc="-60" dirty="0">
                <a:latin typeface="Calibri"/>
                <a:cs typeface="Calibri"/>
              </a:rPr>
              <a:t>с. </a:t>
            </a:r>
            <a:r>
              <a:rPr sz="700" spc="-40" dirty="0">
                <a:latin typeface="Calibri"/>
                <a:cs typeface="Calibri"/>
              </a:rPr>
              <a:t>33-38 </a:t>
            </a:r>
            <a:r>
              <a:rPr sz="700" spc="-70" dirty="0">
                <a:latin typeface="Calibri"/>
                <a:cs typeface="Calibri"/>
              </a:rPr>
              <a:t>. Белкин </a:t>
            </a:r>
            <a:r>
              <a:rPr sz="700" spc="-75" dirty="0">
                <a:latin typeface="Calibri"/>
                <a:cs typeface="Calibri"/>
              </a:rPr>
              <a:t>А.А., </a:t>
            </a:r>
            <a:r>
              <a:rPr sz="700" spc="-70" dirty="0">
                <a:latin typeface="Calibri"/>
                <a:cs typeface="Calibri"/>
              </a:rPr>
              <a:t>Б.Д.</a:t>
            </a:r>
            <a:r>
              <a:rPr sz="700" spc="-75" dirty="0">
                <a:latin typeface="Calibri"/>
                <a:cs typeface="Calibri"/>
              </a:rPr>
              <a:t> </a:t>
            </a:r>
            <a:r>
              <a:rPr sz="700" spc="-65" dirty="0">
                <a:latin typeface="Calibri"/>
                <a:cs typeface="Calibri"/>
              </a:rPr>
              <a:t>Зислин,</a:t>
            </a:r>
            <a:endParaRPr sz="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17095"/>
            <a:ext cx="2174304" cy="2366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4425" y="438403"/>
            <a:ext cx="5974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/>
              <a:t>Таламус </a:t>
            </a:r>
            <a:r>
              <a:rPr sz="2400" spc="-180" dirty="0"/>
              <a:t>–источник </a:t>
            </a:r>
            <a:r>
              <a:rPr sz="2400" spc="-240" dirty="0"/>
              <a:t>дисавтономии </a:t>
            </a:r>
            <a:r>
              <a:rPr sz="2400" spc="-245" dirty="0"/>
              <a:t>и</a:t>
            </a:r>
            <a:r>
              <a:rPr sz="2400" spc="-90" dirty="0"/>
              <a:t> </a:t>
            </a:r>
            <a:r>
              <a:rPr sz="2400" spc="-229" dirty="0"/>
              <a:t>гиперметаболизма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936038" y="966787"/>
            <a:ext cx="4093845" cy="3382645"/>
            <a:chOff x="3936038" y="966787"/>
            <a:chExt cx="4093845" cy="3382645"/>
          </a:xfrm>
        </p:grpSpPr>
        <p:sp>
          <p:nvSpPr>
            <p:cNvPr id="5" name="object 5"/>
            <p:cNvSpPr/>
            <p:nvPr/>
          </p:nvSpPr>
          <p:spPr>
            <a:xfrm>
              <a:off x="3936207" y="966787"/>
              <a:ext cx="4093368" cy="3382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6038" y="1074957"/>
              <a:ext cx="2548277" cy="30141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80000">
            <a:off x="4772549" y="1910271"/>
            <a:ext cx="25789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Т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 rot="180000">
            <a:off x="4755122" y="2175272"/>
            <a:ext cx="255582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sz="1800" dirty="0">
                <a:solidFill>
                  <a:srgbClr val="FFFFFF"/>
                </a:solidFill>
                <a:latin typeface="Arial Narrow"/>
                <a:cs typeface="Arial Narrow"/>
              </a:rPr>
              <a:t>+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 rot="180000">
            <a:off x="5235937" y="2071243"/>
            <a:ext cx="324092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sz="2000" spc="-45" dirty="0">
                <a:solidFill>
                  <a:srgbClr val="FF0000"/>
                </a:solidFill>
                <a:latin typeface="Arial Narrow"/>
                <a:cs typeface="Arial Narrow"/>
              </a:rPr>
              <a:t>Т</a:t>
            </a:r>
            <a:r>
              <a:rPr sz="2000" dirty="0">
                <a:solidFill>
                  <a:srgbClr val="FF0000"/>
                </a:solidFill>
                <a:latin typeface="Arial Narrow"/>
                <a:cs typeface="Arial Narrow"/>
              </a:rPr>
              <a:t>-</a:t>
            </a:r>
            <a:endParaRPr sz="2000">
              <a:latin typeface="Arial Narrow"/>
              <a:cs typeface="Arial Narro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142456" y="4150917"/>
            <a:ext cx="311150" cy="301625"/>
            <a:chOff x="3142456" y="4150917"/>
            <a:chExt cx="311150" cy="301625"/>
          </a:xfrm>
        </p:grpSpPr>
        <p:sp>
          <p:nvSpPr>
            <p:cNvPr id="11" name="object 11"/>
            <p:cNvSpPr/>
            <p:nvPr/>
          </p:nvSpPr>
          <p:spPr>
            <a:xfrm>
              <a:off x="3155156" y="4163617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42875" y="0"/>
                  </a:moveTo>
                  <a:lnTo>
                    <a:pt x="97715" y="7041"/>
                  </a:lnTo>
                  <a:lnTo>
                    <a:pt x="58494" y="26647"/>
                  </a:lnTo>
                  <a:lnTo>
                    <a:pt x="27566" y="56545"/>
                  </a:lnTo>
                  <a:lnTo>
                    <a:pt x="7283" y="94458"/>
                  </a:lnTo>
                  <a:lnTo>
                    <a:pt x="0" y="138112"/>
                  </a:lnTo>
                  <a:lnTo>
                    <a:pt x="7283" y="181766"/>
                  </a:lnTo>
                  <a:lnTo>
                    <a:pt x="27566" y="219679"/>
                  </a:lnTo>
                  <a:lnTo>
                    <a:pt x="58494" y="249577"/>
                  </a:lnTo>
                  <a:lnTo>
                    <a:pt x="97715" y="269183"/>
                  </a:lnTo>
                  <a:lnTo>
                    <a:pt x="142875" y="276224"/>
                  </a:lnTo>
                  <a:lnTo>
                    <a:pt x="188034" y="269183"/>
                  </a:lnTo>
                  <a:lnTo>
                    <a:pt x="227255" y="249577"/>
                  </a:lnTo>
                  <a:lnTo>
                    <a:pt x="258183" y="219679"/>
                  </a:lnTo>
                  <a:lnTo>
                    <a:pt x="278466" y="181766"/>
                  </a:lnTo>
                  <a:lnTo>
                    <a:pt x="285750" y="138112"/>
                  </a:lnTo>
                  <a:lnTo>
                    <a:pt x="278466" y="94458"/>
                  </a:lnTo>
                  <a:lnTo>
                    <a:pt x="258183" y="56545"/>
                  </a:lnTo>
                  <a:lnTo>
                    <a:pt x="227255" y="26647"/>
                  </a:lnTo>
                  <a:lnTo>
                    <a:pt x="188034" y="704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55156" y="4163617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0" y="138112"/>
                  </a:moveTo>
                  <a:lnTo>
                    <a:pt x="7283" y="94458"/>
                  </a:lnTo>
                  <a:lnTo>
                    <a:pt x="27566" y="56545"/>
                  </a:lnTo>
                  <a:lnTo>
                    <a:pt x="58494" y="26647"/>
                  </a:lnTo>
                  <a:lnTo>
                    <a:pt x="97715" y="7041"/>
                  </a:lnTo>
                  <a:lnTo>
                    <a:pt x="142875" y="0"/>
                  </a:lnTo>
                  <a:lnTo>
                    <a:pt x="188034" y="7041"/>
                  </a:lnTo>
                  <a:lnTo>
                    <a:pt x="227255" y="26647"/>
                  </a:lnTo>
                  <a:lnTo>
                    <a:pt x="258183" y="56545"/>
                  </a:lnTo>
                  <a:lnTo>
                    <a:pt x="278466" y="94458"/>
                  </a:lnTo>
                  <a:lnTo>
                    <a:pt x="285750" y="138112"/>
                  </a:lnTo>
                  <a:lnTo>
                    <a:pt x="278466" y="181766"/>
                  </a:lnTo>
                  <a:lnTo>
                    <a:pt x="258183" y="219679"/>
                  </a:lnTo>
                  <a:lnTo>
                    <a:pt x="227255" y="249577"/>
                  </a:lnTo>
                  <a:lnTo>
                    <a:pt x="188034" y="269183"/>
                  </a:lnTo>
                  <a:lnTo>
                    <a:pt x="142875" y="276225"/>
                  </a:lnTo>
                  <a:lnTo>
                    <a:pt x="97715" y="269183"/>
                  </a:lnTo>
                  <a:lnTo>
                    <a:pt x="58494" y="249577"/>
                  </a:lnTo>
                  <a:lnTo>
                    <a:pt x="27566" y="219679"/>
                  </a:lnTo>
                  <a:lnTo>
                    <a:pt x="7283" y="181766"/>
                  </a:lnTo>
                  <a:lnTo>
                    <a:pt x="0" y="138112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165078" y="4540251"/>
            <a:ext cx="311150" cy="301625"/>
            <a:chOff x="3165078" y="4540251"/>
            <a:chExt cx="311150" cy="301625"/>
          </a:xfrm>
        </p:grpSpPr>
        <p:sp>
          <p:nvSpPr>
            <p:cNvPr id="14" name="object 14"/>
            <p:cNvSpPr/>
            <p:nvPr/>
          </p:nvSpPr>
          <p:spPr>
            <a:xfrm>
              <a:off x="3177778" y="4552951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142875" y="0"/>
                  </a:moveTo>
                  <a:lnTo>
                    <a:pt x="97715" y="7041"/>
                  </a:lnTo>
                  <a:lnTo>
                    <a:pt x="58494" y="26647"/>
                  </a:lnTo>
                  <a:lnTo>
                    <a:pt x="27566" y="56545"/>
                  </a:lnTo>
                  <a:lnTo>
                    <a:pt x="7283" y="94458"/>
                  </a:lnTo>
                  <a:lnTo>
                    <a:pt x="0" y="138112"/>
                  </a:lnTo>
                  <a:lnTo>
                    <a:pt x="7283" y="181766"/>
                  </a:lnTo>
                  <a:lnTo>
                    <a:pt x="27566" y="219679"/>
                  </a:lnTo>
                  <a:lnTo>
                    <a:pt x="58494" y="249577"/>
                  </a:lnTo>
                  <a:lnTo>
                    <a:pt x="97715" y="269183"/>
                  </a:lnTo>
                  <a:lnTo>
                    <a:pt x="142875" y="276224"/>
                  </a:lnTo>
                  <a:lnTo>
                    <a:pt x="188034" y="269183"/>
                  </a:lnTo>
                  <a:lnTo>
                    <a:pt x="227255" y="249577"/>
                  </a:lnTo>
                  <a:lnTo>
                    <a:pt x="258183" y="219679"/>
                  </a:lnTo>
                  <a:lnTo>
                    <a:pt x="278466" y="181766"/>
                  </a:lnTo>
                  <a:lnTo>
                    <a:pt x="285750" y="138112"/>
                  </a:lnTo>
                  <a:lnTo>
                    <a:pt x="278466" y="94458"/>
                  </a:lnTo>
                  <a:lnTo>
                    <a:pt x="258183" y="56545"/>
                  </a:lnTo>
                  <a:lnTo>
                    <a:pt x="227255" y="26647"/>
                  </a:lnTo>
                  <a:lnTo>
                    <a:pt x="188034" y="704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77778" y="4552951"/>
              <a:ext cx="285750" cy="276225"/>
            </a:xfrm>
            <a:custGeom>
              <a:avLst/>
              <a:gdLst/>
              <a:ahLst/>
              <a:cxnLst/>
              <a:rect l="l" t="t" r="r" b="b"/>
              <a:pathLst>
                <a:path w="285750" h="276225">
                  <a:moveTo>
                    <a:pt x="0" y="138112"/>
                  </a:moveTo>
                  <a:lnTo>
                    <a:pt x="7283" y="94458"/>
                  </a:lnTo>
                  <a:lnTo>
                    <a:pt x="27566" y="56545"/>
                  </a:lnTo>
                  <a:lnTo>
                    <a:pt x="58494" y="26647"/>
                  </a:lnTo>
                  <a:lnTo>
                    <a:pt x="97715" y="7041"/>
                  </a:lnTo>
                  <a:lnTo>
                    <a:pt x="142875" y="0"/>
                  </a:lnTo>
                  <a:lnTo>
                    <a:pt x="188034" y="7041"/>
                  </a:lnTo>
                  <a:lnTo>
                    <a:pt x="227255" y="26647"/>
                  </a:lnTo>
                  <a:lnTo>
                    <a:pt x="258183" y="56545"/>
                  </a:lnTo>
                  <a:lnTo>
                    <a:pt x="278466" y="94458"/>
                  </a:lnTo>
                  <a:lnTo>
                    <a:pt x="285750" y="138112"/>
                  </a:lnTo>
                  <a:lnTo>
                    <a:pt x="278466" y="181766"/>
                  </a:lnTo>
                  <a:lnTo>
                    <a:pt x="258183" y="219679"/>
                  </a:lnTo>
                  <a:lnTo>
                    <a:pt x="227255" y="249577"/>
                  </a:lnTo>
                  <a:lnTo>
                    <a:pt x="188034" y="269183"/>
                  </a:lnTo>
                  <a:lnTo>
                    <a:pt x="142875" y="276225"/>
                  </a:lnTo>
                  <a:lnTo>
                    <a:pt x="97715" y="269183"/>
                  </a:lnTo>
                  <a:lnTo>
                    <a:pt x="58494" y="249577"/>
                  </a:lnTo>
                  <a:lnTo>
                    <a:pt x="27566" y="219679"/>
                  </a:lnTo>
                  <a:lnTo>
                    <a:pt x="7283" y="181766"/>
                  </a:lnTo>
                  <a:lnTo>
                    <a:pt x="0" y="138112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669665" y="4232147"/>
            <a:ext cx="3479800" cy="58039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400" spc="-150" dirty="0">
                <a:latin typeface="Calibri"/>
                <a:cs typeface="Calibri"/>
              </a:rPr>
              <a:t>Нисходящая </a:t>
            </a:r>
            <a:r>
              <a:rPr sz="1400" spc="-140" dirty="0">
                <a:latin typeface="Calibri"/>
                <a:cs typeface="Calibri"/>
              </a:rPr>
              <a:t>эфферентная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160" dirty="0">
                <a:latin typeface="Calibri"/>
                <a:cs typeface="Calibri"/>
              </a:rPr>
              <a:t>импульсация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400" spc="-145" dirty="0">
                <a:latin typeface="Calibri"/>
                <a:cs typeface="Calibri"/>
              </a:rPr>
              <a:t>Восходящая </a:t>
            </a:r>
            <a:r>
              <a:rPr sz="1400" spc="-140" dirty="0">
                <a:latin typeface="Calibri"/>
                <a:cs typeface="Calibri"/>
              </a:rPr>
              <a:t>афферентная </a:t>
            </a:r>
            <a:r>
              <a:rPr sz="1400" spc="-145" dirty="0">
                <a:latin typeface="Calibri"/>
                <a:cs typeface="Calibri"/>
              </a:rPr>
              <a:t>(ноцицептивная)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spc="-160" dirty="0">
                <a:latin typeface="Calibri"/>
                <a:cs typeface="Calibri"/>
              </a:rPr>
              <a:t>импульсация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38" y="1096771"/>
            <a:ext cx="3676650" cy="1657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47320" marR="154305">
              <a:lnSpc>
                <a:spcPct val="100800"/>
              </a:lnSpc>
              <a:spcBef>
                <a:spcPts val="85"/>
              </a:spcBef>
            </a:pPr>
            <a:r>
              <a:rPr sz="1200" spc="-130" dirty="0">
                <a:latin typeface="Calibri"/>
                <a:cs typeface="Calibri"/>
              </a:rPr>
              <a:t>Аллодиния </a:t>
            </a:r>
            <a:r>
              <a:rPr sz="1200" spc="-20" dirty="0">
                <a:latin typeface="Calibri"/>
                <a:cs typeface="Calibri"/>
              </a:rPr>
              <a:t>- </a:t>
            </a:r>
            <a:r>
              <a:rPr sz="1200" spc="-125" dirty="0">
                <a:latin typeface="Calibri"/>
                <a:cs typeface="Calibri"/>
              </a:rPr>
              <a:t>Смешанное </a:t>
            </a:r>
            <a:r>
              <a:rPr sz="1200" spc="-110" dirty="0">
                <a:latin typeface="Calibri"/>
                <a:cs typeface="Calibri"/>
              </a:rPr>
              <a:t>состояние, </a:t>
            </a:r>
            <a:r>
              <a:rPr sz="1200" spc="-125" dirty="0">
                <a:latin typeface="Calibri"/>
                <a:cs typeface="Calibri"/>
              </a:rPr>
              <a:t>включающее </a:t>
            </a:r>
            <a:r>
              <a:rPr sz="1200" spc="-120" dirty="0">
                <a:latin typeface="Calibri"/>
                <a:cs typeface="Calibri"/>
              </a:rPr>
              <a:t>центральную  </a:t>
            </a:r>
            <a:r>
              <a:rPr sz="1200" spc="-114" dirty="0">
                <a:solidFill>
                  <a:srgbClr val="C00000"/>
                </a:solidFill>
                <a:latin typeface="Calibri"/>
                <a:cs typeface="Calibri"/>
              </a:rPr>
              <a:t>сенситизацию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20" dirty="0">
                <a:latin typeface="Calibri"/>
                <a:cs typeface="Calibri"/>
              </a:rPr>
              <a:t>центральную </a:t>
            </a:r>
            <a:r>
              <a:rPr sz="1200" spc="-114" dirty="0">
                <a:latin typeface="Calibri"/>
                <a:cs typeface="Calibri"/>
              </a:rPr>
              <a:t>реорганизацию при </a:t>
            </a:r>
            <a:r>
              <a:rPr sz="1200" spc="-110" dirty="0">
                <a:latin typeface="Calibri"/>
                <a:cs typeface="Calibri"/>
              </a:rPr>
              <a:t>потери  </a:t>
            </a:r>
            <a:r>
              <a:rPr sz="1200" spc="-120" dirty="0">
                <a:latin typeface="Calibri"/>
                <a:cs typeface="Calibri"/>
              </a:rPr>
              <a:t>ингибирующего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контроля.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30" dirty="0">
                <a:latin typeface="Calibri"/>
                <a:cs typeface="Calibri"/>
              </a:rPr>
              <a:t>Т- </a:t>
            </a:r>
            <a:r>
              <a:rPr sz="1000" spc="-105" dirty="0">
                <a:latin typeface="Calibri"/>
                <a:cs typeface="Calibri"/>
              </a:rPr>
              <a:t>ингибирующий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95" dirty="0">
                <a:latin typeface="Calibri"/>
                <a:cs typeface="Calibri"/>
              </a:rPr>
              <a:t>таламический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spc="-90" dirty="0">
                <a:latin typeface="Calibri"/>
                <a:cs typeface="Calibri"/>
              </a:rPr>
              <a:t>Центр, </a:t>
            </a:r>
            <a:r>
              <a:rPr sz="1000" spc="-95" dirty="0">
                <a:latin typeface="Calibri"/>
                <a:cs typeface="Calibri"/>
              </a:rPr>
              <a:t>подавляет </a:t>
            </a:r>
            <a:r>
              <a:rPr sz="1000" spc="-100" dirty="0">
                <a:latin typeface="Calibri"/>
                <a:cs typeface="Calibri"/>
              </a:rPr>
              <a:t>избыточную </a:t>
            </a:r>
            <a:r>
              <a:rPr sz="1000" spc="-90" dirty="0">
                <a:latin typeface="Calibri"/>
                <a:cs typeface="Calibri"/>
              </a:rPr>
              <a:t>афферентную </a:t>
            </a:r>
            <a:r>
              <a:rPr sz="1000" spc="-105" dirty="0">
                <a:latin typeface="Calibri"/>
                <a:cs typeface="Calibri"/>
              </a:rPr>
              <a:t>импульсацию: </a:t>
            </a:r>
            <a:r>
              <a:rPr sz="1000" spc="-60" dirty="0">
                <a:latin typeface="Calibri"/>
                <a:cs typeface="Calibri"/>
              </a:rPr>
              <a:t>1 </a:t>
            </a:r>
            <a:r>
              <a:rPr sz="1000" spc="-100" dirty="0">
                <a:latin typeface="Calibri"/>
                <a:cs typeface="Calibri"/>
              </a:rPr>
              <a:t>импульс=1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80" dirty="0">
                <a:latin typeface="Calibri"/>
                <a:cs typeface="Calibri"/>
              </a:rPr>
              <a:t>ответ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000" spc="-65" dirty="0">
                <a:latin typeface="Calibri"/>
                <a:cs typeface="Calibri"/>
              </a:rPr>
              <a:t>Т+ </a:t>
            </a:r>
            <a:r>
              <a:rPr sz="1000" spc="-95" dirty="0">
                <a:latin typeface="Calibri"/>
                <a:cs typeface="Calibri"/>
              </a:rPr>
              <a:t>генерированный </a:t>
            </a:r>
            <a:r>
              <a:rPr sz="1000" spc="-90" dirty="0">
                <a:latin typeface="Calibri"/>
                <a:cs typeface="Calibri"/>
              </a:rPr>
              <a:t>после кортикального воздействия </a:t>
            </a:r>
            <a:r>
              <a:rPr sz="1000" spc="-100" dirty="0">
                <a:latin typeface="Calibri"/>
                <a:cs typeface="Calibri"/>
              </a:rPr>
              <a:t>нейроэндокринный </a:t>
            </a:r>
            <a:r>
              <a:rPr sz="1000" spc="-80" dirty="0">
                <a:latin typeface="Calibri"/>
                <a:cs typeface="Calibri"/>
              </a:rPr>
              <a:t>ответ,  </a:t>
            </a:r>
            <a:r>
              <a:rPr sz="1000" spc="-95" dirty="0">
                <a:latin typeface="Calibri"/>
                <a:cs typeface="Calibri"/>
              </a:rPr>
              <a:t>адекватный афферентному</a:t>
            </a:r>
            <a:r>
              <a:rPr sz="1000" spc="-75" dirty="0">
                <a:latin typeface="Calibri"/>
                <a:cs typeface="Calibri"/>
              </a:rPr>
              <a:t> </a:t>
            </a:r>
            <a:r>
              <a:rPr sz="1000" spc="-100" dirty="0">
                <a:latin typeface="Calibri"/>
                <a:cs typeface="Calibri"/>
              </a:rPr>
              <a:t>импульсу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640" y="848359"/>
            <a:ext cx="41325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Эволюция </a:t>
            </a:r>
            <a:r>
              <a:rPr spc="-165" dirty="0"/>
              <a:t>ОЦН- </a:t>
            </a:r>
            <a:r>
              <a:rPr spc="-204" dirty="0"/>
              <a:t>смена</a:t>
            </a:r>
            <a:r>
              <a:rPr spc="-100" dirty="0"/>
              <a:t> </a:t>
            </a:r>
            <a:r>
              <a:rPr spc="-210" dirty="0"/>
              <a:t>симптомокомлексов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1231391" y="2996183"/>
            <a:ext cx="1011935" cy="902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276" y="3274567"/>
            <a:ext cx="674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4470" marR="5080" indent="-192405">
              <a:lnSpc>
                <a:spcPts val="1010"/>
              </a:lnSpc>
              <a:spcBef>
                <a:spcPts val="190"/>
              </a:spcBef>
            </a:pP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ио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ий  </a:t>
            </a:r>
            <a:r>
              <a:rPr sz="900" spc="-75" dirty="0">
                <a:solidFill>
                  <a:srgbClr val="FFFFFF"/>
                </a:solidFill>
                <a:latin typeface="Calibri"/>
                <a:cs typeface="Calibri"/>
              </a:rPr>
              <a:t>фактор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941320"/>
            <a:ext cx="1075944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1221" y="3274567"/>
            <a:ext cx="68770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6045" marR="5080" indent="-93980">
              <a:lnSpc>
                <a:spcPts val="1010"/>
              </a:lnSpc>
              <a:spcBef>
                <a:spcPts val="190"/>
              </a:spcBef>
            </a:pPr>
            <a:r>
              <a:rPr sz="900" spc="-80" dirty="0">
                <a:latin typeface="Calibri"/>
                <a:cs typeface="Calibri"/>
              </a:rPr>
              <a:t>В</a:t>
            </a:r>
            <a:r>
              <a:rPr sz="900" spc="-85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у</a:t>
            </a:r>
            <a:r>
              <a:rPr sz="900" spc="-70" dirty="0">
                <a:latin typeface="Calibri"/>
                <a:cs typeface="Calibri"/>
              </a:rPr>
              <a:t>т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85" dirty="0">
                <a:latin typeface="Calibri"/>
                <a:cs typeface="Calibri"/>
              </a:rPr>
              <a:t>п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55" dirty="0">
                <a:latin typeface="Calibri"/>
                <a:cs typeface="Calibri"/>
              </a:rPr>
              <a:t>я  </a:t>
            </a:r>
            <a:r>
              <a:rPr sz="900" spc="-80" dirty="0"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2941320"/>
            <a:ext cx="1078991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196" y="3131820"/>
            <a:ext cx="72453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800" spc="-80" dirty="0">
                <a:latin typeface="Calibri"/>
                <a:cs typeface="Calibri"/>
              </a:rPr>
              <a:t>Си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65" dirty="0">
                <a:latin typeface="Calibri"/>
                <a:cs typeface="Calibri"/>
              </a:rPr>
              <a:t>т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75" dirty="0">
                <a:latin typeface="Calibri"/>
                <a:cs typeface="Calibri"/>
              </a:rPr>
              <a:t>к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5" dirty="0">
                <a:latin typeface="Calibri"/>
                <a:cs typeface="Calibri"/>
              </a:rPr>
              <a:t>п</a:t>
            </a:r>
            <a:r>
              <a:rPr sz="800" spc="-90" dirty="0">
                <a:latin typeface="Calibri"/>
                <a:cs typeface="Calibri"/>
              </a:rPr>
              <a:t>л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75" dirty="0">
                <a:latin typeface="Calibri"/>
                <a:cs typeface="Calibri"/>
              </a:rPr>
              <a:t>к</a:t>
            </a:r>
            <a:r>
              <a:rPr sz="800" spc="-65" dirty="0">
                <a:latin typeface="Calibri"/>
                <a:cs typeface="Calibri"/>
              </a:rPr>
              <a:t>с</a:t>
            </a:r>
            <a:r>
              <a:rPr sz="800" spc="-60" dirty="0">
                <a:latin typeface="Calibri"/>
                <a:cs typeface="Calibri"/>
              </a:rPr>
              <a:t>ы  </a:t>
            </a:r>
            <a:r>
              <a:rPr sz="800" spc="-80" dirty="0">
                <a:latin typeface="Calibri"/>
                <a:cs typeface="Calibri"/>
              </a:rPr>
              <a:t>подострого </a:t>
            </a:r>
            <a:r>
              <a:rPr sz="800" spc="-85" dirty="0">
                <a:latin typeface="Calibri"/>
                <a:cs typeface="Calibri"/>
              </a:rPr>
              <a:t>и  </a:t>
            </a:r>
            <a:r>
              <a:rPr sz="800" spc="-80" dirty="0">
                <a:latin typeface="Calibri"/>
                <a:cs typeface="Calibri"/>
              </a:rPr>
              <a:t>резидуального  </a:t>
            </a:r>
            <a:r>
              <a:rPr sz="800" spc="-85" dirty="0">
                <a:latin typeface="Calibri"/>
                <a:cs typeface="Calibri"/>
              </a:rPr>
              <a:t>периодов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4544" y="1914144"/>
            <a:ext cx="804672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6696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0176" y="2834639"/>
            <a:ext cx="5425440" cy="1021080"/>
            <a:chOff x="2170176" y="2834639"/>
            <a:chExt cx="5425440" cy="1021080"/>
          </a:xfrm>
        </p:grpSpPr>
        <p:sp>
          <p:nvSpPr>
            <p:cNvPr id="12" name="object 12"/>
            <p:cNvSpPr/>
            <p:nvPr/>
          </p:nvSpPr>
          <p:spPr>
            <a:xfrm>
              <a:off x="2170176" y="3075431"/>
              <a:ext cx="591312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608" y="2968751"/>
              <a:ext cx="643128" cy="697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623" y="2834639"/>
              <a:ext cx="1078992" cy="1021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6" y="3020567"/>
              <a:ext cx="591312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74446" y="321259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latin typeface="Calibri"/>
                <a:cs typeface="Calibri"/>
              </a:rPr>
              <a:t>выздоровление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552" y="1914144"/>
            <a:ext cx="807720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8180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1862327"/>
            <a:ext cx="3347085" cy="1417320"/>
            <a:chOff x="3709415" y="1862327"/>
            <a:chExt cx="3347085" cy="1417320"/>
          </a:xfrm>
        </p:grpSpPr>
        <p:sp>
          <p:nvSpPr>
            <p:cNvPr id="20" name="object 20"/>
            <p:cNvSpPr/>
            <p:nvPr/>
          </p:nvSpPr>
          <p:spPr>
            <a:xfrm>
              <a:off x="3709415" y="2563368"/>
              <a:ext cx="697991" cy="426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6359" y="2563368"/>
              <a:ext cx="701039" cy="4267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2505455"/>
              <a:ext cx="783336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7127" y="1862327"/>
              <a:ext cx="1078992" cy="10241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53349" y="2195576"/>
            <a:ext cx="72707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7960" marR="5080" indent="-175895">
              <a:lnSpc>
                <a:spcPts val="1010"/>
              </a:lnSpc>
              <a:spcBef>
                <a:spcPts val="190"/>
              </a:spcBef>
            </a:pPr>
            <a:r>
              <a:rPr sz="900" spc="-95" dirty="0">
                <a:latin typeface="Calibri"/>
                <a:cs typeface="Calibri"/>
              </a:rPr>
              <a:t>н</a:t>
            </a:r>
            <a:r>
              <a:rPr sz="900" spc="-85" dirty="0">
                <a:latin typeface="Calibri"/>
                <a:cs typeface="Calibri"/>
              </a:rPr>
              <a:t>е</a:t>
            </a:r>
            <a:r>
              <a:rPr sz="900" spc="-75" dirty="0">
                <a:latin typeface="Calibri"/>
                <a:cs typeface="Calibri"/>
              </a:rPr>
              <a:t>в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0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0" dirty="0">
                <a:latin typeface="Calibri"/>
                <a:cs typeface="Calibri"/>
              </a:rPr>
              <a:t>й  </a:t>
            </a:r>
            <a:r>
              <a:rPr sz="900" spc="-85" dirty="0"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0695" y="2724911"/>
            <a:ext cx="807719" cy="752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0459" y="2860548"/>
            <a:ext cx="409575" cy="39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latin typeface="Calibri"/>
                <a:cs typeface="Calibri"/>
              </a:rPr>
              <a:t>острое  </a:t>
            </a:r>
            <a:r>
              <a:rPr sz="800" spc="-85" dirty="0">
                <a:latin typeface="Calibri"/>
                <a:cs typeface="Calibri"/>
              </a:rPr>
              <a:t>и</a:t>
            </a:r>
            <a:r>
              <a:rPr sz="800" spc="-75" dirty="0">
                <a:latin typeface="Calibri"/>
                <a:cs typeface="Calibri"/>
              </a:rPr>
              <a:t>з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60" dirty="0">
                <a:latin typeface="Calibri"/>
                <a:cs typeface="Calibri"/>
              </a:rPr>
              <a:t>ия  </a:t>
            </a:r>
            <a:r>
              <a:rPr sz="800" spc="-80" dirty="0">
                <a:latin typeface="Calibri"/>
                <a:cs typeface="Calibri"/>
              </a:rPr>
              <a:t>сознания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20695" y="3075432"/>
            <a:ext cx="1161415" cy="1051560"/>
            <a:chOff x="2520695" y="3075432"/>
            <a:chExt cx="1161415" cy="1051560"/>
          </a:xfrm>
        </p:grpSpPr>
        <p:sp>
          <p:nvSpPr>
            <p:cNvPr id="28" name="object 28"/>
            <p:cNvSpPr/>
            <p:nvPr/>
          </p:nvSpPr>
          <p:spPr>
            <a:xfrm>
              <a:off x="3197351" y="3075432"/>
              <a:ext cx="484631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0695" y="3374136"/>
              <a:ext cx="807719" cy="7528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45980" y="3509771"/>
            <a:ext cx="359410" cy="394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20955" algn="ctr">
              <a:lnSpc>
                <a:spcPct val="98800"/>
              </a:lnSpc>
              <a:spcBef>
                <a:spcPts val="160"/>
              </a:spcBef>
            </a:pPr>
            <a:r>
              <a:rPr sz="800" spc="-85" dirty="0">
                <a:latin typeface="Calibri"/>
                <a:cs typeface="Calibri"/>
              </a:rPr>
              <a:t>острый  о</a:t>
            </a:r>
            <a:r>
              <a:rPr sz="800" spc="-70" dirty="0">
                <a:latin typeface="Calibri"/>
                <a:cs typeface="Calibri"/>
              </a:rPr>
              <a:t>ч</a:t>
            </a:r>
            <a:r>
              <a:rPr sz="800" spc="-75" dirty="0">
                <a:latin typeface="Calibri"/>
                <a:cs typeface="Calibri"/>
              </a:rPr>
              <a:t>а</a:t>
            </a:r>
            <a:r>
              <a:rPr sz="800" spc="-40" dirty="0">
                <a:latin typeface="Calibri"/>
                <a:cs typeface="Calibri"/>
              </a:rPr>
              <a:t>г</a:t>
            </a:r>
            <a:r>
              <a:rPr sz="800" spc="-80" dirty="0">
                <a:latin typeface="Calibri"/>
                <a:cs typeface="Calibri"/>
              </a:rPr>
              <a:t>ов</a:t>
            </a:r>
            <a:r>
              <a:rPr sz="800" spc="-114" dirty="0">
                <a:latin typeface="Calibri"/>
                <a:cs typeface="Calibri"/>
              </a:rPr>
              <a:t>ы</a:t>
            </a:r>
            <a:r>
              <a:rPr sz="800" spc="-50" dirty="0">
                <a:latin typeface="Calibri"/>
                <a:cs typeface="Calibri"/>
              </a:rPr>
              <a:t>й  </a:t>
            </a:r>
            <a:r>
              <a:rPr sz="800" spc="-95" dirty="0">
                <a:latin typeface="Calibri"/>
                <a:cs typeface="Calibri"/>
              </a:rPr>
              <a:t>д</a:t>
            </a:r>
            <a:r>
              <a:rPr sz="800" spc="-90" dirty="0">
                <a:latin typeface="Calibri"/>
                <a:cs typeface="Calibri"/>
              </a:rPr>
              <a:t>е</a:t>
            </a:r>
            <a:r>
              <a:rPr sz="800" spc="-65" dirty="0">
                <a:latin typeface="Calibri"/>
                <a:cs typeface="Calibri"/>
              </a:rPr>
              <a:t>ф</a:t>
            </a:r>
            <a:r>
              <a:rPr sz="800" spc="-90" dirty="0">
                <a:latin typeface="Calibri"/>
                <a:cs typeface="Calibri"/>
              </a:rPr>
              <a:t>иц</a:t>
            </a:r>
            <a:r>
              <a:rPr sz="800" spc="-75" dirty="0">
                <a:latin typeface="Calibri"/>
                <a:cs typeface="Calibri"/>
              </a:rPr>
              <a:t>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6832" y="4291583"/>
            <a:ext cx="1993392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1356" y="4408932"/>
            <a:ext cx="122745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latin typeface="Calibri"/>
                <a:cs typeface="Calibri"/>
              </a:rPr>
              <a:t>Симтомокомплексы  </a:t>
            </a:r>
            <a:r>
              <a:rPr sz="1400" spc="-130" dirty="0">
                <a:latin typeface="Calibri"/>
                <a:cs typeface="Calibri"/>
              </a:rPr>
              <a:t>острого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периода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21825" y="3829050"/>
            <a:ext cx="710565" cy="540385"/>
          </a:xfrm>
          <a:custGeom>
            <a:avLst/>
            <a:gdLst/>
            <a:ahLst/>
            <a:cxnLst/>
            <a:rect l="l" t="t" r="r" b="b"/>
            <a:pathLst>
              <a:path w="710564" h="540385">
                <a:moveTo>
                  <a:pt x="377190" y="494614"/>
                </a:moveTo>
                <a:lnTo>
                  <a:pt x="121881" y="153885"/>
                </a:lnTo>
                <a:lnTo>
                  <a:pt x="152361" y="131038"/>
                </a:lnTo>
                <a:lnTo>
                  <a:pt x="137096" y="123393"/>
                </a:lnTo>
                <a:lnTo>
                  <a:pt x="0" y="54775"/>
                </a:lnTo>
                <a:lnTo>
                  <a:pt x="30403" y="222427"/>
                </a:lnTo>
                <a:lnTo>
                  <a:pt x="60896" y="199580"/>
                </a:lnTo>
                <a:lnTo>
                  <a:pt x="316204" y="540308"/>
                </a:lnTo>
                <a:lnTo>
                  <a:pt x="377190" y="494614"/>
                </a:lnTo>
                <a:close/>
              </a:path>
              <a:path w="710564" h="540385">
                <a:moveTo>
                  <a:pt x="710133" y="170218"/>
                </a:moveTo>
                <a:lnTo>
                  <a:pt x="706475" y="88938"/>
                </a:lnTo>
                <a:lnTo>
                  <a:pt x="702475" y="0"/>
                </a:lnTo>
                <a:lnTo>
                  <a:pt x="570890" y="108267"/>
                </a:lnTo>
                <a:lnTo>
                  <a:pt x="605701" y="123748"/>
                </a:lnTo>
                <a:lnTo>
                  <a:pt x="435483" y="506285"/>
                </a:lnTo>
                <a:lnTo>
                  <a:pt x="505091" y="537273"/>
                </a:lnTo>
                <a:lnTo>
                  <a:pt x="675322" y="154736"/>
                </a:lnTo>
                <a:lnTo>
                  <a:pt x="710133" y="17021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6647" y="1357315"/>
            <a:ext cx="5470525" cy="3119755"/>
            <a:chOff x="1086647" y="1357315"/>
            <a:chExt cx="5470525" cy="3119755"/>
          </a:xfrm>
        </p:grpSpPr>
        <p:sp>
          <p:nvSpPr>
            <p:cNvPr id="3" name="object 3"/>
            <p:cNvSpPr/>
            <p:nvPr/>
          </p:nvSpPr>
          <p:spPr>
            <a:xfrm>
              <a:off x="2591597" y="2814979"/>
              <a:ext cx="3961129" cy="323215"/>
            </a:xfrm>
            <a:custGeom>
              <a:avLst/>
              <a:gdLst/>
              <a:ahLst/>
              <a:cxnLst/>
              <a:rect l="l" t="t" r="r" b="b"/>
              <a:pathLst>
                <a:path w="3961129" h="323214">
                  <a:moveTo>
                    <a:pt x="3960812" y="0"/>
                  </a:moveTo>
                  <a:lnTo>
                    <a:pt x="0" y="0"/>
                  </a:lnTo>
                  <a:lnTo>
                    <a:pt x="0" y="323164"/>
                  </a:lnTo>
                  <a:lnTo>
                    <a:pt x="3960812" y="323164"/>
                  </a:lnTo>
                  <a:lnTo>
                    <a:pt x="3960812" y="0"/>
                  </a:lnTo>
                  <a:close/>
                </a:path>
              </a:pathLst>
            </a:custGeom>
            <a:solidFill>
              <a:srgbClr val="BBE0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91597" y="2814980"/>
              <a:ext cx="3961129" cy="323215"/>
            </a:xfrm>
            <a:custGeom>
              <a:avLst/>
              <a:gdLst/>
              <a:ahLst/>
              <a:cxnLst/>
              <a:rect l="l" t="t" r="r" b="b"/>
              <a:pathLst>
                <a:path w="3961129" h="323214">
                  <a:moveTo>
                    <a:pt x="0" y="0"/>
                  </a:moveTo>
                  <a:lnTo>
                    <a:pt x="3960813" y="0"/>
                  </a:lnTo>
                  <a:lnTo>
                    <a:pt x="3960813" y="323165"/>
                  </a:lnTo>
                  <a:lnTo>
                    <a:pt x="0" y="3231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48731" y="1357315"/>
              <a:ext cx="85725" cy="3119755"/>
            </a:xfrm>
            <a:custGeom>
              <a:avLst/>
              <a:gdLst/>
              <a:ahLst/>
              <a:cxnLst/>
              <a:rect l="l" t="t" r="r" b="b"/>
              <a:pathLst>
                <a:path w="85725" h="3119754">
                  <a:moveTo>
                    <a:pt x="28576" y="3033712"/>
                  </a:moveTo>
                  <a:lnTo>
                    <a:pt x="1" y="3033712"/>
                  </a:lnTo>
                  <a:lnTo>
                    <a:pt x="42863" y="3119437"/>
                  </a:lnTo>
                  <a:lnTo>
                    <a:pt x="78581" y="3048002"/>
                  </a:lnTo>
                  <a:lnTo>
                    <a:pt x="28576" y="3048002"/>
                  </a:lnTo>
                  <a:lnTo>
                    <a:pt x="28576" y="3033712"/>
                  </a:lnTo>
                  <a:close/>
                </a:path>
                <a:path w="85725" h="3119754">
                  <a:moveTo>
                    <a:pt x="57150" y="71436"/>
                  </a:moveTo>
                  <a:lnTo>
                    <a:pt x="28575" y="71436"/>
                  </a:lnTo>
                  <a:lnTo>
                    <a:pt x="28576" y="3048002"/>
                  </a:lnTo>
                  <a:lnTo>
                    <a:pt x="57151" y="3048002"/>
                  </a:lnTo>
                  <a:lnTo>
                    <a:pt x="57150" y="71436"/>
                  </a:lnTo>
                  <a:close/>
                </a:path>
                <a:path w="85725" h="3119754">
                  <a:moveTo>
                    <a:pt x="85726" y="3033712"/>
                  </a:moveTo>
                  <a:lnTo>
                    <a:pt x="57151" y="3033712"/>
                  </a:lnTo>
                  <a:lnTo>
                    <a:pt x="57151" y="3048002"/>
                  </a:lnTo>
                  <a:lnTo>
                    <a:pt x="78581" y="3048002"/>
                  </a:lnTo>
                  <a:lnTo>
                    <a:pt x="85726" y="3033712"/>
                  </a:lnTo>
                  <a:close/>
                </a:path>
                <a:path w="85725" h="3119754">
                  <a:moveTo>
                    <a:pt x="42862" y="0"/>
                  </a:moveTo>
                  <a:lnTo>
                    <a:pt x="0" y="85725"/>
                  </a:lnTo>
                  <a:lnTo>
                    <a:pt x="28575" y="85725"/>
                  </a:lnTo>
                  <a:lnTo>
                    <a:pt x="28575" y="71436"/>
                  </a:lnTo>
                  <a:lnTo>
                    <a:pt x="78580" y="71436"/>
                  </a:lnTo>
                  <a:lnTo>
                    <a:pt x="42862" y="0"/>
                  </a:lnTo>
                  <a:close/>
                </a:path>
                <a:path w="85725" h="3119754">
                  <a:moveTo>
                    <a:pt x="78580" y="71436"/>
                  </a:moveTo>
                  <a:lnTo>
                    <a:pt x="57150" y="71436"/>
                  </a:lnTo>
                  <a:lnTo>
                    <a:pt x="57150" y="85725"/>
                  </a:lnTo>
                  <a:lnTo>
                    <a:pt x="85725" y="85725"/>
                  </a:lnTo>
                  <a:lnTo>
                    <a:pt x="78580" y="71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410" y="2436812"/>
              <a:ext cx="1500505" cy="0"/>
            </a:xfrm>
            <a:custGeom>
              <a:avLst/>
              <a:gdLst/>
              <a:ahLst/>
              <a:cxnLst/>
              <a:rect l="l" t="t" r="r" b="b"/>
              <a:pathLst>
                <a:path w="1500505">
                  <a:moveTo>
                    <a:pt x="0" y="0"/>
                  </a:moveTo>
                  <a:lnTo>
                    <a:pt x="15001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1410" y="3516312"/>
              <a:ext cx="1500505" cy="0"/>
            </a:xfrm>
            <a:custGeom>
              <a:avLst/>
              <a:gdLst/>
              <a:ahLst/>
              <a:cxnLst/>
              <a:rect l="l" t="t" r="r" b="b"/>
              <a:pathLst>
                <a:path w="1500505">
                  <a:moveTo>
                    <a:pt x="0" y="0"/>
                  </a:moveTo>
                  <a:lnTo>
                    <a:pt x="1500188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1982" y="1776680"/>
              <a:ext cx="3676650" cy="367030"/>
            </a:xfrm>
            <a:custGeom>
              <a:avLst/>
              <a:gdLst/>
              <a:ahLst/>
              <a:cxnLst/>
              <a:rect l="l" t="t" r="r" b="b"/>
              <a:pathLst>
                <a:path w="3676650" h="367030">
                  <a:moveTo>
                    <a:pt x="0" y="185598"/>
                  </a:moveTo>
                  <a:lnTo>
                    <a:pt x="14490" y="175856"/>
                  </a:lnTo>
                  <a:lnTo>
                    <a:pt x="39522" y="165919"/>
                  </a:lnTo>
                  <a:lnTo>
                    <a:pt x="71251" y="156294"/>
                  </a:lnTo>
                  <a:lnTo>
                    <a:pt x="105833" y="147484"/>
                  </a:lnTo>
                  <a:lnTo>
                    <a:pt x="125160" y="139386"/>
                  </a:lnTo>
                  <a:lnTo>
                    <a:pt x="152300" y="132104"/>
                  </a:lnTo>
                  <a:lnTo>
                    <a:pt x="182665" y="125054"/>
                  </a:lnTo>
                  <a:lnTo>
                    <a:pt x="211666" y="117656"/>
                  </a:lnTo>
                  <a:lnTo>
                    <a:pt x="229009" y="112195"/>
                  </a:lnTo>
                  <a:lnTo>
                    <a:pt x="247220" y="105978"/>
                  </a:lnTo>
                  <a:lnTo>
                    <a:pt x="266174" y="99799"/>
                  </a:lnTo>
                  <a:lnTo>
                    <a:pt x="285750" y="94456"/>
                  </a:lnTo>
                  <a:lnTo>
                    <a:pt x="310079" y="87698"/>
                  </a:lnTo>
                  <a:lnTo>
                    <a:pt x="336517" y="80629"/>
                  </a:lnTo>
                  <a:lnTo>
                    <a:pt x="366675" y="73017"/>
                  </a:lnTo>
                  <a:lnTo>
                    <a:pt x="402166" y="64627"/>
                  </a:lnTo>
                  <a:lnTo>
                    <a:pt x="450349" y="54513"/>
                  </a:lnTo>
                  <a:lnTo>
                    <a:pt x="498905" y="44146"/>
                  </a:lnTo>
                  <a:lnTo>
                    <a:pt x="546716" y="33663"/>
                  </a:lnTo>
                  <a:lnTo>
                    <a:pt x="592666" y="23199"/>
                  </a:lnTo>
                  <a:lnTo>
                    <a:pt x="615879" y="18859"/>
                  </a:lnTo>
                  <a:lnTo>
                    <a:pt x="677684" y="11111"/>
                  </a:lnTo>
                  <a:lnTo>
                    <a:pt x="751168" y="5592"/>
                  </a:lnTo>
                  <a:lnTo>
                    <a:pt x="792757" y="3676"/>
                  </a:lnTo>
                  <a:lnTo>
                    <a:pt x="834843" y="1993"/>
                  </a:lnTo>
                  <a:lnTo>
                    <a:pt x="878416" y="0"/>
                  </a:lnTo>
                  <a:lnTo>
                    <a:pt x="948035" y="647"/>
                  </a:lnTo>
                  <a:lnTo>
                    <a:pt x="990223" y="1543"/>
                  </a:lnTo>
                  <a:lnTo>
                    <a:pt x="1053351" y="5858"/>
                  </a:lnTo>
                  <a:lnTo>
                    <a:pt x="1078011" y="8596"/>
                  </a:lnTo>
                  <a:lnTo>
                    <a:pt x="1103415" y="11179"/>
                  </a:lnTo>
                  <a:lnTo>
                    <a:pt x="1132417" y="13257"/>
                  </a:lnTo>
                  <a:lnTo>
                    <a:pt x="1168218" y="18085"/>
                  </a:lnTo>
                  <a:lnTo>
                    <a:pt x="1206500" y="22371"/>
                  </a:lnTo>
                  <a:lnTo>
                    <a:pt x="1244782" y="26656"/>
                  </a:lnTo>
                  <a:lnTo>
                    <a:pt x="1280584" y="31485"/>
                  </a:lnTo>
                  <a:lnTo>
                    <a:pt x="1317873" y="36482"/>
                  </a:lnTo>
                  <a:lnTo>
                    <a:pt x="1357643" y="42101"/>
                  </a:lnTo>
                  <a:lnTo>
                    <a:pt x="1395925" y="47797"/>
                  </a:lnTo>
                  <a:lnTo>
                    <a:pt x="1428750" y="53028"/>
                  </a:lnTo>
                  <a:lnTo>
                    <a:pt x="1454443" y="56957"/>
                  </a:lnTo>
                  <a:lnTo>
                    <a:pt x="1492932" y="64971"/>
                  </a:lnTo>
                  <a:lnTo>
                    <a:pt x="1550060" y="78234"/>
                  </a:lnTo>
                  <a:lnTo>
                    <a:pt x="1597103" y="89454"/>
                  </a:lnTo>
                  <a:lnTo>
                    <a:pt x="1649512" y="102042"/>
                  </a:lnTo>
                  <a:lnTo>
                    <a:pt x="1702251" y="114786"/>
                  </a:lnTo>
                  <a:lnTo>
                    <a:pt x="1750286" y="126471"/>
                  </a:lnTo>
                  <a:lnTo>
                    <a:pt x="1788584" y="135884"/>
                  </a:lnTo>
                  <a:lnTo>
                    <a:pt x="1835547" y="150669"/>
                  </a:lnTo>
                  <a:lnTo>
                    <a:pt x="1860020" y="157469"/>
                  </a:lnTo>
                  <a:lnTo>
                    <a:pt x="1894417" y="164055"/>
                  </a:lnTo>
                  <a:lnTo>
                    <a:pt x="1917816" y="173454"/>
                  </a:lnTo>
                  <a:lnTo>
                    <a:pt x="1945680" y="182076"/>
                  </a:lnTo>
                  <a:lnTo>
                    <a:pt x="1977016" y="190388"/>
                  </a:lnTo>
                  <a:lnTo>
                    <a:pt x="2010834" y="198855"/>
                  </a:lnTo>
                  <a:lnTo>
                    <a:pt x="2037602" y="205820"/>
                  </a:lnTo>
                  <a:lnTo>
                    <a:pt x="2063254" y="212940"/>
                  </a:lnTo>
                  <a:lnTo>
                    <a:pt x="2089154" y="220061"/>
                  </a:lnTo>
                  <a:lnTo>
                    <a:pt x="2116667" y="227026"/>
                  </a:lnTo>
                  <a:lnTo>
                    <a:pt x="2160937" y="236329"/>
                  </a:lnTo>
                  <a:lnTo>
                    <a:pt x="2199047" y="248953"/>
                  </a:lnTo>
                  <a:lnTo>
                    <a:pt x="2236586" y="262850"/>
                  </a:lnTo>
                  <a:lnTo>
                    <a:pt x="2279142" y="275971"/>
                  </a:lnTo>
                  <a:lnTo>
                    <a:pt x="2332302" y="286268"/>
                  </a:lnTo>
                  <a:lnTo>
                    <a:pt x="2378953" y="297417"/>
                  </a:lnTo>
                  <a:lnTo>
                    <a:pt x="2426748" y="308497"/>
                  </a:lnTo>
                  <a:lnTo>
                    <a:pt x="2475558" y="319139"/>
                  </a:lnTo>
                  <a:lnTo>
                    <a:pt x="2525257" y="328976"/>
                  </a:lnTo>
                  <a:lnTo>
                    <a:pt x="2575719" y="337639"/>
                  </a:lnTo>
                  <a:lnTo>
                    <a:pt x="2627492" y="345321"/>
                  </a:lnTo>
                  <a:lnTo>
                    <a:pt x="2680663" y="352268"/>
                  </a:lnTo>
                  <a:lnTo>
                    <a:pt x="2734405" y="358191"/>
                  </a:lnTo>
                  <a:lnTo>
                    <a:pt x="2787893" y="362801"/>
                  </a:lnTo>
                  <a:lnTo>
                    <a:pt x="2840302" y="365810"/>
                  </a:lnTo>
                  <a:lnTo>
                    <a:pt x="2892753" y="366851"/>
                  </a:lnTo>
                  <a:lnTo>
                    <a:pt x="2945902" y="366132"/>
                  </a:lnTo>
                  <a:lnTo>
                    <a:pt x="2998226" y="364229"/>
                  </a:lnTo>
                  <a:lnTo>
                    <a:pt x="3048201" y="361720"/>
                  </a:lnTo>
                  <a:lnTo>
                    <a:pt x="3094302" y="359182"/>
                  </a:lnTo>
                  <a:lnTo>
                    <a:pt x="3143622" y="356185"/>
                  </a:lnTo>
                  <a:lnTo>
                    <a:pt x="3186245" y="352760"/>
                  </a:lnTo>
                  <a:lnTo>
                    <a:pt x="3227875" y="348404"/>
                  </a:lnTo>
                  <a:lnTo>
                    <a:pt x="3274219" y="342610"/>
                  </a:lnTo>
                  <a:lnTo>
                    <a:pt x="3320108" y="336529"/>
                  </a:lnTo>
                  <a:lnTo>
                    <a:pt x="3368601" y="329304"/>
                  </a:lnTo>
                  <a:lnTo>
                    <a:pt x="3416904" y="321432"/>
                  </a:lnTo>
                  <a:lnTo>
                    <a:pt x="3462221" y="313412"/>
                  </a:lnTo>
                  <a:lnTo>
                    <a:pt x="3501761" y="305739"/>
                  </a:lnTo>
                  <a:lnTo>
                    <a:pt x="3553230" y="295334"/>
                  </a:lnTo>
                  <a:lnTo>
                    <a:pt x="3602964" y="284171"/>
                  </a:lnTo>
                  <a:lnTo>
                    <a:pt x="3645752" y="274367"/>
                  </a:lnTo>
                  <a:lnTo>
                    <a:pt x="3676386" y="26804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08100" y="2666491"/>
            <a:ext cx="111569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854">
              <a:lnSpc>
                <a:spcPct val="145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Во</a:t>
            </a:r>
            <a:r>
              <a:rPr sz="1200" b="1" spc="-15" dirty="0">
                <a:latin typeface="Calibri"/>
                <a:cs typeface="Calibri"/>
              </a:rPr>
              <a:t>с</a:t>
            </a:r>
            <a:r>
              <a:rPr sz="1200" b="1" spc="-20" dirty="0">
                <a:latin typeface="Calibri"/>
                <a:cs typeface="Calibri"/>
              </a:rPr>
              <a:t>палительн</a:t>
            </a:r>
            <a:r>
              <a:rPr sz="1200" b="1" spc="-30" dirty="0">
                <a:latin typeface="Calibri"/>
                <a:cs typeface="Calibri"/>
              </a:rPr>
              <a:t>ы</a:t>
            </a:r>
            <a:r>
              <a:rPr sz="1200" b="1" dirty="0">
                <a:latin typeface="Calibri"/>
                <a:cs typeface="Calibri"/>
              </a:rPr>
              <a:t>й  </a:t>
            </a:r>
            <a:r>
              <a:rPr sz="1200" b="1" spc="-20" dirty="0">
                <a:latin typeface="Calibri"/>
                <a:cs typeface="Calibri"/>
              </a:rPr>
              <a:t>гомеостаз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4250" y="4010659"/>
            <a:ext cx="3498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4252" y="1310132"/>
            <a:ext cx="2626995" cy="6261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370965" marR="5080" indent="-332105">
              <a:lnSpc>
                <a:spcPts val="1390"/>
              </a:lnSpc>
              <a:spcBef>
                <a:spcPts val="185"/>
              </a:spcBef>
            </a:pPr>
            <a:r>
              <a:rPr sz="1200" b="1" spc="-20" dirty="0">
                <a:latin typeface="Calibri"/>
                <a:cs typeface="Calibri"/>
              </a:rPr>
              <a:t>Oрганные</a:t>
            </a:r>
            <a:r>
              <a:rPr sz="1200" b="1" spc="-10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повреждения  </a:t>
            </a:r>
            <a:r>
              <a:rPr sz="1200" b="1" dirty="0">
                <a:latin typeface="Calibri"/>
                <a:cs typeface="Calibri"/>
              </a:rPr>
              <a:t>и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дисфункция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200" b="1" spc="-15" dirty="0">
                <a:latin typeface="Calibri"/>
                <a:cs typeface="Calibri"/>
              </a:rPr>
              <a:t>SIRS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11982" y="4615128"/>
            <a:ext cx="4740275" cy="85725"/>
          </a:xfrm>
          <a:custGeom>
            <a:avLst/>
            <a:gdLst/>
            <a:ahLst/>
            <a:cxnLst/>
            <a:rect l="l" t="t" r="r" b="b"/>
            <a:pathLst>
              <a:path w="4740275" h="85725">
                <a:moveTo>
                  <a:pt x="4654285" y="57149"/>
                </a:moveTo>
                <a:lnTo>
                  <a:pt x="4654285" y="85724"/>
                </a:lnTo>
                <a:lnTo>
                  <a:pt x="4711435" y="57149"/>
                </a:lnTo>
                <a:lnTo>
                  <a:pt x="4654285" y="57149"/>
                </a:lnTo>
                <a:close/>
              </a:path>
              <a:path w="4740275" h="85725">
                <a:moveTo>
                  <a:pt x="4654285" y="28574"/>
                </a:moveTo>
                <a:lnTo>
                  <a:pt x="4654285" y="57149"/>
                </a:lnTo>
                <a:lnTo>
                  <a:pt x="4668574" y="57149"/>
                </a:lnTo>
                <a:lnTo>
                  <a:pt x="4668574" y="28574"/>
                </a:lnTo>
                <a:lnTo>
                  <a:pt x="4654285" y="28574"/>
                </a:lnTo>
                <a:close/>
              </a:path>
              <a:path w="4740275" h="85725">
                <a:moveTo>
                  <a:pt x="4654285" y="0"/>
                </a:moveTo>
                <a:lnTo>
                  <a:pt x="4654285" y="28574"/>
                </a:lnTo>
                <a:lnTo>
                  <a:pt x="4668574" y="28574"/>
                </a:lnTo>
                <a:lnTo>
                  <a:pt x="4668574" y="57149"/>
                </a:lnTo>
                <a:lnTo>
                  <a:pt x="4711437" y="57148"/>
                </a:lnTo>
                <a:lnTo>
                  <a:pt x="4740010" y="42862"/>
                </a:lnTo>
                <a:lnTo>
                  <a:pt x="4654285" y="0"/>
                </a:lnTo>
                <a:close/>
              </a:path>
              <a:path w="4740275" h="85725">
                <a:moveTo>
                  <a:pt x="0" y="28573"/>
                </a:moveTo>
                <a:lnTo>
                  <a:pt x="0" y="57148"/>
                </a:lnTo>
                <a:lnTo>
                  <a:pt x="4654285" y="57149"/>
                </a:lnTo>
                <a:lnTo>
                  <a:pt x="4654285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8670" y="4729988"/>
            <a:ext cx="434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врем</a:t>
            </a:r>
            <a:r>
              <a:rPr sz="1200" b="1" dirty="0">
                <a:latin typeface="Calibri"/>
                <a:cs typeface="Calibri"/>
              </a:rPr>
              <a:t>я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3728" y="4672076"/>
            <a:ext cx="4885055" cy="820419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b="1" spc="-15" dirty="0">
                <a:latin typeface="Calibri"/>
                <a:cs typeface="Calibri"/>
              </a:rPr>
              <a:t>SIRS: </a:t>
            </a:r>
            <a:r>
              <a:rPr sz="1200" b="1" spc="-20" dirty="0">
                <a:latin typeface="Calibri"/>
                <a:cs typeface="Calibri"/>
              </a:rPr>
              <a:t>Синдром системного воспалительного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ответа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b="1" spc="-20" dirty="0">
                <a:latin typeface="Calibri"/>
                <a:cs typeface="Calibri"/>
              </a:rPr>
              <a:t>CARS: Синдром компенсаторного антивоспалительного</a:t>
            </a:r>
            <a:r>
              <a:rPr sz="1200" b="1" spc="-5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ответа</a:t>
            </a:r>
            <a:endParaRPr sz="1200">
              <a:latin typeface="Calibri"/>
              <a:cs typeface="Calibri"/>
            </a:endParaRPr>
          </a:p>
          <a:p>
            <a:pPr marL="193675">
              <a:lnSpc>
                <a:spcPct val="100000"/>
              </a:lnSpc>
              <a:spcBef>
                <a:spcPts val="910"/>
              </a:spcBef>
            </a:pPr>
            <a:r>
              <a:rPr sz="1300" i="1" spc="10" dirty="0">
                <a:latin typeface="Calibri"/>
                <a:cs typeface="Calibri"/>
              </a:rPr>
              <a:t>Grimminger </a:t>
            </a:r>
            <a:r>
              <a:rPr sz="1300" i="1" dirty="0">
                <a:latin typeface="Calibri"/>
                <a:cs typeface="Calibri"/>
              </a:rPr>
              <a:t>F </a:t>
            </a:r>
            <a:r>
              <a:rPr sz="1300" i="1" spc="5" dirty="0">
                <a:latin typeface="Calibri"/>
                <a:cs typeface="Calibri"/>
              </a:rPr>
              <a:t>et al., Clinical </a:t>
            </a:r>
            <a:r>
              <a:rPr sz="1300" i="1" spc="10" dirty="0">
                <a:latin typeface="Calibri"/>
                <a:cs typeface="Calibri"/>
              </a:rPr>
              <a:t>Nutrition </a:t>
            </a:r>
            <a:r>
              <a:rPr sz="1300" i="1" spc="5" dirty="0">
                <a:latin typeface="Calibri"/>
                <a:cs typeface="Calibri"/>
              </a:rPr>
              <a:t>21 </a:t>
            </a:r>
            <a:r>
              <a:rPr sz="1300" i="1" spc="10" dirty="0">
                <a:latin typeface="Calibri"/>
                <a:cs typeface="Calibri"/>
              </a:rPr>
              <a:t>(2002) </a:t>
            </a:r>
            <a:r>
              <a:rPr sz="1300" i="1" spc="5" dirty="0">
                <a:latin typeface="Calibri"/>
                <a:cs typeface="Calibri"/>
              </a:rPr>
              <a:t>23-29, </a:t>
            </a:r>
            <a:r>
              <a:rPr sz="1300" i="1" spc="10" dirty="0">
                <a:latin typeface="Calibri"/>
                <a:cs typeface="Calibri"/>
              </a:rPr>
              <a:t>supplement</a:t>
            </a:r>
            <a:r>
              <a:rPr sz="1300" i="1" spc="90" dirty="0">
                <a:latin typeface="Calibri"/>
                <a:cs typeface="Calibri"/>
              </a:rPr>
              <a:t> </a:t>
            </a:r>
            <a:r>
              <a:rPr sz="1300" i="1" dirty="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57362" y="338327"/>
            <a:ext cx="486600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5" dirty="0">
                <a:latin typeface="Arial Narrow"/>
                <a:cs typeface="Arial Narrow"/>
              </a:rPr>
              <a:t>Понятие </a:t>
            </a:r>
            <a:r>
              <a:rPr sz="2300" dirty="0">
                <a:latin typeface="Arial Narrow"/>
                <a:cs typeface="Arial Narrow"/>
              </a:rPr>
              <a:t>о </a:t>
            </a:r>
            <a:r>
              <a:rPr sz="2300" spc="10" dirty="0">
                <a:latin typeface="Arial Narrow"/>
                <a:cs typeface="Arial Narrow"/>
              </a:rPr>
              <a:t>воспалительном</a:t>
            </a:r>
            <a:r>
              <a:rPr sz="2300" spc="35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ГОМЕОСТАЗЕ</a:t>
            </a:r>
            <a:endParaRPr sz="2300">
              <a:latin typeface="Arial Narrow"/>
              <a:cs typeface="Arial Narrow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692932" y="2400758"/>
            <a:ext cx="3720465" cy="425450"/>
            <a:chOff x="2692932" y="2400758"/>
            <a:chExt cx="3720465" cy="425450"/>
          </a:xfrm>
        </p:grpSpPr>
        <p:sp>
          <p:nvSpPr>
            <p:cNvPr id="17" name="object 17"/>
            <p:cNvSpPr/>
            <p:nvPr/>
          </p:nvSpPr>
          <p:spPr>
            <a:xfrm>
              <a:off x="2725324" y="2426160"/>
              <a:ext cx="3688079" cy="400050"/>
            </a:xfrm>
            <a:custGeom>
              <a:avLst/>
              <a:gdLst/>
              <a:ahLst/>
              <a:cxnLst/>
              <a:rect l="l" t="t" r="r" b="b"/>
              <a:pathLst>
                <a:path w="3688079" h="400050">
                  <a:moveTo>
                    <a:pt x="868904" y="0"/>
                  </a:moveTo>
                  <a:lnTo>
                    <a:pt x="814536" y="784"/>
                  </a:lnTo>
                  <a:lnTo>
                    <a:pt x="758353" y="2969"/>
                  </a:lnTo>
                  <a:lnTo>
                    <a:pt x="701906" y="6221"/>
                  </a:lnTo>
                  <a:lnTo>
                    <a:pt x="646755" y="10213"/>
                  </a:lnTo>
                  <a:lnTo>
                    <a:pt x="569927" y="16868"/>
                  </a:lnTo>
                  <a:lnTo>
                    <a:pt x="504715" y="23361"/>
                  </a:lnTo>
                  <a:lnTo>
                    <a:pt x="437398" y="32291"/>
                  </a:lnTo>
                  <a:lnTo>
                    <a:pt x="385876" y="42490"/>
                  </a:lnTo>
                  <a:lnTo>
                    <a:pt x="257116" y="76688"/>
                  </a:lnTo>
                  <a:lnTo>
                    <a:pt x="216140" y="89283"/>
                  </a:lnTo>
                  <a:lnTo>
                    <a:pt x="177100" y="102883"/>
                  </a:lnTo>
                  <a:lnTo>
                    <a:pt x="139482" y="117701"/>
                  </a:lnTo>
                  <a:lnTo>
                    <a:pt x="98110" y="136239"/>
                  </a:lnTo>
                  <a:lnTo>
                    <a:pt x="56452" y="157425"/>
                  </a:lnTo>
                  <a:lnTo>
                    <a:pt x="21405" y="177293"/>
                  </a:lnTo>
                  <a:lnTo>
                    <a:pt x="0" y="192002"/>
                  </a:lnTo>
                  <a:lnTo>
                    <a:pt x="24113" y="221500"/>
                  </a:lnTo>
                  <a:lnTo>
                    <a:pt x="27256" y="218931"/>
                  </a:lnTo>
                  <a:lnTo>
                    <a:pt x="30659" y="216554"/>
                  </a:lnTo>
                  <a:lnTo>
                    <a:pt x="74816" y="190807"/>
                  </a:lnTo>
                  <a:lnTo>
                    <a:pt x="115015" y="170384"/>
                  </a:lnTo>
                  <a:lnTo>
                    <a:pt x="154505" y="152714"/>
                  </a:lnTo>
                  <a:lnTo>
                    <a:pt x="191054" y="138336"/>
                  </a:lnTo>
                  <a:lnTo>
                    <a:pt x="228660" y="125267"/>
                  </a:lnTo>
                  <a:lnTo>
                    <a:pt x="268300" y="113110"/>
                  </a:lnTo>
                  <a:lnTo>
                    <a:pt x="373561" y="84733"/>
                  </a:lnTo>
                  <a:lnTo>
                    <a:pt x="418147" y="74505"/>
                  </a:lnTo>
                  <a:lnTo>
                    <a:pt x="474040" y="65354"/>
                  </a:lnTo>
                  <a:lnTo>
                    <a:pt x="573570" y="54794"/>
                  </a:lnTo>
                  <a:lnTo>
                    <a:pt x="649952" y="48178"/>
                  </a:lnTo>
                  <a:lnTo>
                    <a:pt x="704655" y="44221"/>
                  </a:lnTo>
                  <a:lnTo>
                    <a:pt x="760543" y="41005"/>
                  </a:lnTo>
                  <a:lnTo>
                    <a:pt x="816013" y="38856"/>
                  </a:lnTo>
                  <a:lnTo>
                    <a:pt x="869450" y="38096"/>
                  </a:lnTo>
                  <a:lnTo>
                    <a:pt x="894739" y="38334"/>
                  </a:lnTo>
                  <a:lnTo>
                    <a:pt x="961270" y="41403"/>
                  </a:lnTo>
                  <a:lnTo>
                    <a:pt x="1001045" y="44251"/>
                  </a:lnTo>
                  <a:lnTo>
                    <a:pt x="1039660" y="47910"/>
                  </a:lnTo>
                  <a:lnTo>
                    <a:pt x="1078818" y="52724"/>
                  </a:lnTo>
                  <a:lnTo>
                    <a:pt x="1120249" y="59043"/>
                  </a:lnTo>
                  <a:lnTo>
                    <a:pt x="1165562" y="67207"/>
                  </a:lnTo>
                  <a:lnTo>
                    <a:pt x="1216705" y="77617"/>
                  </a:lnTo>
                  <a:lnTo>
                    <a:pt x="1275213" y="90608"/>
                  </a:lnTo>
                  <a:lnTo>
                    <a:pt x="1345200" y="107629"/>
                  </a:lnTo>
                  <a:lnTo>
                    <a:pt x="1384947" y="117872"/>
                  </a:lnTo>
                  <a:lnTo>
                    <a:pt x="1427129" y="129032"/>
                  </a:lnTo>
                  <a:lnTo>
                    <a:pt x="1516541" y="153375"/>
                  </a:lnTo>
                  <a:lnTo>
                    <a:pt x="1608979" y="179222"/>
                  </a:lnTo>
                  <a:lnTo>
                    <a:pt x="1699914" y="205107"/>
                  </a:lnTo>
                  <a:lnTo>
                    <a:pt x="1918004" y="268229"/>
                  </a:lnTo>
                  <a:lnTo>
                    <a:pt x="1924024" y="271254"/>
                  </a:lnTo>
                  <a:lnTo>
                    <a:pt x="1933789" y="275499"/>
                  </a:lnTo>
                  <a:lnTo>
                    <a:pt x="1955133" y="283349"/>
                  </a:lnTo>
                  <a:lnTo>
                    <a:pt x="1978935" y="290974"/>
                  </a:lnTo>
                  <a:lnTo>
                    <a:pt x="2028198" y="305729"/>
                  </a:lnTo>
                  <a:lnTo>
                    <a:pt x="2051136" y="313004"/>
                  </a:lnTo>
                  <a:lnTo>
                    <a:pt x="2071091" y="320220"/>
                  </a:lnTo>
                  <a:lnTo>
                    <a:pt x="2079113" y="323629"/>
                  </a:lnTo>
                  <a:lnTo>
                    <a:pt x="2087723" y="327859"/>
                  </a:lnTo>
                  <a:lnTo>
                    <a:pt x="2089589" y="328439"/>
                  </a:lnTo>
                  <a:lnTo>
                    <a:pt x="2126998" y="334034"/>
                  </a:lnTo>
                  <a:lnTo>
                    <a:pt x="2161320" y="339700"/>
                  </a:lnTo>
                  <a:lnTo>
                    <a:pt x="2231194" y="351661"/>
                  </a:lnTo>
                  <a:lnTo>
                    <a:pt x="2268448" y="357632"/>
                  </a:lnTo>
                  <a:lnTo>
                    <a:pt x="2308349" y="363367"/>
                  </a:lnTo>
                  <a:lnTo>
                    <a:pt x="2351714" y="368694"/>
                  </a:lnTo>
                  <a:lnTo>
                    <a:pt x="2452366" y="378067"/>
                  </a:lnTo>
                  <a:lnTo>
                    <a:pt x="2572520" y="387791"/>
                  </a:lnTo>
                  <a:lnTo>
                    <a:pt x="2636897" y="392245"/>
                  </a:lnTo>
                  <a:lnTo>
                    <a:pt x="2702139" y="395983"/>
                  </a:lnTo>
                  <a:lnTo>
                    <a:pt x="2766757" y="398670"/>
                  </a:lnTo>
                  <a:lnTo>
                    <a:pt x="2829270" y="399971"/>
                  </a:lnTo>
                  <a:lnTo>
                    <a:pt x="2859415" y="399997"/>
                  </a:lnTo>
                  <a:lnTo>
                    <a:pt x="2888376" y="399548"/>
                  </a:lnTo>
                  <a:lnTo>
                    <a:pt x="2943989" y="397556"/>
                  </a:lnTo>
                  <a:lnTo>
                    <a:pt x="2998148" y="394385"/>
                  </a:lnTo>
                  <a:lnTo>
                    <a:pt x="3051049" y="390037"/>
                  </a:lnTo>
                  <a:lnTo>
                    <a:pt x="3102919" y="384519"/>
                  </a:lnTo>
                  <a:lnTo>
                    <a:pt x="3153986" y="377835"/>
                  </a:lnTo>
                  <a:lnTo>
                    <a:pt x="3204474" y="369991"/>
                  </a:lnTo>
                  <a:lnTo>
                    <a:pt x="3254608" y="360994"/>
                  </a:lnTo>
                  <a:lnTo>
                    <a:pt x="3304616" y="350855"/>
                  </a:lnTo>
                  <a:lnTo>
                    <a:pt x="3356404" y="338343"/>
                  </a:lnTo>
                  <a:lnTo>
                    <a:pt x="3410242" y="322976"/>
                  </a:lnTo>
                  <a:lnTo>
                    <a:pt x="3464346" y="305821"/>
                  </a:lnTo>
                  <a:lnTo>
                    <a:pt x="3517294" y="287856"/>
                  </a:lnTo>
                  <a:lnTo>
                    <a:pt x="3567626" y="270061"/>
                  </a:lnTo>
                  <a:lnTo>
                    <a:pt x="3654458" y="238937"/>
                  </a:lnTo>
                  <a:lnTo>
                    <a:pt x="3687826" y="227619"/>
                  </a:lnTo>
                  <a:lnTo>
                    <a:pt x="3675829" y="191457"/>
                  </a:lnTo>
                  <a:lnTo>
                    <a:pt x="3641730" y="203027"/>
                  </a:lnTo>
                  <a:lnTo>
                    <a:pt x="3505050" y="251777"/>
                  </a:lnTo>
                  <a:lnTo>
                    <a:pt x="3452825" y="269504"/>
                  </a:lnTo>
                  <a:lnTo>
                    <a:pt x="3399773" y="286343"/>
                  </a:lnTo>
                  <a:lnTo>
                    <a:pt x="3347448" y="301311"/>
                  </a:lnTo>
                  <a:lnTo>
                    <a:pt x="3297040" y="313516"/>
                  </a:lnTo>
                  <a:lnTo>
                    <a:pt x="3247875" y="323494"/>
                  </a:lnTo>
                  <a:lnTo>
                    <a:pt x="3198620" y="332343"/>
                  </a:lnTo>
                  <a:lnTo>
                    <a:pt x="3149037" y="340057"/>
                  </a:lnTo>
                  <a:lnTo>
                    <a:pt x="3098885" y="346633"/>
                  </a:lnTo>
                  <a:lnTo>
                    <a:pt x="3047925" y="352065"/>
                  </a:lnTo>
                  <a:lnTo>
                    <a:pt x="2995917" y="356350"/>
                  </a:lnTo>
                  <a:lnTo>
                    <a:pt x="2942624" y="359482"/>
                  </a:lnTo>
                  <a:lnTo>
                    <a:pt x="2887780" y="361452"/>
                  </a:lnTo>
                  <a:lnTo>
                    <a:pt x="2859443" y="361897"/>
                  </a:lnTo>
                  <a:lnTo>
                    <a:pt x="2830060" y="361880"/>
                  </a:lnTo>
                  <a:lnTo>
                    <a:pt x="2768338" y="360602"/>
                  </a:lnTo>
                  <a:lnTo>
                    <a:pt x="2704317" y="357945"/>
                  </a:lnTo>
                  <a:lnTo>
                    <a:pt x="2639526" y="354237"/>
                  </a:lnTo>
                  <a:lnTo>
                    <a:pt x="2575482" y="349807"/>
                  </a:lnTo>
                  <a:lnTo>
                    <a:pt x="2513675" y="344986"/>
                  </a:lnTo>
                  <a:lnTo>
                    <a:pt x="2379059" y="333273"/>
                  </a:lnTo>
                  <a:lnTo>
                    <a:pt x="2313768" y="325654"/>
                  </a:lnTo>
                  <a:lnTo>
                    <a:pt x="2274476" y="320012"/>
                  </a:lnTo>
                  <a:lnTo>
                    <a:pt x="2132634" y="296353"/>
                  </a:lnTo>
                  <a:lnTo>
                    <a:pt x="2100014" y="291475"/>
                  </a:lnTo>
                  <a:lnTo>
                    <a:pt x="2062651" y="276686"/>
                  </a:lnTo>
                  <a:lnTo>
                    <a:pt x="1990535" y="254683"/>
                  </a:lnTo>
                  <a:lnTo>
                    <a:pt x="1968237" y="247573"/>
                  </a:lnTo>
                  <a:lnTo>
                    <a:pt x="1948874" y="240513"/>
                  </a:lnTo>
                  <a:lnTo>
                    <a:pt x="1941134" y="237211"/>
                  </a:lnTo>
                  <a:lnTo>
                    <a:pt x="1932508" y="232876"/>
                  </a:lnTo>
                  <a:lnTo>
                    <a:pt x="1665290" y="155590"/>
                  </a:lnTo>
                  <a:lnTo>
                    <a:pt x="1526625" y="116634"/>
                  </a:lnTo>
                  <a:lnTo>
                    <a:pt x="1481113" y="104143"/>
                  </a:lnTo>
                  <a:lnTo>
                    <a:pt x="1394454" y="80977"/>
                  </a:lnTo>
                  <a:lnTo>
                    <a:pt x="1354399" y="70656"/>
                  </a:lnTo>
                  <a:lnTo>
                    <a:pt x="1317244" y="61414"/>
                  </a:lnTo>
                  <a:lnTo>
                    <a:pt x="1253046" y="46541"/>
                  </a:lnTo>
                  <a:lnTo>
                    <a:pt x="1197719" y="34737"/>
                  </a:lnTo>
                  <a:lnTo>
                    <a:pt x="1148741" y="25318"/>
                  </a:lnTo>
                  <a:lnTo>
                    <a:pt x="1083459" y="14908"/>
                  </a:lnTo>
                  <a:lnTo>
                    <a:pt x="1043249" y="9979"/>
                  </a:lnTo>
                  <a:lnTo>
                    <a:pt x="1003764" y="6249"/>
                  </a:lnTo>
                  <a:lnTo>
                    <a:pt x="963395" y="3362"/>
                  </a:lnTo>
                  <a:lnTo>
                    <a:pt x="920125" y="952"/>
                  </a:lnTo>
                  <a:lnTo>
                    <a:pt x="895090" y="237"/>
                  </a:lnTo>
                  <a:lnTo>
                    <a:pt x="868904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11982" y="2419808"/>
              <a:ext cx="3670300" cy="361950"/>
            </a:xfrm>
            <a:custGeom>
              <a:avLst/>
              <a:gdLst/>
              <a:ahLst/>
              <a:cxnLst/>
              <a:rect l="l" t="t" r="r" b="b"/>
              <a:pathLst>
                <a:path w="3670300" h="361950">
                  <a:moveTo>
                    <a:pt x="0" y="187703"/>
                  </a:moveTo>
                  <a:lnTo>
                    <a:pt x="53578" y="155067"/>
                  </a:lnTo>
                  <a:lnTo>
                    <a:pt x="94505" y="134263"/>
                  </a:lnTo>
                  <a:lnTo>
                    <a:pt x="134937" y="116160"/>
                  </a:lnTo>
                  <a:lnTo>
                    <a:pt x="172020" y="101562"/>
                  </a:lnTo>
                  <a:lnTo>
                    <a:pt x="210343" y="88228"/>
                  </a:lnTo>
                  <a:lnTo>
                    <a:pt x="250651" y="75851"/>
                  </a:lnTo>
                  <a:lnTo>
                    <a:pt x="293687" y="64128"/>
                  </a:lnTo>
                  <a:lnTo>
                    <a:pt x="335896" y="52775"/>
                  </a:lnTo>
                  <a:lnTo>
                    <a:pt x="378354" y="41945"/>
                  </a:lnTo>
                  <a:lnTo>
                    <a:pt x="428749" y="31986"/>
                  </a:lnTo>
                  <a:lnTo>
                    <a:pt x="494770" y="23246"/>
                  </a:lnTo>
                  <a:lnTo>
                    <a:pt x="536489" y="19011"/>
                  </a:lnTo>
                  <a:lnTo>
                    <a:pt x="584191" y="14535"/>
                  </a:lnTo>
                  <a:lnTo>
                    <a:pt x="636297" y="10147"/>
                  </a:lnTo>
                  <a:lnTo>
                    <a:pt x="691223" y="6173"/>
                  </a:lnTo>
                  <a:lnTo>
                    <a:pt x="747391" y="2939"/>
                  </a:lnTo>
                  <a:lnTo>
                    <a:pt x="803217" y="773"/>
                  </a:lnTo>
                  <a:lnTo>
                    <a:pt x="857120" y="0"/>
                  </a:lnTo>
                  <a:lnTo>
                    <a:pt x="907520" y="947"/>
                  </a:lnTo>
                  <a:lnTo>
                    <a:pt x="956125" y="3707"/>
                  </a:lnTo>
                  <a:lnTo>
                    <a:pt x="1001536" y="7158"/>
                  </a:lnTo>
                  <a:lnTo>
                    <a:pt x="1046230" y="11820"/>
                  </a:lnTo>
                  <a:lnTo>
                    <a:pt x="1092682" y="18213"/>
                  </a:lnTo>
                  <a:lnTo>
                    <a:pt x="1143370" y="26857"/>
                  </a:lnTo>
                  <a:lnTo>
                    <a:pt x="1200768" y="38272"/>
                  </a:lnTo>
                  <a:lnTo>
                    <a:pt x="1267354" y="52978"/>
                  </a:lnTo>
                  <a:lnTo>
                    <a:pt x="1309029" y="62918"/>
                  </a:lnTo>
                  <a:lnTo>
                    <a:pt x="1355825" y="74716"/>
                  </a:lnTo>
                  <a:lnTo>
                    <a:pt x="1406706" y="88037"/>
                  </a:lnTo>
                  <a:lnTo>
                    <a:pt x="1460641" y="102548"/>
                  </a:lnTo>
                  <a:lnTo>
                    <a:pt x="1516594" y="117912"/>
                  </a:lnTo>
                  <a:lnTo>
                    <a:pt x="1573535" y="133796"/>
                  </a:lnTo>
                  <a:lnTo>
                    <a:pt x="1630428" y="149863"/>
                  </a:lnTo>
                  <a:lnTo>
                    <a:pt x="1686241" y="165779"/>
                  </a:lnTo>
                  <a:lnTo>
                    <a:pt x="1739940" y="181210"/>
                  </a:lnTo>
                  <a:lnTo>
                    <a:pt x="1790493" y="195819"/>
                  </a:lnTo>
                  <a:lnTo>
                    <a:pt x="1836866" y="209273"/>
                  </a:lnTo>
                  <a:lnTo>
                    <a:pt x="1878025" y="221236"/>
                  </a:lnTo>
                  <a:lnTo>
                    <a:pt x="1912938" y="231373"/>
                  </a:lnTo>
                  <a:lnTo>
                    <a:pt x="1949627" y="246413"/>
                  </a:lnTo>
                  <a:lnTo>
                    <a:pt x="1997108" y="261105"/>
                  </a:lnTo>
                  <a:lnTo>
                    <a:pt x="2044836" y="275797"/>
                  </a:lnTo>
                  <a:lnTo>
                    <a:pt x="2082271" y="290838"/>
                  </a:lnTo>
                  <a:lnTo>
                    <a:pt x="2129350" y="298013"/>
                  </a:lnTo>
                  <a:lnTo>
                    <a:pt x="2175365" y="305807"/>
                  </a:lnTo>
                  <a:lnTo>
                    <a:pt x="2222334" y="313834"/>
                  </a:lnTo>
                  <a:lnTo>
                    <a:pt x="2272281" y="321706"/>
                  </a:lnTo>
                  <a:lnTo>
                    <a:pt x="2327225" y="329035"/>
                  </a:lnTo>
                  <a:lnTo>
                    <a:pt x="2389188" y="335436"/>
                  </a:lnTo>
                  <a:lnTo>
                    <a:pt x="2430929" y="339087"/>
                  </a:lnTo>
                  <a:lnTo>
                    <a:pt x="2476267" y="342958"/>
                  </a:lnTo>
                  <a:lnTo>
                    <a:pt x="2524430" y="346880"/>
                  </a:lnTo>
                  <a:lnTo>
                    <a:pt x="2574649" y="350681"/>
                  </a:lnTo>
                  <a:lnTo>
                    <a:pt x="2626154" y="354193"/>
                  </a:lnTo>
                  <a:lnTo>
                    <a:pt x="2678175" y="357245"/>
                  </a:lnTo>
                  <a:lnTo>
                    <a:pt x="2729943" y="359667"/>
                  </a:lnTo>
                  <a:lnTo>
                    <a:pt x="2780686" y="361288"/>
                  </a:lnTo>
                  <a:lnTo>
                    <a:pt x="2829635" y="361940"/>
                  </a:lnTo>
                  <a:lnTo>
                    <a:pt x="2876021" y="361452"/>
                  </a:lnTo>
                  <a:lnTo>
                    <a:pt x="2931250" y="359471"/>
                  </a:lnTo>
                  <a:lnTo>
                    <a:pt x="2984975" y="356320"/>
                  </a:lnTo>
                  <a:lnTo>
                    <a:pt x="3037429" y="352004"/>
                  </a:lnTo>
                  <a:lnTo>
                    <a:pt x="3088844" y="346528"/>
                  </a:lnTo>
                  <a:lnTo>
                    <a:pt x="3139454" y="339898"/>
                  </a:lnTo>
                  <a:lnTo>
                    <a:pt x="3189490" y="332119"/>
                  </a:lnTo>
                  <a:lnTo>
                    <a:pt x="3239184" y="323197"/>
                  </a:lnTo>
                  <a:lnTo>
                    <a:pt x="3288771" y="313137"/>
                  </a:lnTo>
                  <a:lnTo>
                    <a:pt x="3339868" y="300779"/>
                  </a:lnTo>
                  <a:lnTo>
                    <a:pt x="3392950" y="285611"/>
                  </a:lnTo>
                  <a:lnTo>
                    <a:pt x="3446529" y="268614"/>
                  </a:lnTo>
                  <a:lnTo>
                    <a:pt x="3499114" y="250769"/>
                  </a:lnTo>
                  <a:lnTo>
                    <a:pt x="3549220" y="233053"/>
                  </a:lnTo>
                  <a:lnTo>
                    <a:pt x="3595357" y="216449"/>
                  </a:lnTo>
                  <a:lnTo>
                    <a:pt x="3636036" y="201934"/>
                  </a:lnTo>
                  <a:lnTo>
                    <a:pt x="3669771" y="190491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413386" y="4129532"/>
            <a:ext cx="25412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latin typeface="Calibri"/>
                <a:cs typeface="Calibri"/>
              </a:rPr>
              <a:t>Анергия </a:t>
            </a:r>
            <a:r>
              <a:rPr sz="1200" b="1" dirty="0">
                <a:latin typeface="Calibri"/>
                <a:cs typeface="Calibri"/>
              </a:rPr>
              <a:t>и </a:t>
            </a:r>
            <a:r>
              <a:rPr sz="1200" b="1" spc="-25" dirty="0">
                <a:latin typeface="Calibri"/>
                <a:cs typeface="Calibri"/>
              </a:rPr>
              <a:t>инфекционные</a:t>
            </a:r>
            <a:r>
              <a:rPr sz="1200" b="1" spc="-8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осложнения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90059" y="421639"/>
            <a:ext cx="33674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30" dirty="0">
                <a:latin typeface="Calibri"/>
                <a:cs typeface="Calibri"/>
              </a:rPr>
              <a:t>Этиологические </a:t>
            </a:r>
            <a:r>
              <a:rPr sz="1500" spc="-135" dirty="0">
                <a:latin typeface="Calibri"/>
                <a:cs typeface="Calibri"/>
              </a:rPr>
              <a:t>факторы </a:t>
            </a:r>
            <a:r>
              <a:rPr sz="1500" spc="-150" dirty="0">
                <a:latin typeface="Calibri"/>
                <a:cs typeface="Calibri"/>
              </a:rPr>
              <a:t>ОЦН </a:t>
            </a:r>
            <a:r>
              <a:rPr sz="1500" spc="-140" dirty="0">
                <a:latin typeface="Calibri"/>
                <a:cs typeface="Calibri"/>
              </a:rPr>
              <a:t>(Белкин </a:t>
            </a:r>
            <a:r>
              <a:rPr sz="1500" spc="-150" dirty="0">
                <a:latin typeface="Calibri"/>
                <a:cs typeface="Calibri"/>
              </a:rPr>
              <a:t>А.А.,</a:t>
            </a:r>
            <a:r>
              <a:rPr sz="1500" spc="-270" dirty="0">
                <a:latin typeface="Calibri"/>
                <a:cs typeface="Calibri"/>
              </a:rPr>
              <a:t> </a:t>
            </a:r>
            <a:r>
              <a:rPr sz="1500" spc="-95" dirty="0">
                <a:latin typeface="Calibri"/>
                <a:cs typeface="Calibri"/>
              </a:rPr>
              <a:t>1999)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9002" y="1599691"/>
            <a:ext cx="8094345" cy="325627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06070" marR="264795" indent="-285750">
              <a:lnSpc>
                <a:spcPts val="1390"/>
              </a:lnSpc>
              <a:spcBef>
                <a:spcPts val="185"/>
              </a:spcBef>
              <a:buSzPct val="66666"/>
              <a:buFont typeface="Wingdings"/>
              <a:buChar char=""/>
              <a:tabLst>
                <a:tab pos="306070" algn="l"/>
                <a:tab pos="306705" algn="l"/>
              </a:tabLst>
            </a:pPr>
            <a:r>
              <a:rPr sz="1200" spc="-114" dirty="0">
                <a:latin typeface="Calibri"/>
                <a:cs typeface="Calibri"/>
              </a:rPr>
              <a:t>фокальное </a:t>
            </a:r>
            <a:r>
              <a:rPr sz="1200" spc="-105" dirty="0">
                <a:latin typeface="Calibri"/>
                <a:cs typeface="Calibri"/>
              </a:rPr>
              <a:t>(инсульт) </a:t>
            </a:r>
            <a:r>
              <a:rPr sz="1200" spc="-130" dirty="0">
                <a:latin typeface="Calibri"/>
                <a:cs typeface="Calibri"/>
              </a:rPr>
              <a:t>или </a:t>
            </a:r>
            <a:r>
              <a:rPr sz="1200" spc="-110" dirty="0">
                <a:latin typeface="Calibri"/>
                <a:cs typeface="Calibri"/>
              </a:rPr>
              <a:t>диффузное (ангиоспазм </a:t>
            </a:r>
            <a:r>
              <a:rPr sz="1200" spc="-114" dirty="0">
                <a:latin typeface="Calibri"/>
                <a:cs typeface="Calibri"/>
              </a:rPr>
              <a:t>при субарахноидальном кровоизлиянии) </a:t>
            </a:r>
            <a:r>
              <a:rPr sz="1200" spc="-120" dirty="0">
                <a:latin typeface="Calibri"/>
                <a:cs typeface="Calibri"/>
              </a:rPr>
              <a:t>нарушение </a:t>
            </a:r>
            <a:r>
              <a:rPr sz="1200" spc="-110" dirty="0">
                <a:latin typeface="Calibri"/>
                <a:cs typeface="Calibri"/>
              </a:rPr>
              <a:t>мозгового </a:t>
            </a:r>
            <a:r>
              <a:rPr sz="1200" spc="-120" dirty="0">
                <a:latin typeface="Calibri"/>
                <a:cs typeface="Calibri"/>
              </a:rPr>
              <a:t>кровообращения </a:t>
            </a:r>
            <a:r>
              <a:rPr sz="1200" spc="-110" dirty="0">
                <a:latin typeface="Calibri"/>
                <a:cs typeface="Calibri"/>
              </a:rPr>
              <a:t>на фоне  патологии </a:t>
            </a:r>
            <a:r>
              <a:rPr sz="1200" spc="-114" dirty="0">
                <a:latin typeface="Calibri"/>
                <a:cs typeface="Calibri"/>
              </a:rPr>
              <a:t>церебральных </a:t>
            </a:r>
            <a:r>
              <a:rPr sz="1200" spc="-110" dirty="0">
                <a:latin typeface="Calibri"/>
                <a:cs typeface="Calibri"/>
              </a:rPr>
              <a:t>сосудов </a:t>
            </a:r>
            <a:r>
              <a:rPr sz="1200" spc="-105" dirty="0">
                <a:latin typeface="Calibri"/>
                <a:cs typeface="Calibri"/>
              </a:rPr>
              <a:t>(атеросклеротическая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энцефалопатия)</a:t>
            </a:r>
            <a:endParaRPr sz="1200">
              <a:latin typeface="Calibri"/>
              <a:cs typeface="Calibri"/>
            </a:endParaRPr>
          </a:p>
          <a:p>
            <a:pPr marL="306070" indent="-286385">
              <a:lnSpc>
                <a:spcPct val="100000"/>
              </a:lnSpc>
              <a:spcBef>
                <a:spcPts val="229"/>
              </a:spcBef>
              <a:buSzPct val="66666"/>
              <a:buFont typeface="Wingdings"/>
              <a:buChar char=""/>
              <a:tabLst>
                <a:tab pos="306070" algn="l"/>
                <a:tab pos="306705" algn="l"/>
              </a:tabLst>
            </a:pPr>
            <a:r>
              <a:rPr sz="1200" spc="-105" dirty="0">
                <a:latin typeface="Calibri"/>
                <a:cs typeface="Calibri"/>
              </a:rPr>
              <a:t>черепно-мозговая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травма;</a:t>
            </a:r>
            <a:endParaRPr sz="1200">
              <a:latin typeface="Calibri"/>
              <a:cs typeface="Calibri"/>
            </a:endParaRPr>
          </a:p>
          <a:p>
            <a:pPr marL="306070" indent="-286385">
              <a:lnSpc>
                <a:spcPct val="100000"/>
              </a:lnSpc>
              <a:spcBef>
                <a:spcPts val="360"/>
              </a:spcBef>
              <a:buSzPct val="66666"/>
              <a:buFont typeface="Wingdings"/>
              <a:buChar char=""/>
              <a:tabLst>
                <a:tab pos="306070" algn="l"/>
                <a:tab pos="306705" algn="l"/>
              </a:tabLst>
            </a:pPr>
            <a:r>
              <a:rPr sz="1200" spc="-114" dirty="0">
                <a:latin typeface="Calibri"/>
                <a:cs typeface="Calibri"/>
              </a:rPr>
              <a:t>инфекция (энцефалит,</a:t>
            </a:r>
            <a:r>
              <a:rPr sz="1200" spc="-165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менингит);</a:t>
            </a:r>
            <a:endParaRPr sz="1200">
              <a:latin typeface="Calibri"/>
              <a:cs typeface="Calibri"/>
            </a:endParaRPr>
          </a:p>
          <a:p>
            <a:pPr marL="306070" indent="-286385">
              <a:lnSpc>
                <a:spcPct val="100000"/>
              </a:lnSpc>
              <a:spcBef>
                <a:spcPts val="265"/>
              </a:spcBef>
              <a:buSzPct val="66666"/>
              <a:buFont typeface="Wingdings"/>
              <a:buChar char=""/>
              <a:tabLst>
                <a:tab pos="306070" algn="l"/>
                <a:tab pos="306705" algn="l"/>
              </a:tabLst>
            </a:pPr>
            <a:r>
              <a:rPr sz="1200" spc="-110" dirty="0">
                <a:latin typeface="Calibri"/>
                <a:cs typeface="Calibri"/>
              </a:rPr>
              <a:t>опухолевый процесс головного</a:t>
            </a:r>
            <a:r>
              <a:rPr sz="1200" spc="-185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мозга</a:t>
            </a:r>
            <a:endParaRPr sz="1200">
              <a:latin typeface="Calibri"/>
              <a:cs typeface="Calibri"/>
            </a:endParaRPr>
          </a:p>
          <a:p>
            <a:pPr marL="306070" indent="-286385">
              <a:lnSpc>
                <a:spcPct val="100000"/>
              </a:lnSpc>
              <a:spcBef>
                <a:spcPts val="265"/>
              </a:spcBef>
              <a:buSzPct val="66666"/>
              <a:buFont typeface="Wingdings"/>
              <a:buChar char=""/>
              <a:tabLst>
                <a:tab pos="306070" algn="l"/>
                <a:tab pos="306705" algn="l"/>
              </a:tabLst>
            </a:pPr>
            <a:r>
              <a:rPr sz="1200" spc="-114" dirty="0">
                <a:latin typeface="Calibri"/>
                <a:cs typeface="Calibri"/>
              </a:rPr>
              <a:t>церебротропной </a:t>
            </a:r>
            <a:r>
              <a:rPr sz="1200" spc="-105" dirty="0">
                <a:latin typeface="Calibri"/>
                <a:cs typeface="Calibri"/>
              </a:rPr>
              <a:t>экзотоксикоз (экзогенное </a:t>
            </a:r>
            <a:r>
              <a:rPr sz="1200" spc="-110" dirty="0">
                <a:latin typeface="Calibri"/>
                <a:cs typeface="Calibri"/>
              </a:rPr>
              <a:t>отравление </a:t>
            </a:r>
            <a:r>
              <a:rPr sz="1200" spc="-125" dirty="0">
                <a:latin typeface="Calibri"/>
                <a:cs typeface="Calibri"/>
              </a:rPr>
              <a:t>нейротропными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30" dirty="0">
                <a:latin typeface="Calibri"/>
                <a:cs typeface="Calibri"/>
              </a:rPr>
              <a:t>ядами)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50" i="1" spc="-220" dirty="0">
                <a:solidFill>
                  <a:srgbClr val="5F5F5F"/>
                </a:solidFill>
                <a:latin typeface="Calibri"/>
                <a:cs typeface="Calibri"/>
              </a:rPr>
              <a:t>Вторичные</a:t>
            </a:r>
            <a:endParaRPr sz="155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90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14" dirty="0">
                <a:latin typeface="Calibri"/>
                <a:cs typeface="Calibri"/>
              </a:rPr>
              <a:t>Системная </a:t>
            </a:r>
            <a:r>
              <a:rPr sz="1200" spc="-110" dirty="0">
                <a:latin typeface="Calibri"/>
                <a:cs typeface="Calibri"/>
              </a:rPr>
              <a:t>артериальная гипотензия </a:t>
            </a:r>
            <a:r>
              <a:rPr sz="1200" spc="-125" dirty="0">
                <a:latin typeface="Calibri"/>
                <a:cs typeface="Calibri"/>
              </a:rPr>
              <a:t>(обморок, </a:t>
            </a:r>
            <a:r>
              <a:rPr sz="1200" spc="-114" dirty="0">
                <a:latin typeface="Calibri"/>
                <a:cs typeface="Calibri"/>
              </a:rPr>
              <a:t>коллапс,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шок)</a:t>
            </a:r>
            <a:endParaRPr sz="12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65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14" dirty="0">
                <a:latin typeface="Calibri"/>
                <a:cs typeface="Calibri"/>
              </a:rPr>
              <a:t>Системная </a:t>
            </a:r>
            <a:r>
              <a:rPr sz="1200" spc="-110" dirty="0">
                <a:latin typeface="Calibri"/>
                <a:cs typeface="Calibri"/>
              </a:rPr>
              <a:t>гипоксия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(механическая асфиксия, </a:t>
            </a:r>
            <a:r>
              <a:rPr sz="1200" spc="-110" dirty="0">
                <a:latin typeface="Calibri"/>
                <a:cs typeface="Calibri"/>
              </a:rPr>
              <a:t>отравление </a:t>
            </a:r>
            <a:r>
              <a:rPr sz="1200" spc="-120" dirty="0">
                <a:latin typeface="Calibri"/>
                <a:cs typeface="Calibri"/>
              </a:rPr>
              <a:t>угарным </a:t>
            </a:r>
            <a:r>
              <a:rPr sz="1200" spc="-114" dirty="0">
                <a:latin typeface="Calibri"/>
                <a:cs typeface="Calibri"/>
              </a:rPr>
              <a:t>газом, </a:t>
            </a:r>
            <a:r>
              <a:rPr sz="1200" spc="-105" dirty="0">
                <a:latin typeface="Calibri"/>
                <a:cs typeface="Calibri"/>
              </a:rPr>
              <a:t>острая </a:t>
            </a:r>
            <a:r>
              <a:rPr sz="1200" spc="-110" dirty="0">
                <a:latin typeface="Calibri"/>
                <a:cs typeface="Calibri"/>
              </a:rPr>
              <a:t>дыхательная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5" dirty="0">
                <a:latin typeface="Calibri"/>
                <a:cs typeface="Calibri"/>
              </a:rPr>
              <a:t>недостаточность)</a:t>
            </a:r>
            <a:endParaRPr sz="12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360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25" dirty="0">
                <a:latin typeface="Calibri"/>
                <a:cs typeface="Calibri"/>
              </a:rPr>
              <a:t>Эндокринные </a:t>
            </a:r>
            <a:r>
              <a:rPr sz="1200" spc="-110" dirty="0">
                <a:latin typeface="Calibri"/>
                <a:cs typeface="Calibri"/>
              </a:rPr>
              <a:t>сдвиги </a:t>
            </a:r>
            <a:r>
              <a:rPr sz="1200" spc="-120" dirty="0">
                <a:latin typeface="Calibri"/>
                <a:cs typeface="Calibri"/>
              </a:rPr>
              <a:t>(тиреоидной </a:t>
            </a:r>
            <a:r>
              <a:rPr sz="1200" spc="-105" dirty="0">
                <a:latin typeface="Calibri"/>
                <a:cs typeface="Calibri"/>
              </a:rPr>
              <a:t>криз, </a:t>
            </a:r>
            <a:r>
              <a:rPr sz="1200" spc="-114" dirty="0">
                <a:latin typeface="Calibri"/>
                <a:cs typeface="Calibri"/>
              </a:rPr>
              <a:t>кетоацидоз, гипогликемия </a:t>
            </a:r>
            <a:r>
              <a:rPr sz="1200" spc="-125" dirty="0">
                <a:latin typeface="Calibri"/>
                <a:cs typeface="Calibri"/>
              </a:rPr>
              <a:t>и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25" dirty="0">
                <a:latin typeface="Calibri"/>
                <a:cs typeface="Calibri"/>
              </a:rPr>
              <a:t>т.д.)</a:t>
            </a:r>
            <a:endParaRPr sz="12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65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14" dirty="0">
                <a:latin typeface="Calibri"/>
                <a:cs typeface="Calibri"/>
              </a:rPr>
              <a:t>Нарушения </a:t>
            </a:r>
            <a:r>
              <a:rPr sz="1200" spc="-125" dirty="0">
                <a:latin typeface="Calibri"/>
                <a:cs typeface="Calibri"/>
              </a:rPr>
              <a:t>метаболизма </a:t>
            </a:r>
            <a:r>
              <a:rPr sz="1200" spc="-110" dirty="0">
                <a:latin typeface="Calibri"/>
                <a:cs typeface="Calibri"/>
              </a:rPr>
              <a:t>(КЩС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0" dirty="0">
                <a:latin typeface="Calibri"/>
                <a:cs typeface="Calibri"/>
              </a:rPr>
              <a:t>водно-электролитного баланса)</a:t>
            </a:r>
            <a:endParaRPr sz="1200">
              <a:latin typeface="Calibri"/>
              <a:cs typeface="Calibri"/>
            </a:endParaRPr>
          </a:p>
          <a:p>
            <a:pPr marL="227329" marR="5080" indent="-214629">
              <a:lnSpc>
                <a:spcPct val="103299"/>
              </a:lnSpc>
              <a:spcBef>
                <a:spcPts val="215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00" dirty="0">
                <a:latin typeface="Calibri"/>
                <a:cs typeface="Calibri"/>
              </a:rPr>
              <a:t>Экзо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0" dirty="0">
                <a:latin typeface="Calibri"/>
                <a:cs typeface="Calibri"/>
              </a:rPr>
              <a:t>эндотоксикоз </a:t>
            </a:r>
            <a:r>
              <a:rPr sz="1200" spc="-105" dirty="0">
                <a:latin typeface="Calibri"/>
                <a:cs typeface="Calibri"/>
              </a:rPr>
              <a:t>(почечная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0" dirty="0">
                <a:latin typeface="Calibri"/>
                <a:cs typeface="Calibri"/>
              </a:rPr>
              <a:t>печеночная </a:t>
            </a:r>
            <a:r>
              <a:rPr sz="1200" spc="-105" dirty="0">
                <a:latin typeface="Calibri"/>
                <a:cs typeface="Calibri"/>
              </a:rPr>
              <a:t>недостаточность, </a:t>
            </a:r>
            <a:r>
              <a:rPr sz="1200" spc="-110" dirty="0">
                <a:latin typeface="Calibri"/>
                <a:cs typeface="Calibri"/>
              </a:rPr>
              <a:t>панкреонекроз, паранеопластический </a:t>
            </a:r>
            <a:r>
              <a:rPr sz="1200" spc="-130" dirty="0">
                <a:latin typeface="Calibri"/>
                <a:cs typeface="Calibri"/>
              </a:rPr>
              <a:t>синдром </a:t>
            </a:r>
            <a:r>
              <a:rPr sz="1200" spc="-114" dirty="0">
                <a:latin typeface="Calibri"/>
                <a:cs typeface="Calibri"/>
              </a:rPr>
              <a:t>при </a:t>
            </a:r>
            <a:r>
              <a:rPr sz="1200" spc="-95" dirty="0">
                <a:latin typeface="Calibri"/>
                <a:cs typeface="Calibri"/>
              </a:rPr>
              <a:t>опухолях </a:t>
            </a:r>
            <a:r>
              <a:rPr sz="1200" spc="-110" dirty="0">
                <a:latin typeface="Calibri"/>
                <a:cs typeface="Calibri"/>
              </a:rPr>
              <a:t>экстрацеребральной  </a:t>
            </a:r>
            <a:r>
              <a:rPr sz="1200" spc="-114" dirty="0">
                <a:latin typeface="Calibri"/>
                <a:cs typeface="Calibri"/>
              </a:rPr>
              <a:t>локализации, травма </a:t>
            </a:r>
            <a:r>
              <a:rPr sz="1200" spc="-125" dirty="0">
                <a:latin typeface="Calibri"/>
                <a:cs typeface="Calibri"/>
              </a:rPr>
              <a:t>и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spc="-125" dirty="0">
                <a:latin typeface="Calibri"/>
                <a:cs typeface="Calibri"/>
              </a:rPr>
              <a:t>т.д.)</a:t>
            </a:r>
            <a:endParaRPr sz="12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65"/>
              </a:spcBef>
              <a:buSzPct val="66666"/>
              <a:buFont typeface="Wingdings"/>
              <a:buChar char=""/>
              <a:tabLst>
                <a:tab pos="227329" algn="l"/>
              </a:tabLst>
            </a:pPr>
            <a:r>
              <a:rPr sz="1200" spc="-100" dirty="0">
                <a:latin typeface="Calibri"/>
                <a:cs typeface="Calibri"/>
              </a:rPr>
              <a:t>Сепсис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2023" y="368808"/>
            <a:ext cx="102108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6801" y="552703"/>
            <a:ext cx="98806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70" dirty="0">
                <a:latin typeface="Calibri"/>
                <a:cs typeface="Calibri"/>
              </a:rPr>
              <a:t>ПД</a:t>
            </a:r>
            <a:endParaRPr sz="2700">
              <a:latin typeface="Calibri"/>
              <a:cs typeface="Calibri"/>
            </a:endParaRPr>
          </a:p>
          <a:p>
            <a:pPr marL="62230">
              <a:lnSpc>
                <a:spcPct val="100000"/>
              </a:lnSpc>
              <a:spcBef>
                <a:spcPts val="2405"/>
              </a:spcBef>
            </a:pPr>
            <a:r>
              <a:rPr sz="1900" i="1" spc="-210" dirty="0">
                <a:solidFill>
                  <a:srgbClr val="5F5F5F"/>
                </a:solidFill>
                <a:latin typeface="Calibri"/>
                <a:cs typeface="Calibri"/>
              </a:rPr>
              <a:t>Первичные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325" y="781303"/>
            <a:ext cx="413257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Эволюция </a:t>
            </a:r>
            <a:r>
              <a:rPr spc="-165" dirty="0"/>
              <a:t>ОЦН- </a:t>
            </a:r>
            <a:r>
              <a:rPr spc="-204" dirty="0"/>
              <a:t>смена</a:t>
            </a:r>
            <a:r>
              <a:rPr spc="-100" dirty="0"/>
              <a:t> </a:t>
            </a:r>
            <a:r>
              <a:rPr spc="-210" dirty="0"/>
              <a:t>симптомокомлексов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6" y="2996183"/>
            <a:ext cx="102107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276" y="3274567"/>
            <a:ext cx="674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4470" marR="5080" indent="-192405">
              <a:lnSpc>
                <a:spcPts val="1010"/>
              </a:lnSpc>
              <a:spcBef>
                <a:spcPts val="190"/>
              </a:spcBef>
            </a:pPr>
            <a:r>
              <a:rPr sz="900" spc="-90" dirty="0">
                <a:latin typeface="Calibri"/>
                <a:cs typeface="Calibri"/>
              </a:rPr>
              <a:t>Э</a:t>
            </a:r>
            <a:r>
              <a:rPr sz="900" spc="-65" dirty="0">
                <a:latin typeface="Calibri"/>
                <a:cs typeface="Calibri"/>
              </a:rPr>
              <a:t>т</a:t>
            </a:r>
            <a:r>
              <a:rPr sz="900" spc="-95" dirty="0">
                <a:latin typeface="Calibri"/>
                <a:cs typeface="Calibri"/>
              </a:rPr>
              <a:t>ио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65" dirty="0">
                <a:latin typeface="Calibri"/>
                <a:cs typeface="Calibri"/>
              </a:rPr>
              <a:t>ий  </a:t>
            </a:r>
            <a:r>
              <a:rPr sz="900" spc="-75" dirty="0">
                <a:latin typeface="Calibri"/>
                <a:cs typeface="Calibri"/>
              </a:rPr>
              <a:t>фактор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941320"/>
            <a:ext cx="1075944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1221" y="3274567"/>
            <a:ext cx="68770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6045" marR="5080" indent="-93980">
              <a:lnSpc>
                <a:spcPts val="1010"/>
              </a:lnSpc>
              <a:spcBef>
                <a:spcPts val="190"/>
              </a:spcBef>
            </a:pPr>
            <a:r>
              <a:rPr sz="900" spc="-80" dirty="0">
                <a:latin typeface="Calibri"/>
                <a:cs typeface="Calibri"/>
              </a:rPr>
              <a:t>В</a:t>
            </a:r>
            <a:r>
              <a:rPr sz="900" spc="-85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у</a:t>
            </a:r>
            <a:r>
              <a:rPr sz="900" spc="-70" dirty="0">
                <a:latin typeface="Calibri"/>
                <a:cs typeface="Calibri"/>
              </a:rPr>
              <a:t>т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85" dirty="0">
                <a:latin typeface="Calibri"/>
                <a:cs typeface="Calibri"/>
              </a:rPr>
              <a:t>п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55" dirty="0">
                <a:latin typeface="Calibri"/>
                <a:cs typeface="Calibri"/>
              </a:rPr>
              <a:t>я  </a:t>
            </a:r>
            <a:r>
              <a:rPr sz="900" spc="-80" dirty="0"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2941320"/>
            <a:ext cx="1078991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196" y="3131820"/>
            <a:ext cx="72453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800" spc="-80" dirty="0">
                <a:latin typeface="Calibri"/>
                <a:cs typeface="Calibri"/>
              </a:rPr>
              <a:t>Си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65" dirty="0">
                <a:latin typeface="Calibri"/>
                <a:cs typeface="Calibri"/>
              </a:rPr>
              <a:t>т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75" dirty="0">
                <a:latin typeface="Calibri"/>
                <a:cs typeface="Calibri"/>
              </a:rPr>
              <a:t>к</a:t>
            </a:r>
            <a:r>
              <a:rPr sz="800" spc="-90" dirty="0">
                <a:latin typeface="Calibri"/>
                <a:cs typeface="Calibri"/>
              </a:rPr>
              <a:t>о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5" dirty="0">
                <a:latin typeface="Calibri"/>
                <a:cs typeface="Calibri"/>
              </a:rPr>
              <a:t>п</a:t>
            </a:r>
            <a:r>
              <a:rPr sz="800" spc="-90" dirty="0">
                <a:latin typeface="Calibri"/>
                <a:cs typeface="Calibri"/>
              </a:rPr>
              <a:t>л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75" dirty="0">
                <a:latin typeface="Calibri"/>
                <a:cs typeface="Calibri"/>
              </a:rPr>
              <a:t>к</a:t>
            </a:r>
            <a:r>
              <a:rPr sz="800" spc="-65" dirty="0">
                <a:latin typeface="Calibri"/>
                <a:cs typeface="Calibri"/>
              </a:rPr>
              <a:t>с</a:t>
            </a:r>
            <a:r>
              <a:rPr sz="800" spc="-60" dirty="0">
                <a:latin typeface="Calibri"/>
                <a:cs typeface="Calibri"/>
              </a:rPr>
              <a:t>ы  </a:t>
            </a:r>
            <a:r>
              <a:rPr sz="800" spc="-80" dirty="0">
                <a:latin typeface="Calibri"/>
                <a:cs typeface="Calibri"/>
              </a:rPr>
              <a:t>подострого </a:t>
            </a:r>
            <a:r>
              <a:rPr sz="800" spc="-85" dirty="0">
                <a:latin typeface="Calibri"/>
                <a:cs typeface="Calibri"/>
              </a:rPr>
              <a:t>и  </a:t>
            </a:r>
            <a:r>
              <a:rPr sz="800" spc="-80" dirty="0">
                <a:latin typeface="Calibri"/>
                <a:cs typeface="Calibri"/>
              </a:rPr>
              <a:t>резидуального  </a:t>
            </a:r>
            <a:r>
              <a:rPr sz="800" spc="-85" dirty="0">
                <a:latin typeface="Calibri"/>
                <a:cs typeface="Calibri"/>
              </a:rPr>
              <a:t>периодов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4544" y="1914144"/>
            <a:ext cx="804672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6696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0176" y="2834639"/>
            <a:ext cx="5425440" cy="1021080"/>
            <a:chOff x="2170176" y="2834639"/>
            <a:chExt cx="5425440" cy="1021080"/>
          </a:xfrm>
        </p:grpSpPr>
        <p:sp>
          <p:nvSpPr>
            <p:cNvPr id="12" name="object 12"/>
            <p:cNvSpPr/>
            <p:nvPr/>
          </p:nvSpPr>
          <p:spPr>
            <a:xfrm>
              <a:off x="2170176" y="3075431"/>
              <a:ext cx="591312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608" y="2968751"/>
              <a:ext cx="643128" cy="697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623" y="2834639"/>
              <a:ext cx="1078992" cy="1021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6" y="3020567"/>
              <a:ext cx="591312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74446" y="321259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latin typeface="Calibri"/>
                <a:cs typeface="Calibri"/>
              </a:rPr>
              <a:t>выздоровление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552" y="1914144"/>
            <a:ext cx="807720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8180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1862327"/>
            <a:ext cx="3347085" cy="1417320"/>
            <a:chOff x="3709415" y="1862327"/>
            <a:chExt cx="3347085" cy="1417320"/>
          </a:xfrm>
        </p:grpSpPr>
        <p:sp>
          <p:nvSpPr>
            <p:cNvPr id="20" name="object 20"/>
            <p:cNvSpPr/>
            <p:nvPr/>
          </p:nvSpPr>
          <p:spPr>
            <a:xfrm>
              <a:off x="3709415" y="2563368"/>
              <a:ext cx="697991" cy="426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6359" y="2563368"/>
              <a:ext cx="701039" cy="4267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2505455"/>
              <a:ext cx="783336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7127" y="1862327"/>
              <a:ext cx="1078992" cy="10241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53349" y="2195576"/>
            <a:ext cx="72707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7960" marR="5080" indent="-175895">
              <a:lnSpc>
                <a:spcPts val="1010"/>
              </a:lnSpc>
              <a:spcBef>
                <a:spcPts val="190"/>
              </a:spcBef>
            </a:pPr>
            <a:r>
              <a:rPr sz="900" spc="-95" dirty="0">
                <a:latin typeface="Calibri"/>
                <a:cs typeface="Calibri"/>
              </a:rPr>
              <a:t>н</a:t>
            </a:r>
            <a:r>
              <a:rPr sz="900" spc="-85" dirty="0">
                <a:latin typeface="Calibri"/>
                <a:cs typeface="Calibri"/>
              </a:rPr>
              <a:t>е</a:t>
            </a:r>
            <a:r>
              <a:rPr sz="900" spc="-75" dirty="0">
                <a:latin typeface="Calibri"/>
                <a:cs typeface="Calibri"/>
              </a:rPr>
              <a:t>в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0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60" dirty="0">
                <a:latin typeface="Calibri"/>
                <a:cs typeface="Calibri"/>
              </a:rPr>
              <a:t>й  </a:t>
            </a:r>
            <a:r>
              <a:rPr sz="900" spc="-85" dirty="0"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0695" y="2724911"/>
            <a:ext cx="807719" cy="752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0459" y="2860548"/>
            <a:ext cx="409575" cy="39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острое  </a:t>
            </a:r>
            <a:r>
              <a:rPr sz="800" spc="-8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800" spc="-7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800" spc="-1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spc="-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spc="-9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800" spc="-60" dirty="0">
                <a:solidFill>
                  <a:srgbClr val="FFFFFF"/>
                </a:solidFill>
                <a:latin typeface="Calibri"/>
                <a:cs typeface="Calibri"/>
              </a:rPr>
              <a:t>ия  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сознания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20695" y="3075432"/>
            <a:ext cx="1161415" cy="1051560"/>
            <a:chOff x="2520695" y="3075432"/>
            <a:chExt cx="1161415" cy="1051560"/>
          </a:xfrm>
        </p:grpSpPr>
        <p:sp>
          <p:nvSpPr>
            <p:cNvPr id="28" name="object 28"/>
            <p:cNvSpPr/>
            <p:nvPr/>
          </p:nvSpPr>
          <p:spPr>
            <a:xfrm>
              <a:off x="3197351" y="3075432"/>
              <a:ext cx="484631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0695" y="3374136"/>
              <a:ext cx="807719" cy="7528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45980" y="3509771"/>
            <a:ext cx="359410" cy="394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20955" algn="ctr">
              <a:lnSpc>
                <a:spcPct val="98800"/>
              </a:lnSpc>
              <a:spcBef>
                <a:spcPts val="160"/>
              </a:spcBef>
            </a:pPr>
            <a:r>
              <a:rPr sz="800" spc="-85" dirty="0">
                <a:latin typeface="Calibri"/>
                <a:cs typeface="Calibri"/>
              </a:rPr>
              <a:t>острый  о</a:t>
            </a:r>
            <a:r>
              <a:rPr sz="800" spc="-70" dirty="0">
                <a:latin typeface="Calibri"/>
                <a:cs typeface="Calibri"/>
              </a:rPr>
              <a:t>ч</a:t>
            </a:r>
            <a:r>
              <a:rPr sz="800" spc="-75" dirty="0">
                <a:latin typeface="Calibri"/>
                <a:cs typeface="Calibri"/>
              </a:rPr>
              <a:t>а</a:t>
            </a:r>
            <a:r>
              <a:rPr sz="800" spc="-40" dirty="0">
                <a:latin typeface="Calibri"/>
                <a:cs typeface="Calibri"/>
              </a:rPr>
              <a:t>г</a:t>
            </a:r>
            <a:r>
              <a:rPr sz="800" spc="-80" dirty="0">
                <a:latin typeface="Calibri"/>
                <a:cs typeface="Calibri"/>
              </a:rPr>
              <a:t>ов</a:t>
            </a:r>
            <a:r>
              <a:rPr sz="800" spc="-114" dirty="0">
                <a:latin typeface="Calibri"/>
                <a:cs typeface="Calibri"/>
              </a:rPr>
              <a:t>ы</a:t>
            </a:r>
            <a:r>
              <a:rPr sz="800" spc="-50" dirty="0">
                <a:latin typeface="Calibri"/>
                <a:cs typeface="Calibri"/>
              </a:rPr>
              <a:t>й  </a:t>
            </a:r>
            <a:r>
              <a:rPr sz="800" spc="-95" dirty="0">
                <a:latin typeface="Calibri"/>
                <a:cs typeface="Calibri"/>
              </a:rPr>
              <a:t>д</a:t>
            </a:r>
            <a:r>
              <a:rPr sz="800" spc="-90" dirty="0">
                <a:latin typeface="Calibri"/>
                <a:cs typeface="Calibri"/>
              </a:rPr>
              <a:t>е</a:t>
            </a:r>
            <a:r>
              <a:rPr sz="800" spc="-65" dirty="0">
                <a:latin typeface="Calibri"/>
                <a:cs typeface="Calibri"/>
              </a:rPr>
              <a:t>ф</a:t>
            </a:r>
            <a:r>
              <a:rPr sz="800" spc="-90" dirty="0">
                <a:latin typeface="Calibri"/>
                <a:cs typeface="Calibri"/>
              </a:rPr>
              <a:t>иц</a:t>
            </a:r>
            <a:r>
              <a:rPr sz="800" spc="-75" dirty="0">
                <a:latin typeface="Calibri"/>
                <a:cs typeface="Calibri"/>
              </a:rPr>
              <a:t>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6832" y="4291583"/>
            <a:ext cx="1993392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1356" y="4408932"/>
            <a:ext cx="122745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latin typeface="Calibri"/>
                <a:cs typeface="Calibri"/>
              </a:rPr>
              <a:t>Симтомокомплексы  </a:t>
            </a:r>
            <a:r>
              <a:rPr sz="1400" spc="-130" dirty="0">
                <a:latin typeface="Calibri"/>
                <a:cs typeface="Calibri"/>
              </a:rPr>
              <a:t>острого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периода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21825" y="3829050"/>
            <a:ext cx="710565" cy="540385"/>
          </a:xfrm>
          <a:custGeom>
            <a:avLst/>
            <a:gdLst/>
            <a:ahLst/>
            <a:cxnLst/>
            <a:rect l="l" t="t" r="r" b="b"/>
            <a:pathLst>
              <a:path w="710564" h="540385">
                <a:moveTo>
                  <a:pt x="377190" y="494614"/>
                </a:moveTo>
                <a:lnTo>
                  <a:pt x="121881" y="153885"/>
                </a:lnTo>
                <a:lnTo>
                  <a:pt x="152361" y="131038"/>
                </a:lnTo>
                <a:lnTo>
                  <a:pt x="137096" y="123393"/>
                </a:lnTo>
                <a:lnTo>
                  <a:pt x="0" y="54775"/>
                </a:lnTo>
                <a:lnTo>
                  <a:pt x="30403" y="222427"/>
                </a:lnTo>
                <a:lnTo>
                  <a:pt x="60896" y="199580"/>
                </a:lnTo>
                <a:lnTo>
                  <a:pt x="316204" y="540308"/>
                </a:lnTo>
                <a:lnTo>
                  <a:pt x="377190" y="494614"/>
                </a:lnTo>
                <a:close/>
              </a:path>
              <a:path w="710564" h="540385">
                <a:moveTo>
                  <a:pt x="710133" y="170218"/>
                </a:moveTo>
                <a:lnTo>
                  <a:pt x="706475" y="88938"/>
                </a:lnTo>
                <a:lnTo>
                  <a:pt x="702475" y="0"/>
                </a:lnTo>
                <a:lnTo>
                  <a:pt x="570890" y="108267"/>
                </a:lnTo>
                <a:lnTo>
                  <a:pt x="605701" y="123748"/>
                </a:lnTo>
                <a:lnTo>
                  <a:pt x="435483" y="506285"/>
                </a:lnTo>
                <a:lnTo>
                  <a:pt x="505091" y="537273"/>
                </a:lnTo>
                <a:lnTo>
                  <a:pt x="675322" y="154736"/>
                </a:lnTo>
                <a:lnTo>
                  <a:pt x="710133" y="17021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4288" y="627887"/>
            <a:ext cx="4373879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2418" y="694435"/>
            <a:ext cx="329692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0640" algn="ctr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FFFF"/>
                </a:solidFill>
              </a:rPr>
              <a:t>Острое </a:t>
            </a:r>
            <a:r>
              <a:rPr sz="1800" spc="-185" dirty="0">
                <a:solidFill>
                  <a:srgbClr val="FFFFFF"/>
                </a:solidFill>
              </a:rPr>
              <a:t>изменение </a:t>
            </a:r>
            <a:r>
              <a:rPr sz="1800" spc="-165" dirty="0">
                <a:solidFill>
                  <a:srgbClr val="FFFFFF"/>
                </a:solidFill>
              </a:rPr>
              <a:t>сознания</a:t>
            </a:r>
            <a:r>
              <a:rPr sz="1800" spc="-210" dirty="0">
                <a:solidFill>
                  <a:srgbClr val="FFFFFF"/>
                </a:solidFill>
              </a:rPr>
              <a:t> </a:t>
            </a:r>
            <a:r>
              <a:rPr sz="1800" spc="-155" dirty="0">
                <a:solidFill>
                  <a:srgbClr val="FFFFFF"/>
                </a:solidFill>
              </a:rPr>
              <a:t>(ОИС)</a:t>
            </a:r>
            <a:endParaRPr sz="1800"/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800" spc="-185" dirty="0">
                <a:solidFill>
                  <a:srgbClr val="FFFFFF"/>
                </a:solidFill>
              </a:rPr>
              <a:t>симптомокомлекс </a:t>
            </a:r>
            <a:r>
              <a:rPr sz="1800" spc="-150" dirty="0">
                <a:solidFill>
                  <a:srgbClr val="FFFFFF"/>
                </a:solidFill>
              </a:rPr>
              <a:t>острого </a:t>
            </a:r>
            <a:r>
              <a:rPr sz="1800" spc="-175" dirty="0">
                <a:solidFill>
                  <a:srgbClr val="FFFFFF"/>
                </a:solidFill>
              </a:rPr>
              <a:t>периода</a:t>
            </a:r>
            <a:r>
              <a:rPr sz="1800" spc="-204" dirty="0">
                <a:solidFill>
                  <a:srgbClr val="FFFFFF"/>
                </a:solidFill>
              </a:rPr>
              <a:t> </a:t>
            </a:r>
            <a:r>
              <a:rPr sz="1800" spc="-180" dirty="0">
                <a:solidFill>
                  <a:srgbClr val="FFFFFF"/>
                </a:solidFill>
              </a:rPr>
              <a:t>ОЦН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5437632" y="1453896"/>
            <a:ext cx="1831848" cy="804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843983" y="1598676"/>
            <a:ext cx="98679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08585" marR="5080" indent="-96520">
              <a:lnSpc>
                <a:spcPts val="1580"/>
              </a:lnSpc>
              <a:spcBef>
                <a:spcPts val="235"/>
              </a:spcBef>
            </a:pPr>
            <a:r>
              <a:rPr sz="1400" spc="-150" dirty="0">
                <a:latin typeface="Calibri"/>
                <a:cs typeface="Calibri"/>
              </a:rPr>
              <a:t>Пс</a:t>
            </a:r>
            <a:r>
              <a:rPr sz="1400" spc="-160" dirty="0">
                <a:latin typeface="Calibri"/>
                <a:cs typeface="Calibri"/>
              </a:rPr>
              <a:t>и</a:t>
            </a:r>
            <a:r>
              <a:rPr sz="1400" spc="-60" dirty="0">
                <a:latin typeface="Calibri"/>
                <a:cs typeface="Calibri"/>
              </a:rPr>
              <a:t>х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254" dirty="0">
                <a:latin typeface="Calibri"/>
                <a:cs typeface="Calibri"/>
              </a:rPr>
              <a:t>м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105" dirty="0">
                <a:latin typeface="Calibri"/>
                <a:cs typeface="Calibri"/>
              </a:rPr>
              <a:t>т</a:t>
            </a:r>
            <a:r>
              <a:rPr sz="1400" spc="-155" dirty="0">
                <a:latin typeface="Calibri"/>
                <a:cs typeface="Calibri"/>
              </a:rPr>
              <a:t>ор</a:t>
            </a:r>
            <a:r>
              <a:rPr sz="1400" spc="-165" dirty="0">
                <a:latin typeface="Calibri"/>
                <a:cs typeface="Calibri"/>
              </a:rPr>
              <a:t>н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80" dirty="0">
                <a:latin typeface="Calibri"/>
                <a:cs typeface="Calibri"/>
              </a:rPr>
              <a:t>е  </a:t>
            </a:r>
            <a:r>
              <a:rPr sz="1400" spc="-160" dirty="0">
                <a:latin typeface="Calibri"/>
                <a:cs typeface="Calibri"/>
              </a:rPr>
              <a:t>возбуждение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04688" y="2258567"/>
            <a:ext cx="1850136" cy="883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52142" y="2305811"/>
            <a:ext cx="1136650" cy="647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8309">
              <a:lnSpc>
                <a:spcPts val="1645"/>
              </a:lnSpc>
              <a:spcBef>
                <a:spcPts val="100"/>
              </a:spcBef>
            </a:pPr>
            <a:r>
              <a:rPr sz="1400" spc="-185" dirty="0">
                <a:latin typeface="Calibri"/>
                <a:cs typeface="Calibri"/>
              </a:rPr>
              <a:t>О</a:t>
            </a:r>
            <a:r>
              <a:rPr sz="1400" spc="-95" dirty="0">
                <a:latin typeface="Calibri"/>
                <a:cs typeface="Calibri"/>
              </a:rPr>
              <a:t>г</a:t>
            </a:r>
            <a:r>
              <a:rPr sz="1400" spc="-165" dirty="0">
                <a:latin typeface="Calibri"/>
                <a:cs typeface="Calibri"/>
              </a:rPr>
              <a:t>л</a:t>
            </a:r>
            <a:r>
              <a:rPr sz="1400" spc="-125" dirty="0">
                <a:latin typeface="Calibri"/>
                <a:cs typeface="Calibri"/>
              </a:rPr>
              <a:t>у</a:t>
            </a:r>
            <a:r>
              <a:rPr sz="1400" spc="-220" dirty="0">
                <a:latin typeface="Calibri"/>
                <a:cs typeface="Calibri"/>
              </a:rPr>
              <a:t>ш</a:t>
            </a:r>
            <a:r>
              <a:rPr sz="1400" spc="-145" dirty="0">
                <a:latin typeface="Calibri"/>
                <a:cs typeface="Calibri"/>
              </a:rPr>
              <a:t>е</a:t>
            </a:r>
            <a:r>
              <a:rPr sz="1400" spc="-165" dirty="0">
                <a:latin typeface="Calibri"/>
                <a:cs typeface="Calibri"/>
              </a:rPr>
              <a:t>н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20" dirty="0">
                <a:latin typeface="Calibri"/>
                <a:cs typeface="Calibri"/>
              </a:rPr>
              <a:t>е</a:t>
            </a:r>
            <a:endParaRPr sz="1400">
              <a:latin typeface="Calibri"/>
              <a:cs typeface="Calibri"/>
            </a:endParaRPr>
          </a:p>
          <a:p>
            <a:pPr marL="77470" indent="-65405">
              <a:lnSpc>
                <a:spcPts val="1610"/>
              </a:lnSpc>
              <a:buSzPct val="92857"/>
              <a:buChar char="•"/>
              <a:tabLst>
                <a:tab pos="78105" algn="l"/>
              </a:tabLst>
            </a:pPr>
            <a:r>
              <a:rPr sz="1400" spc="-160" dirty="0">
                <a:latin typeface="Calibri"/>
                <a:cs typeface="Calibri"/>
              </a:rPr>
              <a:t>умеренное</a:t>
            </a:r>
            <a:endParaRPr sz="1400">
              <a:latin typeface="Calibri"/>
              <a:cs typeface="Calibri"/>
            </a:endParaRPr>
          </a:p>
          <a:p>
            <a:pPr marL="77470" indent="-65405">
              <a:lnSpc>
                <a:spcPts val="1645"/>
              </a:lnSpc>
              <a:buSzPct val="92857"/>
              <a:buChar char="•"/>
              <a:tabLst>
                <a:tab pos="78105" algn="l"/>
              </a:tabLst>
            </a:pPr>
            <a:r>
              <a:rPr sz="1400" spc="-140" dirty="0">
                <a:latin typeface="Calibri"/>
                <a:cs typeface="Calibri"/>
              </a:rPr>
              <a:t>глубокое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77840" y="3212592"/>
            <a:ext cx="1834895" cy="6431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5552" y="3378708"/>
            <a:ext cx="403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Calibri"/>
                <a:cs typeface="Calibri"/>
              </a:rPr>
              <a:t>С</a:t>
            </a:r>
            <a:r>
              <a:rPr sz="1400" spc="-140" dirty="0">
                <a:latin typeface="Calibri"/>
                <a:cs typeface="Calibri"/>
              </a:rPr>
              <a:t>о</a:t>
            </a:r>
            <a:r>
              <a:rPr sz="1400" spc="-160" dirty="0">
                <a:latin typeface="Calibri"/>
                <a:cs typeface="Calibri"/>
              </a:rPr>
              <a:t>п</a:t>
            </a:r>
            <a:r>
              <a:rPr sz="1400" spc="-155" dirty="0">
                <a:latin typeface="Calibri"/>
                <a:cs typeface="Calibri"/>
              </a:rPr>
              <a:t>о</a:t>
            </a:r>
            <a:r>
              <a:rPr sz="1400" spc="-130" dirty="0">
                <a:latin typeface="Calibri"/>
                <a:cs typeface="Calibri"/>
              </a:rPr>
              <a:t>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50408" y="3934967"/>
            <a:ext cx="2426208" cy="1088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435112" y="3985260"/>
            <a:ext cx="410146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1350">
              <a:lnSpc>
                <a:spcPts val="1630"/>
              </a:lnSpc>
              <a:spcBef>
                <a:spcPts val="100"/>
              </a:spcBef>
            </a:pPr>
            <a:r>
              <a:rPr sz="1400" spc="-170" dirty="0">
                <a:latin typeface="Calibri"/>
                <a:cs typeface="Calibri"/>
              </a:rPr>
              <a:t>Кома</a:t>
            </a:r>
            <a:endParaRPr sz="1400">
              <a:latin typeface="Calibri"/>
              <a:cs typeface="Calibri"/>
            </a:endParaRPr>
          </a:p>
          <a:p>
            <a:pPr marL="2339975" indent="-66040">
              <a:lnSpc>
                <a:spcPts val="1595"/>
              </a:lnSpc>
              <a:buSzPct val="92857"/>
              <a:buChar char="•"/>
              <a:tabLst>
                <a:tab pos="2340610" algn="l"/>
              </a:tabLst>
            </a:pPr>
            <a:r>
              <a:rPr sz="1400" spc="-155" dirty="0">
                <a:latin typeface="Calibri"/>
                <a:cs typeface="Calibri"/>
              </a:rPr>
              <a:t>умеренная</a:t>
            </a:r>
            <a:endParaRPr sz="1400">
              <a:latin typeface="Calibri"/>
              <a:cs typeface="Calibri"/>
            </a:endParaRPr>
          </a:p>
          <a:p>
            <a:pPr marL="2339975" indent="-66040">
              <a:lnSpc>
                <a:spcPts val="1610"/>
              </a:lnSpc>
              <a:buSzPct val="92857"/>
              <a:buChar char="•"/>
              <a:tabLst>
                <a:tab pos="2340610" algn="l"/>
              </a:tabLst>
            </a:pPr>
            <a:r>
              <a:rPr sz="1400" spc="-135" dirty="0">
                <a:latin typeface="Calibri"/>
                <a:cs typeface="Calibri"/>
              </a:rPr>
              <a:t>глубокая</a:t>
            </a:r>
            <a:endParaRPr sz="1400">
              <a:latin typeface="Calibri"/>
              <a:cs typeface="Calibri"/>
            </a:endParaRPr>
          </a:p>
          <a:p>
            <a:pPr marL="2339975" indent="-66040">
              <a:lnSpc>
                <a:spcPts val="1645"/>
              </a:lnSpc>
              <a:buSzPct val="92857"/>
              <a:buChar char="•"/>
              <a:tabLst>
                <a:tab pos="2340610" algn="l"/>
              </a:tabLst>
            </a:pPr>
            <a:r>
              <a:rPr sz="1400" spc="-150" dirty="0">
                <a:latin typeface="Calibri"/>
                <a:cs typeface="Calibri"/>
              </a:rPr>
              <a:t>запредельная </a:t>
            </a:r>
            <a:r>
              <a:rPr sz="1400" spc="-145" dirty="0">
                <a:latin typeface="Calibri"/>
                <a:cs typeface="Calibri"/>
              </a:rPr>
              <a:t>(смерть</a:t>
            </a:r>
            <a:r>
              <a:rPr sz="1400" spc="-135" dirty="0">
                <a:latin typeface="Calibri"/>
                <a:cs typeface="Calibri"/>
              </a:rPr>
              <a:t> </a:t>
            </a:r>
            <a:r>
              <a:rPr sz="1400" spc="-145" dirty="0">
                <a:latin typeface="Calibri"/>
                <a:cs typeface="Calibri"/>
              </a:rPr>
              <a:t>мозга)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pc="-140" dirty="0">
                <a:latin typeface="Calibri"/>
                <a:cs typeface="Calibri"/>
              </a:rPr>
              <a:t>Единая </a:t>
            </a:r>
            <a:r>
              <a:rPr sz="1500" spc="-155" dirty="0">
                <a:latin typeface="Calibri"/>
                <a:cs typeface="Calibri"/>
              </a:rPr>
              <a:t>междисциплинарная </a:t>
            </a:r>
            <a:r>
              <a:rPr sz="1500" spc="-135" dirty="0">
                <a:latin typeface="Calibri"/>
                <a:cs typeface="Calibri"/>
              </a:rPr>
              <a:t>классификация,</a:t>
            </a:r>
            <a:r>
              <a:rPr sz="1500" spc="-95" dirty="0">
                <a:latin typeface="Calibri"/>
                <a:cs typeface="Calibri"/>
              </a:rPr>
              <a:t> </a:t>
            </a:r>
            <a:r>
              <a:rPr sz="1500" spc="-90" dirty="0">
                <a:latin typeface="Calibri"/>
                <a:cs typeface="Calibri"/>
              </a:rPr>
              <a:t>1985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80160" y="1287066"/>
            <a:ext cx="4343400" cy="3166110"/>
            <a:chOff x="1280160" y="1287066"/>
            <a:chExt cx="4343400" cy="3166110"/>
          </a:xfrm>
        </p:grpSpPr>
        <p:sp>
          <p:nvSpPr>
            <p:cNvPr id="13" name="object 13"/>
            <p:cNvSpPr/>
            <p:nvPr/>
          </p:nvSpPr>
          <p:spPr>
            <a:xfrm>
              <a:off x="4410076" y="1291828"/>
              <a:ext cx="20320" cy="3156585"/>
            </a:xfrm>
            <a:custGeom>
              <a:avLst/>
              <a:gdLst/>
              <a:ahLst/>
              <a:cxnLst/>
              <a:rect l="l" t="t" r="r" b="b"/>
              <a:pathLst>
                <a:path w="20320" h="3156585">
                  <a:moveTo>
                    <a:pt x="0" y="0"/>
                  </a:moveTo>
                  <a:lnTo>
                    <a:pt x="20197" y="315639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59907" y="2641997"/>
              <a:ext cx="2484120" cy="0"/>
            </a:xfrm>
            <a:custGeom>
              <a:avLst/>
              <a:gdLst/>
              <a:ahLst/>
              <a:cxnLst/>
              <a:rect l="l" t="t" r="r" b="b"/>
              <a:pathLst>
                <a:path w="2484120">
                  <a:moveTo>
                    <a:pt x="0" y="0"/>
                  </a:moveTo>
                  <a:lnTo>
                    <a:pt x="2483644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113484" y="3613546"/>
              <a:ext cx="2485390" cy="0"/>
            </a:xfrm>
            <a:custGeom>
              <a:avLst/>
              <a:gdLst/>
              <a:ahLst/>
              <a:cxnLst/>
              <a:rect l="l" t="t" r="r" b="b"/>
              <a:pathLst>
                <a:path w="2485390">
                  <a:moveTo>
                    <a:pt x="0" y="0"/>
                  </a:moveTo>
                  <a:lnTo>
                    <a:pt x="2484834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30271" y="4448221"/>
              <a:ext cx="1188720" cy="0"/>
            </a:xfrm>
            <a:custGeom>
              <a:avLst/>
              <a:gdLst/>
              <a:ahLst/>
              <a:cxnLst/>
              <a:rect l="l" t="t" r="r" b="b"/>
              <a:pathLst>
                <a:path w="1188720">
                  <a:moveTo>
                    <a:pt x="0" y="0"/>
                  </a:moveTo>
                  <a:lnTo>
                    <a:pt x="1188244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0160" y="1536192"/>
              <a:ext cx="1831848" cy="7528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916112" y="1757171"/>
            <a:ext cx="562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 dirty="0">
                <a:latin typeface="Calibri"/>
                <a:cs typeface="Calibri"/>
              </a:rPr>
              <a:t>Д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65" dirty="0">
                <a:latin typeface="Calibri"/>
                <a:cs typeface="Calibri"/>
              </a:rPr>
              <a:t>л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60" dirty="0">
                <a:latin typeface="Calibri"/>
                <a:cs typeface="Calibri"/>
              </a:rPr>
              <a:t>р</a:t>
            </a:r>
            <a:r>
              <a:rPr sz="1400" spc="-170" dirty="0">
                <a:latin typeface="Calibri"/>
                <a:cs typeface="Calibri"/>
              </a:rPr>
              <a:t>и</a:t>
            </a:r>
            <a:r>
              <a:rPr sz="1400" spc="-145" dirty="0">
                <a:latin typeface="Calibri"/>
                <a:cs typeface="Calibri"/>
              </a:rPr>
              <a:t>й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80160" y="2292095"/>
            <a:ext cx="1831848" cy="8077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74043" y="2540507"/>
            <a:ext cx="645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5" dirty="0">
                <a:latin typeface="Calibri"/>
                <a:cs typeface="Calibri"/>
              </a:rPr>
              <a:t>Д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254" dirty="0">
                <a:latin typeface="Calibri"/>
                <a:cs typeface="Calibri"/>
              </a:rPr>
              <a:t>м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65" dirty="0">
                <a:latin typeface="Calibri"/>
                <a:cs typeface="Calibri"/>
              </a:rPr>
              <a:t>н</a:t>
            </a:r>
            <a:r>
              <a:rPr sz="1400" spc="-160" dirty="0">
                <a:latin typeface="Calibri"/>
                <a:cs typeface="Calibri"/>
              </a:rPr>
              <a:t>ц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35024" y="1881187"/>
            <a:ext cx="4155440" cy="2136140"/>
            <a:chOff x="1335024" y="1881187"/>
            <a:chExt cx="4155440" cy="2136140"/>
          </a:xfrm>
        </p:grpSpPr>
        <p:sp>
          <p:nvSpPr>
            <p:cNvPr id="22" name="object 22"/>
            <p:cNvSpPr/>
            <p:nvPr/>
          </p:nvSpPr>
          <p:spPr>
            <a:xfrm>
              <a:off x="3059906" y="1885950"/>
              <a:ext cx="2430145" cy="0"/>
            </a:xfrm>
            <a:custGeom>
              <a:avLst/>
              <a:gdLst/>
              <a:ahLst/>
              <a:cxnLst/>
              <a:rect l="l" t="t" r="r" b="b"/>
              <a:pathLst>
                <a:path w="2430145">
                  <a:moveTo>
                    <a:pt x="0" y="0"/>
                  </a:moveTo>
                  <a:lnTo>
                    <a:pt x="243006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35024" y="3212591"/>
              <a:ext cx="1831848" cy="804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80381" y="3357372"/>
            <a:ext cx="943610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2729" marR="5080" indent="-240665">
              <a:lnSpc>
                <a:spcPts val="1580"/>
              </a:lnSpc>
              <a:spcBef>
                <a:spcPts val="235"/>
              </a:spcBef>
            </a:pPr>
            <a:r>
              <a:rPr sz="1400" spc="-170" dirty="0">
                <a:latin typeface="Calibri"/>
                <a:cs typeface="Calibri"/>
              </a:rPr>
              <a:t>А</a:t>
            </a:r>
            <a:r>
              <a:rPr sz="1400" spc="-135" dirty="0">
                <a:latin typeface="Calibri"/>
                <a:cs typeface="Calibri"/>
              </a:rPr>
              <a:t>к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70" dirty="0">
                <a:latin typeface="Calibri"/>
                <a:cs typeface="Calibri"/>
              </a:rPr>
              <a:t>н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25" dirty="0">
                <a:latin typeface="Calibri"/>
                <a:cs typeface="Calibri"/>
              </a:rPr>
              <a:t>ч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20" dirty="0">
                <a:latin typeface="Calibri"/>
                <a:cs typeface="Calibri"/>
              </a:rPr>
              <a:t>с</a:t>
            </a:r>
            <a:r>
              <a:rPr sz="1400" spc="-130" dirty="0">
                <a:latin typeface="Calibri"/>
                <a:cs typeface="Calibri"/>
              </a:rPr>
              <a:t>к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90" dirty="0">
                <a:latin typeface="Calibri"/>
                <a:cs typeface="Calibri"/>
              </a:rPr>
              <a:t>й  </a:t>
            </a:r>
            <a:r>
              <a:rPr sz="1400" spc="-165" dirty="0">
                <a:latin typeface="Calibri"/>
                <a:cs typeface="Calibri"/>
              </a:rPr>
              <a:t>мутизм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Эволюция </a:t>
            </a:r>
            <a:r>
              <a:rPr spc="-165" dirty="0"/>
              <a:t>ОЦН- </a:t>
            </a:r>
            <a:r>
              <a:rPr spc="-204" dirty="0"/>
              <a:t>смена</a:t>
            </a:r>
            <a:r>
              <a:rPr spc="-100" dirty="0"/>
              <a:t> </a:t>
            </a:r>
            <a:r>
              <a:rPr spc="-210" dirty="0"/>
              <a:t>симптомокомлексов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6" y="2996183"/>
            <a:ext cx="102107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276" y="3274567"/>
            <a:ext cx="674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4470" marR="5080" indent="-192405">
              <a:lnSpc>
                <a:spcPts val="1010"/>
              </a:lnSpc>
              <a:spcBef>
                <a:spcPts val="190"/>
              </a:spcBef>
            </a:pPr>
            <a:r>
              <a:rPr sz="900" spc="-90" dirty="0">
                <a:latin typeface="Calibri"/>
                <a:cs typeface="Calibri"/>
              </a:rPr>
              <a:t>Э</a:t>
            </a:r>
            <a:r>
              <a:rPr sz="900" spc="-65" dirty="0">
                <a:latin typeface="Calibri"/>
                <a:cs typeface="Calibri"/>
              </a:rPr>
              <a:t>т</a:t>
            </a:r>
            <a:r>
              <a:rPr sz="900" spc="-95" dirty="0">
                <a:latin typeface="Calibri"/>
                <a:cs typeface="Calibri"/>
              </a:rPr>
              <a:t>ио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65" dirty="0">
                <a:latin typeface="Calibri"/>
                <a:cs typeface="Calibri"/>
              </a:rPr>
              <a:t>ий  </a:t>
            </a:r>
            <a:r>
              <a:rPr sz="900" spc="-75" dirty="0">
                <a:latin typeface="Calibri"/>
                <a:cs typeface="Calibri"/>
              </a:rPr>
              <a:t>фактор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941320"/>
            <a:ext cx="1075944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1221" y="3274567"/>
            <a:ext cx="68770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6045" marR="5080" indent="-93980">
              <a:lnSpc>
                <a:spcPts val="1010"/>
              </a:lnSpc>
              <a:spcBef>
                <a:spcPts val="190"/>
              </a:spcBef>
            </a:pPr>
            <a:r>
              <a:rPr sz="900" spc="-80" dirty="0">
                <a:latin typeface="Calibri"/>
                <a:cs typeface="Calibri"/>
              </a:rPr>
              <a:t>В</a:t>
            </a:r>
            <a:r>
              <a:rPr sz="900" spc="-85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у</a:t>
            </a:r>
            <a:r>
              <a:rPr sz="900" spc="-70" dirty="0">
                <a:latin typeface="Calibri"/>
                <a:cs typeface="Calibri"/>
              </a:rPr>
              <a:t>т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85" dirty="0">
                <a:latin typeface="Calibri"/>
                <a:cs typeface="Calibri"/>
              </a:rPr>
              <a:t>п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55" dirty="0">
                <a:latin typeface="Calibri"/>
                <a:cs typeface="Calibri"/>
              </a:rPr>
              <a:t>я  </a:t>
            </a:r>
            <a:r>
              <a:rPr sz="900" spc="-80" dirty="0"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2941320"/>
            <a:ext cx="1078991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196" y="3131820"/>
            <a:ext cx="72453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Си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65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75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п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800" spc="-75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800" spc="-65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800" spc="-60" dirty="0">
                <a:solidFill>
                  <a:srgbClr val="A6A6A6"/>
                </a:solidFill>
                <a:latin typeface="Calibri"/>
                <a:cs typeface="Calibri"/>
              </a:rPr>
              <a:t>ы  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подострого 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и  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резидуального  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периодов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4544" y="1914144"/>
            <a:ext cx="804672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6696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1400" spc="-229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1400" spc="-13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1400" spc="-155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1400" spc="-11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1400" spc="-1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0176" y="2834639"/>
            <a:ext cx="5425440" cy="1021080"/>
            <a:chOff x="2170176" y="2834639"/>
            <a:chExt cx="5425440" cy="1021080"/>
          </a:xfrm>
        </p:grpSpPr>
        <p:sp>
          <p:nvSpPr>
            <p:cNvPr id="12" name="object 12"/>
            <p:cNvSpPr/>
            <p:nvPr/>
          </p:nvSpPr>
          <p:spPr>
            <a:xfrm>
              <a:off x="2170176" y="3075431"/>
              <a:ext cx="591312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608" y="2968751"/>
              <a:ext cx="643128" cy="697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623" y="2834639"/>
              <a:ext cx="1078992" cy="1021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6" y="3020567"/>
              <a:ext cx="591312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74446" y="321259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A6A6A6"/>
                </a:solidFill>
                <a:latin typeface="Calibri"/>
                <a:cs typeface="Calibri"/>
              </a:rPr>
              <a:t>выздоровление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552" y="1914144"/>
            <a:ext cx="807720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8180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1862327"/>
            <a:ext cx="3347085" cy="1417320"/>
            <a:chOff x="3709415" y="1862327"/>
            <a:chExt cx="3347085" cy="1417320"/>
          </a:xfrm>
        </p:grpSpPr>
        <p:sp>
          <p:nvSpPr>
            <p:cNvPr id="20" name="object 20"/>
            <p:cNvSpPr/>
            <p:nvPr/>
          </p:nvSpPr>
          <p:spPr>
            <a:xfrm>
              <a:off x="3709415" y="2563368"/>
              <a:ext cx="697991" cy="426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6359" y="2563368"/>
              <a:ext cx="701039" cy="4267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2505455"/>
              <a:ext cx="783336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7127" y="1862327"/>
              <a:ext cx="1078992" cy="10241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53349" y="2195576"/>
            <a:ext cx="72707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7960" marR="5080" indent="-175895">
              <a:lnSpc>
                <a:spcPts val="1010"/>
              </a:lnSpc>
              <a:spcBef>
                <a:spcPts val="190"/>
              </a:spcBef>
            </a:pP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75" dirty="0">
                <a:solidFill>
                  <a:srgbClr val="A6A6A6"/>
                </a:solidFill>
                <a:latin typeface="Calibri"/>
                <a:cs typeface="Calibri"/>
              </a:rPr>
              <a:t>в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10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50" dirty="0">
                <a:solidFill>
                  <a:srgbClr val="A6A6A6"/>
                </a:solidFill>
                <a:latin typeface="Calibri"/>
                <a:cs typeface="Calibri"/>
              </a:rPr>
              <a:t>г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5" dirty="0">
                <a:solidFill>
                  <a:srgbClr val="A6A6A6"/>
                </a:solidFill>
                <a:latin typeface="Calibri"/>
                <a:cs typeface="Calibri"/>
              </a:rPr>
              <a:t>ч</a:t>
            </a:r>
            <a:r>
              <a:rPr sz="900" spc="-8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900" spc="-7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й  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0695" y="2724911"/>
            <a:ext cx="807719" cy="752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0459" y="2860548"/>
            <a:ext cx="409575" cy="39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latin typeface="Calibri"/>
                <a:cs typeface="Calibri"/>
              </a:rPr>
              <a:t>острое  </a:t>
            </a:r>
            <a:r>
              <a:rPr sz="800" spc="-85" dirty="0">
                <a:latin typeface="Calibri"/>
                <a:cs typeface="Calibri"/>
              </a:rPr>
              <a:t>и</a:t>
            </a:r>
            <a:r>
              <a:rPr sz="800" spc="-75" dirty="0">
                <a:latin typeface="Calibri"/>
                <a:cs typeface="Calibri"/>
              </a:rPr>
              <a:t>з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60" dirty="0">
                <a:latin typeface="Calibri"/>
                <a:cs typeface="Calibri"/>
              </a:rPr>
              <a:t>ия  </a:t>
            </a:r>
            <a:r>
              <a:rPr sz="800" spc="-80" dirty="0">
                <a:latin typeface="Calibri"/>
                <a:cs typeface="Calibri"/>
              </a:rPr>
              <a:t>сознания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20695" y="3075432"/>
            <a:ext cx="1161415" cy="1051560"/>
            <a:chOff x="2520695" y="3075432"/>
            <a:chExt cx="1161415" cy="1051560"/>
          </a:xfrm>
        </p:grpSpPr>
        <p:sp>
          <p:nvSpPr>
            <p:cNvPr id="28" name="object 28"/>
            <p:cNvSpPr/>
            <p:nvPr/>
          </p:nvSpPr>
          <p:spPr>
            <a:xfrm>
              <a:off x="3197351" y="3075432"/>
              <a:ext cx="484631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0695" y="3374136"/>
              <a:ext cx="807719" cy="7528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45980" y="3509771"/>
            <a:ext cx="359410" cy="394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20955" algn="ctr">
              <a:lnSpc>
                <a:spcPct val="98800"/>
              </a:lnSpc>
              <a:spcBef>
                <a:spcPts val="160"/>
              </a:spcBef>
            </a:pPr>
            <a:r>
              <a:rPr sz="800" spc="-85" dirty="0">
                <a:solidFill>
                  <a:srgbClr val="FFFFFF"/>
                </a:solidFill>
                <a:latin typeface="Calibri"/>
                <a:cs typeface="Calibri"/>
              </a:rPr>
              <a:t>острый  о</a:t>
            </a:r>
            <a:r>
              <a:rPr sz="800" spc="-7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800" spc="-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800" spc="-4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800" spc="-114" dirty="0">
                <a:solidFill>
                  <a:srgbClr val="FFFFFF"/>
                </a:solidFill>
                <a:latin typeface="Calibri"/>
                <a:cs typeface="Calibri"/>
              </a:rPr>
              <a:t>ы</a:t>
            </a: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й  </a:t>
            </a:r>
            <a:r>
              <a:rPr sz="800" spc="-9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spc="-6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иц</a:t>
            </a:r>
            <a:r>
              <a:rPr sz="800" spc="-75" dirty="0">
                <a:solidFill>
                  <a:srgbClr val="FFFFFF"/>
                </a:solidFill>
                <a:latin typeface="Calibri"/>
                <a:cs typeface="Calibri"/>
              </a:rPr>
              <a:t>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6832" y="4291583"/>
            <a:ext cx="1993392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1356" y="4408932"/>
            <a:ext cx="122745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latin typeface="Calibri"/>
                <a:cs typeface="Calibri"/>
              </a:rPr>
              <a:t>Симтомокомплексы  </a:t>
            </a:r>
            <a:r>
              <a:rPr sz="1400" spc="-130" dirty="0">
                <a:latin typeface="Calibri"/>
                <a:cs typeface="Calibri"/>
              </a:rPr>
              <a:t>острого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периода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21825" y="3829050"/>
            <a:ext cx="710565" cy="540385"/>
          </a:xfrm>
          <a:custGeom>
            <a:avLst/>
            <a:gdLst/>
            <a:ahLst/>
            <a:cxnLst/>
            <a:rect l="l" t="t" r="r" b="b"/>
            <a:pathLst>
              <a:path w="710564" h="540385">
                <a:moveTo>
                  <a:pt x="377190" y="494614"/>
                </a:moveTo>
                <a:lnTo>
                  <a:pt x="121881" y="153885"/>
                </a:lnTo>
                <a:lnTo>
                  <a:pt x="152361" y="131038"/>
                </a:lnTo>
                <a:lnTo>
                  <a:pt x="137096" y="123393"/>
                </a:lnTo>
                <a:lnTo>
                  <a:pt x="0" y="54775"/>
                </a:lnTo>
                <a:lnTo>
                  <a:pt x="30403" y="222427"/>
                </a:lnTo>
                <a:lnTo>
                  <a:pt x="60896" y="199580"/>
                </a:lnTo>
                <a:lnTo>
                  <a:pt x="316204" y="540308"/>
                </a:lnTo>
                <a:lnTo>
                  <a:pt x="377190" y="494614"/>
                </a:lnTo>
                <a:close/>
              </a:path>
              <a:path w="710564" h="540385">
                <a:moveTo>
                  <a:pt x="710133" y="170218"/>
                </a:moveTo>
                <a:lnTo>
                  <a:pt x="706475" y="88938"/>
                </a:lnTo>
                <a:lnTo>
                  <a:pt x="702475" y="0"/>
                </a:lnTo>
                <a:lnTo>
                  <a:pt x="570890" y="108267"/>
                </a:lnTo>
                <a:lnTo>
                  <a:pt x="605701" y="123748"/>
                </a:lnTo>
                <a:lnTo>
                  <a:pt x="435483" y="506285"/>
                </a:lnTo>
                <a:lnTo>
                  <a:pt x="505091" y="537273"/>
                </a:lnTo>
                <a:lnTo>
                  <a:pt x="675322" y="154736"/>
                </a:lnTo>
                <a:lnTo>
                  <a:pt x="710133" y="17021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589368"/>
            <a:ext cx="7508875" cy="4751070"/>
          </a:xfrm>
          <a:custGeom>
            <a:avLst/>
            <a:gdLst/>
            <a:ahLst/>
            <a:cxnLst/>
            <a:rect l="l" t="t" r="r" b="b"/>
            <a:pathLst>
              <a:path w="7508875" h="4751070">
                <a:moveTo>
                  <a:pt x="7508621" y="0"/>
                </a:moveTo>
                <a:lnTo>
                  <a:pt x="4110825" y="0"/>
                </a:lnTo>
                <a:lnTo>
                  <a:pt x="1168120" y="0"/>
                </a:lnTo>
                <a:lnTo>
                  <a:pt x="0" y="0"/>
                </a:lnTo>
                <a:lnTo>
                  <a:pt x="0" y="216649"/>
                </a:lnTo>
                <a:lnTo>
                  <a:pt x="0" y="1999729"/>
                </a:lnTo>
                <a:lnTo>
                  <a:pt x="0" y="2594089"/>
                </a:lnTo>
                <a:lnTo>
                  <a:pt x="0" y="3409429"/>
                </a:lnTo>
                <a:lnTo>
                  <a:pt x="0" y="4750549"/>
                </a:lnTo>
                <a:lnTo>
                  <a:pt x="1168120" y="4750549"/>
                </a:lnTo>
                <a:lnTo>
                  <a:pt x="1168120" y="3409429"/>
                </a:lnTo>
                <a:lnTo>
                  <a:pt x="1168120" y="2594089"/>
                </a:lnTo>
                <a:lnTo>
                  <a:pt x="1168120" y="1999729"/>
                </a:lnTo>
                <a:lnTo>
                  <a:pt x="1168120" y="216649"/>
                </a:lnTo>
                <a:lnTo>
                  <a:pt x="4110825" y="216649"/>
                </a:lnTo>
                <a:lnTo>
                  <a:pt x="7508621" y="216649"/>
                </a:lnTo>
                <a:lnTo>
                  <a:pt x="75086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36650" y="280987"/>
          <a:ext cx="7513317" cy="5163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8400"/>
                <a:gridCol w="1355089"/>
                <a:gridCol w="698500"/>
                <a:gridCol w="187960"/>
                <a:gridCol w="172085"/>
                <a:gridCol w="530860"/>
                <a:gridCol w="1240154"/>
                <a:gridCol w="530860"/>
                <a:gridCol w="210185"/>
                <a:gridCol w="708659"/>
                <a:gridCol w="456565"/>
                <a:gridCol w="254000"/>
              </a:tblGrid>
              <a:tr h="304041">
                <a:tc gridSpan="12"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Острый </a:t>
                      </a:r>
                      <a:r>
                        <a:rPr sz="1400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очаговый </a:t>
                      </a:r>
                      <a:r>
                        <a:rPr sz="14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дефицит (ООД) </a:t>
                      </a:r>
                      <a:r>
                        <a:rPr sz="1400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сипмтомокомлекс </a:t>
                      </a:r>
                      <a:r>
                        <a:rPr sz="1400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как </a:t>
                      </a:r>
                      <a:r>
                        <a:rPr sz="14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индикатор </a:t>
                      </a:r>
                      <a:r>
                        <a:rPr sz="1400" spc="-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перфузионно-метаболического</a:t>
                      </a:r>
                      <a:r>
                        <a:rPr sz="1400" spc="-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разаобщения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Функциональный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тип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5391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10" dirty="0">
                          <a:latin typeface="Calibri"/>
                          <a:cs typeface="Calibri"/>
                        </a:rPr>
                        <a:t>Симптомы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выпадения</a:t>
                      </a:r>
                      <a:r>
                        <a:rPr sz="10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(гипометаболизм?)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961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10" dirty="0">
                          <a:latin typeface="Calibri"/>
                          <a:cs typeface="Calibri"/>
                        </a:rPr>
                        <a:t>Симптомы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раздражения</a:t>
                      </a:r>
                      <a:r>
                        <a:rPr sz="10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(гиперметаболизм?)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rowSpan="6"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Двигательные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444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85" dirty="0">
                          <a:latin typeface="Calibri"/>
                          <a:cs typeface="Calibri"/>
                        </a:rPr>
                        <a:t>Тетраплегия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(спинальный 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тотальная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миоплегия)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шок,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locked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55" dirty="0">
                          <a:latin typeface="Calibri"/>
                          <a:cs typeface="Calibri"/>
                        </a:rPr>
                        <a:t>in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–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5" dirty="0">
                          <a:latin typeface="Calibri"/>
                          <a:cs typeface="Calibri"/>
                        </a:rPr>
                        <a:t>синдром,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8580" marR="622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Судороги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фокальные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генерализованные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(единичные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форме  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статуса)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Парез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фиксация</a:t>
                      </a:r>
                      <a:r>
                        <a:rPr sz="10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взора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Нистагм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85" dirty="0">
                          <a:latin typeface="Calibri"/>
                          <a:cs typeface="Calibri"/>
                        </a:rPr>
                        <a:t>Отсутствие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фотореакции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9215">
                        <a:lnSpc>
                          <a:spcPct val="100000"/>
                        </a:lnSpc>
                        <a:spcBef>
                          <a:spcPts val="165"/>
                        </a:spcBef>
                        <a:tabLst>
                          <a:tab pos="523875" algn="l"/>
                        </a:tabLst>
                      </a:pPr>
                      <a:r>
                        <a:rPr sz="1000" spc="5" dirty="0">
                          <a:latin typeface="Calibri"/>
                          <a:cs typeface="Calibri"/>
                        </a:rPr>
                        <a:t>Г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пп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с	(н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ыв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о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е 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фотостимуляцию)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сужение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расширение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80" dirty="0">
                          <a:latin typeface="Calibri"/>
                          <a:cs typeface="Calibri"/>
                        </a:rPr>
                        <a:t>зрачка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на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Парез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(плегия)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конечностей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черепных</a:t>
                      </a:r>
                      <a:r>
                        <a:rPr sz="10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нервов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Гиперкинезы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конечностей,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лицевой</a:t>
                      </a:r>
                      <a:r>
                        <a:rPr sz="10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мускулатуры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Апноэ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(брадипное)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85" dirty="0">
                          <a:latin typeface="Calibri"/>
                          <a:cs typeface="Calibri"/>
                        </a:rPr>
                        <a:t>Патологическое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дыхание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Парез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диафрагмы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(периферическое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нарушение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дыхание)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 marR="6223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85" dirty="0">
                          <a:latin typeface="Calibri"/>
                          <a:cs typeface="Calibri"/>
                        </a:rPr>
                        <a:t>Икота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(раздражение диафрагмы при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повреждении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ствола  головного 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мозга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сегмента 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С4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спинного</a:t>
                      </a:r>
                      <a:r>
                        <a:rPr sz="10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мозга)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rowSpan="2">
                  <a:txBody>
                    <a:bodyPr/>
                    <a:lstStyle/>
                    <a:p>
                      <a:pPr marL="253365" marR="71755" indent="-17462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Мышечно-тонические, 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рефлекторные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Атония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(гипотония)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Гипертонус (сгибательный,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разгибательный,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параплегия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т.д.)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 marR="609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5" dirty="0">
                          <a:latin typeface="Calibri"/>
                          <a:cs typeface="Calibri"/>
                        </a:rPr>
                        <a:t>Снижение или 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отсутствие глоточных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рефлексов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при  бульбарном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параличе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или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угнетении</a:t>
                      </a:r>
                      <a:r>
                        <a:rPr sz="1000" spc="-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сознания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5" dirty="0">
                          <a:latin typeface="Calibri"/>
                          <a:cs typeface="Calibri"/>
                        </a:rPr>
                        <a:t>Оживление 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глоточных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рефлексов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при псевдобульбарном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параличе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rowSpan="3"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Когнитивные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Афазия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Логоррея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85" dirty="0">
                          <a:latin typeface="Calibri"/>
                          <a:cs typeface="Calibri"/>
                        </a:rPr>
                        <a:t>Вегетативное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состояние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Психомоторное</a:t>
                      </a:r>
                      <a:r>
                        <a:rPr sz="1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возбуждение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5" dirty="0">
                          <a:latin typeface="Calibri"/>
                          <a:cs typeface="Calibri"/>
                        </a:rPr>
                        <a:t>Деменция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Панагнозия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(апраксия + агнозия,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афазия)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Делирий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3380">
                <a:tc rowSpan="4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Нейрогуморальные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 marR="112331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антидиуретического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гормона  </a:t>
                      </a:r>
                      <a:r>
                        <a:rPr sz="1000" spc="-110" dirty="0">
                          <a:latin typeface="Calibri"/>
                          <a:cs typeface="Calibri"/>
                        </a:rPr>
                        <a:t>Синдром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церебральной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потери</a:t>
                      </a:r>
                      <a:r>
                        <a:rPr sz="10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соли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110" dirty="0">
                          <a:latin typeface="Calibri"/>
                          <a:cs typeface="Calibri"/>
                        </a:rPr>
                        <a:t>Синдром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избыточной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выработки антидиуретического</a:t>
                      </a:r>
                      <a:r>
                        <a:rPr sz="1000" spc="-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гормона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257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Дефицит </a:t>
                      </a:r>
                      <a:r>
                        <a:rPr sz="1000" spc="-90" dirty="0">
                          <a:latin typeface="Calibri"/>
                          <a:cs typeface="Calibri"/>
                        </a:rPr>
                        <a:t>адренокортикотропного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гормона</a:t>
                      </a:r>
                      <a:r>
                        <a:rPr sz="1000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(АКТГ)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 marR="62230" algn="just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Симпатический </a:t>
                      </a:r>
                      <a:r>
                        <a:rPr sz="1000" spc="-114" dirty="0">
                          <a:latin typeface="Calibri"/>
                          <a:cs typeface="Calibri"/>
                        </a:rPr>
                        <a:t>«шторм»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-гиперадреналемия (нейрогенный </a:t>
                      </a:r>
                      <a:r>
                        <a:rPr sz="1000" spc="-85" dirty="0">
                          <a:latin typeface="Calibri"/>
                          <a:cs typeface="Calibri"/>
                        </a:rPr>
                        <a:t>отек 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легких, 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цереброреспираторный, 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цереброкардиальный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синдром, 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стресс -язвы 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желудочно-кишечного 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тракта </a:t>
                      </a:r>
                      <a:r>
                        <a:rPr sz="1000" spc="-10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000" spc="-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т.д.)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Центральная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гипотермия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000" spc="-90" dirty="0">
                          <a:latin typeface="Calibri"/>
                          <a:cs typeface="Calibri"/>
                        </a:rPr>
                        <a:t>Центральная</a:t>
                      </a:r>
                      <a:r>
                        <a:rPr sz="1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гипертермия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09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22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100" dirty="0">
                          <a:latin typeface="Calibri"/>
                          <a:cs typeface="Calibri"/>
                        </a:rPr>
                        <a:t>Гипометаболизм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000" spc="-95" dirty="0">
                          <a:latin typeface="Calibri"/>
                          <a:cs typeface="Calibri"/>
                        </a:rPr>
                        <a:t>Гиперкатаболизм</a:t>
                      </a:r>
                      <a:r>
                        <a:rPr sz="10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95" dirty="0">
                          <a:latin typeface="Calibri"/>
                          <a:cs typeface="Calibri"/>
                        </a:rPr>
                        <a:t>-гиперметаболизм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Эволюция </a:t>
            </a:r>
            <a:r>
              <a:rPr spc="-165" dirty="0"/>
              <a:t>ОЦН- </a:t>
            </a:r>
            <a:r>
              <a:rPr spc="-204" dirty="0"/>
              <a:t>смена</a:t>
            </a:r>
            <a:r>
              <a:rPr spc="-100" dirty="0"/>
              <a:t> </a:t>
            </a:r>
            <a:r>
              <a:rPr spc="-210" dirty="0"/>
              <a:t>симптомокомлексов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6" y="2996183"/>
            <a:ext cx="102107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276" y="3274567"/>
            <a:ext cx="674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4470" marR="5080" indent="-192405">
              <a:lnSpc>
                <a:spcPts val="1010"/>
              </a:lnSpc>
              <a:spcBef>
                <a:spcPts val="190"/>
              </a:spcBef>
            </a:pPr>
            <a:r>
              <a:rPr sz="900" spc="-90" dirty="0">
                <a:latin typeface="Calibri"/>
                <a:cs typeface="Calibri"/>
              </a:rPr>
              <a:t>Э</a:t>
            </a:r>
            <a:r>
              <a:rPr sz="900" spc="-65" dirty="0">
                <a:latin typeface="Calibri"/>
                <a:cs typeface="Calibri"/>
              </a:rPr>
              <a:t>т</a:t>
            </a:r>
            <a:r>
              <a:rPr sz="900" spc="-95" dirty="0">
                <a:latin typeface="Calibri"/>
                <a:cs typeface="Calibri"/>
              </a:rPr>
              <a:t>ио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65" dirty="0">
                <a:latin typeface="Calibri"/>
                <a:cs typeface="Calibri"/>
              </a:rPr>
              <a:t>ий  </a:t>
            </a:r>
            <a:r>
              <a:rPr sz="900" spc="-75" dirty="0">
                <a:latin typeface="Calibri"/>
                <a:cs typeface="Calibri"/>
              </a:rPr>
              <a:t>фактор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941320"/>
            <a:ext cx="1075944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1221" y="3274567"/>
            <a:ext cx="68770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6045" marR="5080" indent="-93980">
              <a:lnSpc>
                <a:spcPts val="1010"/>
              </a:lnSpc>
              <a:spcBef>
                <a:spcPts val="190"/>
              </a:spcBef>
            </a:pP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900" spc="-75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900" spc="-6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900" spc="-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900" spc="-55" dirty="0">
                <a:solidFill>
                  <a:srgbClr val="FFFFFF"/>
                </a:solidFill>
                <a:latin typeface="Calibri"/>
                <a:cs typeface="Calibri"/>
              </a:rPr>
              <a:t>я  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2941320"/>
            <a:ext cx="1078991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196" y="3131820"/>
            <a:ext cx="72453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Си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65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75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п</a:t>
            </a:r>
            <a:r>
              <a:rPr sz="800" spc="-9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800" spc="-75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800" spc="-65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800" spc="-60" dirty="0">
                <a:solidFill>
                  <a:srgbClr val="A6A6A6"/>
                </a:solidFill>
                <a:latin typeface="Calibri"/>
                <a:cs typeface="Calibri"/>
              </a:rPr>
              <a:t>ы  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подострого 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и  </a:t>
            </a:r>
            <a:r>
              <a:rPr sz="800" spc="-80" dirty="0">
                <a:solidFill>
                  <a:srgbClr val="A6A6A6"/>
                </a:solidFill>
                <a:latin typeface="Calibri"/>
                <a:cs typeface="Calibri"/>
              </a:rPr>
              <a:t>резидуального  </a:t>
            </a:r>
            <a:r>
              <a:rPr sz="800" spc="-85" dirty="0">
                <a:solidFill>
                  <a:srgbClr val="A6A6A6"/>
                </a:solidFill>
                <a:latin typeface="Calibri"/>
                <a:cs typeface="Calibri"/>
              </a:rPr>
              <a:t>периодов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4544" y="1914144"/>
            <a:ext cx="804672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6696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1400" spc="-229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1400" spc="-13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1400" spc="-155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1400" spc="-11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1400" spc="-1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0176" y="2834639"/>
            <a:ext cx="5425440" cy="1021080"/>
            <a:chOff x="2170176" y="2834639"/>
            <a:chExt cx="5425440" cy="1021080"/>
          </a:xfrm>
        </p:grpSpPr>
        <p:sp>
          <p:nvSpPr>
            <p:cNvPr id="12" name="object 12"/>
            <p:cNvSpPr/>
            <p:nvPr/>
          </p:nvSpPr>
          <p:spPr>
            <a:xfrm>
              <a:off x="2170176" y="3075431"/>
              <a:ext cx="591312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608" y="2968751"/>
              <a:ext cx="643128" cy="697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623" y="2834639"/>
              <a:ext cx="1078992" cy="1021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6" y="3020567"/>
              <a:ext cx="591312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74446" y="321259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A6A6A6"/>
                </a:solidFill>
                <a:latin typeface="Calibri"/>
                <a:cs typeface="Calibri"/>
              </a:rPr>
              <a:t>выздоровление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552" y="1914144"/>
            <a:ext cx="807720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8180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1862327"/>
            <a:ext cx="3347085" cy="1417320"/>
            <a:chOff x="3709415" y="1862327"/>
            <a:chExt cx="3347085" cy="1417320"/>
          </a:xfrm>
        </p:grpSpPr>
        <p:sp>
          <p:nvSpPr>
            <p:cNvPr id="20" name="object 20"/>
            <p:cNvSpPr/>
            <p:nvPr/>
          </p:nvSpPr>
          <p:spPr>
            <a:xfrm>
              <a:off x="3709415" y="2563368"/>
              <a:ext cx="697991" cy="426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6359" y="2563368"/>
              <a:ext cx="701039" cy="4267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2505455"/>
              <a:ext cx="783336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7127" y="1862327"/>
              <a:ext cx="1078992" cy="10241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53349" y="2195576"/>
            <a:ext cx="72707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7960" marR="5080" indent="-175895">
              <a:lnSpc>
                <a:spcPts val="1010"/>
              </a:lnSpc>
              <a:spcBef>
                <a:spcPts val="190"/>
              </a:spcBef>
            </a:pP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75" dirty="0">
                <a:solidFill>
                  <a:srgbClr val="A6A6A6"/>
                </a:solidFill>
                <a:latin typeface="Calibri"/>
                <a:cs typeface="Calibri"/>
              </a:rPr>
              <a:t>в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10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50" dirty="0">
                <a:solidFill>
                  <a:srgbClr val="A6A6A6"/>
                </a:solidFill>
                <a:latin typeface="Calibri"/>
                <a:cs typeface="Calibri"/>
              </a:rPr>
              <a:t>г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5" dirty="0">
                <a:solidFill>
                  <a:srgbClr val="A6A6A6"/>
                </a:solidFill>
                <a:latin typeface="Calibri"/>
                <a:cs typeface="Calibri"/>
              </a:rPr>
              <a:t>ч</a:t>
            </a:r>
            <a:r>
              <a:rPr sz="900" spc="-8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900" spc="-7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й  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0695" y="2724911"/>
            <a:ext cx="807719" cy="752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0459" y="2860548"/>
            <a:ext cx="409575" cy="39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latin typeface="Calibri"/>
                <a:cs typeface="Calibri"/>
              </a:rPr>
              <a:t>острое  </a:t>
            </a:r>
            <a:r>
              <a:rPr sz="800" spc="-85" dirty="0">
                <a:latin typeface="Calibri"/>
                <a:cs typeface="Calibri"/>
              </a:rPr>
              <a:t>и</a:t>
            </a:r>
            <a:r>
              <a:rPr sz="800" spc="-75" dirty="0">
                <a:latin typeface="Calibri"/>
                <a:cs typeface="Calibri"/>
              </a:rPr>
              <a:t>з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60" dirty="0">
                <a:latin typeface="Calibri"/>
                <a:cs typeface="Calibri"/>
              </a:rPr>
              <a:t>ия  </a:t>
            </a:r>
            <a:r>
              <a:rPr sz="800" spc="-80" dirty="0">
                <a:latin typeface="Calibri"/>
                <a:cs typeface="Calibri"/>
              </a:rPr>
              <a:t>сознания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20695" y="3075432"/>
            <a:ext cx="1161415" cy="1051560"/>
            <a:chOff x="2520695" y="3075432"/>
            <a:chExt cx="1161415" cy="1051560"/>
          </a:xfrm>
        </p:grpSpPr>
        <p:sp>
          <p:nvSpPr>
            <p:cNvPr id="28" name="object 28"/>
            <p:cNvSpPr/>
            <p:nvPr/>
          </p:nvSpPr>
          <p:spPr>
            <a:xfrm>
              <a:off x="3197351" y="3075432"/>
              <a:ext cx="484631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20695" y="3374136"/>
              <a:ext cx="807719" cy="75285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45980" y="3509771"/>
            <a:ext cx="359410" cy="394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20955" algn="ctr">
              <a:lnSpc>
                <a:spcPct val="98800"/>
              </a:lnSpc>
              <a:spcBef>
                <a:spcPts val="160"/>
              </a:spcBef>
            </a:pPr>
            <a:r>
              <a:rPr sz="800" spc="-85" dirty="0">
                <a:latin typeface="Calibri"/>
                <a:cs typeface="Calibri"/>
              </a:rPr>
              <a:t>острый  о</a:t>
            </a:r>
            <a:r>
              <a:rPr sz="800" spc="-70" dirty="0">
                <a:latin typeface="Calibri"/>
                <a:cs typeface="Calibri"/>
              </a:rPr>
              <a:t>ч</a:t>
            </a:r>
            <a:r>
              <a:rPr sz="800" spc="-75" dirty="0">
                <a:latin typeface="Calibri"/>
                <a:cs typeface="Calibri"/>
              </a:rPr>
              <a:t>а</a:t>
            </a:r>
            <a:r>
              <a:rPr sz="800" spc="-40" dirty="0">
                <a:latin typeface="Calibri"/>
                <a:cs typeface="Calibri"/>
              </a:rPr>
              <a:t>г</a:t>
            </a:r>
            <a:r>
              <a:rPr sz="800" spc="-80" dirty="0">
                <a:latin typeface="Calibri"/>
                <a:cs typeface="Calibri"/>
              </a:rPr>
              <a:t>ов</a:t>
            </a:r>
            <a:r>
              <a:rPr sz="800" spc="-114" dirty="0">
                <a:latin typeface="Calibri"/>
                <a:cs typeface="Calibri"/>
              </a:rPr>
              <a:t>ы</a:t>
            </a:r>
            <a:r>
              <a:rPr sz="800" spc="-50" dirty="0">
                <a:latin typeface="Calibri"/>
                <a:cs typeface="Calibri"/>
              </a:rPr>
              <a:t>й  </a:t>
            </a:r>
            <a:r>
              <a:rPr sz="800" spc="-95" dirty="0">
                <a:latin typeface="Calibri"/>
                <a:cs typeface="Calibri"/>
              </a:rPr>
              <a:t>д</a:t>
            </a:r>
            <a:r>
              <a:rPr sz="800" spc="-90" dirty="0">
                <a:latin typeface="Calibri"/>
                <a:cs typeface="Calibri"/>
              </a:rPr>
              <a:t>е</a:t>
            </a:r>
            <a:r>
              <a:rPr sz="800" spc="-65" dirty="0">
                <a:latin typeface="Calibri"/>
                <a:cs typeface="Calibri"/>
              </a:rPr>
              <a:t>ф</a:t>
            </a:r>
            <a:r>
              <a:rPr sz="800" spc="-90" dirty="0">
                <a:latin typeface="Calibri"/>
                <a:cs typeface="Calibri"/>
              </a:rPr>
              <a:t>иц</a:t>
            </a:r>
            <a:r>
              <a:rPr sz="800" spc="-75" dirty="0">
                <a:latin typeface="Calibri"/>
                <a:cs typeface="Calibri"/>
              </a:rPr>
              <a:t>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6832" y="4291583"/>
            <a:ext cx="1993392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1356" y="4408932"/>
            <a:ext cx="122745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latin typeface="Calibri"/>
                <a:cs typeface="Calibri"/>
              </a:rPr>
              <a:t>Симтомокомплексы  </a:t>
            </a:r>
            <a:r>
              <a:rPr sz="1400" spc="-130" dirty="0">
                <a:latin typeface="Calibri"/>
                <a:cs typeface="Calibri"/>
              </a:rPr>
              <a:t>острого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периода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21825" y="3829050"/>
            <a:ext cx="710565" cy="540385"/>
          </a:xfrm>
          <a:custGeom>
            <a:avLst/>
            <a:gdLst/>
            <a:ahLst/>
            <a:cxnLst/>
            <a:rect l="l" t="t" r="r" b="b"/>
            <a:pathLst>
              <a:path w="710564" h="540385">
                <a:moveTo>
                  <a:pt x="377190" y="494614"/>
                </a:moveTo>
                <a:lnTo>
                  <a:pt x="121881" y="153885"/>
                </a:lnTo>
                <a:lnTo>
                  <a:pt x="152361" y="131038"/>
                </a:lnTo>
                <a:lnTo>
                  <a:pt x="137096" y="123393"/>
                </a:lnTo>
                <a:lnTo>
                  <a:pt x="0" y="54775"/>
                </a:lnTo>
                <a:lnTo>
                  <a:pt x="30403" y="222427"/>
                </a:lnTo>
                <a:lnTo>
                  <a:pt x="60896" y="199580"/>
                </a:lnTo>
                <a:lnTo>
                  <a:pt x="316204" y="540308"/>
                </a:lnTo>
                <a:lnTo>
                  <a:pt x="377190" y="494614"/>
                </a:lnTo>
                <a:close/>
              </a:path>
              <a:path w="710564" h="540385">
                <a:moveTo>
                  <a:pt x="710133" y="170218"/>
                </a:moveTo>
                <a:lnTo>
                  <a:pt x="706475" y="88938"/>
                </a:lnTo>
                <a:lnTo>
                  <a:pt x="702475" y="0"/>
                </a:lnTo>
                <a:lnTo>
                  <a:pt x="570890" y="108267"/>
                </a:lnTo>
                <a:lnTo>
                  <a:pt x="605701" y="123748"/>
                </a:lnTo>
                <a:lnTo>
                  <a:pt x="435483" y="506285"/>
                </a:lnTo>
                <a:lnTo>
                  <a:pt x="505091" y="537273"/>
                </a:lnTo>
                <a:lnTo>
                  <a:pt x="675322" y="154736"/>
                </a:lnTo>
                <a:lnTo>
                  <a:pt x="710133" y="17021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0977" y="461771"/>
            <a:ext cx="45383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95" dirty="0"/>
              <a:t>Генерализация </a:t>
            </a:r>
            <a:r>
              <a:rPr sz="2000" spc="-185" dirty="0"/>
              <a:t>локального </a:t>
            </a:r>
            <a:r>
              <a:rPr sz="2000" spc="-204" dirty="0"/>
              <a:t>повреждения </a:t>
            </a:r>
            <a:r>
              <a:rPr sz="2000" spc="-190" dirty="0"/>
              <a:t>при</a:t>
            </a:r>
            <a:r>
              <a:rPr sz="2000" spc="-315" dirty="0"/>
              <a:t> </a:t>
            </a:r>
            <a:r>
              <a:rPr sz="2000" spc="-195" dirty="0"/>
              <a:t>ОЦН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184674" y="2596754"/>
            <a:ext cx="887014" cy="854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5784" y="2547938"/>
            <a:ext cx="890588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53384" y="1008888"/>
            <a:ext cx="1018032" cy="1591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93918" y="1963928"/>
            <a:ext cx="739140" cy="4432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1270" algn="ctr">
              <a:lnSpc>
                <a:spcPct val="102200"/>
              </a:lnSpc>
              <a:spcBef>
                <a:spcPts val="75"/>
              </a:spcBef>
            </a:pPr>
            <a:r>
              <a:rPr sz="900" spc="-80" dirty="0">
                <a:latin typeface="Calibri"/>
                <a:cs typeface="Calibri"/>
              </a:rPr>
              <a:t>Исчерпание  </a:t>
            </a:r>
            <a:r>
              <a:rPr sz="900" spc="-75" dirty="0">
                <a:latin typeface="Calibri"/>
                <a:cs typeface="Calibri"/>
              </a:rPr>
              <a:t>к</a:t>
            </a:r>
            <a:r>
              <a:rPr sz="900" spc="-85" dirty="0">
                <a:latin typeface="Calibri"/>
                <a:cs typeface="Calibri"/>
              </a:rPr>
              <a:t>р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85" dirty="0">
                <a:latin typeface="Calibri"/>
                <a:cs typeface="Calibri"/>
              </a:rPr>
              <a:t>п</a:t>
            </a:r>
            <a:r>
              <a:rPr sz="900" spc="-90" dirty="0">
                <a:latin typeface="Calibri"/>
                <a:cs typeface="Calibri"/>
              </a:rPr>
              <a:t>и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0" dirty="0">
                <a:latin typeface="Calibri"/>
                <a:cs typeface="Calibri"/>
              </a:rPr>
              <a:t>ь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55" dirty="0">
                <a:latin typeface="Calibri"/>
                <a:cs typeface="Calibri"/>
              </a:rPr>
              <a:t>о  </a:t>
            </a:r>
            <a:r>
              <a:rPr sz="900" spc="-70" dirty="0">
                <a:latin typeface="Calibri"/>
                <a:cs typeface="Calibri"/>
              </a:rPr>
              <a:t>го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90" dirty="0">
                <a:latin typeface="Calibri"/>
                <a:cs typeface="Calibri"/>
              </a:rPr>
              <a:t>комплайнса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40932" y="996696"/>
            <a:ext cx="2080260" cy="2408555"/>
            <a:chOff x="3640932" y="996696"/>
            <a:chExt cx="2080260" cy="2408555"/>
          </a:xfrm>
        </p:grpSpPr>
        <p:sp>
          <p:nvSpPr>
            <p:cNvPr id="8" name="object 8"/>
            <p:cNvSpPr/>
            <p:nvPr/>
          </p:nvSpPr>
          <p:spPr>
            <a:xfrm>
              <a:off x="3640932" y="2519363"/>
              <a:ext cx="878680" cy="88582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6111" y="996696"/>
              <a:ext cx="1014984" cy="15941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910742" y="2162047"/>
            <a:ext cx="6070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Масс 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эффект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43015" y="987552"/>
            <a:ext cx="1057656" cy="1594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16125" y="2152903"/>
            <a:ext cx="5111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Дислокация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89064" y="996696"/>
            <a:ext cx="941831" cy="1594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28451" y="1689608"/>
            <a:ext cx="464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70" dirty="0">
                <a:solidFill>
                  <a:srgbClr val="FFFFFF"/>
                </a:solidFill>
                <a:latin typeface="Calibri"/>
                <a:cs typeface="Calibri"/>
              </a:rPr>
              <a:t>Вк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900" spc="-1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71943" y="3410711"/>
            <a:ext cx="759460" cy="728980"/>
            <a:chOff x="7171943" y="3410711"/>
            <a:chExt cx="759460" cy="728980"/>
          </a:xfrm>
        </p:grpSpPr>
        <p:sp>
          <p:nvSpPr>
            <p:cNvPr id="16" name="object 16"/>
            <p:cNvSpPr/>
            <p:nvPr/>
          </p:nvSpPr>
          <p:spPr>
            <a:xfrm>
              <a:off x="7171943" y="3410711"/>
              <a:ext cx="758951" cy="7284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8295" y="3434311"/>
              <a:ext cx="665714" cy="636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18294" y="3434311"/>
              <a:ext cx="666115" cy="636905"/>
            </a:xfrm>
            <a:custGeom>
              <a:avLst/>
              <a:gdLst/>
              <a:ahLst/>
              <a:cxnLst/>
              <a:rect l="l" t="t" r="r" b="b"/>
              <a:pathLst>
                <a:path w="666115" h="636904">
                  <a:moveTo>
                    <a:pt x="0" y="106113"/>
                  </a:moveTo>
                  <a:lnTo>
                    <a:pt x="8338" y="64809"/>
                  </a:lnTo>
                  <a:lnTo>
                    <a:pt x="31079" y="31079"/>
                  </a:lnTo>
                  <a:lnTo>
                    <a:pt x="64809" y="8338"/>
                  </a:lnTo>
                  <a:lnTo>
                    <a:pt x="106113" y="0"/>
                  </a:lnTo>
                  <a:lnTo>
                    <a:pt x="559601" y="0"/>
                  </a:lnTo>
                  <a:lnTo>
                    <a:pt x="600905" y="8338"/>
                  </a:lnTo>
                  <a:lnTo>
                    <a:pt x="634635" y="31079"/>
                  </a:lnTo>
                  <a:lnTo>
                    <a:pt x="657376" y="64809"/>
                  </a:lnTo>
                  <a:lnTo>
                    <a:pt x="665715" y="106113"/>
                  </a:lnTo>
                  <a:lnTo>
                    <a:pt x="665715" y="530552"/>
                  </a:lnTo>
                  <a:lnTo>
                    <a:pt x="657376" y="571856"/>
                  </a:lnTo>
                  <a:lnTo>
                    <a:pt x="634635" y="605586"/>
                  </a:lnTo>
                  <a:lnTo>
                    <a:pt x="600905" y="628327"/>
                  </a:lnTo>
                  <a:lnTo>
                    <a:pt x="559601" y="636666"/>
                  </a:lnTo>
                  <a:lnTo>
                    <a:pt x="106113" y="636666"/>
                  </a:lnTo>
                  <a:lnTo>
                    <a:pt x="64809" y="628327"/>
                  </a:lnTo>
                  <a:lnTo>
                    <a:pt x="31079" y="605586"/>
                  </a:lnTo>
                  <a:lnTo>
                    <a:pt x="8338" y="571856"/>
                  </a:lnTo>
                  <a:lnTo>
                    <a:pt x="0" y="530552"/>
                  </a:lnTo>
                  <a:lnTo>
                    <a:pt x="0" y="106113"/>
                  </a:lnTo>
                  <a:close/>
                </a:path>
              </a:pathLst>
            </a:custGeom>
            <a:ln w="9525">
              <a:solidFill>
                <a:srgbClr val="7D7D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259295" y="3529211"/>
              <a:ext cx="576931" cy="4582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1330325" y="917973"/>
            <a:ext cx="6567170" cy="4130675"/>
            <a:chOff x="1330325" y="917973"/>
            <a:chExt cx="6567170" cy="4130675"/>
          </a:xfrm>
        </p:grpSpPr>
        <p:sp>
          <p:nvSpPr>
            <p:cNvPr id="21" name="object 21"/>
            <p:cNvSpPr/>
            <p:nvPr/>
          </p:nvSpPr>
          <p:spPr>
            <a:xfrm>
              <a:off x="4811317" y="2531269"/>
              <a:ext cx="866775" cy="8739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67413" y="2489597"/>
              <a:ext cx="884635" cy="89535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3025" y="4585098"/>
              <a:ext cx="6541770" cy="163195"/>
            </a:xfrm>
            <a:custGeom>
              <a:avLst/>
              <a:gdLst/>
              <a:ahLst/>
              <a:cxnLst/>
              <a:rect l="l" t="t" r="r" b="b"/>
              <a:pathLst>
                <a:path w="6541770" h="163195">
                  <a:moveTo>
                    <a:pt x="6459741" y="0"/>
                  </a:moveTo>
                  <a:lnTo>
                    <a:pt x="6459741" y="40776"/>
                  </a:lnTo>
                  <a:lnTo>
                    <a:pt x="0" y="40776"/>
                  </a:lnTo>
                  <a:lnTo>
                    <a:pt x="0" y="122337"/>
                  </a:lnTo>
                  <a:lnTo>
                    <a:pt x="6459741" y="122337"/>
                  </a:lnTo>
                  <a:lnTo>
                    <a:pt x="6459741" y="163114"/>
                  </a:lnTo>
                  <a:lnTo>
                    <a:pt x="6541293" y="81561"/>
                  </a:lnTo>
                  <a:lnTo>
                    <a:pt x="645974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43025" y="4585098"/>
              <a:ext cx="6541770" cy="163195"/>
            </a:xfrm>
            <a:custGeom>
              <a:avLst/>
              <a:gdLst/>
              <a:ahLst/>
              <a:cxnLst/>
              <a:rect l="l" t="t" r="r" b="b"/>
              <a:pathLst>
                <a:path w="6541770" h="163195">
                  <a:moveTo>
                    <a:pt x="0" y="40776"/>
                  </a:moveTo>
                  <a:lnTo>
                    <a:pt x="6459742" y="40776"/>
                  </a:lnTo>
                  <a:lnTo>
                    <a:pt x="6459742" y="0"/>
                  </a:lnTo>
                  <a:lnTo>
                    <a:pt x="6541294" y="81561"/>
                  </a:lnTo>
                  <a:lnTo>
                    <a:pt x="6459742" y="163115"/>
                  </a:lnTo>
                  <a:lnTo>
                    <a:pt x="6459742" y="122338"/>
                  </a:lnTo>
                  <a:lnTo>
                    <a:pt x="0" y="122338"/>
                  </a:lnTo>
                  <a:lnTo>
                    <a:pt x="0" y="4077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891212" y="1032272"/>
              <a:ext cx="0" cy="3635375"/>
            </a:xfrm>
            <a:custGeom>
              <a:avLst/>
              <a:gdLst/>
              <a:ahLst/>
              <a:cxnLst/>
              <a:rect l="l" t="t" r="r" b="b"/>
              <a:pathLst>
                <a:path h="3635375">
                  <a:moveTo>
                    <a:pt x="0" y="0"/>
                  </a:moveTo>
                  <a:lnTo>
                    <a:pt x="1" y="3634978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52046" y="1065610"/>
              <a:ext cx="0" cy="3601720"/>
            </a:xfrm>
            <a:custGeom>
              <a:avLst/>
              <a:gdLst/>
              <a:ahLst/>
              <a:cxnLst/>
              <a:rect l="l" t="t" r="r" b="b"/>
              <a:pathLst>
                <a:path h="3601720">
                  <a:moveTo>
                    <a:pt x="0" y="0"/>
                  </a:moveTo>
                  <a:lnTo>
                    <a:pt x="1" y="3601640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31831" y="2502695"/>
              <a:ext cx="852487" cy="85963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2781" y="1085852"/>
              <a:ext cx="12065" cy="3499485"/>
            </a:xfrm>
            <a:custGeom>
              <a:avLst/>
              <a:gdLst/>
              <a:ahLst/>
              <a:cxnLst/>
              <a:rect l="l" t="t" r="r" b="b"/>
              <a:pathLst>
                <a:path w="12065" h="3499485">
                  <a:moveTo>
                    <a:pt x="0" y="0"/>
                  </a:moveTo>
                  <a:lnTo>
                    <a:pt x="11906" y="3499247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97141" y="1040607"/>
              <a:ext cx="0" cy="3627120"/>
            </a:xfrm>
            <a:custGeom>
              <a:avLst/>
              <a:gdLst/>
              <a:ahLst/>
              <a:cxnLst/>
              <a:rect l="l" t="t" r="r" b="b"/>
              <a:pathLst>
                <a:path h="3627120">
                  <a:moveTo>
                    <a:pt x="0" y="0"/>
                  </a:moveTo>
                  <a:lnTo>
                    <a:pt x="1" y="3626644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23047" y="1012032"/>
              <a:ext cx="24130" cy="3655695"/>
            </a:xfrm>
            <a:custGeom>
              <a:avLst/>
              <a:gdLst/>
              <a:ahLst/>
              <a:cxnLst/>
              <a:rect l="l" t="t" r="r" b="b"/>
              <a:pathLst>
                <a:path w="24129" h="3655695">
                  <a:moveTo>
                    <a:pt x="0" y="0"/>
                  </a:moveTo>
                  <a:lnTo>
                    <a:pt x="23813" y="3655219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48025" y="4748212"/>
              <a:ext cx="369570" cy="300355"/>
            </a:xfrm>
            <a:custGeom>
              <a:avLst/>
              <a:gdLst/>
              <a:ahLst/>
              <a:cxnLst/>
              <a:rect l="l" t="t" r="r" b="b"/>
              <a:pathLst>
                <a:path w="369570" h="300354">
                  <a:moveTo>
                    <a:pt x="369011" y="0"/>
                  </a:moveTo>
                  <a:lnTo>
                    <a:pt x="0" y="0"/>
                  </a:lnTo>
                  <a:lnTo>
                    <a:pt x="0" y="300081"/>
                  </a:lnTo>
                  <a:lnTo>
                    <a:pt x="369011" y="300081"/>
                  </a:lnTo>
                  <a:lnTo>
                    <a:pt x="3690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697142" y="1682355"/>
              <a:ext cx="212090" cy="448945"/>
            </a:xfrm>
            <a:custGeom>
              <a:avLst/>
              <a:gdLst/>
              <a:ahLst/>
              <a:cxnLst/>
              <a:rect l="l" t="t" r="r" b="b"/>
              <a:pathLst>
                <a:path w="212089" h="448944">
                  <a:moveTo>
                    <a:pt x="105966" y="0"/>
                  </a:moveTo>
                  <a:lnTo>
                    <a:pt x="105966" y="112215"/>
                  </a:lnTo>
                  <a:lnTo>
                    <a:pt x="0" y="112215"/>
                  </a:lnTo>
                  <a:lnTo>
                    <a:pt x="0" y="336649"/>
                  </a:lnTo>
                  <a:lnTo>
                    <a:pt x="105966" y="336649"/>
                  </a:lnTo>
                  <a:lnTo>
                    <a:pt x="105966" y="448864"/>
                  </a:lnTo>
                  <a:lnTo>
                    <a:pt x="211931" y="224431"/>
                  </a:lnTo>
                  <a:lnTo>
                    <a:pt x="10596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97142" y="1682355"/>
              <a:ext cx="212090" cy="448945"/>
            </a:xfrm>
            <a:custGeom>
              <a:avLst/>
              <a:gdLst/>
              <a:ahLst/>
              <a:cxnLst/>
              <a:rect l="l" t="t" r="r" b="b"/>
              <a:pathLst>
                <a:path w="212089" h="448944">
                  <a:moveTo>
                    <a:pt x="0" y="112216"/>
                  </a:moveTo>
                  <a:lnTo>
                    <a:pt x="105965" y="112216"/>
                  </a:lnTo>
                  <a:lnTo>
                    <a:pt x="105965" y="0"/>
                  </a:lnTo>
                  <a:lnTo>
                    <a:pt x="211931" y="224432"/>
                  </a:lnTo>
                  <a:lnTo>
                    <a:pt x="105965" y="448865"/>
                  </a:lnTo>
                  <a:lnTo>
                    <a:pt x="105965" y="336648"/>
                  </a:lnTo>
                  <a:lnTo>
                    <a:pt x="0" y="336648"/>
                  </a:lnTo>
                  <a:lnTo>
                    <a:pt x="0" y="11221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05175" y="1679973"/>
              <a:ext cx="196850" cy="448945"/>
            </a:xfrm>
            <a:custGeom>
              <a:avLst/>
              <a:gdLst/>
              <a:ahLst/>
              <a:cxnLst/>
              <a:rect l="l" t="t" r="r" b="b"/>
              <a:pathLst>
                <a:path w="196850" h="448944">
                  <a:moveTo>
                    <a:pt x="98226" y="0"/>
                  </a:moveTo>
                  <a:lnTo>
                    <a:pt x="98226" y="112215"/>
                  </a:lnTo>
                  <a:lnTo>
                    <a:pt x="0" y="112215"/>
                  </a:lnTo>
                  <a:lnTo>
                    <a:pt x="0" y="336649"/>
                  </a:lnTo>
                  <a:lnTo>
                    <a:pt x="98226" y="336649"/>
                  </a:lnTo>
                  <a:lnTo>
                    <a:pt x="98226" y="448864"/>
                  </a:lnTo>
                  <a:lnTo>
                    <a:pt x="196453" y="224433"/>
                  </a:lnTo>
                  <a:lnTo>
                    <a:pt x="9822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05175" y="1679973"/>
              <a:ext cx="196850" cy="448945"/>
            </a:xfrm>
            <a:custGeom>
              <a:avLst/>
              <a:gdLst/>
              <a:ahLst/>
              <a:cxnLst/>
              <a:rect l="l" t="t" r="r" b="b"/>
              <a:pathLst>
                <a:path w="196850" h="448944">
                  <a:moveTo>
                    <a:pt x="0" y="112216"/>
                  </a:moveTo>
                  <a:lnTo>
                    <a:pt x="98227" y="112216"/>
                  </a:lnTo>
                  <a:lnTo>
                    <a:pt x="98227" y="0"/>
                  </a:lnTo>
                  <a:lnTo>
                    <a:pt x="196454" y="224432"/>
                  </a:lnTo>
                  <a:lnTo>
                    <a:pt x="98227" y="448865"/>
                  </a:lnTo>
                  <a:lnTo>
                    <a:pt x="98227" y="336648"/>
                  </a:lnTo>
                  <a:lnTo>
                    <a:pt x="0" y="336648"/>
                  </a:lnTo>
                  <a:lnTo>
                    <a:pt x="0" y="11221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2048" y="1679973"/>
              <a:ext cx="212090" cy="448945"/>
            </a:xfrm>
            <a:custGeom>
              <a:avLst/>
              <a:gdLst/>
              <a:ahLst/>
              <a:cxnLst/>
              <a:rect l="l" t="t" r="r" b="b"/>
              <a:pathLst>
                <a:path w="212090" h="448944">
                  <a:moveTo>
                    <a:pt x="105966" y="0"/>
                  </a:moveTo>
                  <a:lnTo>
                    <a:pt x="105966" y="112215"/>
                  </a:lnTo>
                  <a:lnTo>
                    <a:pt x="0" y="112215"/>
                  </a:lnTo>
                  <a:lnTo>
                    <a:pt x="0" y="336649"/>
                  </a:lnTo>
                  <a:lnTo>
                    <a:pt x="105966" y="336649"/>
                  </a:lnTo>
                  <a:lnTo>
                    <a:pt x="105966" y="448864"/>
                  </a:lnTo>
                  <a:lnTo>
                    <a:pt x="211931" y="224433"/>
                  </a:lnTo>
                  <a:lnTo>
                    <a:pt x="10596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52048" y="1679973"/>
              <a:ext cx="212090" cy="448945"/>
            </a:xfrm>
            <a:custGeom>
              <a:avLst/>
              <a:gdLst/>
              <a:ahLst/>
              <a:cxnLst/>
              <a:rect l="l" t="t" r="r" b="b"/>
              <a:pathLst>
                <a:path w="212090" h="448944">
                  <a:moveTo>
                    <a:pt x="0" y="112216"/>
                  </a:moveTo>
                  <a:lnTo>
                    <a:pt x="105965" y="112216"/>
                  </a:lnTo>
                  <a:lnTo>
                    <a:pt x="105965" y="0"/>
                  </a:lnTo>
                  <a:lnTo>
                    <a:pt x="211931" y="224432"/>
                  </a:lnTo>
                  <a:lnTo>
                    <a:pt x="105965" y="448865"/>
                  </a:lnTo>
                  <a:lnTo>
                    <a:pt x="105965" y="336648"/>
                  </a:lnTo>
                  <a:lnTo>
                    <a:pt x="0" y="336648"/>
                  </a:lnTo>
                  <a:lnTo>
                    <a:pt x="0" y="11221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01630" y="917973"/>
              <a:ext cx="973930" cy="100845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737497" y="987029"/>
              <a:ext cx="940594" cy="109180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26931" y="1012032"/>
              <a:ext cx="925115" cy="113347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75559" y="1639492"/>
              <a:ext cx="335915" cy="448945"/>
            </a:xfrm>
            <a:custGeom>
              <a:avLst/>
              <a:gdLst/>
              <a:ahLst/>
              <a:cxnLst/>
              <a:rect l="l" t="t" r="r" b="b"/>
              <a:pathLst>
                <a:path w="335914" h="448944">
                  <a:moveTo>
                    <a:pt x="167878" y="0"/>
                  </a:moveTo>
                  <a:lnTo>
                    <a:pt x="167878" y="112217"/>
                  </a:lnTo>
                  <a:lnTo>
                    <a:pt x="0" y="112217"/>
                  </a:lnTo>
                  <a:lnTo>
                    <a:pt x="0" y="336649"/>
                  </a:lnTo>
                  <a:lnTo>
                    <a:pt x="167878" y="336649"/>
                  </a:lnTo>
                  <a:lnTo>
                    <a:pt x="167878" y="448864"/>
                  </a:lnTo>
                  <a:lnTo>
                    <a:pt x="335756" y="224433"/>
                  </a:lnTo>
                  <a:lnTo>
                    <a:pt x="16787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75559" y="1639492"/>
              <a:ext cx="335915" cy="448945"/>
            </a:xfrm>
            <a:custGeom>
              <a:avLst/>
              <a:gdLst/>
              <a:ahLst/>
              <a:cxnLst/>
              <a:rect l="l" t="t" r="r" b="b"/>
              <a:pathLst>
                <a:path w="335914" h="448944">
                  <a:moveTo>
                    <a:pt x="0" y="112216"/>
                  </a:moveTo>
                  <a:lnTo>
                    <a:pt x="167878" y="112216"/>
                  </a:lnTo>
                  <a:lnTo>
                    <a:pt x="167878" y="0"/>
                  </a:lnTo>
                  <a:lnTo>
                    <a:pt x="335756" y="224432"/>
                  </a:lnTo>
                  <a:lnTo>
                    <a:pt x="167878" y="448865"/>
                  </a:lnTo>
                  <a:lnTo>
                    <a:pt x="167878" y="336648"/>
                  </a:lnTo>
                  <a:lnTo>
                    <a:pt x="0" y="336648"/>
                  </a:lnTo>
                  <a:lnTo>
                    <a:pt x="0" y="112216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343027" y="987030"/>
              <a:ext cx="1918097" cy="1438275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73108" y="4823459"/>
            <a:ext cx="8863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35" dirty="0">
                <a:latin typeface="Calibri"/>
                <a:cs typeface="Calibri"/>
              </a:rPr>
              <a:t>Ключевые вопросы </a:t>
            </a:r>
            <a:r>
              <a:rPr sz="1400" spc="-130" dirty="0">
                <a:latin typeface="Calibri"/>
                <a:cs typeface="Calibri"/>
              </a:rPr>
              <a:t>патофизиологии </a:t>
            </a:r>
            <a:r>
              <a:rPr sz="1400" spc="-135" dirty="0">
                <a:latin typeface="Calibri"/>
                <a:cs typeface="Calibri"/>
              </a:rPr>
              <a:t>центральной нервной </a:t>
            </a:r>
            <a:r>
              <a:rPr sz="1400" spc="-130" dirty="0">
                <a:latin typeface="Calibri"/>
                <a:cs typeface="Calibri"/>
              </a:rPr>
              <a:t>системы; </a:t>
            </a:r>
            <a:r>
              <a:rPr sz="1400" spc="-135" dirty="0">
                <a:latin typeface="Calibri"/>
                <a:cs typeface="Calibri"/>
              </a:rPr>
              <a:t>Национальное </a:t>
            </a:r>
            <a:r>
              <a:rPr sz="1400" spc="-125" dirty="0">
                <a:latin typeface="Calibri"/>
                <a:cs typeface="Calibri"/>
              </a:rPr>
              <a:t>руководство </a:t>
            </a:r>
            <a:r>
              <a:rPr sz="1400" spc="-135" dirty="0">
                <a:latin typeface="Calibri"/>
                <a:cs typeface="Calibri"/>
              </a:rPr>
              <a:t>по </a:t>
            </a:r>
            <a:r>
              <a:rPr sz="1400" spc="-130" dirty="0">
                <a:latin typeface="Calibri"/>
                <a:cs typeface="Calibri"/>
              </a:rPr>
              <a:t>интенсивной терапии, </a:t>
            </a:r>
            <a:r>
              <a:rPr sz="1400" spc="-140" dirty="0">
                <a:latin typeface="Calibri"/>
                <a:cs typeface="Calibri"/>
              </a:rPr>
              <a:t>Т.1. </a:t>
            </a:r>
            <a:r>
              <a:rPr sz="1400" spc="-135" dirty="0">
                <a:latin typeface="Calibri"/>
                <a:cs typeface="Calibri"/>
              </a:rPr>
              <a:t>М.2009. </a:t>
            </a:r>
            <a:r>
              <a:rPr sz="1400" spc="-85" dirty="0">
                <a:latin typeface="Calibri"/>
                <a:cs typeface="Calibri"/>
              </a:rPr>
              <a:t>с.291-  </a:t>
            </a:r>
            <a:r>
              <a:rPr sz="1400" spc="-95" dirty="0">
                <a:latin typeface="Calibri"/>
                <a:cs typeface="Calibri"/>
              </a:rPr>
              <a:t>301.; </a:t>
            </a:r>
            <a:r>
              <a:rPr sz="1400" spc="-85" dirty="0">
                <a:latin typeface="Calibri"/>
                <a:cs typeface="Calibri"/>
              </a:rPr>
              <a:t>16; </a:t>
            </a:r>
            <a:r>
              <a:rPr sz="1400" spc="-140" dirty="0">
                <a:latin typeface="Calibri"/>
                <a:cs typeface="Calibri"/>
              </a:rPr>
              <a:t>А.А.Белкин, </a:t>
            </a:r>
            <a:r>
              <a:rPr sz="1400" spc="-135" dirty="0">
                <a:latin typeface="Calibri"/>
                <a:cs typeface="Calibri"/>
              </a:rPr>
              <a:t>А.Н.Кондратьев, </a:t>
            </a:r>
            <a:r>
              <a:rPr sz="1400" spc="-130" dirty="0">
                <a:latin typeface="Calibri"/>
                <a:cs typeface="Calibri"/>
              </a:rPr>
              <a:t>В.В.Крылов.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790" y="415544"/>
            <a:ext cx="74117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0" dirty="0"/>
              <a:t>Траектория </a:t>
            </a:r>
            <a:r>
              <a:rPr sz="3300" spc="-270" dirty="0"/>
              <a:t>саногенеза острого </a:t>
            </a:r>
            <a:r>
              <a:rPr sz="3300" spc="-295" dirty="0"/>
              <a:t>заболевания</a:t>
            </a:r>
            <a:r>
              <a:rPr sz="3300" spc="-275" dirty="0"/>
              <a:t> </a:t>
            </a:r>
            <a:r>
              <a:rPr sz="3300" spc="-320" dirty="0"/>
              <a:t>ОЦН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244911" y="1228398"/>
            <a:ext cx="6393180" cy="3794760"/>
            <a:chOff x="1244911" y="1228398"/>
            <a:chExt cx="6393180" cy="3794760"/>
          </a:xfrm>
        </p:grpSpPr>
        <p:sp>
          <p:nvSpPr>
            <p:cNvPr id="4" name="object 4"/>
            <p:cNvSpPr/>
            <p:nvPr/>
          </p:nvSpPr>
          <p:spPr>
            <a:xfrm>
              <a:off x="1244911" y="1228398"/>
              <a:ext cx="6392920" cy="3794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6023" y="1825751"/>
              <a:ext cx="957072" cy="25420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47672" y="2237231"/>
              <a:ext cx="573024" cy="1719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3690" y="1849389"/>
              <a:ext cx="864235" cy="2448560"/>
            </a:xfrm>
            <a:custGeom>
              <a:avLst/>
              <a:gdLst/>
              <a:ahLst/>
              <a:cxnLst/>
              <a:rect l="l" t="t" r="r" b="b"/>
              <a:pathLst>
                <a:path w="864235" h="2448560">
                  <a:moveTo>
                    <a:pt x="720074" y="0"/>
                  </a:moveTo>
                  <a:lnTo>
                    <a:pt x="144018" y="0"/>
                  </a:lnTo>
                  <a:lnTo>
                    <a:pt x="98497" y="7342"/>
                  </a:lnTo>
                  <a:lnTo>
                    <a:pt x="58962" y="27787"/>
                  </a:lnTo>
                  <a:lnTo>
                    <a:pt x="27787" y="58962"/>
                  </a:lnTo>
                  <a:lnTo>
                    <a:pt x="7342" y="98497"/>
                  </a:lnTo>
                  <a:lnTo>
                    <a:pt x="0" y="144018"/>
                  </a:lnTo>
                  <a:lnTo>
                    <a:pt x="0" y="2304252"/>
                  </a:lnTo>
                  <a:lnTo>
                    <a:pt x="7342" y="2349773"/>
                  </a:lnTo>
                  <a:lnTo>
                    <a:pt x="27787" y="2389307"/>
                  </a:lnTo>
                  <a:lnTo>
                    <a:pt x="58962" y="2420483"/>
                  </a:lnTo>
                  <a:lnTo>
                    <a:pt x="98497" y="2440928"/>
                  </a:lnTo>
                  <a:lnTo>
                    <a:pt x="144018" y="2448270"/>
                  </a:lnTo>
                  <a:lnTo>
                    <a:pt x="720074" y="2448270"/>
                  </a:lnTo>
                  <a:lnTo>
                    <a:pt x="765595" y="2440928"/>
                  </a:lnTo>
                  <a:lnTo>
                    <a:pt x="805129" y="2420483"/>
                  </a:lnTo>
                  <a:lnTo>
                    <a:pt x="836305" y="2389307"/>
                  </a:lnTo>
                  <a:lnTo>
                    <a:pt x="856750" y="2349773"/>
                  </a:lnTo>
                  <a:lnTo>
                    <a:pt x="864092" y="2304252"/>
                  </a:lnTo>
                  <a:lnTo>
                    <a:pt x="864092" y="144018"/>
                  </a:lnTo>
                  <a:lnTo>
                    <a:pt x="856750" y="98497"/>
                  </a:lnTo>
                  <a:lnTo>
                    <a:pt x="836305" y="58962"/>
                  </a:lnTo>
                  <a:lnTo>
                    <a:pt x="805129" y="27787"/>
                  </a:lnTo>
                  <a:lnTo>
                    <a:pt x="765595" y="7342"/>
                  </a:lnTo>
                  <a:lnTo>
                    <a:pt x="720074" y="0"/>
                  </a:lnTo>
                  <a:close/>
                </a:path>
              </a:pathLst>
            </a:custGeom>
            <a:solidFill>
              <a:srgbClr val="FF0000">
                <a:alpha val="5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3690" y="1849388"/>
              <a:ext cx="864235" cy="2448560"/>
            </a:xfrm>
            <a:custGeom>
              <a:avLst/>
              <a:gdLst/>
              <a:ahLst/>
              <a:cxnLst/>
              <a:rect l="l" t="t" r="r" b="b"/>
              <a:pathLst>
                <a:path w="864235" h="2448560">
                  <a:moveTo>
                    <a:pt x="144018" y="2448271"/>
                  </a:moveTo>
                  <a:lnTo>
                    <a:pt x="98497" y="2440928"/>
                  </a:lnTo>
                  <a:lnTo>
                    <a:pt x="58962" y="2420483"/>
                  </a:lnTo>
                  <a:lnTo>
                    <a:pt x="27787" y="2389308"/>
                  </a:lnTo>
                  <a:lnTo>
                    <a:pt x="7342" y="2349773"/>
                  </a:lnTo>
                  <a:lnTo>
                    <a:pt x="0" y="2304253"/>
                  </a:lnTo>
                  <a:lnTo>
                    <a:pt x="0" y="144018"/>
                  </a:lnTo>
                  <a:lnTo>
                    <a:pt x="7342" y="98497"/>
                  </a:lnTo>
                  <a:lnTo>
                    <a:pt x="27787" y="58962"/>
                  </a:lnTo>
                  <a:lnTo>
                    <a:pt x="58962" y="27787"/>
                  </a:lnTo>
                  <a:lnTo>
                    <a:pt x="98497" y="7342"/>
                  </a:lnTo>
                  <a:lnTo>
                    <a:pt x="144018" y="0"/>
                  </a:lnTo>
                  <a:lnTo>
                    <a:pt x="720074" y="0"/>
                  </a:lnTo>
                  <a:lnTo>
                    <a:pt x="765595" y="7342"/>
                  </a:lnTo>
                  <a:lnTo>
                    <a:pt x="805130" y="27787"/>
                  </a:lnTo>
                  <a:lnTo>
                    <a:pt x="836305" y="58962"/>
                  </a:lnTo>
                  <a:lnTo>
                    <a:pt x="856750" y="98497"/>
                  </a:lnTo>
                  <a:lnTo>
                    <a:pt x="864093" y="144018"/>
                  </a:lnTo>
                  <a:lnTo>
                    <a:pt x="864093" y="2304253"/>
                  </a:lnTo>
                  <a:lnTo>
                    <a:pt x="856750" y="2349773"/>
                  </a:lnTo>
                  <a:lnTo>
                    <a:pt x="836305" y="2389308"/>
                  </a:lnTo>
                  <a:lnTo>
                    <a:pt x="805130" y="2420483"/>
                  </a:lnTo>
                  <a:lnTo>
                    <a:pt x="765595" y="2440928"/>
                  </a:lnTo>
                  <a:lnTo>
                    <a:pt x="720074" y="2448271"/>
                  </a:lnTo>
                  <a:lnTo>
                    <a:pt x="144018" y="244827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6037" y="2382464"/>
            <a:ext cx="294640" cy="1382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65" dirty="0">
                <a:solidFill>
                  <a:srgbClr val="FFFFFF"/>
                </a:solidFill>
                <a:latin typeface="Calibri"/>
                <a:cs typeface="Calibri"/>
              </a:rPr>
              <a:t>Нейропротекция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43687" y="5259323"/>
            <a:ext cx="1229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75" dirty="0">
                <a:latin typeface="Calibri"/>
                <a:cs typeface="Calibri"/>
              </a:rPr>
              <a:t>Клинический </a:t>
            </a:r>
            <a:r>
              <a:rPr sz="800" spc="-70" dirty="0">
                <a:latin typeface="Calibri"/>
                <a:cs typeface="Calibri"/>
              </a:rPr>
              <a:t>Института</a:t>
            </a:r>
            <a:r>
              <a:rPr sz="800" dirty="0">
                <a:latin typeface="Calibri"/>
                <a:cs typeface="Calibri"/>
              </a:rPr>
              <a:t> </a:t>
            </a:r>
            <a:r>
              <a:rPr sz="800" spc="-85" dirty="0">
                <a:latin typeface="Calibri"/>
                <a:cs typeface="Calibri"/>
              </a:rPr>
              <a:t>Мозга</a:t>
            </a:r>
            <a:r>
              <a:rPr sz="750" spc="-127" baseline="22222" dirty="0">
                <a:latin typeface="Calibri"/>
                <a:cs typeface="Calibri"/>
              </a:rPr>
              <a:t>©</a:t>
            </a:r>
            <a:endParaRPr sz="750" baseline="22222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503" y="4801716"/>
            <a:ext cx="8892540" cy="462280"/>
          </a:xfrm>
          <a:custGeom>
            <a:avLst/>
            <a:gdLst/>
            <a:ahLst/>
            <a:cxnLst/>
            <a:rect l="l" t="t" r="r" b="b"/>
            <a:pathLst>
              <a:path w="8892540" h="462279">
                <a:moveTo>
                  <a:pt x="8892480" y="0"/>
                </a:moveTo>
                <a:lnTo>
                  <a:pt x="0" y="0"/>
                </a:lnTo>
                <a:lnTo>
                  <a:pt x="0" y="461664"/>
                </a:lnTo>
                <a:lnTo>
                  <a:pt x="8892480" y="461664"/>
                </a:lnTo>
                <a:lnTo>
                  <a:pt x="8892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pc="-170" dirty="0"/>
              <a:t>сформированных </a:t>
            </a:r>
            <a:r>
              <a:rPr spc="-185" dirty="0"/>
              <a:t>и </a:t>
            </a:r>
            <a:r>
              <a:rPr spc="-150" dirty="0"/>
              <a:t>генетически </a:t>
            </a:r>
            <a:r>
              <a:rPr spc="-175" dirty="0"/>
              <a:t>предопределенных  </a:t>
            </a:r>
            <a:r>
              <a:rPr spc="-145" dirty="0"/>
              <a:t>саногенетических </a:t>
            </a:r>
            <a:r>
              <a:rPr spc="-170" dirty="0"/>
              <a:t>систем </a:t>
            </a:r>
            <a:r>
              <a:rPr spc="-145" dirty="0"/>
              <a:t>(САС), </a:t>
            </a:r>
            <a:r>
              <a:rPr spc="-155" dirty="0"/>
              <a:t>которая </a:t>
            </a:r>
            <a:r>
              <a:rPr spc="-165" dirty="0"/>
              <a:t>прерывает </a:t>
            </a:r>
            <a:r>
              <a:rPr spc="-190" dirty="0"/>
              <a:t>или  </a:t>
            </a:r>
            <a:r>
              <a:rPr spc="-175" dirty="0"/>
              <a:t>замедляет </a:t>
            </a:r>
            <a:r>
              <a:rPr spc="-165" dirty="0"/>
              <a:t>последовательность вредных  </a:t>
            </a:r>
            <a:r>
              <a:rPr spc="-160" dirty="0"/>
              <a:t>биохимических </a:t>
            </a:r>
            <a:r>
              <a:rPr spc="-185" dirty="0"/>
              <a:t>и </a:t>
            </a:r>
            <a:r>
              <a:rPr spc="-175" dirty="0"/>
              <a:t>молекулярных событий, </a:t>
            </a:r>
            <a:r>
              <a:rPr spc="-160" dirty="0"/>
              <a:t>способных  </a:t>
            </a:r>
            <a:r>
              <a:rPr spc="-155" dirty="0"/>
              <a:t>вызвать </a:t>
            </a:r>
            <a:r>
              <a:rPr spc="-185" dirty="0"/>
              <a:t>необратимый </a:t>
            </a:r>
            <a:r>
              <a:rPr spc="-160" dirty="0"/>
              <a:t>некроз</a:t>
            </a:r>
            <a:r>
              <a:rPr spc="-204" dirty="0"/>
              <a:t> </a:t>
            </a:r>
            <a:r>
              <a:rPr spc="-160" dirty="0"/>
              <a:t>клеток.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95356" y="260095"/>
            <a:ext cx="15081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55" dirty="0"/>
              <a:t>Г</a:t>
            </a:r>
            <a:r>
              <a:rPr sz="3300" spc="-330" dirty="0"/>
              <a:t>л</a:t>
            </a:r>
            <a:r>
              <a:rPr sz="3300" spc="-315" dirty="0"/>
              <a:t>о</a:t>
            </a:r>
            <a:r>
              <a:rPr sz="3300" spc="-225" dirty="0"/>
              <a:t>сс</a:t>
            </a:r>
            <a:r>
              <a:rPr sz="3300" spc="-265" dirty="0"/>
              <a:t>а</a:t>
            </a:r>
            <a:r>
              <a:rPr sz="3300" spc="-300" dirty="0"/>
              <a:t>р</a:t>
            </a:r>
            <a:r>
              <a:rPr sz="3300" spc="-335" dirty="0"/>
              <a:t>ий</a:t>
            </a:r>
            <a:endParaRPr sz="3300"/>
          </a:p>
        </p:txBody>
      </p:sp>
      <p:grpSp>
        <p:nvGrpSpPr>
          <p:cNvPr id="5" name="object 5"/>
          <p:cNvGrpSpPr/>
          <p:nvPr/>
        </p:nvGrpSpPr>
        <p:grpSpPr>
          <a:xfrm>
            <a:off x="86916" y="944463"/>
            <a:ext cx="4225925" cy="3353435"/>
            <a:chOff x="86916" y="944463"/>
            <a:chExt cx="4225925" cy="3353435"/>
          </a:xfrm>
        </p:grpSpPr>
        <p:sp>
          <p:nvSpPr>
            <p:cNvPr id="6" name="object 6"/>
            <p:cNvSpPr/>
            <p:nvPr/>
          </p:nvSpPr>
          <p:spPr>
            <a:xfrm>
              <a:off x="86916" y="944463"/>
              <a:ext cx="4225925" cy="3353435"/>
            </a:xfrm>
            <a:custGeom>
              <a:avLst/>
              <a:gdLst/>
              <a:ahLst/>
              <a:cxnLst/>
              <a:rect l="l" t="t" r="r" b="b"/>
              <a:pathLst>
                <a:path w="4225925" h="3353435">
                  <a:moveTo>
                    <a:pt x="4225447" y="0"/>
                  </a:moveTo>
                  <a:lnTo>
                    <a:pt x="0" y="0"/>
                  </a:lnTo>
                  <a:lnTo>
                    <a:pt x="0" y="3353196"/>
                  </a:lnTo>
                  <a:lnTo>
                    <a:pt x="4225447" y="3353196"/>
                  </a:lnTo>
                  <a:lnTo>
                    <a:pt x="42254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814" y="944463"/>
              <a:ext cx="3809354" cy="6104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6254" y="927256"/>
            <a:ext cx="7606665" cy="737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12590" indent="167640">
              <a:lnSpc>
                <a:spcPct val="101099"/>
              </a:lnSpc>
              <a:spcBef>
                <a:spcPts val="105"/>
              </a:spcBef>
            </a:pPr>
            <a:r>
              <a:rPr sz="1400" spc="-120" dirty="0">
                <a:latin typeface="Calibri"/>
                <a:cs typeface="Calibri"/>
              </a:rPr>
              <a:t>Церебральная нейропротекция </a:t>
            </a:r>
            <a:r>
              <a:rPr sz="1400" spc="55" dirty="0">
                <a:latin typeface="Book Antiqua"/>
                <a:cs typeface="Book Antiqua"/>
              </a:rPr>
              <a:t>– </a:t>
            </a:r>
            <a:r>
              <a:rPr sz="1400" spc="-110" dirty="0">
                <a:latin typeface="Calibri"/>
                <a:cs typeface="Calibri"/>
              </a:rPr>
              <a:t>совокупность  </a:t>
            </a:r>
            <a:r>
              <a:rPr sz="1400" spc="-105" dirty="0">
                <a:latin typeface="Calibri"/>
                <a:cs typeface="Calibri"/>
              </a:rPr>
              <a:t>саногенетических антипатологических </a:t>
            </a:r>
            <a:r>
              <a:rPr sz="1400" spc="-120" dirty="0">
                <a:latin typeface="Calibri"/>
                <a:cs typeface="Calibri"/>
              </a:rPr>
              <a:t>систем</a:t>
            </a:r>
            <a:r>
              <a:rPr sz="1400" spc="-150" dirty="0">
                <a:latin typeface="Calibri"/>
                <a:cs typeface="Calibri"/>
              </a:rPr>
              <a:t> </a:t>
            </a:r>
            <a:r>
              <a:rPr sz="1400" spc="-120" dirty="0">
                <a:latin typeface="Book Antiqua"/>
                <a:cs typeface="Book Antiqua"/>
              </a:rPr>
              <a:t>(</a:t>
            </a:r>
            <a:r>
              <a:rPr sz="1400" spc="-120" dirty="0">
                <a:latin typeface="Calibri"/>
                <a:cs typeface="Calibri"/>
              </a:rPr>
              <a:t>САС</a:t>
            </a:r>
            <a:r>
              <a:rPr sz="1400" spc="-120" dirty="0">
                <a:latin typeface="Book Antiqua"/>
                <a:cs typeface="Book Antiqua"/>
              </a:rPr>
              <a:t>)</a:t>
            </a:r>
            <a:endParaRPr sz="1400">
              <a:latin typeface="Book Antiqua"/>
              <a:cs typeface="Book Antiqua"/>
            </a:endParaRPr>
          </a:p>
          <a:p>
            <a:pPr marL="4243705" indent="-257810">
              <a:lnSpc>
                <a:spcPct val="100000"/>
              </a:lnSpc>
              <a:spcBef>
                <a:spcPts val="45"/>
              </a:spcBef>
              <a:buFont typeface="Wingdings"/>
              <a:buChar char=""/>
              <a:tabLst>
                <a:tab pos="4244340" algn="l"/>
              </a:tabLst>
            </a:pPr>
            <a:r>
              <a:rPr sz="1800" spc="-165" dirty="0">
                <a:solidFill>
                  <a:srgbClr val="FF0000"/>
                </a:solidFill>
                <a:latin typeface="Calibri"/>
                <a:cs typeface="Calibri"/>
              </a:rPr>
              <a:t>Нейропротекция </a:t>
            </a:r>
            <a:r>
              <a:rPr sz="1800" spc="55" dirty="0">
                <a:latin typeface="Calibri"/>
                <a:cs typeface="Calibri"/>
              </a:rPr>
              <a:t>– </a:t>
            </a:r>
            <a:r>
              <a:rPr sz="1800" spc="-165" dirty="0">
                <a:latin typeface="Calibri"/>
                <a:cs typeface="Calibri"/>
              </a:rPr>
              <a:t>система</a:t>
            </a:r>
            <a:r>
              <a:rPr sz="1800" spc="-125" dirty="0">
                <a:latin typeface="Calibri"/>
                <a:cs typeface="Calibri"/>
              </a:rPr>
              <a:t> </a:t>
            </a:r>
            <a:r>
              <a:rPr sz="1800" spc="-180" dirty="0">
                <a:latin typeface="Calibri"/>
                <a:cs typeface="Calibri"/>
              </a:rPr>
              <a:t>эволюционно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77056" y="1796432"/>
            <a:ext cx="2682360" cy="3162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15635" y="1824588"/>
            <a:ext cx="160528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80" dirty="0">
                <a:latin typeface="Calibri"/>
                <a:cs typeface="Calibri"/>
              </a:rPr>
              <a:t>Система церебральной </a:t>
            </a:r>
            <a:r>
              <a:rPr sz="900" spc="-85" dirty="0">
                <a:latin typeface="Calibri"/>
                <a:cs typeface="Calibri"/>
              </a:rPr>
              <a:t>защиты </a:t>
            </a:r>
            <a:r>
              <a:rPr sz="900" spc="-70" dirty="0">
                <a:latin typeface="Calibri"/>
                <a:cs typeface="Calibri"/>
              </a:rPr>
              <a:t>от</a:t>
            </a:r>
            <a:r>
              <a:rPr sz="900" spc="-65" dirty="0">
                <a:latin typeface="Calibri"/>
                <a:cs typeface="Calibri"/>
              </a:rPr>
              <a:t> </a:t>
            </a:r>
            <a:r>
              <a:rPr sz="900" spc="-60" dirty="0">
                <a:latin typeface="Calibri"/>
                <a:cs typeface="Calibri"/>
              </a:rPr>
              <a:t>ВЧГ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77056" y="3300043"/>
            <a:ext cx="2699609" cy="457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42992" y="3328560"/>
            <a:ext cx="1569085" cy="307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900" spc="-80" dirty="0">
                <a:latin typeface="Calibri"/>
                <a:cs typeface="Calibri"/>
              </a:rPr>
              <a:t>Переключение нарушенных</a:t>
            </a:r>
            <a:r>
              <a:rPr sz="900" spc="-85" dirty="0">
                <a:latin typeface="Calibri"/>
                <a:cs typeface="Calibri"/>
              </a:rPr>
              <a:t> </a:t>
            </a:r>
            <a:r>
              <a:rPr sz="900" spc="-75" dirty="0">
                <a:latin typeface="Calibri"/>
                <a:cs typeface="Calibri"/>
              </a:rPr>
              <a:t>функций</a:t>
            </a:r>
            <a:endParaRPr sz="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900" spc="-75" dirty="0">
                <a:latin typeface="Book Antiqua"/>
                <a:cs typeface="Book Antiqua"/>
              </a:rPr>
              <a:t>(</a:t>
            </a:r>
            <a:r>
              <a:rPr sz="900" spc="-75" dirty="0">
                <a:latin typeface="Calibri"/>
                <a:cs typeface="Calibri"/>
              </a:rPr>
              <a:t>пластичность </a:t>
            </a:r>
            <a:r>
              <a:rPr sz="900" spc="-80" dirty="0">
                <a:latin typeface="Calibri"/>
                <a:cs typeface="Calibri"/>
              </a:rPr>
              <a:t>нервной</a:t>
            </a:r>
            <a:r>
              <a:rPr sz="900" spc="-90" dirty="0">
                <a:latin typeface="Calibri"/>
                <a:cs typeface="Calibri"/>
              </a:rPr>
              <a:t> </a:t>
            </a:r>
            <a:r>
              <a:rPr sz="900" spc="-75" dirty="0">
                <a:latin typeface="Calibri"/>
                <a:cs typeface="Calibri"/>
              </a:rPr>
              <a:t>ткани</a:t>
            </a:r>
            <a:r>
              <a:rPr sz="900" spc="-75" dirty="0">
                <a:latin typeface="Book Antiqua"/>
                <a:cs typeface="Book Antiqua"/>
              </a:rPr>
              <a:t>)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16682" y="2052305"/>
            <a:ext cx="2774950" cy="1265555"/>
            <a:chOff x="1516682" y="2052305"/>
            <a:chExt cx="2774950" cy="1265555"/>
          </a:xfrm>
        </p:grpSpPr>
        <p:sp>
          <p:nvSpPr>
            <p:cNvPr id="14" name="object 14"/>
            <p:cNvSpPr/>
            <p:nvPr/>
          </p:nvSpPr>
          <p:spPr>
            <a:xfrm>
              <a:off x="1568432" y="2857297"/>
              <a:ext cx="2722610" cy="4599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6682" y="2052305"/>
              <a:ext cx="2739859" cy="8998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64011" y="2080911"/>
            <a:ext cx="2466975" cy="11150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85" dirty="0">
                <a:latin typeface="Calibri"/>
                <a:cs typeface="Calibri"/>
              </a:rPr>
              <a:t>Повышение </a:t>
            </a:r>
            <a:r>
              <a:rPr sz="900" spc="-90" dirty="0">
                <a:latin typeface="Calibri"/>
                <a:cs typeface="Calibri"/>
              </a:rPr>
              <a:t>мощности </a:t>
            </a:r>
            <a:r>
              <a:rPr sz="900" spc="-80" dirty="0">
                <a:latin typeface="Calibri"/>
                <a:cs typeface="Calibri"/>
              </a:rPr>
              <a:t>тормозящих механизмов</a:t>
            </a:r>
            <a:r>
              <a:rPr sz="900" spc="-130" dirty="0">
                <a:latin typeface="Calibri"/>
                <a:cs typeface="Calibri"/>
              </a:rPr>
              <a:t> </a:t>
            </a:r>
            <a:r>
              <a:rPr sz="900" spc="-80" dirty="0">
                <a:latin typeface="Book Antiqua"/>
                <a:cs typeface="Book Antiqua"/>
              </a:rPr>
              <a:t>(</a:t>
            </a:r>
            <a:r>
              <a:rPr sz="900" spc="-80" dirty="0">
                <a:latin typeface="Calibri"/>
                <a:cs typeface="Calibri"/>
              </a:rPr>
              <a:t>судороги</a:t>
            </a:r>
            <a:r>
              <a:rPr sz="900" spc="-80" dirty="0">
                <a:latin typeface="Book Antiqua"/>
                <a:cs typeface="Book Antiqua"/>
              </a:rPr>
              <a:t>,</a:t>
            </a:r>
            <a:endParaRPr sz="9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-85" dirty="0">
                <a:latin typeface="Calibri"/>
                <a:cs typeface="Calibri"/>
              </a:rPr>
              <a:t>боль</a:t>
            </a:r>
            <a:r>
              <a:rPr sz="900" spc="-85" dirty="0">
                <a:latin typeface="Book Antiqua"/>
                <a:cs typeface="Book Antiqua"/>
              </a:rPr>
              <a:t>,</a:t>
            </a:r>
            <a:endParaRPr sz="900">
              <a:latin typeface="Book Antiqua"/>
              <a:cs typeface="Book Antiqua"/>
            </a:endParaRPr>
          </a:p>
          <a:p>
            <a:pPr marL="12700">
              <a:lnSpc>
                <a:spcPts val="1075"/>
              </a:lnSpc>
              <a:spcBef>
                <a:spcPts val="5"/>
              </a:spcBef>
            </a:pPr>
            <a:r>
              <a:rPr sz="900" spc="-85" dirty="0">
                <a:latin typeface="Calibri"/>
                <a:cs typeface="Calibri"/>
              </a:rPr>
              <a:t>гиперметаболизм </a:t>
            </a:r>
            <a:r>
              <a:rPr sz="900" spc="-80" dirty="0">
                <a:latin typeface="Calibri"/>
                <a:cs typeface="Calibri"/>
              </a:rPr>
              <a:t>и </a:t>
            </a:r>
            <a:r>
              <a:rPr sz="900" spc="-95" dirty="0">
                <a:latin typeface="Calibri"/>
                <a:cs typeface="Calibri"/>
              </a:rPr>
              <a:t>т</a:t>
            </a:r>
            <a:r>
              <a:rPr sz="900" spc="-95" dirty="0">
                <a:latin typeface="Book Antiqua"/>
                <a:cs typeface="Book Antiqua"/>
              </a:rPr>
              <a:t>.</a:t>
            </a:r>
            <a:r>
              <a:rPr sz="900" spc="-95" dirty="0">
                <a:latin typeface="Calibri"/>
                <a:cs typeface="Calibri"/>
              </a:rPr>
              <a:t>д</a:t>
            </a:r>
            <a:r>
              <a:rPr sz="900" spc="-95" dirty="0">
                <a:latin typeface="Book Antiqua"/>
                <a:cs typeface="Book Antiqua"/>
              </a:rPr>
              <a:t>.) </a:t>
            </a:r>
            <a:r>
              <a:rPr sz="900" spc="-75" dirty="0">
                <a:latin typeface="Calibri"/>
                <a:cs typeface="Calibri"/>
              </a:rPr>
              <a:t>вплоть </a:t>
            </a:r>
            <a:r>
              <a:rPr sz="900" spc="-90" dirty="0">
                <a:latin typeface="Calibri"/>
                <a:cs typeface="Calibri"/>
              </a:rPr>
              <a:t>до </a:t>
            </a:r>
            <a:r>
              <a:rPr sz="900" spc="-70" dirty="0">
                <a:latin typeface="Calibri"/>
                <a:cs typeface="Calibri"/>
              </a:rPr>
              <a:t>разлитого </a:t>
            </a:r>
            <a:r>
              <a:rPr sz="900" spc="-90" dirty="0">
                <a:latin typeface="Calibri"/>
                <a:cs typeface="Calibri"/>
              </a:rPr>
              <a:t>торможения</a:t>
            </a:r>
            <a:r>
              <a:rPr sz="900" spc="-50" dirty="0">
                <a:latin typeface="Calibri"/>
                <a:cs typeface="Calibri"/>
              </a:rPr>
              <a:t> </a:t>
            </a:r>
            <a:r>
              <a:rPr sz="900" spc="-165" dirty="0">
                <a:latin typeface="Book Antiqua"/>
                <a:cs typeface="Book Antiqua"/>
              </a:rPr>
              <a:t>=</a:t>
            </a:r>
            <a:endParaRPr sz="900">
              <a:latin typeface="Book Antiqua"/>
              <a:cs typeface="Book Antiqua"/>
            </a:endParaRPr>
          </a:p>
          <a:p>
            <a:pPr marL="12700">
              <a:lnSpc>
                <a:spcPts val="1914"/>
              </a:lnSpc>
            </a:pPr>
            <a:r>
              <a:rPr sz="1600" spc="-155" dirty="0">
                <a:solidFill>
                  <a:srgbClr val="CC3300"/>
                </a:solidFill>
                <a:latin typeface="Calibri"/>
                <a:cs typeface="Calibri"/>
              </a:rPr>
              <a:t>кома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900" spc="-75" dirty="0">
                <a:latin typeface="Calibri"/>
                <a:cs typeface="Calibri"/>
              </a:rPr>
              <a:t>Активация </a:t>
            </a:r>
            <a:r>
              <a:rPr sz="900" spc="-70" dirty="0">
                <a:latin typeface="Calibri"/>
                <a:cs typeface="Calibri"/>
              </a:rPr>
              <a:t>резервных</a:t>
            </a:r>
            <a:r>
              <a:rPr sz="900" spc="-95" dirty="0">
                <a:latin typeface="Calibri"/>
                <a:cs typeface="Calibri"/>
              </a:rPr>
              <a:t> </a:t>
            </a:r>
            <a:r>
              <a:rPr sz="900" spc="-65" dirty="0">
                <a:latin typeface="Calibri"/>
                <a:cs typeface="Calibri"/>
              </a:rPr>
              <a:t>структур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900" spc="-85" dirty="0">
                <a:latin typeface="Book Antiqua"/>
                <a:cs typeface="Book Antiqua"/>
              </a:rPr>
              <a:t>(</a:t>
            </a:r>
            <a:r>
              <a:rPr sz="900" spc="-85" dirty="0">
                <a:latin typeface="Calibri"/>
                <a:cs typeface="Calibri"/>
              </a:rPr>
              <a:t>проводящие </a:t>
            </a:r>
            <a:r>
              <a:rPr sz="900" spc="-75" dirty="0">
                <a:latin typeface="Calibri"/>
                <a:cs typeface="Calibri"/>
              </a:rPr>
              <a:t>пути</a:t>
            </a:r>
            <a:r>
              <a:rPr sz="900" spc="-75" dirty="0">
                <a:latin typeface="Book Antiqua"/>
                <a:cs typeface="Book Antiqua"/>
              </a:rPr>
              <a:t>, </a:t>
            </a:r>
            <a:r>
              <a:rPr sz="900" spc="-75" dirty="0">
                <a:latin typeface="Calibri"/>
                <a:cs typeface="Calibri"/>
              </a:rPr>
              <a:t>сосудистые</a:t>
            </a:r>
            <a:r>
              <a:rPr sz="900" spc="-80" dirty="0">
                <a:latin typeface="Calibri"/>
                <a:cs typeface="Calibri"/>
              </a:rPr>
              <a:t> коллатерали</a:t>
            </a:r>
            <a:r>
              <a:rPr sz="900" spc="-80" dirty="0">
                <a:latin typeface="Book Antiqua"/>
                <a:cs typeface="Book Antiqua"/>
              </a:rPr>
              <a:t>)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4210" y="1814233"/>
            <a:ext cx="373380" cy="337185"/>
            <a:chOff x="584210" y="1814233"/>
            <a:chExt cx="373380" cy="337185"/>
          </a:xfrm>
        </p:grpSpPr>
        <p:sp>
          <p:nvSpPr>
            <p:cNvPr id="18" name="object 18"/>
            <p:cNvSpPr/>
            <p:nvPr/>
          </p:nvSpPr>
          <p:spPr>
            <a:xfrm>
              <a:off x="587703" y="1817725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183145" y="0"/>
                  </a:moveTo>
                  <a:lnTo>
                    <a:pt x="134458" y="5892"/>
                  </a:lnTo>
                  <a:lnTo>
                    <a:pt x="90708" y="22520"/>
                  </a:lnTo>
                  <a:lnTo>
                    <a:pt x="53641" y="48313"/>
                  </a:lnTo>
                  <a:lnTo>
                    <a:pt x="25004" y="81697"/>
                  </a:lnTo>
                  <a:lnTo>
                    <a:pt x="6542" y="121100"/>
                  </a:lnTo>
                  <a:lnTo>
                    <a:pt x="0" y="164951"/>
                  </a:lnTo>
                  <a:lnTo>
                    <a:pt x="6542" y="208802"/>
                  </a:lnTo>
                  <a:lnTo>
                    <a:pt x="25004" y="248205"/>
                  </a:lnTo>
                  <a:lnTo>
                    <a:pt x="53641" y="281589"/>
                  </a:lnTo>
                  <a:lnTo>
                    <a:pt x="90708" y="307382"/>
                  </a:lnTo>
                  <a:lnTo>
                    <a:pt x="134458" y="324010"/>
                  </a:lnTo>
                  <a:lnTo>
                    <a:pt x="183145" y="329902"/>
                  </a:lnTo>
                  <a:lnTo>
                    <a:pt x="231832" y="324010"/>
                  </a:lnTo>
                  <a:lnTo>
                    <a:pt x="275582" y="307382"/>
                  </a:lnTo>
                  <a:lnTo>
                    <a:pt x="312649" y="281589"/>
                  </a:lnTo>
                  <a:lnTo>
                    <a:pt x="341286" y="248205"/>
                  </a:lnTo>
                  <a:lnTo>
                    <a:pt x="359749" y="208802"/>
                  </a:lnTo>
                  <a:lnTo>
                    <a:pt x="366291" y="164951"/>
                  </a:lnTo>
                  <a:lnTo>
                    <a:pt x="359749" y="121100"/>
                  </a:lnTo>
                  <a:lnTo>
                    <a:pt x="341286" y="81697"/>
                  </a:lnTo>
                  <a:lnTo>
                    <a:pt x="312649" y="48313"/>
                  </a:lnTo>
                  <a:lnTo>
                    <a:pt x="275582" y="22520"/>
                  </a:lnTo>
                  <a:lnTo>
                    <a:pt x="231832" y="5892"/>
                  </a:lnTo>
                  <a:lnTo>
                    <a:pt x="1831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7703" y="1817725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0" y="164951"/>
                  </a:moveTo>
                  <a:lnTo>
                    <a:pt x="6542" y="121100"/>
                  </a:lnTo>
                  <a:lnTo>
                    <a:pt x="25004" y="81697"/>
                  </a:lnTo>
                  <a:lnTo>
                    <a:pt x="53642" y="48313"/>
                  </a:lnTo>
                  <a:lnTo>
                    <a:pt x="90708" y="22520"/>
                  </a:lnTo>
                  <a:lnTo>
                    <a:pt x="134458" y="5892"/>
                  </a:lnTo>
                  <a:lnTo>
                    <a:pt x="183145" y="0"/>
                  </a:lnTo>
                  <a:lnTo>
                    <a:pt x="231833" y="5892"/>
                  </a:lnTo>
                  <a:lnTo>
                    <a:pt x="275582" y="22520"/>
                  </a:lnTo>
                  <a:lnTo>
                    <a:pt x="312649" y="48313"/>
                  </a:lnTo>
                  <a:lnTo>
                    <a:pt x="341286" y="81697"/>
                  </a:lnTo>
                  <a:lnTo>
                    <a:pt x="359749" y="121100"/>
                  </a:lnTo>
                  <a:lnTo>
                    <a:pt x="366291" y="164951"/>
                  </a:lnTo>
                  <a:lnTo>
                    <a:pt x="359749" y="208802"/>
                  </a:lnTo>
                  <a:lnTo>
                    <a:pt x="341286" y="248205"/>
                  </a:lnTo>
                  <a:lnTo>
                    <a:pt x="312649" y="281590"/>
                  </a:lnTo>
                  <a:lnTo>
                    <a:pt x="275582" y="307382"/>
                  </a:lnTo>
                  <a:lnTo>
                    <a:pt x="231833" y="324011"/>
                  </a:lnTo>
                  <a:lnTo>
                    <a:pt x="183145" y="329903"/>
                  </a:lnTo>
                  <a:lnTo>
                    <a:pt x="134458" y="324011"/>
                  </a:lnTo>
                  <a:lnTo>
                    <a:pt x="90708" y="307382"/>
                  </a:lnTo>
                  <a:lnTo>
                    <a:pt x="53642" y="281590"/>
                  </a:lnTo>
                  <a:lnTo>
                    <a:pt x="25004" y="248205"/>
                  </a:lnTo>
                  <a:lnTo>
                    <a:pt x="6542" y="208802"/>
                  </a:lnTo>
                  <a:lnTo>
                    <a:pt x="0" y="164951"/>
                  </a:lnTo>
                  <a:close/>
                </a:path>
              </a:pathLst>
            </a:custGeom>
            <a:ln w="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39016" y="1888629"/>
            <a:ext cx="2641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75" dirty="0">
                <a:latin typeface="Calibri"/>
                <a:cs typeface="Calibri"/>
              </a:rPr>
              <a:t>САС </a:t>
            </a:r>
            <a:r>
              <a:rPr sz="900" spc="-35" dirty="0">
                <a:latin typeface="Book Antiqua"/>
                <a:cs typeface="Book Antiqua"/>
              </a:rPr>
              <a:t>1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4210" y="2327685"/>
            <a:ext cx="373380" cy="337185"/>
            <a:chOff x="584210" y="2327685"/>
            <a:chExt cx="373380" cy="337185"/>
          </a:xfrm>
        </p:grpSpPr>
        <p:sp>
          <p:nvSpPr>
            <p:cNvPr id="22" name="object 22"/>
            <p:cNvSpPr/>
            <p:nvPr/>
          </p:nvSpPr>
          <p:spPr>
            <a:xfrm>
              <a:off x="587703" y="2331177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183145" y="0"/>
                  </a:moveTo>
                  <a:lnTo>
                    <a:pt x="134458" y="5892"/>
                  </a:lnTo>
                  <a:lnTo>
                    <a:pt x="90708" y="22520"/>
                  </a:lnTo>
                  <a:lnTo>
                    <a:pt x="53641" y="48313"/>
                  </a:lnTo>
                  <a:lnTo>
                    <a:pt x="25004" y="81697"/>
                  </a:lnTo>
                  <a:lnTo>
                    <a:pt x="6542" y="121100"/>
                  </a:lnTo>
                  <a:lnTo>
                    <a:pt x="0" y="164951"/>
                  </a:lnTo>
                  <a:lnTo>
                    <a:pt x="6542" y="208801"/>
                  </a:lnTo>
                  <a:lnTo>
                    <a:pt x="25004" y="248205"/>
                  </a:lnTo>
                  <a:lnTo>
                    <a:pt x="53641" y="281589"/>
                  </a:lnTo>
                  <a:lnTo>
                    <a:pt x="90708" y="307382"/>
                  </a:lnTo>
                  <a:lnTo>
                    <a:pt x="134458" y="324010"/>
                  </a:lnTo>
                  <a:lnTo>
                    <a:pt x="183145" y="329902"/>
                  </a:lnTo>
                  <a:lnTo>
                    <a:pt x="231832" y="324010"/>
                  </a:lnTo>
                  <a:lnTo>
                    <a:pt x="275582" y="307382"/>
                  </a:lnTo>
                  <a:lnTo>
                    <a:pt x="312649" y="281589"/>
                  </a:lnTo>
                  <a:lnTo>
                    <a:pt x="341286" y="248205"/>
                  </a:lnTo>
                  <a:lnTo>
                    <a:pt x="359749" y="208801"/>
                  </a:lnTo>
                  <a:lnTo>
                    <a:pt x="366291" y="164951"/>
                  </a:lnTo>
                  <a:lnTo>
                    <a:pt x="359749" y="121100"/>
                  </a:lnTo>
                  <a:lnTo>
                    <a:pt x="341286" y="81697"/>
                  </a:lnTo>
                  <a:lnTo>
                    <a:pt x="312649" y="48313"/>
                  </a:lnTo>
                  <a:lnTo>
                    <a:pt x="275582" y="22520"/>
                  </a:lnTo>
                  <a:lnTo>
                    <a:pt x="231832" y="5892"/>
                  </a:lnTo>
                  <a:lnTo>
                    <a:pt x="1831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7703" y="2331177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0" y="164951"/>
                  </a:moveTo>
                  <a:lnTo>
                    <a:pt x="6542" y="121100"/>
                  </a:lnTo>
                  <a:lnTo>
                    <a:pt x="25004" y="81697"/>
                  </a:lnTo>
                  <a:lnTo>
                    <a:pt x="53642" y="48313"/>
                  </a:lnTo>
                  <a:lnTo>
                    <a:pt x="90708" y="22520"/>
                  </a:lnTo>
                  <a:lnTo>
                    <a:pt x="134458" y="5892"/>
                  </a:lnTo>
                  <a:lnTo>
                    <a:pt x="183145" y="0"/>
                  </a:lnTo>
                  <a:lnTo>
                    <a:pt x="231833" y="5892"/>
                  </a:lnTo>
                  <a:lnTo>
                    <a:pt x="275582" y="22520"/>
                  </a:lnTo>
                  <a:lnTo>
                    <a:pt x="312649" y="48313"/>
                  </a:lnTo>
                  <a:lnTo>
                    <a:pt x="341286" y="81697"/>
                  </a:lnTo>
                  <a:lnTo>
                    <a:pt x="359749" y="121100"/>
                  </a:lnTo>
                  <a:lnTo>
                    <a:pt x="366291" y="164951"/>
                  </a:lnTo>
                  <a:lnTo>
                    <a:pt x="359749" y="208802"/>
                  </a:lnTo>
                  <a:lnTo>
                    <a:pt x="341286" y="248205"/>
                  </a:lnTo>
                  <a:lnTo>
                    <a:pt x="312649" y="281590"/>
                  </a:lnTo>
                  <a:lnTo>
                    <a:pt x="275582" y="307382"/>
                  </a:lnTo>
                  <a:lnTo>
                    <a:pt x="231833" y="324011"/>
                  </a:lnTo>
                  <a:lnTo>
                    <a:pt x="183145" y="329903"/>
                  </a:lnTo>
                  <a:lnTo>
                    <a:pt x="134458" y="324011"/>
                  </a:lnTo>
                  <a:lnTo>
                    <a:pt x="90708" y="307382"/>
                  </a:lnTo>
                  <a:lnTo>
                    <a:pt x="53642" y="281590"/>
                  </a:lnTo>
                  <a:lnTo>
                    <a:pt x="25004" y="248205"/>
                  </a:lnTo>
                  <a:lnTo>
                    <a:pt x="6542" y="208802"/>
                  </a:lnTo>
                  <a:lnTo>
                    <a:pt x="0" y="164951"/>
                  </a:lnTo>
                  <a:close/>
                </a:path>
              </a:pathLst>
            </a:custGeom>
            <a:ln w="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9016" y="2402081"/>
            <a:ext cx="2641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75" dirty="0">
                <a:latin typeface="Calibri"/>
                <a:cs typeface="Calibri"/>
              </a:rPr>
              <a:t>САС </a:t>
            </a:r>
            <a:r>
              <a:rPr sz="900" spc="-35" dirty="0">
                <a:latin typeface="Book Antiqua"/>
                <a:cs typeface="Book Antiqua"/>
              </a:rPr>
              <a:t>2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4210" y="3390976"/>
            <a:ext cx="373380" cy="337185"/>
            <a:chOff x="584210" y="3390976"/>
            <a:chExt cx="373380" cy="337185"/>
          </a:xfrm>
        </p:grpSpPr>
        <p:sp>
          <p:nvSpPr>
            <p:cNvPr id="26" name="object 26"/>
            <p:cNvSpPr/>
            <p:nvPr/>
          </p:nvSpPr>
          <p:spPr>
            <a:xfrm>
              <a:off x="587703" y="3394468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183145" y="0"/>
                  </a:moveTo>
                  <a:lnTo>
                    <a:pt x="134458" y="5892"/>
                  </a:lnTo>
                  <a:lnTo>
                    <a:pt x="90708" y="22520"/>
                  </a:lnTo>
                  <a:lnTo>
                    <a:pt x="53641" y="48313"/>
                  </a:lnTo>
                  <a:lnTo>
                    <a:pt x="25004" y="81697"/>
                  </a:lnTo>
                  <a:lnTo>
                    <a:pt x="6542" y="121100"/>
                  </a:lnTo>
                  <a:lnTo>
                    <a:pt x="0" y="164951"/>
                  </a:lnTo>
                  <a:lnTo>
                    <a:pt x="6542" y="208802"/>
                  </a:lnTo>
                  <a:lnTo>
                    <a:pt x="25004" y="248205"/>
                  </a:lnTo>
                  <a:lnTo>
                    <a:pt x="53641" y="281589"/>
                  </a:lnTo>
                  <a:lnTo>
                    <a:pt x="90708" y="307382"/>
                  </a:lnTo>
                  <a:lnTo>
                    <a:pt x="134458" y="324010"/>
                  </a:lnTo>
                  <a:lnTo>
                    <a:pt x="183145" y="329902"/>
                  </a:lnTo>
                  <a:lnTo>
                    <a:pt x="231832" y="324010"/>
                  </a:lnTo>
                  <a:lnTo>
                    <a:pt x="275582" y="307382"/>
                  </a:lnTo>
                  <a:lnTo>
                    <a:pt x="312649" y="281589"/>
                  </a:lnTo>
                  <a:lnTo>
                    <a:pt x="341286" y="248205"/>
                  </a:lnTo>
                  <a:lnTo>
                    <a:pt x="359749" y="208802"/>
                  </a:lnTo>
                  <a:lnTo>
                    <a:pt x="366291" y="164951"/>
                  </a:lnTo>
                  <a:lnTo>
                    <a:pt x="359749" y="121100"/>
                  </a:lnTo>
                  <a:lnTo>
                    <a:pt x="341286" y="81697"/>
                  </a:lnTo>
                  <a:lnTo>
                    <a:pt x="312649" y="48313"/>
                  </a:lnTo>
                  <a:lnTo>
                    <a:pt x="275582" y="22520"/>
                  </a:lnTo>
                  <a:lnTo>
                    <a:pt x="231832" y="5892"/>
                  </a:lnTo>
                  <a:lnTo>
                    <a:pt x="1831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7703" y="3394468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0" y="164951"/>
                  </a:moveTo>
                  <a:lnTo>
                    <a:pt x="6542" y="121100"/>
                  </a:lnTo>
                  <a:lnTo>
                    <a:pt x="25004" y="81697"/>
                  </a:lnTo>
                  <a:lnTo>
                    <a:pt x="53642" y="48313"/>
                  </a:lnTo>
                  <a:lnTo>
                    <a:pt x="90708" y="22520"/>
                  </a:lnTo>
                  <a:lnTo>
                    <a:pt x="134458" y="5892"/>
                  </a:lnTo>
                  <a:lnTo>
                    <a:pt x="183145" y="0"/>
                  </a:lnTo>
                  <a:lnTo>
                    <a:pt x="231833" y="5892"/>
                  </a:lnTo>
                  <a:lnTo>
                    <a:pt x="275582" y="22520"/>
                  </a:lnTo>
                  <a:lnTo>
                    <a:pt x="312649" y="48313"/>
                  </a:lnTo>
                  <a:lnTo>
                    <a:pt x="341286" y="81697"/>
                  </a:lnTo>
                  <a:lnTo>
                    <a:pt x="359749" y="121100"/>
                  </a:lnTo>
                  <a:lnTo>
                    <a:pt x="366291" y="164951"/>
                  </a:lnTo>
                  <a:lnTo>
                    <a:pt x="359749" y="208802"/>
                  </a:lnTo>
                  <a:lnTo>
                    <a:pt x="341286" y="248205"/>
                  </a:lnTo>
                  <a:lnTo>
                    <a:pt x="312649" y="281590"/>
                  </a:lnTo>
                  <a:lnTo>
                    <a:pt x="275582" y="307382"/>
                  </a:lnTo>
                  <a:lnTo>
                    <a:pt x="231833" y="324011"/>
                  </a:lnTo>
                  <a:lnTo>
                    <a:pt x="183145" y="329903"/>
                  </a:lnTo>
                  <a:lnTo>
                    <a:pt x="134458" y="324011"/>
                  </a:lnTo>
                  <a:lnTo>
                    <a:pt x="90708" y="307382"/>
                  </a:lnTo>
                  <a:lnTo>
                    <a:pt x="53642" y="281590"/>
                  </a:lnTo>
                  <a:lnTo>
                    <a:pt x="25004" y="248205"/>
                  </a:lnTo>
                  <a:lnTo>
                    <a:pt x="6542" y="208802"/>
                  </a:lnTo>
                  <a:lnTo>
                    <a:pt x="0" y="164951"/>
                  </a:lnTo>
                  <a:close/>
                </a:path>
              </a:pathLst>
            </a:custGeom>
            <a:ln w="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9016" y="3465373"/>
            <a:ext cx="2641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75" dirty="0">
                <a:latin typeface="Calibri"/>
                <a:cs typeface="Calibri"/>
              </a:rPr>
              <a:t>САС </a:t>
            </a:r>
            <a:r>
              <a:rPr sz="900" spc="-35" dirty="0">
                <a:latin typeface="Book Antiqua"/>
                <a:cs typeface="Book Antiqua"/>
              </a:rPr>
              <a:t>4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4210" y="2841137"/>
            <a:ext cx="373380" cy="337185"/>
            <a:chOff x="584210" y="2841137"/>
            <a:chExt cx="373380" cy="337185"/>
          </a:xfrm>
        </p:grpSpPr>
        <p:sp>
          <p:nvSpPr>
            <p:cNvPr id="30" name="object 30"/>
            <p:cNvSpPr/>
            <p:nvPr/>
          </p:nvSpPr>
          <p:spPr>
            <a:xfrm>
              <a:off x="587703" y="2844629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183145" y="0"/>
                  </a:moveTo>
                  <a:lnTo>
                    <a:pt x="134458" y="5892"/>
                  </a:lnTo>
                  <a:lnTo>
                    <a:pt x="90708" y="22520"/>
                  </a:lnTo>
                  <a:lnTo>
                    <a:pt x="53641" y="48313"/>
                  </a:lnTo>
                  <a:lnTo>
                    <a:pt x="25004" y="81697"/>
                  </a:lnTo>
                  <a:lnTo>
                    <a:pt x="6542" y="121100"/>
                  </a:lnTo>
                  <a:lnTo>
                    <a:pt x="0" y="164951"/>
                  </a:lnTo>
                  <a:lnTo>
                    <a:pt x="6542" y="208802"/>
                  </a:lnTo>
                  <a:lnTo>
                    <a:pt x="25004" y="248205"/>
                  </a:lnTo>
                  <a:lnTo>
                    <a:pt x="53641" y="281589"/>
                  </a:lnTo>
                  <a:lnTo>
                    <a:pt x="90708" y="307382"/>
                  </a:lnTo>
                  <a:lnTo>
                    <a:pt x="134458" y="324010"/>
                  </a:lnTo>
                  <a:lnTo>
                    <a:pt x="183145" y="329902"/>
                  </a:lnTo>
                  <a:lnTo>
                    <a:pt x="231832" y="324010"/>
                  </a:lnTo>
                  <a:lnTo>
                    <a:pt x="275582" y="307382"/>
                  </a:lnTo>
                  <a:lnTo>
                    <a:pt x="312649" y="281589"/>
                  </a:lnTo>
                  <a:lnTo>
                    <a:pt x="341286" y="248205"/>
                  </a:lnTo>
                  <a:lnTo>
                    <a:pt x="359749" y="208802"/>
                  </a:lnTo>
                  <a:lnTo>
                    <a:pt x="366291" y="164951"/>
                  </a:lnTo>
                  <a:lnTo>
                    <a:pt x="359749" y="121100"/>
                  </a:lnTo>
                  <a:lnTo>
                    <a:pt x="341286" y="81697"/>
                  </a:lnTo>
                  <a:lnTo>
                    <a:pt x="312649" y="48313"/>
                  </a:lnTo>
                  <a:lnTo>
                    <a:pt x="275582" y="22520"/>
                  </a:lnTo>
                  <a:lnTo>
                    <a:pt x="231832" y="5892"/>
                  </a:lnTo>
                  <a:lnTo>
                    <a:pt x="18314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7703" y="2844629"/>
              <a:ext cx="366395" cy="330200"/>
            </a:xfrm>
            <a:custGeom>
              <a:avLst/>
              <a:gdLst/>
              <a:ahLst/>
              <a:cxnLst/>
              <a:rect l="l" t="t" r="r" b="b"/>
              <a:pathLst>
                <a:path w="366394" h="330200">
                  <a:moveTo>
                    <a:pt x="0" y="164951"/>
                  </a:moveTo>
                  <a:lnTo>
                    <a:pt x="6542" y="121100"/>
                  </a:lnTo>
                  <a:lnTo>
                    <a:pt x="25004" y="81697"/>
                  </a:lnTo>
                  <a:lnTo>
                    <a:pt x="53642" y="48313"/>
                  </a:lnTo>
                  <a:lnTo>
                    <a:pt x="90708" y="22520"/>
                  </a:lnTo>
                  <a:lnTo>
                    <a:pt x="134458" y="5892"/>
                  </a:lnTo>
                  <a:lnTo>
                    <a:pt x="183145" y="0"/>
                  </a:lnTo>
                  <a:lnTo>
                    <a:pt x="231833" y="5892"/>
                  </a:lnTo>
                  <a:lnTo>
                    <a:pt x="275582" y="22520"/>
                  </a:lnTo>
                  <a:lnTo>
                    <a:pt x="312649" y="48313"/>
                  </a:lnTo>
                  <a:lnTo>
                    <a:pt x="341286" y="81697"/>
                  </a:lnTo>
                  <a:lnTo>
                    <a:pt x="359749" y="121100"/>
                  </a:lnTo>
                  <a:lnTo>
                    <a:pt x="366291" y="164951"/>
                  </a:lnTo>
                  <a:lnTo>
                    <a:pt x="359749" y="208802"/>
                  </a:lnTo>
                  <a:lnTo>
                    <a:pt x="341286" y="248205"/>
                  </a:lnTo>
                  <a:lnTo>
                    <a:pt x="312649" y="281590"/>
                  </a:lnTo>
                  <a:lnTo>
                    <a:pt x="275582" y="307382"/>
                  </a:lnTo>
                  <a:lnTo>
                    <a:pt x="231833" y="324011"/>
                  </a:lnTo>
                  <a:lnTo>
                    <a:pt x="183145" y="329903"/>
                  </a:lnTo>
                  <a:lnTo>
                    <a:pt x="134458" y="324011"/>
                  </a:lnTo>
                  <a:lnTo>
                    <a:pt x="90708" y="307382"/>
                  </a:lnTo>
                  <a:lnTo>
                    <a:pt x="53642" y="281590"/>
                  </a:lnTo>
                  <a:lnTo>
                    <a:pt x="25004" y="248205"/>
                  </a:lnTo>
                  <a:lnTo>
                    <a:pt x="6542" y="208802"/>
                  </a:lnTo>
                  <a:lnTo>
                    <a:pt x="0" y="164951"/>
                  </a:lnTo>
                  <a:close/>
                </a:path>
              </a:pathLst>
            </a:custGeom>
            <a:ln w="64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639016" y="2915535"/>
            <a:ext cx="264160" cy="167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-75" dirty="0">
                <a:latin typeface="Calibri"/>
                <a:cs typeface="Calibri"/>
              </a:rPr>
              <a:t>САС </a:t>
            </a:r>
            <a:r>
              <a:rPr sz="900" spc="-35" dirty="0">
                <a:latin typeface="Book Antiqua"/>
                <a:cs typeface="Book Antiqua"/>
              </a:rPr>
              <a:t>3</a:t>
            </a:r>
            <a:endParaRPr sz="900">
              <a:latin typeface="Book Antiqua"/>
              <a:cs typeface="Book Antiqu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8620" y="1494998"/>
            <a:ext cx="2487930" cy="2802890"/>
            <a:chOff x="118620" y="1494998"/>
            <a:chExt cx="2487930" cy="2802890"/>
          </a:xfrm>
        </p:grpSpPr>
        <p:sp>
          <p:nvSpPr>
            <p:cNvPr id="34" name="object 34"/>
            <p:cNvSpPr/>
            <p:nvPr/>
          </p:nvSpPr>
          <p:spPr>
            <a:xfrm>
              <a:off x="954798" y="1850072"/>
              <a:ext cx="660400" cy="1732280"/>
            </a:xfrm>
            <a:custGeom>
              <a:avLst/>
              <a:gdLst/>
              <a:ahLst/>
              <a:cxnLst/>
              <a:rect l="l" t="t" r="r" b="b"/>
              <a:pathLst>
                <a:path w="660400" h="1732279">
                  <a:moveTo>
                    <a:pt x="659803" y="1654365"/>
                  </a:moveTo>
                  <a:lnTo>
                    <a:pt x="504558" y="1576743"/>
                  </a:lnTo>
                  <a:lnTo>
                    <a:pt x="504558" y="1628495"/>
                  </a:lnTo>
                  <a:lnTo>
                    <a:pt x="0" y="1628495"/>
                  </a:lnTo>
                  <a:lnTo>
                    <a:pt x="0" y="1680248"/>
                  </a:lnTo>
                  <a:lnTo>
                    <a:pt x="504558" y="1680248"/>
                  </a:lnTo>
                  <a:lnTo>
                    <a:pt x="504558" y="1732000"/>
                  </a:lnTo>
                  <a:lnTo>
                    <a:pt x="659803" y="1654365"/>
                  </a:lnTo>
                  <a:close/>
                </a:path>
                <a:path w="660400" h="1732279">
                  <a:moveTo>
                    <a:pt x="659803" y="1178115"/>
                  </a:moveTo>
                  <a:lnTo>
                    <a:pt x="504558" y="1100493"/>
                  </a:lnTo>
                  <a:lnTo>
                    <a:pt x="504558" y="1152232"/>
                  </a:lnTo>
                  <a:lnTo>
                    <a:pt x="0" y="1152232"/>
                  </a:lnTo>
                  <a:lnTo>
                    <a:pt x="0" y="1203985"/>
                  </a:lnTo>
                  <a:lnTo>
                    <a:pt x="504558" y="1203985"/>
                  </a:lnTo>
                  <a:lnTo>
                    <a:pt x="504558" y="1255737"/>
                  </a:lnTo>
                  <a:lnTo>
                    <a:pt x="659803" y="1178115"/>
                  </a:lnTo>
                  <a:close/>
                </a:path>
                <a:path w="660400" h="1732279">
                  <a:moveTo>
                    <a:pt x="659803" y="627468"/>
                  </a:moveTo>
                  <a:lnTo>
                    <a:pt x="504558" y="549846"/>
                  </a:lnTo>
                  <a:lnTo>
                    <a:pt x="504558" y="601586"/>
                  </a:lnTo>
                  <a:lnTo>
                    <a:pt x="0" y="601586"/>
                  </a:lnTo>
                  <a:lnTo>
                    <a:pt x="0" y="653338"/>
                  </a:lnTo>
                  <a:lnTo>
                    <a:pt x="504558" y="653338"/>
                  </a:lnTo>
                  <a:lnTo>
                    <a:pt x="504558" y="705091"/>
                  </a:lnTo>
                  <a:lnTo>
                    <a:pt x="659803" y="627468"/>
                  </a:lnTo>
                  <a:close/>
                </a:path>
                <a:path w="660400" h="1732279">
                  <a:moveTo>
                    <a:pt x="659803" y="77622"/>
                  </a:moveTo>
                  <a:lnTo>
                    <a:pt x="504558" y="0"/>
                  </a:lnTo>
                  <a:lnTo>
                    <a:pt x="504558" y="51752"/>
                  </a:lnTo>
                  <a:lnTo>
                    <a:pt x="0" y="51752"/>
                  </a:lnTo>
                  <a:lnTo>
                    <a:pt x="0" y="103505"/>
                  </a:lnTo>
                  <a:lnTo>
                    <a:pt x="504558" y="103505"/>
                  </a:lnTo>
                  <a:lnTo>
                    <a:pt x="504558" y="155257"/>
                  </a:lnTo>
                  <a:lnTo>
                    <a:pt x="659803" y="77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47830" y="1524208"/>
              <a:ext cx="0" cy="2054225"/>
            </a:xfrm>
            <a:custGeom>
              <a:avLst/>
              <a:gdLst/>
              <a:ahLst/>
              <a:cxnLst/>
              <a:rect l="l" t="t" r="r" b="b"/>
              <a:pathLst>
                <a:path h="2054225">
                  <a:moveTo>
                    <a:pt x="0" y="0"/>
                  </a:moveTo>
                  <a:lnTo>
                    <a:pt x="0" y="2053810"/>
                  </a:lnTo>
                </a:path>
              </a:pathLst>
            </a:custGeom>
            <a:ln w="582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7830" y="3578018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5">
                  <a:moveTo>
                    <a:pt x="439872" y="0"/>
                  </a:moveTo>
                  <a:lnTo>
                    <a:pt x="0" y="0"/>
                  </a:lnTo>
                </a:path>
              </a:pathLst>
            </a:custGeom>
            <a:ln w="5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7830" y="2990983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5">
                  <a:moveTo>
                    <a:pt x="439872" y="0"/>
                  </a:moveTo>
                  <a:lnTo>
                    <a:pt x="0" y="0"/>
                  </a:lnTo>
                </a:path>
              </a:pathLst>
            </a:custGeom>
            <a:ln w="474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7830" y="2477531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5">
                  <a:moveTo>
                    <a:pt x="439872" y="0"/>
                  </a:moveTo>
                  <a:lnTo>
                    <a:pt x="0" y="0"/>
                  </a:lnTo>
                </a:path>
              </a:pathLst>
            </a:custGeom>
            <a:ln w="409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47830" y="1964079"/>
              <a:ext cx="440055" cy="0"/>
            </a:xfrm>
            <a:custGeom>
              <a:avLst/>
              <a:gdLst/>
              <a:ahLst/>
              <a:cxnLst/>
              <a:rect l="l" t="t" r="r" b="b"/>
              <a:pathLst>
                <a:path w="440055">
                  <a:moveTo>
                    <a:pt x="439872" y="0"/>
                  </a:moveTo>
                  <a:lnTo>
                    <a:pt x="0" y="0"/>
                  </a:lnTo>
                </a:path>
              </a:pathLst>
            </a:custGeom>
            <a:ln w="560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28429" y="3633541"/>
              <a:ext cx="287497" cy="402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69234" y="3652471"/>
              <a:ext cx="207622" cy="3330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69233" y="3652471"/>
              <a:ext cx="207645" cy="333375"/>
            </a:xfrm>
            <a:custGeom>
              <a:avLst/>
              <a:gdLst/>
              <a:ahLst/>
              <a:cxnLst/>
              <a:rect l="l" t="t" r="r" b="b"/>
              <a:pathLst>
                <a:path w="207644" h="333375">
                  <a:moveTo>
                    <a:pt x="0" y="229200"/>
                  </a:moveTo>
                  <a:lnTo>
                    <a:pt x="51905" y="229200"/>
                  </a:lnTo>
                  <a:lnTo>
                    <a:pt x="51905" y="0"/>
                  </a:lnTo>
                  <a:lnTo>
                    <a:pt x="155716" y="0"/>
                  </a:lnTo>
                  <a:lnTo>
                    <a:pt x="155716" y="229200"/>
                  </a:lnTo>
                  <a:lnTo>
                    <a:pt x="207622" y="229200"/>
                  </a:lnTo>
                  <a:lnTo>
                    <a:pt x="103811" y="333011"/>
                  </a:lnTo>
                  <a:lnTo>
                    <a:pt x="0" y="229200"/>
                  </a:lnTo>
                  <a:close/>
                </a:path>
              </a:pathLst>
            </a:custGeom>
            <a:ln w="6468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60430" y="3967037"/>
              <a:ext cx="945870" cy="33062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812184" y="3994448"/>
            <a:ext cx="643890" cy="245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77800">
              <a:lnSpc>
                <a:spcPct val="102400"/>
              </a:lnSpc>
              <a:spcBef>
                <a:spcPts val="105"/>
              </a:spcBef>
            </a:pPr>
            <a:r>
              <a:rPr sz="700" spc="-60" dirty="0">
                <a:latin typeface="Calibri"/>
                <a:cs typeface="Calibri"/>
              </a:rPr>
              <a:t>Быстрая  </a:t>
            </a:r>
            <a:r>
              <a:rPr sz="700" spc="-70" dirty="0">
                <a:latin typeface="Calibri"/>
                <a:cs typeface="Calibri"/>
              </a:rPr>
              <a:t>н</a:t>
            </a:r>
            <a:r>
              <a:rPr sz="700" spc="-60" dirty="0">
                <a:latin typeface="Calibri"/>
                <a:cs typeface="Calibri"/>
              </a:rPr>
              <a:t>е</a:t>
            </a:r>
            <a:r>
              <a:rPr sz="700" spc="-70" dirty="0">
                <a:latin typeface="Calibri"/>
                <a:cs typeface="Calibri"/>
              </a:rPr>
              <a:t>й</a:t>
            </a:r>
            <a:r>
              <a:rPr sz="700" spc="-60" dirty="0">
                <a:latin typeface="Calibri"/>
                <a:cs typeface="Calibri"/>
              </a:rPr>
              <a:t>р</a:t>
            </a:r>
            <a:r>
              <a:rPr sz="700" spc="-70" dirty="0">
                <a:latin typeface="Calibri"/>
                <a:cs typeface="Calibri"/>
              </a:rPr>
              <a:t>о</a:t>
            </a:r>
            <a:r>
              <a:rPr sz="700" spc="-65" dirty="0">
                <a:latin typeface="Calibri"/>
                <a:cs typeface="Calibri"/>
              </a:rPr>
              <a:t>п</a:t>
            </a:r>
            <a:r>
              <a:rPr sz="700" spc="-75" dirty="0">
                <a:latin typeface="Calibri"/>
                <a:cs typeface="Calibri"/>
              </a:rPr>
              <a:t>л</a:t>
            </a:r>
            <a:r>
              <a:rPr sz="700" spc="-55" dirty="0">
                <a:latin typeface="Calibri"/>
                <a:cs typeface="Calibri"/>
              </a:rPr>
              <a:t>а</a:t>
            </a:r>
            <a:r>
              <a:rPr sz="700" spc="-45" dirty="0">
                <a:latin typeface="Calibri"/>
                <a:cs typeface="Calibri"/>
              </a:rPr>
              <a:t>ст</a:t>
            </a:r>
            <a:r>
              <a:rPr sz="700" spc="-70" dirty="0">
                <a:latin typeface="Calibri"/>
                <a:cs typeface="Calibri"/>
              </a:rPr>
              <a:t>и</a:t>
            </a:r>
            <a:r>
              <a:rPr sz="700" spc="-55" dirty="0">
                <a:latin typeface="Calibri"/>
                <a:cs typeface="Calibri"/>
              </a:rPr>
              <a:t>ч</a:t>
            </a:r>
            <a:r>
              <a:rPr sz="700" spc="-70" dirty="0">
                <a:latin typeface="Calibri"/>
                <a:cs typeface="Calibri"/>
              </a:rPr>
              <a:t>но</a:t>
            </a:r>
            <a:r>
              <a:rPr sz="700" spc="-45" dirty="0">
                <a:latin typeface="Calibri"/>
                <a:cs typeface="Calibri"/>
              </a:rPr>
              <a:t>ст</a:t>
            </a:r>
            <a:r>
              <a:rPr sz="700" spc="-60" dirty="0">
                <a:latin typeface="Calibri"/>
                <a:cs typeface="Calibri"/>
              </a:rPr>
              <a:t>ь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115174" y="3633541"/>
            <a:ext cx="943610" cy="664210"/>
            <a:chOff x="3115174" y="3633541"/>
            <a:chExt cx="943610" cy="664210"/>
          </a:xfrm>
        </p:grpSpPr>
        <p:sp>
          <p:nvSpPr>
            <p:cNvPr id="46" name="object 46"/>
            <p:cNvSpPr/>
            <p:nvPr/>
          </p:nvSpPr>
          <p:spPr>
            <a:xfrm>
              <a:off x="3442921" y="3633541"/>
              <a:ext cx="287497" cy="4024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83310" y="3652471"/>
              <a:ext cx="207620" cy="33301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83310" y="3652471"/>
              <a:ext cx="207645" cy="333375"/>
            </a:xfrm>
            <a:custGeom>
              <a:avLst/>
              <a:gdLst/>
              <a:ahLst/>
              <a:cxnLst/>
              <a:rect l="l" t="t" r="r" b="b"/>
              <a:pathLst>
                <a:path w="207645" h="333375">
                  <a:moveTo>
                    <a:pt x="0" y="229200"/>
                  </a:moveTo>
                  <a:lnTo>
                    <a:pt x="51905" y="229200"/>
                  </a:lnTo>
                  <a:lnTo>
                    <a:pt x="51905" y="0"/>
                  </a:lnTo>
                  <a:lnTo>
                    <a:pt x="155716" y="0"/>
                  </a:lnTo>
                  <a:lnTo>
                    <a:pt x="155716" y="229200"/>
                  </a:lnTo>
                  <a:lnTo>
                    <a:pt x="207622" y="229200"/>
                  </a:lnTo>
                  <a:lnTo>
                    <a:pt x="103811" y="333011"/>
                  </a:lnTo>
                  <a:lnTo>
                    <a:pt x="0" y="229200"/>
                  </a:lnTo>
                  <a:close/>
                </a:path>
              </a:pathLst>
            </a:custGeom>
            <a:ln w="6468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15174" y="3967037"/>
              <a:ext cx="942994" cy="33062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265540" y="3994448"/>
            <a:ext cx="643890" cy="245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8270">
              <a:lnSpc>
                <a:spcPct val="102400"/>
              </a:lnSpc>
              <a:spcBef>
                <a:spcPts val="105"/>
              </a:spcBef>
            </a:pPr>
            <a:r>
              <a:rPr sz="700" spc="-75" dirty="0">
                <a:latin typeface="Calibri"/>
                <a:cs typeface="Calibri"/>
              </a:rPr>
              <a:t>Медленная  </a:t>
            </a:r>
            <a:r>
              <a:rPr sz="700" spc="-70" dirty="0">
                <a:latin typeface="Calibri"/>
                <a:cs typeface="Calibri"/>
              </a:rPr>
              <a:t>н</a:t>
            </a:r>
            <a:r>
              <a:rPr sz="700" spc="-60" dirty="0">
                <a:latin typeface="Calibri"/>
                <a:cs typeface="Calibri"/>
              </a:rPr>
              <a:t>е</a:t>
            </a:r>
            <a:r>
              <a:rPr sz="700" spc="-70" dirty="0">
                <a:latin typeface="Calibri"/>
                <a:cs typeface="Calibri"/>
              </a:rPr>
              <a:t>й</a:t>
            </a:r>
            <a:r>
              <a:rPr sz="700" spc="-60" dirty="0">
                <a:latin typeface="Calibri"/>
                <a:cs typeface="Calibri"/>
              </a:rPr>
              <a:t>р</a:t>
            </a:r>
            <a:r>
              <a:rPr sz="700" spc="-70" dirty="0">
                <a:latin typeface="Calibri"/>
                <a:cs typeface="Calibri"/>
              </a:rPr>
              <a:t>о</a:t>
            </a:r>
            <a:r>
              <a:rPr sz="700" spc="-65" dirty="0">
                <a:latin typeface="Calibri"/>
                <a:cs typeface="Calibri"/>
              </a:rPr>
              <a:t>п</a:t>
            </a:r>
            <a:r>
              <a:rPr sz="700" spc="-75" dirty="0">
                <a:latin typeface="Calibri"/>
                <a:cs typeface="Calibri"/>
              </a:rPr>
              <a:t>л</a:t>
            </a:r>
            <a:r>
              <a:rPr sz="700" spc="-55" dirty="0">
                <a:latin typeface="Calibri"/>
                <a:cs typeface="Calibri"/>
              </a:rPr>
              <a:t>а</a:t>
            </a:r>
            <a:r>
              <a:rPr sz="700" spc="-45" dirty="0">
                <a:latin typeface="Calibri"/>
                <a:cs typeface="Calibri"/>
              </a:rPr>
              <a:t>ст</a:t>
            </a:r>
            <a:r>
              <a:rPr sz="700" spc="-70" dirty="0">
                <a:latin typeface="Calibri"/>
                <a:cs typeface="Calibri"/>
              </a:rPr>
              <a:t>и</a:t>
            </a:r>
            <a:r>
              <a:rPr sz="700" spc="-55" dirty="0">
                <a:latin typeface="Calibri"/>
                <a:cs typeface="Calibri"/>
              </a:rPr>
              <a:t>ч</a:t>
            </a:r>
            <a:r>
              <a:rPr sz="700" spc="-70" dirty="0">
                <a:latin typeface="Calibri"/>
                <a:cs typeface="Calibri"/>
              </a:rPr>
              <a:t>но</a:t>
            </a:r>
            <a:r>
              <a:rPr sz="700" spc="-45" dirty="0">
                <a:latin typeface="Calibri"/>
                <a:cs typeface="Calibri"/>
              </a:rPr>
              <a:t>ст</a:t>
            </a:r>
            <a:r>
              <a:rPr sz="700" spc="-60" dirty="0">
                <a:latin typeface="Calibri"/>
                <a:cs typeface="Calibri"/>
              </a:rPr>
              <a:t>ь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6243" y="4821428"/>
            <a:ext cx="8717915" cy="4006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25"/>
              </a:spcBef>
            </a:pPr>
            <a:r>
              <a:rPr sz="1200" spc="-114" dirty="0">
                <a:latin typeface="Calibri"/>
                <a:cs typeface="Calibri"/>
              </a:rPr>
              <a:t>Ключевые вопросы патофизиологии центральной нервной системы; </a:t>
            </a:r>
            <a:r>
              <a:rPr sz="1200" spc="-120" dirty="0">
                <a:latin typeface="Calibri"/>
                <a:cs typeface="Calibri"/>
              </a:rPr>
              <a:t>Национальное </a:t>
            </a:r>
            <a:r>
              <a:rPr sz="1200" spc="-110" dirty="0">
                <a:latin typeface="Calibri"/>
                <a:cs typeface="Calibri"/>
              </a:rPr>
              <a:t>руководство </a:t>
            </a:r>
            <a:r>
              <a:rPr sz="1200" spc="-114" dirty="0">
                <a:latin typeface="Calibri"/>
                <a:cs typeface="Calibri"/>
              </a:rPr>
              <a:t>по интенсивной </a:t>
            </a:r>
            <a:r>
              <a:rPr sz="1200" spc="-110" dirty="0">
                <a:latin typeface="Calibri"/>
                <a:cs typeface="Calibri"/>
              </a:rPr>
              <a:t>терапии, </a:t>
            </a:r>
            <a:r>
              <a:rPr sz="1200" spc="-114" dirty="0">
                <a:latin typeface="Calibri"/>
                <a:cs typeface="Calibri"/>
              </a:rPr>
              <a:t>Т.1. М.2009. </a:t>
            </a:r>
            <a:r>
              <a:rPr sz="1200" spc="-80" dirty="0">
                <a:latin typeface="Calibri"/>
                <a:cs typeface="Calibri"/>
              </a:rPr>
              <a:t>с.291-301.; </a:t>
            </a:r>
            <a:r>
              <a:rPr sz="1200" spc="-70" dirty="0">
                <a:latin typeface="Calibri"/>
                <a:cs typeface="Calibri"/>
              </a:rPr>
              <a:t>16; </a:t>
            </a:r>
            <a:r>
              <a:rPr sz="1200" spc="-125" dirty="0">
                <a:latin typeface="Calibri"/>
                <a:cs typeface="Calibri"/>
              </a:rPr>
              <a:t>А.А. </a:t>
            </a:r>
            <a:r>
              <a:rPr sz="1200" spc="-114" dirty="0">
                <a:latin typeface="Calibri"/>
                <a:cs typeface="Calibri"/>
              </a:rPr>
              <a:t>Белкин  А.Н.Кондратьев,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В.В.Крылов.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510" y="420115"/>
            <a:ext cx="7753984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67180" marR="5080" indent="-1555115">
              <a:lnSpc>
                <a:spcPct val="101099"/>
              </a:lnSpc>
              <a:spcBef>
                <a:spcPts val="75"/>
              </a:spcBef>
            </a:pPr>
            <a:r>
              <a:rPr sz="1800" spc="-160" dirty="0"/>
              <a:t>Ауторегуляция мозгового </a:t>
            </a:r>
            <a:r>
              <a:rPr sz="1800" spc="-175" dirty="0"/>
              <a:t>кровообращения </a:t>
            </a:r>
            <a:r>
              <a:rPr sz="1800" spc="-140" dirty="0"/>
              <a:t>как </a:t>
            </a:r>
            <a:r>
              <a:rPr sz="1800" spc="-180" dirty="0"/>
              <a:t>фундаментальный механизм </a:t>
            </a:r>
            <a:r>
              <a:rPr sz="1800" spc="-170" dirty="0"/>
              <a:t>нейропротекции </a:t>
            </a:r>
            <a:r>
              <a:rPr sz="1800" spc="-185" dirty="0"/>
              <a:t>и  </a:t>
            </a:r>
            <a:r>
              <a:rPr sz="1800" spc="-175" dirty="0"/>
              <a:t>компенсации </a:t>
            </a:r>
            <a:r>
              <a:rPr sz="1800" spc="-165" dirty="0"/>
              <a:t>перфузионно-метаболическое</a:t>
            </a:r>
            <a:r>
              <a:rPr sz="1800" spc="-110" dirty="0"/>
              <a:t> </a:t>
            </a:r>
            <a:r>
              <a:rPr sz="1800" spc="-175" dirty="0"/>
              <a:t>разобщения</a:t>
            </a:r>
            <a:endParaRPr sz="1800"/>
          </a:p>
        </p:txBody>
      </p:sp>
      <p:grpSp>
        <p:nvGrpSpPr>
          <p:cNvPr id="3" name="object 3"/>
          <p:cNvGrpSpPr/>
          <p:nvPr/>
        </p:nvGrpSpPr>
        <p:grpSpPr>
          <a:xfrm>
            <a:off x="179511" y="1129308"/>
            <a:ext cx="5706745" cy="3825875"/>
            <a:chOff x="179511" y="1129308"/>
            <a:chExt cx="5706745" cy="3825875"/>
          </a:xfrm>
        </p:grpSpPr>
        <p:sp>
          <p:nvSpPr>
            <p:cNvPr id="4" name="object 4"/>
            <p:cNvSpPr/>
            <p:nvPr/>
          </p:nvSpPr>
          <p:spPr>
            <a:xfrm>
              <a:off x="179511" y="1129308"/>
              <a:ext cx="5706451" cy="38257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5064" y="1164336"/>
              <a:ext cx="1331976" cy="5090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7256" y="1173480"/>
              <a:ext cx="1167383" cy="536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0198" y="1187481"/>
              <a:ext cx="1240718" cy="4154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00198" y="1187481"/>
            <a:ext cx="1240790" cy="41592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249554">
              <a:lnSpc>
                <a:spcPts val="1300"/>
              </a:lnSpc>
              <a:spcBef>
                <a:spcPts val="310"/>
              </a:spcBef>
            </a:pPr>
            <a:r>
              <a:rPr sz="1100" spc="-125" dirty="0">
                <a:solidFill>
                  <a:srgbClr val="C00000"/>
                </a:solidFill>
                <a:latin typeface="Calibri"/>
                <a:cs typeface="Calibri"/>
              </a:rPr>
              <a:t>Вазодилататорный  </a:t>
            </a:r>
            <a:r>
              <a:rPr sz="1100" spc="-110" dirty="0">
                <a:solidFill>
                  <a:srgbClr val="C00000"/>
                </a:solidFill>
                <a:latin typeface="Calibri"/>
                <a:cs typeface="Calibri"/>
              </a:rPr>
              <a:t>каскад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27832" y="1185672"/>
            <a:ext cx="1362710" cy="546100"/>
            <a:chOff x="3227832" y="1185672"/>
            <a:chExt cx="1362710" cy="546100"/>
          </a:xfrm>
        </p:grpSpPr>
        <p:sp>
          <p:nvSpPr>
            <p:cNvPr id="10" name="object 10"/>
            <p:cNvSpPr/>
            <p:nvPr/>
          </p:nvSpPr>
          <p:spPr>
            <a:xfrm>
              <a:off x="3227832" y="1185672"/>
              <a:ext cx="1362456" cy="5090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43072" y="1194816"/>
              <a:ext cx="1213103" cy="53644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74400" y="1209258"/>
              <a:ext cx="1268390" cy="41549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74400" y="1209258"/>
            <a:ext cx="1268730" cy="41592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229235">
              <a:lnSpc>
                <a:spcPct val="100000"/>
              </a:lnSpc>
              <a:spcBef>
                <a:spcPts val="250"/>
              </a:spcBef>
            </a:pPr>
            <a:r>
              <a:rPr sz="1100" spc="-120" dirty="0">
                <a:solidFill>
                  <a:srgbClr val="C00000"/>
                </a:solidFill>
                <a:latin typeface="Calibri"/>
                <a:cs typeface="Calibri"/>
              </a:rPr>
              <a:t>Вазокострикторный  </a:t>
            </a:r>
            <a:r>
              <a:rPr sz="1100" spc="-110" dirty="0">
                <a:solidFill>
                  <a:srgbClr val="C00000"/>
                </a:solidFill>
                <a:latin typeface="Calibri"/>
                <a:cs typeface="Calibri"/>
              </a:rPr>
              <a:t>каскад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38400" y="1825751"/>
            <a:ext cx="1460500" cy="546100"/>
            <a:chOff x="2438400" y="1825751"/>
            <a:chExt cx="1460500" cy="546100"/>
          </a:xfrm>
        </p:grpSpPr>
        <p:sp>
          <p:nvSpPr>
            <p:cNvPr id="15" name="object 15"/>
            <p:cNvSpPr/>
            <p:nvPr/>
          </p:nvSpPr>
          <p:spPr>
            <a:xfrm>
              <a:off x="2438400" y="1825751"/>
              <a:ext cx="1459991" cy="50901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0591" y="1834895"/>
              <a:ext cx="1106424" cy="5364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83768" y="1849388"/>
              <a:ext cx="1368151" cy="41549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483768" y="1849387"/>
            <a:ext cx="1368425" cy="41592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 marR="437515">
              <a:lnSpc>
                <a:spcPct val="100000"/>
              </a:lnSpc>
              <a:spcBef>
                <a:spcPts val="250"/>
              </a:spcBef>
            </a:pPr>
            <a:r>
              <a:rPr sz="1100" spc="-110" dirty="0">
                <a:solidFill>
                  <a:srgbClr val="C00000"/>
                </a:solidFill>
                <a:latin typeface="Calibri"/>
                <a:cs typeface="Calibri"/>
              </a:rPr>
              <a:t>Зона </a:t>
            </a:r>
            <a:r>
              <a:rPr sz="1100" spc="-135" dirty="0">
                <a:solidFill>
                  <a:srgbClr val="C00000"/>
                </a:solidFill>
                <a:latin typeface="Calibri"/>
                <a:cs typeface="Calibri"/>
              </a:rPr>
              <a:t>нормальной  </a:t>
            </a:r>
            <a:r>
              <a:rPr sz="1100" spc="-114" dirty="0">
                <a:solidFill>
                  <a:srgbClr val="C00000"/>
                </a:solidFill>
                <a:latin typeface="Calibri"/>
                <a:cs typeface="Calibri"/>
              </a:rPr>
              <a:t>ауторегуляции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020311" y="1682495"/>
            <a:ext cx="1012190" cy="698500"/>
            <a:chOff x="4020311" y="1682495"/>
            <a:chExt cx="1012190" cy="698500"/>
          </a:xfrm>
        </p:grpSpPr>
        <p:sp>
          <p:nvSpPr>
            <p:cNvPr id="20" name="object 20"/>
            <p:cNvSpPr/>
            <p:nvPr/>
          </p:nvSpPr>
          <p:spPr>
            <a:xfrm>
              <a:off x="4020311" y="1682495"/>
              <a:ext cx="1011936" cy="67056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35551" y="1691639"/>
              <a:ext cx="938784" cy="68884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67943" y="1705371"/>
              <a:ext cx="918101" cy="57708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067943" y="1705372"/>
            <a:ext cx="918210" cy="57721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 marR="123825">
              <a:lnSpc>
                <a:spcPct val="94500"/>
              </a:lnSpc>
              <a:spcBef>
                <a:spcPts val="325"/>
              </a:spcBef>
            </a:pPr>
            <a:r>
              <a:rPr sz="1100" spc="-120" dirty="0">
                <a:solidFill>
                  <a:srgbClr val="C00000"/>
                </a:solidFill>
                <a:latin typeface="Calibri"/>
                <a:cs typeface="Calibri"/>
              </a:rPr>
              <a:t>Зона  </a:t>
            </a:r>
            <a:r>
              <a:rPr sz="1100" spc="-130" dirty="0">
                <a:solidFill>
                  <a:srgbClr val="C00000"/>
                </a:solidFill>
                <a:latin typeface="Calibri"/>
                <a:cs typeface="Calibri"/>
              </a:rPr>
              <a:t>нарушенной  </a:t>
            </a:r>
            <a:r>
              <a:rPr sz="1100" spc="-105" dirty="0">
                <a:solidFill>
                  <a:srgbClr val="C00000"/>
                </a:solidFill>
                <a:latin typeface="Calibri"/>
                <a:cs typeface="Calibri"/>
              </a:rPr>
              <a:t>ау</a:t>
            </a:r>
            <a:r>
              <a:rPr sz="1100" spc="-95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r>
              <a:rPr sz="1100" spc="-130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1100" spc="-120" dirty="0">
                <a:solidFill>
                  <a:srgbClr val="C00000"/>
                </a:solidFill>
                <a:latin typeface="Calibri"/>
                <a:cs typeface="Calibri"/>
              </a:rPr>
              <a:t>р</a:t>
            </a:r>
            <a:r>
              <a:rPr sz="1100" spc="-114" dirty="0">
                <a:solidFill>
                  <a:srgbClr val="C00000"/>
                </a:solidFill>
                <a:latin typeface="Calibri"/>
                <a:cs typeface="Calibri"/>
              </a:rPr>
              <a:t>е</a:t>
            </a:r>
            <a:r>
              <a:rPr sz="1100" spc="-70" dirty="0">
                <a:solidFill>
                  <a:srgbClr val="C00000"/>
                </a:solidFill>
                <a:latin typeface="Calibri"/>
                <a:cs typeface="Calibri"/>
              </a:rPr>
              <a:t>г</a:t>
            </a:r>
            <a:r>
              <a:rPr sz="1100" spc="-100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1100" spc="-140" dirty="0">
                <a:solidFill>
                  <a:srgbClr val="C00000"/>
                </a:solidFill>
                <a:latin typeface="Calibri"/>
                <a:cs typeface="Calibri"/>
              </a:rPr>
              <a:t>л</a:t>
            </a:r>
            <a:r>
              <a:rPr sz="1100" spc="-114" dirty="0">
                <a:solidFill>
                  <a:srgbClr val="C00000"/>
                </a:solidFill>
                <a:latin typeface="Calibri"/>
                <a:cs typeface="Calibri"/>
              </a:rPr>
              <a:t>я</a:t>
            </a:r>
            <a:r>
              <a:rPr sz="1100" spc="-135" dirty="0">
                <a:solidFill>
                  <a:srgbClr val="C00000"/>
                </a:solidFill>
                <a:latin typeface="Calibri"/>
                <a:cs typeface="Calibri"/>
              </a:rPr>
              <a:t>ц</a:t>
            </a:r>
            <a:r>
              <a:rPr sz="1100" spc="-14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100" spc="-114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99744" y="1877567"/>
            <a:ext cx="990600" cy="546100"/>
            <a:chOff x="999744" y="1877567"/>
            <a:chExt cx="990600" cy="546100"/>
          </a:xfrm>
        </p:grpSpPr>
        <p:sp>
          <p:nvSpPr>
            <p:cNvPr id="25" name="object 25"/>
            <p:cNvSpPr/>
            <p:nvPr/>
          </p:nvSpPr>
          <p:spPr>
            <a:xfrm>
              <a:off x="999744" y="1877567"/>
              <a:ext cx="990600" cy="50901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1936" y="1886711"/>
              <a:ext cx="795527" cy="5364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5078" y="1901685"/>
              <a:ext cx="898137" cy="41549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45078" y="1901685"/>
            <a:ext cx="898525" cy="41592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1440" marR="276860">
              <a:lnSpc>
                <a:spcPts val="1300"/>
              </a:lnSpc>
              <a:spcBef>
                <a:spcPts val="330"/>
              </a:spcBef>
            </a:pPr>
            <a:r>
              <a:rPr sz="1100" spc="-140" dirty="0">
                <a:solidFill>
                  <a:srgbClr val="C00000"/>
                </a:solidFill>
                <a:latin typeface="Calibri"/>
                <a:cs typeface="Calibri"/>
              </a:rPr>
              <a:t>П</a:t>
            </a:r>
            <a:r>
              <a:rPr sz="1100" spc="-105" dirty="0">
                <a:solidFill>
                  <a:srgbClr val="C00000"/>
                </a:solidFill>
                <a:latin typeface="Calibri"/>
                <a:cs typeface="Calibri"/>
              </a:rPr>
              <a:t>а</a:t>
            </a:r>
            <a:r>
              <a:rPr sz="1100" spc="-95" dirty="0">
                <a:solidFill>
                  <a:srgbClr val="C00000"/>
                </a:solidFill>
                <a:latin typeface="Calibri"/>
                <a:cs typeface="Calibri"/>
              </a:rPr>
              <a:t>сс</a:t>
            </a:r>
            <a:r>
              <a:rPr sz="1100" spc="-135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1100" spc="-105" dirty="0">
                <a:solidFill>
                  <a:srgbClr val="C00000"/>
                </a:solidFill>
                <a:latin typeface="Calibri"/>
                <a:cs typeface="Calibri"/>
              </a:rPr>
              <a:t>в</a:t>
            </a:r>
            <a:r>
              <a:rPr sz="1100" spc="-145" dirty="0">
                <a:solidFill>
                  <a:srgbClr val="C00000"/>
                </a:solidFill>
                <a:latin typeface="Calibri"/>
                <a:cs typeface="Calibri"/>
              </a:rPr>
              <a:t>н</a:t>
            </a:r>
            <a:r>
              <a:rPr sz="1100" spc="-175" dirty="0">
                <a:solidFill>
                  <a:srgbClr val="C00000"/>
                </a:solidFill>
                <a:latin typeface="Calibri"/>
                <a:cs typeface="Calibri"/>
              </a:rPr>
              <a:t>ы</a:t>
            </a:r>
            <a:r>
              <a:rPr sz="1100" spc="-70" dirty="0">
                <a:solidFill>
                  <a:srgbClr val="C00000"/>
                </a:solidFill>
                <a:latin typeface="Calibri"/>
                <a:cs typeface="Calibri"/>
              </a:rPr>
              <a:t>й  </a:t>
            </a:r>
            <a:r>
              <a:rPr sz="1100" spc="-120" dirty="0">
                <a:solidFill>
                  <a:srgbClr val="C00000"/>
                </a:solidFill>
                <a:latin typeface="Calibri"/>
                <a:cs typeface="Calibri"/>
              </a:rPr>
              <a:t>коллапс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130551" y="2584704"/>
            <a:ext cx="1804670" cy="439420"/>
            <a:chOff x="2130551" y="2584704"/>
            <a:chExt cx="1804670" cy="439420"/>
          </a:xfrm>
        </p:grpSpPr>
        <p:sp>
          <p:nvSpPr>
            <p:cNvPr id="30" name="object 30"/>
            <p:cNvSpPr/>
            <p:nvPr/>
          </p:nvSpPr>
          <p:spPr>
            <a:xfrm>
              <a:off x="2130551" y="2584704"/>
              <a:ext cx="1804416" cy="39319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07919" y="2584704"/>
              <a:ext cx="1283208" cy="4389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176259" y="2608770"/>
              <a:ext cx="1711171" cy="300081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176259" y="2608770"/>
            <a:ext cx="1711325" cy="300355"/>
          </a:xfrm>
          <a:prstGeom prst="rect">
            <a:avLst/>
          </a:prstGeom>
          <a:ln w="9525">
            <a:solidFill>
              <a:srgbClr val="D8D8D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374015">
              <a:lnSpc>
                <a:spcPct val="100000"/>
              </a:lnSpc>
              <a:spcBef>
                <a:spcPts val="254"/>
              </a:spcBef>
            </a:pPr>
            <a:r>
              <a:rPr sz="1400" spc="-145" dirty="0">
                <a:solidFill>
                  <a:srgbClr val="C00000"/>
                </a:solidFill>
                <a:latin typeface="Calibri"/>
                <a:cs typeface="Calibri"/>
              </a:rPr>
              <a:t>Калибр</a:t>
            </a:r>
            <a:r>
              <a:rPr sz="14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40" dirty="0">
                <a:solidFill>
                  <a:srgbClr val="C00000"/>
                </a:solidFill>
                <a:latin typeface="Calibri"/>
                <a:cs typeface="Calibri"/>
              </a:rPr>
              <a:t>сосудов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14836" y="1291844"/>
            <a:ext cx="3543300" cy="3060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9875" marR="125095" indent="-257175">
              <a:lnSpc>
                <a:spcPct val="100400"/>
              </a:lnSpc>
              <a:spcBef>
                <a:spcPts val="95"/>
              </a:spcBef>
              <a:buFont typeface="Arial"/>
              <a:buChar char="•"/>
              <a:tabLst>
                <a:tab pos="269240" algn="l"/>
                <a:tab pos="269875" algn="l"/>
              </a:tabLst>
            </a:pPr>
            <a:r>
              <a:rPr sz="1200" spc="-90" dirty="0">
                <a:latin typeface="Calibri"/>
                <a:cs typeface="Calibri"/>
              </a:rPr>
              <a:t>В </a:t>
            </a:r>
            <a:r>
              <a:rPr sz="1200" spc="-120" dirty="0">
                <a:latin typeface="Calibri"/>
                <a:cs typeface="Calibri"/>
              </a:rPr>
              <a:t>нормальных </a:t>
            </a:r>
            <a:r>
              <a:rPr sz="1200" spc="-100" dirty="0">
                <a:latin typeface="Calibri"/>
                <a:cs typeface="Calibri"/>
              </a:rPr>
              <a:t>условиях </a:t>
            </a:r>
            <a:r>
              <a:rPr sz="1200" spc="-130" dirty="0">
                <a:latin typeface="Calibri"/>
                <a:cs typeface="Calibri"/>
              </a:rPr>
              <a:t>мозг, </a:t>
            </a:r>
            <a:r>
              <a:rPr sz="1200" spc="-110" dirty="0">
                <a:latin typeface="Calibri"/>
                <a:cs typeface="Calibri"/>
              </a:rPr>
              <a:t>используя </a:t>
            </a:r>
            <a:r>
              <a:rPr sz="1200" spc="-120" dirty="0">
                <a:latin typeface="Calibri"/>
                <a:cs typeface="Calibri"/>
              </a:rPr>
              <a:t>механизм  </a:t>
            </a:r>
            <a:r>
              <a:rPr sz="1200" spc="-110" dirty="0">
                <a:latin typeface="Calibri"/>
                <a:cs typeface="Calibri"/>
              </a:rPr>
              <a:t>ауторегуляции мозгового </a:t>
            </a:r>
            <a:r>
              <a:rPr sz="1200" spc="-120" dirty="0">
                <a:latin typeface="Calibri"/>
                <a:cs typeface="Calibri"/>
              </a:rPr>
              <a:t>кровообращения, поддерживает  </a:t>
            </a:r>
            <a:r>
              <a:rPr sz="1200" spc="-114" dirty="0">
                <a:latin typeface="Calibri"/>
                <a:cs typeface="Calibri"/>
              </a:rPr>
              <a:t>постоянное </a:t>
            </a:r>
            <a:r>
              <a:rPr sz="1200" spc="-110" dirty="0">
                <a:latin typeface="Calibri"/>
                <a:cs typeface="Calibri"/>
              </a:rPr>
              <a:t>значение AJDO2 </a:t>
            </a:r>
            <a:r>
              <a:rPr sz="1200" spc="-114" dirty="0">
                <a:latin typeface="Calibri"/>
                <a:cs typeface="Calibri"/>
              </a:rPr>
              <a:t>при </a:t>
            </a:r>
            <a:r>
              <a:rPr sz="1200" spc="-100" dirty="0">
                <a:latin typeface="Calibri"/>
                <a:cs typeface="Calibri"/>
              </a:rPr>
              <a:t>разных уровнях  </a:t>
            </a:r>
            <a:r>
              <a:rPr sz="1200" spc="-125" dirty="0">
                <a:latin typeface="Calibri"/>
                <a:cs typeface="Calibri"/>
              </a:rPr>
              <a:t>метаболизма, </a:t>
            </a:r>
            <a:r>
              <a:rPr sz="1200" spc="-114" dirty="0">
                <a:latin typeface="Calibri"/>
                <a:cs typeface="Calibri"/>
              </a:rPr>
              <a:t>церебрального </a:t>
            </a:r>
            <a:r>
              <a:rPr sz="1200" spc="-110" dirty="0">
                <a:latin typeface="Calibri"/>
                <a:cs typeface="Calibri"/>
              </a:rPr>
              <a:t>перфузионного </a:t>
            </a:r>
            <a:r>
              <a:rPr sz="1200" spc="-120" dirty="0">
                <a:latin typeface="Calibri"/>
                <a:cs typeface="Calibri"/>
              </a:rPr>
              <a:t>давления </a:t>
            </a:r>
            <a:r>
              <a:rPr sz="1200" spc="-125" dirty="0">
                <a:latin typeface="Calibri"/>
                <a:cs typeface="Calibri"/>
              </a:rPr>
              <a:t>и  </a:t>
            </a:r>
            <a:r>
              <a:rPr sz="1200" spc="-100" dirty="0">
                <a:latin typeface="Calibri"/>
                <a:cs typeface="Calibri"/>
              </a:rPr>
              <a:t>вязкости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14" dirty="0">
                <a:latin typeface="Calibri"/>
                <a:cs typeface="Calibri"/>
              </a:rPr>
              <a:t>крови.</a:t>
            </a:r>
            <a:endParaRPr sz="1200">
              <a:latin typeface="Calibri"/>
              <a:cs typeface="Calibri"/>
            </a:endParaRPr>
          </a:p>
          <a:p>
            <a:pPr marL="269875" marR="592455" indent="-257175">
              <a:lnSpc>
                <a:spcPct val="99400"/>
              </a:lnSpc>
              <a:spcBef>
                <a:spcPts val="270"/>
              </a:spcBef>
              <a:buFont typeface="Arial"/>
              <a:buChar char="•"/>
              <a:tabLst>
                <a:tab pos="269240" algn="l"/>
                <a:tab pos="269875" algn="l"/>
              </a:tabLst>
            </a:pPr>
            <a:r>
              <a:rPr sz="1200" spc="-120" dirty="0">
                <a:latin typeface="Calibri"/>
                <a:cs typeface="Calibri"/>
              </a:rPr>
              <a:t>При </a:t>
            </a:r>
            <a:r>
              <a:rPr sz="1200" spc="-125" dirty="0">
                <a:latin typeface="Calibri"/>
                <a:cs typeface="Calibri"/>
              </a:rPr>
              <a:t>снижении </a:t>
            </a:r>
            <a:r>
              <a:rPr sz="1200" spc="-120" dirty="0">
                <a:latin typeface="Calibri"/>
                <a:cs typeface="Calibri"/>
              </a:rPr>
              <a:t>ЦПД </a:t>
            </a:r>
            <a:r>
              <a:rPr sz="1200" spc="-110" dirty="0">
                <a:latin typeface="Calibri"/>
                <a:cs typeface="Calibri"/>
              </a:rPr>
              <a:t>отмечается </a:t>
            </a:r>
            <a:r>
              <a:rPr sz="1200" spc="-114" dirty="0">
                <a:latin typeface="Calibri"/>
                <a:cs typeface="Calibri"/>
              </a:rPr>
              <a:t>компенсаторное  </a:t>
            </a:r>
            <a:r>
              <a:rPr sz="1200" spc="-120" dirty="0">
                <a:latin typeface="Calibri"/>
                <a:cs typeface="Calibri"/>
              </a:rPr>
              <a:t>расширение </a:t>
            </a:r>
            <a:r>
              <a:rPr sz="1200" spc="-114" dirty="0">
                <a:latin typeface="Calibri"/>
                <a:cs typeface="Calibri"/>
              </a:rPr>
              <a:t>церебральных </a:t>
            </a:r>
            <a:r>
              <a:rPr sz="1200" spc="-110" dirty="0">
                <a:latin typeface="Calibri"/>
                <a:cs typeface="Calibri"/>
              </a:rPr>
              <a:t>артериол </a:t>
            </a:r>
            <a:r>
              <a:rPr sz="1200" spc="-125" dirty="0">
                <a:latin typeface="Calibri"/>
                <a:cs typeface="Calibri"/>
              </a:rPr>
              <a:t>и снижение  </a:t>
            </a:r>
            <a:r>
              <a:rPr sz="1200" spc="-105" dirty="0">
                <a:latin typeface="Calibri"/>
                <a:cs typeface="Calibri"/>
              </a:rPr>
              <a:t>сосудистого </a:t>
            </a:r>
            <a:r>
              <a:rPr sz="1200" spc="-114" dirty="0">
                <a:latin typeface="Calibri"/>
                <a:cs typeface="Calibri"/>
              </a:rPr>
              <a:t>сопротивления, </a:t>
            </a:r>
            <a:r>
              <a:rPr sz="1200" spc="-95" dirty="0">
                <a:latin typeface="Calibri"/>
                <a:cs typeface="Calibri"/>
              </a:rPr>
              <a:t>что </a:t>
            </a:r>
            <a:r>
              <a:rPr sz="1200" spc="-114" dirty="0">
                <a:latin typeface="Calibri"/>
                <a:cs typeface="Calibri"/>
              </a:rPr>
              <a:t>сопровождается  </a:t>
            </a:r>
            <a:r>
              <a:rPr sz="1200" spc="-130" dirty="0">
                <a:latin typeface="Calibri"/>
                <a:cs typeface="Calibri"/>
              </a:rPr>
              <a:t>повышением </a:t>
            </a:r>
            <a:r>
              <a:rPr sz="1200" spc="-105" dirty="0">
                <a:latin typeface="Calibri"/>
                <a:cs typeface="Calibri"/>
              </a:rPr>
              <a:t>CBV </a:t>
            </a:r>
            <a:r>
              <a:rPr sz="1200" spc="-114" dirty="0">
                <a:latin typeface="Calibri"/>
                <a:cs typeface="Calibri"/>
              </a:rPr>
              <a:t>при </a:t>
            </a:r>
            <a:r>
              <a:rPr sz="1200" spc="-125" dirty="0">
                <a:latin typeface="Calibri"/>
                <a:cs typeface="Calibri"/>
              </a:rPr>
              <a:t>неизменённом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spc="-90" dirty="0">
                <a:latin typeface="Calibri"/>
                <a:cs typeface="Calibri"/>
              </a:rPr>
              <a:t>CBF.</a:t>
            </a:r>
            <a:endParaRPr sz="1200">
              <a:latin typeface="Calibri"/>
              <a:cs typeface="Calibri"/>
            </a:endParaRPr>
          </a:p>
          <a:p>
            <a:pPr marL="269875" marR="5080" indent="-25717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00990" algn="l"/>
                <a:tab pos="301625" algn="l"/>
              </a:tabLst>
            </a:pPr>
            <a:r>
              <a:rPr dirty="0"/>
              <a:t>	</a:t>
            </a:r>
            <a:r>
              <a:rPr sz="1200" spc="-120" dirty="0">
                <a:latin typeface="Calibri"/>
                <a:cs typeface="Calibri"/>
              </a:rPr>
              <a:t>При </a:t>
            </a:r>
            <a:r>
              <a:rPr sz="1200" spc="-130" dirty="0">
                <a:latin typeface="Calibri"/>
                <a:cs typeface="Calibri"/>
              </a:rPr>
              <a:t>дальнейшем </a:t>
            </a:r>
            <a:r>
              <a:rPr sz="1200" spc="-125" dirty="0">
                <a:latin typeface="Calibri"/>
                <a:cs typeface="Calibri"/>
              </a:rPr>
              <a:t>снижении </a:t>
            </a:r>
            <a:r>
              <a:rPr sz="1200" spc="-120" dirty="0">
                <a:latin typeface="Calibri"/>
                <a:cs typeface="Calibri"/>
              </a:rPr>
              <a:t>ЦПД </a:t>
            </a:r>
            <a:r>
              <a:rPr sz="1200" spc="-125" dirty="0">
                <a:latin typeface="Calibri"/>
                <a:cs typeface="Calibri"/>
              </a:rPr>
              <a:t>механизмы </a:t>
            </a:r>
            <a:r>
              <a:rPr sz="1200" spc="-110" dirty="0">
                <a:latin typeface="Calibri"/>
                <a:cs typeface="Calibri"/>
              </a:rPr>
              <a:t>ауторегуляции  </a:t>
            </a:r>
            <a:r>
              <a:rPr sz="1200" spc="-105" dirty="0">
                <a:latin typeface="Calibri"/>
                <a:cs typeface="Calibri"/>
              </a:rPr>
              <a:t>перестают </a:t>
            </a:r>
            <a:r>
              <a:rPr sz="1200" spc="-110" dirty="0">
                <a:latin typeface="Calibri"/>
                <a:cs typeface="Calibri"/>
              </a:rPr>
              <a:t>функционировать, </a:t>
            </a:r>
            <a:r>
              <a:rPr sz="1200" spc="-114" dirty="0">
                <a:latin typeface="Calibri"/>
                <a:cs typeface="Calibri"/>
              </a:rPr>
              <a:t>расширение церебральных  </a:t>
            </a:r>
            <a:r>
              <a:rPr sz="1200" spc="-110" dirty="0">
                <a:latin typeface="Calibri"/>
                <a:cs typeface="Calibri"/>
              </a:rPr>
              <a:t>сосудов </a:t>
            </a:r>
            <a:r>
              <a:rPr sz="1200" spc="-130" dirty="0">
                <a:latin typeface="Calibri"/>
                <a:cs typeface="Calibri"/>
              </a:rPr>
              <a:t>уже </a:t>
            </a:r>
            <a:r>
              <a:rPr sz="1200" spc="-114" dirty="0">
                <a:latin typeface="Calibri"/>
                <a:cs typeface="Calibri"/>
              </a:rPr>
              <a:t>не </a:t>
            </a:r>
            <a:r>
              <a:rPr sz="1200" spc="-95" dirty="0">
                <a:latin typeface="Calibri"/>
                <a:cs typeface="Calibri"/>
              </a:rPr>
              <a:t>в </a:t>
            </a:r>
            <a:r>
              <a:rPr sz="1200" spc="-110" dirty="0">
                <a:latin typeface="Calibri"/>
                <a:cs typeface="Calibri"/>
              </a:rPr>
              <a:t>состоянии обеспечить </a:t>
            </a:r>
            <a:r>
              <a:rPr sz="1200" spc="-114" dirty="0">
                <a:latin typeface="Calibri"/>
                <a:cs typeface="Calibri"/>
              </a:rPr>
              <a:t>достаточную  перфузию, </a:t>
            </a:r>
            <a:r>
              <a:rPr sz="1200" spc="-95" dirty="0">
                <a:latin typeface="Calibri"/>
                <a:cs typeface="Calibri"/>
              </a:rPr>
              <a:t>что </a:t>
            </a:r>
            <a:r>
              <a:rPr sz="1200" spc="-114" dirty="0">
                <a:latin typeface="Calibri"/>
                <a:cs typeface="Calibri"/>
              </a:rPr>
              <a:t>приводит </a:t>
            </a:r>
            <a:r>
              <a:rPr sz="1200" spc="-95" dirty="0">
                <a:latin typeface="Calibri"/>
                <a:cs typeface="Calibri"/>
              </a:rPr>
              <a:t>к </a:t>
            </a:r>
            <a:r>
              <a:rPr sz="1200" spc="-130" dirty="0">
                <a:latin typeface="Calibri"/>
                <a:cs typeface="Calibri"/>
              </a:rPr>
              <a:t>снижению </a:t>
            </a:r>
            <a:r>
              <a:rPr sz="1200" spc="-80" dirty="0">
                <a:latin typeface="Calibri"/>
                <a:cs typeface="Calibri"/>
              </a:rPr>
              <a:t>CBF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30" dirty="0">
                <a:latin typeface="Calibri"/>
                <a:cs typeface="Calibri"/>
              </a:rPr>
              <a:t>CBV,  </a:t>
            </a:r>
            <a:r>
              <a:rPr sz="1200" spc="-120" dirty="0">
                <a:latin typeface="Calibri"/>
                <a:cs typeface="Calibri"/>
              </a:rPr>
              <a:t>метаболическим, </a:t>
            </a:r>
            <a:r>
              <a:rPr sz="1200" spc="-125" dirty="0">
                <a:latin typeface="Calibri"/>
                <a:cs typeface="Calibri"/>
              </a:rPr>
              <a:t>функциональным и </a:t>
            </a:r>
            <a:r>
              <a:rPr sz="1200" spc="-114" dirty="0">
                <a:latin typeface="Calibri"/>
                <a:cs typeface="Calibri"/>
              </a:rPr>
              <a:t>структурным  </a:t>
            </a:r>
            <a:r>
              <a:rPr sz="1200" spc="-130" dirty="0">
                <a:latin typeface="Calibri"/>
                <a:cs typeface="Calibri"/>
              </a:rPr>
              <a:t>изменениям.</a:t>
            </a:r>
            <a:endParaRPr sz="1200">
              <a:latin typeface="Calibri"/>
              <a:cs typeface="Calibri"/>
            </a:endParaRPr>
          </a:p>
          <a:p>
            <a:pPr marL="228600">
              <a:lnSpc>
                <a:spcPct val="100000"/>
              </a:lnSpc>
              <a:spcBef>
                <a:spcPts val="415"/>
              </a:spcBef>
            </a:pPr>
            <a:r>
              <a:rPr sz="1000" spc="-80" dirty="0">
                <a:latin typeface="Calibri"/>
                <a:cs typeface="Calibri"/>
              </a:rPr>
              <a:t>Peter </a:t>
            </a:r>
            <a:r>
              <a:rPr sz="1000" spc="-95" dirty="0">
                <a:latin typeface="Calibri"/>
                <a:cs typeface="Calibri"/>
              </a:rPr>
              <a:t>D. </a:t>
            </a:r>
            <a:r>
              <a:rPr sz="1000" spc="-45" dirty="0">
                <a:latin typeface="Calibri"/>
                <a:cs typeface="Calibri"/>
              </a:rPr>
              <a:t>le </a:t>
            </a:r>
            <a:r>
              <a:rPr sz="1000" spc="-75" dirty="0">
                <a:latin typeface="Calibri"/>
                <a:cs typeface="Calibri"/>
              </a:rPr>
              <a:t>Roux, </a:t>
            </a:r>
            <a:r>
              <a:rPr sz="1000" spc="-155" dirty="0">
                <a:latin typeface="Calibri"/>
                <a:cs typeface="Calibri"/>
              </a:rPr>
              <a:t>MD</a:t>
            </a:r>
            <a:r>
              <a:rPr sz="1000" spc="-85" dirty="0">
                <a:latin typeface="Calibri"/>
                <a:cs typeface="Calibri"/>
              </a:rPr>
              <a:t> </a:t>
            </a:r>
            <a:r>
              <a:rPr sz="1000" spc="-70" dirty="0">
                <a:latin typeface="Calibri"/>
                <a:cs typeface="Calibri"/>
              </a:rPr>
              <a:t>F, Kofke </a:t>
            </a:r>
            <a:r>
              <a:rPr sz="1000" spc="-145" dirty="0">
                <a:latin typeface="Calibri"/>
                <a:cs typeface="Calibri"/>
              </a:rPr>
              <a:t>WA. </a:t>
            </a:r>
            <a:r>
              <a:rPr sz="1050" i="1" spc="-105" dirty="0">
                <a:latin typeface="Calibri"/>
                <a:cs typeface="Calibri"/>
              </a:rPr>
              <a:t>Monitoring </a:t>
            </a:r>
            <a:r>
              <a:rPr sz="1050" i="1" spc="-65" dirty="0">
                <a:latin typeface="Calibri"/>
                <a:cs typeface="Calibri"/>
              </a:rPr>
              <a:t>in </a:t>
            </a:r>
            <a:r>
              <a:rPr sz="1050" i="1" spc="-85" dirty="0">
                <a:latin typeface="Calibri"/>
                <a:cs typeface="Calibri"/>
              </a:rPr>
              <a:t>Neurocritical</a:t>
            </a:r>
            <a:r>
              <a:rPr sz="1050" i="1" spc="-30" dirty="0">
                <a:latin typeface="Calibri"/>
                <a:cs typeface="Calibri"/>
              </a:rPr>
              <a:t> </a:t>
            </a:r>
            <a:r>
              <a:rPr sz="1050" i="1" spc="-95" dirty="0">
                <a:latin typeface="Calibri"/>
                <a:cs typeface="Calibri"/>
              </a:rPr>
              <a:t>Care</a:t>
            </a:r>
            <a:r>
              <a:rPr sz="1000" spc="-95" dirty="0">
                <a:latin typeface="Calibri"/>
                <a:cs typeface="Calibri"/>
              </a:rPr>
              <a:t>.; </a:t>
            </a:r>
            <a:r>
              <a:rPr sz="1000" spc="-65" dirty="0">
                <a:latin typeface="Calibri"/>
                <a:cs typeface="Calibri"/>
              </a:rPr>
              <a:t>2013.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6244" y="4989067"/>
            <a:ext cx="853376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114" dirty="0">
                <a:latin typeface="Calibri"/>
                <a:cs typeface="Calibri"/>
              </a:rPr>
              <a:t>Транскраниальная допплерография </a:t>
            </a:r>
            <a:r>
              <a:rPr sz="1200" spc="-95" dirty="0">
                <a:latin typeface="Calibri"/>
                <a:cs typeface="Calibri"/>
              </a:rPr>
              <a:t>в </a:t>
            </a:r>
            <a:r>
              <a:rPr sz="1200" spc="-114" dirty="0">
                <a:latin typeface="Calibri"/>
                <a:cs typeface="Calibri"/>
              </a:rPr>
              <a:t>интенсивной </a:t>
            </a:r>
            <a:r>
              <a:rPr sz="1200" spc="-110" dirty="0">
                <a:latin typeface="Calibri"/>
                <a:cs typeface="Calibri"/>
              </a:rPr>
              <a:t>терапии. </a:t>
            </a:r>
            <a:r>
              <a:rPr sz="1200" spc="-125" dirty="0">
                <a:latin typeface="Calibri"/>
                <a:cs typeface="Calibri"/>
              </a:rPr>
              <a:t>Методическое </a:t>
            </a:r>
            <a:r>
              <a:rPr sz="1200" spc="-110" dirty="0">
                <a:latin typeface="Calibri"/>
                <a:cs typeface="Calibri"/>
              </a:rPr>
              <a:t>руководство </a:t>
            </a:r>
            <a:r>
              <a:rPr sz="1200" spc="-130" dirty="0">
                <a:latin typeface="Calibri"/>
                <a:cs typeface="Calibri"/>
              </a:rPr>
              <a:t>для </a:t>
            </a:r>
            <a:r>
              <a:rPr sz="1200" spc="-110" dirty="0">
                <a:latin typeface="Calibri"/>
                <a:cs typeface="Calibri"/>
              </a:rPr>
              <a:t>врачей. Петрозаводск. </a:t>
            </a:r>
            <a:r>
              <a:rPr sz="1200" spc="-114" dirty="0">
                <a:latin typeface="Calibri"/>
                <a:cs typeface="Calibri"/>
              </a:rPr>
              <a:t>ИнтелТек, </a:t>
            </a:r>
            <a:r>
              <a:rPr sz="1200" spc="-85" dirty="0">
                <a:latin typeface="Calibri"/>
                <a:cs typeface="Calibri"/>
              </a:rPr>
              <a:t>2006. </a:t>
            </a:r>
            <a:r>
              <a:rPr sz="1200" spc="-90" dirty="0">
                <a:latin typeface="Calibri"/>
                <a:cs typeface="Calibri"/>
              </a:rPr>
              <a:t>С103. </a:t>
            </a:r>
            <a:r>
              <a:rPr sz="1200" spc="-114" dirty="0">
                <a:latin typeface="Calibri"/>
                <a:cs typeface="Calibri"/>
              </a:rPr>
              <a:t>Белкин </a:t>
            </a:r>
            <a:r>
              <a:rPr sz="1200" spc="-125" dirty="0">
                <a:latin typeface="Calibri"/>
                <a:cs typeface="Calibri"/>
              </a:rPr>
              <a:t>А.А., </a:t>
            </a:r>
            <a:r>
              <a:rPr sz="1200" spc="-120" dirty="0">
                <a:latin typeface="Calibri"/>
                <a:cs typeface="Calibri"/>
              </a:rPr>
              <a:t>Алашеев  </a:t>
            </a:r>
            <a:r>
              <a:rPr sz="1200" spc="-140" dirty="0">
                <a:latin typeface="Calibri"/>
                <a:cs typeface="Calibri"/>
              </a:rPr>
              <a:t>А.М.,Инюшкин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С.Н.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4947" y="1028191"/>
            <a:ext cx="6236970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60"/>
              </a:lnSpc>
              <a:spcBef>
                <a:spcPts val="100"/>
              </a:spcBef>
            </a:pP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Правило</a:t>
            </a:r>
            <a:r>
              <a:rPr sz="3300" spc="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300" spc="10" dirty="0">
                <a:solidFill>
                  <a:srgbClr val="C00000"/>
                </a:solidFill>
                <a:latin typeface="Arial Narrow"/>
                <a:cs typeface="Arial Narrow"/>
              </a:rPr>
              <a:t>ГОМЕОСТАЗА</a:t>
            </a:r>
            <a:endParaRPr sz="3300">
              <a:latin typeface="Arial Narrow"/>
              <a:cs typeface="Arial Narrow"/>
            </a:endParaRPr>
          </a:p>
          <a:p>
            <a:pPr marL="12700" marR="5080" algn="ctr">
              <a:lnSpc>
                <a:spcPts val="3190"/>
              </a:lnSpc>
              <a:spcBef>
                <a:spcPts val="195"/>
              </a:spcBef>
              <a:tabLst>
                <a:tab pos="1506220" algn="l"/>
                <a:tab pos="2043430" algn="l"/>
                <a:tab pos="4664075" algn="l"/>
              </a:tabLst>
            </a:pPr>
            <a:r>
              <a:rPr sz="2850" i="1" spc="-90" dirty="0">
                <a:latin typeface="Arial Narrow"/>
                <a:cs typeface="Arial Narrow"/>
              </a:rPr>
              <a:t>Ключевые	</a:t>
            </a:r>
            <a:r>
              <a:rPr sz="2850" i="1" spc="-180" dirty="0">
                <a:latin typeface="Arial Narrow"/>
                <a:cs typeface="Arial Narrow"/>
              </a:rPr>
              <a:t>регуляторные</a:t>
            </a:r>
            <a:r>
              <a:rPr sz="2850" i="1" spc="75" dirty="0">
                <a:latin typeface="Arial Narrow"/>
                <a:cs typeface="Arial Narrow"/>
              </a:rPr>
              <a:t> </a:t>
            </a:r>
            <a:r>
              <a:rPr sz="2850" i="1" spc="-210" dirty="0">
                <a:latin typeface="Arial Narrow"/>
                <a:cs typeface="Arial Narrow"/>
              </a:rPr>
              <a:t>системы	</a:t>
            </a:r>
            <a:r>
              <a:rPr sz="2850" i="1" spc="-165" dirty="0">
                <a:latin typeface="Arial Narrow"/>
                <a:cs typeface="Arial Narrow"/>
              </a:rPr>
              <a:t>находятся </a:t>
            </a:r>
            <a:r>
              <a:rPr sz="2850" i="1" spc="-45" dirty="0">
                <a:latin typeface="Arial Narrow"/>
                <a:cs typeface="Arial Narrow"/>
              </a:rPr>
              <a:t>в  </a:t>
            </a:r>
            <a:r>
              <a:rPr sz="2850" i="1" spc="-85" dirty="0">
                <a:latin typeface="Arial Narrow"/>
                <a:cs typeface="Arial Narrow"/>
              </a:rPr>
              <a:t>динамическом	</a:t>
            </a:r>
            <a:r>
              <a:rPr sz="2850" i="1" spc="-80" dirty="0">
                <a:latin typeface="Arial Narrow"/>
                <a:cs typeface="Arial Narrow"/>
              </a:rPr>
              <a:t>равновесии</a:t>
            </a:r>
            <a:endParaRPr sz="285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9297" y="2844800"/>
            <a:ext cx="520573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 indent="-3429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latin typeface="Arial Narrow"/>
                <a:cs typeface="Arial Narrow"/>
              </a:rPr>
              <a:t>СВР- </a:t>
            </a:r>
            <a:r>
              <a:rPr sz="4500" dirty="0">
                <a:latin typeface="Arial Narrow"/>
                <a:cs typeface="Arial Narrow"/>
              </a:rPr>
              <a:t>срыв </a:t>
            </a:r>
            <a:r>
              <a:rPr sz="4500" spc="-5" dirty="0">
                <a:latin typeface="Arial Narrow"/>
                <a:cs typeface="Arial Narrow"/>
              </a:rPr>
              <a:t>адаптации</a:t>
            </a:r>
            <a:r>
              <a:rPr sz="4500" spc="-85" dirty="0">
                <a:latin typeface="Arial Narrow"/>
                <a:cs typeface="Arial Narrow"/>
              </a:rPr>
              <a:t> </a:t>
            </a:r>
            <a:r>
              <a:rPr sz="4500" dirty="0">
                <a:latin typeface="Arial Narrow"/>
                <a:cs typeface="Arial Narrow"/>
              </a:rPr>
              <a:t>и  </a:t>
            </a:r>
            <a:r>
              <a:rPr sz="4500" spc="-5" dirty="0">
                <a:latin typeface="Arial Narrow"/>
                <a:cs typeface="Arial Narrow"/>
              </a:rPr>
              <a:t>нарушение</a:t>
            </a:r>
            <a:r>
              <a:rPr sz="4500" spc="-40" dirty="0">
                <a:latin typeface="Arial Narrow"/>
                <a:cs typeface="Arial Narrow"/>
              </a:rPr>
              <a:t> </a:t>
            </a:r>
            <a:r>
              <a:rPr sz="4500" spc="-5" dirty="0">
                <a:latin typeface="Arial Narrow"/>
                <a:cs typeface="Arial Narrow"/>
              </a:rPr>
              <a:t>равновесия</a:t>
            </a:r>
            <a:endParaRPr sz="4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220" y="529844"/>
            <a:ext cx="6325870" cy="74485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94945" marR="5080" indent="-182880">
              <a:lnSpc>
                <a:spcPts val="2780"/>
              </a:lnSpc>
              <a:spcBef>
                <a:spcPts val="275"/>
              </a:spcBef>
              <a:tabLst>
                <a:tab pos="2042160" algn="l"/>
              </a:tabLst>
            </a:pPr>
            <a:r>
              <a:rPr sz="2400" spc="-245" dirty="0"/>
              <a:t>Снижение</a:t>
            </a:r>
            <a:r>
              <a:rPr sz="2400" spc="-20" dirty="0"/>
              <a:t> </a:t>
            </a:r>
            <a:r>
              <a:rPr sz="2400" spc="-215" dirty="0"/>
              <a:t>уровня	сознания </a:t>
            </a:r>
            <a:r>
              <a:rPr sz="2400" spc="-190" dirty="0"/>
              <a:t>как </a:t>
            </a:r>
            <a:r>
              <a:rPr sz="2400" spc="-210" dirty="0"/>
              <a:t>способ </a:t>
            </a:r>
            <a:r>
              <a:rPr sz="2400" spc="-225" dirty="0"/>
              <a:t>нейропротекции </a:t>
            </a:r>
            <a:r>
              <a:rPr sz="2400" spc="-245" dirty="0"/>
              <a:t>и  </a:t>
            </a:r>
            <a:r>
              <a:rPr sz="2400" spc="-229" dirty="0"/>
              <a:t>индикатор </a:t>
            </a:r>
            <a:r>
              <a:rPr sz="2400" spc="-210" dirty="0"/>
              <a:t>перфузионно-метаболического</a:t>
            </a:r>
            <a:r>
              <a:rPr sz="2400" spc="-150" dirty="0"/>
              <a:t> </a:t>
            </a:r>
            <a:r>
              <a:rPr sz="2400" spc="-235" dirty="0"/>
              <a:t>сопряжения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1065724" y="1659586"/>
            <a:ext cx="4775200" cy="2256155"/>
            <a:chOff x="1065724" y="1659586"/>
            <a:chExt cx="4775200" cy="2256155"/>
          </a:xfrm>
        </p:grpSpPr>
        <p:sp>
          <p:nvSpPr>
            <p:cNvPr id="4" name="object 4"/>
            <p:cNvSpPr/>
            <p:nvPr/>
          </p:nvSpPr>
          <p:spPr>
            <a:xfrm>
              <a:off x="1065720" y="1659597"/>
              <a:ext cx="4775200" cy="2256155"/>
            </a:xfrm>
            <a:custGeom>
              <a:avLst/>
              <a:gdLst/>
              <a:ahLst/>
              <a:cxnLst/>
              <a:rect l="l" t="t" r="r" b="b"/>
              <a:pathLst>
                <a:path w="4775200" h="2256154">
                  <a:moveTo>
                    <a:pt x="4774704" y="2205647"/>
                  </a:moveTo>
                  <a:lnTo>
                    <a:pt x="4689183" y="2155761"/>
                  </a:lnTo>
                  <a:lnTo>
                    <a:pt x="4686274" y="2156523"/>
                  </a:lnTo>
                  <a:lnTo>
                    <a:pt x="4683620" y="2161070"/>
                  </a:lnTo>
                  <a:lnTo>
                    <a:pt x="4684382" y="2163991"/>
                  </a:lnTo>
                  <a:lnTo>
                    <a:pt x="4747641" y="2200884"/>
                  </a:lnTo>
                  <a:lnTo>
                    <a:pt x="54648" y="2200884"/>
                  </a:lnTo>
                  <a:lnTo>
                    <a:pt x="54648" y="27063"/>
                  </a:lnTo>
                  <a:lnTo>
                    <a:pt x="91554" y="90322"/>
                  </a:lnTo>
                  <a:lnTo>
                    <a:pt x="94462" y="91084"/>
                  </a:lnTo>
                  <a:lnTo>
                    <a:pt x="99009" y="88430"/>
                  </a:lnTo>
                  <a:lnTo>
                    <a:pt x="99771" y="85521"/>
                  </a:lnTo>
                  <a:lnTo>
                    <a:pt x="55410" y="9461"/>
                  </a:lnTo>
                  <a:lnTo>
                    <a:pt x="49885" y="0"/>
                  </a:lnTo>
                  <a:lnTo>
                    <a:pt x="0" y="85521"/>
                  </a:lnTo>
                  <a:lnTo>
                    <a:pt x="762" y="88430"/>
                  </a:lnTo>
                  <a:lnTo>
                    <a:pt x="5308" y="91084"/>
                  </a:lnTo>
                  <a:lnTo>
                    <a:pt x="8229" y="90322"/>
                  </a:lnTo>
                  <a:lnTo>
                    <a:pt x="45123" y="27063"/>
                  </a:lnTo>
                  <a:lnTo>
                    <a:pt x="45123" y="2205647"/>
                  </a:lnTo>
                  <a:lnTo>
                    <a:pt x="49885" y="2205647"/>
                  </a:lnTo>
                  <a:lnTo>
                    <a:pt x="49885" y="2210409"/>
                  </a:lnTo>
                  <a:lnTo>
                    <a:pt x="4747641" y="2210409"/>
                  </a:lnTo>
                  <a:lnTo>
                    <a:pt x="4684382" y="2247315"/>
                  </a:lnTo>
                  <a:lnTo>
                    <a:pt x="4683620" y="2250224"/>
                  </a:lnTo>
                  <a:lnTo>
                    <a:pt x="4686274" y="2254770"/>
                  </a:lnTo>
                  <a:lnTo>
                    <a:pt x="4689183" y="2255532"/>
                  </a:lnTo>
                  <a:lnTo>
                    <a:pt x="4766538" y="2210409"/>
                  </a:lnTo>
                  <a:lnTo>
                    <a:pt x="4774704" y="2205647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5617" y="2065413"/>
              <a:ext cx="4365625" cy="1800225"/>
            </a:xfrm>
            <a:custGeom>
              <a:avLst/>
              <a:gdLst/>
              <a:ahLst/>
              <a:cxnLst/>
              <a:rect l="l" t="t" r="r" b="b"/>
              <a:pathLst>
                <a:path w="4365625" h="1800225">
                  <a:moveTo>
                    <a:pt x="0" y="1799828"/>
                  </a:moveTo>
                  <a:lnTo>
                    <a:pt x="4365625" y="0"/>
                  </a:lnTo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49947" y="2531742"/>
              <a:ext cx="3141980" cy="38735"/>
            </a:xfrm>
            <a:custGeom>
              <a:avLst/>
              <a:gdLst/>
              <a:ahLst/>
              <a:cxnLst/>
              <a:rect l="l" t="t" r="r" b="b"/>
              <a:pathLst>
                <a:path w="3141979" h="38735">
                  <a:moveTo>
                    <a:pt x="0" y="38470"/>
                  </a:moveTo>
                  <a:lnTo>
                    <a:pt x="3141661" y="0"/>
                  </a:lnTo>
                </a:path>
              </a:pathLst>
            </a:custGeom>
            <a:ln w="952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15618" y="3640014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>
                  <a:moveTo>
                    <a:pt x="0" y="0"/>
                  </a:moveTo>
                  <a:lnTo>
                    <a:pt x="495101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8731" y="2601377"/>
            <a:ext cx="189865" cy="1264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90" dirty="0">
                <a:latin typeface="Calibri"/>
                <a:cs typeface="Calibri"/>
              </a:rPr>
              <a:t>Перфузия, мл/100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105" dirty="0">
                <a:latin typeface="Calibri"/>
                <a:cs typeface="Calibri"/>
              </a:rPr>
              <a:t>г/мин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5207" y="3979836"/>
            <a:ext cx="354965" cy="58674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Calibri"/>
                <a:cs typeface="Calibri"/>
              </a:rPr>
              <a:t>У</a:t>
            </a:r>
            <a:r>
              <a:rPr sz="1100" spc="10" dirty="0">
                <a:latin typeface="Calibri"/>
                <a:cs typeface="Calibri"/>
              </a:rPr>
              <a:t>м</a:t>
            </a:r>
            <a:r>
              <a:rPr sz="1100" spc="5" dirty="0">
                <a:latin typeface="Calibri"/>
                <a:cs typeface="Calibri"/>
              </a:rPr>
              <a:t>ере</a:t>
            </a:r>
            <a:r>
              <a:rPr sz="1100" spc="10" dirty="0">
                <a:latin typeface="Calibri"/>
                <a:cs typeface="Calibri"/>
              </a:rPr>
              <a:t>нно</a:t>
            </a:r>
            <a:r>
              <a:rPr sz="1100" dirty="0">
                <a:latin typeface="Calibri"/>
                <a:cs typeface="Calibri"/>
              </a:rPr>
              <a:t>е  </a:t>
            </a:r>
            <a:r>
              <a:rPr sz="1100" spc="-95" dirty="0">
                <a:latin typeface="Calibri"/>
                <a:cs typeface="Calibri"/>
              </a:rPr>
              <a:t>оглушение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8167" y="3982134"/>
            <a:ext cx="189865" cy="273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10" dirty="0">
                <a:latin typeface="Calibri"/>
                <a:cs typeface="Calibri"/>
              </a:rPr>
              <a:t>ком</a:t>
            </a:r>
            <a:r>
              <a:rPr sz="1100" dirty="0">
                <a:latin typeface="Calibri"/>
                <a:cs typeface="Calibri"/>
              </a:rPr>
              <a:t>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2785" y="3984454"/>
            <a:ext cx="189865" cy="323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5" dirty="0">
                <a:latin typeface="Calibri"/>
                <a:cs typeface="Calibri"/>
              </a:rPr>
              <a:t>с</a:t>
            </a:r>
            <a:r>
              <a:rPr sz="1100" spc="10" dirty="0">
                <a:latin typeface="Calibri"/>
                <a:cs typeface="Calibri"/>
              </a:rPr>
              <a:t>о</a:t>
            </a:r>
            <a:r>
              <a:rPr sz="1100" spc="15" dirty="0">
                <a:latin typeface="Calibri"/>
                <a:cs typeface="Calibri"/>
              </a:rPr>
              <a:t>п</a:t>
            </a:r>
            <a:r>
              <a:rPr sz="1100" spc="10" dirty="0">
                <a:latin typeface="Calibri"/>
                <a:cs typeface="Calibri"/>
              </a:rPr>
              <a:t>о</a:t>
            </a:r>
            <a:r>
              <a:rPr sz="1100" dirty="0">
                <a:latin typeface="Calibri"/>
                <a:cs typeface="Calibri"/>
              </a:rPr>
              <a:t>р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1399" y="4103220"/>
            <a:ext cx="160020" cy="61912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95" dirty="0">
                <a:latin typeface="Calibri"/>
                <a:cs typeface="Calibri"/>
              </a:rPr>
              <a:t>Бодрствование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8356" y="4041705"/>
            <a:ext cx="354965" cy="38481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spc="5" dirty="0">
                <a:latin typeface="Calibri"/>
                <a:cs typeface="Calibri"/>
              </a:rPr>
              <a:t>С</a:t>
            </a:r>
            <a:r>
              <a:rPr sz="1100" spc="10" dirty="0">
                <a:latin typeface="Calibri"/>
                <a:cs typeface="Calibri"/>
              </a:rPr>
              <a:t>м</a:t>
            </a:r>
            <a:r>
              <a:rPr sz="1100" spc="5" dirty="0">
                <a:latin typeface="Calibri"/>
                <a:cs typeface="Calibri"/>
              </a:rPr>
              <a:t>ер</a:t>
            </a:r>
            <a:r>
              <a:rPr sz="1100" spc="10" dirty="0">
                <a:latin typeface="Calibri"/>
                <a:cs typeface="Calibri"/>
              </a:rPr>
              <a:t>т</a:t>
            </a:r>
            <a:r>
              <a:rPr sz="1100" dirty="0">
                <a:latin typeface="Calibri"/>
                <a:cs typeface="Calibri"/>
              </a:rPr>
              <a:t>ь  </a:t>
            </a:r>
            <a:r>
              <a:rPr sz="1100" spc="-95" dirty="0">
                <a:latin typeface="Calibri"/>
                <a:cs typeface="Calibri"/>
              </a:rPr>
              <a:t>мозга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2354" y="4000682"/>
            <a:ext cx="354965" cy="568960"/>
          </a:xfrm>
          <a:prstGeom prst="rect">
            <a:avLst/>
          </a:prstGeom>
        </p:spPr>
        <p:txBody>
          <a:bodyPr vert="vert270" wrap="square" lIns="0" tIns="635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sz="1100" spc="-90" dirty="0">
                <a:latin typeface="Calibri"/>
                <a:cs typeface="Calibri"/>
              </a:rPr>
              <a:t>Глубокое  </a:t>
            </a:r>
            <a:r>
              <a:rPr sz="1100" spc="10" dirty="0">
                <a:latin typeface="Calibri"/>
                <a:cs typeface="Calibri"/>
              </a:rPr>
              <a:t>оглу</a:t>
            </a:r>
            <a:r>
              <a:rPr sz="1100" spc="5" dirty="0">
                <a:latin typeface="Calibri"/>
                <a:cs typeface="Calibri"/>
              </a:rPr>
              <a:t>ше</a:t>
            </a:r>
            <a:r>
              <a:rPr sz="1100" spc="10" dirty="0">
                <a:latin typeface="Calibri"/>
                <a:cs typeface="Calibri"/>
              </a:rPr>
              <a:t>н</a:t>
            </a:r>
            <a:r>
              <a:rPr sz="1100" spc="15" dirty="0">
                <a:latin typeface="Calibri"/>
                <a:cs typeface="Calibri"/>
              </a:rPr>
              <a:t>и</a:t>
            </a:r>
            <a:r>
              <a:rPr sz="1100" dirty="0">
                <a:latin typeface="Calibri"/>
                <a:cs typeface="Calibri"/>
              </a:rPr>
              <a:t>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67066" y="4112524"/>
            <a:ext cx="299720" cy="6464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0"/>
              </a:spcBef>
            </a:pPr>
            <a:r>
              <a:rPr sz="900" spc="-15" dirty="0">
                <a:latin typeface="Calibri"/>
                <a:cs typeface="Calibri"/>
              </a:rPr>
              <a:t>П</a:t>
            </a:r>
            <a:r>
              <a:rPr sz="900" spc="-10" dirty="0">
                <a:latin typeface="Calibri"/>
                <a:cs typeface="Calibri"/>
              </a:rPr>
              <a:t>сих</a:t>
            </a:r>
            <a:r>
              <a:rPr sz="900" spc="-15" dirty="0">
                <a:latin typeface="Calibri"/>
                <a:cs typeface="Calibri"/>
              </a:rPr>
              <a:t>о</a:t>
            </a:r>
            <a:r>
              <a:rPr sz="900" spc="-10" dirty="0">
                <a:latin typeface="Calibri"/>
                <a:cs typeface="Calibri"/>
              </a:rPr>
              <a:t>м</a:t>
            </a:r>
            <a:r>
              <a:rPr sz="900" spc="-15" dirty="0">
                <a:latin typeface="Calibri"/>
                <a:cs typeface="Calibri"/>
              </a:rPr>
              <a:t>ото</a:t>
            </a:r>
            <a:r>
              <a:rPr sz="900" spc="-20" dirty="0">
                <a:latin typeface="Calibri"/>
                <a:cs typeface="Calibri"/>
              </a:rPr>
              <a:t>рн</a:t>
            </a:r>
            <a:r>
              <a:rPr sz="900" spc="-15" dirty="0">
                <a:latin typeface="Calibri"/>
                <a:cs typeface="Calibri"/>
              </a:rPr>
              <a:t>о</a:t>
            </a:r>
            <a:r>
              <a:rPr sz="900" dirty="0">
                <a:latin typeface="Calibri"/>
                <a:cs typeface="Calibri"/>
              </a:rPr>
              <a:t>е  </a:t>
            </a:r>
            <a:r>
              <a:rPr sz="900" spc="-100" dirty="0">
                <a:latin typeface="Calibri"/>
                <a:cs typeface="Calibri"/>
              </a:rPr>
              <a:t>возбуждение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91607" y="2531741"/>
            <a:ext cx="0" cy="1367790"/>
          </a:xfrm>
          <a:custGeom>
            <a:avLst/>
            <a:gdLst/>
            <a:ahLst/>
            <a:cxnLst/>
            <a:rect l="l" t="t" r="r" b="b"/>
            <a:pathLst>
              <a:path h="1367789">
                <a:moveTo>
                  <a:pt x="0" y="0"/>
                </a:moveTo>
                <a:lnTo>
                  <a:pt x="1" y="1367234"/>
                </a:lnTo>
              </a:path>
            </a:pathLst>
          </a:custGeom>
          <a:ln w="952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60198" y="3578352"/>
            <a:ext cx="1555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10716" y="3650929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1" y="193477"/>
                </a:lnTo>
              </a:path>
            </a:pathLst>
          </a:custGeom>
          <a:ln w="952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65960" y="4059930"/>
            <a:ext cx="299720" cy="52832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 marR="5080">
              <a:lnSpc>
                <a:spcPts val="1100"/>
              </a:lnSpc>
              <a:spcBef>
                <a:spcPts val="30"/>
              </a:spcBef>
            </a:pPr>
            <a:r>
              <a:rPr sz="900" spc="-15" dirty="0">
                <a:latin typeface="Calibri"/>
                <a:cs typeface="Calibri"/>
              </a:rPr>
              <a:t>Су</a:t>
            </a:r>
            <a:r>
              <a:rPr sz="900" spc="-10" dirty="0">
                <a:latin typeface="Calibri"/>
                <a:cs typeface="Calibri"/>
              </a:rPr>
              <a:t>д</a:t>
            </a:r>
            <a:r>
              <a:rPr sz="900" spc="-15" dirty="0">
                <a:latin typeface="Calibri"/>
                <a:cs typeface="Calibri"/>
              </a:rPr>
              <a:t>о</a:t>
            </a:r>
            <a:r>
              <a:rPr sz="900" spc="-20" dirty="0">
                <a:latin typeface="Calibri"/>
                <a:cs typeface="Calibri"/>
              </a:rPr>
              <a:t>р</a:t>
            </a:r>
            <a:r>
              <a:rPr sz="900" spc="-15" dirty="0">
                <a:latin typeface="Calibri"/>
                <a:cs typeface="Calibri"/>
              </a:rPr>
              <a:t>о</a:t>
            </a:r>
            <a:r>
              <a:rPr sz="900" spc="-10" dirty="0">
                <a:latin typeface="Calibri"/>
                <a:cs typeface="Calibri"/>
              </a:rPr>
              <a:t>ж</a:t>
            </a:r>
            <a:r>
              <a:rPr sz="900" spc="-20" dirty="0">
                <a:latin typeface="Calibri"/>
                <a:cs typeface="Calibri"/>
              </a:rPr>
              <a:t>н</a:t>
            </a:r>
            <a:r>
              <a:rPr sz="900" spc="-10" dirty="0">
                <a:latin typeface="Calibri"/>
                <a:cs typeface="Calibri"/>
              </a:rPr>
              <a:t>ы</a:t>
            </a:r>
            <a:r>
              <a:rPr sz="900" dirty="0">
                <a:latin typeface="Calibri"/>
                <a:cs typeface="Calibri"/>
              </a:rPr>
              <a:t>й  </a:t>
            </a:r>
            <a:r>
              <a:rPr sz="900" spc="-110" dirty="0">
                <a:latin typeface="Calibri"/>
                <a:cs typeface="Calibri"/>
              </a:rPr>
              <a:t>синдром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10853" y="2060649"/>
            <a:ext cx="4240530" cy="1788795"/>
            <a:chOff x="1110853" y="2060649"/>
            <a:chExt cx="4240530" cy="1788795"/>
          </a:xfrm>
        </p:grpSpPr>
        <p:sp>
          <p:nvSpPr>
            <p:cNvPr id="21" name="object 21"/>
            <p:cNvSpPr/>
            <p:nvPr/>
          </p:nvSpPr>
          <p:spPr>
            <a:xfrm>
              <a:off x="1115616" y="2065412"/>
              <a:ext cx="4231005" cy="0"/>
            </a:xfrm>
            <a:custGeom>
              <a:avLst/>
              <a:gdLst/>
              <a:ahLst/>
              <a:cxnLst/>
              <a:rect l="l" t="t" r="r" b="b"/>
              <a:pathLst>
                <a:path w="4231005">
                  <a:moveTo>
                    <a:pt x="0" y="0"/>
                  </a:moveTo>
                  <a:lnTo>
                    <a:pt x="4230688" y="1"/>
                  </a:lnTo>
                </a:path>
              </a:pathLst>
            </a:custGeom>
            <a:ln w="952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46302" y="2065412"/>
              <a:ext cx="0" cy="1779270"/>
            </a:xfrm>
            <a:custGeom>
              <a:avLst/>
              <a:gdLst/>
              <a:ahLst/>
              <a:cxnLst/>
              <a:rect l="l" t="t" r="r" b="b"/>
              <a:pathLst>
                <a:path h="1779270">
                  <a:moveTo>
                    <a:pt x="0" y="1778993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87768" y="1993391"/>
            <a:ext cx="220979" cy="67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860"/>
              </a:spcBef>
            </a:pPr>
            <a:r>
              <a:rPr sz="1100" spc="-50" dirty="0"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70116" y="431224"/>
            <a:ext cx="3170555" cy="4573905"/>
            <a:chOff x="5870116" y="431224"/>
            <a:chExt cx="3170555" cy="4573905"/>
          </a:xfrm>
        </p:grpSpPr>
        <p:sp>
          <p:nvSpPr>
            <p:cNvPr id="25" name="object 25"/>
            <p:cNvSpPr/>
            <p:nvPr/>
          </p:nvSpPr>
          <p:spPr>
            <a:xfrm>
              <a:off x="5870116" y="1849998"/>
              <a:ext cx="1878972" cy="13757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63612" y="3424284"/>
              <a:ext cx="1876526" cy="15804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08116" y="3288816"/>
              <a:ext cx="349885" cy="72390"/>
            </a:xfrm>
            <a:custGeom>
              <a:avLst/>
              <a:gdLst/>
              <a:ahLst/>
              <a:cxnLst/>
              <a:rect l="l" t="t" r="r" b="b"/>
              <a:pathLst>
                <a:path w="349884" h="72389">
                  <a:moveTo>
                    <a:pt x="349860" y="0"/>
                  </a:moveTo>
                  <a:lnTo>
                    <a:pt x="0" y="0"/>
                  </a:lnTo>
                  <a:lnTo>
                    <a:pt x="0" y="72098"/>
                  </a:lnTo>
                  <a:lnTo>
                    <a:pt x="349860" y="72098"/>
                  </a:lnTo>
                  <a:lnTo>
                    <a:pt x="3498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63253" y="431224"/>
              <a:ext cx="1840664" cy="14929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63253" y="436265"/>
              <a:ext cx="329565" cy="68580"/>
            </a:xfrm>
            <a:custGeom>
              <a:avLst/>
              <a:gdLst/>
              <a:ahLst/>
              <a:cxnLst/>
              <a:rect l="l" t="t" r="r" b="b"/>
              <a:pathLst>
                <a:path w="329565" h="68579">
                  <a:moveTo>
                    <a:pt x="329252" y="0"/>
                  </a:moveTo>
                  <a:lnTo>
                    <a:pt x="0" y="0"/>
                  </a:lnTo>
                  <a:lnTo>
                    <a:pt x="0" y="68104"/>
                  </a:lnTo>
                  <a:lnTo>
                    <a:pt x="329252" y="68104"/>
                  </a:lnTo>
                  <a:lnTo>
                    <a:pt x="329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86243" y="4885944"/>
            <a:ext cx="68421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05500"/>
              </a:lnSpc>
              <a:spcBef>
                <a:spcPts val="100"/>
              </a:spcBef>
              <a:buSzPct val="90909"/>
              <a:buAutoNum type="arabicPeriod"/>
              <a:tabLst>
                <a:tab pos="240665" algn="l"/>
                <a:tab pos="241300" algn="l"/>
              </a:tabLst>
            </a:pPr>
            <a:r>
              <a:rPr sz="1100" spc="-95" dirty="0">
                <a:latin typeface="Calibri"/>
                <a:cs typeface="Calibri"/>
              </a:rPr>
              <a:t>Патогенетическое </a:t>
            </a:r>
            <a:r>
              <a:rPr sz="1100" spc="-114" dirty="0">
                <a:latin typeface="Calibri"/>
                <a:cs typeface="Calibri"/>
              </a:rPr>
              <a:t>понимание </a:t>
            </a:r>
            <a:r>
              <a:rPr sz="1100" spc="-110" dirty="0">
                <a:latin typeface="Calibri"/>
                <a:cs typeface="Calibri"/>
              </a:rPr>
              <a:t>системы церебральной защиты при </a:t>
            </a:r>
            <a:r>
              <a:rPr sz="1100" spc="-105" dirty="0">
                <a:latin typeface="Calibri"/>
                <a:cs typeface="Calibri"/>
              </a:rPr>
              <a:t>внутричерепной </a:t>
            </a:r>
            <a:r>
              <a:rPr sz="1100" spc="-100" dirty="0">
                <a:latin typeface="Calibri"/>
                <a:cs typeface="Calibri"/>
              </a:rPr>
              <a:t>гипертензии </a:t>
            </a:r>
            <a:r>
              <a:rPr sz="1100" spc="-114" dirty="0">
                <a:latin typeface="Calibri"/>
                <a:cs typeface="Calibri"/>
              </a:rPr>
              <a:t>и </a:t>
            </a:r>
            <a:r>
              <a:rPr sz="1100" spc="-95" dirty="0">
                <a:latin typeface="Calibri"/>
                <a:cs typeface="Calibri"/>
              </a:rPr>
              <a:t>пути </a:t>
            </a:r>
            <a:r>
              <a:rPr sz="1100" spc="-100" dirty="0">
                <a:latin typeface="Calibri"/>
                <a:cs typeface="Calibri"/>
              </a:rPr>
              <a:t>ее клинической </a:t>
            </a:r>
            <a:r>
              <a:rPr sz="1100" spc="-105" dirty="0">
                <a:latin typeface="Calibri"/>
                <a:cs typeface="Calibri"/>
              </a:rPr>
              <a:t>реализации </a:t>
            </a:r>
            <a:r>
              <a:rPr sz="1100" spc="-85" dirty="0">
                <a:latin typeface="Calibri"/>
                <a:cs typeface="Calibri"/>
              </a:rPr>
              <a:t>у  </a:t>
            </a:r>
            <a:r>
              <a:rPr sz="1100" spc="-105" dirty="0">
                <a:latin typeface="Calibri"/>
                <a:cs typeface="Calibri"/>
              </a:rPr>
              <a:t>больных </a:t>
            </a:r>
            <a:r>
              <a:rPr sz="1100" spc="-75" dirty="0">
                <a:latin typeface="Calibri"/>
                <a:cs typeface="Calibri"/>
              </a:rPr>
              <a:t>с </a:t>
            </a:r>
            <a:r>
              <a:rPr sz="1100" spc="-100" dirty="0">
                <a:latin typeface="Calibri"/>
                <a:cs typeface="Calibri"/>
              </a:rPr>
              <a:t>острой </a:t>
            </a:r>
            <a:r>
              <a:rPr sz="1100" spc="-110" dirty="0">
                <a:latin typeface="Calibri"/>
                <a:cs typeface="Calibri"/>
              </a:rPr>
              <a:t>церебральной </a:t>
            </a:r>
            <a:r>
              <a:rPr sz="1100" spc="-105" dirty="0">
                <a:latin typeface="Calibri"/>
                <a:cs typeface="Calibri"/>
              </a:rPr>
              <a:t>недостаточностью. Интенсивная </a:t>
            </a:r>
            <a:r>
              <a:rPr sz="1100" spc="-100" dirty="0">
                <a:latin typeface="Calibri"/>
                <a:cs typeface="Calibri"/>
              </a:rPr>
              <a:t>терапия </a:t>
            </a:r>
            <a:r>
              <a:rPr sz="1100" spc="-125" dirty="0">
                <a:latin typeface="Calibri"/>
                <a:cs typeface="Calibri"/>
              </a:rPr>
              <a:t>№1, </a:t>
            </a:r>
            <a:r>
              <a:rPr sz="1100" spc="-70" dirty="0">
                <a:latin typeface="Calibri"/>
                <a:cs typeface="Calibri"/>
              </a:rPr>
              <a:t>2005, </a:t>
            </a:r>
            <a:r>
              <a:rPr sz="1100" spc="-95" dirty="0">
                <a:latin typeface="Calibri"/>
                <a:cs typeface="Calibri"/>
              </a:rPr>
              <a:t>с. </a:t>
            </a:r>
            <a:r>
              <a:rPr sz="1100" spc="-50" dirty="0">
                <a:latin typeface="Calibri"/>
                <a:cs typeface="Calibri"/>
              </a:rPr>
              <a:t>33-38 </a:t>
            </a:r>
            <a:r>
              <a:rPr sz="1100" spc="-110" dirty="0">
                <a:latin typeface="Calibri"/>
                <a:cs typeface="Calibri"/>
              </a:rPr>
              <a:t>. Белкин А.А., Б.Д.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0" dirty="0">
                <a:latin typeface="Calibri"/>
                <a:cs typeface="Calibri"/>
              </a:rPr>
              <a:t>Зислин,</a:t>
            </a:r>
            <a:endParaRPr sz="1100">
              <a:latin typeface="Calibri"/>
              <a:cs typeface="Calibri"/>
            </a:endParaRPr>
          </a:p>
          <a:p>
            <a:pPr marL="241300" indent="-228600">
              <a:lnSpc>
                <a:spcPts val="1295"/>
              </a:lnSpc>
              <a:buSzPct val="90909"/>
              <a:buAutoNum type="arabicPeriod"/>
              <a:tabLst>
                <a:tab pos="240665" algn="l"/>
                <a:tab pos="241300" algn="l"/>
              </a:tabLst>
            </a:pPr>
            <a:r>
              <a:rPr sz="1100" spc="-110" dirty="0">
                <a:latin typeface="Calibri"/>
                <a:cs typeface="Calibri"/>
              </a:rPr>
              <a:t>Дуализм </a:t>
            </a:r>
            <a:r>
              <a:rPr sz="1100" spc="-125" dirty="0">
                <a:latin typeface="Calibri"/>
                <a:cs typeface="Calibri"/>
              </a:rPr>
              <a:t>комы. </a:t>
            </a:r>
            <a:r>
              <a:rPr sz="1100" spc="-105" dirty="0">
                <a:latin typeface="Calibri"/>
                <a:cs typeface="Calibri"/>
              </a:rPr>
              <a:t>Труды </a:t>
            </a:r>
            <a:r>
              <a:rPr sz="1100" spc="-20" dirty="0">
                <a:latin typeface="Calibri"/>
                <a:cs typeface="Calibri"/>
              </a:rPr>
              <a:t>II </a:t>
            </a:r>
            <a:r>
              <a:rPr sz="1100" spc="-105" dirty="0">
                <a:latin typeface="Calibri"/>
                <a:cs typeface="Calibri"/>
              </a:rPr>
              <a:t>Национального </a:t>
            </a:r>
            <a:r>
              <a:rPr sz="1100" spc="-95" dirty="0">
                <a:latin typeface="Calibri"/>
                <a:cs typeface="Calibri"/>
              </a:rPr>
              <a:t>конгресса </a:t>
            </a:r>
            <a:r>
              <a:rPr sz="1100" spc="-120" dirty="0">
                <a:latin typeface="Calibri"/>
                <a:cs typeface="Calibri"/>
              </a:rPr>
              <a:t>«Неотложные </a:t>
            </a:r>
            <a:r>
              <a:rPr sz="1100" spc="-100" dirty="0">
                <a:latin typeface="Calibri"/>
                <a:cs typeface="Calibri"/>
              </a:rPr>
              <a:t>состояния </a:t>
            </a:r>
            <a:r>
              <a:rPr sz="1100" spc="-85" dirty="0">
                <a:latin typeface="Calibri"/>
                <a:cs typeface="Calibri"/>
              </a:rPr>
              <a:t>в </a:t>
            </a:r>
            <a:r>
              <a:rPr sz="1100" spc="-110" dirty="0">
                <a:latin typeface="Calibri"/>
                <a:cs typeface="Calibri"/>
              </a:rPr>
              <a:t>неврологии». </a:t>
            </a:r>
            <a:r>
              <a:rPr sz="1100" spc="-70" dirty="0">
                <a:latin typeface="Calibri"/>
                <a:cs typeface="Calibri"/>
              </a:rPr>
              <a:t>С.13-20, </a:t>
            </a:r>
            <a:r>
              <a:rPr sz="1100" spc="-75" dirty="0">
                <a:latin typeface="Calibri"/>
                <a:cs typeface="Calibri"/>
              </a:rPr>
              <a:t>2011. </a:t>
            </a:r>
            <a:r>
              <a:rPr sz="1100" spc="-110" dirty="0">
                <a:latin typeface="Calibri"/>
                <a:cs typeface="Calibri"/>
              </a:rPr>
              <a:t>Белкин</a:t>
            </a:r>
            <a:r>
              <a:rPr sz="1100" spc="-120" dirty="0">
                <a:latin typeface="Calibri"/>
                <a:cs typeface="Calibri"/>
              </a:rPr>
              <a:t> </a:t>
            </a:r>
            <a:r>
              <a:rPr sz="1100" spc="-114" dirty="0">
                <a:latin typeface="Calibri"/>
                <a:cs typeface="Calibri"/>
              </a:rPr>
              <a:t>А.А.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07472" y="3553618"/>
            <a:ext cx="1174115" cy="336550"/>
            <a:chOff x="5807472" y="3553618"/>
            <a:chExt cx="1174115" cy="336550"/>
          </a:xfrm>
        </p:grpSpPr>
        <p:sp>
          <p:nvSpPr>
            <p:cNvPr id="3" name="object 3"/>
            <p:cNvSpPr/>
            <p:nvPr/>
          </p:nvSpPr>
          <p:spPr>
            <a:xfrm>
              <a:off x="5813822" y="3559968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5" h="323850">
                  <a:moveTo>
                    <a:pt x="580429" y="0"/>
                  </a:moveTo>
                  <a:lnTo>
                    <a:pt x="507621" y="1261"/>
                  </a:lnTo>
                  <a:lnTo>
                    <a:pt x="437512" y="4945"/>
                  </a:lnTo>
                  <a:lnTo>
                    <a:pt x="370646" y="10899"/>
                  </a:lnTo>
                  <a:lnTo>
                    <a:pt x="307566" y="18972"/>
                  </a:lnTo>
                  <a:lnTo>
                    <a:pt x="248817" y="29011"/>
                  </a:lnTo>
                  <a:lnTo>
                    <a:pt x="194943" y="40866"/>
                  </a:lnTo>
                  <a:lnTo>
                    <a:pt x="146487" y="54384"/>
                  </a:lnTo>
                  <a:lnTo>
                    <a:pt x="103993" y="69413"/>
                  </a:lnTo>
                  <a:lnTo>
                    <a:pt x="68006" y="85803"/>
                  </a:lnTo>
                  <a:lnTo>
                    <a:pt x="17726" y="122054"/>
                  </a:lnTo>
                  <a:lnTo>
                    <a:pt x="0" y="161925"/>
                  </a:lnTo>
                  <a:lnTo>
                    <a:pt x="4522" y="182236"/>
                  </a:lnTo>
                  <a:lnTo>
                    <a:pt x="39069" y="220449"/>
                  </a:lnTo>
                  <a:lnTo>
                    <a:pt x="103993" y="254436"/>
                  </a:lnTo>
                  <a:lnTo>
                    <a:pt x="146487" y="269466"/>
                  </a:lnTo>
                  <a:lnTo>
                    <a:pt x="194943" y="282984"/>
                  </a:lnTo>
                  <a:lnTo>
                    <a:pt x="248817" y="294838"/>
                  </a:lnTo>
                  <a:lnTo>
                    <a:pt x="307566" y="304878"/>
                  </a:lnTo>
                  <a:lnTo>
                    <a:pt x="370646" y="312950"/>
                  </a:lnTo>
                  <a:lnTo>
                    <a:pt x="437512" y="318904"/>
                  </a:lnTo>
                  <a:lnTo>
                    <a:pt x="507621" y="322588"/>
                  </a:lnTo>
                  <a:lnTo>
                    <a:pt x="580429" y="323850"/>
                  </a:lnTo>
                  <a:lnTo>
                    <a:pt x="653237" y="322588"/>
                  </a:lnTo>
                  <a:lnTo>
                    <a:pt x="723346" y="318904"/>
                  </a:lnTo>
                  <a:lnTo>
                    <a:pt x="790212" y="312950"/>
                  </a:lnTo>
                  <a:lnTo>
                    <a:pt x="853292" y="304878"/>
                  </a:lnTo>
                  <a:lnTo>
                    <a:pt x="912041" y="294838"/>
                  </a:lnTo>
                  <a:lnTo>
                    <a:pt x="965915" y="282984"/>
                  </a:lnTo>
                  <a:lnTo>
                    <a:pt x="1014371" y="269466"/>
                  </a:lnTo>
                  <a:lnTo>
                    <a:pt x="1056865" y="254436"/>
                  </a:lnTo>
                  <a:lnTo>
                    <a:pt x="1092852" y="238047"/>
                  </a:lnTo>
                  <a:lnTo>
                    <a:pt x="1143131" y="201795"/>
                  </a:lnTo>
                  <a:lnTo>
                    <a:pt x="1160858" y="161925"/>
                  </a:lnTo>
                  <a:lnTo>
                    <a:pt x="1156336" y="141613"/>
                  </a:lnTo>
                  <a:lnTo>
                    <a:pt x="1121789" y="103401"/>
                  </a:lnTo>
                  <a:lnTo>
                    <a:pt x="1056865" y="69413"/>
                  </a:lnTo>
                  <a:lnTo>
                    <a:pt x="1014371" y="54384"/>
                  </a:lnTo>
                  <a:lnTo>
                    <a:pt x="965915" y="40866"/>
                  </a:lnTo>
                  <a:lnTo>
                    <a:pt x="912041" y="29011"/>
                  </a:lnTo>
                  <a:lnTo>
                    <a:pt x="853292" y="18972"/>
                  </a:lnTo>
                  <a:lnTo>
                    <a:pt x="790212" y="10899"/>
                  </a:lnTo>
                  <a:lnTo>
                    <a:pt x="723346" y="4945"/>
                  </a:lnTo>
                  <a:lnTo>
                    <a:pt x="653237" y="1261"/>
                  </a:lnTo>
                  <a:lnTo>
                    <a:pt x="580429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13822" y="3559968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5" h="323850">
                  <a:moveTo>
                    <a:pt x="0" y="161925"/>
                  </a:moveTo>
                  <a:lnTo>
                    <a:pt x="17726" y="122054"/>
                  </a:lnTo>
                  <a:lnTo>
                    <a:pt x="68006" y="85803"/>
                  </a:lnTo>
                  <a:lnTo>
                    <a:pt x="103993" y="69413"/>
                  </a:lnTo>
                  <a:lnTo>
                    <a:pt x="146487" y="54384"/>
                  </a:lnTo>
                  <a:lnTo>
                    <a:pt x="194943" y="40866"/>
                  </a:lnTo>
                  <a:lnTo>
                    <a:pt x="248817" y="29011"/>
                  </a:lnTo>
                  <a:lnTo>
                    <a:pt x="307566" y="18972"/>
                  </a:lnTo>
                  <a:lnTo>
                    <a:pt x="370646" y="10899"/>
                  </a:lnTo>
                  <a:lnTo>
                    <a:pt x="437512" y="4945"/>
                  </a:lnTo>
                  <a:lnTo>
                    <a:pt x="507621" y="1261"/>
                  </a:lnTo>
                  <a:lnTo>
                    <a:pt x="580429" y="0"/>
                  </a:lnTo>
                  <a:lnTo>
                    <a:pt x="653237" y="1261"/>
                  </a:lnTo>
                  <a:lnTo>
                    <a:pt x="723346" y="4945"/>
                  </a:lnTo>
                  <a:lnTo>
                    <a:pt x="790212" y="10899"/>
                  </a:lnTo>
                  <a:lnTo>
                    <a:pt x="853292" y="18972"/>
                  </a:lnTo>
                  <a:lnTo>
                    <a:pt x="912041" y="29011"/>
                  </a:lnTo>
                  <a:lnTo>
                    <a:pt x="965915" y="40866"/>
                  </a:lnTo>
                  <a:lnTo>
                    <a:pt x="1014371" y="54384"/>
                  </a:lnTo>
                  <a:lnTo>
                    <a:pt x="1056865" y="69413"/>
                  </a:lnTo>
                  <a:lnTo>
                    <a:pt x="1092852" y="85803"/>
                  </a:lnTo>
                  <a:lnTo>
                    <a:pt x="1143132" y="122054"/>
                  </a:lnTo>
                  <a:lnTo>
                    <a:pt x="1160859" y="161925"/>
                  </a:lnTo>
                  <a:lnTo>
                    <a:pt x="1156336" y="182236"/>
                  </a:lnTo>
                  <a:lnTo>
                    <a:pt x="1121789" y="220449"/>
                  </a:lnTo>
                  <a:lnTo>
                    <a:pt x="1056865" y="254436"/>
                  </a:lnTo>
                  <a:lnTo>
                    <a:pt x="1014371" y="269465"/>
                  </a:lnTo>
                  <a:lnTo>
                    <a:pt x="965915" y="282983"/>
                  </a:lnTo>
                  <a:lnTo>
                    <a:pt x="912041" y="294838"/>
                  </a:lnTo>
                  <a:lnTo>
                    <a:pt x="853292" y="304877"/>
                  </a:lnTo>
                  <a:lnTo>
                    <a:pt x="790212" y="312950"/>
                  </a:lnTo>
                  <a:lnTo>
                    <a:pt x="723346" y="318904"/>
                  </a:lnTo>
                  <a:lnTo>
                    <a:pt x="653237" y="322588"/>
                  </a:lnTo>
                  <a:lnTo>
                    <a:pt x="580429" y="323850"/>
                  </a:lnTo>
                  <a:lnTo>
                    <a:pt x="507621" y="322588"/>
                  </a:lnTo>
                  <a:lnTo>
                    <a:pt x="437512" y="318904"/>
                  </a:lnTo>
                  <a:lnTo>
                    <a:pt x="370646" y="312950"/>
                  </a:lnTo>
                  <a:lnTo>
                    <a:pt x="307566" y="304877"/>
                  </a:lnTo>
                  <a:lnTo>
                    <a:pt x="248817" y="294838"/>
                  </a:lnTo>
                  <a:lnTo>
                    <a:pt x="194943" y="282983"/>
                  </a:lnTo>
                  <a:lnTo>
                    <a:pt x="146487" y="269465"/>
                  </a:lnTo>
                  <a:lnTo>
                    <a:pt x="103993" y="254436"/>
                  </a:lnTo>
                  <a:lnTo>
                    <a:pt x="68006" y="238046"/>
                  </a:lnTo>
                  <a:lnTo>
                    <a:pt x="17726" y="201795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263283" y="3329432"/>
            <a:ext cx="2628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375" dirty="0">
                <a:latin typeface="Calibri"/>
                <a:cs typeface="Calibri"/>
              </a:rPr>
              <a:t>+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36650" y="3013076"/>
            <a:ext cx="3171825" cy="498475"/>
            <a:chOff x="1136650" y="3013076"/>
            <a:chExt cx="3171825" cy="498475"/>
          </a:xfrm>
        </p:grpSpPr>
        <p:sp>
          <p:nvSpPr>
            <p:cNvPr id="7" name="object 7"/>
            <p:cNvSpPr/>
            <p:nvPr/>
          </p:nvSpPr>
          <p:spPr>
            <a:xfrm>
              <a:off x="1143000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9" y="0"/>
                  </a:moveTo>
                  <a:lnTo>
                    <a:pt x="0" y="0"/>
                  </a:lnTo>
                  <a:lnTo>
                    <a:pt x="789682" y="485775"/>
                  </a:lnTo>
                  <a:lnTo>
                    <a:pt x="2369046" y="485775"/>
                  </a:lnTo>
                  <a:lnTo>
                    <a:pt x="31587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3000" y="301942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7" y="485775"/>
                  </a:lnTo>
                  <a:lnTo>
                    <a:pt x="3158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46852" y="3020060"/>
            <a:ext cx="1351280" cy="47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95" dirty="0">
                <a:solidFill>
                  <a:srgbClr val="FFFFFF"/>
                </a:solidFill>
                <a:latin typeface="Calibri"/>
                <a:cs typeface="Calibri"/>
              </a:rPr>
              <a:t>Гипометаболизм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100" spc="-85" dirty="0">
                <a:solidFill>
                  <a:srgbClr val="FFFFFF"/>
                </a:solidFill>
                <a:latin typeface="Calibri"/>
                <a:cs typeface="Calibri"/>
              </a:rPr>
              <a:t>2,0 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мл/100 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45" dirty="0">
                <a:solidFill>
                  <a:srgbClr val="FFFFFF"/>
                </a:solidFill>
                <a:latin typeface="Calibri"/>
                <a:cs typeface="Calibri"/>
              </a:rPr>
              <a:t>/мин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62350" y="3521868"/>
            <a:ext cx="1912620" cy="1264920"/>
            <a:chOff x="3562350" y="3521868"/>
            <a:chExt cx="1912620" cy="1264920"/>
          </a:xfrm>
        </p:grpSpPr>
        <p:sp>
          <p:nvSpPr>
            <p:cNvPr id="11" name="object 11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2" y="0"/>
                  </a:moveTo>
                  <a:lnTo>
                    <a:pt x="0" y="1188244"/>
                  </a:lnTo>
                  <a:lnTo>
                    <a:pt x="1835943" y="1188244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0450" y="3559968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93764" y="4184903"/>
            <a:ext cx="824865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6034" algn="ctr">
              <a:lnSpc>
                <a:spcPct val="94500"/>
              </a:lnSpc>
              <a:spcBef>
                <a:spcPts val="170"/>
              </a:spcBef>
            </a:pPr>
            <a:r>
              <a:rPr sz="1100" b="1" spc="-120" dirty="0">
                <a:solidFill>
                  <a:srgbClr val="FFFFFF"/>
                </a:solidFill>
                <a:latin typeface="Calibri"/>
                <a:cs typeface="Calibri"/>
              </a:rPr>
              <a:t>Перфузионно-  </a:t>
            </a:r>
            <a:r>
              <a:rPr sz="1100" b="1" spc="-155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13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ол</a:t>
            </a:r>
            <a:r>
              <a:rPr sz="1100" b="1" spc="-1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100" b="1" spc="-130" dirty="0">
                <a:solidFill>
                  <a:srgbClr val="FFFFFF"/>
                </a:solidFill>
                <a:latin typeface="Calibri"/>
                <a:cs typeface="Calibri"/>
              </a:rPr>
              <a:t>сопряжение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887141" y="3013076"/>
            <a:ext cx="6120765" cy="585470"/>
            <a:chOff x="1887141" y="3013076"/>
            <a:chExt cx="6120765" cy="585470"/>
          </a:xfrm>
        </p:grpSpPr>
        <p:sp>
          <p:nvSpPr>
            <p:cNvPr id="15" name="object 15"/>
            <p:cNvSpPr/>
            <p:nvPr/>
          </p:nvSpPr>
          <p:spPr>
            <a:xfrm>
              <a:off x="1925241" y="3559968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95850" y="3019426"/>
              <a:ext cx="3105150" cy="485775"/>
            </a:xfrm>
            <a:custGeom>
              <a:avLst/>
              <a:gdLst/>
              <a:ahLst/>
              <a:cxnLst/>
              <a:rect l="l" t="t" r="r" b="b"/>
              <a:pathLst>
                <a:path w="3105150" h="485775">
                  <a:moveTo>
                    <a:pt x="3105150" y="0"/>
                  </a:moveTo>
                  <a:lnTo>
                    <a:pt x="0" y="0"/>
                  </a:lnTo>
                  <a:lnTo>
                    <a:pt x="776287" y="485775"/>
                  </a:lnTo>
                  <a:lnTo>
                    <a:pt x="2328862" y="485775"/>
                  </a:lnTo>
                  <a:lnTo>
                    <a:pt x="310515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95850" y="3019426"/>
              <a:ext cx="3105150" cy="485775"/>
            </a:xfrm>
            <a:custGeom>
              <a:avLst/>
              <a:gdLst/>
              <a:ahLst/>
              <a:cxnLst/>
              <a:rect l="l" t="t" r="r" b="b"/>
              <a:pathLst>
                <a:path w="3105150" h="485775">
                  <a:moveTo>
                    <a:pt x="0" y="0"/>
                  </a:moveTo>
                  <a:lnTo>
                    <a:pt x="776287" y="485775"/>
                  </a:lnTo>
                  <a:lnTo>
                    <a:pt x="2328862" y="485775"/>
                  </a:lnTo>
                  <a:lnTo>
                    <a:pt x="310515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70543" y="3020060"/>
            <a:ext cx="1155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FFFFFF"/>
                </a:solidFill>
                <a:latin typeface="Calibri"/>
                <a:cs typeface="Calibri"/>
              </a:rPr>
              <a:t>Гипоперфузия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28531" y="3297935"/>
            <a:ext cx="8439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90" dirty="0">
                <a:solidFill>
                  <a:srgbClr val="FFFFFF"/>
                </a:solidFill>
                <a:latin typeface="Calibri"/>
                <a:cs typeface="Calibri"/>
              </a:rPr>
              <a:t>&lt;35</a:t>
            </a:r>
            <a:r>
              <a:rPr sz="11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20" dirty="0">
                <a:solidFill>
                  <a:srgbClr val="FFFFFF"/>
                </a:solidFill>
                <a:latin typeface="Calibri"/>
                <a:cs typeface="Calibri"/>
              </a:rPr>
              <a:t>мл/100г/мин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18890" y="1015208"/>
            <a:ext cx="607060" cy="1782445"/>
            <a:chOff x="1918890" y="1015208"/>
            <a:chExt cx="607060" cy="1782445"/>
          </a:xfrm>
        </p:grpSpPr>
        <p:sp>
          <p:nvSpPr>
            <p:cNvPr id="21" name="object 21"/>
            <p:cNvSpPr/>
            <p:nvPr/>
          </p:nvSpPr>
          <p:spPr>
            <a:xfrm>
              <a:off x="1925241" y="1021557"/>
              <a:ext cx="594360" cy="1769745"/>
            </a:xfrm>
            <a:custGeom>
              <a:avLst/>
              <a:gdLst/>
              <a:ahLst/>
              <a:cxnLst/>
              <a:rect l="l" t="t" r="r" b="b"/>
              <a:pathLst>
                <a:path w="594360" h="1769745">
                  <a:moveTo>
                    <a:pt x="445590" y="0"/>
                  </a:moveTo>
                  <a:lnTo>
                    <a:pt x="148530" y="0"/>
                  </a:lnTo>
                  <a:lnTo>
                    <a:pt x="148530" y="1463824"/>
                  </a:lnTo>
                  <a:lnTo>
                    <a:pt x="0" y="1463824"/>
                  </a:lnTo>
                  <a:lnTo>
                    <a:pt x="297060" y="1769270"/>
                  </a:lnTo>
                  <a:lnTo>
                    <a:pt x="594121" y="1463824"/>
                  </a:lnTo>
                  <a:lnTo>
                    <a:pt x="445590" y="146382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5240" y="1021558"/>
              <a:ext cx="594360" cy="1769745"/>
            </a:xfrm>
            <a:custGeom>
              <a:avLst/>
              <a:gdLst/>
              <a:ahLst/>
              <a:cxnLst/>
              <a:rect l="l" t="t" r="r" b="b"/>
              <a:pathLst>
                <a:path w="594360" h="1769745">
                  <a:moveTo>
                    <a:pt x="594122" y="1463824"/>
                  </a:moveTo>
                  <a:lnTo>
                    <a:pt x="297061" y="1769269"/>
                  </a:lnTo>
                  <a:lnTo>
                    <a:pt x="0" y="1463824"/>
                  </a:lnTo>
                  <a:lnTo>
                    <a:pt x="148530" y="146382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1463824"/>
                  </a:lnTo>
                  <a:lnTo>
                    <a:pt x="594122" y="14638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083871" y="1275735"/>
            <a:ext cx="287020" cy="110553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12700" marR="5080" indent="121920">
              <a:lnSpc>
                <a:spcPts val="1000"/>
              </a:lnSpc>
              <a:spcBef>
                <a:spcPts val="110"/>
              </a:spcBef>
            </a:pP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Угнетение 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сознания  и(или) очаголвый</a:t>
            </a:r>
            <a:r>
              <a:rPr sz="9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112963" y="2735659"/>
            <a:ext cx="1039494" cy="283210"/>
            <a:chOff x="2112963" y="2735659"/>
            <a:chExt cx="1039494" cy="283210"/>
          </a:xfrm>
        </p:grpSpPr>
        <p:sp>
          <p:nvSpPr>
            <p:cNvPr id="25" name="object 25"/>
            <p:cNvSpPr/>
            <p:nvPr/>
          </p:nvSpPr>
          <p:spPr>
            <a:xfrm>
              <a:off x="2119313" y="2742009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513160" y="0"/>
                  </a:moveTo>
                  <a:lnTo>
                    <a:pt x="443527" y="1233"/>
                  </a:lnTo>
                  <a:lnTo>
                    <a:pt x="376741" y="4827"/>
                  </a:lnTo>
                  <a:lnTo>
                    <a:pt x="313414" y="10619"/>
                  </a:lnTo>
                  <a:lnTo>
                    <a:pt x="254158" y="18450"/>
                  </a:lnTo>
                  <a:lnTo>
                    <a:pt x="199583" y="28157"/>
                  </a:lnTo>
                  <a:lnTo>
                    <a:pt x="150301" y="39580"/>
                  </a:lnTo>
                  <a:lnTo>
                    <a:pt x="106923" y="52558"/>
                  </a:lnTo>
                  <a:lnTo>
                    <a:pt x="70061" y="66930"/>
                  </a:lnTo>
                  <a:lnTo>
                    <a:pt x="18330" y="99211"/>
                  </a:lnTo>
                  <a:lnTo>
                    <a:pt x="0" y="135135"/>
                  </a:lnTo>
                  <a:lnTo>
                    <a:pt x="4684" y="153472"/>
                  </a:lnTo>
                  <a:lnTo>
                    <a:pt x="40326" y="187736"/>
                  </a:lnTo>
                  <a:lnTo>
                    <a:pt x="106923" y="217713"/>
                  </a:lnTo>
                  <a:lnTo>
                    <a:pt x="150301" y="230691"/>
                  </a:lnTo>
                  <a:lnTo>
                    <a:pt x="199583" y="242114"/>
                  </a:lnTo>
                  <a:lnTo>
                    <a:pt x="254158" y="251821"/>
                  </a:lnTo>
                  <a:lnTo>
                    <a:pt x="313414" y="259651"/>
                  </a:lnTo>
                  <a:lnTo>
                    <a:pt x="376741" y="265444"/>
                  </a:lnTo>
                  <a:lnTo>
                    <a:pt x="443527" y="269037"/>
                  </a:lnTo>
                  <a:lnTo>
                    <a:pt x="513160" y="270271"/>
                  </a:lnTo>
                  <a:lnTo>
                    <a:pt x="582792" y="269037"/>
                  </a:lnTo>
                  <a:lnTo>
                    <a:pt x="649577" y="265444"/>
                  </a:lnTo>
                  <a:lnTo>
                    <a:pt x="712904" y="259651"/>
                  </a:lnTo>
                  <a:lnTo>
                    <a:pt x="772160" y="251821"/>
                  </a:lnTo>
                  <a:lnTo>
                    <a:pt x="826735" y="242114"/>
                  </a:lnTo>
                  <a:lnTo>
                    <a:pt x="876017" y="230691"/>
                  </a:lnTo>
                  <a:lnTo>
                    <a:pt x="919395" y="217713"/>
                  </a:lnTo>
                  <a:lnTo>
                    <a:pt x="956257" y="203341"/>
                  </a:lnTo>
                  <a:lnTo>
                    <a:pt x="1007988" y="171060"/>
                  </a:lnTo>
                  <a:lnTo>
                    <a:pt x="1026318" y="135135"/>
                  </a:lnTo>
                  <a:lnTo>
                    <a:pt x="1021634" y="116798"/>
                  </a:lnTo>
                  <a:lnTo>
                    <a:pt x="985992" y="82534"/>
                  </a:lnTo>
                  <a:lnTo>
                    <a:pt x="919395" y="52558"/>
                  </a:lnTo>
                  <a:lnTo>
                    <a:pt x="876017" y="39580"/>
                  </a:lnTo>
                  <a:lnTo>
                    <a:pt x="826735" y="28157"/>
                  </a:lnTo>
                  <a:lnTo>
                    <a:pt x="772160" y="18450"/>
                  </a:lnTo>
                  <a:lnTo>
                    <a:pt x="712904" y="10619"/>
                  </a:lnTo>
                  <a:lnTo>
                    <a:pt x="649577" y="4827"/>
                  </a:lnTo>
                  <a:lnTo>
                    <a:pt x="582792" y="1233"/>
                  </a:lnTo>
                  <a:lnTo>
                    <a:pt x="51316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19313" y="2742009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0" y="135136"/>
                  </a:moveTo>
                  <a:lnTo>
                    <a:pt x="18330" y="99211"/>
                  </a:lnTo>
                  <a:lnTo>
                    <a:pt x="70061" y="66930"/>
                  </a:lnTo>
                  <a:lnTo>
                    <a:pt x="106923" y="52558"/>
                  </a:lnTo>
                  <a:lnTo>
                    <a:pt x="150300" y="39580"/>
                  </a:lnTo>
                  <a:lnTo>
                    <a:pt x="199583" y="28157"/>
                  </a:lnTo>
                  <a:lnTo>
                    <a:pt x="254158" y="18450"/>
                  </a:lnTo>
                  <a:lnTo>
                    <a:pt x="313414" y="10619"/>
                  </a:lnTo>
                  <a:lnTo>
                    <a:pt x="376741" y="4827"/>
                  </a:lnTo>
                  <a:lnTo>
                    <a:pt x="443526" y="1233"/>
                  </a:lnTo>
                  <a:lnTo>
                    <a:pt x="513159" y="0"/>
                  </a:lnTo>
                  <a:lnTo>
                    <a:pt x="582792" y="1233"/>
                  </a:lnTo>
                  <a:lnTo>
                    <a:pt x="649577" y="4827"/>
                  </a:lnTo>
                  <a:lnTo>
                    <a:pt x="712904" y="10619"/>
                  </a:lnTo>
                  <a:lnTo>
                    <a:pt x="772160" y="18450"/>
                  </a:lnTo>
                  <a:lnTo>
                    <a:pt x="826735" y="28157"/>
                  </a:lnTo>
                  <a:lnTo>
                    <a:pt x="876018" y="39580"/>
                  </a:lnTo>
                  <a:lnTo>
                    <a:pt x="919395" y="52558"/>
                  </a:lnTo>
                  <a:lnTo>
                    <a:pt x="956257" y="66930"/>
                  </a:lnTo>
                  <a:lnTo>
                    <a:pt x="1007988" y="99211"/>
                  </a:lnTo>
                  <a:lnTo>
                    <a:pt x="1026319" y="135136"/>
                  </a:lnTo>
                  <a:lnTo>
                    <a:pt x="1021634" y="153473"/>
                  </a:lnTo>
                  <a:lnTo>
                    <a:pt x="985992" y="187737"/>
                  </a:lnTo>
                  <a:lnTo>
                    <a:pt x="919395" y="217713"/>
                  </a:lnTo>
                  <a:lnTo>
                    <a:pt x="876018" y="230691"/>
                  </a:lnTo>
                  <a:lnTo>
                    <a:pt x="826735" y="242114"/>
                  </a:lnTo>
                  <a:lnTo>
                    <a:pt x="772160" y="251821"/>
                  </a:lnTo>
                  <a:lnTo>
                    <a:pt x="712904" y="259652"/>
                  </a:lnTo>
                  <a:lnTo>
                    <a:pt x="649577" y="265444"/>
                  </a:lnTo>
                  <a:lnTo>
                    <a:pt x="582792" y="269038"/>
                  </a:lnTo>
                  <a:lnTo>
                    <a:pt x="513159" y="270272"/>
                  </a:lnTo>
                  <a:lnTo>
                    <a:pt x="443526" y="269038"/>
                  </a:lnTo>
                  <a:lnTo>
                    <a:pt x="376741" y="265444"/>
                  </a:lnTo>
                  <a:lnTo>
                    <a:pt x="313414" y="259652"/>
                  </a:lnTo>
                  <a:lnTo>
                    <a:pt x="254158" y="251821"/>
                  </a:lnTo>
                  <a:lnTo>
                    <a:pt x="199583" y="242114"/>
                  </a:lnTo>
                  <a:lnTo>
                    <a:pt x="150300" y="230691"/>
                  </a:lnTo>
                  <a:lnTo>
                    <a:pt x="106923" y="217713"/>
                  </a:lnTo>
                  <a:lnTo>
                    <a:pt x="70061" y="203341"/>
                  </a:lnTo>
                  <a:lnTo>
                    <a:pt x="18330" y="171060"/>
                  </a:lnTo>
                  <a:lnTo>
                    <a:pt x="0" y="135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508648" y="2367788"/>
            <a:ext cx="247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>
                <a:latin typeface="Calibri"/>
                <a:cs typeface="Calibri"/>
              </a:rPr>
              <a:t>-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22903" y="2444495"/>
            <a:ext cx="2722245" cy="268605"/>
            <a:chOff x="3422903" y="2444495"/>
            <a:chExt cx="2722245" cy="268605"/>
          </a:xfrm>
        </p:grpSpPr>
        <p:sp>
          <p:nvSpPr>
            <p:cNvPr id="29" name="object 29"/>
            <p:cNvSpPr/>
            <p:nvPr/>
          </p:nvSpPr>
          <p:spPr>
            <a:xfrm>
              <a:off x="4605527" y="2468879"/>
              <a:ext cx="627888" cy="2072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6191" y="2471927"/>
              <a:ext cx="152400" cy="201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22903" y="2456687"/>
              <a:ext cx="585215" cy="2072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11167" y="2569463"/>
              <a:ext cx="76200" cy="143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87431" y="2452448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6"/>
                  </a:lnTo>
                  <a:lnTo>
                    <a:pt x="230986" y="109346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6"/>
                  </a:moveTo>
                  <a:lnTo>
                    <a:pt x="177444" y="109346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6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0"/>
                  </a:lnTo>
                  <a:lnTo>
                    <a:pt x="350024" y="34670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1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5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5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47540" y="2482585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10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2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79007" y="2444495"/>
              <a:ext cx="365760" cy="2103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168661" y="2375407"/>
            <a:ext cx="1047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25" dirty="0">
                <a:latin typeface="Calibri"/>
                <a:cs typeface="Calibri"/>
              </a:rPr>
              <a:t>=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50691" y="2405888"/>
            <a:ext cx="144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00B050"/>
                </a:solidFill>
                <a:latin typeface="Calibri"/>
                <a:cs typeface="Calibri"/>
              </a:rPr>
              <a:t>=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608637" y="3903662"/>
            <a:ext cx="2264410" cy="1532255"/>
            <a:chOff x="5608637" y="3903662"/>
            <a:chExt cx="2264410" cy="1532255"/>
          </a:xfrm>
        </p:grpSpPr>
        <p:sp>
          <p:nvSpPr>
            <p:cNvPr id="39" name="object 39"/>
            <p:cNvSpPr/>
            <p:nvPr/>
          </p:nvSpPr>
          <p:spPr>
            <a:xfrm>
              <a:off x="5614987" y="3910012"/>
              <a:ext cx="2251710" cy="1519555"/>
            </a:xfrm>
            <a:custGeom>
              <a:avLst/>
              <a:gdLst/>
              <a:ahLst/>
              <a:cxnLst/>
              <a:rect l="l" t="t" r="r" b="b"/>
              <a:pathLst>
                <a:path w="2251709" h="1519554">
                  <a:moveTo>
                    <a:pt x="1125735" y="0"/>
                  </a:moveTo>
                  <a:lnTo>
                    <a:pt x="0" y="910204"/>
                  </a:lnTo>
                  <a:lnTo>
                    <a:pt x="562867" y="910204"/>
                  </a:lnTo>
                  <a:lnTo>
                    <a:pt x="562867" y="1519237"/>
                  </a:lnTo>
                  <a:lnTo>
                    <a:pt x="1688604" y="1519237"/>
                  </a:lnTo>
                  <a:lnTo>
                    <a:pt x="1688604" y="910204"/>
                  </a:lnTo>
                  <a:lnTo>
                    <a:pt x="2251472" y="910204"/>
                  </a:lnTo>
                  <a:lnTo>
                    <a:pt x="112573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614987" y="3910012"/>
              <a:ext cx="2251710" cy="1519555"/>
            </a:xfrm>
            <a:custGeom>
              <a:avLst/>
              <a:gdLst/>
              <a:ahLst/>
              <a:cxnLst/>
              <a:rect l="l" t="t" r="r" b="b"/>
              <a:pathLst>
                <a:path w="2251709" h="1519554">
                  <a:moveTo>
                    <a:pt x="0" y="910204"/>
                  </a:moveTo>
                  <a:lnTo>
                    <a:pt x="1125736" y="0"/>
                  </a:lnTo>
                  <a:lnTo>
                    <a:pt x="2251472" y="910204"/>
                  </a:lnTo>
                  <a:lnTo>
                    <a:pt x="1688604" y="910204"/>
                  </a:lnTo>
                  <a:lnTo>
                    <a:pt x="1688604" y="1519238"/>
                  </a:lnTo>
                  <a:lnTo>
                    <a:pt x="562868" y="1519238"/>
                  </a:lnTo>
                  <a:lnTo>
                    <a:pt x="562868" y="910204"/>
                  </a:lnTo>
                  <a:lnTo>
                    <a:pt x="0" y="9102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288285" y="4768596"/>
            <a:ext cx="907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Calibri"/>
                <a:cs typeface="Calibri"/>
              </a:rPr>
              <a:t>ауторегуляция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513013" y="1440259"/>
            <a:ext cx="607060" cy="1343025"/>
            <a:chOff x="2513013" y="1440259"/>
            <a:chExt cx="607060" cy="1343025"/>
          </a:xfrm>
        </p:grpSpPr>
        <p:sp>
          <p:nvSpPr>
            <p:cNvPr id="43" name="object 43"/>
            <p:cNvSpPr/>
            <p:nvPr/>
          </p:nvSpPr>
          <p:spPr>
            <a:xfrm>
              <a:off x="2519362" y="1446610"/>
              <a:ext cx="594360" cy="1330325"/>
            </a:xfrm>
            <a:custGeom>
              <a:avLst/>
              <a:gdLst/>
              <a:ahLst/>
              <a:cxnLst/>
              <a:rect l="l" t="t" r="r" b="b"/>
              <a:pathLst>
                <a:path w="594360" h="1330325">
                  <a:moveTo>
                    <a:pt x="445592" y="0"/>
                  </a:moveTo>
                  <a:lnTo>
                    <a:pt x="148530" y="0"/>
                  </a:lnTo>
                  <a:lnTo>
                    <a:pt x="148530" y="1024478"/>
                  </a:lnTo>
                  <a:lnTo>
                    <a:pt x="0" y="1024478"/>
                  </a:lnTo>
                  <a:lnTo>
                    <a:pt x="297061" y="1329927"/>
                  </a:lnTo>
                  <a:lnTo>
                    <a:pt x="594122" y="1024478"/>
                  </a:lnTo>
                  <a:lnTo>
                    <a:pt x="445592" y="1024478"/>
                  </a:lnTo>
                  <a:lnTo>
                    <a:pt x="44559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19363" y="1446609"/>
              <a:ext cx="594360" cy="1330325"/>
            </a:xfrm>
            <a:custGeom>
              <a:avLst/>
              <a:gdLst/>
              <a:ahLst/>
              <a:cxnLst/>
              <a:rect l="l" t="t" r="r" b="b"/>
              <a:pathLst>
                <a:path w="594360" h="1330325">
                  <a:moveTo>
                    <a:pt x="594122" y="1024478"/>
                  </a:moveTo>
                  <a:lnTo>
                    <a:pt x="297061" y="1329928"/>
                  </a:lnTo>
                  <a:lnTo>
                    <a:pt x="0" y="1024478"/>
                  </a:lnTo>
                  <a:lnTo>
                    <a:pt x="148530" y="1024478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1024478"/>
                  </a:lnTo>
                  <a:lnTo>
                    <a:pt x="594122" y="102447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746573" y="1619679"/>
            <a:ext cx="160020" cy="83185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Угнетение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сознания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65001" y="458215"/>
            <a:ext cx="40030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10" dirty="0">
                <a:latin typeface="Calibri"/>
                <a:cs typeface="Calibri"/>
              </a:rPr>
              <a:t>Прогрессирующий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290" dirty="0">
                <a:latin typeface="Calibri"/>
                <a:cs typeface="Calibri"/>
              </a:rPr>
              <a:t>инсульт</a:t>
            </a:r>
            <a:endParaRPr sz="33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167383" y="523875"/>
            <a:ext cx="6271895" cy="5160645"/>
            <a:chOff x="1167383" y="523875"/>
            <a:chExt cx="6271895" cy="5160645"/>
          </a:xfrm>
        </p:grpSpPr>
        <p:sp>
          <p:nvSpPr>
            <p:cNvPr id="48" name="object 48"/>
            <p:cNvSpPr/>
            <p:nvPr/>
          </p:nvSpPr>
          <p:spPr>
            <a:xfrm>
              <a:off x="6038851" y="523875"/>
              <a:ext cx="1400175" cy="16252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721975" y="925299"/>
              <a:ext cx="360680" cy="286385"/>
            </a:xfrm>
            <a:custGeom>
              <a:avLst/>
              <a:gdLst/>
              <a:ahLst/>
              <a:cxnLst/>
              <a:rect l="l" t="t" r="r" b="b"/>
              <a:pathLst>
                <a:path w="360679" h="286384">
                  <a:moveTo>
                    <a:pt x="86720" y="17917"/>
                  </a:moveTo>
                  <a:lnTo>
                    <a:pt x="29383" y="111947"/>
                  </a:lnTo>
                  <a:lnTo>
                    <a:pt x="237364" y="238766"/>
                  </a:lnTo>
                  <a:lnTo>
                    <a:pt x="208695" y="285781"/>
                  </a:lnTo>
                  <a:lnTo>
                    <a:pt x="360062" y="249087"/>
                  </a:lnTo>
                  <a:lnTo>
                    <a:pt x="334766" y="144736"/>
                  </a:lnTo>
                  <a:lnTo>
                    <a:pt x="294699" y="144736"/>
                  </a:lnTo>
                  <a:lnTo>
                    <a:pt x="86720" y="17917"/>
                  </a:lnTo>
                  <a:close/>
                </a:path>
                <a:path w="360679" h="286384">
                  <a:moveTo>
                    <a:pt x="323368" y="97721"/>
                  </a:moveTo>
                  <a:lnTo>
                    <a:pt x="294699" y="144736"/>
                  </a:lnTo>
                  <a:lnTo>
                    <a:pt x="334766" y="144736"/>
                  </a:lnTo>
                  <a:lnTo>
                    <a:pt x="323368" y="97721"/>
                  </a:lnTo>
                  <a:close/>
                </a:path>
                <a:path w="360679" h="286384">
                  <a:moveTo>
                    <a:pt x="69089" y="7166"/>
                  </a:moveTo>
                  <a:lnTo>
                    <a:pt x="11753" y="101197"/>
                  </a:lnTo>
                  <a:lnTo>
                    <a:pt x="23506" y="108364"/>
                  </a:lnTo>
                  <a:lnTo>
                    <a:pt x="80843" y="14334"/>
                  </a:lnTo>
                  <a:lnTo>
                    <a:pt x="69089" y="7166"/>
                  </a:lnTo>
                  <a:close/>
                </a:path>
                <a:path w="360679" h="286384">
                  <a:moveTo>
                    <a:pt x="57335" y="0"/>
                  </a:moveTo>
                  <a:lnTo>
                    <a:pt x="0" y="94030"/>
                  </a:lnTo>
                  <a:lnTo>
                    <a:pt x="5876" y="97613"/>
                  </a:lnTo>
                  <a:lnTo>
                    <a:pt x="63212" y="3583"/>
                  </a:lnTo>
                  <a:lnTo>
                    <a:pt x="5733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709275" y="912599"/>
              <a:ext cx="106243" cy="1337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751359" y="943216"/>
              <a:ext cx="330835" cy="267970"/>
            </a:xfrm>
            <a:custGeom>
              <a:avLst/>
              <a:gdLst/>
              <a:ahLst/>
              <a:cxnLst/>
              <a:rect l="l" t="t" r="r" b="b"/>
              <a:pathLst>
                <a:path w="330834" h="267969">
                  <a:moveTo>
                    <a:pt x="57336" y="0"/>
                  </a:moveTo>
                  <a:lnTo>
                    <a:pt x="265316" y="126818"/>
                  </a:lnTo>
                  <a:lnTo>
                    <a:pt x="293984" y="79803"/>
                  </a:lnTo>
                  <a:lnTo>
                    <a:pt x="330678" y="231169"/>
                  </a:lnTo>
                  <a:lnTo>
                    <a:pt x="179311" y="267863"/>
                  </a:lnTo>
                  <a:lnTo>
                    <a:pt x="207979" y="220849"/>
                  </a:lnTo>
                  <a:lnTo>
                    <a:pt x="0" y="94030"/>
                  </a:lnTo>
                  <a:lnTo>
                    <a:pt x="57336" y="0"/>
                  </a:lnTo>
                  <a:close/>
                </a:path>
              </a:pathLst>
            </a:custGeom>
            <a:ln w="25399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592351" y="1117838"/>
              <a:ext cx="360045" cy="285750"/>
            </a:xfrm>
            <a:custGeom>
              <a:avLst/>
              <a:gdLst/>
              <a:ahLst/>
              <a:cxnLst/>
              <a:rect l="l" t="t" r="r" b="b"/>
              <a:pathLst>
                <a:path w="360045" h="285750">
                  <a:moveTo>
                    <a:pt x="86252" y="17820"/>
                  </a:moveTo>
                  <a:lnTo>
                    <a:pt x="29226" y="111342"/>
                  </a:lnTo>
                  <a:lnTo>
                    <a:pt x="237872" y="238568"/>
                  </a:lnTo>
                  <a:lnTo>
                    <a:pt x="209359" y="285328"/>
                  </a:lnTo>
                  <a:lnTo>
                    <a:pt x="359907" y="248832"/>
                  </a:lnTo>
                  <a:lnTo>
                    <a:pt x="334748" y="145045"/>
                  </a:lnTo>
                  <a:lnTo>
                    <a:pt x="294899" y="145045"/>
                  </a:lnTo>
                  <a:lnTo>
                    <a:pt x="86252" y="17820"/>
                  </a:lnTo>
                  <a:close/>
                </a:path>
                <a:path w="360045" h="285750">
                  <a:moveTo>
                    <a:pt x="323413" y="98284"/>
                  </a:moveTo>
                  <a:lnTo>
                    <a:pt x="294899" y="145045"/>
                  </a:lnTo>
                  <a:lnTo>
                    <a:pt x="334748" y="145045"/>
                  </a:lnTo>
                  <a:lnTo>
                    <a:pt x="323413" y="98284"/>
                  </a:lnTo>
                  <a:close/>
                </a:path>
                <a:path w="360045" h="285750">
                  <a:moveTo>
                    <a:pt x="68717" y="7127"/>
                  </a:moveTo>
                  <a:lnTo>
                    <a:pt x="11690" y="100650"/>
                  </a:lnTo>
                  <a:lnTo>
                    <a:pt x="23380" y="107778"/>
                  </a:lnTo>
                  <a:lnTo>
                    <a:pt x="80407" y="14255"/>
                  </a:lnTo>
                  <a:lnTo>
                    <a:pt x="68717" y="7127"/>
                  </a:lnTo>
                  <a:close/>
                </a:path>
                <a:path w="360045" h="285750">
                  <a:moveTo>
                    <a:pt x="57026" y="0"/>
                  </a:moveTo>
                  <a:lnTo>
                    <a:pt x="0" y="93521"/>
                  </a:lnTo>
                  <a:lnTo>
                    <a:pt x="5845" y="97086"/>
                  </a:lnTo>
                  <a:lnTo>
                    <a:pt x="62871" y="3563"/>
                  </a:lnTo>
                  <a:lnTo>
                    <a:pt x="5702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79651" y="1105138"/>
              <a:ext cx="105807" cy="133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621577" y="1135659"/>
              <a:ext cx="330835" cy="267970"/>
            </a:xfrm>
            <a:custGeom>
              <a:avLst/>
              <a:gdLst/>
              <a:ahLst/>
              <a:cxnLst/>
              <a:rect l="l" t="t" r="r" b="b"/>
              <a:pathLst>
                <a:path w="330834" h="267969">
                  <a:moveTo>
                    <a:pt x="57026" y="0"/>
                  </a:moveTo>
                  <a:lnTo>
                    <a:pt x="265673" y="127225"/>
                  </a:lnTo>
                  <a:lnTo>
                    <a:pt x="294186" y="80463"/>
                  </a:lnTo>
                  <a:lnTo>
                    <a:pt x="330682" y="231012"/>
                  </a:lnTo>
                  <a:lnTo>
                    <a:pt x="180133" y="267508"/>
                  </a:lnTo>
                  <a:lnTo>
                    <a:pt x="208646" y="220747"/>
                  </a:lnTo>
                  <a:lnTo>
                    <a:pt x="0" y="93522"/>
                  </a:lnTo>
                  <a:lnTo>
                    <a:pt x="57026" y="0"/>
                  </a:lnTo>
                  <a:close/>
                </a:path>
              </a:pathLst>
            </a:custGeom>
            <a:ln w="25399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441537" y="1291244"/>
              <a:ext cx="311150" cy="320675"/>
            </a:xfrm>
            <a:custGeom>
              <a:avLst/>
              <a:gdLst/>
              <a:ahLst/>
              <a:cxnLst/>
              <a:rect l="l" t="t" r="r" b="b"/>
              <a:pathLst>
                <a:path w="311150" h="320675">
                  <a:moveTo>
                    <a:pt x="103847" y="25091"/>
                  </a:moveTo>
                  <a:lnTo>
                    <a:pt x="23555" y="100473"/>
                  </a:lnTo>
                  <a:lnTo>
                    <a:pt x="190287" y="278065"/>
                  </a:lnTo>
                  <a:lnTo>
                    <a:pt x="150141" y="315756"/>
                  </a:lnTo>
                  <a:lnTo>
                    <a:pt x="305814" y="320667"/>
                  </a:lnTo>
                  <a:lnTo>
                    <a:pt x="309536" y="202684"/>
                  </a:lnTo>
                  <a:lnTo>
                    <a:pt x="270579" y="202684"/>
                  </a:lnTo>
                  <a:lnTo>
                    <a:pt x="103847" y="25091"/>
                  </a:lnTo>
                  <a:close/>
                </a:path>
                <a:path w="311150" h="320675">
                  <a:moveTo>
                    <a:pt x="310725" y="164993"/>
                  </a:moveTo>
                  <a:lnTo>
                    <a:pt x="270579" y="202684"/>
                  </a:lnTo>
                  <a:lnTo>
                    <a:pt x="309536" y="202684"/>
                  </a:lnTo>
                  <a:lnTo>
                    <a:pt x="310725" y="164993"/>
                  </a:lnTo>
                  <a:close/>
                </a:path>
                <a:path w="311150" h="320675">
                  <a:moveTo>
                    <a:pt x="89714" y="10036"/>
                  </a:moveTo>
                  <a:lnTo>
                    <a:pt x="9422" y="85417"/>
                  </a:lnTo>
                  <a:lnTo>
                    <a:pt x="18844" y="95454"/>
                  </a:lnTo>
                  <a:lnTo>
                    <a:pt x="99136" y="20073"/>
                  </a:lnTo>
                  <a:lnTo>
                    <a:pt x="89714" y="10036"/>
                  </a:lnTo>
                  <a:close/>
                </a:path>
                <a:path w="311150" h="320675">
                  <a:moveTo>
                    <a:pt x="80291" y="0"/>
                  </a:moveTo>
                  <a:lnTo>
                    <a:pt x="0" y="75382"/>
                  </a:lnTo>
                  <a:lnTo>
                    <a:pt x="4710" y="80399"/>
                  </a:lnTo>
                  <a:lnTo>
                    <a:pt x="85002" y="5019"/>
                  </a:lnTo>
                  <a:lnTo>
                    <a:pt x="8029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428837" y="1278544"/>
              <a:ext cx="124537" cy="12085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465093" y="1316335"/>
              <a:ext cx="287655" cy="295910"/>
            </a:xfrm>
            <a:custGeom>
              <a:avLst/>
              <a:gdLst/>
              <a:ahLst/>
              <a:cxnLst/>
              <a:rect l="l" t="t" r="r" b="b"/>
              <a:pathLst>
                <a:path w="287654" h="295909">
                  <a:moveTo>
                    <a:pt x="80292" y="0"/>
                  </a:moveTo>
                  <a:lnTo>
                    <a:pt x="247023" y="177592"/>
                  </a:lnTo>
                  <a:lnTo>
                    <a:pt x="287169" y="139902"/>
                  </a:lnTo>
                  <a:lnTo>
                    <a:pt x="282258" y="295575"/>
                  </a:lnTo>
                  <a:lnTo>
                    <a:pt x="126585" y="290664"/>
                  </a:lnTo>
                  <a:lnTo>
                    <a:pt x="166731" y="252974"/>
                  </a:lnTo>
                  <a:lnTo>
                    <a:pt x="0" y="75381"/>
                  </a:lnTo>
                  <a:lnTo>
                    <a:pt x="80292" y="0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26342" y="848264"/>
              <a:ext cx="376555" cy="528955"/>
            </a:xfrm>
            <a:custGeom>
              <a:avLst/>
              <a:gdLst/>
              <a:ahLst/>
              <a:cxnLst/>
              <a:rect l="l" t="t" r="r" b="b"/>
              <a:pathLst>
                <a:path w="376554" h="528955">
                  <a:moveTo>
                    <a:pt x="312693" y="0"/>
                  </a:moveTo>
                  <a:lnTo>
                    <a:pt x="249492" y="14718"/>
                  </a:lnTo>
                  <a:lnTo>
                    <a:pt x="214332" y="36136"/>
                  </a:lnTo>
                  <a:lnTo>
                    <a:pt x="178215" y="65910"/>
                  </a:lnTo>
                  <a:lnTo>
                    <a:pt x="142201" y="103278"/>
                  </a:lnTo>
                  <a:lnTo>
                    <a:pt x="107352" y="147478"/>
                  </a:lnTo>
                  <a:lnTo>
                    <a:pt x="74728" y="197748"/>
                  </a:lnTo>
                  <a:lnTo>
                    <a:pt x="46714" y="250725"/>
                  </a:lnTo>
                  <a:lnTo>
                    <a:pt x="25086" y="302689"/>
                  </a:lnTo>
                  <a:lnTo>
                    <a:pt x="9991" y="352343"/>
                  </a:lnTo>
                  <a:lnTo>
                    <a:pt x="1580" y="398388"/>
                  </a:lnTo>
                  <a:lnTo>
                    <a:pt x="0" y="439527"/>
                  </a:lnTo>
                  <a:lnTo>
                    <a:pt x="5400" y="474462"/>
                  </a:lnTo>
                  <a:lnTo>
                    <a:pt x="17929" y="501894"/>
                  </a:lnTo>
                  <a:lnTo>
                    <a:pt x="37735" y="520526"/>
                  </a:lnTo>
                  <a:lnTo>
                    <a:pt x="63655" y="528749"/>
                  </a:lnTo>
                  <a:lnTo>
                    <a:pt x="93716" y="526330"/>
                  </a:lnTo>
                  <a:lnTo>
                    <a:pt x="162017" y="492613"/>
                  </a:lnTo>
                  <a:lnTo>
                    <a:pt x="198134" y="462839"/>
                  </a:lnTo>
                  <a:lnTo>
                    <a:pt x="234148" y="425471"/>
                  </a:lnTo>
                  <a:lnTo>
                    <a:pt x="268997" y="381271"/>
                  </a:lnTo>
                  <a:lnTo>
                    <a:pt x="301620" y="331001"/>
                  </a:lnTo>
                  <a:lnTo>
                    <a:pt x="329634" y="278024"/>
                  </a:lnTo>
                  <a:lnTo>
                    <a:pt x="351262" y="226059"/>
                  </a:lnTo>
                  <a:lnTo>
                    <a:pt x="366357" y="176405"/>
                  </a:lnTo>
                  <a:lnTo>
                    <a:pt x="374768" y="130360"/>
                  </a:lnTo>
                  <a:lnTo>
                    <a:pt x="376348" y="89221"/>
                  </a:lnTo>
                  <a:lnTo>
                    <a:pt x="370948" y="54287"/>
                  </a:lnTo>
                  <a:lnTo>
                    <a:pt x="358419" y="26855"/>
                  </a:lnTo>
                  <a:lnTo>
                    <a:pt x="338612" y="8223"/>
                  </a:lnTo>
                  <a:lnTo>
                    <a:pt x="312693" y="0"/>
                  </a:lnTo>
                  <a:close/>
                </a:path>
              </a:pathLst>
            </a:custGeom>
            <a:solidFill>
              <a:srgbClr val="FFC000">
                <a:alpha val="43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26343" y="848263"/>
              <a:ext cx="376555" cy="528955"/>
            </a:xfrm>
            <a:custGeom>
              <a:avLst/>
              <a:gdLst/>
              <a:ahLst/>
              <a:cxnLst/>
              <a:rect l="l" t="t" r="r" b="b"/>
              <a:pathLst>
                <a:path w="376554" h="528955">
                  <a:moveTo>
                    <a:pt x="74728" y="197748"/>
                  </a:moveTo>
                  <a:lnTo>
                    <a:pt x="107352" y="147478"/>
                  </a:lnTo>
                  <a:lnTo>
                    <a:pt x="142201" y="103278"/>
                  </a:lnTo>
                  <a:lnTo>
                    <a:pt x="178214" y="65910"/>
                  </a:lnTo>
                  <a:lnTo>
                    <a:pt x="214332" y="36136"/>
                  </a:lnTo>
                  <a:lnTo>
                    <a:pt x="249491" y="14718"/>
                  </a:lnTo>
                  <a:lnTo>
                    <a:pt x="312693" y="0"/>
                  </a:lnTo>
                  <a:lnTo>
                    <a:pt x="338612" y="8223"/>
                  </a:lnTo>
                  <a:lnTo>
                    <a:pt x="358419" y="26855"/>
                  </a:lnTo>
                  <a:lnTo>
                    <a:pt x="370948" y="54287"/>
                  </a:lnTo>
                  <a:lnTo>
                    <a:pt x="376348" y="89221"/>
                  </a:lnTo>
                  <a:lnTo>
                    <a:pt x="374768" y="130360"/>
                  </a:lnTo>
                  <a:lnTo>
                    <a:pt x="366356" y="176406"/>
                  </a:lnTo>
                  <a:lnTo>
                    <a:pt x="351262" y="226060"/>
                  </a:lnTo>
                  <a:lnTo>
                    <a:pt x="329633" y="278024"/>
                  </a:lnTo>
                  <a:lnTo>
                    <a:pt x="301620" y="331001"/>
                  </a:lnTo>
                  <a:lnTo>
                    <a:pt x="268996" y="381271"/>
                  </a:lnTo>
                  <a:lnTo>
                    <a:pt x="234147" y="425471"/>
                  </a:lnTo>
                  <a:lnTo>
                    <a:pt x="198133" y="462839"/>
                  </a:lnTo>
                  <a:lnTo>
                    <a:pt x="162016" y="492613"/>
                  </a:lnTo>
                  <a:lnTo>
                    <a:pt x="126857" y="514031"/>
                  </a:lnTo>
                  <a:lnTo>
                    <a:pt x="63655" y="528749"/>
                  </a:lnTo>
                  <a:lnTo>
                    <a:pt x="37736" y="520526"/>
                  </a:lnTo>
                  <a:lnTo>
                    <a:pt x="17929" y="501894"/>
                  </a:lnTo>
                  <a:lnTo>
                    <a:pt x="5400" y="474462"/>
                  </a:lnTo>
                  <a:lnTo>
                    <a:pt x="0" y="439527"/>
                  </a:lnTo>
                  <a:lnTo>
                    <a:pt x="1580" y="398389"/>
                  </a:lnTo>
                  <a:lnTo>
                    <a:pt x="9991" y="352343"/>
                  </a:lnTo>
                  <a:lnTo>
                    <a:pt x="25086" y="302689"/>
                  </a:lnTo>
                  <a:lnTo>
                    <a:pt x="46714" y="250725"/>
                  </a:lnTo>
                  <a:lnTo>
                    <a:pt x="74728" y="197748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67383" y="3553967"/>
              <a:ext cx="2645664" cy="213055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361282" y="3748088"/>
              <a:ext cx="2060575" cy="1545590"/>
            </a:xfrm>
            <a:custGeom>
              <a:avLst/>
              <a:gdLst/>
              <a:ahLst/>
              <a:cxnLst/>
              <a:rect l="l" t="t" r="r" b="b"/>
              <a:pathLst>
                <a:path w="2060575" h="1545589">
                  <a:moveTo>
                    <a:pt x="2060574" y="0"/>
                  </a:moveTo>
                  <a:lnTo>
                    <a:pt x="0" y="0"/>
                  </a:lnTo>
                  <a:lnTo>
                    <a:pt x="0" y="1545431"/>
                  </a:lnTo>
                  <a:lnTo>
                    <a:pt x="2060574" y="1545431"/>
                  </a:lnTo>
                  <a:lnTo>
                    <a:pt x="2060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464358" y="5160107"/>
              <a:ext cx="121456" cy="10855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31327" y="4196156"/>
              <a:ext cx="1431290" cy="674370"/>
            </a:xfrm>
            <a:custGeom>
              <a:avLst/>
              <a:gdLst/>
              <a:ahLst/>
              <a:cxnLst/>
              <a:rect l="l" t="t" r="r" b="b"/>
              <a:pathLst>
                <a:path w="1431289" h="674370">
                  <a:moveTo>
                    <a:pt x="1430870" y="662724"/>
                  </a:moveTo>
                  <a:lnTo>
                    <a:pt x="1412113" y="651776"/>
                  </a:lnTo>
                  <a:lnTo>
                    <a:pt x="1411033" y="651738"/>
                  </a:lnTo>
                  <a:lnTo>
                    <a:pt x="1410347" y="652678"/>
                  </a:lnTo>
                  <a:lnTo>
                    <a:pt x="1410512" y="653326"/>
                  </a:lnTo>
                  <a:lnTo>
                    <a:pt x="1424774" y="661644"/>
                  </a:lnTo>
                  <a:lnTo>
                    <a:pt x="12306" y="661644"/>
                  </a:lnTo>
                  <a:lnTo>
                    <a:pt x="12306" y="6096"/>
                  </a:lnTo>
                  <a:lnTo>
                    <a:pt x="20624" y="20358"/>
                  </a:lnTo>
                  <a:lnTo>
                    <a:pt x="21285" y="20523"/>
                  </a:lnTo>
                  <a:lnTo>
                    <a:pt x="22313" y="19926"/>
                  </a:lnTo>
                  <a:lnTo>
                    <a:pt x="22479" y="19278"/>
                  </a:lnTo>
                  <a:lnTo>
                    <a:pt x="11239" y="0"/>
                  </a:lnTo>
                  <a:lnTo>
                    <a:pt x="0" y="19278"/>
                  </a:lnTo>
                  <a:lnTo>
                    <a:pt x="165" y="19926"/>
                  </a:lnTo>
                  <a:lnTo>
                    <a:pt x="1193" y="20523"/>
                  </a:lnTo>
                  <a:lnTo>
                    <a:pt x="1854" y="20358"/>
                  </a:lnTo>
                  <a:lnTo>
                    <a:pt x="10160" y="6096"/>
                  </a:lnTo>
                  <a:lnTo>
                    <a:pt x="10172" y="662711"/>
                  </a:lnTo>
                  <a:lnTo>
                    <a:pt x="11239" y="662711"/>
                  </a:lnTo>
                  <a:lnTo>
                    <a:pt x="11239" y="663790"/>
                  </a:lnTo>
                  <a:lnTo>
                    <a:pt x="1424774" y="663790"/>
                  </a:lnTo>
                  <a:lnTo>
                    <a:pt x="1410512" y="672109"/>
                  </a:lnTo>
                  <a:lnTo>
                    <a:pt x="1410347" y="672757"/>
                  </a:lnTo>
                  <a:lnTo>
                    <a:pt x="1410944" y="673785"/>
                  </a:lnTo>
                  <a:lnTo>
                    <a:pt x="1411605" y="673963"/>
                  </a:lnTo>
                  <a:lnTo>
                    <a:pt x="1430870" y="662724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42573" y="4318086"/>
              <a:ext cx="1311910" cy="541020"/>
            </a:xfrm>
            <a:custGeom>
              <a:avLst/>
              <a:gdLst/>
              <a:ahLst/>
              <a:cxnLst/>
              <a:rect l="l" t="t" r="r" b="b"/>
              <a:pathLst>
                <a:path w="1311910" h="541020">
                  <a:moveTo>
                    <a:pt x="0" y="540781"/>
                  </a:moveTo>
                  <a:lnTo>
                    <a:pt x="1311708" y="0"/>
                  </a:lnTo>
                </a:path>
              </a:pathLst>
            </a:custGeom>
            <a:ln w="1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561781" y="4478773"/>
            <a:ext cx="76200" cy="393065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15" dirty="0">
                <a:latin typeface="Calibri"/>
                <a:cs typeface="Calibri"/>
              </a:rPr>
              <a:t>Перфузия</a:t>
            </a:r>
            <a:r>
              <a:rPr sz="300" spc="-15" dirty="0">
                <a:latin typeface="Book Antiqua"/>
                <a:cs typeface="Book Antiqua"/>
              </a:rPr>
              <a:t>, </a:t>
            </a:r>
            <a:r>
              <a:rPr sz="300" spc="-25" dirty="0">
                <a:latin typeface="Calibri"/>
                <a:cs typeface="Calibri"/>
              </a:rPr>
              <a:t>мл</a:t>
            </a:r>
            <a:r>
              <a:rPr sz="300" spc="-25" dirty="0">
                <a:latin typeface="Book Antiqua"/>
                <a:cs typeface="Book Antiqua"/>
              </a:rPr>
              <a:t>/100</a:t>
            </a:r>
            <a:r>
              <a:rPr sz="300" spc="-45" dirty="0">
                <a:latin typeface="Book Antiqua"/>
                <a:cs typeface="Book Antiqua"/>
              </a:rPr>
              <a:t> </a:t>
            </a:r>
            <a:r>
              <a:rPr sz="300" spc="-30" dirty="0">
                <a:latin typeface="Calibri"/>
                <a:cs typeface="Calibri"/>
              </a:rPr>
              <a:t>г</a:t>
            </a:r>
            <a:r>
              <a:rPr sz="300" spc="-30" dirty="0">
                <a:latin typeface="Book Antiqua"/>
                <a:cs typeface="Book Antiqua"/>
              </a:rPr>
              <a:t>/</a:t>
            </a:r>
            <a:r>
              <a:rPr sz="300" spc="-30" dirty="0">
                <a:latin typeface="Calibri"/>
                <a:cs typeface="Calibri"/>
              </a:rPr>
              <a:t>мин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489153" y="4888689"/>
            <a:ext cx="127635" cy="19367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55"/>
              </a:spcBef>
            </a:pPr>
            <a:r>
              <a:rPr sz="300" spc="-15" dirty="0">
                <a:latin typeface="Calibri"/>
                <a:cs typeface="Calibri"/>
              </a:rPr>
              <a:t>У</a:t>
            </a:r>
            <a:r>
              <a:rPr sz="300" dirty="0">
                <a:latin typeface="Calibri"/>
                <a:cs typeface="Calibri"/>
              </a:rPr>
              <a:t>ме</a:t>
            </a:r>
            <a:r>
              <a:rPr sz="300" spc="-5" dirty="0">
                <a:latin typeface="Calibri"/>
                <a:cs typeface="Calibri"/>
              </a:rPr>
              <a:t>р</a:t>
            </a:r>
            <a:r>
              <a:rPr sz="300" dirty="0">
                <a:latin typeface="Calibri"/>
                <a:cs typeface="Calibri"/>
              </a:rPr>
              <a:t>е</a:t>
            </a:r>
            <a:r>
              <a:rPr sz="300" spc="-5" dirty="0">
                <a:latin typeface="Calibri"/>
                <a:cs typeface="Calibri"/>
              </a:rPr>
              <a:t>нн</a:t>
            </a:r>
            <a:r>
              <a:rPr sz="300" dirty="0">
                <a:latin typeface="Calibri"/>
                <a:cs typeface="Calibri"/>
              </a:rPr>
              <a:t>ое  огл</a:t>
            </a:r>
            <a:r>
              <a:rPr sz="300" spc="-5" dirty="0">
                <a:latin typeface="Calibri"/>
                <a:cs typeface="Calibri"/>
              </a:rPr>
              <a:t>уш</a:t>
            </a:r>
            <a:r>
              <a:rPr sz="300" dirty="0">
                <a:latin typeface="Calibri"/>
                <a:cs typeface="Calibri"/>
              </a:rPr>
              <a:t>е</a:t>
            </a:r>
            <a:r>
              <a:rPr sz="300" spc="-5" dirty="0">
                <a:latin typeface="Calibri"/>
                <a:cs typeface="Calibri"/>
              </a:rPr>
              <a:t>н</a:t>
            </a:r>
            <a:r>
              <a:rPr sz="300" dirty="0">
                <a:latin typeface="Calibri"/>
                <a:cs typeface="Calibri"/>
              </a:rPr>
              <a:t>ие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994278" y="4888270"/>
            <a:ext cx="76200" cy="10033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" dirty="0">
                <a:latin typeface="Calibri"/>
                <a:cs typeface="Calibri"/>
              </a:rPr>
              <a:t>к</a:t>
            </a:r>
            <a:r>
              <a:rPr sz="300" dirty="0">
                <a:latin typeface="Calibri"/>
                <a:cs typeface="Calibri"/>
              </a:rPr>
              <a:t>ома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154912" y="4889182"/>
            <a:ext cx="76200" cy="115570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dirty="0">
                <a:latin typeface="Calibri"/>
                <a:cs typeface="Calibri"/>
              </a:rPr>
              <a:t>сопор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75870" y="4923947"/>
            <a:ext cx="64769" cy="204470"/>
          </a:xfrm>
          <a:prstGeom prst="rect">
            <a:avLst/>
          </a:prstGeom>
        </p:spPr>
        <p:txBody>
          <a:bodyPr vert="vert270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50" spc="-20" dirty="0">
                <a:latin typeface="Calibri"/>
                <a:cs typeface="Calibri"/>
              </a:rPr>
              <a:t>Бодрствование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811053" y="4905827"/>
            <a:ext cx="127635" cy="13398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>
              <a:lnSpc>
                <a:spcPct val="112700"/>
              </a:lnSpc>
              <a:spcBef>
                <a:spcPts val="55"/>
              </a:spcBef>
            </a:pPr>
            <a:r>
              <a:rPr sz="300" dirty="0">
                <a:latin typeface="Calibri"/>
                <a:cs typeface="Calibri"/>
              </a:rPr>
              <a:t>Сме</a:t>
            </a:r>
            <a:r>
              <a:rPr sz="300" spc="-5" dirty="0">
                <a:latin typeface="Calibri"/>
                <a:cs typeface="Calibri"/>
              </a:rPr>
              <a:t>рт</a:t>
            </a:r>
            <a:r>
              <a:rPr sz="300" dirty="0">
                <a:latin typeface="Calibri"/>
                <a:cs typeface="Calibri"/>
              </a:rPr>
              <a:t>ь  </a:t>
            </a:r>
            <a:r>
              <a:rPr sz="300" spc="-15" dirty="0">
                <a:latin typeface="Calibri"/>
                <a:cs typeface="Calibri"/>
              </a:rPr>
              <a:t>мозга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323040" y="4893341"/>
            <a:ext cx="127635" cy="189230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715">
              <a:lnSpc>
                <a:spcPct val="112700"/>
              </a:lnSpc>
              <a:spcBef>
                <a:spcPts val="55"/>
              </a:spcBef>
            </a:pPr>
            <a:r>
              <a:rPr sz="300" spc="-20" dirty="0">
                <a:latin typeface="Calibri"/>
                <a:cs typeface="Calibri"/>
              </a:rPr>
              <a:t>Глубокое  </a:t>
            </a:r>
            <a:r>
              <a:rPr sz="300" dirty="0">
                <a:latin typeface="Calibri"/>
                <a:cs typeface="Calibri"/>
              </a:rPr>
              <a:t>огл</a:t>
            </a:r>
            <a:r>
              <a:rPr sz="300" spc="-5" dirty="0">
                <a:latin typeface="Calibri"/>
                <a:cs typeface="Calibri"/>
              </a:rPr>
              <a:t>уш</a:t>
            </a:r>
            <a:r>
              <a:rPr sz="300" dirty="0">
                <a:latin typeface="Calibri"/>
                <a:cs typeface="Calibri"/>
              </a:rPr>
              <a:t>е</a:t>
            </a:r>
            <a:r>
              <a:rPr sz="300" spc="-5" dirty="0">
                <a:latin typeface="Calibri"/>
                <a:cs typeface="Calibri"/>
              </a:rPr>
              <a:t>н</a:t>
            </a:r>
            <a:r>
              <a:rPr sz="300" dirty="0">
                <a:latin typeface="Calibri"/>
                <a:cs typeface="Calibri"/>
              </a:rPr>
              <a:t>ие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24799" y="4927534"/>
            <a:ext cx="104775" cy="21209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70"/>
              </a:spcBef>
            </a:pPr>
            <a:r>
              <a:rPr sz="250" spc="-5" dirty="0">
                <a:latin typeface="Calibri"/>
                <a:cs typeface="Calibri"/>
              </a:rPr>
              <a:t>Пс</a:t>
            </a:r>
            <a:r>
              <a:rPr sz="250" dirty="0">
                <a:latin typeface="Calibri"/>
                <a:cs typeface="Calibri"/>
              </a:rPr>
              <a:t>и</a:t>
            </a:r>
            <a:r>
              <a:rPr sz="250" spc="-5" dirty="0">
                <a:latin typeface="Calibri"/>
                <a:cs typeface="Calibri"/>
              </a:rPr>
              <a:t>хо</a:t>
            </a:r>
            <a:r>
              <a:rPr sz="250" dirty="0">
                <a:latin typeface="Calibri"/>
                <a:cs typeface="Calibri"/>
              </a:rPr>
              <a:t>м</a:t>
            </a:r>
            <a:r>
              <a:rPr sz="250" spc="-5" dirty="0">
                <a:latin typeface="Calibri"/>
                <a:cs typeface="Calibri"/>
              </a:rPr>
              <a:t>о</a:t>
            </a:r>
            <a:r>
              <a:rPr sz="250" dirty="0">
                <a:latin typeface="Calibri"/>
                <a:cs typeface="Calibri"/>
              </a:rPr>
              <a:t>т</a:t>
            </a:r>
            <a:r>
              <a:rPr sz="250" spc="-5" dirty="0">
                <a:latin typeface="Calibri"/>
                <a:cs typeface="Calibri"/>
              </a:rPr>
              <a:t>о</a:t>
            </a:r>
            <a:r>
              <a:rPr sz="250" dirty="0">
                <a:latin typeface="Calibri"/>
                <a:cs typeface="Calibri"/>
              </a:rPr>
              <a:t>рн</a:t>
            </a:r>
            <a:r>
              <a:rPr sz="250" spc="-5" dirty="0">
                <a:latin typeface="Calibri"/>
                <a:cs typeface="Calibri"/>
              </a:rPr>
              <a:t>о</a:t>
            </a:r>
            <a:r>
              <a:rPr sz="250" dirty="0">
                <a:latin typeface="Calibri"/>
                <a:cs typeface="Calibri"/>
              </a:rPr>
              <a:t>е  </a:t>
            </a:r>
            <a:r>
              <a:rPr sz="250" spc="-25" dirty="0">
                <a:latin typeface="Calibri"/>
                <a:cs typeface="Calibri"/>
              </a:rPr>
              <a:t>возбуждение</a:t>
            </a:r>
            <a:endParaRPr sz="250">
              <a:latin typeface="Calibri"/>
              <a:cs typeface="Calibri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1737461" y="4317013"/>
            <a:ext cx="1277620" cy="552450"/>
            <a:chOff x="1737461" y="4317013"/>
            <a:chExt cx="1277620" cy="552450"/>
          </a:xfrm>
        </p:grpSpPr>
        <p:sp>
          <p:nvSpPr>
            <p:cNvPr id="74" name="object 74"/>
            <p:cNvSpPr/>
            <p:nvPr/>
          </p:nvSpPr>
          <p:spPr>
            <a:xfrm>
              <a:off x="1738534" y="4458200"/>
              <a:ext cx="958850" cy="8255"/>
            </a:xfrm>
            <a:custGeom>
              <a:avLst/>
              <a:gdLst/>
              <a:ahLst/>
              <a:cxnLst/>
              <a:rect l="l" t="t" r="r" b="b"/>
              <a:pathLst>
                <a:path w="958850" h="8254">
                  <a:moveTo>
                    <a:pt x="0" y="8090"/>
                  </a:moveTo>
                  <a:lnTo>
                    <a:pt x="958305" y="0"/>
                  </a:lnTo>
                </a:path>
              </a:pathLst>
            </a:custGeom>
            <a:ln w="317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696841" y="4458200"/>
              <a:ext cx="0" cy="410845"/>
            </a:xfrm>
            <a:custGeom>
              <a:avLst/>
              <a:gdLst/>
              <a:ahLst/>
              <a:cxnLst/>
              <a:rect l="l" t="t" r="r" b="b"/>
              <a:pathLst>
                <a:path h="410845">
                  <a:moveTo>
                    <a:pt x="0" y="0"/>
                  </a:moveTo>
                  <a:lnTo>
                    <a:pt x="0" y="410803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42573" y="4791195"/>
              <a:ext cx="149225" cy="0"/>
            </a:xfrm>
            <a:custGeom>
              <a:avLst/>
              <a:gdLst/>
              <a:ahLst/>
              <a:cxnLst/>
              <a:rect l="l" t="t" r="r" b="b"/>
              <a:pathLst>
                <a:path w="149225">
                  <a:moveTo>
                    <a:pt x="0" y="0"/>
                  </a:moveTo>
                  <a:lnTo>
                    <a:pt x="148759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91332" y="4794474"/>
              <a:ext cx="0" cy="58419"/>
            </a:xfrm>
            <a:custGeom>
              <a:avLst/>
              <a:gdLst/>
              <a:ahLst/>
              <a:cxnLst/>
              <a:rect l="l" t="t" r="r" b="b"/>
              <a:pathLst>
                <a:path h="58420">
                  <a:moveTo>
                    <a:pt x="0" y="0"/>
                  </a:moveTo>
                  <a:lnTo>
                    <a:pt x="0" y="58132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42573" y="4318086"/>
              <a:ext cx="1271270" cy="0"/>
            </a:xfrm>
            <a:custGeom>
              <a:avLst/>
              <a:gdLst/>
              <a:ahLst/>
              <a:cxnLst/>
              <a:rect l="l" t="t" r="r" b="b"/>
              <a:pathLst>
                <a:path w="1271270">
                  <a:moveTo>
                    <a:pt x="0" y="0"/>
                  </a:moveTo>
                  <a:lnTo>
                    <a:pt x="1271165" y="0"/>
                  </a:lnTo>
                </a:path>
              </a:pathLst>
            </a:custGeom>
            <a:ln w="3175">
              <a:solidFill>
                <a:srgbClr val="EBEB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13737" y="4318085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53452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3004745" y="4911430"/>
            <a:ext cx="104775" cy="176530"/>
          </a:xfrm>
          <a:prstGeom prst="rect">
            <a:avLst/>
          </a:prstGeom>
        </p:spPr>
        <p:txBody>
          <a:bodyPr vert="vert270" wrap="square" lIns="0" tIns="889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70"/>
              </a:spcBef>
            </a:pPr>
            <a:r>
              <a:rPr sz="250" dirty="0">
                <a:latin typeface="Calibri"/>
                <a:cs typeface="Calibri"/>
              </a:rPr>
              <a:t>С</a:t>
            </a:r>
            <a:r>
              <a:rPr sz="250" spc="-5" dirty="0">
                <a:latin typeface="Calibri"/>
                <a:cs typeface="Calibri"/>
              </a:rPr>
              <a:t>у</a:t>
            </a:r>
            <a:r>
              <a:rPr sz="250" dirty="0">
                <a:latin typeface="Calibri"/>
                <a:cs typeface="Calibri"/>
              </a:rPr>
              <a:t>д</a:t>
            </a:r>
            <a:r>
              <a:rPr sz="250" spc="-5" dirty="0">
                <a:latin typeface="Calibri"/>
                <a:cs typeface="Calibri"/>
              </a:rPr>
              <a:t>о</a:t>
            </a:r>
            <a:r>
              <a:rPr sz="250" dirty="0">
                <a:latin typeface="Calibri"/>
                <a:cs typeface="Calibri"/>
              </a:rPr>
              <a:t>р</a:t>
            </a:r>
            <a:r>
              <a:rPr sz="250" spc="-5" dirty="0">
                <a:latin typeface="Calibri"/>
                <a:cs typeface="Calibri"/>
              </a:rPr>
              <a:t>ож</a:t>
            </a:r>
            <a:r>
              <a:rPr sz="250" dirty="0">
                <a:latin typeface="Calibri"/>
                <a:cs typeface="Calibri"/>
              </a:rPr>
              <a:t>н</a:t>
            </a:r>
            <a:r>
              <a:rPr sz="250" spc="-5" dirty="0">
                <a:latin typeface="Calibri"/>
                <a:cs typeface="Calibri"/>
              </a:rPr>
              <a:t>ы</a:t>
            </a:r>
            <a:r>
              <a:rPr sz="250" dirty="0">
                <a:latin typeface="Calibri"/>
                <a:cs typeface="Calibri"/>
              </a:rPr>
              <a:t>й  </a:t>
            </a:r>
            <a:r>
              <a:rPr sz="250" spc="-25" dirty="0">
                <a:latin typeface="Calibri"/>
                <a:cs typeface="Calibri"/>
              </a:rPr>
              <a:t>синдром</a:t>
            </a:r>
            <a:endParaRPr sz="25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361282" y="3748088"/>
            <a:ext cx="2060575" cy="154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00">
              <a:latin typeface="Times New Roman"/>
              <a:cs typeface="Times New Roman"/>
            </a:endParaRPr>
          </a:p>
          <a:p>
            <a:pPr marL="215265">
              <a:lnSpc>
                <a:spcPct val="100000"/>
              </a:lnSpc>
              <a:spcBef>
                <a:spcPts val="5"/>
              </a:spcBef>
            </a:pPr>
            <a:r>
              <a:rPr sz="450" spc="-50" dirty="0">
                <a:latin typeface="Calibri"/>
                <a:cs typeface="Calibri"/>
              </a:rPr>
              <a:t>Изменение </a:t>
            </a:r>
            <a:r>
              <a:rPr sz="450" spc="-45" dirty="0">
                <a:latin typeface="Calibri"/>
                <a:cs typeface="Calibri"/>
              </a:rPr>
              <a:t>сознания </a:t>
            </a:r>
            <a:r>
              <a:rPr sz="450" spc="-35" dirty="0">
                <a:latin typeface="Calibri"/>
                <a:cs typeface="Calibri"/>
              </a:rPr>
              <a:t>как </a:t>
            </a:r>
            <a:r>
              <a:rPr sz="450" spc="-45" dirty="0">
                <a:latin typeface="Calibri"/>
                <a:cs typeface="Calibri"/>
              </a:rPr>
              <a:t>индикатор перфузионно</a:t>
            </a:r>
            <a:r>
              <a:rPr sz="450" spc="-45" dirty="0">
                <a:latin typeface="Book Antiqua"/>
                <a:cs typeface="Book Antiqua"/>
              </a:rPr>
              <a:t>-</a:t>
            </a:r>
            <a:r>
              <a:rPr sz="450" spc="-45" dirty="0">
                <a:latin typeface="Calibri"/>
                <a:cs typeface="Calibri"/>
              </a:rPr>
              <a:t>метаболического</a:t>
            </a:r>
            <a:r>
              <a:rPr sz="450" spc="-35" dirty="0">
                <a:latin typeface="Calibri"/>
                <a:cs typeface="Calibri"/>
              </a:rPr>
              <a:t> </a:t>
            </a:r>
            <a:r>
              <a:rPr sz="450" spc="-45" dirty="0">
                <a:latin typeface="Calibri"/>
                <a:cs typeface="Calibri"/>
              </a:rPr>
              <a:t>сопряжения</a:t>
            </a:r>
            <a:endParaRPr sz="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00">
              <a:latin typeface="Calibri"/>
              <a:cs typeface="Calibri"/>
            </a:endParaRPr>
          </a:p>
          <a:p>
            <a:pPr marL="309245">
              <a:lnSpc>
                <a:spcPct val="100000"/>
              </a:lnSpc>
            </a:pPr>
            <a:r>
              <a:rPr sz="300" dirty="0">
                <a:latin typeface="Book Antiqua"/>
                <a:cs typeface="Book Antiqua"/>
              </a:rPr>
              <a:t>100</a:t>
            </a:r>
            <a:endParaRPr sz="3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00">
              <a:latin typeface="Book Antiqua"/>
              <a:cs typeface="Book Antiqua"/>
            </a:endParaRPr>
          </a:p>
          <a:p>
            <a:pPr marL="316865">
              <a:lnSpc>
                <a:spcPct val="100000"/>
              </a:lnSpc>
              <a:spcBef>
                <a:spcPts val="275"/>
              </a:spcBef>
            </a:pPr>
            <a:r>
              <a:rPr sz="300" dirty="0">
                <a:latin typeface="Book Antiqua"/>
                <a:cs typeface="Book Antiqua"/>
              </a:rPr>
              <a:t>70</a:t>
            </a:r>
            <a:endParaRPr sz="3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</a:pPr>
            <a:endParaRPr sz="400">
              <a:latin typeface="Book Antiqua"/>
              <a:cs typeface="Book Antiqua"/>
            </a:endParaRPr>
          </a:p>
          <a:p>
            <a:pPr marL="331470">
              <a:lnSpc>
                <a:spcPct val="100000"/>
              </a:lnSpc>
              <a:spcBef>
                <a:spcPts val="275"/>
              </a:spcBef>
            </a:pPr>
            <a:r>
              <a:rPr sz="300" dirty="0">
                <a:latin typeface="Book Antiqua"/>
                <a:cs typeface="Book Antiqua"/>
              </a:rPr>
              <a:t>10</a:t>
            </a:r>
            <a:endParaRPr sz="3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0673" y="506476"/>
            <a:ext cx="74796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00" dirty="0">
                <a:latin typeface="Calibri"/>
                <a:cs typeface="Calibri"/>
              </a:rPr>
              <a:t>Зыбкие </a:t>
            </a:r>
            <a:r>
              <a:rPr sz="2200" spc="-195" dirty="0">
                <a:latin typeface="Calibri"/>
                <a:cs typeface="Calibri"/>
              </a:rPr>
              <a:t>перфузионно-метаболические </a:t>
            </a:r>
            <a:r>
              <a:rPr sz="2200" spc="-225" dirty="0">
                <a:latin typeface="Calibri"/>
                <a:cs typeface="Calibri"/>
              </a:rPr>
              <a:t>«весы». </a:t>
            </a:r>
            <a:r>
              <a:rPr sz="2200" spc="-155" dirty="0">
                <a:latin typeface="Calibri"/>
                <a:cs typeface="Calibri"/>
              </a:rPr>
              <a:t>Как </a:t>
            </a:r>
            <a:r>
              <a:rPr sz="2200" spc="-185" dirty="0">
                <a:latin typeface="Calibri"/>
                <a:cs typeface="Calibri"/>
              </a:rPr>
              <a:t>легко </a:t>
            </a:r>
            <a:r>
              <a:rPr sz="2200" spc="-180" dirty="0">
                <a:latin typeface="Calibri"/>
                <a:cs typeface="Calibri"/>
              </a:rPr>
              <a:t>это </a:t>
            </a:r>
            <a:r>
              <a:rPr sz="2200" spc="-170" dirty="0">
                <a:latin typeface="Calibri"/>
                <a:cs typeface="Calibri"/>
              </a:rPr>
              <a:t>все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204" dirty="0">
                <a:latin typeface="Calibri"/>
                <a:cs typeface="Calibri"/>
              </a:rPr>
              <a:t>повредить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852096" y="2364854"/>
            <a:ext cx="1174115" cy="1147445"/>
            <a:chOff x="5852096" y="2364854"/>
            <a:chExt cx="1174115" cy="1147445"/>
          </a:xfrm>
        </p:grpSpPr>
        <p:sp>
          <p:nvSpPr>
            <p:cNvPr id="4" name="object 4"/>
            <p:cNvSpPr/>
            <p:nvPr/>
          </p:nvSpPr>
          <p:spPr>
            <a:xfrm>
              <a:off x="5858446" y="3182020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5" h="323850">
                  <a:moveTo>
                    <a:pt x="580429" y="0"/>
                  </a:moveTo>
                  <a:lnTo>
                    <a:pt x="507621" y="1261"/>
                  </a:lnTo>
                  <a:lnTo>
                    <a:pt x="437512" y="4945"/>
                  </a:lnTo>
                  <a:lnTo>
                    <a:pt x="370646" y="10899"/>
                  </a:lnTo>
                  <a:lnTo>
                    <a:pt x="307566" y="18971"/>
                  </a:lnTo>
                  <a:lnTo>
                    <a:pt x="248817" y="29011"/>
                  </a:lnTo>
                  <a:lnTo>
                    <a:pt x="194943" y="40865"/>
                  </a:lnTo>
                  <a:lnTo>
                    <a:pt x="146487" y="54383"/>
                  </a:lnTo>
                  <a:lnTo>
                    <a:pt x="103993" y="69413"/>
                  </a:lnTo>
                  <a:lnTo>
                    <a:pt x="68006" y="85802"/>
                  </a:lnTo>
                  <a:lnTo>
                    <a:pt x="17726" y="122054"/>
                  </a:lnTo>
                  <a:lnTo>
                    <a:pt x="0" y="161925"/>
                  </a:lnTo>
                  <a:lnTo>
                    <a:pt x="4522" y="182236"/>
                  </a:lnTo>
                  <a:lnTo>
                    <a:pt x="39069" y="220448"/>
                  </a:lnTo>
                  <a:lnTo>
                    <a:pt x="103993" y="254436"/>
                  </a:lnTo>
                  <a:lnTo>
                    <a:pt x="146487" y="269465"/>
                  </a:lnTo>
                  <a:lnTo>
                    <a:pt x="194943" y="282983"/>
                  </a:lnTo>
                  <a:lnTo>
                    <a:pt x="248817" y="294838"/>
                  </a:lnTo>
                  <a:lnTo>
                    <a:pt x="307566" y="304877"/>
                  </a:lnTo>
                  <a:lnTo>
                    <a:pt x="370646" y="312950"/>
                  </a:lnTo>
                  <a:lnTo>
                    <a:pt x="437512" y="318904"/>
                  </a:lnTo>
                  <a:lnTo>
                    <a:pt x="507621" y="322588"/>
                  </a:lnTo>
                  <a:lnTo>
                    <a:pt x="580429" y="323850"/>
                  </a:lnTo>
                  <a:lnTo>
                    <a:pt x="653237" y="322588"/>
                  </a:lnTo>
                  <a:lnTo>
                    <a:pt x="723346" y="318904"/>
                  </a:lnTo>
                  <a:lnTo>
                    <a:pt x="790212" y="312950"/>
                  </a:lnTo>
                  <a:lnTo>
                    <a:pt x="853292" y="304877"/>
                  </a:lnTo>
                  <a:lnTo>
                    <a:pt x="912041" y="294838"/>
                  </a:lnTo>
                  <a:lnTo>
                    <a:pt x="965915" y="282983"/>
                  </a:lnTo>
                  <a:lnTo>
                    <a:pt x="1014371" y="269465"/>
                  </a:lnTo>
                  <a:lnTo>
                    <a:pt x="1056865" y="254436"/>
                  </a:lnTo>
                  <a:lnTo>
                    <a:pt x="1092852" y="238046"/>
                  </a:lnTo>
                  <a:lnTo>
                    <a:pt x="1143131" y="201795"/>
                  </a:lnTo>
                  <a:lnTo>
                    <a:pt x="1160858" y="161925"/>
                  </a:lnTo>
                  <a:lnTo>
                    <a:pt x="1156336" y="141613"/>
                  </a:lnTo>
                  <a:lnTo>
                    <a:pt x="1121789" y="103400"/>
                  </a:lnTo>
                  <a:lnTo>
                    <a:pt x="1056865" y="69413"/>
                  </a:lnTo>
                  <a:lnTo>
                    <a:pt x="1014371" y="54383"/>
                  </a:lnTo>
                  <a:lnTo>
                    <a:pt x="965915" y="40865"/>
                  </a:lnTo>
                  <a:lnTo>
                    <a:pt x="912041" y="29011"/>
                  </a:lnTo>
                  <a:lnTo>
                    <a:pt x="853292" y="18971"/>
                  </a:lnTo>
                  <a:lnTo>
                    <a:pt x="790212" y="10899"/>
                  </a:lnTo>
                  <a:lnTo>
                    <a:pt x="723346" y="4945"/>
                  </a:lnTo>
                  <a:lnTo>
                    <a:pt x="653237" y="1261"/>
                  </a:lnTo>
                  <a:lnTo>
                    <a:pt x="5804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58446" y="3182020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5" h="323850">
                  <a:moveTo>
                    <a:pt x="0" y="161925"/>
                  </a:moveTo>
                  <a:lnTo>
                    <a:pt x="17726" y="122054"/>
                  </a:lnTo>
                  <a:lnTo>
                    <a:pt x="68006" y="85803"/>
                  </a:lnTo>
                  <a:lnTo>
                    <a:pt x="103993" y="69413"/>
                  </a:lnTo>
                  <a:lnTo>
                    <a:pt x="146487" y="54384"/>
                  </a:lnTo>
                  <a:lnTo>
                    <a:pt x="194943" y="40866"/>
                  </a:lnTo>
                  <a:lnTo>
                    <a:pt x="248817" y="29011"/>
                  </a:lnTo>
                  <a:lnTo>
                    <a:pt x="307566" y="18972"/>
                  </a:lnTo>
                  <a:lnTo>
                    <a:pt x="370646" y="10899"/>
                  </a:lnTo>
                  <a:lnTo>
                    <a:pt x="437512" y="4945"/>
                  </a:lnTo>
                  <a:lnTo>
                    <a:pt x="507621" y="1261"/>
                  </a:lnTo>
                  <a:lnTo>
                    <a:pt x="580429" y="0"/>
                  </a:lnTo>
                  <a:lnTo>
                    <a:pt x="653237" y="1261"/>
                  </a:lnTo>
                  <a:lnTo>
                    <a:pt x="723346" y="4945"/>
                  </a:lnTo>
                  <a:lnTo>
                    <a:pt x="790212" y="10899"/>
                  </a:lnTo>
                  <a:lnTo>
                    <a:pt x="853292" y="18972"/>
                  </a:lnTo>
                  <a:lnTo>
                    <a:pt x="912041" y="29011"/>
                  </a:lnTo>
                  <a:lnTo>
                    <a:pt x="965915" y="40866"/>
                  </a:lnTo>
                  <a:lnTo>
                    <a:pt x="1014371" y="54384"/>
                  </a:lnTo>
                  <a:lnTo>
                    <a:pt x="1056865" y="69413"/>
                  </a:lnTo>
                  <a:lnTo>
                    <a:pt x="1092852" y="85803"/>
                  </a:lnTo>
                  <a:lnTo>
                    <a:pt x="1143132" y="122054"/>
                  </a:lnTo>
                  <a:lnTo>
                    <a:pt x="1160859" y="161925"/>
                  </a:lnTo>
                  <a:lnTo>
                    <a:pt x="1156336" y="182236"/>
                  </a:lnTo>
                  <a:lnTo>
                    <a:pt x="1121789" y="220449"/>
                  </a:lnTo>
                  <a:lnTo>
                    <a:pt x="1056865" y="254436"/>
                  </a:lnTo>
                  <a:lnTo>
                    <a:pt x="1014371" y="269465"/>
                  </a:lnTo>
                  <a:lnTo>
                    <a:pt x="965915" y="282983"/>
                  </a:lnTo>
                  <a:lnTo>
                    <a:pt x="912041" y="294838"/>
                  </a:lnTo>
                  <a:lnTo>
                    <a:pt x="853292" y="304877"/>
                  </a:lnTo>
                  <a:lnTo>
                    <a:pt x="790212" y="312950"/>
                  </a:lnTo>
                  <a:lnTo>
                    <a:pt x="723346" y="318904"/>
                  </a:lnTo>
                  <a:lnTo>
                    <a:pt x="653237" y="322588"/>
                  </a:lnTo>
                  <a:lnTo>
                    <a:pt x="580429" y="323850"/>
                  </a:lnTo>
                  <a:lnTo>
                    <a:pt x="507621" y="322588"/>
                  </a:lnTo>
                  <a:lnTo>
                    <a:pt x="437512" y="318904"/>
                  </a:lnTo>
                  <a:lnTo>
                    <a:pt x="370646" y="312950"/>
                  </a:lnTo>
                  <a:lnTo>
                    <a:pt x="307566" y="304877"/>
                  </a:lnTo>
                  <a:lnTo>
                    <a:pt x="248817" y="294838"/>
                  </a:lnTo>
                  <a:lnTo>
                    <a:pt x="194943" y="282983"/>
                  </a:lnTo>
                  <a:lnTo>
                    <a:pt x="146487" y="269465"/>
                  </a:lnTo>
                  <a:lnTo>
                    <a:pt x="103993" y="254436"/>
                  </a:lnTo>
                  <a:lnTo>
                    <a:pt x="68006" y="238046"/>
                  </a:lnTo>
                  <a:lnTo>
                    <a:pt x="17726" y="201795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58447" y="2371204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5" h="270510">
                  <a:moveTo>
                    <a:pt x="513160" y="0"/>
                  </a:moveTo>
                  <a:lnTo>
                    <a:pt x="443527" y="1233"/>
                  </a:lnTo>
                  <a:lnTo>
                    <a:pt x="376741" y="4827"/>
                  </a:lnTo>
                  <a:lnTo>
                    <a:pt x="313414" y="10619"/>
                  </a:lnTo>
                  <a:lnTo>
                    <a:pt x="254158" y="18449"/>
                  </a:lnTo>
                  <a:lnTo>
                    <a:pt x="199583" y="28156"/>
                  </a:lnTo>
                  <a:lnTo>
                    <a:pt x="150301" y="39580"/>
                  </a:lnTo>
                  <a:lnTo>
                    <a:pt x="106923" y="52557"/>
                  </a:lnTo>
                  <a:lnTo>
                    <a:pt x="70061" y="66929"/>
                  </a:lnTo>
                  <a:lnTo>
                    <a:pt x="18330" y="99210"/>
                  </a:lnTo>
                  <a:lnTo>
                    <a:pt x="0" y="135135"/>
                  </a:lnTo>
                  <a:lnTo>
                    <a:pt x="4684" y="153472"/>
                  </a:lnTo>
                  <a:lnTo>
                    <a:pt x="40326" y="187736"/>
                  </a:lnTo>
                  <a:lnTo>
                    <a:pt x="106923" y="217713"/>
                  </a:lnTo>
                  <a:lnTo>
                    <a:pt x="150301" y="230691"/>
                  </a:lnTo>
                  <a:lnTo>
                    <a:pt x="199583" y="242114"/>
                  </a:lnTo>
                  <a:lnTo>
                    <a:pt x="254158" y="251821"/>
                  </a:lnTo>
                  <a:lnTo>
                    <a:pt x="313414" y="259651"/>
                  </a:lnTo>
                  <a:lnTo>
                    <a:pt x="376741" y="265444"/>
                  </a:lnTo>
                  <a:lnTo>
                    <a:pt x="443527" y="269037"/>
                  </a:lnTo>
                  <a:lnTo>
                    <a:pt x="513160" y="270271"/>
                  </a:lnTo>
                  <a:lnTo>
                    <a:pt x="582792" y="269037"/>
                  </a:lnTo>
                  <a:lnTo>
                    <a:pt x="649577" y="265444"/>
                  </a:lnTo>
                  <a:lnTo>
                    <a:pt x="712904" y="259651"/>
                  </a:lnTo>
                  <a:lnTo>
                    <a:pt x="772160" y="251821"/>
                  </a:lnTo>
                  <a:lnTo>
                    <a:pt x="826735" y="242114"/>
                  </a:lnTo>
                  <a:lnTo>
                    <a:pt x="876017" y="230691"/>
                  </a:lnTo>
                  <a:lnTo>
                    <a:pt x="919395" y="217713"/>
                  </a:lnTo>
                  <a:lnTo>
                    <a:pt x="956257" y="203341"/>
                  </a:lnTo>
                  <a:lnTo>
                    <a:pt x="1007988" y="171060"/>
                  </a:lnTo>
                  <a:lnTo>
                    <a:pt x="1026318" y="135135"/>
                  </a:lnTo>
                  <a:lnTo>
                    <a:pt x="1021634" y="116798"/>
                  </a:lnTo>
                  <a:lnTo>
                    <a:pt x="985992" y="82534"/>
                  </a:lnTo>
                  <a:lnTo>
                    <a:pt x="919395" y="52557"/>
                  </a:lnTo>
                  <a:lnTo>
                    <a:pt x="876017" y="39580"/>
                  </a:lnTo>
                  <a:lnTo>
                    <a:pt x="826735" y="28156"/>
                  </a:lnTo>
                  <a:lnTo>
                    <a:pt x="772160" y="18449"/>
                  </a:lnTo>
                  <a:lnTo>
                    <a:pt x="712904" y="10619"/>
                  </a:lnTo>
                  <a:lnTo>
                    <a:pt x="649577" y="4827"/>
                  </a:lnTo>
                  <a:lnTo>
                    <a:pt x="582792" y="1233"/>
                  </a:lnTo>
                  <a:lnTo>
                    <a:pt x="51316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8447" y="2371204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5" h="270510">
                  <a:moveTo>
                    <a:pt x="0" y="135136"/>
                  </a:moveTo>
                  <a:lnTo>
                    <a:pt x="18330" y="99211"/>
                  </a:lnTo>
                  <a:lnTo>
                    <a:pt x="70061" y="66930"/>
                  </a:lnTo>
                  <a:lnTo>
                    <a:pt x="106923" y="52558"/>
                  </a:lnTo>
                  <a:lnTo>
                    <a:pt x="150300" y="39580"/>
                  </a:lnTo>
                  <a:lnTo>
                    <a:pt x="199583" y="28157"/>
                  </a:lnTo>
                  <a:lnTo>
                    <a:pt x="254158" y="18450"/>
                  </a:lnTo>
                  <a:lnTo>
                    <a:pt x="313414" y="10619"/>
                  </a:lnTo>
                  <a:lnTo>
                    <a:pt x="376741" y="4827"/>
                  </a:lnTo>
                  <a:lnTo>
                    <a:pt x="443526" y="1233"/>
                  </a:lnTo>
                  <a:lnTo>
                    <a:pt x="513159" y="0"/>
                  </a:lnTo>
                  <a:lnTo>
                    <a:pt x="582792" y="1233"/>
                  </a:lnTo>
                  <a:lnTo>
                    <a:pt x="649577" y="4827"/>
                  </a:lnTo>
                  <a:lnTo>
                    <a:pt x="712904" y="10619"/>
                  </a:lnTo>
                  <a:lnTo>
                    <a:pt x="772160" y="18450"/>
                  </a:lnTo>
                  <a:lnTo>
                    <a:pt x="826735" y="28157"/>
                  </a:lnTo>
                  <a:lnTo>
                    <a:pt x="876018" y="39580"/>
                  </a:lnTo>
                  <a:lnTo>
                    <a:pt x="919395" y="52558"/>
                  </a:lnTo>
                  <a:lnTo>
                    <a:pt x="956257" y="66930"/>
                  </a:lnTo>
                  <a:lnTo>
                    <a:pt x="1007988" y="99211"/>
                  </a:lnTo>
                  <a:lnTo>
                    <a:pt x="1026319" y="135136"/>
                  </a:lnTo>
                  <a:lnTo>
                    <a:pt x="1021634" y="153473"/>
                  </a:lnTo>
                  <a:lnTo>
                    <a:pt x="985992" y="187737"/>
                  </a:lnTo>
                  <a:lnTo>
                    <a:pt x="919395" y="217713"/>
                  </a:lnTo>
                  <a:lnTo>
                    <a:pt x="876018" y="230691"/>
                  </a:lnTo>
                  <a:lnTo>
                    <a:pt x="826735" y="242114"/>
                  </a:lnTo>
                  <a:lnTo>
                    <a:pt x="772160" y="251821"/>
                  </a:lnTo>
                  <a:lnTo>
                    <a:pt x="712904" y="259652"/>
                  </a:lnTo>
                  <a:lnTo>
                    <a:pt x="649577" y="265444"/>
                  </a:lnTo>
                  <a:lnTo>
                    <a:pt x="582792" y="269038"/>
                  </a:lnTo>
                  <a:lnTo>
                    <a:pt x="513159" y="270272"/>
                  </a:lnTo>
                  <a:lnTo>
                    <a:pt x="443526" y="269038"/>
                  </a:lnTo>
                  <a:lnTo>
                    <a:pt x="376741" y="265444"/>
                  </a:lnTo>
                  <a:lnTo>
                    <a:pt x="313414" y="259652"/>
                  </a:lnTo>
                  <a:lnTo>
                    <a:pt x="254158" y="251821"/>
                  </a:lnTo>
                  <a:lnTo>
                    <a:pt x="199583" y="242114"/>
                  </a:lnTo>
                  <a:lnTo>
                    <a:pt x="150300" y="230691"/>
                  </a:lnTo>
                  <a:lnTo>
                    <a:pt x="106923" y="217713"/>
                  </a:lnTo>
                  <a:lnTo>
                    <a:pt x="70061" y="203341"/>
                  </a:lnTo>
                  <a:lnTo>
                    <a:pt x="18330" y="171060"/>
                  </a:lnTo>
                  <a:lnTo>
                    <a:pt x="0" y="135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247782" y="1998979"/>
            <a:ext cx="247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>
                <a:latin typeface="Calibri"/>
                <a:cs typeface="Calibri"/>
              </a:rPr>
              <a:t>-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1274" y="2635126"/>
            <a:ext cx="3171825" cy="498475"/>
            <a:chOff x="1181274" y="2635126"/>
            <a:chExt cx="3171825" cy="498475"/>
          </a:xfrm>
        </p:grpSpPr>
        <p:sp>
          <p:nvSpPr>
            <p:cNvPr id="10" name="object 10"/>
            <p:cNvSpPr/>
            <p:nvPr/>
          </p:nvSpPr>
          <p:spPr>
            <a:xfrm>
              <a:off x="1187624" y="264147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9" y="0"/>
                  </a:moveTo>
                  <a:lnTo>
                    <a:pt x="0" y="0"/>
                  </a:lnTo>
                  <a:lnTo>
                    <a:pt x="789682" y="485775"/>
                  </a:lnTo>
                  <a:lnTo>
                    <a:pt x="2369046" y="485775"/>
                  </a:lnTo>
                  <a:lnTo>
                    <a:pt x="31587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7624" y="264147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7" y="485775"/>
                  </a:lnTo>
                  <a:lnTo>
                    <a:pt x="3158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109764" y="2675635"/>
            <a:ext cx="131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solidFill>
                  <a:srgbClr val="FFFFFF"/>
                </a:solidFill>
                <a:latin typeface="Calibri"/>
                <a:cs typeface="Calibri"/>
              </a:rPr>
              <a:t>метаболизм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06974" y="3143920"/>
            <a:ext cx="1912620" cy="1264920"/>
            <a:chOff x="3606974" y="3143920"/>
            <a:chExt cx="1912620" cy="1264920"/>
          </a:xfrm>
        </p:grpSpPr>
        <p:sp>
          <p:nvSpPr>
            <p:cNvPr id="14" name="object 14"/>
            <p:cNvSpPr/>
            <p:nvPr/>
          </p:nvSpPr>
          <p:spPr>
            <a:xfrm>
              <a:off x="3645074" y="3182020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1" y="0"/>
                  </a:moveTo>
                  <a:lnTo>
                    <a:pt x="0" y="1188243"/>
                  </a:lnTo>
                  <a:lnTo>
                    <a:pt x="1835943" y="1188243"/>
                  </a:lnTo>
                  <a:lnTo>
                    <a:pt x="9179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45074" y="3182020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51088" y="3806952"/>
            <a:ext cx="797560" cy="5105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28575" algn="ctr">
              <a:lnSpc>
                <a:spcPct val="94500"/>
              </a:lnSpc>
              <a:spcBef>
                <a:spcPts val="170"/>
              </a:spcBef>
            </a:pPr>
            <a:r>
              <a:rPr sz="1100" spc="-120" dirty="0">
                <a:solidFill>
                  <a:srgbClr val="FFFFFF"/>
                </a:solidFill>
                <a:latin typeface="Calibri"/>
                <a:cs typeface="Calibri"/>
              </a:rPr>
              <a:t>Перфузионно-  </a:t>
            </a:r>
            <a:r>
              <a:rPr sz="1100" spc="-18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9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spc="-1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spc="-14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1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spc="-105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100" spc="-114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100" spc="-9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spc="-13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100" spc="-130" dirty="0">
                <a:solidFill>
                  <a:srgbClr val="FFFFFF"/>
                </a:solidFill>
                <a:latin typeface="Calibri"/>
                <a:cs typeface="Calibri"/>
              </a:rPr>
              <a:t>сопряжение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31766" y="2635126"/>
            <a:ext cx="6120765" cy="585470"/>
            <a:chOff x="1931766" y="2635126"/>
            <a:chExt cx="6120765" cy="585470"/>
          </a:xfrm>
        </p:grpSpPr>
        <p:sp>
          <p:nvSpPr>
            <p:cNvPr id="18" name="object 18"/>
            <p:cNvSpPr/>
            <p:nvPr/>
          </p:nvSpPr>
          <p:spPr>
            <a:xfrm>
              <a:off x="1969866" y="3182020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40474" y="2641476"/>
              <a:ext cx="3105150" cy="485775"/>
            </a:xfrm>
            <a:custGeom>
              <a:avLst/>
              <a:gdLst/>
              <a:ahLst/>
              <a:cxnLst/>
              <a:rect l="l" t="t" r="r" b="b"/>
              <a:pathLst>
                <a:path w="3105150" h="485775">
                  <a:moveTo>
                    <a:pt x="3105150" y="0"/>
                  </a:moveTo>
                  <a:lnTo>
                    <a:pt x="0" y="0"/>
                  </a:lnTo>
                  <a:lnTo>
                    <a:pt x="776287" y="485775"/>
                  </a:lnTo>
                  <a:lnTo>
                    <a:pt x="2328862" y="485775"/>
                  </a:lnTo>
                  <a:lnTo>
                    <a:pt x="310515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40474" y="2641476"/>
              <a:ext cx="3105150" cy="485775"/>
            </a:xfrm>
            <a:custGeom>
              <a:avLst/>
              <a:gdLst/>
              <a:ahLst/>
              <a:cxnLst/>
              <a:rect l="l" t="t" r="r" b="b"/>
              <a:pathLst>
                <a:path w="3105150" h="485775">
                  <a:moveTo>
                    <a:pt x="0" y="0"/>
                  </a:moveTo>
                  <a:lnTo>
                    <a:pt x="776287" y="485775"/>
                  </a:lnTo>
                  <a:lnTo>
                    <a:pt x="2328862" y="485775"/>
                  </a:lnTo>
                  <a:lnTo>
                    <a:pt x="310515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65205" y="2675635"/>
            <a:ext cx="1056640" cy="987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25"/>
              </a:lnSpc>
              <a:spcBef>
                <a:spcPts val="100"/>
              </a:spcBef>
            </a:pPr>
            <a:r>
              <a:rPr sz="2400" spc="-21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2400" spc="-21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-204" dirty="0">
                <a:solidFill>
                  <a:srgbClr val="FFFFFF"/>
                </a:solidFill>
                <a:latin typeface="Calibri"/>
                <a:cs typeface="Calibri"/>
              </a:rPr>
              <a:t>рф</a:t>
            </a:r>
            <a:r>
              <a:rPr sz="2400" spc="-17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400" spc="-18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2400" spc="-25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-210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endParaRPr sz="2400">
              <a:latin typeface="Calibri"/>
              <a:cs typeface="Calibri"/>
            </a:endParaRPr>
          </a:p>
          <a:p>
            <a:pPr marR="100330" algn="ctr">
              <a:lnSpc>
                <a:spcPts val="5045"/>
              </a:lnSpc>
            </a:pPr>
            <a:r>
              <a:rPr sz="4500" spc="-375" dirty="0">
                <a:latin typeface="Calibri"/>
                <a:cs typeface="Calibri"/>
              </a:rPr>
              <a:t>+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12743" y="1014687"/>
            <a:ext cx="607060" cy="1234440"/>
            <a:chOff x="5312743" y="1014687"/>
            <a:chExt cx="607060" cy="1234440"/>
          </a:xfrm>
        </p:grpSpPr>
        <p:sp>
          <p:nvSpPr>
            <p:cNvPr id="23" name="object 23"/>
            <p:cNvSpPr/>
            <p:nvPr/>
          </p:nvSpPr>
          <p:spPr>
            <a:xfrm>
              <a:off x="5319092" y="1021036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60" h="1221739">
                  <a:moveTo>
                    <a:pt x="445590" y="0"/>
                  </a:moveTo>
                  <a:lnTo>
                    <a:pt x="148530" y="0"/>
                  </a:lnTo>
                  <a:lnTo>
                    <a:pt x="148530" y="916184"/>
                  </a:lnTo>
                  <a:lnTo>
                    <a:pt x="0" y="916184"/>
                  </a:lnTo>
                  <a:lnTo>
                    <a:pt x="297060" y="1221581"/>
                  </a:lnTo>
                  <a:lnTo>
                    <a:pt x="594122" y="916184"/>
                  </a:lnTo>
                  <a:lnTo>
                    <a:pt x="445590" y="91618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19093" y="1021037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60" h="1221739">
                  <a:moveTo>
                    <a:pt x="594122" y="916184"/>
                  </a:moveTo>
                  <a:lnTo>
                    <a:pt x="297060" y="1221581"/>
                  </a:lnTo>
                  <a:lnTo>
                    <a:pt x="0" y="916184"/>
                  </a:lnTo>
                  <a:lnTo>
                    <a:pt x="148530" y="91618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916184"/>
                  </a:lnTo>
                  <a:lnTo>
                    <a:pt x="594122" y="9161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505663" y="1148207"/>
            <a:ext cx="234950" cy="812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170" dirty="0">
                <a:latin typeface="Calibri"/>
                <a:cs typeface="Calibri"/>
              </a:rPr>
              <a:t>Гиповолемия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581824" y="3499520"/>
            <a:ext cx="553720" cy="1308100"/>
            <a:chOff x="5581824" y="3499520"/>
            <a:chExt cx="553720" cy="1308100"/>
          </a:xfrm>
        </p:grpSpPr>
        <p:sp>
          <p:nvSpPr>
            <p:cNvPr id="27" name="object 27"/>
            <p:cNvSpPr/>
            <p:nvPr/>
          </p:nvSpPr>
          <p:spPr>
            <a:xfrm>
              <a:off x="5588174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270271" y="0"/>
                  </a:moveTo>
                  <a:lnTo>
                    <a:pt x="0" y="323850"/>
                  </a:lnTo>
                  <a:lnTo>
                    <a:pt x="135135" y="323850"/>
                  </a:lnTo>
                  <a:lnTo>
                    <a:pt x="135135" y="1295399"/>
                  </a:lnTo>
                  <a:lnTo>
                    <a:pt x="405408" y="1295399"/>
                  </a:lnTo>
                  <a:lnTo>
                    <a:pt x="405408" y="323850"/>
                  </a:lnTo>
                  <a:lnTo>
                    <a:pt x="540543" y="323850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88174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0" y="323850"/>
                  </a:moveTo>
                  <a:lnTo>
                    <a:pt x="270272" y="0"/>
                  </a:lnTo>
                  <a:lnTo>
                    <a:pt x="540544" y="323850"/>
                  </a:lnTo>
                  <a:lnTo>
                    <a:pt x="405408" y="323850"/>
                  </a:lnTo>
                  <a:lnTo>
                    <a:pt x="405408" y="1295400"/>
                  </a:lnTo>
                  <a:lnTo>
                    <a:pt x="135136" y="1295400"/>
                  </a:lnTo>
                  <a:lnTo>
                    <a:pt x="135136" y="323850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710059" y="3940555"/>
            <a:ext cx="287020" cy="587375"/>
          </a:xfrm>
          <a:prstGeom prst="rect">
            <a:avLst/>
          </a:prstGeom>
        </p:spPr>
        <p:txBody>
          <a:bodyPr vert="vert" wrap="square" lIns="0" tIns="13970" rIns="0" bIns="0" rtlCol="0">
            <a:spAutoFit/>
          </a:bodyPr>
          <a:lstStyle/>
          <a:p>
            <a:pPr marL="33655" marR="5080" indent="-21590">
              <a:lnSpc>
                <a:spcPts val="1000"/>
              </a:lnSpc>
              <a:spcBef>
                <a:spcPts val="110"/>
              </a:spcBef>
            </a:pPr>
            <a:r>
              <a:rPr sz="900" spc="-5" dirty="0">
                <a:latin typeface="Calibri"/>
                <a:cs typeface="Calibri"/>
              </a:rPr>
              <a:t>Арт</a:t>
            </a:r>
            <a:r>
              <a:rPr sz="900" dirty="0">
                <a:latin typeface="Calibri"/>
                <a:cs typeface="Calibri"/>
              </a:rPr>
              <a:t>е</a:t>
            </a:r>
            <a:r>
              <a:rPr sz="900" spc="-5" dirty="0">
                <a:latin typeface="Calibri"/>
                <a:cs typeface="Calibri"/>
              </a:rPr>
              <a:t>р</a:t>
            </a:r>
            <a:r>
              <a:rPr sz="900" dirty="0">
                <a:latin typeface="Calibri"/>
                <a:cs typeface="Calibri"/>
              </a:rPr>
              <a:t>иа</a:t>
            </a:r>
            <a:r>
              <a:rPr sz="900" spc="-5" dirty="0">
                <a:latin typeface="Calibri"/>
                <a:cs typeface="Calibri"/>
              </a:rPr>
              <a:t>льн</a:t>
            </a:r>
            <a:r>
              <a:rPr sz="900" dirty="0">
                <a:latin typeface="Calibri"/>
                <a:cs typeface="Calibri"/>
              </a:rPr>
              <a:t>ая  </a:t>
            </a:r>
            <a:r>
              <a:rPr sz="900" spc="-80" dirty="0"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68790" y="3499520"/>
            <a:ext cx="553720" cy="1308100"/>
            <a:chOff x="6068790" y="3499520"/>
            <a:chExt cx="553720" cy="1308100"/>
          </a:xfrm>
        </p:grpSpPr>
        <p:sp>
          <p:nvSpPr>
            <p:cNvPr id="31" name="object 31"/>
            <p:cNvSpPr/>
            <p:nvPr/>
          </p:nvSpPr>
          <p:spPr>
            <a:xfrm>
              <a:off x="6075140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270271" y="0"/>
                  </a:moveTo>
                  <a:lnTo>
                    <a:pt x="0" y="323850"/>
                  </a:lnTo>
                  <a:lnTo>
                    <a:pt x="135135" y="323850"/>
                  </a:lnTo>
                  <a:lnTo>
                    <a:pt x="135135" y="1295399"/>
                  </a:lnTo>
                  <a:lnTo>
                    <a:pt x="405406" y="1295399"/>
                  </a:lnTo>
                  <a:lnTo>
                    <a:pt x="405406" y="323850"/>
                  </a:lnTo>
                  <a:lnTo>
                    <a:pt x="540543" y="323850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75140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0" y="323850"/>
                  </a:moveTo>
                  <a:lnTo>
                    <a:pt x="270272" y="0"/>
                  </a:lnTo>
                  <a:lnTo>
                    <a:pt x="540544" y="323850"/>
                  </a:lnTo>
                  <a:lnTo>
                    <a:pt x="405408" y="323850"/>
                  </a:lnTo>
                  <a:lnTo>
                    <a:pt x="405408" y="1295400"/>
                  </a:lnTo>
                  <a:lnTo>
                    <a:pt x="135136" y="1295400"/>
                  </a:lnTo>
                  <a:lnTo>
                    <a:pt x="135136" y="323850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247164" y="3882644"/>
            <a:ext cx="189865" cy="70675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130" dirty="0">
                <a:latin typeface="Calibri"/>
                <a:cs typeface="Calibri"/>
              </a:rPr>
              <a:t>Гиперволемия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554565" y="3499520"/>
            <a:ext cx="553720" cy="1308100"/>
            <a:chOff x="6554565" y="3499520"/>
            <a:chExt cx="553720" cy="1308100"/>
          </a:xfrm>
        </p:grpSpPr>
        <p:sp>
          <p:nvSpPr>
            <p:cNvPr id="35" name="object 35"/>
            <p:cNvSpPr/>
            <p:nvPr/>
          </p:nvSpPr>
          <p:spPr>
            <a:xfrm>
              <a:off x="6560915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270271" y="0"/>
                  </a:moveTo>
                  <a:lnTo>
                    <a:pt x="0" y="323850"/>
                  </a:lnTo>
                  <a:lnTo>
                    <a:pt x="135135" y="323850"/>
                  </a:lnTo>
                  <a:lnTo>
                    <a:pt x="135135" y="1295399"/>
                  </a:lnTo>
                  <a:lnTo>
                    <a:pt x="405408" y="1295399"/>
                  </a:lnTo>
                  <a:lnTo>
                    <a:pt x="405408" y="323850"/>
                  </a:lnTo>
                  <a:lnTo>
                    <a:pt x="540543" y="323850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60915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0" y="323850"/>
                  </a:moveTo>
                  <a:lnTo>
                    <a:pt x="270272" y="0"/>
                  </a:lnTo>
                  <a:lnTo>
                    <a:pt x="540544" y="323850"/>
                  </a:lnTo>
                  <a:lnTo>
                    <a:pt x="405408" y="323850"/>
                  </a:lnTo>
                  <a:lnTo>
                    <a:pt x="405408" y="1295400"/>
                  </a:lnTo>
                  <a:lnTo>
                    <a:pt x="135136" y="1295400"/>
                  </a:lnTo>
                  <a:lnTo>
                    <a:pt x="135136" y="323850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732939" y="3788155"/>
            <a:ext cx="189865" cy="8953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135" dirty="0">
                <a:latin typeface="Calibri"/>
                <a:cs typeface="Calibri"/>
              </a:rPr>
              <a:t>Симпатомиметики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095108" y="3499520"/>
            <a:ext cx="553720" cy="1308100"/>
            <a:chOff x="7095108" y="3499520"/>
            <a:chExt cx="553720" cy="1308100"/>
          </a:xfrm>
        </p:grpSpPr>
        <p:sp>
          <p:nvSpPr>
            <p:cNvPr id="39" name="object 39"/>
            <p:cNvSpPr/>
            <p:nvPr/>
          </p:nvSpPr>
          <p:spPr>
            <a:xfrm>
              <a:off x="7101458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270271" y="0"/>
                  </a:moveTo>
                  <a:lnTo>
                    <a:pt x="0" y="323850"/>
                  </a:lnTo>
                  <a:lnTo>
                    <a:pt x="135135" y="323850"/>
                  </a:lnTo>
                  <a:lnTo>
                    <a:pt x="135135" y="1295399"/>
                  </a:lnTo>
                  <a:lnTo>
                    <a:pt x="405408" y="1295399"/>
                  </a:lnTo>
                  <a:lnTo>
                    <a:pt x="405408" y="323850"/>
                  </a:lnTo>
                  <a:lnTo>
                    <a:pt x="540543" y="323850"/>
                  </a:lnTo>
                  <a:lnTo>
                    <a:pt x="2702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01458" y="3505870"/>
              <a:ext cx="541020" cy="1295400"/>
            </a:xfrm>
            <a:custGeom>
              <a:avLst/>
              <a:gdLst/>
              <a:ahLst/>
              <a:cxnLst/>
              <a:rect l="l" t="t" r="r" b="b"/>
              <a:pathLst>
                <a:path w="541020" h="1295400">
                  <a:moveTo>
                    <a:pt x="0" y="323850"/>
                  </a:moveTo>
                  <a:lnTo>
                    <a:pt x="270272" y="0"/>
                  </a:lnTo>
                  <a:lnTo>
                    <a:pt x="540544" y="323850"/>
                  </a:lnTo>
                  <a:lnTo>
                    <a:pt x="405408" y="323850"/>
                  </a:lnTo>
                  <a:lnTo>
                    <a:pt x="405408" y="1295400"/>
                  </a:lnTo>
                  <a:lnTo>
                    <a:pt x="135136" y="1295400"/>
                  </a:lnTo>
                  <a:lnTo>
                    <a:pt x="135136" y="323850"/>
                  </a:lnTo>
                  <a:lnTo>
                    <a:pt x="0" y="3238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35166" y="3775964"/>
            <a:ext cx="272415" cy="895350"/>
          </a:xfrm>
          <a:prstGeom prst="rect">
            <a:avLst/>
          </a:prstGeom>
        </p:spPr>
        <p:txBody>
          <a:bodyPr vert="vert" wrap="square" lIns="0" tIns="2540" rIns="0" bIns="0" rtlCol="0">
            <a:spAutoFit/>
          </a:bodyPr>
          <a:lstStyle/>
          <a:p>
            <a:pPr marL="12700" marR="5080" indent="249554">
              <a:lnSpc>
                <a:spcPts val="1000"/>
              </a:lnSpc>
              <a:spcBef>
                <a:spcPts val="20"/>
              </a:spcBef>
            </a:pPr>
            <a:r>
              <a:rPr sz="800" spc="-85" dirty="0">
                <a:latin typeface="Calibri"/>
                <a:cs typeface="Calibri"/>
              </a:rPr>
              <a:t>Системная  </a:t>
            </a:r>
            <a:r>
              <a:rPr sz="800" spc="-80" dirty="0">
                <a:latin typeface="Calibri"/>
                <a:cs typeface="Calibri"/>
              </a:rPr>
              <a:t>воспалительная</a:t>
            </a:r>
            <a:r>
              <a:rPr sz="800" spc="-75" dirty="0">
                <a:latin typeface="Calibri"/>
                <a:cs typeface="Calibri"/>
              </a:rPr>
              <a:t> </a:t>
            </a:r>
            <a:r>
              <a:rPr sz="800" spc="-80" dirty="0">
                <a:latin typeface="Calibri"/>
                <a:cs typeface="Calibri"/>
              </a:rPr>
              <a:t>реакция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906864" y="1014687"/>
            <a:ext cx="607060" cy="1234440"/>
            <a:chOff x="5906864" y="1014687"/>
            <a:chExt cx="607060" cy="1234440"/>
          </a:xfrm>
        </p:grpSpPr>
        <p:sp>
          <p:nvSpPr>
            <p:cNvPr id="43" name="object 43"/>
            <p:cNvSpPr/>
            <p:nvPr/>
          </p:nvSpPr>
          <p:spPr>
            <a:xfrm>
              <a:off x="5913215" y="1021036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445590" y="0"/>
                  </a:moveTo>
                  <a:lnTo>
                    <a:pt x="148530" y="0"/>
                  </a:lnTo>
                  <a:lnTo>
                    <a:pt x="148530" y="916184"/>
                  </a:lnTo>
                  <a:lnTo>
                    <a:pt x="0" y="916184"/>
                  </a:lnTo>
                  <a:lnTo>
                    <a:pt x="297060" y="1221581"/>
                  </a:lnTo>
                  <a:lnTo>
                    <a:pt x="594121" y="916184"/>
                  </a:lnTo>
                  <a:lnTo>
                    <a:pt x="445590" y="91618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913214" y="1021037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594122" y="916184"/>
                  </a:moveTo>
                  <a:lnTo>
                    <a:pt x="297060" y="1221581"/>
                  </a:lnTo>
                  <a:lnTo>
                    <a:pt x="0" y="916184"/>
                  </a:lnTo>
                  <a:lnTo>
                    <a:pt x="148530" y="91618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916184"/>
                  </a:lnTo>
                  <a:lnTo>
                    <a:pt x="594122" y="9161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099785" y="1410375"/>
            <a:ext cx="234950" cy="2882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45" dirty="0">
                <a:latin typeface="Calibri"/>
                <a:cs typeface="Calibri"/>
              </a:rPr>
              <a:t>Ш</a:t>
            </a:r>
            <a:r>
              <a:rPr sz="1400" spc="-20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к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500986" y="1014687"/>
            <a:ext cx="607060" cy="1234440"/>
            <a:chOff x="6500986" y="1014687"/>
            <a:chExt cx="607060" cy="1234440"/>
          </a:xfrm>
        </p:grpSpPr>
        <p:sp>
          <p:nvSpPr>
            <p:cNvPr id="47" name="object 47"/>
            <p:cNvSpPr/>
            <p:nvPr/>
          </p:nvSpPr>
          <p:spPr>
            <a:xfrm>
              <a:off x="6507336" y="1021036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445590" y="0"/>
                  </a:moveTo>
                  <a:lnTo>
                    <a:pt x="148531" y="0"/>
                  </a:lnTo>
                  <a:lnTo>
                    <a:pt x="148531" y="916184"/>
                  </a:lnTo>
                  <a:lnTo>
                    <a:pt x="0" y="916184"/>
                  </a:lnTo>
                  <a:lnTo>
                    <a:pt x="297060" y="1221581"/>
                  </a:lnTo>
                  <a:lnTo>
                    <a:pt x="594122" y="916184"/>
                  </a:lnTo>
                  <a:lnTo>
                    <a:pt x="445590" y="91618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07336" y="1021037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594122" y="916184"/>
                  </a:moveTo>
                  <a:lnTo>
                    <a:pt x="297060" y="1221581"/>
                  </a:lnTo>
                  <a:lnTo>
                    <a:pt x="0" y="916184"/>
                  </a:lnTo>
                  <a:lnTo>
                    <a:pt x="148530" y="91618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916184"/>
                  </a:lnTo>
                  <a:lnTo>
                    <a:pt x="594122" y="9161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693906" y="1311122"/>
            <a:ext cx="234950" cy="4851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9"/>
              </a:lnSpc>
            </a:pPr>
            <a:r>
              <a:rPr sz="1400" spc="-175" dirty="0">
                <a:latin typeface="Calibri"/>
                <a:cs typeface="Calibri"/>
              </a:rPr>
              <a:t>Анемия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095108" y="1014687"/>
            <a:ext cx="607060" cy="1234440"/>
            <a:chOff x="7095108" y="1014687"/>
            <a:chExt cx="607060" cy="1234440"/>
          </a:xfrm>
        </p:grpSpPr>
        <p:sp>
          <p:nvSpPr>
            <p:cNvPr id="51" name="object 51"/>
            <p:cNvSpPr/>
            <p:nvPr/>
          </p:nvSpPr>
          <p:spPr>
            <a:xfrm>
              <a:off x="7101458" y="1021036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445590" y="0"/>
                  </a:moveTo>
                  <a:lnTo>
                    <a:pt x="148530" y="0"/>
                  </a:lnTo>
                  <a:lnTo>
                    <a:pt x="148530" y="916184"/>
                  </a:lnTo>
                  <a:lnTo>
                    <a:pt x="0" y="916184"/>
                  </a:lnTo>
                  <a:lnTo>
                    <a:pt x="297060" y="1221581"/>
                  </a:lnTo>
                  <a:lnTo>
                    <a:pt x="594121" y="916184"/>
                  </a:lnTo>
                  <a:lnTo>
                    <a:pt x="445590" y="91618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1458" y="1021037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59" h="1221739">
                  <a:moveTo>
                    <a:pt x="594122" y="916184"/>
                  </a:moveTo>
                  <a:lnTo>
                    <a:pt x="297060" y="1221581"/>
                  </a:lnTo>
                  <a:lnTo>
                    <a:pt x="0" y="916184"/>
                  </a:lnTo>
                  <a:lnTo>
                    <a:pt x="148530" y="91618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916184"/>
                  </a:lnTo>
                  <a:lnTo>
                    <a:pt x="594122" y="9161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258824" y="1069690"/>
            <a:ext cx="294640" cy="9702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70" dirty="0">
                <a:latin typeface="Calibri"/>
                <a:cs typeface="Calibri"/>
              </a:rPr>
              <a:t>Ангиоспазм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4718620" y="1014687"/>
            <a:ext cx="607060" cy="1234440"/>
            <a:chOff x="4718620" y="1014687"/>
            <a:chExt cx="607060" cy="1234440"/>
          </a:xfrm>
        </p:grpSpPr>
        <p:sp>
          <p:nvSpPr>
            <p:cNvPr id="55" name="object 55"/>
            <p:cNvSpPr/>
            <p:nvPr/>
          </p:nvSpPr>
          <p:spPr>
            <a:xfrm>
              <a:off x="4724971" y="1021036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60" h="1221739">
                  <a:moveTo>
                    <a:pt x="445590" y="0"/>
                  </a:moveTo>
                  <a:lnTo>
                    <a:pt x="148530" y="0"/>
                  </a:lnTo>
                  <a:lnTo>
                    <a:pt x="148530" y="916184"/>
                  </a:lnTo>
                  <a:lnTo>
                    <a:pt x="0" y="916184"/>
                  </a:lnTo>
                  <a:lnTo>
                    <a:pt x="297059" y="1221581"/>
                  </a:lnTo>
                  <a:lnTo>
                    <a:pt x="594121" y="916184"/>
                  </a:lnTo>
                  <a:lnTo>
                    <a:pt x="445590" y="916184"/>
                  </a:lnTo>
                  <a:lnTo>
                    <a:pt x="44559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724970" y="1021037"/>
              <a:ext cx="594360" cy="1221740"/>
            </a:xfrm>
            <a:custGeom>
              <a:avLst/>
              <a:gdLst/>
              <a:ahLst/>
              <a:cxnLst/>
              <a:rect l="l" t="t" r="r" b="b"/>
              <a:pathLst>
                <a:path w="594360" h="1221739">
                  <a:moveTo>
                    <a:pt x="594122" y="916184"/>
                  </a:moveTo>
                  <a:lnTo>
                    <a:pt x="297060" y="1221581"/>
                  </a:lnTo>
                  <a:lnTo>
                    <a:pt x="0" y="916184"/>
                  </a:lnTo>
                  <a:lnTo>
                    <a:pt x="148530" y="916184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916184"/>
                  </a:lnTo>
                  <a:lnTo>
                    <a:pt x="594122" y="91618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930590" y="1129085"/>
            <a:ext cx="189865" cy="8496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120" dirty="0">
                <a:latin typeface="Calibri"/>
                <a:cs typeface="Calibri"/>
              </a:rPr>
              <a:t>Гипервентиляция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2180210" y="2311276"/>
            <a:ext cx="1039494" cy="283210"/>
            <a:chOff x="2180210" y="2311276"/>
            <a:chExt cx="1039494" cy="283210"/>
          </a:xfrm>
        </p:grpSpPr>
        <p:sp>
          <p:nvSpPr>
            <p:cNvPr id="59" name="object 59"/>
            <p:cNvSpPr/>
            <p:nvPr/>
          </p:nvSpPr>
          <p:spPr>
            <a:xfrm>
              <a:off x="2186560" y="2317626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513158" y="0"/>
                  </a:moveTo>
                  <a:lnTo>
                    <a:pt x="443526" y="1233"/>
                  </a:lnTo>
                  <a:lnTo>
                    <a:pt x="376740" y="4827"/>
                  </a:lnTo>
                  <a:lnTo>
                    <a:pt x="313414" y="10619"/>
                  </a:lnTo>
                  <a:lnTo>
                    <a:pt x="254157" y="18450"/>
                  </a:lnTo>
                  <a:lnTo>
                    <a:pt x="199582" y="28157"/>
                  </a:lnTo>
                  <a:lnTo>
                    <a:pt x="150300" y="39580"/>
                  </a:lnTo>
                  <a:lnTo>
                    <a:pt x="106923" y="52558"/>
                  </a:lnTo>
                  <a:lnTo>
                    <a:pt x="70061" y="66930"/>
                  </a:lnTo>
                  <a:lnTo>
                    <a:pt x="18330" y="99211"/>
                  </a:lnTo>
                  <a:lnTo>
                    <a:pt x="0" y="135135"/>
                  </a:lnTo>
                  <a:lnTo>
                    <a:pt x="4684" y="153472"/>
                  </a:lnTo>
                  <a:lnTo>
                    <a:pt x="40326" y="187737"/>
                  </a:lnTo>
                  <a:lnTo>
                    <a:pt x="106923" y="217713"/>
                  </a:lnTo>
                  <a:lnTo>
                    <a:pt x="150300" y="230691"/>
                  </a:lnTo>
                  <a:lnTo>
                    <a:pt x="199582" y="242115"/>
                  </a:lnTo>
                  <a:lnTo>
                    <a:pt x="254157" y="251822"/>
                  </a:lnTo>
                  <a:lnTo>
                    <a:pt x="313414" y="259652"/>
                  </a:lnTo>
                  <a:lnTo>
                    <a:pt x="376740" y="265445"/>
                  </a:lnTo>
                  <a:lnTo>
                    <a:pt x="443526" y="269038"/>
                  </a:lnTo>
                  <a:lnTo>
                    <a:pt x="513158" y="270272"/>
                  </a:lnTo>
                  <a:lnTo>
                    <a:pt x="582791" y="269038"/>
                  </a:lnTo>
                  <a:lnTo>
                    <a:pt x="649577" y="265445"/>
                  </a:lnTo>
                  <a:lnTo>
                    <a:pt x="712903" y="259652"/>
                  </a:lnTo>
                  <a:lnTo>
                    <a:pt x="772160" y="251822"/>
                  </a:lnTo>
                  <a:lnTo>
                    <a:pt x="826735" y="242115"/>
                  </a:lnTo>
                  <a:lnTo>
                    <a:pt x="876017" y="230691"/>
                  </a:lnTo>
                  <a:lnTo>
                    <a:pt x="919395" y="217713"/>
                  </a:lnTo>
                  <a:lnTo>
                    <a:pt x="956257" y="203341"/>
                  </a:lnTo>
                  <a:lnTo>
                    <a:pt x="1007988" y="171060"/>
                  </a:lnTo>
                  <a:lnTo>
                    <a:pt x="1026318" y="135135"/>
                  </a:lnTo>
                  <a:lnTo>
                    <a:pt x="1021634" y="116798"/>
                  </a:lnTo>
                  <a:lnTo>
                    <a:pt x="985992" y="82534"/>
                  </a:lnTo>
                  <a:lnTo>
                    <a:pt x="919395" y="52558"/>
                  </a:lnTo>
                  <a:lnTo>
                    <a:pt x="876017" y="39580"/>
                  </a:lnTo>
                  <a:lnTo>
                    <a:pt x="826735" y="28157"/>
                  </a:lnTo>
                  <a:lnTo>
                    <a:pt x="772160" y="18450"/>
                  </a:lnTo>
                  <a:lnTo>
                    <a:pt x="712903" y="10619"/>
                  </a:lnTo>
                  <a:lnTo>
                    <a:pt x="649577" y="4827"/>
                  </a:lnTo>
                  <a:lnTo>
                    <a:pt x="582791" y="1233"/>
                  </a:lnTo>
                  <a:lnTo>
                    <a:pt x="51315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86560" y="2317626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0" y="135136"/>
                  </a:moveTo>
                  <a:lnTo>
                    <a:pt x="18330" y="99211"/>
                  </a:lnTo>
                  <a:lnTo>
                    <a:pt x="70061" y="66930"/>
                  </a:lnTo>
                  <a:lnTo>
                    <a:pt x="106923" y="52558"/>
                  </a:lnTo>
                  <a:lnTo>
                    <a:pt x="150300" y="39580"/>
                  </a:lnTo>
                  <a:lnTo>
                    <a:pt x="199583" y="28157"/>
                  </a:lnTo>
                  <a:lnTo>
                    <a:pt x="254158" y="18450"/>
                  </a:lnTo>
                  <a:lnTo>
                    <a:pt x="313414" y="10619"/>
                  </a:lnTo>
                  <a:lnTo>
                    <a:pt x="376741" y="4827"/>
                  </a:lnTo>
                  <a:lnTo>
                    <a:pt x="443526" y="1233"/>
                  </a:lnTo>
                  <a:lnTo>
                    <a:pt x="513159" y="0"/>
                  </a:lnTo>
                  <a:lnTo>
                    <a:pt x="582792" y="1233"/>
                  </a:lnTo>
                  <a:lnTo>
                    <a:pt x="649577" y="4827"/>
                  </a:lnTo>
                  <a:lnTo>
                    <a:pt x="712904" y="10619"/>
                  </a:lnTo>
                  <a:lnTo>
                    <a:pt x="772160" y="18450"/>
                  </a:lnTo>
                  <a:lnTo>
                    <a:pt x="826735" y="28157"/>
                  </a:lnTo>
                  <a:lnTo>
                    <a:pt x="876018" y="39580"/>
                  </a:lnTo>
                  <a:lnTo>
                    <a:pt x="919395" y="52558"/>
                  </a:lnTo>
                  <a:lnTo>
                    <a:pt x="956257" y="66930"/>
                  </a:lnTo>
                  <a:lnTo>
                    <a:pt x="1007988" y="99211"/>
                  </a:lnTo>
                  <a:lnTo>
                    <a:pt x="1026319" y="135136"/>
                  </a:lnTo>
                  <a:lnTo>
                    <a:pt x="1021634" y="153473"/>
                  </a:lnTo>
                  <a:lnTo>
                    <a:pt x="985992" y="187737"/>
                  </a:lnTo>
                  <a:lnTo>
                    <a:pt x="919395" y="217713"/>
                  </a:lnTo>
                  <a:lnTo>
                    <a:pt x="876018" y="230691"/>
                  </a:lnTo>
                  <a:lnTo>
                    <a:pt x="826735" y="242114"/>
                  </a:lnTo>
                  <a:lnTo>
                    <a:pt x="772160" y="251821"/>
                  </a:lnTo>
                  <a:lnTo>
                    <a:pt x="712904" y="259652"/>
                  </a:lnTo>
                  <a:lnTo>
                    <a:pt x="649577" y="265444"/>
                  </a:lnTo>
                  <a:lnTo>
                    <a:pt x="582792" y="269038"/>
                  </a:lnTo>
                  <a:lnTo>
                    <a:pt x="513159" y="270272"/>
                  </a:lnTo>
                  <a:lnTo>
                    <a:pt x="443526" y="269038"/>
                  </a:lnTo>
                  <a:lnTo>
                    <a:pt x="376741" y="265444"/>
                  </a:lnTo>
                  <a:lnTo>
                    <a:pt x="313414" y="259652"/>
                  </a:lnTo>
                  <a:lnTo>
                    <a:pt x="254158" y="251821"/>
                  </a:lnTo>
                  <a:lnTo>
                    <a:pt x="199583" y="242114"/>
                  </a:lnTo>
                  <a:lnTo>
                    <a:pt x="150300" y="230691"/>
                  </a:lnTo>
                  <a:lnTo>
                    <a:pt x="106923" y="217713"/>
                  </a:lnTo>
                  <a:lnTo>
                    <a:pt x="70061" y="203341"/>
                  </a:lnTo>
                  <a:lnTo>
                    <a:pt x="18330" y="171060"/>
                  </a:lnTo>
                  <a:lnTo>
                    <a:pt x="0" y="135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575893" y="1944116"/>
            <a:ext cx="247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-</a:t>
            </a:r>
            <a:endParaRPr sz="6000"/>
          </a:p>
        </p:txBody>
      </p:sp>
      <p:grpSp>
        <p:nvGrpSpPr>
          <p:cNvPr id="62" name="object 62"/>
          <p:cNvGrpSpPr/>
          <p:nvPr/>
        </p:nvGrpSpPr>
        <p:grpSpPr>
          <a:xfrm>
            <a:off x="1856359" y="1014685"/>
            <a:ext cx="445134" cy="1289050"/>
            <a:chOff x="1856359" y="1014685"/>
            <a:chExt cx="445134" cy="1289050"/>
          </a:xfrm>
        </p:grpSpPr>
        <p:sp>
          <p:nvSpPr>
            <p:cNvPr id="63" name="object 63"/>
            <p:cNvSpPr/>
            <p:nvPr/>
          </p:nvSpPr>
          <p:spPr>
            <a:xfrm>
              <a:off x="1862710" y="1021035"/>
              <a:ext cx="432434" cy="1276350"/>
            </a:xfrm>
            <a:custGeom>
              <a:avLst/>
              <a:gdLst/>
              <a:ahLst/>
              <a:cxnLst/>
              <a:rect l="l" t="t" r="r" b="b"/>
              <a:pathLst>
                <a:path w="432435" h="1276350">
                  <a:moveTo>
                    <a:pt x="324147" y="0"/>
                  </a:moveTo>
                  <a:lnTo>
                    <a:pt x="108049" y="0"/>
                  </a:lnTo>
                  <a:lnTo>
                    <a:pt x="108049" y="957263"/>
                  </a:lnTo>
                  <a:lnTo>
                    <a:pt x="0" y="957263"/>
                  </a:lnTo>
                  <a:lnTo>
                    <a:pt x="216096" y="1276350"/>
                  </a:lnTo>
                  <a:lnTo>
                    <a:pt x="432196" y="957263"/>
                  </a:lnTo>
                  <a:lnTo>
                    <a:pt x="324147" y="957263"/>
                  </a:lnTo>
                  <a:lnTo>
                    <a:pt x="32414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62709" y="1021035"/>
              <a:ext cx="432434" cy="1276350"/>
            </a:xfrm>
            <a:custGeom>
              <a:avLst/>
              <a:gdLst/>
              <a:ahLst/>
              <a:cxnLst/>
              <a:rect l="l" t="t" r="r" b="b"/>
              <a:pathLst>
                <a:path w="432435" h="1276350">
                  <a:moveTo>
                    <a:pt x="432197" y="957263"/>
                  </a:moveTo>
                  <a:lnTo>
                    <a:pt x="216097" y="1276350"/>
                  </a:lnTo>
                  <a:lnTo>
                    <a:pt x="0" y="957263"/>
                  </a:lnTo>
                  <a:lnTo>
                    <a:pt x="108048" y="957263"/>
                  </a:lnTo>
                  <a:lnTo>
                    <a:pt x="108048" y="0"/>
                  </a:lnTo>
                  <a:lnTo>
                    <a:pt x="324148" y="0"/>
                  </a:lnTo>
                  <a:lnTo>
                    <a:pt x="324148" y="957263"/>
                  </a:lnTo>
                  <a:lnTo>
                    <a:pt x="432197" y="9572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008958" y="1173768"/>
            <a:ext cx="160020" cy="814069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85" dirty="0">
                <a:latin typeface="Calibri"/>
                <a:cs typeface="Calibri"/>
              </a:rPr>
              <a:t>Седация </a:t>
            </a:r>
            <a:r>
              <a:rPr sz="900" spc="-70" dirty="0">
                <a:latin typeface="Calibri"/>
                <a:cs typeface="Calibri"/>
              </a:rPr>
              <a:t>(в </a:t>
            </a:r>
            <a:r>
              <a:rPr sz="900" spc="-80" dirty="0">
                <a:latin typeface="Calibri"/>
                <a:cs typeface="Calibri"/>
              </a:rPr>
              <a:t>т.ч.</a:t>
            </a:r>
            <a:r>
              <a:rPr sz="900" spc="-60" dirty="0">
                <a:latin typeface="Calibri"/>
                <a:cs typeface="Calibri"/>
              </a:rPr>
              <a:t> </a:t>
            </a:r>
            <a:r>
              <a:rPr sz="900" spc="-95" dirty="0">
                <a:latin typeface="Calibri"/>
                <a:cs typeface="Calibri"/>
              </a:rPr>
              <a:t>яды)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2882678" y="1014685"/>
            <a:ext cx="391795" cy="1289050"/>
            <a:chOff x="2882678" y="1014685"/>
            <a:chExt cx="391795" cy="1289050"/>
          </a:xfrm>
        </p:grpSpPr>
        <p:sp>
          <p:nvSpPr>
            <p:cNvPr id="67" name="object 67"/>
            <p:cNvSpPr/>
            <p:nvPr/>
          </p:nvSpPr>
          <p:spPr>
            <a:xfrm>
              <a:off x="2889028" y="1021035"/>
              <a:ext cx="379095" cy="1276350"/>
            </a:xfrm>
            <a:custGeom>
              <a:avLst/>
              <a:gdLst/>
              <a:ahLst/>
              <a:cxnLst/>
              <a:rect l="l" t="t" r="r" b="b"/>
              <a:pathLst>
                <a:path w="379095" h="1276350">
                  <a:moveTo>
                    <a:pt x="283964" y="0"/>
                  </a:moveTo>
                  <a:lnTo>
                    <a:pt x="94654" y="0"/>
                  </a:lnTo>
                  <a:lnTo>
                    <a:pt x="94654" y="957261"/>
                  </a:lnTo>
                  <a:lnTo>
                    <a:pt x="0" y="957261"/>
                  </a:lnTo>
                  <a:lnTo>
                    <a:pt x="189308" y="1276350"/>
                  </a:lnTo>
                  <a:lnTo>
                    <a:pt x="378618" y="957261"/>
                  </a:lnTo>
                  <a:lnTo>
                    <a:pt x="283964" y="957261"/>
                  </a:lnTo>
                  <a:lnTo>
                    <a:pt x="2839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89028" y="1021035"/>
              <a:ext cx="379095" cy="1276350"/>
            </a:xfrm>
            <a:custGeom>
              <a:avLst/>
              <a:gdLst/>
              <a:ahLst/>
              <a:cxnLst/>
              <a:rect l="l" t="t" r="r" b="b"/>
              <a:pathLst>
                <a:path w="379095" h="1276350">
                  <a:moveTo>
                    <a:pt x="378619" y="957261"/>
                  </a:moveTo>
                  <a:lnTo>
                    <a:pt x="189308" y="1276350"/>
                  </a:lnTo>
                  <a:lnTo>
                    <a:pt x="0" y="957261"/>
                  </a:lnTo>
                  <a:lnTo>
                    <a:pt x="94654" y="957261"/>
                  </a:lnTo>
                  <a:lnTo>
                    <a:pt x="94654" y="0"/>
                  </a:lnTo>
                  <a:lnTo>
                    <a:pt x="283964" y="0"/>
                  </a:lnTo>
                  <a:lnTo>
                    <a:pt x="283964" y="957261"/>
                  </a:lnTo>
                  <a:lnTo>
                    <a:pt x="378619" y="95726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957687" y="1396599"/>
            <a:ext cx="249554" cy="368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50"/>
              </a:lnSpc>
            </a:pPr>
            <a:r>
              <a:rPr sz="1500" spc="-75" dirty="0">
                <a:latin typeface="Calibri"/>
                <a:cs typeface="Calibri"/>
              </a:rPr>
              <a:t>К</a:t>
            </a:r>
            <a:r>
              <a:rPr sz="1500" dirty="0">
                <a:latin typeface="Calibri"/>
                <a:cs typeface="Calibri"/>
              </a:rPr>
              <a:t>ома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261298" y="1014685"/>
            <a:ext cx="552450" cy="1289050"/>
            <a:chOff x="3261298" y="1014685"/>
            <a:chExt cx="552450" cy="1289050"/>
          </a:xfrm>
        </p:grpSpPr>
        <p:sp>
          <p:nvSpPr>
            <p:cNvPr id="71" name="object 71"/>
            <p:cNvSpPr/>
            <p:nvPr/>
          </p:nvSpPr>
          <p:spPr>
            <a:xfrm>
              <a:off x="3267647" y="1021035"/>
              <a:ext cx="539750" cy="1276350"/>
            </a:xfrm>
            <a:custGeom>
              <a:avLst/>
              <a:gdLst/>
              <a:ahLst/>
              <a:cxnLst/>
              <a:rect l="l" t="t" r="r" b="b"/>
              <a:pathLst>
                <a:path w="539750" h="1276350">
                  <a:moveTo>
                    <a:pt x="404514" y="0"/>
                  </a:moveTo>
                  <a:lnTo>
                    <a:pt x="134838" y="0"/>
                  </a:lnTo>
                  <a:lnTo>
                    <a:pt x="134838" y="957263"/>
                  </a:lnTo>
                  <a:lnTo>
                    <a:pt x="0" y="957263"/>
                  </a:lnTo>
                  <a:lnTo>
                    <a:pt x="269676" y="1276350"/>
                  </a:lnTo>
                  <a:lnTo>
                    <a:pt x="539353" y="957263"/>
                  </a:lnTo>
                  <a:lnTo>
                    <a:pt x="404514" y="957263"/>
                  </a:lnTo>
                  <a:lnTo>
                    <a:pt x="40451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67648" y="1021035"/>
              <a:ext cx="539750" cy="1276350"/>
            </a:xfrm>
            <a:custGeom>
              <a:avLst/>
              <a:gdLst/>
              <a:ahLst/>
              <a:cxnLst/>
              <a:rect l="l" t="t" r="r" b="b"/>
              <a:pathLst>
                <a:path w="539750" h="1276350">
                  <a:moveTo>
                    <a:pt x="539353" y="957263"/>
                  </a:moveTo>
                  <a:lnTo>
                    <a:pt x="269676" y="1276350"/>
                  </a:lnTo>
                  <a:lnTo>
                    <a:pt x="0" y="957263"/>
                  </a:lnTo>
                  <a:lnTo>
                    <a:pt x="134837" y="957263"/>
                  </a:lnTo>
                  <a:lnTo>
                    <a:pt x="134837" y="0"/>
                  </a:lnTo>
                  <a:lnTo>
                    <a:pt x="404514" y="0"/>
                  </a:lnTo>
                  <a:lnTo>
                    <a:pt x="404514" y="957263"/>
                  </a:lnTo>
                  <a:lnTo>
                    <a:pt x="539353" y="9572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3398894" y="1305537"/>
            <a:ext cx="287020" cy="569595"/>
          </a:xfrm>
          <a:prstGeom prst="rect">
            <a:avLst/>
          </a:prstGeom>
        </p:spPr>
        <p:txBody>
          <a:bodyPr vert="vert270" wrap="square" lIns="0" tIns="13970" rIns="0" bIns="0" rtlCol="0">
            <a:spAutoFit/>
          </a:bodyPr>
          <a:lstStyle/>
          <a:p>
            <a:pPr marL="91440" marR="5080" indent="-79375">
              <a:lnSpc>
                <a:spcPts val="1000"/>
              </a:lnSpc>
              <a:spcBef>
                <a:spcPts val="110"/>
              </a:spcBef>
            </a:pPr>
            <a:r>
              <a:rPr sz="900" dirty="0">
                <a:latin typeface="Calibri"/>
                <a:cs typeface="Calibri"/>
              </a:rPr>
              <a:t>Ве</a:t>
            </a:r>
            <a:r>
              <a:rPr sz="900" spc="-5" dirty="0">
                <a:latin typeface="Calibri"/>
                <a:cs typeface="Calibri"/>
              </a:rPr>
              <a:t>г</a:t>
            </a:r>
            <a:r>
              <a:rPr sz="900" dirty="0">
                <a:latin typeface="Calibri"/>
                <a:cs typeface="Calibri"/>
              </a:rPr>
              <a:t>е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а</a:t>
            </a:r>
            <a:r>
              <a:rPr sz="900" spc="-5" dirty="0">
                <a:latin typeface="Calibri"/>
                <a:cs typeface="Calibri"/>
              </a:rPr>
              <a:t>т</a:t>
            </a:r>
            <a:r>
              <a:rPr sz="900" dirty="0">
                <a:latin typeface="Calibri"/>
                <a:cs typeface="Calibri"/>
              </a:rPr>
              <a:t>ив</a:t>
            </a:r>
            <a:r>
              <a:rPr sz="900" spc="-5" dirty="0">
                <a:latin typeface="Calibri"/>
                <a:cs typeface="Calibri"/>
              </a:rPr>
              <a:t>но</a:t>
            </a:r>
            <a:r>
              <a:rPr sz="900" dirty="0">
                <a:latin typeface="Calibri"/>
                <a:cs typeface="Calibri"/>
              </a:rPr>
              <a:t>е  </a:t>
            </a:r>
            <a:r>
              <a:rPr sz="900" spc="-80" dirty="0">
                <a:latin typeface="Calibri"/>
                <a:cs typeface="Calibri"/>
              </a:rPr>
              <a:t>состояние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424163" y="1014685"/>
            <a:ext cx="445134" cy="1289050"/>
            <a:chOff x="1424163" y="1014685"/>
            <a:chExt cx="445134" cy="1289050"/>
          </a:xfrm>
        </p:grpSpPr>
        <p:sp>
          <p:nvSpPr>
            <p:cNvPr id="75" name="object 75"/>
            <p:cNvSpPr/>
            <p:nvPr/>
          </p:nvSpPr>
          <p:spPr>
            <a:xfrm>
              <a:off x="1430512" y="1021035"/>
              <a:ext cx="432434" cy="1276350"/>
            </a:xfrm>
            <a:custGeom>
              <a:avLst/>
              <a:gdLst/>
              <a:ahLst/>
              <a:cxnLst/>
              <a:rect l="l" t="t" r="r" b="b"/>
              <a:pathLst>
                <a:path w="432435" h="1276350">
                  <a:moveTo>
                    <a:pt x="324148" y="0"/>
                  </a:moveTo>
                  <a:lnTo>
                    <a:pt x="108049" y="0"/>
                  </a:lnTo>
                  <a:lnTo>
                    <a:pt x="108049" y="957263"/>
                  </a:lnTo>
                  <a:lnTo>
                    <a:pt x="0" y="957263"/>
                  </a:lnTo>
                  <a:lnTo>
                    <a:pt x="216098" y="1276350"/>
                  </a:lnTo>
                  <a:lnTo>
                    <a:pt x="432197" y="957263"/>
                  </a:lnTo>
                  <a:lnTo>
                    <a:pt x="324148" y="957263"/>
                  </a:lnTo>
                  <a:lnTo>
                    <a:pt x="32414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30513" y="1021035"/>
              <a:ext cx="432434" cy="1276350"/>
            </a:xfrm>
            <a:custGeom>
              <a:avLst/>
              <a:gdLst/>
              <a:ahLst/>
              <a:cxnLst/>
              <a:rect l="l" t="t" r="r" b="b"/>
              <a:pathLst>
                <a:path w="432435" h="1276350">
                  <a:moveTo>
                    <a:pt x="432197" y="957263"/>
                  </a:moveTo>
                  <a:lnTo>
                    <a:pt x="216097" y="1276350"/>
                  </a:lnTo>
                  <a:lnTo>
                    <a:pt x="0" y="957263"/>
                  </a:lnTo>
                  <a:lnTo>
                    <a:pt x="108048" y="957263"/>
                  </a:lnTo>
                  <a:lnTo>
                    <a:pt x="108048" y="0"/>
                  </a:lnTo>
                  <a:lnTo>
                    <a:pt x="324148" y="0"/>
                  </a:lnTo>
                  <a:lnTo>
                    <a:pt x="324148" y="957263"/>
                  </a:lnTo>
                  <a:lnTo>
                    <a:pt x="432197" y="95726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506910" y="1101237"/>
            <a:ext cx="294640" cy="9569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95" dirty="0">
                <a:latin typeface="Calibri"/>
                <a:cs typeface="Calibri"/>
              </a:rPr>
              <a:t>Гипотермия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2326778" y="1064488"/>
            <a:ext cx="498475" cy="1256030"/>
            <a:chOff x="2326778" y="1064488"/>
            <a:chExt cx="498475" cy="1256030"/>
          </a:xfrm>
        </p:grpSpPr>
        <p:sp>
          <p:nvSpPr>
            <p:cNvPr id="79" name="object 79"/>
            <p:cNvSpPr/>
            <p:nvPr/>
          </p:nvSpPr>
          <p:spPr>
            <a:xfrm>
              <a:off x="2333128" y="1070837"/>
              <a:ext cx="485775" cy="1243330"/>
            </a:xfrm>
            <a:custGeom>
              <a:avLst/>
              <a:gdLst/>
              <a:ahLst/>
              <a:cxnLst/>
              <a:rect l="l" t="t" r="r" b="b"/>
              <a:pathLst>
                <a:path w="485775" h="1243330">
                  <a:moveTo>
                    <a:pt x="364331" y="0"/>
                  </a:moveTo>
                  <a:lnTo>
                    <a:pt x="121445" y="0"/>
                  </a:lnTo>
                  <a:lnTo>
                    <a:pt x="121445" y="932258"/>
                  </a:lnTo>
                  <a:lnTo>
                    <a:pt x="0" y="932258"/>
                  </a:lnTo>
                  <a:lnTo>
                    <a:pt x="242887" y="1243013"/>
                  </a:lnTo>
                  <a:lnTo>
                    <a:pt x="485775" y="932258"/>
                  </a:lnTo>
                  <a:lnTo>
                    <a:pt x="364331" y="932258"/>
                  </a:lnTo>
                  <a:lnTo>
                    <a:pt x="36433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333128" y="1070838"/>
              <a:ext cx="485775" cy="1243330"/>
            </a:xfrm>
            <a:custGeom>
              <a:avLst/>
              <a:gdLst/>
              <a:ahLst/>
              <a:cxnLst/>
              <a:rect l="l" t="t" r="r" b="b"/>
              <a:pathLst>
                <a:path w="485775" h="1243330">
                  <a:moveTo>
                    <a:pt x="485775" y="932258"/>
                  </a:moveTo>
                  <a:lnTo>
                    <a:pt x="242886" y="1243013"/>
                  </a:lnTo>
                  <a:lnTo>
                    <a:pt x="0" y="932258"/>
                  </a:lnTo>
                  <a:lnTo>
                    <a:pt x="121444" y="932258"/>
                  </a:lnTo>
                  <a:lnTo>
                    <a:pt x="121444" y="0"/>
                  </a:lnTo>
                  <a:lnTo>
                    <a:pt x="364330" y="0"/>
                  </a:lnTo>
                  <a:lnTo>
                    <a:pt x="364330" y="932258"/>
                  </a:lnTo>
                  <a:lnTo>
                    <a:pt x="485775" y="93225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2484575" y="1268223"/>
            <a:ext cx="189865" cy="6896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100" spc="-125" dirty="0">
                <a:latin typeface="Calibri"/>
                <a:cs typeface="Calibri"/>
              </a:rPr>
              <a:t>Гипогликемия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2018285" y="3337595"/>
            <a:ext cx="1174115" cy="336550"/>
            <a:chOff x="2018285" y="3337595"/>
            <a:chExt cx="1174115" cy="336550"/>
          </a:xfrm>
        </p:grpSpPr>
        <p:sp>
          <p:nvSpPr>
            <p:cNvPr id="83" name="object 83"/>
            <p:cNvSpPr/>
            <p:nvPr/>
          </p:nvSpPr>
          <p:spPr>
            <a:xfrm>
              <a:off x="2024635" y="3343945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4" h="323850">
                  <a:moveTo>
                    <a:pt x="580429" y="0"/>
                  </a:moveTo>
                  <a:lnTo>
                    <a:pt x="507621" y="1261"/>
                  </a:lnTo>
                  <a:lnTo>
                    <a:pt x="437512" y="4945"/>
                  </a:lnTo>
                  <a:lnTo>
                    <a:pt x="370645" y="10899"/>
                  </a:lnTo>
                  <a:lnTo>
                    <a:pt x="307566" y="18971"/>
                  </a:lnTo>
                  <a:lnTo>
                    <a:pt x="248817" y="29011"/>
                  </a:lnTo>
                  <a:lnTo>
                    <a:pt x="194942" y="40865"/>
                  </a:lnTo>
                  <a:lnTo>
                    <a:pt x="146486" y="54383"/>
                  </a:lnTo>
                  <a:lnTo>
                    <a:pt x="103993" y="69413"/>
                  </a:lnTo>
                  <a:lnTo>
                    <a:pt x="68006" y="85802"/>
                  </a:lnTo>
                  <a:lnTo>
                    <a:pt x="17726" y="122054"/>
                  </a:lnTo>
                  <a:lnTo>
                    <a:pt x="0" y="161925"/>
                  </a:lnTo>
                  <a:lnTo>
                    <a:pt x="4522" y="182236"/>
                  </a:lnTo>
                  <a:lnTo>
                    <a:pt x="39069" y="220448"/>
                  </a:lnTo>
                  <a:lnTo>
                    <a:pt x="103993" y="254436"/>
                  </a:lnTo>
                  <a:lnTo>
                    <a:pt x="146486" y="269465"/>
                  </a:lnTo>
                  <a:lnTo>
                    <a:pt x="194942" y="282983"/>
                  </a:lnTo>
                  <a:lnTo>
                    <a:pt x="248817" y="294838"/>
                  </a:lnTo>
                  <a:lnTo>
                    <a:pt x="307566" y="304877"/>
                  </a:lnTo>
                  <a:lnTo>
                    <a:pt x="370645" y="312950"/>
                  </a:lnTo>
                  <a:lnTo>
                    <a:pt x="437512" y="318904"/>
                  </a:lnTo>
                  <a:lnTo>
                    <a:pt x="507621" y="322588"/>
                  </a:lnTo>
                  <a:lnTo>
                    <a:pt x="580429" y="323850"/>
                  </a:lnTo>
                  <a:lnTo>
                    <a:pt x="653237" y="322588"/>
                  </a:lnTo>
                  <a:lnTo>
                    <a:pt x="723346" y="318904"/>
                  </a:lnTo>
                  <a:lnTo>
                    <a:pt x="790212" y="312950"/>
                  </a:lnTo>
                  <a:lnTo>
                    <a:pt x="853292" y="304877"/>
                  </a:lnTo>
                  <a:lnTo>
                    <a:pt x="912041" y="294838"/>
                  </a:lnTo>
                  <a:lnTo>
                    <a:pt x="965915" y="282983"/>
                  </a:lnTo>
                  <a:lnTo>
                    <a:pt x="1014371" y="269465"/>
                  </a:lnTo>
                  <a:lnTo>
                    <a:pt x="1056865" y="254436"/>
                  </a:lnTo>
                  <a:lnTo>
                    <a:pt x="1092852" y="238046"/>
                  </a:lnTo>
                  <a:lnTo>
                    <a:pt x="1143131" y="201795"/>
                  </a:lnTo>
                  <a:lnTo>
                    <a:pt x="1160858" y="161925"/>
                  </a:lnTo>
                  <a:lnTo>
                    <a:pt x="1156336" y="141613"/>
                  </a:lnTo>
                  <a:lnTo>
                    <a:pt x="1121789" y="103400"/>
                  </a:lnTo>
                  <a:lnTo>
                    <a:pt x="1056865" y="69413"/>
                  </a:lnTo>
                  <a:lnTo>
                    <a:pt x="1014371" y="54383"/>
                  </a:lnTo>
                  <a:lnTo>
                    <a:pt x="965915" y="40865"/>
                  </a:lnTo>
                  <a:lnTo>
                    <a:pt x="912041" y="29011"/>
                  </a:lnTo>
                  <a:lnTo>
                    <a:pt x="853292" y="18971"/>
                  </a:lnTo>
                  <a:lnTo>
                    <a:pt x="790212" y="10899"/>
                  </a:lnTo>
                  <a:lnTo>
                    <a:pt x="723346" y="4945"/>
                  </a:lnTo>
                  <a:lnTo>
                    <a:pt x="653237" y="1261"/>
                  </a:lnTo>
                  <a:lnTo>
                    <a:pt x="58042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024635" y="3343945"/>
              <a:ext cx="1161415" cy="323850"/>
            </a:xfrm>
            <a:custGeom>
              <a:avLst/>
              <a:gdLst/>
              <a:ahLst/>
              <a:cxnLst/>
              <a:rect l="l" t="t" r="r" b="b"/>
              <a:pathLst>
                <a:path w="1161414" h="323850">
                  <a:moveTo>
                    <a:pt x="0" y="161925"/>
                  </a:moveTo>
                  <a:lnTo>
                    <a:pt x="17726" y="122054"/>
                  </a:lnTo>
                  <a:lnTo>
                    <a:pt x="68006" y="85803"/>
                  </a:lnTo>
                  <a:lnTo>
                    <a:pt x="103993" y="69413"/>
                  </a:lnTo>
                  <a:lnTo>
                    <a:pt x="146487" y="54384"/>
                  </a:lnTo>
                  <a:lnTo>
                    <a:pt x="194943" y="40866"/>
                  </a:lnTo>
                  <a:lnTo>
                    <a:pt x="248817" y="29011"/>
                  </a:lnTo>
                  <a:lnTo>
                    <a:pt x="307566" y="18972"/>
                  </a:lnTo>
                  <a:lnTo>
                    <a:pt x="370646" y="10899"/>
                  </a:lnTo>
                  <a:lnTo>
                    <a:pt x="437512" y="4945"/>
                  </a:lnTo>
                  <a:lnTo>
                    <a:pt x="507621" y="1261"/>
                  </a:lnTo>
                  <a:lnTo>
                    <a:pt x="580429" y="0"/>
                  </a:lnTo>
                  <a:lnTo>
                    <a:pt x="653237" y="1261"/>
                  </a:lnTo>
                  <a:lnTo>
                    <a:pt x="723346" y="4945"/>
                  </a:lnTo>
                  <a:lnTo>
                    <a:pt x="790212" y="10899"/>
                  </a:lnTo>
                  <a:lnTo>
                    <a:pt x="853292" y="18972"/>
                  </a:lnTo>
                  <a:lnTo>
                    <a:pt x="912041" y="29011"/>
                  </a:lnTo>
                  <a:lnTo>
                    <a:pt x="965915" y="40866"/>
                  </a:lnTo>
                  <a:lnTo>
                    <a:pt x="1014371" y="54384"/>
                  </a:lnTo>
                  <a:lnTo>
                    <a:pt x="1056865" y="69413"/>
                  </a:lnTo>
                  <a:lnTo>
                    <a:pt x="1092852" y="85803"/>
                  </a:lnTo>
                  <a:lnTo>
                    <a:pt x="1143132" y="122054"/>
                  </a:lnTo>
                  <a:lnTo>
                    <a:pt x="1160859" y="161925"/>
                  </a:lnTo>
                  <a:lnTo>
                    <a:pt x="1156336" y="182236"/>
                  </a:lnTo>
                  <a:lnTo>
                    <a:pt x="1121789" y="220449"/>
                  </a:lnTo>
                  <a:lnTo>
                    <a:pt x="1056865" y="254436"/>
                  </a:lnTo>
                  <a:lnTo>
                    <a:pt x="1014371" y="269465"/>
                  </a:lnTo>
                  <a:lnTo>
                    <a:pt x="965915" y="282983"/>
                  </a:lnTo>
                  <a:lnTo>
                    <a:pt x="912041" y="294838"/>
                  </a:lnTo>
                  <a:lnTo>
                    <a:pt x="853292" y="304877"/>
                  </a:lnTo>
                  <a:lnTo>
                    <a:pt x="790212" y="312950"/>
                  </a:lnTo>
                  <a:lnTo>
                    <a:pt x="723346" y="318904"/>
                  </a:lnTo>
                  <a:lnTo>
                    <a:pt x="653237" y="322588"/>
                  </a:lnTo>
                  <a:lnTo>
                    <a:pt x="580429" y="323850"/>
                  </a:lnTo>
                  <a:lnTo>
                    <a:pt x="507621" y="322588"/>
                  </a:lnTo>
                  <a:lnTo>
                    <a:pt x="437512" y="318904"/>
                  </a:lnTo>
                  <a:lnTo>
                    <a:pt x="370646" y="312950"/>
                  </a:lnTo>
                  <a:lnTo>
                    <a:pt x="307566" y="304877"/>
                  </a:lnTo>
                  <a:lnTo>
                    <a:pt x="248817" y="294838"/>
                  </a:lnTo>
                  <a:lnTo>
                    <a:pt x="194943" y="282983"/>
                  </a:lnTo>
                  <a:lnTo>
                    <a:pt x="146487" y="269465"/>
                  </a:lnTo>
                  <a:lnTo>
                    <a:pt x="103993" y="254436"/>
                  </a:lnTo>
                  <a:lnTo>
                    <a:pt x="68006" y="238046"/>
                  </a:lnTo>
                  <a:lnTo>
                    <a:pt x="17726" y="201795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2474095" y="3113023"/>
            <a:ext cx="2628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375" dirty="0">
                <a:latin typeface="Calibri"/>
                <a:cs typeface="Calibri"/>
              </a:rPr>
              <a:t>+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2504060" y="3661445"/>
            <a:ext cx="877569" cy="1234440"/>
            <a:chOff x="2504060" y="3661445"/>
            <a:chExt cx="877569" cy="1234440"/>
          </a:xfrm>
        </p:grpSpPr>
        <p:sp>
          <p:nvSpPr>
            <p:cNvPr id="87" name="object 87"/>
            <p:cNvSpPr/>
            <p:nvPr/>
          </p:nvSpPr>
          <p:spPr>
            <a:xfrm>
              <a:off x="2510410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216099" y="0"/>
                  </a:moveTo>
                  <a:lnTo>
                    <a:pt x="0" y="305394"/>
                  </a:lnTo>
                  <a:lnTo>
                    <a:pt x="108049" y="305394"/>
                  </a:lnTo>
                  <a:lnTo>
                    <a:pt x="108049" y="1221581"/>
                  </a:lnTo>
                  <a:lnTo>
                    <a:pt x="324147" y="1221581"/>
                  </a:lnTo>
                  <a:lnTo>
                    <a:pt x="324147" y="305394"/>
                  </a:lnTo>
                  <a:lnTo>
                    <a:pt x="432196" y="305394"/>
                  </a:lnTo>
                  <a:lnTo>
                    <a:pt x="2160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10410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0" y="305393"/>
                  </a:moveTo>
                  <a:lnTo>
                    <a:pt x="216099" y="0"/>
                  </a:lnTo>
                  <a:lnTo>
                    <a:pt x="432197" y="305393"/>
                  </a:lnTo>
                  <a:lnTo>
                    <a:pt x="324147" y="305393"/>
                  </a:lnTo>
                  <a:lnTo>
                    <a:pt x="324147" y="1221581"/>
                  </a:lnTo>
                  <a:lnTo>
                    <a:pt x="108049" y="1221581"/>
                  </a:lnTo>
                  <a:lnTo>
                    <a:pt x="108049" y="305393"/>
                  </a:lnTo>
                  <a:lnTo>
                    <a:pt x="0" y="3053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42606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216099" y="0"/>
                  </a:moveTo>
                  <a:lnTo>
                    <a:pt x="0" y="305394"/>
                  </a:lnTo>
                  <a:lnTo>
                    <a:pt x="108050" y="305394"/>
                  </a:lnTo>
                  <a:lnTo>
                    <a:pt x="108050" y="1221581"/>
                  </a:lnTo>
                  <a:lnTo>
                    <a:pt x="324148" y="1221581"/>
                  </a:lnTo>
                  <a:lnTo>
                    <a:pt x="324148" y="305394"/>
                  </a:lnTo>
                  <a:lnTo>
                    <a:pt x="432197" y="305394"/>
                  </a:lnTo>
                  <a:lnTo>
                    <a:pt x="2160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942606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0" y="305393"/>
                  </a:moveTo>
                  <a:lnTo>
                    <a:pt x="216099" y="0"/>
                  </a:lnTo>
                  <a:lnTo>
                    <a:pt x="432197" y="305393"/>
                  </a:lnTo>
                  <a:lnTo>
                    <a:pt x="324147" y="305393"/>
                  </a:lnTo>
                  <a:lnTo>
                    <a:pt x="324147" y="1221581"/>
                  </a:lnTo>
                  <a:lnTo>
                    <a:pt x="108049" y="1221581"/>
                  </a:lnTo>
                  <a:lnTo>
                    <a:pt x="108049" y="305393"/>
                  </a:lnTo>
                  <a:lnTo>
                    <a:pt x="0" y="3053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3029064" y="4044188"/>
            <a:ext cx="259715" cy="62801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 marR="5080" indent="63500">
              <a:lnSpc>
                <a:spcPts val="900"/>
              </a:lnSpc>
              <a:spcBef>
                <a:spcPts val="100"/>
              </a:spcBef>
            </a:pPr>
            <a:r>
              <a:rPr sz="800" spc="-114" dirty="0">
                <a:latin typeface="Calibri"/>
                <a:cs typeface="Calibri"/>
              </a:rPr>
              <a:t>Медикаменты  </a:t>
            </a:r>
            <a:r>
              <a:rPr sz="800" spc="-25" dirty="0">
                <a:latin typeface="Calibri"/>
                <a:cs typeface="Calibri"/>
              </a:rPr>
              <a:t>н</a:t>
            </a:r>
            <a:r>
              <a:rPr sz="800" spc="-20" dirty="0">
                <a:latin typeface="Calibri"/>
                <a:cs typeface="Calibri"/>
              </a:rPr>
              <a:t>е</a:t>
            </a:r>
            <a:r>
              <a:rPr sz="800" spc="-30" dirty="0">
                <a:latin typeface="Calibri"/>
                <a:cs typeface="Calibri"/>
              </a:rPr>
              <a:t>й</a:t>
            </a:r>
            <a:r>
              <a:rPr sz="800" spc="-25" dirty="0">
                <a:latin typeface="Calibri"/>
                <a:cs typeface="Calibri"/>
              </a:rPr>
              <a:t>ро</a:t>
            </a:r>
            <a:r>
              <a:rPr sz="800" spc="-20" dirty="0">
                <a:latin typeface="Calibri"/>
                <a:cs typeface="Calibri"/>
              </a:rPr>
              <a:t>п</a:t>
            </a:r>
            <a:r>
              <a:rPr sz="800" spc="-25" dirty="0">
                <a:latin typeface="Calibri"/>
                <a:cs typeface="Calibri"/>
              </a:rPr>
              <a:t>ро</a:t>
            </a:r>
            <a:r>
              <a:rPr sz="800" spc="-20" dirty="0">
                <a:latin typeface="Calibri"/>
                <a:cs typeface="Calibri"/>
              </a:rPr>
              <a:t>те</a:t>
            </a:r>
            <a:r>
              <a:rPr sz="800" spc="-25" dirty="0">
                <a:latin typeface="Calibri"/>
                <a:cs typeface="Calibri"/>
              </a:rPr>
              <a:t>к</a:t>
            </a:r>
            <a:r>
              <a:rPr sz="800" spc="-20" dirty="0">
                <a:latin typeface="Calibri"/>
                <a:cs typeface="Calibri"/>
              </a:rPr>
              <a:t>т</a:t>
            </a:r>
            <a:r>
              <a:rPr sz="800" spc="-25" dirty="0">
                <a:latin typeface="Calibri"/>
                <a:cs typeface="Calibri"/>
              </a:rPr>
              <a:t>ор</a:t>
            </a:r>
            <a:r>
              <a:rPr sz="800" dirty="0">
                <a:latin typeface="Calibri"/>
                <a:cs typeface="Calibri"/>
              </a:rPr>
              <a:t>ы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639666" y="3661445"/>
            <a:ext cx="2174240" cy="1234440"/>
            <a:chOff x="1639666" y="3661445"/>
            <a:chExt cx="2174240" cy="1234440"/>
          </a:xfrm>
        </p:grpSpPr>
        <p:sp>
          <p:nvSpPr>
            <p:cNvPr id="93" name="object 93"/>
            <p:cNvSpPr/>
            <p:nvPr/>
          </p:nvSpPr>
          <p:spPr>
            <a:xfrm>
              <a:off x="1646016" y="3667795"/>
              <a:ext cx="406400" cy="1221740"/>
            </a:xfrm>
            <a:custGeom>
              <a:avLst/>
              <a:gdLst/>
              <a:ahLst/>
              <a:cxnLst/>
              <a:rect l="l" t="t" r="r" b="b"/>
              <a:pathLst>
                <a:path w="406400" h="1221739">
                  <a:moveTo>
                    <a:pt x="203000" y="0"/>
                  </a:moveTo>
                  <a:lnTo>
                    <a:pt x="0" y="305395"/>
                  </a:lnTo>
                  <a:lnTo>
                    <a:pt x="101499" y="305395"/>
                  </a:lnTo>
                  <a:lnTo>
                    <a:pt x="101499" y="1221581"/>
                  </a:lnTo>
                  <a:lnTo>
                    <a:pt x="304501" y="1221581"/>
                  </a:lnTo>
                  <a:lnTo>
                    <a:pt x="304501" y="305395"/>
                  </a:lnTo>
                  <a:lnTo>
                    <a:pt x="406002" y="305395"/>
                  </a:lnTo>
                  <a:lnTo>
                    <a:pt x="20300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646016" y="3667795"/>
              <a:ext cx="406400" cy="1221740"/>
            </a:xfrm>
            <a:custGeom>
              <a:avLst/>
              <a:gdLst/>
              <a:ahLst/>
              <a:cxnLst/>
              <a:rect l="l" t="t" r="r" b="b"/>
              <a:pathLst>
                <a:path w="406400" h="1221739">
                  <a:moveTo>
                    <a:pt x="0" y="305395"/>
                  </a:moveTo>
                  <a:lnTo>
                    <a:pt x="203001" y="0"/>
                  </a:lnTo>
                  <a:lnTo>
                    <a:pt x="406003" y="305395"/>
                  </a:lnTo>
                  <a:lnTo>
                    <a:pt x="304502" y="305395"/>
                  </a:lnTo>
                  <a:lnTo>
                    <a:pt x="304502" y="1221581"/>
                  </a:lnTo>
                  <a:lnTo>
                    <a:pt x="101500" y="1221581"/>
                  </a:lnTo>
                  <a:lnTo>
                    <a:pt x="101500" y="305395"/>
                  </a:lnTo>
                  <a:lnTo>
                    <a:pt x="0" y="30539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74802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216099" y="0"/>
                  </a:moveTo>
                  <a:lnTo>
                    <a:pt x="0" y="305394"/>
                  </a:lnTo>
                  <a:lnTo>
                    <a:pt x="108050" y="305394"/>
                  </a:lnTo>
                  <a:lnTo>
                    <a:pt x="108050" y="1221581"/>
                  </a:lnTo>
                  <a:lnTo>
                    <a:pt x="324147" y="1221581"/>
                  </a:lnTo>
                  <a:lnTo>
                    <a:pt x="324147" y="305394"/>
                  </a:lnTo>
                  <a:lnTo>
                    <a:pt x="432197" y="305394"/>
                  </a:lnTo>
                  <a:lnTo>
                    <a:pt x="2160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374802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5" h="1221739">
                  <a:moveTo>
                    <a:pt x="0" y="305393"/>
                  </a:moveTo>
                  <a:lnTo>
                    <a:pt x="216099" y="0"/>
                  </a:lnTo>
                  <a:lnTo>
                    <a:pt x="432197" y="305393"/>
                  </a:lnTo>
                  <a:lnTo>
                    <a:pt x="324147" y="305393"/>
                  </a:lnTo>
                  <a:lnTo>
                    <a:pt x="324147" y="1221581"/>
                  </a:lnTo>
                  <a:lnTo>
                    <a:pt x="108049" y="1221581"/>
                  </a:lnTo>
                  <a:lnTo>
                    <a:pt x="108049" y="305393"/>
                  </a:lnTo>
                  <a:lnTo>
                    <a:pt x="0" y="3053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500935" y="4193540"/>
            <a:ext cx="160020" cy="32385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85" dirty="0">
                <a:latin typeface="Calibri"/>
                <a:cs typeface="Calibri"/>
              </a:rPr>
              <a:t>Травма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1181276" y="3661445"/>
            <a:ext cx="445134" cy="1234440"/>
            <a:chOff x="1181276" y="3661445"/>
            <a:chExt cx="445134" cy="1234440"/>
          </a:xfrm>
        </p:grpSpPr>
        <p:sp>
          <p:nvSpPr>
            <p:cNvPr id="99" name="object 99"/>
            <p:cNvSpPr/>
            <p:nvPr/>
          </p:nvSpPr>
          <p:spPr>
            <a:xfrm>
              <a:off x="1187626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4" h="1221739">
                  <a:moveTo>
                    <a:pt x="216098" y="0"/>
                  </a:moveTo>
                  <a:lnTo>
                    <a:pt x="0" y="305394"/>
                  </a:lnTo>
                  <a:lnTo>
                    <a:pt x="108049" y="305394"/>
                  </a:lnTo>
                  <a:lnTo>
                    <a:pt x="108049" y="1221581"/>
                  </a:lnTo>
                  <a:lnTo>
                    <a:pt x="324147" y="1221581"/>
                  </a:lnTo>
                  <a:lnTo>
                    <a:pt x="324147" y="305394"/>
                  </a:lnTo>
                  <a:lnTo>
                    <a:pt x="432196" y="305394"/>
                  </a:lnTo>
                  <a:lnTo>
                    <a:pt x="21609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7626" y="3667795"/>
              <a:ext cx="432434" cy="1221740"/>
            </a:xfrm>
            <a:custGeom>
              <a:avLst/>
              <a:gdLst/>
              <a:ahLst/>
              <a:cxnLst/>
              <a:rect l="l" t="t" r="r" b="b"/>
              <a:pathLst>
                <a:path w="432434" h="1221739">
                  <a:moveTo>
                    <a:pt x="0" y="305393"/>
                  </a:moveTo>
                  <a:lnTo>
                    <a:pt x="216099" y="0"/>
                  </a:lnTo>
                  <a:lnTo>
                    <a:pt x="432197" y="305393"/>
                  </a:lnTo>
                  <a:lnTo>
                    <a:pt x="324147" y="305393"/>
                  </a:lnTo>
                  <a:lnTo>
                    <a:pt x="324147" y="1221581"/>
                  </a:lnTo>
                  <a:lnTo>
                    <a:pt x="108049" y="1221581"/>
                  </a:lnTo>
                  <a:lnTo>
                    <a:pt x="108049" y="305393"/>
                  </a:lnTo>
                  <a:lnTo>
                    <a:pt x="0" y="30539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249191" y="3739388"/>
            <a:ext cx="739775" cy="12299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00965">
              <a:lnSpc>
                <a:spcPts val="2080"/>
              </a:lnSpc>
            </a:pPr>
            <a:r>
              <a:rPr sz="1800" spc="-190" dirty="0">
                <a:latin typeface="Calibri"/>
                <a:cs typeface="Calibri"/>
              </a:rPr>
              <a:t>Гипертермия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800" spc="-185" dirty="0">
                <a:latin typeface="Calibri"/>
                <a:cs typeface="Calibri"/>
              </a:rPr>
              <a:t>Гипергликемия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2071992" y="3661332"/>
            <a:ext cx="499109" cy="1254125"/>
            <a:chOff x="2071992" y="3661332"/>
            <a:chExt cx="499109" cy="1254125"/>
          </a:xfrm>
        </p:grpSpPr>
        <p:sp>
          <p:nvSpPr>
            <p:cNvPr id="103" name="object 103"/>
            <p:cNvSpPr/>
            <p:nvPr/>
          </p:nvSpPr>
          <p:spPr>
            <a:xfrm>
              <a:off x="2078342" y="3667682"/>
              <a:ext cx="486409" cy="1241425"/>
            </a:xfrm>
            <a:custGeom>
              <a:avLst/>
              <a:gdLst/>
              <a:ahLst/>
              <a:cxnLst/>
              <a:rect l="l" t="t" r="r" b="b"/>
              <a:pathLst>
                <a:path w="486410" h="1241425">
                  <a:moveTo>
                    <a:pt x="243027" y="0"/>
                  </a:moveTo>
                  <a:lnTo>
                    <a:pt x="0" y="291205"/>
                  </a:lnTo>
                  <a:lnTo>
                    <a:pt x="121513" y="291205"/>
                  </a:lnTo>
                  <a:lnTo>
                    <a:pt x="121513" y="1241394"/>
                  </a:lnTo>
                  <a:lnTo>
                    <a:pt x="364539" y="1241394"/>
                  </a:lnTo>
                  <a:lnTo>
                    <a:pt x="364539" y="291205"/>
                  </a:lnTo>
                  <a:lnTo>
                    <a:pt x="486053" y="291205"/>
                  </a:lnTo>
                  <a:lnTo>
                    <a:pt x="24302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078342" y="3667682"/>
              <a:ext cx="486409" cy="1241425"/>
            </a:xfrm>
            <a:custGeom>
              <a:avLst/>
              <a:gdLst/>
              <a:ahLst/>
              <a:cxnLst/>
              <a:rect l="l" t="t" r="r" b="b"/>
              <a:pathLst>
                <a:path w="486410" h="1241425">
                  <a:moveTo>
                    <a:pt x="0" y="291204"/>
                  </a:moveTo>
                  <a:lnTo>
                    <a:pt x="243027" y="0"/>
                  </a:lnTo>
                  <a:lnTo>
                    <a:pt x="486054" y="291204"/>
                  </a:lnTo>
                  <a:lnTo>
                    <a:pt x="364540" y="291204"/>
                  </a:lnTo>
                  <a:lnTo>
                    <a:pt x="364540" y="1241394"/>
                  </a:lnTo>
                  <a:lnTo>
                    <a:pt x="121513" y="1241394"/>
                  </a:lnTo>
                  <a:lnTo>
                    <a:pt x="121513" y="291204"/>
                  </a:lnTo>
                  <a:lnTo>
                    <a:pt x="0" y="2912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/>
          <p:nvPr/>
        </p:nvSpPr>
        <p:spPr>
          <a:xfrm>
            <a:off x="2191727" y="3925315"/>
            <a:ext cx="675005" cy="85725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3175" algn="ctr">
              <a:lnSpc>
                <a:spcPts val="2080"/>
              </a:lnSpc>
            </a:pPr>
            <a:r>
              <a:rPr sz="1800" spc="-165" dirty="0">
                <a:latin typeface="Calibri"/>
                <a:cs typeface="Calibri"/>
              </a:rPr>
              <a:t>Судороги</a:t>
            </a:r>
            <a:endParaRPr sz="1800">
              <a:latin typeface="Calibri"/>
              <a:cs typeface="Calibri"/>
            </a:endParaRPr>
          </a:p>
          <a:p>
            <a:pPr marL="12700" marR="5080" indent="-1270" algn="ctr">
              <a:lnSpc>
                <a:spcPts val="900"/>
              </a:lnSpc>
              <a:spcBef>
                <a:spcPts val="1290"/>
              </a:spcBef>
            </a:pPr>
            <a:r>
              <a:rPr sz="800" spc="-100" dirty="0">
                <a:latin typeface="Calibri"/>
                <a:cs typeface="Calibri"/>
              </a:rPr>
              <a:t>Системная  </a:t>
            </a:r>
            <a:r>
              <a:rPr sz="800" spc="-95" dirty="0">
                <a:latin typeface="Calibri"/>
                <a:cs typeface="Calibri"/>
              </a:rPr>
              <a:t>воспалительная</a:t>
            </a:r>
            <a:r>
              <a:rPr sz="800" spc="-70" dirty="0">
                <a:latin typeface="Calibri"/>
                <a:cs typeface="Calibri"/>
              </a:rPr>
              <a:t> </a:t>
            </a:r>
            <a:r>
              <a:rPr sz="800" spc="-95" dirty="0">
                <a:latin typeface="Calibri"/>
                <a:cs typeface="Calibri"/>
              </a:rPr>
              <a:t>реакция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93747" y="4989067"/>
            <a:ext cx="875284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130" dirty="0">
                <a:latin typeface="Calibri"/>
                <a:cs typeface="Calibri"/>
              </a:rPr>
              <a:t>Синдром </a:t>
            </a:r>
            <a:r>
              <a:rPr sz="1200" spc="-110" dirty="0">
                <a:latin typeface="Calibri"/>
                <a:cs typeface="Calibri"/>
              </a:rPr>
              <a:t>острой </a:t>
            </a:r>
            <a:r>
              <a:rPr sz="1200" spc="-120" dirty="0">
                <a:latin typeface="Calibri"/>
                <a:cs typeface="Calibri"/>
              </a:rPr>
              <a:t>церебральной </a:t>
            </a:r>
            <a:r>
              <a:rPr sz="1200" spc="-110" dirty="0">
                <a:latin typeface="Calibri"/>
                <a:cs typeface="Calibri"/>
              </a:rPr>
              <a:t>недостаточности </a:t>
            </a:r>
            <a:r>
              <a:rPr sz="1200" spc="-100" dirty="0">
                <a:latin typeface="Calibri"/>
                <a:cs typeface="Calibri"/>
              </a:rPr>
              <a:t>как </a:t>
            </a:r>
            <a:r>
              <a:rPr sz="1200" spc="-120" dirty="0">
                <a:latin typeface="Calibri"/>
                <a:cs typeface="Calibri"/>
              </a:rPr>
              <a:t>концепция нейрореаниматологии. </a:t>
            </a:r>
            <a:r>
              <a:rPr sz="1200" spc="-110" dirty="0">
                <a:latin typeface="Calibri"/>
                <a:cs typeface="Calibri"/>
              </a:rPr>
              <a:t>Анестезиология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20" dirty="0">
                <a:latin typeface="Calibri"/>
                <a:cs typeface="Calibri"/>
              </a:rPr>
              <a:t>реаниматология, </a:t>
            </a:r>
            <a:r>
              <a:rPr sz="1200" spc="-240" dirty="0">
                <a:latin typeface="Calibri"/>
                <a:cs typeface="Calibri"/>
              </a:rPr>
              <a:t>№ </a:t>
            </a:r>
            <a:r>
              <a:rPr sz="1200" spc="-90" dirty="0">
                <a:latin typeface="Calibri"/>
                <a:cs typeface="Calibri"/>
              </a:rPr>
              <a:t>2, </a:t>
            </a:r>
            <a:r>
              <a:rPr sz="1200" spc="-80" dirty="0">
                <a:latin typeface="Calibri"/>
                <a:cs typeface="Calibri"/>
              </a:rPr>
              <a:t>2008, </a:t>
            </a:r>
            <a:r>
              <a:rPr sz="1200" spc="-85" dirty="0">
                <a:latin typeface="Calibri"/>
                <a:cs typeface="Calibri"/>
              </a:rPr>
              <a:t>с </a:t>
            </a:r>
            <a:r>
              <a:rPr sz="1200" spc="-75" dirty="0">
                <a:latin typeface="Calibri"/>
                <a:cs typeface="Calibri"/>
              </a:rPr>
              <a:t>4-9. </a:t>
            </a:r>
            <a:r>
              <a:rPr sz="1200" spc="-135" dirty="0">
                <a:latin typeface="Calibri"/>
                <a:cs typeface="Calibri"/>
              </a:rPr>
              <a:t>АА </a:t>
            </a:r>
            <a:r>
              <a:rPr sz="1200" spc="-114" dirty="0">
                <a:latin typeface="Calibri"/>
                <a:cs typeface="Calibri"/>
              </a:rPr>
              <a:t>Белкин, </a:t>
            </a:r>
            <a:r>
              <a:rPr sz="1200" spc="-120" dirty="0">
                <a:latin typeface="Calibri"/>
                <a:cs typeface="Calibri"/>
              </a:rPr>
              <a:t>БД </a:t>
            </a:r>
            <a:r>
              <a:rPr sz="1200" spc="-110" dirty="0">
                <a:latin typeface="Calibri"/>
                <a:cs typeface="Calibri"/>
              </a:rPr>
              <a:t>Зислин,  </a:t>
            </a:r>
            <a:r>
              <a:rPr sz="1200" spc="-135" dirty="0">
                <a:latin typeface="Calibri"/>
                <a:cs typeface="Calibri"/>
              </a:rPr>
              <a:t>АА </a:t>
            </a:r>
            <a:r>
              <a:rPr sz="1200" spc="-120" dirty="0">
                <a:latin typeface="Calibri"/>
                <a:cs typeface="Calibri"/>
              </a:rPr>
              <a:t>Аврамченко </a:t>
            </a:r>
            <a:r>
              <a:rPr sz="1200" spc="-125" dirty="0">
                <a:latin typeface="Calibri"/>
                <a:cs typeface="Calibri"/>
              </a:rPr>
              <a:t>и</a:t>
            </a:r>
            <a:r>
              <a:rPr sz="1200" spc="-120" dirty="0">
                <a:latin typeface="Calibri"/>
                <a:cs typeface="Calibri"/>
              </a:rPr>
              <a:t> </a:t>
            </a:r>
            <a:r>
              <a:rPr sz="1200" spc="-125" dirty="0">
                <a:latin typeface="Calibri"/>
                <a:cs typeface="Calibri"/>
              </a:rPr>
              <a:t>др.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492" y="1368044"/>
            <a:ext cx="6392545" cy="2878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9875" marR="5080" indent="-257175">
              <a:lnSpc>
                <a:spcPct val="100400"/>
              </a:lnSpc>
              <a:spcBef>
                <a:spcPts val="90"/>
              </a:spcBef>
              <a:buFont typeface="Wingdings"/>
              <a:buChar char=""/>
              <a:tabLst>
                <a:tab pos="269875" algn="l"/>
              </a:tabLst>
            </a:pP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Нейропротекция </a:t>
            </a:r>
            <a:r>
              <a:rPr sz="1800" spc="55" dirty="0">
                <a:solidFill>
                  <a:srgbClr val="D9D9D9"/>
                </a:solidFill>
                <a:latin typeface="Calibri"/>
                <a:cs typeface="Calibri"/>
              </a:rPr>
              <a:t>–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система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эволюционно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сформированных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</a:t>
            </a:r>
            <a:r>
              <a:rPr sz="1800" spc="-150" dirty="0">
                <a:solidFill>
                  <a:srgbClr val="D9D9D9"/>
                </a:solidFill>
                <a:latin typeface="Calibri"/>
                <a:cs typeface="Calibri"/>
              </a:rPr>
              <a:t>генетически 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предопределенных </a:t>
            </a:r>
            <a:r>
              <a:rPr sz="1800" spc="-150" dirty="0">
                <a:solidFill>
                  <a:srgbClr val="D9D9D9"/>
                </a:solidFill>
                <a:latin typeface="Calibri"/>
                <a:cs typeface="Calibri"/>
              </a:rPr>
              <a:t>саногенетических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систем </a:t>
            </a:r>
            <a:r>
              <a:rPr sz="1800" spc="-145" dirty="0">
                <a:solidFill>
                  <a:srgbClr val="D9D9D9"/>
                </a:solidFill>
                <a:latin typeface="Calibri"/>
                <a:cs typeface="Calibri"/>
              </a:rPr>
              <a:t>(САС),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которая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прерывает </a:t>
            </a:r>
            <a:r>
              <a:rPr sz="1800" spc="-190" dirty="0">
                <a:solidFill>
                  <a:srgbClr val="D9D9D9"/>
                </a:solidFill>
                <a:latin typeface="Calibri"/>
                <a:cs typeface="Calibri"/>
              </a:rPr>
              <a:t>или 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замедляет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последовательность вредных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биохимических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молекулярных  событий,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способных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вызвать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необратимый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некроз</a:t>
            </a:r>
            <a:r>
              <a:rPr sz="1800" spc="-28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клеток.</a:t>
            </a:r>
            <a:endParaRPr sz="1800">
              <a:latin typeface="Calibri"/>
              <a:cs typeface="Calibri"/>
            </a:endParaRPr>
          </a:p>
          <a:p>
            <a:pPr marL="269875" marR="374650" indent="-257175">
              <a:lnSpc>
                <a:spcPct val="100000"/>
              </a:lnSpc>
              <a:spcBef>
                <a:spcPts val="455"/>
              </a:spcBef>
              <a:buFont typeface="Wingdings"/>
              <a:buChar char=""/>
              <a:tabLst>
                <a:tab pos="269875" algn="l"/>
              </a:tabLst>
            </a:pP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Репарация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(посткондиционирование) </a:t>
            </a:r>
            <a:r>
              <a:rPr sz="1800" spc="-30" dirty="0">
                <a:solidFill>
                  <a:srgbClr val="D9D9D9"/>
                </a:solidFill>
                <a:latin typeface="Calibri"/>
                <a:cs typeface="Calibri"/>
              </a:rPr>
              <a:t>-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эволюционно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обусловленный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генетически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предопределенный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процесс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морфофункционального 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ремоделирования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нервной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системы </a:t>
            </a:r>
            <a:r>
              <a:rPr sz="1800" spc="-140" dirty="0">
                <a:solidFill>
                  <a:srgbClr val="D9D9D9"/>
                </a:solidFill>
                <a:latin typeface="Calibri"/>
                <a:cs typeface="Calibri"/>
              </a:rPr>
              <a:t>в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пределах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реабилитационного 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потенциала,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основанный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на </a:t>
            </a:r>
            <a:r>
              <a:rPr sz="1800" spc="-135" dirty="0">
                <a:solidFill>
                  <a:srgbClr val="D9D9D9"/>
                </a:solidFill>
                <a:latin typeface="Calibri"/>
                <a:cs typeface="Calibri"/>
              </a:rPr>
              <a:t>свойствах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нейропластичности</a:t>
            </a:r>
            <a:endParaRPr sz="1800">
              <a:latin typeface="Calibri"/>
              <a:cs typeface="Calibri"/>
            </a:endParaRPr>
          </a:p>
          <a:p>
            <a:pPr marL="205104" marR="751840" indent="-193040">
              <a:lnSpc>
                <a:spcPct val="101099"/>
              </a:lnSpc>
              <a:spcBef>
                <a:spcPts val="335"/>
              </a:spcBef>
              <a:buFont typeface="Wingdings"/>
              <a:buChar char=""/>
              <a:tabLst>
                <a:tab pos="205740" algn="l"/>
              </a:tabLst>
            </a:pPr>
            <a:r>
              <a:rPr sz="1800" spc="-200" dirty="0">
                <a:solidFill>
                  <a:srgbClr val="C00000"/>
                </a:solidFill>
                <a:latin typeface="Calibri"/>
                <a:cs typeface="Calibri"/>
              </a:rPr>
              <a:t>Модуляция </a:t>
            </a:r>
            <a:r>
              <a:rPr sz="1800" spc="-160" dirty="0">
                <a:latin typeface="Calibri"/>
                <a:cs typeface="Calibri"/>
              </a:rPr>
              <a:t>-внешнее воздействие </a:t>
            </a:r>
            <a:r>
              <a:rPr sz="1800" spc="-170" dirty="0">
                <a:latin typeface="Calibri"/>
                <a:cs typeface="Calibri"/>
              </a:rPr>
              <a:t>на </a:t>
            </a:r>
            <a:r>
              <a:rPr sz="1800" spc="-155" dirty="0">
                <a:latin typeface="Calibri"/>
                <a:cs typeface="Calibri"/>
              </a:rPr>
              <a:t>процесс </a:t>
            </a:r>
            <a:r>
              <a:rPr sz="1800" spc="-170" dirty="0">
                <a:latin typeface="Calibri"/>
                <a:cs typeface="Calibri"/>
              </a:rPr>
              <a:t>нейропротекции </a:t>
            </a:r>
            <a:r>
              <a:rPr sz="1800" spc="-185" dirty="0">
                <a:latin typeface="Calibri"/>
                <a:cs typeface="Calibri"/>
              </a:rPr>
              <a:t>и  </a:t>
            </a:r>
            <a:r>
              <a:rPr sz="1800" spc="-170" dirty="0">
                <a:latin typeface="Calibri"/>
                <a:cs typeface="Calibri"/>
              </a:rPr>
              <a:t>нейрорепарации </a:t>
            </a:r>
            <a:r>
              <a:rPr sz="1800" spc="-140" dirty="0">
                <a:latin typeface="Calibri"/>
                <a:cs typeface="Calibri"/>
              </a:rPr>
              <a:t>в </a:t>
            </a:r>
            <a:r>
              <a:rPr sz="1800" spc="-150" dirty="0">
                <a:latin typeface="Calibri"/>
                <a:cs typeface="Calibri"/>
              </a:rPr>
              <a:t>ходе </a:t>
            </a:r>
            <a:r>
              <a:rPr sz="1800" spc="-175" dirty="0">
                <a:latin typeface="Calibri"/>
                <a:cs typeface="Calibri"/>
              </a:rPr>
              <a:t>ОЦН, </a:t>
            </a:r>
            <a:r>
              <a:rPr sz="1800" spc="-195" dirty="0">
                <a:latin typeface="Calibri"/>
                <a:cs typeface="Calibri"/>
              </a:rPr>
              <a:t>изменяющее </a:t>
            </a:r>
            <a:r>
              <a:rPr sz="1800" spc="-165" dirty="0">
                <a:latin typeface="Calibri"/>
                <a:cs typeface="Calibri"/>
              </a:rPr>
              <a:t>траекторию</a:t>
            </a:r>
            <a:r>
              <a:rPr sz="1800" spc="-120" dirty="0">
                <a:latin typeface="Calibri"/>
                <a:cs typeface="Calibri"/>
              </a:rPr>
              <a:t> </a:t>
            </a:r>
            <a:r>
              <a:rPr sz="1800" spc="-155" dirty="0">
                <a:latin typeface="Calibri"/>
                <a:cs typeface="Calibri"/>
              </a:rPr>
              <a:t>саногенеза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5895" y="386079"/>
            <a:ext cx="167449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370" dirty="0"/>
              <a:t>Глоссарий</a:t>
            </a:r>
            <a:endParaRPr sz="3700"/>
          </a:p>
        </p:txBody>
      </p:sp>
      <p:sp>
        <p:nvSpPr>
          <p:cNvPr id="4" name="object 4"/>
          <p:cNvSpPr/>
          <p:nvPr/>
        </p:nvSpPr>
        <p:spPr>
          <a:xfrm>
            <a:off x="107504" y="285750"/>
            <a:ext cx="1674613" cy="1779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8784" y="5212588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latin typeface="Calibri"/>
                <a:cs typeface="Calibri"/>
              </a:rPr>
              <a:t>Клинический </a:t>
            </a:r>
            <a:r>
              <a:rPr sz="1000" spc="-85" dirty="0">
                <a:latin typeface="Calibri"/>
                <a:cs typeface="Calibri"/>
              </a:rPr>
              <a:t>Института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5" dirty="0">
                <a:latin typeface="Calibri"/>
                <a:cs typeface="Calibri"/>
              </a:rPr>
              <a:t>Мозга</a:t>
            </a:r>
            <a:r>
              <a:rPr sz="1050" spc="-157" baseline="23809" dirty="0">
                <a:latin typeface="Calibri"/>
                <a:cs typeface="Calibri"/>
              </a:rPr>
              <a:t>©</a:t>
            </a:r>
            <a:endParaRPr sz="1050" baseline="238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113" y="354583"/>
            <a:ext cx="52552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Цель </a:t>
            </a:r>
            <a:r>
              <a:rPr spc="-185" dirty="0"/>
              <a:t>базовой </a:t>
            </a:r>
            <a:r>
              <a:rPr spc="-195" dirty="0"/>
              <a:t>интенсивной </a:t>
            </a:r>
            <a:r>
              <a:rPr spc="-190" dirty="0"/>
              <a:t>терапии </a:t>
            </a:r>
            <a:r>
              <a:rPr spc="65" dirty="0"/>
              <a:t>– </a:t>
            </a:r>
            <a:r>
              <a:rPr spc="-180" dirty="0"/>
              <a:t>сохранение</a:t>
            </a:r>
            <a:r>
              <a:rPr spc="-145" dirty="0"/>
              <a:t> </a:t>
            </a:r>
            <a:r>
              <a:rPr spc="-275" dirty="0"/>
              <a:t>ПМС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2816" y="3136391"/>
            <a:ext cx="1960245" cy="1948180"/>
            <a:chOff x="432816" y="3136391"/>
            <a:chExt cx="1960245" cy="1948180"/>
          </a:xfrm>
        </p:grpSpPr>
        <p:sp>
          <p:nvSpPr>
            <p:cNvPr id="4" name="object 4"/>
            <p:cNvSpPr/>
            <p:nvPr/>
          </p:nvSpPr>
          <p:spPr>
            <a:xfrm>
              <a:off x="432816" y="3136392"/>
              <a:ext cx="45720" cy="10393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2816" y="3136391"/>
              <a:ext cx="100584" cy="19476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2816" y="3200400"/>
              <a:ext cx="1941576" cy="268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2816" y="3502152"/>
              <a:ext cx="1947672" cy="2438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5864" y="4087368"/>
              <a:ext cx="1956816" cy="286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24786" y="4120896"/>
            <a:ext cx="11817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14" dirty="0">
                <a:latin typeface="Calibri"/>
                <a:cs typeface="Calibri"/>
              </a:rPr>
              <a:t>Нутритивная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135" dirty="0">
                <a:latin typeface="Calibri"/>
                <a:cs typeface="Calibri"/>
              </a:rPr>
              <a:t>поддержка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2127" y="637031"/>
            <a:ext cx="2118360" cy="4102735"/>
            <a:chOff x="262127" y="637031"/>
            <a:chExt cx="2118360" cy="4102735"/>
          </a:xfrm>
        </p:grpSpPr>
        <p:sp>
          <p:nvSpPr>
            <p:cNvPr id="11" name="object 11"/>
            <p:cNvSpPr/>
            <p:nvPr/>
          </p:nvSpPr>
          <p:spPr>
            <a:xfrm>
              <a:off x="490727" y="4428743"/>
              <a:ext cx="1889760" cy="3108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5863" y="3785615"/>
              <a:ext cx="1917192" cy="2346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127" y="637031"/>
              <a:ext cx="1895856" cy="2865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15890" y="667511"/>
            <a:ext cx="11906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20" dirty="0">
                <a:latin typeface="Calibri"/>
                <a:cs typeface="Calibri"/>
              </a:rPr>
              <a:t>Контроль</a:t>
            </a:r>
            <a:r>
              <a:rPr sz="1100" spc="-65" dirty="0">
                <a:latin typeface="Calibri"/>
                <a:cs typeface="Calibri"/>
              </a:rPr>
              <a:t> </a:t>
            </a:r>
            <a:r>
              <a:rPr sz="1100" spc="-135" dirty="0">
                <a:latin typeface="Calibri"/>
                <a:cs typeface="Calibri"/>
              </a:rPr>
              <a:t>гемодинамики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840" y="1392936"/>
            <a:ext cx="1932432" cy="301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4184" y="1432559"/>
            <a:ext cx="553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0" dirty="0">
                <a:latin typeface="Calibri"/>
                <a:cs typeface="Calibri"/>
              </a:rPr>
              <a:t>Н</a:t>
            </a:r>
            <a:r>
              <a:rPr sz="1100" spc="-120" dirty="0">
                <a:latin typeface="Calibri"/>
                <a:cs typeface="Calibri"/>
              </a:rPr>
              <a:t>ор</a:t>
            </a:r>
            <a:r>
              <a:rPr sz="1100" spc="-195" dirty="0">
                <a:latin typeface="Calibri"/>
                <a:cs typeface="Calibri"/>
              </a:rPr>
              <a:t>м</a:t>
            </a:r>
            <a:r>
              <a:rPr sz="1100" spc="-130" dirty="0">
                <a:latin typeface="Calibri"/>
                <a:cs typeface="Calibri"/>
              </a:rPr>
              <a:t>о</a:t>
            </a:r>
            <a:r>
              <a:rPr sz="1100" spc="-100" dirty="0">
                <a:latin typeface="Calibri"/>
                <a:cs typeface="Calibri"/>
              </a:rPr>
              <a:t>к</a:t>
            </a:r>
            <a:r>
              <a:rPr sz="1100" spc="-95" dirty="0">
                <a:latin typeface="Calibri"/>
                <a:cs typeface="Calibri"/>
              </a:rPr>
              <a:t>с</a:t>
            </a:r>
            <a:r>
              <a:rPr sz="1100" spc="-140" dirty="0">
                <a:latin typeface="Calibri"/>
                <a:cs typeface="Calibri"/>
              </a:rPr>
              <a:t>и</a:t>
            </a:r>
            <a:r>
              <a:rPr sz="1100" spc="-100" dirty="0">
                <a:latin typeface="Calibri"/>
                <a:cs typeface="Calibri"/>
              </a:rPr>
              <a:t>я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2984" y="999744"/>
            <a:ext cx="1880615" cy="2956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24256" y="1036319"/>
            <a:ext cx="5416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latin typeface="Calibri"/>
                <a:cs typeface="Calibri"/>
              </a:rPr>
              <a:t>Эуволемия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8818" y="438614"/>
            <a:ext cx="2149475" cy="2167255"/>
            <a:chOff x="238818" y="438614"/>
            <a:chExt cx="2149475" cy="2167255"/>
          </a:xfrm>
        </p:grpSpPr>
        <p:sp>
          <p:nvSpPr>
            <p:cNvPr id="20" name="object 20"/>
            <p:cNvSpPr/>
            <p:nvPr/>
          </p:nvSpPr>
          <p:spPr>
            <a:xfrm>
              <a:off x="251518" y="451314"/>
              <a:ext cx="2124075" cy="2141855"/>
            </a:xfrm>
            <a:custGeom>
              <a:avLst/>
              <a:gdLst/>
              <a:ahLst/>
              <a:cxnLst/>
              <a:rect l="l" t="t" r="r" b="b"/>
              <a:pathLst>
                <a:path w="2124075" h="2141855">
                  <a:moveTo>
                    <a:pt x="1769828" y="0"/>
                  </a:moveTo>
                  <a:lnTo>
                    <a:pt x="353973" y="0"/>
                  </a:lnTo>
                  <a:lnTo>
                    <a:pt x="305941" y="3231"/>
                  </a:lnTo>
                  <a:lnTo>
                    <a:pt x="259873" y="12644"/>
                  </a:lnTo>
                  <a:lnTo>
                    <a:pt x="216191" y="27817"/>
                  </a:lnTo>
                  <a:lnTo>
                    <a:pt x="175316" y="48327"/>
                  </a:lnTo>
                  <a:lnTo>
                    <a:pt x="137670" y="73754"/>
                  </a:lnTo>
                  <a:lnTo>
                    <a:pt x="103676" y="103676"/>
                  </a:lnTo>
                  <a:lnTo>
                    <a:pt x="73754" y="137670"/>
                  </a:lnTo>
                  <a:lnTo>
                    <a:pt x="48327" y="175316"/>
                  </a:lnTo>
                  <a:lnTo>
                    <a:pt x="27817" y="216190"/>
                  </a:lnTo>
                  <a:lnTo>
                    <a:pt x="12644" y="259873"/>
                  </a:lnTo>
                  <a:lnTo>
                    <a:pt x="3231" y="305941"/>
                  </a:lnTo>
                  <a:lnTo>
                    <a:pt x="0" y="353973"/>
                  </a:lnTo>
                  <a:lnTo>
                    <a:pt x="0" y="1787884"/>
                  </a:lnTo>
                  <a:lnTo>
                    <a:pt x="3231" y="1835916"/>
                  </a:lnTo>
                  <a:lnTo>
                    <a:pt x="12644" y="1881984"/>
                  </a:lnTo>
                  <a:lnTo>
                    <a:pt x="27817" y="1925667"/>
                  </a:lnTo>
                  <a:lnTo>
                    <a:pt x="48327" y="1966541"/>
                  </a:lnTo>
                  <a:lnTo>
                    <a:pt x="73754" y="2004187"/>
                  </a:lnTo>
                  <a:lnTo>
                    <a:pt x="103676" y="2038181"/>
                  </a:lnTo>
                  <a:lnTo>
                    <a:pt x="137670" y="2068103"/>
                  </a:lnTo>
                  <a:lnTo>
                    <a:pt x="175316" y="2093530"/>
                  </a:lnTo>
                  <a:lnTo>
                    <a:pt x="216191" y="2114040"/>
                  </a:lnTo>
                  <a:lnTo>
                    <a:pt x="259873" y="2129213"/>
                  </a:lnTo>
                  <a:lnTo>
                    <a:pt x="305941" y="2138626"/>
                  </a:lnTo>
                  <a:lnTo>
                    <a:pt x="353973" y="2141857"/>
                  </a:lnTo>
                  <a:lnTo>
                    <a:pt x="1769828" y="2141857"/>
                  </a:lnTo>
                  <a:lnTo>
                    <a:pt x="1817860" y="2138626"/>
                  </a:lnTo>
                  <a:lnTo>
                    <a:pt x="1863928" y="2129213"/>
                  </a:lnTo>
                  <a:lnTo>
                    <a:pt x="1907611" y="2114040"/>
                  </a:lnTo>
                  <a:lnTo>
                    <a:pt x="1948485" y="2093530"/>
                  </a:lnTo>
                  <a:lnTo>
                    <a:pt x="1986131" y="2068103"/>
                  </a:lnTo>
                  <a:lnTo>
                    <a:pt x="2020125" y="2038181"/>
                  </a:lnTo>
                  <a:lnTo>
                    <a:pt x="2050046" y="2004187"/>
                  </a:lnTo>
                  <a:lnTo>
                    <a:pt x="2075473" y="1966541"/>
                  </a:lnTo>
                  <a:lnTo>
                    <a:pt x="2095984" y="1925667"/>
                  </a:lnTo>
                  <a:lnTo>
                    <a:pt x="2111157" y="1881984"/>
                  </a:lnTo>
                  <a:lnTo>
                    <a:pt x="2120570" y="1835916"/>
                  </a:lnTo>
                  <a:lnTo>
                    <a:pt x="2123801" y="1787884"/>
                  </a:lnTo>
                  <a:lnTo>
                    <a:pt x="2123801" y="353973"/>
                  </a:lnTo>
                  <a:lnTo>
                    <a:pt x="2120570" y="305941"/>
                  </a:lnTo>
                  <a:lnTo>
                    <a:pt x="2111157" y="259873"/>
                  </a:lnTo>
                  <a:lnTo>
                    <a:pt x="2095984" y="216190"/>
                  </a:lnTo>
                  <a:lnTo>
                    <a:pt x="2075473" y="175316"/>
                  </a:lnTo>
                  <a:lnTo>
                    <a:pt x="2050046" y="137670"/>
                  </a:lnTo>
                  <a:lnTo>
                    <a:pt x="2020125" y="103676"/>
                  </a:lnTo>
                  <a:lnTo>
                    <a:pt x="1986131" y="73754"/>
                  </a:lnTo>
                  <a:lnTo>
                    <a:pt x="1948485" y="48327"/>
                  </a:lnTo>
                  <a:lnTo>
                    <a:pt x="1907611" y="27817"/>
                  </a:lnTo>
                  <a:lnTo>
                    <a:pt x="1863928" y="12644"/>
                  </a:lnTo>
                  <a:lnTo>
                    <a:pt x="1817860" y="3231"/>
                  </a:lnTo>
                  <a:lnTo>
                    <a:pt x="1769828" y="0"/>
                  </a:lnTo>
                  <a:close/>
                </a:path>
              </a:pathLst>
            </a:custGeom>
            <a:solidFill>
              <a:srgbClr val="DDDDDD">
                <a:alpha val="529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1518" y="451314"/>
              <a:ext cx="2124075" cy="2141855"/>
            </a:xfrm>
            <a:custGeom>
              <a:avLst/>
              <a:gdLst/>
              <a:ahLst/>
              <a:cxnLst/>
              <a:rect l="l" t="t" r="r" b="b"/>
              <a:pathLst>
                <a:path w="2124075" h="2141855">
                  <a:moveTo>
                    <a:pt x="0" y="353973"/>
                  </a:moveTo>
                  <a:lnTo>
                    <a:pt x="3231" y="305941"/>
                  </a:lnTo>
                  <a:lnTo>
                    <a:pt x="12644" y="259873"/>
                  </a:lnTo>
                  <a:lnTo>
                    <a:pt x="27817" y="216190"/>
                  </a:lnTo>
                  <a:lnTo>
                    <a:pt x="48327" y="175316"/>
                  </a:lnTo>
                  <a:lnTo>
                    <a:pt x="73754" y="137670"/>
                  </a:lnTo>
                  <a:lnTo>
                    <a:pt x="103676" y="103676"/>
                  </a:lnTo>
                  <a:lnTo>
                    <a:pt x="137670" y="73754"/>
                  </a:lnTo>
                  <a:lnTo>
                    <a:pt x="175316" y="48327"/>
                  </a:lnTo>
                  <a:lnTo>
                    <a:pt x="216191" y="27816"/>
                  </a:lnTo>
                  <a:lnTo>
                    <a:pt x="259873" y="12644"/>
                  </a:lnTo>
                  <a:lnTo>
                    <a:pt x="305941" y="3231"/>
                  </a:lnTo>
                  <a:lnTo>
                    <a:pt x="353973" y="0"/>
                  </a:lnTo>
                  <a:lnTo>
                    <a:pt x="1769828" y="0"/>
                  </a:lnTo>
                  <a:lnTo>
                    <a:pt x="1817860" y="3231"/>
                  </a:lnTo>
                  <a:lnTo>
                    <a:pt x="1863928" y="12644"/>
                  </a:lnTo>
                  <a:lnTo>
                    <a:pt x="1907610" y="27816"/>
                  </a:lnTo>
                  <a:lnTo>
                    <a:pt x="1948485" y="48327"/>
                  </a:lnTo>
                  <a:lnTo>
                    <a:pt x="1986131" y="73754"/>
                  </a:lnTo>
                  <a:lnTo>
                    <a:pt x="2020125" y="103676"/>
                  </a:lnTo>
                  <a:lnTo>
                    <a:pt x="2050047" y="137670"/>
                  </a:lnTo>
                  <a:lnTo>
                    <a:pt x="2075474" y="175316"/>
                  </a:lnTo>
                  <a:lnTo>
                    <a:pt x="2095985" y="216190"/>
                  </a:lnTo>
                  <a:lnTo>
                    <a:pt x="2111157" y="259873"/>
                  </a:lnTo>
                  <a:lnTo>
                    <a:pt x="2120570" y="305941"/>
                  </a:lnTo>
                  <a:lnTo>
                    <a:pt x="2123802" y="353973"/>
                  </a:lnTo>
                  <a:lnTo>
                    <a:pt x="2123802" y="1787885"/>
                  </a:lnTo>
                  <a:lnTo>
                    <a:pt x="2120570" y="1835917"/>
                  </a:lnTo>
                  <a:lnTo>
                    <a:pt x="2111157" y="1881985"/>
                  </a:lnTo>
                  <a:lnTo>
                    <a:pt x="2095985" y="1925667"/>
                  </a:lnTo>
                  <a:lnTo>
                    <a:pt x="2075474" y="1966542"/>
                  </a:lnTo>
                  <a:lnTo>
                    <a:pt x="2050047" y="2004187"/>
                  </a:lnTo>
                  <a:lnTo>
                    <a:pt x="2020125" y="2038181"/>
                  </a:lnTo>
                  <a:lnTo>
                    <a:pt x="1986131" y="2068103"/>
                  </a:lnTo>
                  <a:lnTo>
                    <a:pt x="1948485" y="2093530"/>
                  </a:lnTo>
                  <a:lnTo>
                    <a:pt x="1907610" y="2114041"/>
                  </a:lnTo>
                  <a:lnTo>
                    <a:pt x="1863928" y="2129213"/>
                  </a:lnTo>
                  <a:lnTo>
                    <a:pt x="1817860" y="2138626"/>
                  </a:lnTo>
                  <a:lnTo>
                    <a:pt x="1769828" y="2141858"/>
                  </a:lnTo>
                  <a:lnTo>
                    <a:pt x="353973" y="2141858"/>
                  </a:lnTo>
                  <a:lnTo>
                    <a:pt x="305941" y="2138626"/>
                  </a:lnTo>
                  <a:lnTo>
                    <a:pt x="259873" y="2129213"/>
                  </a:lnTo>
                  <a:lnTo>
                    <a:pt x="216191" y="2114041"/>
                  </a:lnTo>
                  <a:lnTo>
                    <a:pt x="175316" y="2093530"/>
                  </a:lnTo>
                  <a:lnTo>
                    <a:pt x="137670" y="2068103"/>
                  </a:lnTo>
                  <a:lnTo>
                    <a:pt x="103676" y="2038181"/>
                  </a:lnTo>
                  <a:lnTo>
                    <a:pt x="73754" y="2004187"/>
                  </a:lnTo>
                  <a:lnTo>
                    <a:pt x="48327" y="1966542"/>
                  </a:lnTo>
                  <a:lnTo>
                    <a:pt x="27817" y="1925667"/>
                  </a:lnTo>
                  <a:lnTo>
                    <a:pt x="12644" y="1881985"/>
                  </a:lnTo>
                  <a:lnTo>
                    <a:pt x="3231" y="1835917"/>
                  </a:lnTo>
                  <a:lnTo>
                    <a:pt x="0" y="1787885"/>
                  </a:lnTo>
                  <a:lnTo>
                    <a:pt x="0" y="353973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10975" y="2027428"/>
            <a:ext cx="10058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0" dirty="0">
                <a:solidFill>
                  <a:srgbClr val="C00000"/>
                </a:solidFill>
                <a:latin typeface="Calibri"/>
                <a:cs typeface="Calibri"/>
              </a:rPr>
              <a:t>Перфузионно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0827" y="2580474"/>
            <a:ext cx="2113915" cy="2306320"/>
            <a:chOff x="310827" y="2580474"/>
            <a:chExt cx="2113915" cy="2306320"/>
          </a:xfrm>
        </p:grpSpPr>
        <p:sp>
          <p:nvSpPr>
            <p:cNvPr id="24" name="object 24"/>
            <p:cNvSpPr/>
            <p:nvPr/>
          </p:nvSpPr>
          <p:spPr>
            <a:xfrm>
              <a:off x="323527" y="2785492"/>
              <a:ext cx="2088514" cy="2088514"/>
            </a:xfrm>
            <a:custGeom>
              <a:avLst/>
              <a:gdLst/>
              <a:ahLst/>
              <a:cxnLst/>
              <a:rect l="l" t="t" r="r" b="b"/>
              <a:pathLst>
                <a:path w="2088514" h="2088514">
                  <a:moveTo>
                    <a:pt x="1740186" y="0"/>
                  </a:moveTo>
                  <a:lnTo>
                    <a:pt x="348045" y="0"/>
                  </a:lnTo>
                  <a:lnTo>
                    <a:pt x="300817" y="3177"/>
                  </a:lnTo>
                  <a:lnTo>
                    <a:pt x="255521" y="12432"/>
                  </a:lnTo>
                  <a:lnTo>
                    <a:pt x="212570" y="27351"/>
                  </a:lnTo>
                  <a:lnTo>
                    <a:pt x="172380" y="47518"/>
                  </a:lnTo>
                  <a:lnTo>
                    <a:pt x="135365" y="72519"/>
                  </a:lnTo>
                  <a:lnTo>
                    <a:pt x="101940" y="101940"/>
                  </a:lnTo>
                  <a:lnTo>
                    <a:pt x="72519" y="135365"/>
                  </a:lnTo>
                  <a:lnTo>
                    <a:pt x="47518" y="172380"/>
                  </a:lnTo>
                  <a:lnTo>
                    <a:pt x="27351" y="212570"/>
                  </a:lnTo>
                  <a:lnTo>
                    <a:pt x="12432" y="255520"/>
                  </a:lnTo>
                  <a:lnTo>
                    <a:pt x="3177" y="300817"/>
                  </a:lnTo>
                  <a:lnTo>
                    <a:pt x="0" y="348044"/>
                  </a:lnTo>
                  <a:lnTo>
                    <a:pt x="0" y="1740186"/>
                  </a:lnTo>
                  <a:lnTo>
                    <a:pt x="3177" y="1787413"/>
                  </a:lnTo>
                  <a:lnTo>
                    <a:pt x="12432" y="1832710"/>
                  </a:lnTo>
                  <a:lnTo>
                    <a:pt x="27351" y="1875661"/>
                  </a:lnTo>
                  <a:lnTo>
                    <a:pt x="47518" y="1915851"/>
                  </a:lnTo>
                  <a:lnTo>
                    <a:pt x="72519" y="1952866"/>
                  </a:lnTo>
                  <a:lnTo>
                    <a:pt x="101940" y="1986291"/>
                  </a:lnTo>
                  <a:lnTo>
                    <a:pt x="135365" y="2015711"/>
                  </a:lnTo>
                  <a:lnTo>
                    <a:pt x="172380" y="2040713"/>
                  </a:lnTo>
                  <a:lnTo>
                    <a:pt x="212570" y="2060880"/>
                  </a:lnTo>
                  <a:lnTo>
                    <a:pt x="255521" y="2075799"/>
                  </a:lnTo>
                  <a:lnTo>
                    <a:pt x="300817" y="2085054"/>
                  </a:lnTo>
                  <a:lnTo>
                    <a:pt x="348045" y="2088231"/>
                  </a:lnTo>
                  <a:lnTo>
                    <a:pt x="1740186" y="2088231"/>
                  </a:lnTo>
                  <a:lnTo>
                    <a:pt x="1787414" y="2085054"/>
                  </a:lnTo>
                  <a:lnTo>
                    <a:pt x="1832711" y="2075799"/>
                  </a:lnTo>
                  <a:lnTo>
                    <a:pt x="1875661" y="2060880"/>
                  </a:lnTo>
                  <a:lnTo>
                    <a:pt x="1915852" y="2040713"/>
                  </a:lnTo>
                  <a:lnTo>
                    <a:pt x="1952867" y="2015711"/>
                  </a:lnTo>
                  <a:lnTo>
                    <a:pt x="1986292" y="1986291"/>
                  </a:lnTo>
                  <a:lnTo>
                    <a:pt x="2015712" y="1952866"/>
                  </a:lnTo>
                  <a:lnTo>
                    <a:pt x="2040714" y="1915851"/>
                  </a:lnTo>
                  <a:lnTo>
                    <a:pt x="2060881" y="1875661"/>
                  </a:lnTo>
                  <a:lnTo>
                    <a:pt x="2075800" y="1832710"/>
                  </a:lnTo>
                  <a:lnTo>
                    <a:pt x="2085055" y="1787413"/>
                  </a:lnTo>
                  <a:lnTo>
                    <a:pt x="2088232" y="1740186"/>
                  </a:lnTo>
                  <a:lnTo>
                    <a:pt x="2088232" y="348044"/>
                  </a:lnTo>
                  <a:lnTo>
                    <a:pt x="2085055" y="300817"/>
                  </a:lnTo>
                  <a:lnTo>
                    <a:pt x="2075800" y="255520"/>
                  </a:lnTo>
                  <a:lnTo>
                    <a:pt x="2060881" y="212570"/>
                  </a:lnTo>
                  <a:lnTo>
                    <a:pt x="2040714" y="172380"/>
                  </a:lnTo>
                  <a:lnTo>
                    <a:pt x="2015712" y="135365"/>
                  </a:lnTo>
                  <a:lnTo>
                    <a:pt x="1986292" y="101940"/>
                  </a:lnTo>
                  <a:lnTo>
                    <a:pt x="1952867" y="72519"/>
                  </a:lnTo>
                  <a:lnTo>
                    <a:pt x="1915852" y="47518"/>
                  </a:lnTo>
                  <a:lnTo>
                    <a:pt x="1875661" y="27351"/>
                  </a:lnTo>
                  <a:lnTo>
                    <a:pt x="1832711" y="12432"/>
                  </a:lnTo>
                  <a:lnTo>
                    <a:pt x="1787414" y="3177"/>
                  </a:lnTo>
                  <a:lnTo>
                    <a:pt x="1740186" y="0"/>
                  </a:lnTo>
                  <a:close/>
                </a:path>
              </a:pathLst>
            </a:custGeom>
            <a:solidFill>
              <a:srgbClr val="DDDDDD">
                <a:alpha val="588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3527" y="2785492"/>
              <a:ext cx="2088514" cy="2088514"/>
            </a:xfrm>
            <a:custGeom>
              <a:avLst/>
              <a:gdLst/>
              <a:ahLst/>
              <a:cxnLst/>
              <a:rect l="l" t="t" r="r" b="b"/>
              <a:pathLst>
                <a:path w="2088514" h="2088514">
                  <a:moveTo>
                    <a:pt x="0" y="348045"/>
                  </a:moveTo>
                  <a:lnTo>
                    <a:pt x="3177" y="300817"/>
                  </a:lnTo>
                  <a:lnTo>
                    <a:pt x="12432" y="255521"/>
                  </a:lnTo>
                  <a:lnTo>
                    <a:pt x="27351" y="212570"/>
                  </a:lnTo>
                  <a:lnTo>
                    <a:pt x="47518" y="172380"/>
                  </a:lnTo>
                  <a:lnTo>
                    <a:pt x="72519" y="135365"/>
                  </a:lnTo>
                  <a:lnTo>
                    <a:pt x="101940" y="101940"/>
                  </a:lnTo>
                  <a:lnTo>
                    <a:pt x="135365" y="72519"/>
                  </a:lnTo>
                  <a:lnTo>
                    <a:pt x="172380" y="47518"/>
                  </a:lnTo>
                  <a:lnTo>
                    <a:pt x="212570" y="27351"/>
                  </a:lnTo>
                  <a:lnTo>
                    <a:pt x="255521" y="12432"/>
                  </a:lnTo>
                  <a:lnTo>
                    <a:pt x="300817" y="3177"/>
                  </a:lnTo>
                  <a:lnTo>
                    <a:pt x="348045" y="0"/>
                  </a:lnTo>
                  <a:lnTo>
                    <a:pt x="1740187" y="0"/>
                  </a:lnTo>
                  <a:lnTo>
                    <a:pt x="1787414" y="3177"/>
                  </a:lnTo>
                  <a:lnTo>
                    <a:pt x="1832711" y="12432"/>
                  </a:lnTo>
                  <a:lnTo>
                    <a:pt x="1875661" y="27351"/>
                  </a:lnTo>
                  <a:lnTo>
                    <a:pt x="1915852" y="47518"/>
                  </a:lnTo>
                  <a:lnTo>
                    <a:pt x="1952866" y="72519"/>
                  </a:lnTo>
                  <a:lnTo>
                    <a:pt x="1986292" y="101940"/>
                  </a:lnTo>
                  <a:lnTo>
                    <a:pt x="2015712" y="135365"/>
                  </a:lnTo>
                  <a:lnTo>
                    <a:pt x="2040713" y="172380"/>
                  </a:lnTo>
                  <a:lnTo>
                    <a:pt x="2060880" y="212570"/>
                  </a:lnTo>
                  <a:lnTo>
                    <a:pt x="2075799" y="255521"/>
                  </a:lnTo>
                  <a:lnTo>
                    <a:pt x="2085054" y="300817"/>
                  </a:lnTo>
                  <a:lnTo>
                    <a:pt x="2088232" y="348045"/>
                  </a:lnTo>
                  <a:lnTo>
                    <a:pt x="2088232" y="1740187"/>
                  </a:lnTo>
                  <a:lnTo>
                    <a:pt x="2085054" y="1787414"/>
                  </a:lnTo>
                  <a:lnTo>
                    <a:pt x="2075799" y="1832711"/>
                  </a:lnTo>
                  <a:lnTo>
                    <a:pt x="2060880" y="1875661"/>
                  </a:lnTo>
                  <a:lnTo>
                    <a:pt x="2040713" y="1915852"/>
                  </a:lnTo>
                  <a:lnTo>
                    <a:pt x="2015712" y="1952866"/>
                  </a:lnTo>
                  <a:lnTo>
                    <a:pt x="1986292" y="1986292"/>
                  </a:lnTo>
                  <a:lnTo>
                    <a:pt x="1952866" y="2015712"/>
                  </a:lnTo>
                  <a:lnTo>
                    <a:pt x="1915852" y="2040713"/>
                  </a:lnTo>
                  <a:lnTo>
                    <a:pt x="1875661" y="2060880"/>
                  </a:lnTo>
                  <a:lnTo>
                    <a:pt x="1832711" y="2075799"/>
                  </a:lnTo>
                  <a:lnTo>
                    <a:pt x="1787414" y="2085054"/>
                  </a:lnTo>
                  <a:lnTo>
                    <a:pt x="1740187" y="2088232"/>
                  </a:lnTo>
                  <a:lnTo>
                    <a:pt x="348045" y="2088232"/>
                  </a:lnTo>
                  <a:lnTo>
                    <a:pt x="300817" y="2085054"/>
                  </a:lnTo>
                  <a:lnTo>
                    <a:pt x="255521" y="2075799"/>
                  </a:lnTo>
                  <a:lnTo>
                    <a:pt x="212570" y="2060880"/>
                  </a:lnTo>
                  <a:lnTo>
                    <a:pt x="172380" y="2040713"/>
                  </a:lnTo>
                  <a:lnTo>
                    <a:pt x="135365" y="2015712"/>
                  </a:lnTo>
                  <a:lnTo>
                    <a:pt x="101940" y="1986292"/>
                  </a:lnTo>
                  <a:lnTo>
                    <a:pt x="72519" y="1952866"/>
                  </a:lnTo>
                  <a:lnTo>
                    <a:pt x="47518" y="1915852"/>
                  </a:lnTo>
                  <a:lnTo>
                    <a:pt x="27351" y="1875661"/>
                  </a:lnTo>
                  <a:lnTo>
                    <a:pt x="12432" y="1832711"/>
                  </a:lnTo>
                  <a:lnTo>
                    <a:pt x="3177" y="1787414"/>
                  </a:lnTo>
                  <a:lnTo>
                    <a:pt x="0" y="1740187"/>
                  </a:lnTo>
                  <a:lnTo>
                    <a:pt x="0" y="348045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1076" y="2593174"/>
              <a:ext cx="1802130" cy="198755"/>
            </a:xfrm>
            <a:custGeom>
              <a:avLst/>
              <a:gdLst/>
              <a:ahLst/>
              <a:cxnLst/>
              <a:rect l="l" t="t" r="r" b="b"/>
              <a:pathLst>
                <a:path w="1802130" h="198755">
                  <a:moveTo>
                    <a:pt x="1768676" y="0"/>
                  </a:moveTo>
                  <a:lnTo>
                    <a:pt x="33099" y="0"/>
                  </a:lnTo>
                  <a:lnTo>
                    <a:pt x="20215" y="2601"/>
                  </a:lnTo>
                  <a:lnTo>
                    <a:pt x="9694" y="9694"/>
                  </a:lnTo>
                  <a:lnTo>
                    <a:pt x="2601" y="20216"/>
                  </a:lnTo>
                  <a:lnTo>
                    <a:pt x="0" y="33100"/>
                  </a:lnTo>
                  <a:lnTo>
                    <a:pt x="0" y="165492"/>
                  </a:lnTo>
                  <a:lnTo>
                    <a:pt x="2601" y="178376"/>
                  </a:lnTo>
                  <a:lnTo>
                    <a:pt x="9694" y="188897"/>
                  </a:lnTo>
                  <a:lnTo>
                    <a:pt x="20215" y="195991"/>
                  </a:lnTo>
                  <a:lnTo>
                    <a:pt x="33099" y="198592"/>
                  </a:lnTo>
                  <a:lnTo>
                    <a:pt x="1768676" y="198592"/>
                  </a:lnTo>
                  <a:lnTo>
                    <a:pt x="1781559" y="195991"/>
                  </a:lnTo>
                  <a:lnTo>
                    <a:pt x="1792080" y="188897"/>
                  </a:lnTo>
                  <a:lnTo>
                    <a:pt x="1799173" y="178376"/>
                  </a:lnTo>
                  <a:lnTo>
                    <a:pt x="1801774" y="165492"/>
                  </a:lnTo>
                  <a:lnTo>
                    <a:pt x="1801774" y="33100"/>
                  </a:lnTo>
                  <a:lnTo>
                    <a:pt x="1799173" y="20216"/>
                  </a:lnTo>
                  <a:lnTo>
                    <a:pt x="1792080" y="9694"/>
                  </a:lnTo>
                  <a:lnTo>
                    <a:pt x="1781559" y="2601"/>
                  </a:lnTo>
                  <a:lnTo>
                    <a:pt x="17686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1076" y="2593174"/>
              <a:ext cx="1802130" cy="198755"/>
            </a:xfrm>
            <a:custGeom>
              <a:avLst/>
              <a:gdLst/>
              <a:ahLst/>
              <a:cxnLst/>
              <a:rect l="l" t="t" r="r" b="b"/>
              <a:pathLst>
                <a:path w="1802130" h="198755">
                  <a:moveTo>
                    <a:pt x="0" y="33099"/>
                  </a:moveTo>
                  <a:lnTo>
                    <a:pt x="2601" y="20215"/>
                  </a:lnTo>
                  <a:lnTo>
                    <a:pt x="9694" y="9694"/>
                  </a:lnTo>
                  <a:lnTo>
                    <a:pt x="20215" y="2601"/>
                  </a:lnTo>
                  <a:lnTo>
                    <a:pt x="33099" y="0"/>
                  </a:lnTo>
                  <a:lnTo>
                    <a:pt x="1768676" y="0"/>
                  </a:lnTo>
                  <a:lnTo>
                    <a:pt x="1781559" y="2601"/>
                  </a:lnTo>
                  <a:lnTo>
                    <a:pt x="1792080" y="9694"/>
                  </a:lnTo>
                  <a:lnTo>
                    <a:pt x="1799173" y="20215"/>
                  </a:lnTo>
                  <a:lnTo>
                    <a:pt x="1801775" y="33099"/>
                  </a:lnTo>
                  <a:lnTo>
                    <a:pt x="1801775" y="165492"/>
                  </a:lnTo>
                  <a:lnTo>
                    <a:pt x="1799173" y="178376"/>
                  </a:lnTo>
                  <a:lnTo>
                    <a:pt x="1792080" y="188897"/>
                  </a:lnTo>
                  <a:lnTo>
                    <a:pt x="1781559" y="195990"/>
                  </a:lnTo>
                  <a:lnTo>
                    <a:pt x="1768676" y="198592"/>
                  </a:lnTo>
                  <a:lnTo>
                    <a:pt x="33099" y="198592"/>
                  </a:lnTo>
                  <a:lnTo>
                    <a:pt x="20215" y="195990"/>
                  </a:lnTo>
                  <a:lnTo>
                    <a:pt x="9694" y="188897"/>
                  </a:lnTo>
                  <a:lnTo>
                    <a:pt x="2601" y="178376"/>
                  </a:lnTo>
                  <a:lnTo>
                    <a:pt x="0" y="165492"/>
                  </a:lnTo>
                  <a:lnTo>
                    <a:pt x="0" y="33099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77595" y="2445385"/>
            <a:ext cx="1329055" cy="153987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00" spc="-130" dirty="0">
                <a:solidFill>
                  <a:srgbClr val="C00000"/>
                </a:solidFill>
                <a:latin typeface="Calibri"/>
                <a:cs typeface="Calibri"/>
              </a:rPr>
              <a:t>СОПРЯЖЕНИЕ</a:t>
            </a:r>
            <a:r>
              <a:rPr sz="14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spc="-155" dirty="0">
                <a:solidFill>
                  <a:srgbClr val="C00000"/>
                </a:solidFill>
                <a:latin typeface="Calibri"/>
                <a:cs typeface="Calibri"/>
              </a:rPr>
              <a:t>(ПМС)</a:t>
            </a:r>
            <a:endParaRPr sz="1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050"/>
              </a:spcBef>
            </a:pPr>
            <a:r>
              <a:rPr sz="1600" spc="-155" dirty="0">
                <a:solidFill>
                  <a:srgbClr val="C00000"/>
                </a:solidFill>
                <a:latin typeface="Calibri"/>
                <a:cs typeface="Calibri"/>
              </a:rPr>
              <a:t>Метаболическое</a:t>
            </a:r>
            <a:endParaRPr sz="1600">
              <a:latin typeface="Calibri"/>
              <a:cs typeface="Calibri"/>
            </a:endParaRPr>
          </a:p>
          <a:p>
            <a:pPr marL="123825" algn="ctr">
              <a:lnSpc>
                <a:spcPct val="100000"/>
              </a:lnSpc>
              <a:spcBef>
                <a:spcPts val="570"/>
              </a:spcBef>
            </a:pPr>
            <a:r>
              <a:rPr sz="1100" spc="-125" dirty="0">
                <a:latin typeface="Calibri"/>
                <a:cs typeface="Calibri"/>
              </a:rPr>
              <a:t>Анальгоседация</a:t>
            </a:r>
            <a:endParaRPr sz="1100">
              <a:latin typeface="Calibri"/>
              <a:cs typeface="Calibri"/>
            </a:endParaRPr>
          </a:p>
          <a:p>
            <a:pPr marL="186690" marR="47625" algn="ctr">
              <a:lnSpc>
                <a:spcPct val="165500"/>
              </a:lnSpc>
              <a:spcBef>
                <a:spcPts val="95"/>
              </a:spcBef>
            </a:pPr>
            <a:r>
              <a:rPr sz="1100" spc="-120" dirty="0">
                <a:latin typeface="Calibri"/>
                <a:cs typeface="Calibri"/>
              </a:rPr>
              <a:t>Профилактика </a:t>
            </a:r>
            <a:r>
              <a:rPr sz="1100" spc="-114" dirty="0">
                <a:latin typeface="Calibri"/>
                <a:cs typeface="Calibri"/>
              </a:rPr>
              <a:t>судорог  </a:t>
            </a:r>
            <a:r>
              <a:rPr sz="1100" spc="-135" dirty="0">
                <a:latin typeface="Calibri"/>
                <a:cs typeface="Calibri"/>
              </a:rPr>
              <a:t>Нормотермия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439959" y="3336038"/>
            <a:ext cx="927100" cy="937894"/>
            <a:chOff x="2439959" y="3336038"/>
            <a:chExt cx="927100" cy="937894"/>
          </a:xfrm>
        </p:grpSpPr>
        <p:sp>
          <p:nvSpPr>
            <p:cNvPr id="30" name="object 30"/>
            <p:cNvSpPr/>
            <p:nvPr/>
          </p:nvSpPr>
          <p:spPr>
            <a:xfrm>
              <a:off x="2452659" y="3348738"/>
              <a:ext cx="901700" cy="912494"/>
            </a:xfrm>
            <a:custGeom>
              <a:avLst/>
              <a:gdLst/>
              <a:ahLst/>
              <a:cxnLst/>
              <a:rect l="l" t="t" r="r" b="b"/>
              <a:pathLst>
                <a:path w="901700" h="912495">
                  <a:moveTo>
                    <a:pt x="751249" y="0"/>
                  </a:moveTo>
                  <a:lnTo>
                    <a:pt x="150253" y="0"/>
                  </a:lnTo>
                  <a:lnTo>
                    <a:pt x="102761" y="7659"/>
                  </a:lnTo>
                  <a:lnTo>
                    <a:pt x="61515" y="28990"/>
                  </a:lnTo>
                  <a:lnTo>
                    <a:pt x="28990" y="61515"/>
                  </a:lnTo>
                  <a:lnTo>
                    <a:pt x="7660" y="102761"/>
                  </a:lnTo>
                  <a:lnTo>
                    <a:pt x="0" y="150252"/>
                  </a:lnTo>
                  <a:lnTo>
                    <a:pt x="0" y="762064"/>
                  </a:lnTo>
                  <a:lnTo>
                    <a:pt x="7660" y="809556"/>
                  </a:lnTo>
                  <a:lnTo>
                    <a:pt x="28990" y="850802"/>
                  </a:lnTo>
                  <a:lnTo>
                    <a:pt x="61515" y="883328"/>
                  </a:lnTo>
                  <a:lnTo>
                    <a:pt x="102761" y="904658"/>
                  </a:lnTo>
                  <a:lnTo>
                    <a:pt x="150253" y="912318"/>
                  </a:lnTo>
                  <a:lnTo>
                    <a:pt x="751249" y="912318"/>
                  </a:lnTo>
                  <a:lnTo>
                    <a:pt x="798740" y="904658"/>
                  </a:lnTo>
                  <a:lnTo>
                    <a:pt x="839986" y="883328"/>
                  </a:lnTo>
                  <a:lnTo>
                    <a:pt x="872511" y="850802"/>
                  </a:lnTo>
                  <a:lnTo>
                    <a:pt x="893841" y="809556"/>
                  </a:lnTo>
                  <a:lnTo>
                    <a:pt x="901501" y="762064"/>
                  </a:lnTo>
                  <a:lnTo>
                    <a:pt x="901501" y="150252"/>
                  </a:lnTo>
                  <a:lnTo>
                    <a:pt x="893841" y="102761"/>
                  </a:lnTo>
                  <a:lnTo>
                    <a:pt x="872511" y="61515"/>
                  </a:lnTo>
                  <a:lnTo>
                    <a:pt x="839986" y="28990"/>
                  </a:lnTo>
                  <a:lnTo>
                    <a:pt x="798740" y="7659"/>
                  </a:lnTo>
                  <a:lnTo>
                    <a:pt x="75124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2659" y="3348738"/>
              <a:ext cx="901700" cy="912494"/>
            </a:xfrm>
            <a:custGeom>
              <a:avLst/>
              <a:gdLst/>
              <a:ahLst/>
              <a:cxnLst/>
              <a:rect l="l" t="t" r="r" b="b"/>
              <a:pathLst>
                <a:path w="901700" h="912495">
                  <a:moveTo>
                    <a:pt x="0" y="150253"/>
                  </a:moveTo>
                  <a:lnTo>
                    <a:pt x="7660" y="102761"/>
                  </a:lnTo>
                  <a:lnTo>
                    <a:pt x="28990" y="61515"/>
                  </a:lnTo>
                  <a:lnTo>
                    <a:pt x="61515" y="28990"/>
                  </a:lnTo>
                  <a:lnTo>
                    <a:pt x="102761" y="7660"/>
                  </a:lnTo>
                  <a:lnTo>
                    <a:pt x="150253" y="0"/>
                  </a:lnTo>
                  <a:lnTo>
                    <a:pt x="751248" y="0"/>
                  </a:lnTo>
                  <a:lnTo>
                    <a:pt x="798740" y="7660"/>
                  </a:lnTo>
                  <a:lnTo>
                    <a:pt x="839986" y="28990"/>
                  </a:lnTo>
                  <a:lnTo>
                    <a:pt x="872511" y="61515"/>
                  </a:lnTo>
                  <a:lnTo>
                    <a:pt x="893841" y="102761"/>
                  </a:lnTo>
                  <a:lnTo>
                    <a:pt x="901502" y="150253"/>
                  </a:lnTo>
                  <a:lnTo>
                    <a:pt x="901502" y="762065"/>
                  </a:lnTo>
                  <a:lnTo>
                    <a:pt x="893841" y="809557"/>
                  </a:lnTo>
                  <a:lnTo>
                    <a:pt x="872511" y="850803"/>
                  </a:lnTo>
                  <a:lnTo>
                    <a:pt x="839986" y="883328"/>
                  </a:lnTo>
                  <a:lnTo>
                    <a:pt x="798740" y="904658"/>
                  </a:lnTo>
                  <a:lnTo>
                    <a:pt x="751248" y="912319"/>
                  </a:lnTo>
                  <a:lnTo>
                    <a:pt x="150253" y="912319"/>
                  </a:lnTo>
                  <a:lnTo>
                    <a:pt x="102761" y="904658"/>
                  </a:lnTo>
                  <a:lnTo>
                    <a:pt x="61515" y="883328"/>
                  </a:lnTo>
                  <a:lnTo>
                    <a:pt x="28990" y="850803"/>
                  </a:lnTo>
                  <a:lnTo>
                    <a:pt x="7660" y="809557"/>
                  </a:lnTo>
                  <a:lnTo>
                    <a:pt x="0" y="762065"/>
                  </a:lnTo>
                  <a:lnTo>
                    <a:pt x="0" y="150253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568448" y="3380232"/>
            <a:ext cx="67310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10"/>
              </a:lnSpc>
              <a:spcBef>
                <a:spcPts val="100"/>
              </a:spcBef>
            </a:pPr>
            <a:r>
              <a:rPr sz="1100" spc="-80" dirty="0">
                <a:latin typeface="Calibri"/>
                <a:cs typeface="Calibri"/>
              </a:rPr>
              <a:t>T&lt;37</a:t>
            </a:r>
            <a:r>
              <a:rPr sz="1050" spc="-120" baseline="23809" dirty="0">
                <a:latin typeface="Calibri"/>
                <a:cs typeface="Calibri"/>
              </a:rPr>
              <a:t>0</a:t>
            </a:r>
            <a:endParaRPr sz="1050" baseline="23809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</a:pPr>
            <a:r>
              <a:rPr sz="1100" spc="-125" dirty="0">
                <a:latin typeface="Calibri"/>
                <a:cs typeface="Calibri"/>
              </a:rPr>
              <a:t>Гликемия&lt;</a:t>
            </a:r>
            <a:r>
              <a:rPr sz="1100" spc="-80" dirty="0">
                <a:latin typeface="Calibri"/>
                <a:cs typeface="Calibri"/>
              </a:rPr>
              <a:t> </a:t>
            </a:r>
            <a:r>
              <a:rPr sz="1100" spc="-65" dirty="0"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</a:pPr>
            <a:r>
              <a:rPr sz="1100" spc="-120" dirty="0">
                <a:latin typeface="Calibri"/>
                <a:cs typeface="Calibri"/>
              </a:rPr>
              <a:t>Белок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spc="-95" dirty="0">
                <a:latin typeface="Calibri"/>
                <a:cs typeface="Calibri"/>
              </a:rPr>
              <a:t>&gt;60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50"/>
              </a:lnSpc>
            </a:pPr>
            <a:r>
              <a:rPr sz="1100" spc="-75" dirty="0">
                <a:latin typeface="Calibri"/>
                <a:cs typeface="Calibri"/>
              </a:rPr>
              <a:t>25-35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ts val="1260"/>
              </a:lnSpc>
            </a:pPr>
            <a:r>
              <a:rPr sz="1100" spc="-105" dirty="0">
                <a:latin typeface="Calibri"/>
                <a:cs typeface="Calibri"/>
              </a:rPr>
              <a:t>ккал/кг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362621" y="766236"/>
            <a:ext cx="1004569" cy="1210310"/>
            <a:chOff x="2362621" y="766236"/>
            <a:chExt cx="1004569" cy="1210310"/>
          </a:xfrm>
        </p:grpSpPr>
        <p:sp>
          <p:nvSpPr>
            <p:cNvPr id="34" name="object 34"/>
            <p:cNvSpPr/>
            <p:nvPr/>
          </p:nvSpPr>
          <p:spPr>
            <a:xfrm>
              <a:off x="2375321" y="778936"/>
              <a:ext cx="979169" cy="1184910"/>
            </a:xfrm>
            <a:custGeom>
              <a:avLst/>
              <a:gdLst/>
              <a:ahLst/>
              <a:cxnLst/>
              <a:rect l="l" t="t" r="r" b="b"/>
              <a:pathLst>
                <a:path w="979170" h="1184910">
                  <a:moveTo>
                    <a:pt x="815696" y="0"/>
                  </a:moveTo>
                  <a:lnTo>
                    <a:pt x="163144" y="0"/>
                  </a:lnTo>
                  <a:lnTo>
                    <a:pt x="119774" y="5827"/>
                  </a:lnTo>
                  <a:lnTo>
                    <a:pt x="80802" y="22273"/>
                  </a:lnTo>
                  <a:lnTo>
                    <a:pt x="47784" y="47783"/>
                  </a:lnTo>
                  <a:lnTo>
                    <a:pt x="22274" y="80801"/>
                  </a:lnTo>
                  <a:lnTo>
                    <a:pt x="5827" y="119773"/>
                  </a:lnTo>
                  <a:lnTo>
                    <a:pt x="0" y="163144"/>
                  </a:lnTo>
                  <a:lnTo>
                    <a:pt x="0" y="1021405"/>
                  </a:lnTo>
                  <a:lnTo>
                    <a:pt x="5827" y="1064774"/>
                  </a:lnTo>
                  <a:lnTo>
                    <a:pt x="22274" y="1103746"/>
                  </a:lnTo>
                  <a:lnTo>
                    <a:pt x="47784" y="1136764"/>
                  </a:lnTo>
                  <a:lnTo>
                    <a:pt x="80802" y="1162274"/>
                  </a:lnTo>
                  <a:lnTo>
                    <a:pt x="119774" y="1178720"/>
                  </a:lnTo>
                  <a:lnTo>
                    <a:pt x="163144" y="1184548"/>
                  </a:lnTo>
                  <a:lnTo>
                    <a:pt x="815696" y="1184548"/>
                  </a:lnTo>
                  <a:lnTo>
                    <a:pt x="859066" y="1178720"/>
                  </a:lnTo>
                  <a:lnTo>
                    <a:pt x="898038" y="1162274"/>
                  </a:lnTo>
                  <a:lnTo>
                    <a:pt x="931056" y="1136764"/>
                  </a:lnTo>
                  <a:lnTo>
                    <a:pt x="956566" y="1103746"/>
                  </a:lnTo>
                  <a:lnTo>
                    <a:pt x="973012" y="1064774"/>
                  </a:lnTo>
                  <a:lnTo>
                    <a:pt x="978839" y="1021405"/>
                  </a:lnTo>
                  <a:lnTo>
                    <a:pt x="978839" y="163144"/>
                  </a:lnTo>
                  <a:lnTo>
                    <a:pt x="973012" y="119773"/>
                  </a:lnTo>
                  <a:lnTo>
                    <a:pt x="956566" y="80801"/>
                  </a:lnTo>
                  <a:lnTo>
                    <a:pt x="931056" y="47783"/>
                  </a:lnTo>
                  <a:lnTo>
                    <a:pt x="898038" y="22273"/>
                  </a:lnTo>
                  <a:lnTo>
                    <a:pt x="859066" y="5827"/>
                  </a:lnTo>
                  <a:lnTo>
                    <a:pt x="8156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75321" y="778936"/>
              <a:ext cx="979169" cy="1184910"/>
            </a:xfrm>
            <a:custGeom>
              <a:avLst/>
              <a:gdLst/>
              <a:ahLst/>
              <a:cxnLst/>
              <a:rect l="l" t="t" r="r" b="b"/>
              <a:pathLst>
                <a:path w="979170" h="1184910">
                  <a:moveTo>
                    <a:pt x="0" y="163143"/>
                  </a:moveTo>
                  <a:lnTo>
                    <a:pt x="5827" y="119773"/>
                  </a:lnTo>
                  <a:lnTo>
                    <a:pt x="22273" y="80801"/>
                  </a:lnTo>
                  <a:lnTo>
                    <a:pt x="47783" y="47783"/>
                  </a:lnTo>
                  <a:lnTo>
                    <a:pt x="80801" y="22273"/>
                  </a:lnTo>
                  <a:lnTo>
                    <a:pt x="119773" y="5827"/>
                  </a:lnTo>
                  <a:lnTo>
                    <a:pt x="163143" y="0"/>
                  </a:lnTo>
                  <a:lnTo>
                    <a:pt x="815696" y="0"/>
                  </a:lnTo>
                  <a:lnTo>
                    <a:pt x="859066" y="5827"/>
                  </a:lnTo>
                  <a:lnTo>
                    <a:pt x="898038" y="22273"/>
                  </a:lnTo>
                  <a:lnTo>
                    <a:pt x="931056" y="47783"/>
                  </a:lnTo>
                  <a:lnTo>
                    <a:pt x="956566" y="80801"/>
                  </a:lnTo>
                  <a:lnTo>
                    <a:pt x="973012" y="119773"/>
                  </a:lnTo>
                  <a:lnTo>
                    <a:pt x="978840" y="163143"/>
                  </a:lnTo>
                  <a:lnTo>
                    <a:pt x="978840" y="1021405"/>
                  </a:lnTo>
                  <a:lnTo>
                    <a:pt x="973012" y="1064774"/>
                  </a:lnTo>
                  <a:lnTo>
                    <a:pt x="956566" y="1103746"/>
                  </a:lnTo>
                  <a:lnTo>
                    <a:pt x="931056" y="1136764"/>
                  </a:lnTo>
                  <a:lnTo>
                    <a:pt x="898038" y="1162274"/>
                  </a:lnTo>
                  <a:lnTo>
                    <a:pt x="859066" y="1178720"/>
                  </a:lnTo>
                  <a:lnTo>
                    <a:pt x="815696" y="1184548"/>
                  </a:lnTo>
                  <a:lnTo>
                    <a:pt x="163143" y="1184548"/>
                  </a:lnTo>
                  <a:lnTo>
                    <a:pt x="119773" y="1178720"/>
                  </a:lnTo>
                  <a:lnTo>
                    <a:pt x="80801" y="1162274"/>
                  </a:lnTo>
                  <a:lnTo>
                    <a:pt x="47783" y="1136764"/>
                  </a:lnTo>
                  <a:lnTo>
                    <a:pt x="22273" y="1103746"/>
                  </a:lnTo>
                  <a:lnTo>
                    <a:pt x="5827" y="1064774"/>
                  </a:lnTo>
                  <a:lnTo>
                    <a:pt x="0" y="1021405"/>
                  </a:lnTo>
                  <a:lnTo>
                    <a:pt x="0" y="163143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640110" y="865632"/>
            <a:ext cx="449580" cy="99504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indent="2540" algn="ctr">
              <a:lnSpc>
                <a:spcPct val="95600"/>
              </a:lnSpc>
              <a:spcBef>
                <a:spcPts val="155"/>
              </a:spcBef>
            </a:pPr>
            <a:r>
              <a:rPr sz="1100" spc="-95" dirty="0">
                <a:latin typeface="Calibri"/>
                <a:cs typeface="Calibri"/>
              </a:rPr>
              <a:t>Ht&gt;30  </a:t>
            </a:r>
            <a:r>
              <a:rPr sz="1100" spc="-105" dirty="0">
                <a:latin typeface="Calibri"/>
                <a:cs typeface="Calibri"/>
              </a:rPr>
              <a:t>Hb&gt;90  </a:t>
            </a:r>
            <a:r>
              <a:rPr sz="1100" spc="-70" dirty="0">
                <a:latin typeface="Calibri"/>
                <a:cs typeface="Calibri"/>
              </a:rPr>
              <a:t>CI </a:t>
            </a:r>
            <a:r>
              <a:rPr sz="1100" spc="-95" dirty="0">
                <a:latin typeface="Calibri"/>
                <a:cs typeface="Calibri"/>
              </a:rPr>
              <a:t>&gt; </a:t>
            </a:r>
            <a:r>
              <a:rPr sz="1100" spc="-65" dirty="0">
                <a:latin typeface="Calibri"/>
                <a:cs typeface="Calibri"/>
              </a:rPr>
              <a:t>3  </a:t>
            </a:r>
            <a:r>
              <a:rPr sz="1100" spc="-110" dirty="0">
                <a:latin typeface="Calibri"/>
                <a:cs typeface="Calibri"/>
              </a:rPr>
              <a:t>P</a:t>
            </a:r>
            <a:r>
              <a:rPr sz="1100" spc="-95" dirty="0">
                <a:latin typeface="Calibri"/>
                <a:cs typeface="Calibri"/>
              </a:rPr>
              <a:t>a</a:t>
            </a:r>
            <a:r>
              <a:rPr sz="1100" spc="-155" dirty="0">
                <a:latin typeface="Calibri"/>
                <a:cs typeface="Calibri"/>
              </a:rPr>
              <a:t>O</a:t>
            </a:r>
            <a:r>
              <a:rPr sz="1100" spc="-85" dirty="0">
                <a:latin typeface="Calibri"/>
                <a:cs typeface="Calibri"/>
              </a:rPr>
              <a:t>2</a:t>
            </a:r>
            <a:r>
              <a:rPr sz="1100" spc="-114" dirty="0">
                <a:latin typeface="Calibri"/>
                <a:cs typeface="Calibri"/>
              </a:rPr>
              <a:t>&gt;</a:t>
            </a:r>
            <a:r>
              <a:rPr sz="1100" spc="-70" dirty="0">
                <a:latin typeface="Calibri"/>
                <a:cs typeface="Calibri"/>
              </a:rPr>
              <a:t>90  </a:t>
            </a:r>
            <a:r>
              <a:rPr sz="1100" spc="-105" dirty="0">
                <a:latin typeface="Calibri"/>
                <a:cs typeface="Calibri"/>
              </a:rPr>
              <a:t>CVP&gt;10  </a:t>
            </a:r>
            <a:r>
              <a:rPr sz="1100" spc="-130" dirty="0">
                <a:latin typeface="Calibri"/>
                <a:cs typeface="Calibri"/>
              </a:rPr>
              <a:t>MAP&gt;80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3021972" y="2112803"/>
            <a:ext cx="1051560" cy="1043940"/>
            <a:chOff x="3021972" y="2112803"/>
            <a:chExt cx="1051560" cy="1043940"/>
          </a:xfrm>
        </p:grpSpPr>
        <p:sp>
          <p:nvSpPr>
            <p:cNvPr id="38" name="object 38"/>
            <p:cNvSpPr/>
            <p:nvPr/>
          </p:nvSpPr>
          <p:spPr>
            <a:xfrm>
              <a:off x="3034672" y="2125503"/>
              <a:ext cx="1026160" cy="1018540"/>
            </a:xfrm>
            <a:custGeom>
              <a:avLst/>
              <a:gdLst/>
              <a:ahLst/>
              <a:cxnLst/>
              <a:rect l="l" t="t" r="r" b="b"/>
              <a:pathLst>
                <a:path w="1026160" h="1018539">
                  <a:moveTo>
                    <a:pt x="856399" y="0"/>
                  </a:moveTo>
                  <a:lnTo>
                    <a:pt x="169715" y="0"/>
                  </a:lnTo>
                  <a:lnTo>
                    <a:pt x="124598" y="6062"/>
                  </a:lnTo>
                  <a:lnTo>
                    <a:pt x="84056" y="23171"/>
                  </a:lnTo>
                  <a:lnTo>
                    <a:pt x="49708" y="49708"/>
                  </a:lnTo>
                  <a:lnTo>
                    <a:pt x="23171" y="84056"/>
                  </a:lnTo>
                  <a:lnTo>
                    <a:pt x="6062" y="124598"/>
                  </a:lnTo>
                  <a:lnTo>
                    <a:pt x="0" y="169715"/>
                  </a:lnTo>
                  <a:lnTo>
                    <a:pt x="0" y="848555"/>
                  </a:lnTo>
                  <a:lnTo>
                    <a:pt x="6062" y="893672"/>
                  </a:lnTo>
                  <a:lnTo>
                    <a:pt x="23171" y="934214"/>
                  </a:lnTo>
                  <a:lnTo>
                    <a:pt x="49708" y="968562"/>
                  </a:lnTo>
                  <a:lnTo>
                    <a:pt x="84056" y="995099"/>
                  </a:lnTo>
                  <a:lnTo>
                    <a:pt x="124598" y="1012208"/>
                  </a:lnTo>
                  <a:lnTo>
                    <a:pt x="169715" y="1018270"/>
                  </a:lnTo>
                  <a:lnTo>
                    <a:pt x="856399" y="1018270"/>
                  </a:lnTo>
                  <a:lnTo>
                    <a:pt x="901516" y="1012208"/>
                  </a:lnTo>
                  <a:lnTo>
                    <a:pt x="942057" y="995099"/>
                  </a:lnTo>
                  <a:lnTo>
                    <a:pt x="976405" y="968562"/>
                  </a:lnTo>
                  <a:lnTo>
                    <a:pt x="1002943" y="934214"/>
                  </a:lnTo>
                  <a:lnTo>
                    <a:pt x="1020051" y="893672"/>
                  </a:lnTo>
                  <a:lnTo>
                    <a:pt x="1026114" y="848555"/>
                  </a:lnTo>
                  <a:lnTo>
                    <a:pt x="1026114" y="169715"/>
                  </a:lnTo>
                  <a:lnTo>
                    <a:pt x="1020051" y="124598"/>
                  </a:lnTo>
                  <a:lnTo>
                    <a:pt x="1002943" y="84056"/>
                  </a:lnTo>
                  <a:lnTo>
                    <a:pt x="976405" y="49708"/>
                  </a:lnTo>
                  <a:lnTo>
                    <a:pt x="942057" y="23171"/>
                  </a:lnTo>
                  <a:lnTo>
                    <a:pt x="901516" y="6062"/>
                  </a:lnTo>
                  <a:lnTo>
                    <a:pt x="85639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34672" y="2125503"/>
              <a:ext cx="1026160" cy="1018540"/>
            </a:xfrm>
            <a:custGeom>
              <a:avLst/>
              <a:gdLst/>
              <a:ahLst/>
              <a:cxnLst/>
              <a:rect l="l" t="t" r="r" b="b"/>
              <a:pathLst>
                <a:path w="1026160" h="1018539">
                  <a:moveTo>
                    <a:pt x="0" y="169715"/>
                  </a:moveTo>
                  <a:lnTo>
                    <a:pt x="6062" y="124598"/>
                  </a:lnTo>
                  <a:lnTo>
                    <a:pt x="23171" y="84056"/>
                  </a:lnTo>
                  <a:lnTo>
                    <a:pt x="49708" y="49708"/>
                  </a:lnTo>
                  <a:lnTo>
                    <a:pt x="84056" y="23171"/>
                  </a:lnTo>
                  <a:lnTo>
                    <a:pt x="124598" y="6062"/>
                  </a:lnTo>
                  <a:lnTo>
                    <a:pt x="169715" y="0"/>
                  </a:lnTo>
                  <a:lnTo>
                    <a:pt x="856398" y="0"/>
                  </a:lnTo>
                  <a:lnTo>
                    <a:pt x="901515" y="6062"/>
                  </a:lnTo>
                  <a:lnTo>
                    <a:pt x="942057" y="23171"/>
                  </a:lnTo>
                  <a:lnTo>
                    <a:pt x="976405" y="49708"/>
                  </a:lnTo>
                  <a:lnTo>
                    <a:pt x="1002942" y="84056"/>
                  </a:lnTo>
                  <a:lnTo>
                    <a:pt x="1020051" y="124598"/>
                  </a:lnTo>
                  <a:lnTo>
                    <a:pt x="1026114" y="169715"/>
                  </a:lnTo>
                  <a:lnTo>
                    <a:pt x="1026114" y="848555"/>
                  </a:lnTo>
                  <a:lnTo>
                    <a:pt x="1020051" y="893672"/>
                  </a:lnTo>
                  <a:lnTo>
                    <a:pt x="1002942" y="934214"/>
                  </a:lnTo>
                  <a:lnTo>
                    <a:pt x="976405" y="968562"/>
                  </a:lnTo>
                  <a:lnTo>
                    <a:pt x="942057" y="995099"/>
                  </a:lnTo>
                  <a:lnTo>
                    <a:pt x="901515" y="1012208"/>
                  </a:lnTo>
                  <a:lnTo>
                    <a:pt x="856398" y="1018271"/>
                  </a:lnTo>
                  <a:lnTo>
                    <a:pt x="169715" y="1018271"/>
                  </a:lnTo>
                  <a:lnTo>
                    <a:pt x="124598" y="1012208"/>
                  </a:lnTo>
                  <a:lnTo>
                    <a:pt x="84056" y="995099"/>
                  </a:lnTo>
                  <a:lnTo>
                    <a:pt x="49708" y="968562"/>
                  </a:lnTo>
                  <a:lnTo>
                    <a:pt x="23171" y="934214"/>
                  </a:lnTo>
                  <a:lnTo>
                    <a:pt x="6062" y="893672"/>
                  </a:lnTo>
                  <a:lnTo>
                    <a:pt x="0" y="848555"/>
                  </a:lnTo>
                  <a:lnTo>
                    <a:pt x="0" y="169715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224673" y="2289047"/>
            <a:ext cx="647065" cy="67500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8100" marR="30480" algn="ctr">
              <a:lnSpc>
                <a:spcPct val="94500"/>
              </a:lnSpc>
              <a:spcBef>
                <a:spcPts val="170"/>
              </a:spcBef>
            </a:pPr>
            <a:r>
              <a:rPr sz="1100" spc="-95" dirty="0">
                <a:latin typeface="Calibri"/>
                <a:cs typeface="Calibri"/>
              </a:rPr>
              <a:t>CPP&gt;60</a:t>
            </a:r>
            <a:r>
              <a:rPr sz="1100" spc="-130" dirty="0">
                <a:latin typeface="Calibri"/>
                <a:cs typeface="Calibri"/>
              </a:rPr>
              <a:t> </a:t>
            </a:r>
            <a:r>
              <a:rPr sz="1100" spc="-85" dirty="0">
                <a:latin typeface="Calibri"/>
                <a:cs typeface="Calibri"/>
              </a:rPr>
              <a:t>(80)  ICP&lt;20  </a:t>
            </a:r>
            <a:r>
              <a:rPr sz="1100" spc="-105" dirty="0">
                <a:latin typeface="Calibri"/>
                <a:cs typeface="Calibri"/>
              </a:rPr>
              <a:t>PbtO</a:t>
            </a:r>
            <a:r>
              <a:rPr sz="1050" spc="-157" baseline="-15873" dirty="0">
                <a:latin typeface="Calibri"/>
                <a:cs typeface="Calibri"/>
              </a:rPr>
              <a:t>2</a:t>
            </a:r>
            <a:r>
              <a:rPr sz="1050" spc="-135" baseline="-15873" dirty="0">
                <a:latin typeface="Calibri"/>
                <a:cs typeface="Calibri"/>
              </a:rPr>
              <a:t> </a:t>
            </a:r>
            <a:r>
              <a:rPr sz="1100" spc="-90" dirty="0">
                <a:latin typeface="Calibri"/>
                <a:cs typeface="Calibri"/>
              </a:rPr>
              <a:t>&gt;15</a:t>
            </a:r>
            <a:endParaRPr sz="1100">
              <a:latin typeface="Calibri"/>
              <a:cs typeface="Calibri"/>
            </a:endParaRPr>
          </a:p>
          <a:p>
            <a:pPr marL="1270" algn="ctr">
              <a:lnSpc>
                <a:spcPts val="1295"/>
              </a:lnSpc>
            </a:pPr>
            <a:r>
              <a:rPr sz="1100" spc="-100" dirty="0">
                <a:latin typeface="Calibri"/>
                <a:cs typeface="Calibri"/>
              </a:rPr>
              <a:t>Glyc.cer&gt;1.0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230150" y="1566672"/>
            <a:ext cx="4323080" cy="1363980"/>
            <a:chOff x="2230150" y="1566672"/>
            <a:chExt cx="4323080" cy="1363980"/>
          </a:xfrm>
        </p:grpSpPr>
        <p:sp>
          <p:nvSpPr>
            <p:cNvPr id="42" name="object 42"/>
            <p:cNvSpPr/>
            <p:nvPr/>
          </p:nvSpPr>
          <p:spPr>
            <a:xfrm>
              <a:off x="2242850" y="2467254"/>
              <a:ext cx="791845" cy="450850"/>
            </a:xfrm>
            <a:custGeom>
              <a:avLst/>
              <a:gdLst/>
              <a:ahLst/>
              <a:cxnLst/>
              <a:rect l="l" t="t" r="r" b="b"/>
              <a:pathLst>
                <a:path w="791844" h="450850">
                  <a:moveTo>
                    <a:pt x="566607" y="0"/>
                  </a:moveTo>
                  <a:lnTo>
                    <a:pt x="566607" y="112608"/>
                  </a:lnTo>
                  <a:lnTo>
                    <a:pt x="0" y="112608"/>
                  </a:lnTo>
                  <a:lnTo>
                    <a:pt x="0" y="337823"/>
                  </a:lnTo>
                  <a:lnTo>
                    <a:pt x="566607" y="337823"/>
                  </a:lnTo>
                  <a:lnTo>
                    <a:pt x="566607" y="450430"/>
                  </a:lnTo>
                  <a:lnTo>
                    <a:pt x="791822" y="225215"/>
                  </a:lnTo>
                  <a:lnTo>
                    <a:pt x="566607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42850" y="2467254"/>
              <a:ext cx="791845" cy="450850"/>
            </a:xfrm>
            <a:custGeom>
              <a:avLst/>
              <a:gdLst/>
              <a:ahLst/>
              <a:cxnLst/>
              <a:rect l="l" t="t" r="r" b="b"/>
              <a:pathLst>
                <a:path w="791844" h="450850">
                  <a:moveTo>
                    <a:pt x="0" y="112607"/>
                  </a:moveTo>
                  <a:lnTo>
                    <a:pt x="566607" y="112607"/>
                  </a:lnTo>
                  <a:lnTo>
                    <a:pt x="566607" y="0"/>
                  </a:lnTo>
                  <a:lnTo>
                    <a:pt x="791822" y="225215"/>
                  </a:lnTo>
                  <a:lnTo>
                    <a:pt x="566607" y="450430"/>
                  </a:lnTo>
                  <a:lnTo>
                    <a:pt x="566607" y="337822"/>
                  </a:lnTo>
                  <a:lnTo>
                    <a:pt x="0" y="337822"/>
                  </a:lnTo>
                  <a:lnTo>
                    <a:pt x="0" y="112607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834127" y="1566672"/>
              <a:ext cx="1719072" cy="496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984089" y="1578863"/>
            <a:ext cx="14204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775">
              <a:lnSpc>
                <a:spcPct val="114500"/>
              </a:lnSpc>
              <a:spcBef>
                <a:spcPts val="100"/>
              </a:spcBef>
            </a:pPr>
            <a:r>
              <a:rPr sz="1100" spc="-140" dirty="0">
                <a:latin typeface="Calibri"/>
                <a:cs typeface="Calibri"/>
              </a:rPr>
              <a:t>Синдром  </a:t>
            </a:r>
            <a:r>
              <a:rPr sz="1100" spc="-120" dirty="0">
                <a:latin typeface="Calibri"/>
                <a:cs typeface="Calibri"/>
              </a:rPr>
              <a:t>внутричерепной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114" dirty="0">
                <a:latin typeface="Calibri"/>
                <a:cs typeface="Calibri"/>
              </a:rPr>
              <a:t>гипертензии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37176" y="2048255"/>
            <a:ext cx="1716024" cy="4724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44555" y="2173223"/>
            <a:ext cx="15030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0" dirty="0">
                <a:latin typeface="Calibri"/>
                <a:cs typeface="Calibri"/>
              </a:rPr>
              <a:t>Синдром </a:t>
            </a:r>
            <a:r>
              <a:rPr sz="1100" spc="-114" dirty="0">
                <a:latin typeface="Calibri"/>
                <a:cs typeface="Calibri"/>
              </a:rPr>
              <a:t>острой</a:t>
            </a:r>
            <a:r>
              <a:rPr sz="1100" spc="-90" dirty="0">
                <a:latin typeface="Calibri"/>
                <a:cs typeface="Calibri"/>
              </a:rPr>
              <a:t> </a:t>
            </a:r>
            <a:r>
              <a:rPr sz="1100" spc="-130" dirty="0">
                <a:latin typeface="Calibri"/>
                <a:cs typeface="Calibri"/>
              </a:rPr>
              <a:t>дисавтономии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852415" y="2505455"/>
            <a:ext cx="1673351" cy="4815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948815" y="2636520"/>
            <a:ext cx="14827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45" dirty="0">
                <a:latin typeface="Calibri"/>
                <a:cs typeface="Calibri"/>
              </a:rPr>
              <a:t>Иммобилизационный </a:t>
            </a:r>
            <a:r>
              <a:rPr sz="1100" spc="-140" dirty="0">
                <a:latin typeface="Calibri"/>
                <a:cs typeface="Calibri"/>
              </a:rPr>
              <a:t>синдром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852415" y="2932176"/>
            <a:ext cx="1688591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929715" y="2962655"/>
            <a:ext cx="1536065" cy="3333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79425" marR="5080" indent="-466725">
              <a:lnSpc>
                <a:spcPts val="1100"/>
              </a:lnSpc>
              <a:spcBef>
                <a:spcPts val="320"/>
              </a:spcBef>
            </a:pPr>
            <a:r>
              <a:rPr sz="1100" spc="-140" dirty="0">
                <a:latin typeface="Calibri"/>
                <a:cs typeface="Calibri"/>
              </a:rPr>
              <a:t>Синдром </a:t>
            </a:r>
            <a:r>
              <a:rPr sz="1100" spc="-125" dirty="0">
                <a:latin typeface="Calibri"/>
                <a:cs typeface="Calibri"/>
              </a:rPr>
              <a:t>гнойно </a:t>
            </a:r>
            <a:r>
              <a:rPr sz="1100" spc="-20" dirty="0">
                <a:latin typeface="Calibri"/>
                <a:cs typeface="Calibri"/>
              </a:rPr>
              <a:t>- </a:t>
            </a:r>
            <a:r>
              <a:rPr sz="1100" spc="-105" dirty="0">
                <a:latin typeface="Calibri"/>
                <a:cs typeface="Calibri"/>
              </a:rPr>
              <a:t>септическких  </a:t>
            </a:r>
            <a:r>
              <a:rPr sz="1100" spc="-135" dirty="0">
                <a:latin typeface="Calibri"/>
                <a:cs typeface="Calibri"/>
              </a:rPr>
              <a:t>осложнений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024281" y="2032778"/>
            <a:ext cx="817244" cy="1133475"/>
            <a:chOff x="4024281" y="2032778"/>
            <a:chExt cx="817244" cy="1133475"/>
          </a:xfrm>
        </p:grpSpPr>
        <p:sp>
          <p:nvSpPr>
            <p:cNvPr id="53" name="object 53"/>
            <p:cNvSpPr/>
            <p:nvPr/>
          </p:nvSpPr>
          <p:spPr>
            <a:xfrm>
              <a:off x="4036981" y="2367959"/>
              <a:ext cx="791845" cy="450850"/>
            </a:xfrm>
            <a:custGeom>
              <a:avLst/>
              <a:gdLst/>
              <a:ahLst/>
              <a:cxnLst/>
              <a:rect l="l" t="t" r="r" b="b"/>
              <a:pathLst>
                <a:path w="791845" h="450850">
                  <a:moveTo>
                    <a:pt x="566606" y="0"/>
                  </a:moveTo>
                  <a:lnTo>
                    <a:pt x="566606" y="112608"/>
                  </a:lnTo>
                  <a:lnTo>
                    <a:pt x="0" y="112608"/>
                  </a:lnTo>
                  <a:lnTo>
                    <a:pt x="0" y="337823"/>
                  </a:lnTo>
                  <a:lnTo>
                    <a:pt x="566606" y="337823"/>
                  </a:lnTo>
                  <a:lnTo>
                    <a:pt x="566606" y="450430"/>
                  </a:lnTo>
                  <a:lnTo>
                    <a:pt x="791822" y="225215"/>
                  </a:lnTo>
                  <a:lnTo>
                    <a:pt x="566606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36981" y="2367959"/>
              <a:ext cx="791845" cy="450850"/>
            </a:xfrm>
            <a:custGeom>
              <a:avLst/>
              <a:gdLst/>
              <a:ahLst/>
              <a:cxnLst/>
              <a:rect l="l" t="t" r="r" b="b"/>
              <a:pathLst>
                <a:path w="791845" h="450850">
                  <a:moveTo>
                    <a:pt x="0" y="112607"/>
                  </a:moveTo>
                  <a:lnTo>
                    <a:pt x="566607" y="112607"/>
                  </a:lnTo>
                  <a:lnTo>
                    <a:pt x="566607" y="0"/>
                  </a:lnTo>
                  <a:lnTo>
                    <a:pt x="791822" y="225215"/>
                  </a:lnTo>
                  <a:lnTo>
                    <a:pt x="566607" y="450430"/>
                  </a:lnTo>
                  <a:lnTo>
                    <a:pt x="566607" y="337822"/>
                  </a:lnTo>
                  <a:lnTo>
                    <a:pt x="0" y="337822"/>
                  </a:lnTo>
                  <a:lnTo>
                    <a:pt x="0" y="112607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60786" y="2055003"/>
              <a:ext cx="486409" cy="1089025"/>
            </a:xfrm>
            <a:custGeom>
              <a:avLst/>
              <a:gdLst/>
              <a:ahLst/>
              <a:cxnLst/>
              <a:rect l="l" t="t" r="r" b="b"/>
              <a:pathLst>
                <a:path w="486410" h="1089025">
                  <a:moveTo>
                    <a:pt x="0" y="0"/>
                  </a:moveTo>
                  <a:lnTo>
                    <a:pt x="486054" y="1088771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222805" y="2055003"/>
              <a:ext cx="210185" cy="1089025"/>
            </a:xfrm>
            <a:custGeom>
              <a:avLst/>
              <a:gdLst/>
              <a:ahLst/>
              <a:cxnLst/>
              <a:rect l="l" t="t" r="r" b="b"/>
              <a:pathLst>
                <a:path w="210185" h="1089025">
                  <a:moveTo>
                    <a:pt x="210089" y="0"/>
                  </a:moveTo>
                  <a:lnTo>
                    <a:pt x="0" y="1088771"/>
                  </a:lnTo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834315" y="4474464"/>
            <a:ext cx="818324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latin typeface="Calibri"/>
                <a:cs typeface="Calibri"/>
              </a:rPr>
              <a:t>Нормогликемия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269875" marR="5080" indent="-257175">
              <a:lnSpc>
                <a:spcPts val="1300"/>
              </a:lnSpc>
              <a:buSzPct val="90909"/>
              <a:buAutoNum type="arabicPeriod"/>
              <a:tabLst>
                <a:tab pos="269240" algn="l"/>
                <a:tab pos="269875" algn="l"/>
              </a:tabLst>
            </a:pPr>
            <a:r>
              <a:rPr sz="1100" spc="-114" dirty="0">
                <a:latin typeface="Calibri"/>
                <a:cs typeface="Calibri"/>
              </a:rPr>
              <a:t>Неврологическая диагностика </a:t>
            </a:r>
            <a:r>
              <a:rPr sz="1100" spc="-120" dirty="0">
                <a:latin typeface="Calibri"/>
                <a:cs typeface="Calibri"/>
              </a:rPr>
              <a:t>при </a:t>
            </a:r>
            <a:r>
              <a:rPr sz="1100" spc="-114" dirty="0">
                <a:latin typeface="Calibri"/>
                <a:cs typeface="Calibri"/>
              </a:rPr>
              <a:t>заболеваниях и </a:t>
            </a:r>
            <a:r>
              <a:rPr sz="1100" spc="-125" dirty="0">
                <a:latin typeface="Calibri"/>
                <a:cs typeface="Calibri"/>
              </a:rPr>
              <a:t>повреждениях центральной нервной системы. Национальное </a:t>
            </a:r>
            <a:r>
              <a:rPr sz="1100" spc="-114" dirty="0">
                <a:latin typeface="Calibri"/>
                <a:cs typeface="Calibri"/>
              </a:rPr>
              <a:t>руководство по </a:t>
            </a:r>
            <a:r>
              <a:rPr sz="1100" spc="-125" dirty="0">
                <a:latin typeface="Calibri"/>
                <a:cs typeface="Calibri"/>
              </a:rPr>
              <a:t>интенсивной </a:t>
            </a:r>
            <a:r>
              <a:rPr sz="1100" spc="-114" dirty="0">
                <a:latin typeface="Calibri"/>
                <a:cs typeface="Calibri"/>
              </a:rPr>
              <a:t>терапии, </a:t>
            </a:r>
            <a:r>
              <a:rPr sz="1100" spc="-190" dirty="0">
                <a:latin typeface="Calibri"/>
                <a:cs typeface="Calibri"/>
              </a:rPr>
              <a:t>М. </a:t>
            </a:r>
            <a:r>
              <a:rPr sz="1100" spc="-90" dirty="0">
                <a:latin typeface="Calibri"/>
                <a:cs typeface="Calibri"/>
              </a:rPr>
              <a:t>2012, </a:t>
            </a:r>
            <a:r>
              <a:rPr sz="1100" spc="-75" dirty="0">
                <a:latin typeface="Calibri"/>
                <a:cs typeface="Calibri"/>
              </a:rPr>
              <a:t>с216-  </a:t>
            </a:r>
            <a:r>
              <a:rPr sz="1100" spc="-80" dirty="0">
                <a:latin typeface="Calibri"/>
                <a:cs typeface="Calibri"/>
              </a:rPr>
              <a:t>233; </a:t>
            </a:r>
            <a:r>
              <a:rPr sz="1100" spc="-75" dirty="0">
                <a:latin typeface="Calibri"/>
                <a:cs typeface="Calibri"/>
              </a:rPr>
              <a:t>16; </a:t>
            </a:r>
            <a:r>
              <a:rPr sz="1100" spc="-125" dirty="0">
                <a:latin typeface="Calibri"/>
                <a:cs typeface="Calibri"/>
              </a:rPr>
              <a:t>А.А.Белкин, </a:t>
            </a:r>
            <a:r>
              <a:rPr sz="1100" spc="-135" dirty="0">
                <a:latin typeface="Calibri"/>
                <a:cs typeface="Calibri"/>
              </a:rPr>
              <a:t>М.А.Пирадов, </a:t>
            </a:r>
            <a:r>
              <a:rPr sz="1100" spc="-120" dirty="0">
                <a:latin typeface="Calibri"/>
                <a:cs typeface="Calibri"/>
              </a:rPr>
              <a:t>А.Н.Кондратьев, </a:t>
            </a:r>
            <a:r>
              <a:rPr sz="1100" spc="-114" dirty="0">
                <a:latin typeface="Calibri"/>
                <a:cs typeface="Calibri"/>
              </a:rPr>
              <a:t>С.С.Петриков,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20" dirty="0">
                <a:latin typeface="Calibri"/>
                <a:cs typeface="Calibri"/>
              </a:rPr>
              <a:t>В.В.Крылов.</a:t>
            </a:r>
            <a:endParaRPr sz="1100">
              <a:latin typeface="Calibri"/>
              <a:cs typeface="Calibri"/>
            </a:endParaRPr>
          </a:p>
          <a:p>
            <a:pPr marL="269875" indent="-257175">
              <a:lnSpc>
                <a:spcPts val="1155"/>
              </a:lnSpc>
              <a:buSzPct val="90909"/>
              <a:buAutoNum type="arabicPeriod"/>
              <a:tabLst>
                <a:tab pos="269240" algn="l"/>
                <a:tab pos="269875" algn="l"/>
              </a:tabLst>
            </a:pPr>
            <a:r>
              <a:rPr sz="1100" spc="-125" dirty="0">
                <a:latin typeface="Calibri"/>
                <a:cs typeface="Calibri"/>
              </a:rPr>
              <a:t>Инсульты. Национальное </a:t>
            </a:r>
            <a:r>
              <a:rPr sz="1100" spc="-114" dirty="0">
                <a:latin typeface="Calibri"/>
                <a:cs typeface="Calibri"/>
              </a:rPr>
              <a:t>руководство по </a:t>
            </a:r>
            <a:r>
              <a:rPr sz="1100" spc="-125" dirty="0">
                <a:latin typeface="Calibri"/>
                <a:cs typeface="Calibri"/>
              </a:rPr>
              <a:t>интенсивной </a:t>
            </a:r>
            <a:r>
              <a:rPr sz="1100" spc="-114" dirty="0">
                <a:latin typeface="Calibri"/>
                <a:cs typeface="Calibri"/>
              </a:rPr>
              <a:t>терапии, </a:t>
            </a:r>
            <a:r>
              <a:rPr sz="1100" spc="-190" dirty="0">
                <a:latin typeface="Calibri"/>
                <a:cs typeface="Calibri"/>
              </a:rPr>
              <a:t>М. </a:t>
            </a:r>
            <a:r>
              <a:rPr sz="1100" spc="-90" dirty="0">
                <a:latin typeface="Calibri"/>
                <a:cs typeface="Calibri"/>
              </a:rPr>
              <a:t>2012, </a:t>
            </a:r>
            <a:r>
              <a:rPr sz="1100" spc="-80" dirty="0">
                <a:latin typeface="Calibri"/>
                <a:cs typeface="Calibri"/>
              </a:rPr>
              <a:t>с249-262; </a:t>
            </a:r>
            <a:r>
              <a:rPr sz="1100" spc="-75" dirty="0">
                <a:latin typeface="Calibri"/>
                <a:cs typeface="Calibri"/>
              </a:rPr>
              <a:t>12; </a:t>
            </a:r>
            <a:r>
              <a:rPr sz="1100" spc="-125" dirty="0">
                <a:latin typeface="Calibri"/>
                <a:cs typeface="Calibri"/>
              </a:rPr>
              <a:t>А.А.Белкин, </a:t>
            </a:r>
            <a:r>
              <a:rPr sz="1100" spc="-195" dirty="0">
                <a:latin typeface="Calibri"/>
                <a:cs typeface="Calibri"/>
              </a:rPr>
              <a:t>МА </a:t>
            </a:r>
            <a:r>
              <a:rPr sz="1100" spc="-125" dirty="0">
                <a:latin typeface="Calibri"/>
                <a:cs typeface="Calibri"/>
              </a:rPr>
              <a:t>Пирадов, </a:t>
            </a:r>
            <a:r>
              <a:rPr sz="1100" spc="-130" dirty="0">
                <a:latin typeface="Calibri"/>
                <a:cs typeface="Calibri"/>
              </a:rPr>
              <a:t>АЛ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20" dirty="0">
                <a:latin typeface="Calibri"/>
                <a:cs typeface="Calibri"/>
              </a:rPr>
              <a:t>Парфенов.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7690" y="393699"/>
            <a:ext cx="5626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35" dirty="0">
                <a:latin typeface="Calibri"/>
                <a:cs typeface="Calibri"/>
              </a:rPr>
              <a:t>Схема </a:t>
            </a:r>
            <a:r>
              <a:rPr sz="2800" spc="-295" dirty="0">
                <a:latin typeface="Calibri"/>
                <a:cs typeface="Calibri"/>
              </a:rPr>
              <a:t>модуляции </a:t>
            </a:r>
            <a:r>
              <a:rPr sz="2800" spc="-260" dirty="0">
                <a:latin typeface="Calibri"/>
                <a:cs typeface="Calibri"/>
              </a:rPr>
              <a:t>нейропротекции </a:t>
            </a:r>
            <a:r>
              <a:rPr sz="2800" spc="-270" dirty="0">
                <a:latin typeface="Calibri"/>
                <a:cs typeface="Calibri"/>
              </a:rPr>
              <a:t>при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75" dirty="0">
                <a:latin typeface="Calibri"/>
                <a:cs typeface="Calibri"/>
              </a:rPr>
              <a:t>ОЦН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87287" y="2698785"/>
            <a:ext cx="3171825" cy="498475"/>
            <a:chOff x="1087287" y="2698785"/>
            <a:chExt cx="3171825" cy="498475"/>
          </a:xfrm>
        </p:grpSpPr>
        <p:sp>
          <p:nvSpPr>
            <p:cNvPr id="4" name="object 4"/>
            <p:cNvSpPr/>
            <p:nvPr/>
          </p:nvSpPr>
          <p:spPr>
            <a:xfrm>
              <a:off x="1093637" y="2705135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8" y="0"/>
                  </a:moveTo>
                  <a:lnTo>
                    <a:pt x="0" y="0"/>
                  </a:lnTo>
                  <a:lnTo>
                    <a:pt x="789681" y="485775"/>
                  </a:lnTo>
                  <a:lnTo>
                    <a:pt x="2369046" y="485775"/>
                  </a:lnTo>
                  <a:lnTo>
                    <a:pt x="315872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3637" y="2705135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7" y="485775"/>
                  </a:lnTo>
                  <a:lnTo>
                    <a:pt x="3158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79239" y="2762504"/>
            <a:ext cx="17875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20" dirty="0">
                <a:solidFill>
                  <a:srgbClr val="FFFFFF"/>
                </a:solidFill>
                <a:latin typeface="Calibri"/>
                <a:cs typeface="Calibri"/>
              </a:rPr>
              <a:t>Нормометаболизм</a:t>
            </a:r>
            <a:endParaRPr sz="21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512987" y="3154000"/>
            <a:ext cx="1912620" cy="1264920"/>
            <a:chOff x="3512987" y="3154000"/>
            <a:chExt cx="1912620" cy="1264920"/>
          </a:xfrm>
        </p:grpSpPr>
        <p:sp>
          <p:nvSpPr>
            <p:cNvPr id="8" name="object 8"/>
            <p:cNvSpPr/>
            <p:nvPr/>
          </p:nvSpPr>
          <p:spPr>
            <a:xfrm>
              <a:off x="3551087" y="3192100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917972" y="0"/>
                  </a:moveTo>
                  <a:lnTo>
                    <a:pt x="0" y="1188243"/>
                  </a:lnTo>
                  <a:lnTo>
                    <a:pt x="1835943" y="1188243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51087" y="3192100"/>
              <a:ext cx="1836420" cy="1188720"/>
            </a:xfrm>
            <a:custGeom>
              <a:avLst/>
              <a:gdLst/>
              <a:ahLst/>
              <a:cxnLst/>
              <a:rect l="l" t="t" r="r" b="b"/>
              <a:pathLst>
                <a:path w="1836420" h="1188720">
                  <a:moveTo>
                    <a:pt x="0" y="1188244"/>
                  </a:moveTo>
                  <a:lnTo>
                    <a:pt x="917972" y="0"/>
                  </a:lnTo>
                  <a:lnTo>
                    <a:pt x="1835944" y="1188244"/>
                  </a:lnTo>
                  <a:lnTo>
                    <a:pt x="0" y="1188244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05497" y="3738372"/>
            <a:ext cx="1090930" cy="668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36830" algn="ctr">
              <a:lnSpc>
                <a:spcPct val="100699"/>
              </a:lnSpc>
              <a:spcBef>
                <a:spcPts val="85"/>
              </a:spcBef>
            </a:pP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Перфузионно-  </a:t>
            </a:r>
            <a:r>
              <a:rPr sz="1400" b="1" spc="-20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b="1" spc="-125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14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b="1" spc="-1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400" b="1" spc="-10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400" b="1" spc="-1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400" b="1" spc="-1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400" b="1" spc="-13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400" b="1" spc="-135" dirty="0">
                <a:solidFill>
                  <a:srgbClr val="FFFFFF"/>
                </a:solidFill>
                <a:latin typeface="Calibri"/>
                <a:cs typeface="Calibri"/>
              </a:rPr>
              <a:t>сопряжение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08051" y="2645206"/>
            <a:ext cx="5850255" cy="585470"/>
            <a:chOff x="2108051" y="2645206"/>
            <a:chExt cx="5850255" cy="585470"/>
          </a:xfrm>
        </p:grpSpPr>
        <p:sp>
          <p:nvSpPr>
            <p:cNvPr id="12" name="object 12"/>
            <p:cNvSpPr/>
            <p:nvPr/>
          </p:nvSpPr>
          <p:spPr>
            <a:xfrm>
              <a:off x="2146151" y="3137332"/>
              <a:ext cx="4536440" cy="55244"/>
            </a:xfrm>
            <a:custGeom>
              <a:avLst/>
              <a:gdLst/>
              <a:ahLst/>
              <a:cxnLst/>
              <a:rect l="l" t="t" r="r" b="b"/>
              <a:pathLst>
                <a:path w="4536440" h="55244">
                  <a:moveTo>
                    <a:pt x="0" y="54769"/>
                  </a:moveTo>
                  <a:lnTo>
                    <a:pt x="4536281" y="0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92910" y="265155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3158727" y="0"/>
                  </a:moveTo>
                  <a:lnTo>
                    <a:pt x="0" y="0"/>
                  </a:lnTo>
                  <a:lnTo>
                    <a:pt x="789682" y="485775"/>
                  </a:lnTo>
                  <a:lnTo>
                    <a:pt x="2369045" y="485775"/>
                  </a:lnTo>
                  <a:lnTo>
                    <a:pt x="315872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2910" y="2651556"/>
              <a:ext cx="3159125" cy="485775"/>
            </a:xfrm>
            <a:custGeom>
              <a:avLst/>
              <a:gdLst/>
              <a:ahLst/>
              <a:cxnLst/>
              <a:rect l="l" t="t" r="r" b="b"/>
              <a:pathLst>
                <a:path w="3159125" h="485775">
                  <a:moveTo>
                    <a:pt x="0" y="0"/>
                  </a:moveTo>
                  <a:lnTo>
                    <a:pt x="789682" y="485775"/>
                  </a:lnTo>
                  <a:lnTo>
                    <a:pt x="2369046" y="485775"/>
                  </a:lnTo>
                  <a:lnTo>
                    <a:pt x="3158728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84860" y="2547620"/>
            <a:ext cx="1775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solidFill>
                  <a:srgbClr val="FFFFFF"/>
                </a:solidFill>
                <a:latin typeface="Calibri"/>
                <a:cs typeface="Calibri"/>
              </a:rPr>
              <a:t>Номорперфузия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38784" y="2916427"/>
            <a:ext cx="1468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0" dirty="0">
                <a:solidFill>
                  <a:srgbClr val="FFFFFF"/>
                </a:solidFill>
                <a:latin typeface="Calibri"/>
                <a:cs typeface="Calibri"/>
              </a:rPr>
              <a:t>&gt;50 </a:t>
            </a:r>
            <a:r>
              <a:rPr sz="1800" spc="-160" dirty="0">
                <a:solidFill>
                  <a:srgbClr val="FFFFFF"/>
                </a:solidFill>
                <a:latin typeface="Calibri"/>
                <a:cs typeface="Calibri"/>
              </a:rPr>
              <a:t>мл/100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г/мин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63601" y="2367790"/>
            <a:ext cx="1039494" cy="283210"/>
            <a:chOff x="2063601" y="2367790"/>
            <a:chExt cx="1039494" cy="283210"/>
          </a:xfrm>
        </p:grpSpPr>
        <p:sp>
          <p:nvSpPr>
            <p:cNvPr id="18" name="object 18"/>
            <p:cNvSpPr/>
            <p:nvPr/>
          </p:nvSpPr>
          <p:spPr>
            <a:xfrm>
              <a:off x="2069951" y="2374140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513160" y="0"/>
                  </a:moveTo>
                  <a:lnTo>
                    <a:pt x="443527" y="1233"/>
                  </a:lnTo>
                  <a:lnTo>
                    <a:pt x="376741" y="4827"/>
                  </a:lnTo>
                  <a:lnTo>
                    <a:pt x="313414" y="10619"/>
                  </a:lnTo>
                  <a:lnTo>
                    <a:pt x="254158" y="18450"/>
                  </a:lnTo>
                  <a:lnTo>
                    <a:pt x="199583" y="28157"/>
                  </a:lnTo>
                  <a:lnTo>
                    <a:pt x="150301" y="39580"/>
                  </a:lnTo>
                  <a:lnTo>
                    <a:pt x="106923" y="52558"/>
                  </a:lnTo>
                  <a:lnTo>
                    <a:pt x="70061" y="66930"/>
                  </a:lnTo>
                  <a:lnTo>
                    <a:pt x="18330" y="99212"/>
                  </a:lnTo>
                  <a:lnTo>
                    <a:pt x="0" y="135136"/>
                  </a:lnTo>
                  <a:lnTo>
                    <a:pt x="4684" y="153473"/>
                  </a:lnTo>
                  <a:lnTo>
                    <a:pt x="40326" y="187737"/>
                  </a:lnTo>
                  <a:lnTo>
                    <a:pt x="106923" y="217714"/>
                  </a:lnTo>
                  <a:lnTo>
                    <a:pt x="150301" y="230692"/>
                  </a:lnTo>
                  <a:lnTo>
                    <a:pt x="199583" y="242115"/>
                  </a:lnTo>
                  <a:lnTo>
                    <a:pt x="254158" y="251822"/>
                  </a:lnTo>
                  <a:lnTo>
                    <a:pt x="313414" y="259652"/>
                  </a:lnTo>
                  <a:lnTo>
                    <a:pt x="376741" y="265445"/>
                  </a:lnTo>
                  <a:lnTo>
                    <a:pt x="443527" y="269038"/>
                  </a:lnTo>
                  <a:lnTo>
                    <a:pt x="513160" y="270272"/>
                  </a:lnTo>
                  <a:lnTo>
                    <a:pt x="582792" y="269038"/>
                  </a:lnTo>
                  <a:lnTo>
                    <a:pt x="649578" y="265445"/>
                  </a:lnTo>
                  <a:lnTo>
                    <a:pt x="712905" y="259652"/>
                  </a:lnTo>
                  <a:lnTo>
                    <a:pt x="772161" y="251822"/>
                  </a:lnTo>
                  <a:lnTo>
                    <a:pt x="826736" y="242115"/>
                  </a:lnTo>
                  <a:lnTo>
                    <a:pt x="876019" y="230692"/>
                  </a:lnTo>
                  <a:lnTo>
                    <a:pt x="919396" y="217714"/>
                  </a:lnTo>
                  <a:lnTo>
                    <a:pt x="956258" y="203342"/>
                  </a:lnTo>
                  <a:lnTo>
                    <a:pt x="1007989" y="171061"/>
                  </a:lnTo>
                  <a:lnTo>
                    <a:pt x="1026320" y="135136"/>
                  </a:lnTo>
                  <a:lnTo>
                    <a:pt x="1021635" y="116799"/>
                  </a:lnTo>
                  <a:lnTo>
                    <a:pt x="985993" y="82535"/>
                  </a:lnTo>
                  <a:lnTo>
                    <a:pt x="919396" y="52558"/>
                  </a:lnTo>
                  <a:lnTo>
                    <a:pt x="876019" y="39580"/>
                  </a:lnTo>
                  <a:lnTo>
                    <a:pt x="826736" y="28157"/>
                  </a:lnTo>
                  <a:lnTo>
                    <a:pt x="772161" y="18450"/>
                  </a:lnTo>
                  <a:lnTo>
                    <a:pt x="712905" y="10619"/>
                  </a:lnTo>
                  <a:lnTo>
                    <a:pt x="649578" y="4827"/>
                  </a:lnTo>
                  <a:lnTo>
                    <a:pt x="582792" y="1233"/>
                  </a:lnTo>
                  <a:lnTo>
                    <a:pt x="51316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9951" y="2374140"/>
              <a:ext cx="1026794" cy="270510"/>
            </a:xfrm>
            <a:custGeom>
              <a:avLst/>
              <a:gdLst/>
              <a:ahLst/>
              <a:cxnLst/>
              <a:rect l="l" t="t" r="r" b="b"/>
              <a:pathLst>
                <a:path w="1026794" h="270510">
                  <a:moveTo>
                    <a:pt x="0" y="135136"/>
                  </a:moveTo>
                  <a:lnTo>
                    <a:pt x="18330" y="99211"/>
                  </a:lnTo>
                  <a:lnTo>
                    <a:pt x="70061" y="66930"/>
                  </a:lnTo>
                  <a:lnTo>
                    <a:pt x="106923" y="52558"/>
                  </a:lnTo>
                  <a:lnTo>
                    <a:pt x="150300" y="39580"/>
                  </a:lnTo>
                  <a:lnTo>
                    <a:pt x="199583" y="28157"/>
                  </a:lnTo>
                  <a:lnTo>
                    <a:pt x="254158" y="18450"/>
                  </a:lnTo>
                  <a:lnTo>
                    <a:pt x="313414" y="10619"/>
                  </a:lnTo>
                  <a:lnTo>
                    <a:pt x="376741" y="4827"/>
                  </a:lnTo>
                  <a:lnTo>
                    <a:pt x="443526" y="1233"/>
                  </a:lnTo>
                  <a:lnTo>
                    <a:pt x="513159" y="0"/>
                  </a:lnTo>
                  <a:lnTo>
                    <a:pt x="582792" y="1233"/>
                  </a:lnTo>
                  <a:lnTo>
                    <a:pt x="649577" y="4827"/>
                  </a:lnTo>
                  <a:lnTo>
                    <a:pt x="712904" y="10619"/>
                  </a:lnTo>
                  <a:lnTo>
                    <a:pt x="772160" y="18450"/>
                  </a:lnTo>
                  <a:lnTo>
                    <a:pt x="826735" y="28157"/>
                  </a:lnTo>
                  <a:lnTo>
                    <a:pt x="876018" y="39580"/>
                  </a:lnTo>
                  <a:lnTo>
                    <a:pt x="919395" y="52558"/>
                  </a:lnTo>
                  <a:lnTo>
                    <a:pt x="956257" y="66930"/>
                  </a:lnTo>
                  <a:lnTo>
                    <a:pt x="1007988" y="99211"/>
                  </a:lnTo>
                  <a:lnTo>
                    <a:pt x="1026319" y="135136"/>
                  </a:lnTo>
                  <a:lnTo>
                    <a:pt x="1021634" y="153473"/>
                  </a:lnTo>
                  <a:lnTo>
                    <a:pt x="985992" y="187737"/>
                  </a:lnTo>
                  <a:lnTo>
                    <a:pt x="919395" y="217713"/>
                  </a:lnTo>
                  <a:lnTo>
                    <a:pt x="876018" y="230691"/>
                  </a:lnTo>
                  <a:lnTo>
                    <a:pt x="826735" y="242114"/>
                  </a:lnTo>
                  <a:lnTo>
                    <a:pt x="772160" y="251821"/>
                  </a:lnTo>
                  <a:lnTo>
                    <a:pt x="712904" y="259652"/>
                  </a:lnTo>
                  <a:lnTo>
                    <a:pt x="649577" y="265444"/>
                  </a:lnTo>
                  <a:lnTo>
                    <a:pt x="582792" y="269038"/>
                  </a:lnTo>
                  <a:lnTo>
                    <a:pt x="513159" y="270272"/>
                  </a:lnTo>
                  <a:lnTo>
                    <a:pt x="443526" y="269038"/>
                  </a:lnTo>
                  <a:lnTo>
                    <a:pt x="376741" y="265444"/>
                  </a:lnTo>
                  <a:lnTo>
                    <a:pt x="313414" y="259652"/>
                  </a:lnTo>
                  <a:lnTo>
                    <a:pt x="254158" y="251821"/>
                  </a:lnTo>
                  <a:lnTo>
                    <a:pt x="199583" y="242114"/>
                  </a:lnTo>
                  <a:lnTo>
                    <a:pt x="150300" y="230691"/>
                  </a:lnTo>
                  <a:lnTo>
                    <a:pt x="106923" y="217713"/>
                  </a:lnTo>
                  <a:lnTo>
                    <a:pt x="70061" y="203341"/>
                  </a:lnTo>
                  <a:lnTo>
                    <a:pt x="18330" y="171060"/>
                  </a:lnTo>
                  <a:lnTo>
                    <a:pt x="0" y="1351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459286" y="2002027"/>
            <a:ext cx="2476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95" dirty="0"/>
              <a:t>-</a:t>
            </a:r>
            <a:endParaRPr sz="6000"/>
          </a:p>
        </p:txBody>
      </p:sp>
      <p:grpSp>
        <p:nvGrpSpPr>
          <p:cNvPr id="21" name="object 21"/>
          <p:cNvGrpSpPr/>
          <p:nvPr/>
        </p:nvGrpSpPr>
        <p:grpSpPr>
          <a:xfrm>
            <a:off x="2598872" y="919163"/>
            <a:ext cx="445134" cy="1496695"/>
            <a:chOff x="2598872" y="919163"/>
            <a:chExt cx="445134" cy="1496695"/>
          </a:xfrm>
        </p:grpSpPr>
        <p:sp>
          <p:nvSpPr>
            <p:cNvPr id="22" name="object 22"/>
            <p:cNvSpPr/>
            <p:nvPr/>
          </p:nvSpPr>
          <p:spPr>
            <a:xfrm>
              <a:off x="2605222" y="925512"/>
              <a:ext cx="432434" cy="1483995"/>
            </a:xfrm>
            <a:custGeom>
              <a:avLst/>
              <a:gdLst/>
              <a:ahLst/>
              <a:cxnLst/>
              <a:rect l="l" t="t" r="r" b="b"/>
              <a:pathLst>
                <a:path w="432435" h="1483995">
                  <a:moveTo>
                    <a:pt x="324147" y="0"/>
                  </a:moveTo>
                  <a:lnTo>
                    <a:pt x="108047" y="0"/>
                  </a:lnTo>
                  <a:lnTo>
                    <a:pt x="108047" y="1218939"/>
                  </a:lnTo>
                  <a:lnTo>
                    <a:pt x="0" y="1218939"/>
                  </a:lnTo>
                  <a:lnTo>
                    <a:pt x="216098" y="1483854"/>
                  </a:lnTo>
                  <a:lnTo>
                    <a:pt x="432197" y="1218939"/>
                  </a:lnTo>
                  <a:lnTo>
                    <a:pt x="324147" y="1218939"/>
                  </a:lnTo>
                  <a:lnTo>
                    <a:pt x="32414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5222" y="925513"/>
              <a:ext cx="432434" cy="1483995"/>
            </a:xfrm>
            <a:custGeom>
              <a:avLst/>
              <a:gdLst/>
              <a:ahLst/>
              <a:cxnLst/>
              <a:rect l="l" t="t" r="r" b="b"/>
              <a:pathLst>
                <a:path w="432435" h="1483995">
                  <a:moveTo>
                    <a:pt x="432197" y="1218938"/>
                  </a:moveTo>
                  <a:lnTo>
                    <a:pt x="216098" y="1483853"/>
                  </a:lnTo>
                  <a:lnTo>
                    <a:pt x="0" y="1218938"/>
                  </a:lnTo>
                  <a:lnTo>
                    <a:pt x="108048" y="1218938"/>
                  </a:lnTo>
                  <a:lnTo>
                    <a:pt x="108048" y="0"/>
                  </a:lnTo>
                  <a:lnTo>
                    <a:pt x="324146" y="0"/>
                  </a:lnTo>
                  <a:lnTo>
                    <a:pt x="324146" y="1218938"/>
                  </a:lnTo>
                  <a:lnTo>
                    <a:pt x="432197" y="12189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681620" y="1248379"/>
            <a:ext cx="294640" cy="706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dirty="0">
                <a:latin typeface="Calibri"/>
                <a:cs typeface="Calibri"/>
              </a:rPr>
              <a:t>С</a:t>
            </a:r>
            <a:r>
              <a:rPr sz="1800" spc="-10" dirty="0">
                <a:latin typeface="Calibri"/>
                <a:cs typeface="Calibri"/>
              </a:rPr>
              <a:t>е</a:t>
            </a:r>
            <a:r>
              <a:rPr sz="1800" spc="-5" dirty="0">
                <a:latin typeface="Calibri"/>
                <a:cs typeface="Calibri"/>
              </a:rPr>
              <a:t>д</a:t>
            </a:r>
            <a:r>
              <a:rPr sz="1800" spc="5" dirty="0">
                <a:latin typeface="Calibri"/>
                <a:cs typeface="Calibri"/>
              </a:rPr>
              <a:t>а</a:t>
            </a:r>
            <a:r>
              <a:rPr sz="1800" dirty="0">
                <a:latin typeface="Calibri"/>
                <a:cs typeface="Calibri"/>
              </a:rPr>
              <a:t>ц</a:t>
            </a:r>
            <a:r>
              <a:rPr sz="1800" spc="-5" dirty="0">
                <a:latin typeface="Calibri"/>
                <a:cs typeface="Calibri"/>
              </a:rPr>
              <a:t>и</a:t>
            </a:r>
            <a:r>
              <a:rPr sz="1800" dirty="0">
                <a:latin typeface="Calibri"/>
                <a:cs typeface="Calibri"/>
              </a:rPr>
              <a:t>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048735" y="908440"/>
            <a:ext cx="445134" cy="1497330"/>
            <a:chOff x="2048735" y="908440"/>
            <a:chExt cx="445134" cy="1497330"/>
          </a:xfrm>
        </p:grpSpPr>
        <p:sp>
          <p:nvSpPr>
            <p:cNvPr id="26" name="object 26"/>
            <p:cNvSpPr/>
            <p:nvPr/>
          </p:nvSpPr>
          <p:spPr>
            <a:xfrm>
              <a:off x="2055085" y="914789"/>
              <a:ext cx="432434" cy="1484630"/>
            </a:xfrm>
            <a:custGeom>
              <a:avLst/>
              <a:gdLst/>
              <a:ahLst/>
              <a:cxnLst/>
              <a:rect l="l" t="t" r="r" b="b"/>
              <a:pathLst>
                <a:path w="432435" h="1484630">
                  <a:moveTo>
                    <a:pt x="324147" y="0"/>
                  </a:moveTo>
                  <a:lnTo>
                    <a:pt x="108049" y="0"/>
                  </a:lnTo>
                  <a:lnTo>
                    <a:pt x="108049" y="1219534"/>
                  </a:lnTo>
                  <a:lnTo>
                    <a:pt x="0" y="1219534"/>
                  </a:lnTo>
                  <a:lnTo>
                    <a:pt x="216098" y="1484449"/>
                  </a:lnTo>
                  <a:lnTo>
                    <a:pt x="432196" y="1219534"/>
                  </a:lnTo>
                  <a:lnTo>
                    <a:pt x="324147" y="1219534"/>
                  </a:lnTo>
                  <a:lnTo>
                    <a:pt x="32414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55085" y="914790"/>
              <a:ext cx="432434" cy="1484630"/>
            </a:xfrm>
            <a:custGeom>
              <a:avLst/>
              <a:gdLst/>
              <a:ahLst/>
              <a:cxnLst/>
              <a:rect l="l" t="t" r="r" b="b"/>
              <a:pathLst>
                <a:path w="432435" h="1484630">
                  <a:moveTo>
                    <a:pt x="432197" y="1219533"/>
                  </a:moveTo>
                  <a:lnTo>
                    <a:pt x="216097" y="1484449"/>
                  </a:lnTo>
                  <a:lnTo>
                    <a:pt x="0" y="1219533"/>
                  </a:lnTo>
                  <a:lnTo>
                    <a:pt x="108049" y="1219533"/>
                  </a:lnTo>
                  <a:lnTo>
                    <a:pt x="108049" y="0"/>
                  </a:lnTo>
                  <a:lnTo>
                    <a:pt x="324147" y="0"/>
                  </a:lnTo>
                  <a:lnTo>
                    <a:pt x="324147" y="1219533"/>
                  </a:lnTo>
                  <a:lnTo>
                    <a:pt x="432197" y="1219533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131484" y="1113429"/>
            <a:ext cx="294640" cy="95694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95" dirty="0">
                <a:latin typeface="Calibri"/>
                <a:cs typeface="Calibri"/>
              </a:rPr>
              <a:t>Гипотермия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197426" y="1150355"/>
            <a:ext cx="445134" cy="1534160"/>
            <a:chOff x="3197426" y="1150355"/>
            <a:chExt cx="445134" cy="1534160"/>
          </a:xfrm>
        </p:grpSpPr>
        <p:sp>
          <p:nvSpPr>
            <p:cNvPr id="30" name="object 30"/>
            <p:cNvSpPr/>
            <p:nvPr/>
          </p:nvSpPr>
          <p:spPr>
            <a:xfrm>
              <a:off x="3203775" y="1156705"/>
              <a:ext cx="432434" cy="1521460"/>
            </a:xfrm>
            <a:custGeom>
              <a:avLst/>
              <a:gdLst/>
              <a:ahLst/>
              <a:cxnLst/>
              <a:rect l="l" t="t" r="r" b="b"/>
              <a:pathLst>
                <a:path w="432435" h="1521460">
                  <a:moveTo>
                    <a:pt x="324147" y="0"/>
                  </a:moveTo>
                  <a:lnTo>
                    <a:pt x="108050" y="0"/>
                  </a:lnTo>
                  <a:lnTo>
                    <a:pt x="108050" y="1256541"/>
                  </a:lnTo>
                  <a:lnTo>
                    <a:pt x="0" y="1256541"/>
                  </a:lnTo>
                  <a:lnTo>
                    <a:pt x="216098" y="1521454"/>
                  </a:lnTo>
                  <a:lnTo>
                    <a:pt x="432197" y="1256541"/>
                  </a:lnTo>
                  <a:lnTo>
                    <a:pt x="324147" y="1256541"/>
                  </a:lnTo>
                  <a:lnTo>
                    <a:pt x="32414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03776" y="1156705"/>
              <a:ext cx="432434" cy="1521460"/>
            </a:xfrm>
            <a:custGeom>
              <a:avLst/>
              <a:gdLst/>
              <a:ahLst/>
              <a:cxnLst/>
              <a:rect l="l" t="t" r="r" b="b"/>
              <a:pathLst>
                <a:path w="432435" h="1521460">
                  <a:moveTo>
                    <a:pt x="432197" y="1256541"/>
                  </a:moveTo>
                  <a:lnTo>
                    <a:pt x="216097" y="1521455"/>
                  </a:lnTo>
                  <a:lnTo>
                    <a:pt x="0" y="1256541"/>
                  </a:lnTo>
                  <a:lnTo>
                    <a:pt x="108049" y="1256541"/>
                  </a:lnTo>
                  <a:lnTo>
                    <a:pt x="108049" y="0"/>
                  </a:lnTo>
                  <a:lnTo>
                    <a:pt x="324147" y="0"/>
                  </a:lnTo>
                  <a:lnTo>
                    <a:pt x="324147" y="1256541"/>
                  </a:lnTo>
                  <a:lnTo>
                    <a:pt x="432197" y="12565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80173" y="1094592"/>
            <a:ext cx="294640" cy="1515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70" dirty="0">
                <a:latin typeface="Calibri"/>
                <a:cs typeface="Calibri"/>
              </a:rPr>
              <a:t>Антиконвульсанты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29934" y="1177330"/>
            <a:ext cx="445134" cy="1534160"/>
            <a:chOff x="1329934" y="1177330"/>
            <a:chExt cx="445134" cy="1534160"/>
          </a:xfrm>
        </p:grpSpPr>
        <p:sp>
          <p:nvSpPr>
            <p:cNvPr id="34" name="object 34"/>
            <p:cNvSpPr/>
            <p:nvPr/>
          </p:nvSpPr>
          <p:spPr>
            <a:xfrm>
              <a:off x="1336285" y="1183680"/>
              <a:ext cx="432434" cy="1521460"/>
            </a:xfrm>
            <a:custGeom>
              <a:avLst/>
              <a:gdLst/>
              <a:ahLst/>
              <a:cxnLst/>
              <a:rect l="l" t="t" r="r" b="b"/>
              <a:pathLst>
                <a:path w="432435" h="1521460">
                  <a:moveTo>
                    <a:pt x="324147" y="0"/>
                  </a:moveTo>
                  <a:lnTo>
                    <a:pt x="108049" y="0"/>
                  </a:lnTo>
                  <a:lnTo>
                    <a:pt x="108049" y="1256541"/>
                  </a:lnTo>
                  <a:lnTo>
                    <a:pt x="0" y="1256541"/>
                  </a:lnTo>
                  <a:lnTo>
                    <a:pt x="216098" y="1521454"/>
                  </a:lnTo>
                  <a:lnTo>
                    <a:pt x="432196" y="1256541"/>
                  </a:lnTo>
                  <a:lnTo>
                    <a:pt x="324147" y="1256541"/>
                  </a:lnTo>
                  <a:lnTo>
                    <a:pt x="32414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36284" y="1183680"/>
              <a:ext cx="432434" cy="1521460"/>
            </a:xfrm>
            <a:custGeom>
              <a:avLst/>
              <a:gdLst/>
              <a:ahLst/>
              <a:cxnLst/>
              <a:rect l="l" t="t" r="r" b="b"/>
              <a:pathLst>
                <a:path w="432435" h="1521460">
                  <a:moveTo>
                    <a:pt x="432197" y="1256541"/>
                  </a:moveTo>
                  <a:lnTo>
                    <a:pt x="216097" y="1521455"/>
                  </a:lnTo>
                  <a:lnTo>
                    <a:pt x="0" y="1256541"/>
                  </a:lnTo>
                  <a:lnTo>
                    <a:pt x="108049" y="1256541"/>
                  </a:lnTo>
                  <a:lnTo>
                    <a:pt x="108049" y="0"/>
                  </a:lnTo>
                  <a:lnTo>
                    <a:pt x="324147" y="0"/>
                  </a:lnTo>
                  <a:lnTo>
                    <a:pt x="324147" y="1256541"/>
                  </a:lnTo>
                  <a:lnTo>
                    <a:pt x="432197" y="125654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412683" y="1464467"/>
            <a:ext cx="294640" cy="8255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75" dirty="0">
                <a:latin typeface="Calibri"/>
                <a:cs typeface="Calibri"/>
              </a:rPr>
              <a:t>Операция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39407" y="3239550"/>
            <a:ext cx="600075" cy="336550"/>
            <a:chOff x="6139407" y="3239550"/>
            <a:chExt cx="600075" cy="336550"/>
          </a:xfrm>
        </p:grpSpPr>
        <p:sp>
          <p:nvSpPr>
            <p:cNvPr id="38" name="object 38"/>
            <p:cNvSpPr/>
            <p:nvPr/>
          </p:nvSpPr>
          <p:spPr>
            <a:xfrm>
              <a:off x="6145757" y="3245900"/>
              <a:ext cx="587375" cy="323850"/>
            </a:xfrm>
            <a:custGeom>
              <a:avLst/>
              <a:gdLst/>
              <a:ahLst/>
              <a:cxnLst/>
              <a:rect l="l" t="t" r="r" b="b"/>
              <a:pathLst>
                <a:path w="587375" h="323850">
                  <a:moveTo>
                    <a:pt x="293524" y="0"/>
                  </a:moveTo>
                  <a:lnTo>
                    <a:pt x="234369" y="3289"/>
                  </a:lnTo>
                  <a:lnTo>
                    <a:pt x="179271" y="12724"/>
                  </a:lnTo>
                  <a:lnTo>
                    <a:pt x="129412" y="27654"/>
                  </a:lnTo>
                  <a:lnTo>
                    <a:pt x="85971" y="47426"/>
                  </a:lnTo>
                  <a:lnTo>
                    <a:pt x="50129" y="71391"/>
                  </a:lnTo>
                  <a:lnTo>
                    <a:pt x="23066" y="98896"/>
                  </a:lnTo>
                  <a:lnTo>
                    <a:pt x="0" y="161925"/>
                  </a:lnTo>
                  <a:lnTo>
                    <a:pt x="5963" y="194558"/>
                  </a:lnTo>
                  <a:lnTo>
                    <a:pt x="50129" y="252459"/>
                  </a:lnTo>
                  <a:lnTo>
                    <a:pt x="85971" y="276423"/>
                  </a:lnTo>
                  <a:lnTo>
                    <a:pt x="129412" y="296195"/>
                  </a:lnTo>
                  <a:lnTo>
                    <a:pt x="179271" y="311125"/>
                  </a:lnTo>
                  <a:lnTo>
                    <a:pt x="234369" y="320560"/>
                  </a:lnTo>
                  <a:lnTo>
                    <a:pt x="293524" y="323850"/>
                  </a:lnTo>
                  <a:lnTo>
                    <a:pt x="352680" y="320560"/>
                  </a:lnTo>
                  <a:lnTo>
                    <a:pt x="407778" y="311125"/>
                  </a:lnTo>
                  <a:lnTo>
                    <a:pt x="457637" y="296195"/>
                  </a:lnTo>
                  <a:lnTo>
                    <a:pt x="501078" y="276423"/>
                  </a:lnTo>
                  <a:lnTo>
                    <a:pt x="536920" y="252459"/>
                  </a:lnTo>
                  <a:lnTo>
                    <a:pt x="563983" y="224953"/>
                  </a:lnTo>
                  <a:lnTo>
                    <a:pt x="587049" y="161925"/>
                  </a:lnTo>
                  <a:lnTo>
                    <a:pt x="581086" y="129291"/>
                  </a:lnTo>
                  <a:lnTo>
                    <a:pt x="536920" y="71391"/>
                  </a:lnTo>
                  <a:lnTo>
                    <a:pt x="501078" y="47426"/>
                  </a:lnTo>
                  <a:lnTo>
                    <a:pt x="457637" y="27654"/>
                  </a:lnTo>
                  <a:lnTo>
                    <a:pt x="407778" y="12724"/>
                  </a:lnTo>
                  <a:lnTo>
                    <a:pt x="352680" y="3289"/>
                  </a:lnTo>
                  <a:lnTo>
                    <a:pt x="293524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45757" y="3245900"/>
              <a:ext cx="587375" cy="323850"/>
            </a:xfrm>
            <a:custGeom>
              <a:avLst/>
              <a:gdLst/>
              <a:ahLst/>
              <a:cxnLst/>
              <a:rect l="l" t="t" r="r" b="b"/>
              <a:pathLst>
                <a:path w="587375" h="323850">
                  <a:moveTo>
                    <a:pt x="0" y="161925"/>
                  </a:moveTo>
                  <a:lnTo>
                    <a:pt x="23066" y="98896"/>
                  </a:lnTo>
                  <a:lnTo>
                    <a:pt x="50129" y="71391"/>
                  </a:lnTo>
                  <a:lnTo>
                    <a:pt x="85971" y="47426"/>
                  </a:lnTo>
                  <a:lnTo>
                    <a:pt x="129412" y="27654"/>
                  </a:lnTo>
                  <a:lnTo>
                    <a:pt x="179272" y="12724"/>
                  </a:lnTo>
                  <a:lnTo>
                    <a:pt x="234369" y="3289"/>
                  </a:lnTo>
                  <a:lnTo>
                    <a:pt x="293525" y="0"/>
                  </a:lnTo>
                  <a:lnTo>
                    <a:pt x="352681" y="3289"/>
                  </a:lnTo>
                  <a:lnTo>
                    <a:pt x="407778" y="12724"/>
                  </a:lnTo>
                  <a:lnTo>
                    <a:pt x="457638" y="27654"/>
                  </a:lnTo>
                  <a:lnTo>
                    <a:pt x="501079" y="47426"/>
                  </a:lnTo>
                  <a:lnTo>
                    <a:pt x="536921" y="71391"/>
                  </a:lnTo>
                  <a:lnTo>
                    <a:pt x="563984" y="98896"/>
                  </a:lnTo>
                  <a:lnTo>
                    <a:pt x="587051" y="161925"/>
                  </a:lnTo>
                  <a:lnTo>
                    <a:pt x="581087" y="194558"/>
                  </a:lnTo>
                  <a:lnTo>
                    <a:pt x="536921" y="252458"/>
                  </a:lnTo>
                  <a:lnTo>
                    <a:pt x="501079" y="276423"/>
                  </a:lnTo>
                  <a:lnTo>
                    <a:pt x="457638" y="296195"/>
                  </a:lnTo>
                  <a:lnTo>
                    <a:pt x="407778" y="311125"/>
                  </a:lnTo>
                  <a:lnTo>
                    <a:pt x="352681" y="320560"/>
                  </a:lnTo>
                  <a:lnTo>
                    <a:pt x="293525" y="323850"/>
                  </a:lnTo>
                  <a:lnTo>
                    <a:pt x="234369" y="320560"/>
                  </a:lnTo>
                  <a:lnTo>
                    <a:pt x="179272" y="311125"/>
                  </a:lnTo>
                  <a:lnTo>
                    <a:pt x="129412" y="296195"/>
                  </a:lnTo>
                  <a:lnTo>
                    <a:pt x="85971" y="276423"/>
                  </a:lnTo>
                  <a:lnTo>
                    <a:pt x="50129" y="252458"/>
                  </a:lnTo>
                  <a:lnTo>
                    <a:pt x="23066" y="224953"/>
                  </a:lnTo>
                  <a:lnTo>
                    <a:pt x="0" y="16192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6308313" y="3015488"/>
            <a:ext cx="2628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375" dirty="0">
                <a:latin typeface="Calibri"/>
                <a:cs typeface="Calibri"/>
              </a:rPr>
              <a:t>+</a:t>
            </a:r>
            <a:endParaRPr sz="45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617976" y="2240279"/>
            <a:ext cx="4340225" cy="2813050"/>
            <a:chOff x="3617976" y="2240279"/>
            <a:chExt cx="4340225" cy="2813050"/>
          </a:xfrm>
        </p:grpSpPr>
        <p:sp>
          <p:nvSpPr>
            <p:cNvPr id="42" name="object 42"/>
            <p:cNvSpPr/>
            <p:nvPr/>
          </p:nvSpPr>
          <p:spPr>
            <a:xfrm>
              <a:off x="6085107" y="3569751"/>
              <a:ext cx="647700" cy="1454150"/>
            </a:xfrm>
            <a:custGeom>
              <a:avLst/>
              <a:gdLst/>
              <a:ahLst/>
              <a:cxnLst/>
              <a:rect l="l" t="t" r="r" b="b"/>
              <a:pathLst>
                <a:path w="647700" h="1454150">
                  <a:moveTo>
                    <a:pt x="323850" y="0"/>
                  </a:moveTo>
                  <a:lnTo>
                    <a:pt x="0" y="388049"/>
                  </a:lnTo>
                  <a:lnTo>
                    <a:pt x="161923" y="388049"/>
                  </a:lnTo>
                  <a:lnTo>
                    <a:pt x="161923" y="1453887"/>
                  </a:lnTo>
                  <a:lnTo>
                    <a:pt x="485775" y="1453887"/>
                  </a:lnTo>
                  <a:lnTo>
                    <a:pt x="485775" y="388049"/>
                  </a:lnTo>
                  <a:lnTo>
                    <a:pt x="647700" y="388049"/>
                  </a:lnTo>
                  <a:lnTo>
                    <a:pt x="323850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85107" y="3569751"/>
              <a:ext cx="647700" cy="1454150"/>
            </a:xfrm>
            <a:custGeom>
              <a:avLst/>
              <a:gdLst/>
              <a:ahLst/>
              <a:cxnLst/>
              <a:rect l="l" t="t" r="r" b="b"/>
              <a:pathLst>
                <a:path w="647700" h="1454150">
                  <a:moveTo>
                    <a:pt x="0" y="388049"/>
                  </a:moveTo>
                  <a:lnTo>
                    <a:pt x="323850" y="0"/>
                  </a:lnTo>
                  <a:lnTo>
                    <a:pt x="647700" y="388049"/>
                  </a:lnTo>
                  <a:lnTo>
                    <a:pt x="485775" y="388049"/>
                  </a:lnTo>
                  <a:lnTo>
                    <a:pt x="485775" y="1453887"/>
                  </a:lnTo>
                  <a:lnTo>
                    <a:pt x="161924" y="1453887"/>
                  </a:lnTo>
                  <a:lnTo>
                    <a:pt x="161924" y="388049"/>
                  </a:lnTo>
                  <a:lnTo>
                    <a:pt x="0" y="388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15560" y="3192100"/>
              <a:ext cx="541020" cy="1854835"/>
            </a:xfrm>
            <a:custGeom>
              <a:avLst/>
              <a:gdLst/>
              <a:ahLst/>
              <a:cxnLst/>
              <a:rect l="l" t="t" r="r" b="b"/>
              <a:pathLst>
                <a:path w="541020" h="1854835">
                  <a:moveTo>
                    <a:pt x="270272" y="0"/>
                  </a:moveTo>
                  <a:lnTo>
                    <a:pt x="0" y="323850"/>
                  </a:lnTo>
                  <a:lnTo>
                    <a:pt x="135135" y="323850"/>
                  </a:lnTo>
                  <a:lnTo>
                    <a:pt x="135135" y="1854518"/>
                  </a:lnTo>
                  <a:lnTo>
                    <a:pt x="405406" y="1854518"/>
                  </a:lnTo>
                  <a:lnTo>
                    <a:pt x="405406" y="323850"/>
                  </a:lnTo>
                  <a:lnTo>
                    <a:pt x="540543" y="323850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615560" y="3192100"/>
              <a:ext cx="541020" cy="1854835"/>
            </a:xfrm>
            <a:custGeom>
              <a:avLst/>
              <a:gdLst/>
              <a:ahLst/>
              <a:cxnLst/>
              <a:rect l="l" t="t" r="r" b="b"/>
              <a:pathLst>
                <a:path w="541020" h="1854835">
                  <a:moveTo>
                    <a:pt x="0" y="323849"/>
                  </a:moveTo>
                  <a:lnTo>
                    <a:pt x="270273" y="0"/>
                  </a:lnTo>
                  <a:lnTo>
                    <a:pt x="540544" y="323849"/>
                  </a:lnTo>
                  <a:lnTo>
                    <a:pt x="405407" y="323849"/>
                  </a:lnTo>
                  <a:lnTo>
                    <a:pt x="405407" y="1854518"/>
                  </a:lnTo>
                  <a:lnTo>
                    <a:pt x="135136" y="1854518"/>
                  </a:lnTo>
                  <a:lnTo>
                    <a:pt x="135136" y="323849"/>
                  </a:lnTo>
                  <a:lnTo>
                    <a:pt x="0" y="3238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82431" y="3192099"/>
              <a:ext cx="647700" cy="1833880"/>
            </a:xfrm>
            <a:custGeom>
              <a:avLst/>
              <a:gdLst/>
              <a:ahLst/>
              <a:cxnLst/>
              <a:rect l="l" t="t" r="r" b="b"/>
              <a:pathLst>
                <a:path w="647700" h="1833879">
                  <a:moveTo>
                    <a:pt x="323851" y="0"/>
                  </a:moveTo>
                  <a:lnTo>
                    <a:pt x="0" y="388049"/>
                  </a:lnTo>
                  <a:lnTo>
                    <a:pt x="161925" y="388049"/>
                  </a:lnTo>
                  <a:lnTo>
                    <a:pt x="161925" y="1833386"/>
                  </a:lnTo>
                  <a:lnTo>
                    <a:pt x="485773" y="1833386"/>
                  </a:lnTo>
                  <a:lnTo>
                    <a:pt x="485773" y="388049"/>
                  </a:lnTo>
                  <a:lnTo>
                    <a:pt x="647700" y="388049"/>
                  </a:lnTo>
                  <a:lnTo>
                    <a:pt x="32385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82431" y="3192099"/>
              <a:ext cx="647700" cy="1833880"/>
            </a:xfrm>
            <a:custGeom>
              <a:avLst/>
              <a:gdLst/>
              <a:ahLst/>
              <a:cxnLst/>
              <a:rect l="l" t="t" r="r" b="b"/>
              <a:pathLst>
                <a:path w="647700" h="1833879">
                  <a:moveTo>
                    <a:pt x="0" y="388048"/>
                  </a:moveTo>
                  <a:lnTo>
                    <a:pt x="323851" y="0"/>
                  </a:lnTo>
                  <a:lnTo>
                    <a:pt x="647700" y="388048"/>
                  </a:lnTo>
                  <a:lnTo>
                    <a:pt x="485774" y="388048"/>
                  </a:lnTo>
                  <a:lnTo>
                    <a:pt x="485774" y="1833386"/>
                  </a:lnTo>
                  <a:lnTo>
                    <a:pt x="161925" y="1833386"/>
                  </a:lnTo>
                  <a:lnTo>
                    <a:pt x="161925" y="388048"/>
                  </a:lnTo>
                  <a:lnTo>
                    <a:pt x="0" y="38804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00600" y="2261615"/>
              <a:ext cx="627888" cy="2103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541264" y="2264663"/>
              <a:ext cx="152400" cy="2042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17976" y="2249423"/>
              <a:ext cx="582168" cy="2103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203192" y="2365247"/>
              <a:ext cx="79248" cy="1402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36043" y="2246716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7"/>
                  </a:lnTo>
                  <a:lnTo>
                    <a:pt x="230986" y="109347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7"/>
                  </a:moveTo>
                  <a:lnTo>
                    <a:pt x="177444" y="109347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7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1"/>
                  </a:lnTo>
                  <a:lnTo>
                    <a:pt x="350024" y="34671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1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6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6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96152" y="2276853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09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1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028944" y="2240279"/>
              <a:ext cx="365760" cy="20726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03936" y="2894444"/>
              <a:ext cx="647700" cy="2085975"/>
            </a:xfrm>
            <a:custGeom>
              <a:avLst/>
              <a:gdLst/>
              <a:ahLst/>
              <a:cxnLst/>
              <a:rect l="l" t="t" r="r" b="b"/>
              <a:pathLst>
                <a:path w="647700" h="2085975">
                  <a:moveTo>
                    <a:pt x="323851" y="0"/>
                  </a:moveTo>
                  <a:lnTo>
                    <a:pt x="0" y="388049"/>
                  </a:lnTo>
                  <a:lnTo>
                    <a:pt x="161926" y="388049"/>
                  </a:lnTo>
                  <a:lnTo>
                    <a:pt x="161926" y="2085593"/>
                  </a:lnTo>
                  <a:lnTo>
                    <a:pt x="485775" y="2085593"/>
                  </a:lnTo>
                  <a:lnTo>
                    <a:pt x="485775" y="388049"/>
                  </a:lnTo>
                  <a:lnTo>
                    <a:pt x="647700" y="388049"/>
                  </a:lnTo>
                  <a:lnTo>
                    <a:pt x="32385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03936" y="2894444"/>
              <a:ext cx="647700" cy="2085975"/>
            </a:xfrm>
            <a:custGeom>
              <a:avLst/>
              <a:gdLst/>
              <a:ahLst/>
              <a:cxnLst/>
              <a:rect l="l" t="t" r="r" b="b"/>
              <a:pathLst>
                <a:path w="647700" h="2085975">
                  <a:moveTo>
                    <a:pt x="0" y="388049"/>
                  </a:moveTo>
                  <a:lnTo>
                    <a:pt x="323851" y="0"/>
                  </a:lnTo>
                  <a:lnTo>
                    <a:pt x="647700" y="388049"/>
                  </a:lnTo>
                  <a:lnTo>
                    <a:pt x="485774" y="388049"/>
                  </a:lnTo>
                  <a:lnTo>
                    <a:pt x="485774" y="2085593"/>
                  </a:lnTo>
                  <a:lnTo>
                    <a:pt x="161925" y="2085593"/>
                  </a:lnTo>
                  <a:lnTo>
                    <a:pt x="161925" y="388049"/>
                  </a:lnTo>
                  <a:lnTo>
                    <a:pt x="0" y="3880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458243" y="2244344"/>
            <a:ext cx="144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00B050"/>
                </a:solidFill>
                <a:latin typeface="Calibri"/>
                <a:cs typeface="Calibri"/>
              </a:rPr>
              <a:t>=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179544" y="2995676"/>
            <a:ext cx="1588135" cy="207772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60" dirty="0">
                <a:latin typeface="Calibri"/>
                <a:cs typeface="Calibri"/>
              </a:rPr>
              <a:t>Реперфузионная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60" dirty="0">
                <a:latin typeface="Calibri"/>
                <a:cs typeface="Calibri"/>
              </a:rPr>
              <a:t>терапия</a:t>
            </a:r>
            <a:endParaRPr sz="1800">
              <a:latin typeface="Calibri"/>
              <a:cs typeface="Calibri"/>
            </a:endParaRPr>
          </a:p>
          <a:p>
            <a:pPr marL="887094" marR="338455" indent="-247015">
              <a:lnSpc>
                <a:spcPct val="101899"/>
              </a:lnSpc>
              <a:spcBef>
                <a:spcPts val="1610"/>
              </a:spcBef>
            </a:pPr>
            <a:r>
              <a:rPr sz="1800" spc="-5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н</a:t>
            </a:r>
            <a:r>
              <a:rPr sz="1800" spc="-5" dirty="0">
                <a:latin typeface="Calibri"/>
                <a:cs typeface="Calibri"/>
              </a:rPr>
              <a:t>фу</a:t>
            </a:r>
            <a:r>
              <a:rPr sz="1800" spc="5" dirty="0">
                <a:latin typeface="Calibri"/>
                <a:cs typeface="Calibri"/>
              </a:rPr>
              <a:t>з</a:t>
            </a:r>
            <a:r>
              <a:rPr sz="1800" spc="-5" dirty="0">
                <a:latin typeface="Calibri"/>
                <a:cs typeface="Calibri"/>
              </a:rPr>
              <a:t>ио</a:t>
            </a:r>
            <a:r>
              <a:rPr sz="1800" spc="-10" dirty="0">
                <a:latin typeface="Calibri"/>
                <a:cs typeface="Calibri"/>
              </a:rPr>
              <a:t>нн</a:t>
            </a:r>
            <a:r>
              <a:rPr sz="1800" dirty="0">
                <a:latin typeface="Calibri"/>
                <a:cs typeface="Calibri"/>
              </a:rPr>
              <a:t>ая  </a:t>
            </a:r>
            <a:r>
              <a:rPr sz="1800" spc="-160" dirty="0">
                <a:latin typeface="Calibri"/>
                <a:cs typeface="Calibri"/>
              </a:rPr>
              <a:t>терапия</a:t>
            </a:r>
            <a:endParaRPr sz="1800">
              <a:latin typeface="Calibri"/>
              <a:cs typeface="Calibri"/>
            </a:endParaRPr>
          </a:p>
          <a:p>
            <a:pPr marL="1051560" marR="313690" indent="-52069">
              <a:lnSpc>
                <a:spcPct val="101200"/>
              </a:lnSpc>
              <a:spcBef>
                <a:spcPts val="805"/>
              </a:spcBef>
            </a:pP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spc="-5" dirty="0">
                <a:latin typeface="Calibri"/>
                <a:cs typeface="Calibri"/>
              </a:rPr>
              <a:t>о</a:t>
            </a:r>
            <a:r>
              <a:rPr sz="1400" dirty="0">
                <a:latin typeface="Calibri"/>
                <a:cs typeface="Calibri"/>
              </a:rPr>
              <a:t>тр</a:t>
            </a:r>
            <a:r>
              <a:rPr sz="1400" spc="-5" dirty="0">
                <a:latin typeface="Calibri"/>
                <a:cs typeface="Calibri"/>
              </a:rPr>
              <a:t>оп</a:t>
            </a:r>
            <a:r>
              <a:rPr sz="1400" spc="5" dirty="0">
                <a:latin typeface="Calibri"/>
                <a:cs typeface="Calibri"/>
              </a:rPr>
              <a:t>н</a:t>
            </a:r>
            <a:r>
              <a:rPr sz="1400" dirty="0">
                <a:latin typeface="Calibri"/>
                <a:cs typeface="Calibri"/>
              </a:rPr>
              <a:t>ая  </a:t>
            </a:r>
            <a:r>
              <a:rPr sz="1400" spc="-5" dirty="0">
                <a:latin typeface="Calibri"/>
                <a:cs typeface="Calibri"/>
              </a:rPr>
              <a:t>подде</a:t>
            </a:r>
            <a:r>
              <a:rPr sz="1400" dirty="0">
                <a:latin typeface="Calibri"/>
                <a:cs typeface="Calibri"/>
              </a:rPr>
              <a:t>р</a:t>
            </a:r>
            <a:r>
              <a:rPr sz="1400" spc="-5" dirty="0">
                <a:latin typeface="Calibri"/>
                <a:cs typeface="Calibri"/>
              </a:rPr>
              <a:t>жк</a:t>
            </a:r>
            <a:r>
              <a:rPr sz="1400" dirty="0">
                <a:latin typeface="Calibri"/>
                <a:cs typeface="Calibri"/>
              </a:rPr>
              <a:t>а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047448" y="3185751"/>
            <a:ext cx="996315" cy="1644014"/>
            <a:chOff x="2047448" y="3185751"/>
            <a:chExt cx="996315" cy="1644014"/>
          </a:xfrm>
        </p:grpSpPr>
        <p:sp>
          <p:nvSpPr>
            <p:cNvPr id="60" name="object 60"/>
            <p:cNvSpPr/>
            <p:nvPr/>
          </p:nvSpPr>
          <p:spPr>
            <a:xfrm>
              <a:off x="2053798" y="3192101"/>
              <a:ext cx="983615" cy="1631314"/>
            </a:xfrm>
            <a:custGeom>
              <a:avLst/>
              <a:gdLst/>
              <a:ahLst/>
              <a:cxnLst/>
              <a:rect l="l" t="t" r="r" b="b"/>
              <a:pathLst>
                <a:path w="983614" h="1631314">
                  <a:moveTo>
                    <a:pt x="491811" y="0"/>
                  </a:moveTo>
                  <a:lnTo>
                    <a:pt x="0" y="695035"/>
                  </a:lnTo>
                  <a:lnTo>
                    <a:pt x="245905" y="695035"/>
                  </a:lnTo>
                  <a:lnTo>
                    <a:pt x="245905" y="1631021"/>
                  </a:lnTo>
                  <a:lnTo>
                    <a:pt x="737715" y="1631021"/>
                  </a:lnTo>
                  <a:lnTo>
                    <a:pt x="737715" y="695035"/>
                  </a:lnTo>
                  <a:lnTo>
                    <a:pt x="983620" y="695035"/>
                  </a:lnTo>
                  <a:lnTo>
                    <a:pt x="49181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53798" y="3192101"/>
              <a:ext cx="983615" cy="1631314"/>
            </a:xfrm>
            <a:custGeom>
              <a:avLst/>
              <a:gdLst/>
              <a:ahLst/>
              <a:cxnLst/>
              <a:rect l="l" t="t" r="r" b="b"/>
              <a:pathLst>
                <a:path w="983614" h="1631314">
                  <a:moveTo>
                    <a:pt x="0" y="695035"/>
                  </a:moveTo>
                  <a:lnTo>
                    <a:pt x="491811" y="0"/>
                  </a:lnTo>
                  <a:lnTo>
                    <a:pt x="983621" y="695035"/>
                  </a:lnTo>
                  <a:lnTo>
                    <a:pt x="737715" y="695035"/>
                  </a:lnTo>
                  <a:lnTo>
                    <a:pt x="737715" y="1631021"/>
                  </a:lnTo>
                  <a:lnTo>
                    <a:pt x="245905" y="1631021"/>
                  </a:lnTo>
                  <a:lnTo>
                    <a:pt x="245905" y="695035"/>
                  </a:lnTo>
                  <a:lnTo>
                    <a:pt x="0" y="69503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2396383" y="4042664"/>
            <a:ext cx="2990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80" dirty="0">
                <a:solidFill>
                  <a:srgbClr val="FFFFFF"/>
                </a:solidFill>
                <a:latin typeface="Calibri"/>
                <a:cs typeface="Calibri"/>
              </a:rPr>
              <a:t>CS</a:t>
            </a:r>
            <a:r>
              <a:rPr sz="1500" b="1" spc="-14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5253126" y="3198303"/>
            <a:ext cx="553720" cy="1867535"/>
            <a:chOff x="5253126" y="3198303"/>
            <a:chExt cx="553720" cy="1867535"/>
          </a:xfrm>
        </p:grpSpPr>
        <p:sp>
          <p:nvSpPr>
            <p:cNvPr id="64" name="object 64"/>
            <p:cNvSpPr/>
            <p:nvPr/>
          </p:nvSpPr>
          <p:spPr>
            <a:xfrm>
              <a:off x="5259476" y="3204653"/>
              <a:ext cx="541020" cy="1854835"/>
            </a:xfrm>
            <a:custGeom>
              <a:avLst/>
              <a:gdLst/>
              <a:ahLst/>
              <a:cxnLst/>
              <a:rect l="l" t="t" r="r" b="b"/>
              <a:pathLst>
                <a:path w="541020" h="1854835">
                  <a:moveTo>
                    <a:pt x="270272" y="0"/>
                  </a:moveTo>
                  <a:lnTo>
                    <a:pt x="0" y="323848"/>
                  </a:lnTo>
                  <a:lnTo>
                    <a:pt x="135135" y="323848"/>
                  </a:lnTo>
                  <a:lnTo>
                    <a:pt x="135135" y="1854517"/>
                  </a:lnTo>
                  <a:lnTo>
                    <a:pt x="405406" y="1854517"/>
                  </a:lnTo>
                  <a:lnTo>
                    <a:pt x="405406" y="323848"/>
                  </a:lnTo>
                  <a:lnTo>
                    <a:pt x="540543" y="323848"/>
                  </a:lnTo>
                  <a:lnTo>
                    <a:pt x="270272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259476" y="3204653"/>
              <a:ext cx="541020" cy="1854835"/>
            </a:xfrm>
            <a:custGeom>
              <a:avLst/>
              <a:gdLst/>
              <a:ahLst/>
              <a:cxnLst/>
              <a:rect l="l" t="t" r="r" b="b"/>
              <a:pathLst>
                <a:path w="541020" h="1854835">
                  <a:moveTo>
                    <a:pt x="0" y="323849"/>
                  </a:moveTo>
                  <a:lnTo>
                    <a:pt x="270273" y="0"/>
                  </a:lnTo>
                  <a:lnTo>
                    <a:pt x="540544" y="323849"/>
                  </a:lnTo>
                  <a:lnTo>
                    <a:pt x="405407" y="323849"/>
                  </a:lnTo>
                  <a:lnTo>
                    <a:pt x="405407" y="1854518"/>
                  </a:lnTo>
                  <a:lnTo>
                    <a:pt x="135136" y="1854518"/>
                  </a:lnTo>
                  <a:lnTo>
                    <a:pt x="135136" y="323849"/>
                  </a:lnTo>
                  <a:lnTo>
                    <a:pt x="0" y="32384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5375214" y="3614420"/>
            <a:ext cx="650875" cy="119570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R="16510" algn="ctr">
              <a:lnSpc>
                <a:spcPts val="2080"/>
              </a:lnSpc>
            </a:pPr>
            <a:r>
              <a:rPr sz="1800" spc="-170" dirty="0">
                <a:latin typeface="Calibri"/>
                <a:cs typeface="Calibri"/>
              </a:rPr>
              <a:t>ИВЛ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sz="1800" spc="-155" dirty="0">
                <a:latin typeface="Calibri"/>
                <a:cs typeface="Calibri"/>
              </a:rPr>
              <a:t>ауторегуляция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979447" y="3024927"/>
            <a:ext cx="4866005" cy="170815"/>
            <a:chOff x="1979447" y="3024927"/>
            <a:chExt cx="4866005" cy="170815"/>
          </a:xfrm>
        </p:grpSpPr>
        <p:sp>
          <p:nvSpPr>
            <p:cNvPr id="68" name="object 68"/>
            <p:cNvSpPr/>
            <p:nvPr/>
          </p:nvSpPr>
          <p:spPr>
            <a:xfrm>
              <a:off x="6156102" y="3029690"/>
              <a:ext cx="688975" cy="0"/>
            </a:xfrm>
            <a:custGeom>
              <a:avLst/>
              <a:gdLst/>
              <a:ahLst/>
              <a:cxnLst/>
              <a:rect l="l" t="t" r="r" b="b"/>
              <a:pathLst>
                <a:path w="688975">
                  <a:moveTo>
                    <a:pt x="0" y="0"/>
                  </a:moveTo>
                  <a:lnTo>
                    <a:pt x="688793" y="1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984209" y="3171243"/>
              <a:ext cx="2809240" cy="19685"/>
            </a:xfrm>
            <a:custGeom>
              <a:avLst/>
              <a:gdLst/>
              <a:ahLst/>
              <a:cxnLst/>
              <a:rect l="l" t="t" r="r" b="b"/>
              <a:pathLst>
                <a:path w="2809240" h="19685">
                  <a:moveTo>
                    <a:pt x="0" y="0"/>
                  </a:moveTo>
                  <a:lnTo>
                    <a:pt x="2808701" y="19669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330259" y="5156708"/>
            <a:ext cx="8553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latin typeface="Calibri"/>
                <a:cs typeface="Calibri"/>
              </a:rPr>
              <a:t>Лекции </a:t>
            </a:r>
            <a:r>
              <a:rPr sz="1200" spc="-114" dirty="0">
                <a:latin typeface="Calibri"/>
                <a:cs typeface="Calibri"/>
              </a:rPr>
              <a:t>по </a:t>
            </a:r>
            <a:r>
              <a:rPr sz="1200" spc="-125" dirty="0">
                <a:latin typeface="Calibri"/>
                <a:cs typeface="Calibri"/>
              </a:rPr>
              <a:t>нейрореанимации. </a:t>
            </a:r>
            <a:r>
              <a:rPr sz="1200" spc="-110" dirty="0">
                <a:latin typeface="Calibri"/>
                <a:cs typeface="Calibri"/>
              </a:rPr>
              <a:t>Учебное </a:t>
            </a:r>
            <a:r>
              <a:rPr sz="1200" spc="-120" dirty="0">
                <a:latin typeface="Calibri"/>
                <a:cs typeface="Calibri"/>
              </a:rPr>
              <a:t>пособие </a:t>
            </a:r>
            <a:r>
              <a:rPr sz="1200" spc="-130" dirty="0">
                <a:latin typeface="Calibri"/>
                <a:cs typeface="Calibri"/>
              </a:rPr>
              <a:t>для </a:t>
            </a:r>
            <a:r>
              <a:rPr sz="1200" spc="-114" dirty="0">
                <a:latin typeface="Calibri"/>
                <a:cs typeface="Calibri"/>
              </a:rPr>
              <a:t>слушателей </a:t>
            </a:r>
            <a:r>
              <a:rPr sz="1200" spc="-105" dirty="0">
                <a:latin typeface="Calibri"/>
                <a:cs typeface="Calibri"/>
              </a:rPr>
              <a:t>послевузовского </a:t>
            </a:r>
            <a:r>
              <a:rPr sz="1200" spc="-114" dirty="0">
                <a:latin typeface="Calibri"/>
                <a:cs typeface="Calibri"/>
              </a:rPr>
              <a:t>образования. </a:t>
            </a:r>
            <a:r>
              <a:rPr sz="1200" spc="-195" dirty="0">
                <a:latin typeface="Calibri"/>
                <a:cs typeface="Calibri"/>
              </a:rPr>
              <a:t>М. </a:t>
            </a:r>
            <a:r>
              <a:rPr sz="1200" spc="-140" dirty="0">
                <a:latin typeface="Calibri"/>
                <a:cs typeface="Calibri"/>
              </a:rPr>
              <a:t>Медицина, </a:t>
            </a:r>
            <a:r>
              <a:rPr sz="1200" spc="-75" dirty="0">
                <a:latin typeface="Calibri"/>
                <a:cs typeface="Calibri"/>
              </a:rPr>
              <a:t>2009; С189; </a:t>
            </a:r>
            <a:r>
              <a:rPr sz="1200" spc="-110" dirty="0">
                <a:latin typeface="Calibri"/>
                <a:cs typeface="Calibri"/>
              </a:rPr>
              <a:t>С.С.Петриков, В.В.Крылов,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120" dirty="0">
                <a:latin typeface="Calibri"/>
                <a:cs typeface="Calibri"/>
              </a:rPr>
              <a:t>А.А.Белкин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100" y="981455"/>
            <a:ext cx="5258435" cy="4641850"/>
            <a:chOff x="457100" y="981455"/>
            <a:chExt cx="5258435" cy="4641850"/>
          </a:xfrm>
        </p:grpSpPr>
        <p:sp>
          <p:nvSpPr>
            <p:cNvPr id="3" name="object 3"/>
            <p:cNvSpPr/>
            <p:nvPr/>
          </p:nvSpPr>
          <p:spPr>
            <a:xfrm>
              <a:off x="3368039" y="981455"/>
              <a:ext cx="2346960" cy="6156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31919" y="1094231"/>
              <a:ext cx="1222248" cy="438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4713" y="1005841"/>
              <a:ext cx="2254567" cy="5229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4713" y="1005841"/>
              <a:ext cx="2254885" cy="523240"/>
            </a:xfrm>
            <a:custGeom>
              <a:avLst/>
              <a:gdLst/>
              <a:ahLst/>
              <a:cxnLst/>
              <a:rect l="l" t="t" r="r" b="b"/>
              <a:pathLst>
                <a:path w="2254885" h="523240">
                  <a:moveTo>
                    <a:pt x="0" y="87155"/>
                  </a:moveTo>
                  <a:lnTo>
                    <a:pt x="6849" y="53230"/>
                  </a:lnTo>
                  <a:lnTo>
                    <a:pt x="25527" y="25527"/>
                  </a:lnTo>
                  <a:lnTo>
                    <a:pt x="53230" y="6849"/>
                  </a:lnTo>
                  <a:lnTo>
                    <a:pt x="87154" y="0"/>
                  </a:lnTo>
                  <a:lnTo>
                    <a:pt x="2167412" y="0"/>
                  </a:lnTo>
                  <a:lnTo>
                    <a:pt x="2201336" y="6849"/>
                  </a:lnTo>
                  <a:lnTo>
                    <a:pt x="2229040" y="25527"/>
                  </a:lnTo>
                  <a:lnTo>
                    <a:pt x="2247718" y="53230"/>
                  </a:lnTo>
                  <a:lnTo>
                    <a:pt x="2254567" y="87155"/>
                  </a:lnTo>
                  <a:lnTo>
                    <a:pt x="2254567" y="435767"/>
                  </a:lnTo>
                  <a:lnTo>
                    <a:pt x="2247718" y="469692"/>
                  </a:lnTo>
                  <a:lnTo>
                    <a:pt x="2229040" y="497395"/>
                  </a:lnTo>
                  <a:lnTo>
                    <a:pt x="2201336" y="516073"/>
                  </a:lnTo>
                  <a:lnTo>
                    <a:pt x="2167412" y="522923"/>
                  </a:lnTo>
                  <a:lnTo>
                    <a:pt x="87154" y="522923"/>
                  </a:lnTo>
                  <a:lnTo>
                    <a:pt x="53230" y="516073"/>
                  </a:lnTo>
                  <a:lnTo>
                    <a:pt x="25527" y="497395"/>
                  </a:lnTo>
                  <a:lnTo>
                    <a:pt x="6849" y="469692"/>
                  </a:lnTo>
                  <a:lnTo>
                    <a:pt x="0" y="435767"/>
                  </a:lnTo>
                  <a:lnTo>
                    <a:pt x="0" y="8715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21112" y="362203"/>
            <a:ext cx="3560445" cy="5803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0320" marR="5080" indent="-8255">
              <a:lnSpc>
                <a:spcPct val="102200"/>
              </a:lnSpc>
              <a:spcBef>
                <a:spcPts val="50"/>
              </a:spcBef>
            </a:pPr>
            <a:r>
              <a:rPr sz="1800" spc="-225" dirty="0"/>
              <a:t>Где </a:t>
            </a:r>
            <a:r>
              <a:rPr sz="1800" spc="-185" dirty="0"/>
              <a:t>пределы </a:t>
            </a:r>
            <a:r>
              <a:rPr sz="1800" spc="-130" dirty="0"/>
              <a:t>ИТ </a:t>
            </a:r>
            <a:r>
              <a:rPr sz="1800" spc="-185" dirty="0"/>
              <a:t>ОЦН? </a:t>
            </a:r>
            <a:r>
              <a:rPr sz="1800" spc="-165" dirty="0">
                <a:solidFill>
                  <a:srgbClr val="C00000"/>
                </a:solidFill>
              </a:rPr>
              <a:t>Когда </a:t>
            </a:r>
            <a:r>
              <a:rPr sz="1800" spc="-160" dirty="0">
                <a:solidFill>
                  <a:srgbClr val="C00000"/>
                </a:solidFill>
              </a:rPr>
              <a:t>восстановлено  </a:t>
            </a:r>
            <a:r>
              <a:rPr sz="1800" spc="-155" dirty="0">
                <a:solidFill>
                  <a:srgbClr val="C00000"/>
                </a:solidFill>
              </a:rPr>
              <a:t>перфузионно- </a:t>
            </a:r>
            <a:r>
              <a:rPr sz="1800" spc="-170" dirty="0">
                <a:solidFill>
                  <a:srgbClr val="C00000"/>
                </a:solidFill>
              </a:rPr>
              <a:t>метаболическое</a:t>
            </a:r>
            <a:r>
              <a:rPr sz="1800" dirty="0">
                <a:solidFill>
                  <a:srgbClr val="C00000"/>
                </a:solidFill>
              </a:rPr>
              <a:t> </a:t>
            </a:r>
            <a:r>
              <a:rPr sz="1800" spc="-180" dirty="0">
                <a:solidFill>
                  <a:srgbClr val="C00000"/>
                </a:solidFill>
              </a:rPr>
              <a:t>сопряжение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4060983" y="1138428"/>
            <a:ext cx="965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30" dirty="0">
                <a:latin typeface="Calibri"/>
                <a:cs typeface="Calibri"/>
              </a:rPr>
              <a:t>Снять </a:t>
            </a:r>
            <a:r>
              <a:rPr sz="1400" b="1" spc="-155" dirty="0">
                <a:latin typeface="Calibri"/>
                <a:cs typeface="Calibri"/>
              </a:rPr>
              <a:t>седацию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7503" y="422696"/>
            <a:ext cx="8892540" cy="5006975"/>
            <a:chOff x="107503" y="422696"/>
            <a:chExt cx="8892540" cy="5006975"/>
          </a:xfrm>
        </p:grpSpPr>
        <p:sp>
          <p:nvSpPr>
            <p:cNvPr id="10" name="object 10"/>
            <p:cNvSpPr/>
            <p:nvPr/>
          </p:nvSpPr>
          <p:spPr>
            <a:xfrm>
              <a:off x="2255519" y="1676400"/>
              <a:ext cx="1609344" cy="6156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4496" y="1789176"/>
              <a:ext cx="1228344" cy="438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00287" y="1700212"/>
              <a:ext cx="1517333" cy="52292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00287" y="1700212"/>
              <a:ext cx="1517650" cy="523240"/>
            </a:xfrm>
            <a:custGeom>
              <a:avLst/>
              <a:gdLst/>
              <a:ahLst/>
              <a:cxnLst/>
              <a:rect l="l" t="t" r="r" b="b"/>
              <a:pathLst>
                <a:path w="1517650" h="523239">
                  <a:moveTo>
                    <a:pt x="0" y="87155"/>
                  </a:moveTo>
                  <a:lnTo>
                    <a:pt x="6849" y="53230"/>
                  </a:lnTo>
                  <a:lnTo>
                    <a:pt x="25527" y="25527"/>
                  </a:lnTo>
                  <a:lnTo>
                    <a:pt x="53230" y="6849"/>
                  </a:lnTo>
                  <a:lnTo>
                    <a:pt x="87155" y="0"/>
                  </a:lnTo>
                  <a:lnTo>
                    <a:pt x="1430178" y="0"/>
                  </a:lnTo>
                  <a:lnTo>
                    <a:pt x="1464102" y="6849"/>
                  </a:lnTo>
                  <a:lnTo>
                    <a:pt x="1491805" y="25527"/>
                  </a:lnTo>
                  <a:lnTo>
                    <a:pt x="1510483" y="53230"/>
                  </a:lnTo>
                  <a:lnTo>
                    <a:pt x="1517333" y="87155"/>
                  </a:lnTo>
                  <a:lnTo>
                    <a:pt x="1517333" y="435767"/>
                  </a:lnTo>
                  <a:lnTo>
                    <a:pt x="1510483" y="469692"/>
                  </a:lnTo>
                  <a:lnTo>
                    <a:pt x="1491805" y="497395"/>
                  </a:lnTo>
                  <a:lnTo>
                    <a:pt x="1464102" y="516073"/>
                  </a:lnTo>
                  <a:lnTo>
                    <a:pt x="1430178" y="522923"/>
                  </a:lnTo>
                  <a:lnTo>
                    <a:pt x="87155" y="522923"/>
                  </a:lnTo>
                  <a:lnTo>
                    <a:pt x="53230" y="516073"/>
                  </a:lnTo>
                  <a:lnTo>
                    <a:pt x="25527" y="497395"/>
                  </a:lnTo>
                  <a:lnTo>
                    <a:pt x="6849" y="469692"/>
                  </a:lnTo>
                  <a:lnTo>
                    <a:pt x="0" y="435767"/>
                  </a:lnTo>
                  <a:lnTo>
                    <a:pt x="0" y="8715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85232" y="1676400"/>
              <a:ext cx="1609343" cy="6156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47359" y="1789176"/>
              <a:ext cx="1085088" cy="4389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0666" y="1700212"/>
              <a:ext cx="1517333" cy="5229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30666" y="1700212"/>
              <a:ext cx="1517650" cy="523240"/>
            </a:xfrm>
            <a:custGeom>
              <a:avLst/>
              <a:gdLst/>
              <a:ahLst/>
              <a:cxnLst/>
              <a:rect l="l" t="t" r="r" b="b"/>
              <a:pathLst>
                <a:path w="1517650" h="523239">
                  <a:moveTo>
                    <a:pt x="0" y="87155"/>
                  </a:moveTo>
                  <a:lnTo>
                    <a:pt x="6849" y="53230"/>
                  </a:lnTo>
                  <a:lnTo>
                    <a:pt x="25527" y="25527"/>
                  </a:lnTo>
                  <a:lnTo>
                    <a:pt x="53230" y="6849"/>
                  </a:lnTo>
                  <a:lnTo>
                    <a:pt x="87155" y="0"/>
                  </a:lnTo>
                  <a:lnTo>
                    <a:pt x="1430178" y="0"/>
                  </a:lnTo>
                  <a:lnTo>
                    <a:pt x="1464102" y="6849"/>
                  </a:lnTo>
                  <a:lnTo>
                    <a:pt x="1491805" y="25527"/>
                  </a:lnTo>
                  <a:lnTo>
                    <a:pt x="1510483" y="53230"/>
                  </a:lnTo>
                  <a:lnTo>
                    <a:pt x="1517333" y="87155"/>
                  </a:lnTo>
                  <a:lnTo>
                    <a:pt x="1517333" y="435767"/>
                  </a:lnTo>
                  <a:lnTo>
                    <a:pt x="1510483" y="469692"/>
                  </a:lnTo>
                  <a:lnTo>
                    <a:pt x="1491805" y="497395"/>
                  </a:lnTo>
                  <a:lnTo>
                    <a:pt x="1464102" y="516073"/>
                  </a:lnTo>
                  <a:lnTo>
                    <a:pt x="1430178" y="522923"/>
                  </a:lnTo>
                  <a:lnTo>
                    <a:pt x="87155" y="522923"/>
                  </a:lnTo>
                  <a:lnTo>
                    <a:pt x="53230" y="516073"/>
                  </a:lnTo>
                  <a:lnTo>
                    <a:pt x="25527" y="497395"/>
                  </a:lnTo>
                  <a:lnTo>
                    <a:pt x="6849" y="469692"/>
                  </a:lnTo>
                  <a:lnTo>
                    <a:pt x="0" y="435767"/>
                  </a:lnTo>
                  <a:lnTo>
                    <a:pt x="0" y="8715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03960" y="2438399"/>
              <a:ext cx="1609343" cy="61569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38655" y="2551176"/>
              <a:ext cx="1139952" cy="4389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0156" y="2463166"/>
              <a:ext cx="1517333" cy="52292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50157" y="2463166"/>
              <a:ext cx="1517650" cy="523240"/>
            </a:xfrm>
            <a:custGeom>
              <a:avLst/>
              <a:gdLst/>
              <a:ahLst/>
              <a:cxnLst/>
              <a:rect l="l" t="t" r="r" b="b"/>
              <a:pathLst>
                <a:path w="1517650" h="523239">
                  <a:moveTo>
                    <a:pt x="0" y="87155"/>
                  </a:moveTo>
                  <a:lnTo>
                    <a:pt x="6849" y="53230"/>
                  </a:lnTo>
                  <a:lnTo>
                    <a:pt x="25527" y="25527"/>
                  </a:lnTo>
                  <a:lnTo>
                    <a:pt x="53230" y="6849"/>
                  </a:lnTo>
                  <a:lnTo>
                    <a:pt x="87155" y="0"/>
                  </a:lnTo>
                  <a:lnTo>
                    <a:pt x="1430178" y="0"/>
                  </a:lnTo>
                  <a:lnTo>
                    <a:pt x="1464102" y="6849"/>
                  </a:lnTo>
                  <a:lnTo>
                    <a:pt x="1491805" y="25527"/>
                  </a:lnTo>
                  <a:lnTo>
                    <a:pt x="1510483" y="53230"/>
                  </a:lnTo>
                  <a:lnTo>
                    <a:pt x="1517333" y="87155"/>
                  </a:lnTo>
                  <a:lnTo>
                    <a:pt x="1517333" y="435767"/>
                  </a:lnTo>
                  <a:lnTo>
                    <a:pt x="1510483" y="469692"/>
                  </a:lnTo>
                  <a:lnTo>
                    <a:pt x="1491805" y="497395"/>
                  </a:lnTo>
                  <a:lnTo>
                    <a:pt x="1464102" y="516073"/>
                  </a:lnTo>
                  <a:lnTo>
                    <a:pt x="1430178" y="522923"/>
                  </a:lnTo>
                  <a:lnTo>
                    <a:pt x="87155" y="522923"/>
                  </a:lnTo>
                  <a:lnTo>
                    <a:pt x="53230" y="516073"/>
                  </a:lnTo>
                  <a:lnTo>
                    <a:pt x="25527" y="497395"/>
                  </a:lnTo>
                  <a:lnTo>
                    <a:pt x="6849" y="469692"/>
                  </a:lnTo>
                  <a:lnTo>
                    <a:pt x="0" y="435767"/>
                  </a:lnTo>
                  <a:lnTo>
                    <a:pt x="0" y="8715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831591" y="2447543"/>
              <a:ext cx="1880616" cy="10607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965703" y="2435352"/>
              <a:ext cx="1642871" cy="11308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78932" y="2471737"/>
              <a:ext cx="1787365" cy="96869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78932" y="2471737"/>
              <a:ext cx="1787525" cy="969010"/>
            </a:xfrm>
            <a:custGeom>
              <a:avLst/>
              <a:gdLst/>
              <a:ahLst/>
              <a:cxnLst/>
              <a:rect l="l" t="t" r="r" b="b"/>
              <a:pathLst>
                <a:path w="1787525" h="969010">
                  <a:moveTo>
                    <a:pt x="0" y="161451"/>
                  </a:moveTo>
                  <a:lnTo>
                    <a:pt x="5767" y="118531"/>
                  </a:lnTo>
                  <a:lnTo>
                    <a:pt x="22042" y="79963"/>
                  </a:lnTo>
                  <a:lnTo>
                    <a:pt x="47287" y="47288"/>
                  </a:lnTo>
                  <a:lnTo>
                    <a:pt x="79963" y="22042"/>
                  </a:lnTo>
                  <a:lnTo>
                    <a:pt x="118531" y="5767"/>
                  </a:lnTo>
                  <a:lnTo>
                    <a:pt x="161451" y="0"/>
                  </a:lnTo>
                  <a:lnTo>
                    <a:pt x="1625915" y="0"/>
                  </a:lnTo>
                  <a:lnTo>
                    <a:pt x="1668835" y="5767"/>
                  </a:lnTo>
                  <a:lnTo>
                    <a:pt x="1707402" y="22042"/>
                  </a:lnTo>
                  <a:lnTo>
                    <a:pt x="1740078" y="47288"/>
                  </a:lnTo>
                  <a:lnTo>
                    <a:pt x="1765323" y="79963"/>
                  </a:lnTo>
                  <a:lnTo>
                    <a:pt x="1781598" y="118531"/>
                  </a:lnTo>
                  <a:lnTo>
                    <a:pt x="1787366" y="161451"/>
                  </a:lnTo>
                  <a:lnTo>
                    <a:pt x="1787366" y="807241"/>
                  </a:lnTo>
                  <a:lnTo>
                    <a:pt x="1781598" y="850161"/>
                  </a:lnTo>
                  <a:lnTo>
                    <a:pt x="1765323" y="888729"/>
                  </a:lnTo>
                  <a:lnTo>
                    <a:pt x="1740078" y="921404"/>
                  </a:lnTo>
                  <a:lnTo>
                    <a:pt x="1707402" y="946650"/>
                  </a:lnTo>
                  <a:lnTo>
                    <a:pt x="1668835" y="962925"/>
                  </a:lnTo>
                  <a:lnTo>
                    <a:pt x="1625915" y="968693"/>
                  </a:lnTo>
                  <a:lnTo>
                    <a:pt x="161451" y="968693"/>
                  </a:lnTo>
                  <a:lnTo>
                    <a:pt x="118531" y="962925"/>
                  </a:lnTo>
                  <a:lnTo>
                    <a:pt x="79963" y="946650"/>
                  </a:lnTo>
                  <a:lnTo>
                    <a:pt x="47287" y="921404"/>
                  </a:lnTo>
                  <a:lnTo>
                    <a:pt x="22042" y="888729"/>
                  </a:lnTo>
                  <a:lnTo>
                    <a:pt x="5767" y="850161"/>
                  </a:lnTo>
                  <a:lnTo>
                    <a:pt x="0" y="807241"/>
                  </a:lnTo>
                  <a:lnTo>
                    <a:pt x="0" y="161451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679447" y="3773423"/>
              <a:ext cx="2026920" cy="67970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31263" y="3843528"/>
              <a:ext cx="1953767" cy="5852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25931" y="3796188"/>
              <a:ext cx="1933098" cy="58721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25931" y="3796188"/>
              <a:ext cx="1933575" cy="587375"/>
            </a:xfrm>
            <a:custGeom>
              <a:avLst/>
              <a:gdLst/>
              <a:ahLst/>
              <a:cxnLst/>
              <a:rect l="l" t="t" r="r" b="b"/>
              <a:pathLst>
                <a:path w="1933575" h="587375">
                  <a:moveTo>
                    <a:pt x="0" y="97870"/>
                  </a:moveTo>
                  <a:lnTo>
                    <a:pt x="7691" y="59775"/>
                  </a:lnTo>
                  <a:lnTo>
                    <a:pt x="28665" y="28665"/>
                  </a:lnTo>
                  <a:lnTo>
                    <a:pt x="59774" y="7691"/>
                  </a:lnTo>
                  <a:lnTo>
                    <a:pt x="97870" y="0"/>
                  </a:lnTo>
                  <a:lnTo>
                    <a:pt x="1835228" y="0"/>
                  </a:lnTo>
                  <a:lnTo>
                    <a:pt x="1873323" y="7691"/>
                  </a:lnTo>
                  <a:lnTo>
                    <a:pt x="1904433" y="28665"/>
                  </a:lnTo>
                  <a:lnTo>
                    <a:pt x="1925407" y="59775"/>
                  </a:lnTo>
                  <a:lnTo>
                    <a:pt x="1933099" y="97870"/>
                  </a:lnTo>
                  <a:lnTo>
                    <a:pt x="1933099" y="489345"/>
                  </a:lnTo>
                  <a:lnTo>
                    <a:pt x="1925407" y="527441"/>
                  </a:lnTo>
                  <a:lnTo>
                    <a:pt x="1904433" y="558550"/>
                  </a:lnTo>
                  <a:lnTo>
                    <a:pt x="1873323" y="579524"/>
                  </a:lnTo>
                  <a:lnTo>
                    <a:pt x="1835228" y="587216"/>
                  </a:lnTo>
                  <a:lnTo>
                    <a:pt x="97870" y="587216"/>
                  </a:lnTo>
                  <a:lnTo>
                    <a:pt x="59774" y="579524"/>
                  </a:lnTo>
                  <a:lnTo>
                    <a:pt x="28665" y="558550"/>
                  </a:lnTo>
                  <a:lnTo>
                    <a:pt x="7691" y="527441"/>
                  </a:lnTo>
                  <a:lnTo>
                    <a:pt x="0" y="489345"/>
                  </a:lnTo>
                  <a:lnTo>
                    <a:pt x="0" y="9787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14728" y="2962655"/>
              <a:ext cx="408431" cy="90525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068830" y="2986087"/>
              <a:ext cx="300037" cy="81010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68830" y="2986087"/>
              <a:ext cx="300355" cy="810260"/>
            </a:xfrm>
            <a:custGeom>
              <a:avLst/>
              <a:gdLst/>
              <a:ahLst/>
              <a:cxnLst/>
              <a:rect l="l" t="t" r="r" b="b"/>
              <a:pathLst>
                <a:path w="300355" h="810260">
                  <a:moveTo>
                    <a:pt x="0" y="660082"/>
                  </a:moveTo>
                  <a:lnTo>
                    <a:pt x="75009" y="660082"/>
                  </a:lnTo>
                  <a:lnTo>
                    <a:pt x="75009" y="0"/>
                  </a:lnTo>
                  <a:lnTo>
                    <a:pt x="225028" y="0"/>
                  </a:lnTo>
                  <a:lnTo>
                    <a:pt x="225028" y="660082"/>
                  </a:lnTo>
                  <a:lnTo>
                    <a:pt x="300038" y="660082"/>
                  </a:lnTo>
                  <a:lnTo>
                    <a:pt x="150019" y="810101"/>
                  </a:lnTo>
                  <a:lnTo>
                    <a:pt x="0" y="660082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01768" y="2447543"/>
              <a:ext cx="1133856" cy="85648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47774" y="2471737"/>
              <a:ext cx="1041558" cy="762953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047774" y="2471737"/>
              <a:ext cx="1042035" cy="763270"/>
            </a:xfrm>
            <a:custGeom>
              <a:avLst/>
              <a:gdLst/>
              <a:ahLst/>
              <a:cxnLst/>
              <a:rect l="l" t="t" r="r" b="b"/>
              <a:pathLst>
                <a:path w="1042035" h="763269">
                  <a:moveTo>
                    <a:pt x="0" y="127161"/>
                  </a:moveTo>
                  <a:lnTo>
                    <a:pt x="9992" y="77664"/>
                  </a:lnTo>
                  <a:lnTo>
                    <a:pt x="37244" y="37244"/>
                  </a:lnTo>
                  <a:lnTo>
                    <a:pt x="77664" y="9992"/>
                  </a:lnTo>
                  <a:lnTo>
                    <a:pt x="127161" y="0"/>
                  </a:lnTo>
                  <a:lnTo>
                    <a:pt x="914397" y="0"/>
                  </a:lnTo>
                  <a:lnTo>
                    <a:pt x="963894" y="9992"/>
                  </a:lnTo>
                  <a:lnTo>
                    <a:pt x="1004314" y="37244"/>
                  </a:lnTo>
                  <a:lnTo>
                    <a:pt x="1031566" y="77664"/>
                  </a:lnTo>
                  <a:lnTo>
                    <a:pt x="1041559" y="127161"/>
                  </a:lnTo>
                  <a:lnTo>
                    <a:pt x="1041559" y="635791"/>
                  </a:lnTo>
                  <a:lnTo>
                    <a:pt x="1031566" y="685288"/>
                  </a:lnTo>
                  <a:lnTo>
                    <a:pt x="1004314" y="725708"/>
                  </a:lnTo>
                  <a:lnTo>
                    <a:pt x="963894" y="752960"/>
                  </a:lnTo>
                  <a:lnTo>
                    <a:pt x="914397" y="762953"/>
                  </a:lnTo>
                  <a:lnTo>
                    <a:pt x="127161" y="762953"/>
                  </a:lnTo>
                  <a:lnTo>
                    <a:pt x="77664" y="752960"/>
                  </a:lnTo>
                  <a:lnTo>
                    <a:pt x="37244" y="725708"/>
                  </a:lnTo>
                  <a:lnTo>
                    <a:pt x="9992" y="685288"/>
                  </a:lnTo>
                  <a:lnTo>
                    <a:pt x="0" y="635791"/>
                  </a:lnTo>
                  <a:lnTo>
                    <a:pt x="0" y="127161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11880" y="3252215"/>
              <a:ext cx="1764792" cy="1127760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659028" y="3274336"/>
              <a:ext cx="1671637" cy="1035127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59028" y="3274336"/>
              <a:ext cx="1671955" cy="1035685"/>
            </a:xfrm>
            <a:custGeom>
              <a:avLst/>
              <a:gdLst/>
              <a:ahLst/>
              <a:cxnLst/>
              <a:rect l="l" t="t" r="r" b="b"/>
              <a:pathLst>
                <a:path w="1671954" h="1035685">
                  <a:moveTo>
                    <a:pt x="1671638" y="0"/>
                  </a:moveTo>
                  <a:lnTo>
                    <a:pt x="1671638" y="312997"/>
                  </a:lnTo>
                  <a:lnTo>
                    <a:pt x="1669598" y="360948"/>
                  </a:lnTo>
                  <a:lnTo>
                    <a:pt x="1663589" y="407767"/>
                  </a:lnTo>
                  <a:lnTo>
                    <a:pt x="1653779" y="453286"/>
                  </a:lnTo>
                  <a:lnTo>
                    <a:pt x="1640334" y="497339"/>
                  </a:lnTo>
                  <a:lnTo>
                    <a:pt x="1623420" y="539759"/>
                  </a:lnTo>
                  <a:lnTo>
                    <a:pt x="1603206" y="580378"/>
                  </a:lnTo>
                  <a:lnTo>
                    <a:pt x="1579857" y="619031"/>
                  </a:lnTo>
                  <a:lnTo>
                    <a:pt x="1553540" y="655551"/>
                  </a:lnTo>
                  <a:lnTo>
                    <a:pt x="1524422" y="689770"/>
                  </a:lnTo>
                  <a:lnTo>
                    <a:pt x="1492671" y="721521"/>
                  </a:lnTo>
                  <a:lnTo>
                    <a:pt x="1458452" y="750639"/>
                  </a:lnTo>
                  <a:lnTo>
                    <a:pt x="1421932" y="776956"/>
                  </a:lnTo>
                  <a:lnTo>
                    <a:pt x="1383279" y="800305"/>
                  </a:lnTo>
                  <a:lnTo>
                    <a:pt x="1342660" y="820520"/>
                  </a:lnTo>
                  <a:lnTo>
                    <a:pt x="1300240" y="837433"/>
                  </a:lnTo>
                  <a:lnTo>
                    <a:pt x="1256187" y="850878"/>
                  </a:lnTo>
                  <a:lnTo>
                    <a:pt x="1210668" y="860688"/>
                  </a:lnTo>
                  <a:lnTo>
                    <a:pt x="1163850" y="866697"/>
                  </a:lnTo>
                  <a:lnTo>
                    <a:pt x="1115898" y="868737"/>
                  </a:lnTo>
                  <a:lnTo>
                    <a:pt x="198776" y="868735"/>
                  </a:lnTo>
                  <a:lnTo>
                    <a:pt x="198776" y="1035128"/>
                  </a:lnTo>
                  <a:lnTo>
                    <a:pt x="0" y="776345"/>
                  </a:lnTo>
                  <a:lnTo>
                    <a:pt x="198776" y="517563"/>
                  </a:lnTo>
                  <a:lnTo>
                    <a:pt x="198776" y="683955"/>
                  </a:lnTo>
                  <a:lnTo>
                    <a:pt x="1115898" y="683955"/>
                  </a:lnTo>
                  <a:lnTo>
                    <a:pt x="1162430" y="681065"/>
                  </a:lnTo>
                  <a:lnTo>
                    <a:pt x="1207238" y="672626"/>
                  </a:lnTo>
                  <a:lnTo>
                    <a:pt x="1249973" y="658985"/>
                  </a:lnTo>
                  <a:lnTo>
                    <a:pt x="1290287" y="640492"/>
                  </a:lnTo>
                  <a:lnTo>
                    <a:pt x="1327834" y="617492"/>
                  </a:lnTo>
                  <a:lnTo>
                    <a:pt x="1362266" y="590334"/>
                  </a:lnTo>
                  <a:lnTo>
                    <a:pt x="1393235" y="559365"/>
                  </a:lnTo>
                  <a:lnTo>
                    <a:pt x="1420393" y="524933"/>
                  </a:lnTo>
                  <a:lnTo>
                    <a:pt x="1443393" y="487386"/>
                  </a:lnTo>
                  <a:lnTo>
                    <a:pt x="1461886" y="447071"/>
                  </a:lnTo>
                  <a:lnTo>
                    <a:pt x="1475527" y="404337"/>
                  </a:lnTo>
                  <a:lnTo>
                    <a:pt x="1483966" y="359529"/>
                  </a:lnTo>
                  <a:lnTo>
                    <a:pt x="1486856" y="312997"/>
                  </a:lnTo>
                  <a:lnTo>
                    <a:pt x="1486858" y="0"/>
                  </a:lnTo>
                  <a:lnTo>
                    <a:pt x="1671638" y="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772912" y="3767327"/>
              <a:ext cx="2026919" cy="679704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824727" y="3840479"/>
              <a:ext cx="1953768" cy="5852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819300" y="3791902"/>
              <a:ext cx="1933098" cy="58721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819299" y="3791902"/>
              <a:ext cx="1933575" cy="587375"/>
            </a:xfrm>
            <a:custGeom>
              <a:avLst/>
              <a:gdLst/>
              <a:ahLst/>
              <a:cxnLst/>
              <a:rect l="l" t="t" r="r" b="b"/>
              <a:pathLst>
                <a:path w="1933575" h="587375">
                  <a:moveTo>
                    <a:pt x="0" y="97870"/>
                  </a:moveTo>
                  <a:lnTo>
                    <a:pt x="7691" y="59775"/>
                  </a:lnTo>
                  <a:lnTo>
                    <a:pt x="28665" y="28665"/>
                  </a:lnTo>
                  <a:lnTo>
                    <a:pt x="59774" y="7691"/>
                  </a:lnTo>
                  <a:lnTo>
                    <a:pt x="97870" y="0"/>
                  </a:lnTo>
                  <a:lnTo>
                    <a:pt x="1835228" y="0"/>
                  </a:lnTo>
                  <a:lnTo>
                    <a:pt x="1873323" y="7691"/>
                  </a:lnTo>
                  <a:lnTo>
                    <a:pt x="1904433" y="28665"/>
                  </a:lnTo>
                  <a:lnTo>
                    <a:pt x="1925407" y="59775"/>
                  </a:lnTo>
                  <a:lnTo>
                    <a:pt x="1933099" y="97870"/>
                  </a:lnTo>
                  <a:lnTo>
                    <a:pt x="1933099" y="489345"/>
                  </a:lnTo>
                  <a:lnTo>
                    <a:pt x="1925407" y="527441"/>
                  </a:lnTo>
                  <a:lnTo>
                    <a:pt x="1904433" y="558550"/>
                  </a:lnTo>
                  <a:lnTo>
                    <a:pt x="1873323" y="579524"/>
                  </a:lnTo>
                  <a:lnTo>
                    <a:pt x="1835228" y="587216"/>
                  </a:lnTo>
                  <a:lnTo>
                    <a:pt x="97870" y="587216"/>
                  </a:lnTo>
                  <a:lnTo>
                    <a:pt x="59774" y="579524"/>
                  </a:lnTo>
                  <a:lnTo>
                    <a:pt x="28665" y="558550"/>
                  </a:lnTo>
                  <a:lnTo>
                    <a:pt x="7691" y="527441"/>
                  </a:lnTo>
                  <a:lnTo>
                    <a:pt x="0" y="489345"/>
                  </a:lnTo>
                  <a:lnTo>
                    <a:pt x="0" y="9787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06824" y="3413759"/>
              <a:ext cx="1557527" cy="1002791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53759" y="3437751"/>
              <a:ext cx="1465540" cy="908681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53759" y="3437751"/>
              <a:ext cx="1465580" cy="908685"/>
            </a:xfrm>
            <a:custGeom>
              <a:avLst/>
              <a:gdLst/>
              <a:ahLst/>
              <a:cxnLst/>
              <a:rect l="l" t="t" r="r" b="b"/>
              <a:pathLst>
                <a:path w="1465579" h="908685">
                  <a:moveTo>
                    <a:pt x="0" y="0"/>
                  </a:moveTo>
                  <a:lnTo>
                    <a:pt x="0" y="283331"/>
                  </a:lnTo>
                  <a:lnTo>
                    <a:pt x="2233" y="330315"/>
                  </a:lnTo>
                  <a:lnTo>
                    <a:pt x="8796" y="376034"/>
                  </a:lnTo>
                  <a:lnTo>
                    <a:pt x="19485" y="420286"/>
                  </a:lnTo>
                  <a:lnTo>
                    <a:pt x="34096" y="462866"/>
                  </a:lnTo>
                  <a:lnTo>
                    <a:pt x="52423" y="503568"/>
                  </a:lnTo>
                  <a:lnTo>
                    <a:pt x="74263" y="542189"/>
                  </a:lnTo>
                  <a:lnTo>
                    <a:pt x="99411" y="578525"/>
                  </a:lnTo>
                  <a:lnTo>
                    <a:pt x="127662" y="612370"/>
                  </a:lnTo>
                  <a:lnTo>
                    <a:pt x="158813" y="643520"/>
                  </a:lnTo>
                  <a:lnTo>
                    <a:pt x="192658" y="671772"/>
                  </a:lnTo>
                  <a:lnTo>
                    <a:pt x="228993" y="696920"/>
                  </a:lnTo>
                  <a:lnTo>
                    <a:pt x="267614" y="718760"/>
                  </a:lnTo>
                  <a:lnTo>
                    <a:pt x="308317" y="737087"/>
                  </a:lnTo>
                  <a:lnTo>
                    <a:pt x="350896" y="751697"/>
                  </a:lnTo>
                  <a:lnTo>
                    <a:pt x="395148" y="762387"/>
                  </a:lnTo>
                  <a:lnTo>
                    <a:pt x="440868" y="768950"/>
                  </a:lnTo>
                  <a:lnTo>
                    <a:pt x="487851" y="771183"/>
                  </a:lnTo>
                  <a:lnTo>
                    <a:pt x="1291046" y="771183"/>
                  </a:lnTo>
                  <a:lnTo>
                    <a:pt x="1291046" y="908681"/>
                  </a:lnTo>
                  <a:lnTo>
                    <a:pt x="1465541" y="690079"/>
                  </a:lnTo>
                  <a:lnTo>
                    <a:pt x="1291046" y="471478"/>
                  </a:lnTo>
                  <a:lnTo>
                    <a:pt x="1291046" y="608975"/>
                  </a:lnTo>
                  <a:lnTo>
                    <a:pt x="487851" y="608975"/>
                  </a:lnTo>
                  <a:lnTo>
                    <a:pt x="439730" y="605444"/>
                  </a:lnTo>
                  <a:lnTo>
                    <a:pt x="393801" y="595188"/>
                  </a:lnTo>
                  <a:lnTo>
                    <a:pt x="350568" y="578709"/>
                  </a:lnTo>
                  <a:lnTo>
                    <a:pt x="310535" y="556512"/>
                  </a:lnTo>
                  <a:lnTo>
                    <a:pt x="274205" y="529100"/>
                  </a:lnTo>
                  <a:lnTo>
                    <a:pt x="242082" y="496978"/>
                  </a:lnTo>
                  <a:lnTo>
                    <a:pt x="214671" y="460648"/>
                  </a:lnTo>
                  <a:lnTo>
                    <a:pt x="192474" y="420614"/>
                  </a:lnTo>
                  <a:lnTo>
                    <a:pt x="175995" y="377381"/>
                  </a:lnTo>
                  <a:lnTo>
                    <a:pt x="165738" y="331452"/>
                  </a:lnTo>
                  <a:lnTo>
                    <a:pt x="162208" y="283331"/>
                  </a:lnTo>
                  <a:lnTo>
                    <a:pt x="162208" y="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10783" y="2200655"/>
              <a:ext cx="454151" cy="332232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68553" y="2223135"/>
              <a:ext cx="340757" cy="24003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568553" y="2223134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61176" y="2447543"/>
              <a:ext cx="1338072" cy="856487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83095" y="2514599"/>
              <a:ext cx="1127759" cy="7650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06514" y="2471737"/>
              <a:ext cx="1247300" cy="762953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406514" y="2471737"/>
              <a:ext cx="1247775" cy="763270"/>
            </a:xfrm>
            <a:custGeom>
              <a:avLst/>
              <a:gdLst/>
              <a:ahLst/>
              <a:cxnLst/>
              <a:rect l="l" t="t" r="r" b="b"/>
              <a:pathLst>
                <a:path w="1247775" h="763269">
                  <a:moveTo>
                    <a:pt x="0" y="127160"/>
                  </a:moveTo>
                  <a:lnTo>
                    <a:pt x="9992" y="77664"/>
                  </a:lnTo>
                  <a:lnTo>
                    <a:pt x="37244" y="37244"/>
                  </a:lnTo>
                  <a:lnTo>
                    <a:pt x="77664" y="9992"/>
                  </a:lnTo>
                  <a:lnTo>
                    <a:pt x="127160" y="0"/>
                  </a:lnTo>
                  <a:lnTo>
                    <a:pt x="1120138" y="0"/>
                  </a:lnTo>
                  <a:lnTo>
                    <a:pt x="1169634" y="9992"/>
                  </a:lnTo>
                  <a:lnTo>
                    <a:pt x="1210054" y="37244"/>
                  </a:lnTo>
                  <a:lnTo>
                    <a:pt x="1237306" y="77664"/>
                  </a:lnTo>
                  <a:lnTo>
                    <a:pt x="1247299" y="127160"/>
                  </a:lnTo>
                  <a:lnTo>
                    <a:pt x="1247299" y="635792"/>
                  </a:lnTo>
                  <a:lnTo>
                    <a:pt x="1237306" y="685288"/>
                  </a:lnTo>
                  <a:lnTo>
                    <a:pt x="1210054" y="725708"/>
                  </a:lnTo>
                  <a:lnTo>
                    <a:pt x="1169634" y="752960"/>
                  </a:lnTo>
                  <a:lnTo>
                    <a:pt x="1120138" y="762953"/>
                  </a:lnTo>
                  <a:lnTo>
                    <a:pt x="127160" y="762953"/>
                  </a:lnTo>
                  <a:lnTo>
                    <a:pt x="77664" y="752960"/>
                  </a:lnTo>
                  <a:lnTo>
                    <a:pt x="37244" y="725708"/>
                  </a:lnTo>
                  <a:lnTo>
                    <a:pt x="9992" y="685288"/>
                  </a:lnTo>
                  <a:lnTo>
                    <a:pt x="0" y="635792"/>
                  </a:lnTo>
                  <a:lnTo>
                    <a:pt x="0" y="12716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498335" y="2221992"/>
              <a:ext cx="454152" cy="33223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54392" y="2244031"/>
              <a:ext cx="340756" cy="240030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54392" y="2244031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88791" y="2221992"/>
              <a:ext cx="454151" cy="33223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46132" y="2244031"/>
              <a:ext cx="340757" cy="2400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46132" y="2244031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37231" y="2200655"/>
              <a:ext cx="454151" cy="332232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93858" y="2223135"/>
              <a:ext cx="340757" cy="24003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93858" y="2223134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4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79447" y="4571999"/>
              <a:ext cx="2026920" cy="454152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331719" y="4620767"/>
              <a:ext cx="722376" cy="393192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725931" y="4594500"/>
              <a:ext cx="1933098" cy="362189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25931" y="4594500"/>
              <a:ext cx="1933575" cy="362585"/>
            </a:xfrm>
            <a:custGeom>
              <a:avLst/>
              <a:gdLst/>
              <a:ahLst/>
              <a:cxnLst/>
              <a:rect l="l" t="t" r="r" b="b"/>
              <a:pathLst>
                <a:path w="1933575" h="362585">
                  <a:moveTo>
                    <a:pt x="0" y="60365"/>
                  </a:moveTo>
                  <a:lnTo>
                    <a:pt x="4743" y="36868"/>
                  </a:lnTo>
                  <a:lnTo>
                    <a:pt x="17680" y="17680"/>
                  </a:lnTo>
                  <a:lnTo>
                    <a:pt x="36868" y="4743"/>
                  </a:lnTo>
                  <a:lnTo>
                    <a:pt x="60364" y="0"/>
                  </a:lnTo>
                  <a:lnTo>
                    <a:pt x="1872734" y="0"/>
                  </a:lnTo>
                  <a:lnTo>
                    <a:pt x="1896230" y="4743"/>
                  </a:lnTo>
                  <a:lnTo>
                    <a:pt x="1915418" y="17680"/>
                  </a:lnTo>
                  <a:lnTo>
                    <a:pt x="1928355" y="36868"/>
                  </a:lnTo>
                  <a:lnTo>
                    <a:pt x="1933099" y="60365"/>
                  </a:lnTo>
                  <a:lnTo>
                    <a:pt x="1933099" y="301823"/>
                  </a:lnTo>
                  <a:lnTo>
                    <a:pt x="1928355" y="325320"/>
                  </a:lnTo>
                  <a:lnTo>
                    <a:pt x="1915418" y="344508"/>
                  </a:lnTo>
                  <a:lnTo>
                    <a:pt x="1896230" y="357445"/>
                  </a:lnTo>
                  <a:lnTo>
                    <a:pt x="1872734" y="362189"/>
                  </a:lnTo>
                  <a:lnTo>
                    <a:pt x="60364" y="362189"/>
                  </a:lnTo>
                  <a:lnTo>
                    <a:pt x="36868" y="357445"/>
                  </a:lnTo>
                  <a:lnTo>
                    <a:pt x="17680" y="344508"/>
                  </a:lnTo>
                  <a:lnTo>
                    <a:pt x="4743" y="325320"/>
                  </a:lnTo>
                  <a:lnTo>
                    <a:pt x="0" y="301823"/>
                  </a:lnTo>
                  <a:lnTo>
                    <a:pt x="0" y="6036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90215" y="4358639"/>
              <a:ext cx="454151" cy="33527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545675" y="4383403"/>
              <a:ext cx="340757" cy="24003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545675" y="4383403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4" h="240029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772912" y="4571999"/>
              <a:ext cx="2026919" cy="454152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84391" y="4620767"/>
              <a:ext cx="1203960" cy="393192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819300" y="4594499"/>
              <a:ext cx="1933098" cy="362189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819299" y="4594499"/>
              <a:ext cx="1933575" cy="362585"/>
            </a:xfrm>
            <a:custGeom>
              <a:avLst/>
              <a:gdLst/>
              <a:ahLst/>
              <a:cxnLst/>
              <a:rect l="l" t="t" r="r" b="b"/>
              <a:pathLst>
                <a:path w="1933575" h="362585">
                  <a:moveTo>
                    <a:pt x="0" y="60365"/>
                  </a:moveTo>
                  <a:lnTo>
                    <a:pt x="4743" y="36868"/>
                  </a:lnTo>
                  <a:lnTo>
                    <a:pt x="17680" y="17680"/>
                  </a:lnTo>
                  <a:lnTo>
                    <a:pt x="36868" y="4743"/>
                  </a:lnTo>
                  <a:lnTo>
                    <a:pt x="60364" y="0"/>
                  </a:lnTo>
                  <a:lnTo>
                    <a:pt x="1872734" y="0"/>
                  </a:lnTo>
                  <a:lnTo>
                    <a:pt x="1896230" y="4743"/>
                  </a:lnTo>
                  <a:lnTo>
                    <a:pt x="1915418" y="17680"/>
                  </a:lnTo>
                  <a:lnTo>
                    <a:pt x="1928355" y="36868"/>
                  </a:lnTo>
                  <a:lnTo>
                    <a:pt x="1933099" y="60365"/>
                  </a:lnTo>
                  <a:lnTo>
                    <a:pt x="1933099" y="301823"/>
                  </a:lnTo>
                  <a:lnTo>
                    <a:pt x="1928355" y="325320"/>
                  </a:lnTo>
                  <a:lnTo>
                    <a:pt x="1915418" y="344508"/>
                  </a:lnTo>
                  <a:lnTo>
                    <a:pt x="1896230" y="357445"/>
                  </a:lnTo>
                  <a:lnTo>
                    <a:pt x="1872734" y="362189"/>
                  </a:lnTo>
                  <a:lnTo>
                    <a:pt x="60364" y="362189"/>
                  </a:lnTo>
                  <a:lnTo>
                    <a:pt x="36868" y="357445"/>
                  </a:lnTo>
                  <a:lnTo>
                    <a:pt x="17680" y="344508"/>
                  </a:lnTo>
                  <a:lnTo>
                    <a:pt x="4743" y="325320"/>
                  </a:lnTo>
                  <a:lnTo>
                    <a:pt x="0" y="301823"/>
                  </a:lnTo>
                  <a:lnTo>
                    <a:pt x="0" y="6036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20256" y="4355591"/>
              <a:ext cx="454151" cy="335279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677620" y="4379115"/>
              <a:ext cx="340757" cy="240030"/>
            </a:xfrm>
            <a:prstGeom prst="rect">
              <a:avLst/>
            </a:prstGeom>
            <a:blipFill>
              <a:blip r:embed="rId4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677620" y="4379116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29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55847" y="1505712"/>
              <a:ext cx="454151" cy="332232"/>
            </a:xfrm>
            <a:prstGeom prst="rect">
              <a:avLst/>
            </a:prstGeom>
            <a:blipFill>
              <a:blip r:embed="rId5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12571" y="1528762"/>
              <a:ext cx="340756" cy="240030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12571" y="1528762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40095" y="1505712"/>
              <a:ext cx="454151" cy="332232"/>
            </a:xfrm>
            <a:prstGeom prst="rect">
              <a:avLst/>
            </a:prstGeom>
            <a:blipFill>
              <a:blip r:embed="rId5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98174" y="1528762"/>
              <a:ext cx="340757" cy="24003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398174" y="1528762"/>
              <a:ext cx="340995" cy="240029"/>
            </a:xfrm>
            <a:custGeom>
              <a:avLst/>
              <a:gdLst/>
              <a:ahLst/>
              <a:cxnLst/>
              <a:rect l="l" t="t" r="r" b="b"/>
              <a:pathLst>
                <a:path w="340995" h="240030">
                  <a:moveTo>
                    <a:pt x="0" y="120015"/>
                  </a:moveTo>
                  <a:lnTo>
                    <a:pt x="85189" y="120015"/>
                  </a:lnTo>
                  <a:lnTo>
                    <a:pt x="85189" y="0"/>
                  </a:lnTo>
                  <a:lnTo>
                    <a:pt x="255567" y="0"/>
                  </a:lnTo>
                  <a:lnTo>
                    <a:pt x="255567" y="120015"/>
                  </a:lnTo>
                  <a:lnTo>
                    <a:pt x="340757" y="120015"/>
                  </a:lnTo>
                  <a:lnTo>
                    <a:pt x="170378" y="240030"/>
                  </a:lnTo>
                  <a:lnTo>
                    <a:pt x="0" y="120015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7436" y="422696"/>
              <a:ext cx="1652163" cy="72955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33615" y="3133343"/>
              <a:ext cx="405383" cy="728471"/>
            </a:xfrm>
            <a:prstGeom prst="rect">
              <a:avLst/>
            </a:prstGeom>
            <a:blipFill>
              <a:blip r:embed="rId5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86363" y="3155421"/>
              <a:ext cx="300037" cy="636480"/>
            </a:xfrm>
            <a:prstGeom prst="rect">
              <a:avLst/>
            </a:prstGeom>
            <a:blipFill>
              <a:blip r:embed="rId5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86363" y="3155421"/>
              <a:ext cx="300355" cy="636905"/>
            </a:xfrm>
            <a:custGeom>
              <a:avLst/>
              <a:gdLst/>
              <a:ahLst/>
              <a:cxnLst/>
              <a:rect l="l" t="t" r="r" b="b"/>
              <a:pathLst>
                <a:path w="300354" h="636904">
                  <a:moveTo>
                    <a:pt x="0" y="486463"/>
                  </a:moveTo>
                  <a:lnTo>
                    <a:pt x="75009" y="486463"/>
                  </a:lnTo>
                  <a:lnTo>
                    <a:pt x="75009" y="0"/>
                  </a:lnTo>
                  <a:lnTo>
                    <a:pt x="225028" y="0"/>
                  </a:lnTo>
                  <a:lnTo>
                    <a:pt x="225028" y="486463"/>
                  </a:lnTo>
                  <a:lnTo>
                    <a:pt x="300038" y="486463"/>
                  </a:lnTo>
                  <a:lnTo>
                    <a:pt x="150019" y="636482"/>
                  </a:lnTo>
                  <a:lnTo>
                    <a:pt x="0" y="486463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7503" y="4967585"/>
              <a:ext cx="8892540" cy="462280"/>
            </a:xfrm>
            <a:custGeom>
              <a:avLst/>
              <a:gdLst/>
              <a:ahLst/>
              <a:cxnLst/>
              <a:rect l="l" t="t" r="r" b="b"/>
              <a:pathLst>
                <a:path w="8892540" h="462279">
                  <a:moveTo>
                    <a:pt x="8892480" y="0"/>
                  </a:moveTo>
                  <a:lnTo>
                    <a:pt x="0" y="0"/>
                  </a:lnTo>
                  <a:lnTo>
                    <a:pt x="0" y="461664"/>
                  </a:lnTo>
                  <a:lnTo>
                    <a:pt x="8892480" y="461664"/>
                  </a:lnTo>
                  <a:lnTo>
                    <a:pt x="8892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86243" y="4989067"/>
            <a:ext cx="871791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114" dirty="0">
                <a:latin typeface="Calibri"/>
                <a:cs typeface="Calibri"/>
              </a:rPr>
              <a:t>Ключевые вопросы патофизиологии центральной нервной системы; </a:t>
            </a:r>
            <a:r>
              <a:rPr sz="1200" spc="-120" dirty="0">
                <a:latin typeface="Calibri"/>
                <a:cs typeface="Calibri"/>
              </a:rPr>
              <a:t>Национальное </a:t>
            </a:r>
            <a:r>
              <a:rPr sz="1200" spc="-110" dirty="0">
                <a:latin typeface="Calibri"/>
                <a:cs typeface="Calibri"/>
              </a:rPr>
              <a:t>руководство </a:t>
            </a:r>
            <a:r>
              <a:rPr sz="1200" spc="-114" dirty="0">
                <a:latin typeface="Calibri"/>
                <a:cs typeface="Calibri"/>
              </a:rPr>
              <a:t>по интенсивной </a:t>
            </a:r>
            <a:r>
              <a:rPr sz="1200" spc="-110" dirty="0">
                <a:latin typeface="Calibri"/>
                <a:cs typeface="Calibri"/>
              </a:rPr>
              <a:t>терапии, </a:t>
            </a:r>
            <a:r>
              <a:rPr sz="1200" spc="-114" dirty="0">
                <a:latin typeface="Calibri"/>
                <a:cs typeface="Calibri"/>
              </a:rPr>
              <a:t>Т.1. М.2009. </a:t>
            </a:r>
            <a:r>
              <a:rPr sz="1200" spc="-80" dirty="0">
                <a:latin typeface="Calibri"/>
                <a:cs typeface="Calibri"/>
              </a:rPr>
              <a:t>с.291-301.; </a:t>
            </a:r>
            <a:r>
              <a:rPr sz="1200" spc="-70" dirty="0">
                <a:latin typeface="Calibri"/>
                <a:cs typeface="Calibri"/>
              </a:rPr>
              <a:t>16; </a:t>
            </a:r>
            <a:r>
              <a:rPr sz="1200" spc="-125" dirty="0">
                <a:latin typeface="Calibri"/>
                <a:cs typeface="Calibri"/>
              </a:rPr>
              <a:t>А.А. </a:t>
            </a:r>
            <a:r>
              <a:rPr sz="1200" spc="-114" dirty="0">
                <a:latin typeface="Calibri"/>
                <a:cs typeface="Calibri"/>
              </a:rPr>
              <a:t>Белкин  А.Н.Кондратьев,</a:t>
            </a:r>
            <a:r>
              <a:rPr sz="1200" spc="-100" dirty="0">
                <a:latin typeface="Calibri"/>
                <a:cs typeface="Calibri"/>
              </a:rPr>
              <a:t> </a:t>
            </a:r>
            <a:r>
              <a:rPr sz="1200" spc="-110" dirty="0">
                <a:latin typeface="Calibri"/>
                <a:cs typeface="Calibri"/>
              </a:rPr>
              <a:t>В.В.Крылов.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Эволюция </a:t>
            </a:r>
            <a:r>
              <a:rPr spc="-165" dirty="0"/>
              <a:t>ОЦН- </a:t>
            </a:r>
            <a:r>
              <a:rPr spc="-204" dirty="0"/>
              <a:t>смена</a:t>
            </a:r>
            <a:r>
              <a:rPr spc="-100" dirty="0"/>
              <a:t> </a:t>
            </a:r>
            <a:r>
              <a:rPr spc="-210" dirty="0"/>
              <a:t>симптомокомлексов</a:t>
            </a:r>
          </a:p>
        </p:txBody>
      </p:sp>
      <p:sp>
        <p:nvSpPr>
          <p:cNvPr id="3" name="object 3"/>
          <p:cNvSpPr/>
          <p:nvPr/>
        </p:nvSpPr>
        <p:spPr>
          <a:xfrm>
            <a:off x="1225296" y="2996183"/>
            <a:ext cx="102107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7276" y="3274567"/>
            <a:ext cx="674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04470" marR="5080" indent="-192405">
              <a:lnSpc>
                <a:spcPts val="1010"/>
              </a:lnSpc>
              <a:spcBef>
                <a:spcPts val="190"/>
              </a:spcBef>
            </a:pPr>
            <a:r>
              <a:rPr sz="900" spc="-90" dirty="0">
                <a:latin typeface="Calibri"/>
                <a:cs typeface="Calibri"/>
              </a:rPr>
              <a:t>Э</a:t>
            </a:r>
            <a:r>
              <a:rPr sz="900" spc="-65" dirty="0">
                <a:latin typeface="Calibri"/>
                <a:cs typeface="Calibri"/>
              </a:rPr>
              <a:t>т</a:t>
            </a:r>
            <a:r>
              <a:rPr sz="900" spc="-95" dirty="0">
                <a:latin typeface="Calibri"/>
                <a:cs typeface="Calibri"/>
              </a:rPr>
              <a:t>ио</a:t>
            </a:r>
            <a:r>
              <a:rPr sz="900" spc="-100" dirty="0">
                <a:latin typeface="Calibri"/>
                <a:cs typeface="Calibri"/>
              </a:rPr>
              <a:t>л</a:t>
            </a:r>
            <a:r>
              <a:rPr sz="900" spc="-95" dirty="0">
                <a:latin typeface="Calibri"/>
                <a:cs typeface="Calibri"/>
              </a:rPr>
              <a:t>о</a:t>
            </a:r>
            <a:r>
              <a:rPr sz="900" spc="-50" dirty="0">
                <a:latin typeface="Calibri"/>
                <a:cs typeface="Calibri"/>
              </a:rPr>
              <a:t>г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65" dirty="0">
                <a:latin typeface="Calibri"/>
                <a:cs typeface="Calibri"/>
              </a:rPr>
              <a:t>с</a:t>
            </a:r>
            <a:r>
              <a:rPr sz="900" spc="-70" dirty="0">
                <a:latin typeface="Calibri"/>
                <a:cs typeface="Calibri"/>
              </a:rPr>
              <a:t>к</a:t>
            </a:r>
            <a:r>
              <a:rPr sz="900" spc="-65" dirty="0">
                <a:latin typeface="Calibri"/>
                <a:cs typeface="Calibri"/>
              </a:rPr>
              <a:t>ий  </a:t>
            </a:r>
            <a:r>
              <a:rPr sz="900" spc="-75" dirty="0">
                <a:latin typeface="Calibri"/>
                <a:cs typeface="Calibri"/>
              </a:rPr>
              <a:t>фактор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47871" y="2941320"/>
            <a:ext cx="1075944" cy="1021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1221" y="3274567"/>
            <a:ext cx="68770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06045" marR="5080" indent="-93980">
              <a:lnSpc>
                <a:spcPts val="1010"/>
              </a:lnSpc>
              <a:spcBef>
                <a:spcPts val="190"/>
              </a:spcBef>
            </a:pPr>
            <a:r>
              <a:rPr sz="900" spc="-80" dirty="0">
                <a:latin typeface="Calibri"/>
                <a:cs typeface="Calibri"/>
              </a:rPr>
              <a:t>В</a:t>
            </a:r>
            <a:r>
              <a:rPr sz="900" spc="-85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у</a:t>
            </a:r>
            <a:r>
              <a:rPr sz="900" spc="-70" dirty="0">
                <a:latin typeface="Calibri"/>
                <a:cs typeface="Calibri"/>
              </a:rPr>
              <a:t>т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95" dirty="0">
                <a:latin typeface="Calibri"/>
                <a:cs typeface="Calibri"/>
              </a:rPr>
              <a:t>и</a:t>
            </a:r>
            <a:r>
              <a:rPr sz="900" spc="-65" dirty="0">
                <a:latin typeface="Calibri"/>
                <a:cs typeface="Calibri"/>
              </a:rPr>
              <a:t>ч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90" dirty="0">
                <a:latin typeface="Calibri"/>
                <a:cs typeface="Calibri"/>
              </a:rPr>
              <a:t>р</a:t>
            </a:r>
            <a:r>
              <a:rPr sz="900" spc="-80" dirty="0">
                <a:latin typeface="Calibri"/>
                <a:cs typeface="Calibri"/>
              </a:rPr>
              <a:t>е</a:t>
            </a:r>
            <a:r>
              <a:rPr sz="900" spc="-85" dirty="0">
                <a:latin typeface="Calibri"/>
                <a:cs typeface="Calibri"/>
              </a:rPr>
              <a:t>п</a:t>
            </a:r>
            <a:r>
              <a:rPr sz="900" spc="-100" dirty="0">
                <a:latin typeface="Calibri"/>
                <a:cs typeface="Calibri"/>
              </a:rPr>
              <a:t>н</a:t>
            </a:r>
            <a:r>
              <a:rPr sz="900" spc="-75" dirty="0">
                <a:latin typeface="Calibri"/>
                <a:cs typeface="Calibri"/>
              </a:rPr>
              <a:t>а</a:t>
            </a:r>
            <a:r>
              <a:rPr sz="900" spc="-55" dirty="0">
                <a:latin typeface="Calibri"/>
                <a:cs typeface="Calibri"/>
              </a:rPr>
              <a:t>я  </a:t>
            </a:r>
            <a:r>
              <a:rPr sz="900" spc="-80" dirty="0">
                <a:latin typeface="Calibri"/>
                <a:cs typeface="Calibri"/>
              </a:rPr>
              <a:t>гипертензия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4815" y="2941320"/>
            <a:ext cx="1078991" cy="969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82196" y="3131820"/>
            <a:ext cx="724535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90"/>
              </a:spcBef>
            </a:pP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Си</a:t>
            </a:r>
            <a:r>
              <a:rPr sz="800" spc="-1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800" spc="-6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800" spc="-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800" spc="-1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800" spc="-8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800" spc="-9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spc="-7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800" spc="-6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800" spc="-60" dirty="0">
                <a:solidFill>
                  <a:srgbClr val="FFFFFF"/>
                </a:solidFill>
                <a:latin typeface="Calibri"/>
                <a:cs typeface="Calibri"/>
              </a:rPr>
              <a:t>ы  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подострого </a:t>
            </a:r>
            <a:r>
              <a:rPr sz="800" spc="-8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800" spc="-80" dirty="0">
                <a:solidFill>
                  <a:srgbClr val="FFFFFF"/>
                </a:solidFill>
                <a:latin typeface="Calibri"/>
                <a:cs typeface="Calibri"/>
              </a:rPr>
              <a:t>резидуального  </a:t>
            </a:r>
            <a:r>
              <a:rPr sz="800" spc="-85" dirty="0">
                <a:solidFill>
                  <a:srgbClr val="FFFFFF"/>
                </a:solidFill>
                <a:latin typeface="Calibri"/>
                <a:cs typeface="Calibri"/>
              </a:rPr>
              <a:t>периодов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14544" y="1914144"/>
            <a:ext cx="804672" cy="807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96696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1400" spc="-229" dirty="0">
                <a:solidFill>
                  <a:srgbClr val="A6A6A6"/>
                </a:solidFill>
                <a:latin typeface="Calibri"/>
                <a:cs typeface="Calibri"/>
              </a:rPr>
              <a:t>м</a:t>
            </a:r>
            <a:r>
              <a:rPr sz="1400" spc="-13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1400" spc="-155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1400" spc="-110" dirty="0">
                <a:solidFill>
                  <a:srgbClr val="A6A6A6"/>
                </a:solidFill>
                <a:latin typeface="Calibri"/>
                <a:cs typeface="Calibri"/>
              </a:rPr>
              <a:t>т</a:t>
            </a:r>
            <a:r>
              <a:rPr sz="1400" spc="-130" dirty="0">
                <a:solidFill>
                  <a:srgbClr val="A6A6A6"/>
                </a:solidFill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70176" y="2834639"/>
            <a:ext cx="5425440" cy="1021080"/>
            <a:chOff x="2170176" y="2834639"/>
            <a:chExt cx="5425440" cy="1021080"/>
          </a:xfrm>
        </p:grpSpPr>
        <p:sp>
          <p:nvSpPr>
            <p:cNvPr id="12" name="object 12"/>
            <p:cNvSpPr/>
            <p:nvPr/>
          </p:nvSpPr>
          <p:spPr>
            <a:xfrm>
              <a:off x="2170176" y="3075431"/>
              <a:ext cx="591312" cy="64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07608" y="2968751"/>
              <a:ext cx="643128" cy="697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16623" y="2834639"/>
              <a:ext cx="1078992" cy="1021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47616" y="3020567"/>
              <a:ext cx="591312" cy="6979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74446" y="3212592"/>
            <a:ext cx="765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30" dirty="0">
                <a:solidFill>
                  <a:srgbClr val="A6A6A6"/>
                </a:solidFill>
                <a:latin typeface="Calibri"/>
                <a:cs typeface="Calibri"/>
              </a:rPr>
              <a:t>выздоровление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54552" y="1914144"/>
            <a:ext cx="807720" cy="8077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38180" y="2162555"/>
            <a:ext cx="443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latin typeface="Calibri"/>
                <a:cs typeface="Calibri"/>
              </a:rPr>
              <a:t>с</a:t>
            </a:r>
            <a:r>
              <a:rPr sz="1400" spc="-229" dirty="0">
                <a:latin typeface="Calibri"/>
                <a:cs typeface="Calibri"/>
              </a:rPr>
              <a:t>м</a:t>
            </a:r>
            <a:r>
              <a:rPr sz="1400" spc="-135" dirty="0">
                <a:latin typeface="Calibri"/>
                <a:cs typeface="Calibri"/>
              </a:rPr>
              <a:t>е</a:t>
            </a:r>
            <a:r>
              <a:rPr sz="1400" spc="-155" dirty="0">
                <a:latin typeface="Calibri"/>
                <a:cs typeface="Calibri"/>
              </a:rPr>
              <a:t>р</a:t>
            </a:r>
            <a:r>
              <a:rPr sz="1400" spc="-110" dirty="0">
                <a:latin typeface="Calibri"/>
                <a:cs typeface="Calibri"/>
              </a:rPr>
              <a:t>т</a:t>
            </a:r>
            <a:r>
              <a:rPr sz="1400" spc="-130" dirty="0">
                <a:latin typeface="Calibri"/>
                <a:cs typeface="Calibri"/>
              </a:rPr>
              <a:t>ь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709415" y="1862327"/>
            <a:ext cx="3347085" cy="1417320"/>
            <a:chOff x="3709415" y="1862327"/>
            <a:chExt cx="3347085" cy="1417320"/>
          </a:xfrm>
        </p:grpSpPr>
        <p:sp>
          <p:nvSpPr>
            <p:cNvPr id="20" name="object 20"/>
            <p:cNvSpPr/>
            <p:nvPr/>
          </p:nvSpPr>
          <p:spPr>
            <a:xfrm>
              <a:off x="3709415" y="2563368"/>
              <a:ext cx="697991" cy="4267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66359" y="2563368"/>
              <a:ext cx="701039" cy="4267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29655" y="2505455"/>
              <a:ext cx="783336" cy="77419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977127" y="1862327"/>
              <a:ext cx="1078992" cy="102412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153349" y="2195576"/>
            <a:ext cx="727075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87960" marR="5080" indent="-175895">
              <a:lnSpc>
                <a:spcPts val="1010"/>
              </a:lnSpc>
              <a:spcBef>
                <a:spcPts val="190"/>
              </a:spcBef>
            </a:pP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н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75" dirty="0">
                <a:solidFill>
                  <a:srgbClr val="A6A6A6"/>
                </a:solidFill>
                <a:latin typeface="Calibri"/>
                <a:cs typeface="Calibri"/>
              </a:rPr>
              <a:t>в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р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100" dirty="0">
                <a:solidFill>
                  <a:srgbClr val="A6A6A6"/>
                </a:solidFill>
                <a:latin typeface="Calibri"/>
                <a:cs typeface="Calibri"/>
              </a:rPr>
              <a:t>л</a:t>
            </a:r>
            <a:r>
              <a:rPr sz="900" spc="-95" dirty="0">
                <a:solidFill>
                  <a:srgbClr val="A6A6A6"/>
                </a:solidFill>
                <a:latin typeface="Calibri"/>
                <a:cs typeface="Calibri"/>
              </a:rPr>
              <a:t>о</a:t>
            </a:r>
            <a:r>
              <a:rPr sz="900" spc="-50" dirty="0">
                <a:solidFill>
                  <a:srgbClr val="A6A6A6"/>
                </a:solidFill>
                <a:latin typeface="Calibri"/>
                <a:cs typeface="Calibri"/>
              </a:rPr>
              <a:t>г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5" dirty="0">
                <a:solidFill>
                  <a:srgbClr val="A6A6A6"/>
                </a:solidFill>
                <a:latin typeface="Calibri"/>
                <a:cs typeface="Calibri"/>
              </a:rPr>
              <a:t>ч</a:t>
            </a:r>
            <a:r>
              <a:rPr sz="900" spc="-80" dirty="0">
                <a:solidFill>
                  <a:srgbClr val="A6A6A6"/>
                </a:solidFill>
                <a:latin typeface="Calibri"/>
                <a:cs typeface="Calibri"/>
              </a:rPr>
              <a:t>е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с</a:t>
            </a:r>
            <a:r>
              <a:rPr sz="900" spc="-70" dirty="0">
                <a:solidFill>
                  <a:srgbClr val="A6A6A6"/>
                </a:solidFill>
                <a:latin typeface="Calibri"/>
                <a:cs typeface="Calibri"/>
              </a:rPr>
              <a:t>к</a:t>
            </a:r>
            <a:r>
              <a:rPr sz="900" spc="-90" dirty="0">
                <a:solidFill>
                  <a:srgbClr val="A6A6A6"/>
                </a:solidFill>
                <a:latin typeface="Calibri"/>
                <a:cs typeface="Calibri"/>
              </a:rPr>
              <a:t>и</a:t>
            </a:r>
            <a:r>
              <a:rPr sz="900" spc="-60" dirty="0">
                <a:solidFill>
                  <a:srgbClr val="A6A6A6"/>
                </a:solidFill>
                <a:latin typeface="Calibri"/>
                <a:cs typeface="Calibri"/>
              </a:rPr>
              <a:t>й  </a:t>
            </a:r>
            <a:r>
              <a:rPr sz="900" spc="-85" dirty="0">
                <a:solidFill>
                  <a:srgbClr val="A6A6A6"/>
                </a:solidFill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520695" y="2724911"/>
            <a:ext cx="807719" cy="7528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710459" y="2860548"/>
            <a:ext cx="409575" cy="39751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050" algn="ctr">
              <a:lnSpc>
                <a:spcPct val="100000"/>
              </a:lnSpc>
              <a:spcBef>
                <a:spcPts val="145"/>
              </a:spcBef>
            </a:pPr>
            <a:r>
              <a:rPr sz="800" spc="-80" dirty="0">
                <a:latin typeface="Calibri"/>
                <a:cs typeface="Calibri"/>
              </a:rPr>
              <a:t>острое  </a:t>
            </a:r>
            <a:r>
              <a:rPr sz="800" spc="-85" dirty="0">
                <a:latin typeface="Calibri"/>
                <a:cs typeface="Calibri"/>
              </a:rPr>
              <a:t>и</a:t>
            </a:r>
            <a:r>
              <a:rPr sz="800" spc="-75" dirty="0">
                <a:latin typeface="Calibri"/>
                <a:cs typeface="Calibri"/>
              </a:rPr>
              <a:t>з</a:t>
            </a:r>
            <a:r>
              <a:rPr sz="800" spc="-135" dirty="0">
                <a:latin typeface="Calibri"/>
                <a:cs typeface="Calibri"/>
              </a:rPr>
              <a:t>м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80" dirty="0">
                <a:latin typeface="Calibri"/>
                <a:cs typeface="Calibri"/>
              </a:rPr>
              <a:t>е</a:t>
            </a:r>
            <a:r>
              <a:rPr sz="800" spc="-95" dirty="0">
                <a:latin typeface="Calibri"/>
                <a:cs typeface="Calibri"/>
              </a:rPr>
              <a:t>н</a:t>
            </a:r>
            <a:r>
              <a:rPr sz="800" spc="-60" dirty="0">
                <a:latin typeface="Calibri"/>
                <a:cs typeface="Calibri"/>
              </a:rPr>
              <a:t>ия  </a:t>
            </a:r>
            <a:r>
              <a:rPr sz="800" spc="-80" dirty="0">
                <a:latin typeface="Calibri"/>
                <a:cs typeface="Calibri"/>
              </a:rPr>
              <a:t>сознания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514600" y="3075432"/>
            <a:ext cx="1167765" cy="1057910"/>
            <a:chOff x="2514600" y="3075432"/>
            <a:chExt cx="1167765" cy="1057910"/>
          </a:xfrm>
        </p:grpSpPr>
        <p:sp>
          <p:nvSpPr>
            <p:cNvPr id="28" name="object 28"/>
            <p:cNvSpPr/>
            <p:nvPr/>
          </p:nvSpPr>
          <p:spPr>
            <a:xfrm>
              <a:off x="3197351" y="3075432"/>
              <a:ext cx="484631" cy="6461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14600" y="3368040"/>
              <a:ext cx="819912" cy="76504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2745980" y="3509771"/>
            <a:ext cx="359410" cy="3943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20955" algn="ctr">
              <a:lnSpc>
                <a:spcPct val="98800"/>
              </a:lnSpc>
              <a:spcBef>
                <a:spcPts val="160"/>
              </a:spcBef>
            </a:pPr>
            <a:r>
              <a:rPr sz="800" spc="-85" dirty="0">
                <a:latin typeface="Calibri"/>
                <a:cs typeface="Calibri"/>
              </a:rPr>
              <a:t>острый  о</a:t>
            </a:r>
            <a:r>
              <a:rPr sz="800" spc="-70" dirty="0">
                <a:latin typeface="Calibri"/>
                <a:cs typeface="Calibri"/>
              </a:rPr>
              <a:t>ч</a:t>
            </a:r>
            <a:r>
              <a:rPr sz="800" spc="-75" dirty="0">
                <a:latin typeface="Calibri"/>
                <a:cs typeface="Calibri"/>
              </a:rPr>
              <a:t>а</a:t>
            </a:r>
            <a:r>
              <a:rPr sz="800" spc="-40" dirty="0">
                <a:latin typeface="Calibri"/>
                <a:cs typeface="Calibri"/>
              </a:rPr>
              <a:t>г</a:t>
            </a:r>
            <a:r>
              <a:rPr sz="800" spc="-80" dirty="0">
                <a:latin typeface="Calibri"/>
                <a:cs typeface="Calibri"/>
              </a:rPr>
              <a:t>ов</a:t>
            </a:r>
            <a:r>
              <a:rPr sz="800" spc="-114" dirty="0">
                <a:latin typeface="Calibri"/>
                <a:cs typeface="Calibri"/>
              </a:rPr>
              <a:t>ы</a:t>
            </a:r>
            <a:r>
              <a:rPr sz="800" spc="-50" dirty="0">
                <a:latin typeface="Calibri"/>
                <a:cs typeface="Calibri"/>
              </a:rPr>
              <a:t>й  </a:t>
            </a:r>
            <a:r>
              <a:rPr sz="800" spc="-95" dirty="0">
                <a:latin typeface="Calibri"/>
                <a:cs typeface="Calibri"/>
              </a:rPr>
              <a:t>д</a:t>
            </a:r>
            <a:r>
              <a:rPr sz="800" spc="-90" dirty="0">
                <a:latin typeface="Calibri"/>
                <a:cs typeface="Calibri"/>
              </a:rPr>
              <a:t>е</a:t>
            </a:r>
            <a:r>
              <a:rPr sz="800" spc="-65" dirty="0">
                <a:latin typeface="Calibri"/>
                <a:cs typeface="Calibri"/>
              </a:rPr>
              <a:t>ф</a:t>
            </a:r>
            <a:r>
              <a:rPr sz="800" spc="-90" dirty="0">
                <a:latin typeface="Calibri"/>
                <a:cs typeface="Calibri"/>
              </a:rPr>
              <a:t>иц</a:t>
            </a:r>
            <a:r>
              <a:rPr sz="800" spc="-75" dirty="0">
                <a:latin typeface="Calibri"/>
                <a:cs typeface="Calibri"/>
              </a:rPr>
              <a:t>ит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46832" y="4291583"/>
            <a:ext cx="1993392" cy="75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31356" y="4408932"/>
            <a:ext cx="1227455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05410" marR="5080" indent="-93345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latin typeface="Calibri"/>
                <a:cs typeface="Calibri"/>
              </a:rPr>
              <a:t>Симтомокомплексы  </a:t>
            </a:r>
            <a:r>
              <a:rPr sz="1400" spc="-130" dirty="0">
                <a:latin typeface="Calibri"/>
                <a:cs typeface="Calibri"/>
              </a:rPr>
              <a:t>острого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5" dirty="0">
                <a:latin typeface="Calibri"/>
                <a:cs typeface="Calibri"/>
              </a:rPr>
              <a:t>периода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21825" y="3829050"/>
            <a:ext cx="710565" cy="540385"/>
          </a:xfrm>
          <a:custGeom>
            <a:avLst/>
            <a:gdLst/>
            <a:ahLst/>
            <a:cxnLst/>
            <a:rect l="l" t="t" r="r" b="b"/>
            <a:pathLst>
              <a:path w="710564" h="540385">
                <a:moveTo>
                  <a:pt x="377190" y="494614"/>
                </a:moveTo>
                <a:lnTo>
                  <a:pt x="121881" y="153885"/>
                </a:lnTo>
                <a:lnTo>
                  <a:pt x="152361" y="131038"/>
                </a:lnTo>
                <a:lnTo>
                  <a:pt x="137096" y="123393"/>
                </a:lnTo>
                <a:lnTo>
                  <a:pt x="0" y="54775"/>
                </a:lnTo>
                <a:lnTo>
                  <a:pt x="30403" y="222427"/>
                </a:lnTo>
                <a:lnTo>
                  <a:pt x="60896" y="199580"/>
                </a:lnTo>
                <a:lnTo>
                  <a:pt x="316204" y="540308"/>
                </a:lnTo>
                <a:lnTo>
                  <a:pt x="377190" y="494614"/>
                </a:lnTo>
                <a:close/>
              </a:path>
              <a:path w="710564" h="540385">
                <a:moveTo>
                  <a:pt x="710133" y="170218"/>
                </a:moveTo>
                <a:lnTo>
                  <a:pt x="706475" y="88938"/>
                </a:lnTo>
                <a:lnTo>
                  <a:pt x="702475" y="0"/>
                </a:lnTo>
                <a:lnTo>
                  <a:pt x="570890" y="108267"/>
                </a:lnTo>
                <a:lnTo>
                  <a:pt x="605701" y="123748"/>
                </a:lnTo>
                <a:lnTo>
                  <a:pt x="435483" y="506285"/>
                </a:lnTo>
                <a:lnTo>
                  <a:pt x="505091" y="537273"/>
                </a:lnTo>
                <a:lnTo>
                  <a:pt x="675322" y="154736"/>
                </a:lnTo>
                <a:lnTo>
                  <a:pt x="710133" y="170218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4312" y="2921398"/>
            <a:ext cx="2686050" cy="552450"/>
            <a:chOff x="1484312" y="2921398"/>
            <a:chExt cx="2686050" cy="552450"/>
          </a:xfrm>
        </p:grpSpPr>
        <p:sp>
          <p:nvSpPr>
            <p:cNvPr id="3" name="object 3"/>
            <p:cNvSpPr/>
            <p:nvPr/>
          </p:nvSpPr>
          <p:spPr>
            <a:xfrm>
              <a:off x="1490662" y="2927748"/>
              <a:ext cx="2673350" cy="539750"/>
            </a:xfrm>
            <a:custGeom>
              <a:avLst/>
              <a:gdLst/>
              <a:ahLst/>
              <a:cxnLst/>
              <a:rect l="l" t="t" r="r" b="b"/>
              <a:pathLst>
                <a:path w="2673350" h="539750">
                  <a:moveTo>
                    <a:pt x="2672953" y="0"/>
                  </a:moveTo>
                  <a:lnTo>
                    <a:pt x="0" y="0"/>
                  </a:lnTo>
                  <a:lnTo>
                    <a:pt x="668238" y="539352"/>
                  </a:lnTo>
                  <a:lnTo>
                    <a:pt x="2004715" y="539352"/>
                  </a:lnTo>
                  <a:lnTo>
                    <a:pt x="267295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0662" y="2927748"/>
              <a:ext cx="2673350" cy="539750"/>
            </a:xfrm>
            <a:custGeom>
              <a:avLst/>
              <a:gdLst/>
              <a:ahLst/>
              <a:cxnLst/>
              <a:rect l="l" t="t" r="r" b="b"/>
              <a:pathLst>
                <a:path w="2673350" h="539750">
                  <a:moveTo>
                    <a:pt x="0" y="0"/>
                  </a:moveTo>
                  <a:lnTo>
                    <a:pt x="668238" y="539353"/>
                  </a:lnTo>
                  <a:lnTo>
                    <a:pt x="2004716" y="539353"/>
                  </a:lnTo>
                  <a:lnTo>
                    <a:pt x="267295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144513" y="2929635"/>
            <a:ext cx="136525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spc="-170" dirty="0">
                <a:latin typeface="Calibri"/>
                <a:cs typeface="Calibri"/>
              </a:rPr>
              <a:t>Нормометаболизм</a:t>
            </a:r>
            <a:endParaRPr sz="1600">
              <a:latin typeface="Calibri"/>
              <a:cs typeface="Calibri"/>
            </a:endParaRPr>
          </a:p>
          <a:p>
            <a:pPr marL="42545">
              <a:lnSpc>
                <a:spcPts val="1910"/>
              </a:lnSpc>
            </a:pPr>
            <a:r>
              <a:rPr sz="1600" spc="-85" dirty="0">
                <a:latin typeface="Calibri"/>
                <a:cs typeface="Calibri"/>
              </a:rPr>
              <a:t>3,3- </a:t>
            </a:r>
            <a:r>
              <a:rPr sz="1600" spc="-140" dirty="0">
                <a:latin typeface="Calibri"/>
                <a:cs typeface="Calibri"/>
              </a:rPr>
              <a:t>мл/100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165" dirty="0">
                <a:latin typeface="Calibri"/>
                <a:cs typeface="Calibri"/>
              </a:rPr>
              <a:t>г/мин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58380" y="3412063"/>
            <a:ext cx="1906905" cy="1503045"/>
          </a:xfrm>
          <a:custGeom>
            <a:avLst/>
            <a:gdLst/>
            <a:ahLst/>
            <a:cxnLst/>
            <a:rect l="l" t="t" r="r" b="b"/>
            <a:pathLst>
              <a:path w="1906904" h="1503045">
                <a:moveTo>
                  <a:pt x="1906612" y="1426637"/>
                </a:moveTo>
                <a:lnTo>
                  <a:pt x="1678012" y="1426637"/>
                </a:lnTo>
                <a:lnTo>
                  <a:pt x="1678012" y="1502837"/>
                </a:lnTo>
                <a:lnTo>
                  <a:pt x="1906612" y="1502837"/>
                </a:lnTo>
                <a:lnTo>
                  <a:pt x="1906612" y="1426637"/>
                </a:lnTo>
                <a:close/>
              </a:path>
              <a:path w="1906904" h="1503045">
                <a:moveTo>
                  <a:pt x="1601812" y="1426637"/>
                </a:moveTo>
                <a:lnTo>
                  <a:pt x="1373212" y="1426637"/>
                </a:lnTo>
                <a:lnTo>
                  <a:pt x="1373212" y="1502837"/>
                </a:lnTo>
                <a:lnTo>
                  <a:pt x="1601812" y="1502837"/>
                </a:lnTo>
                <a:lnTo>
                  <a:pt x="1601812" y="1426637"/>
                </a:lnTo>
                <a:close/>
              </a:path>
              <a:path w="1906904" h="1503045">
                <a:moveTo>
                  <a:pt x="1297012" y="1426637"/>
                </a:moveTo>
                <a:lnTo>
                  <a:pt x="1068412" y="1426637"/>
                </a:lnTo>
                <a:lnTo>
                  <a:pt x="1068412" y="1502837"/>
                </a:lnTo>
                <a:lnTo>
                  <a:pt x="1297012" y="1502837"/>
                </a:lnTo>
                <a:lnTo>
                  <a:pt x="1297012" y="1426637"/>
                </a:lnTo>
                <a:close/>
              </a:path>
              <a:path w="1906904" h="1503045">
                <a:moveTo>
                  <a:pt x="992212" y="1426637"/>
                </a:moveTo>
                <a:lnTo>
                  <a:pt x="763612" y="1426637"/>
                </a:lnTo>
                <a:lnTo>
                  <a:pt x="763612" y="1502837"/>
                </a:lnTo>
                <a:lnTo>
                  <a:pt x="992212" y="1502837"/>
                </a:lnTo>
                <a:lnTo>
                  <a:pt x="992212" y="1426637"/>
                </a:lnTo>
                <a:close/>
              </a:path>
              <a:path w="1906904" h="1503045">
                <a:moveTo>
                  <a:pt x="687412" y="1426637"/>
                </a:moveTo>
                <a:lnTo>
                  <a:pt x="458812" y="1426637"/>
                </a:lnTo>
                <a:lnTo>
                  <a:pt x="458812" y="1502837"/>
                </a:lnTo>
                <a:lnTo>
                  <a:pt x="687412" y="1502837"/>
                </a:lnTo>
                <a:lnTo>
                  <a:pt x="687412" y="1426637"/>
                </a:lnTo>
                <a:close/>
              </a:path>
              <a:path w="1906904" h="1503045">
                <a:moveTo>
                  <a:pt x="160549" y="1258786"/>
                </a:moveTo>
                <a:lnTo>
                  <a:pt x="0" y="1502837"/>
                </a:lnTo>
                <a:lnTo>
                  <a:pt x="77812" y="1502837"/>
                </a:lnTo>
                <a:lnTo>
                  <a:pt x="77812" y="1439887"/>
                </a:lnTo>
                <a:lnTo>
                  <a:pt x="70669" y="1426637"/>
                </a:lnTo>
                <a:lnTo>
                  <a:pt x="141338" y="1426637"/>
                </a:lnTo>
                <a:lnTo>
                  <a:pt x="224209" y="1300664"/>
                </a:lnTo>
                <a:lnTo>
                  <a:pt x="160549" y="1258786"/>
                </a:lnTo>
                <a:close/>
              </a:path>
              <a:path w="1906904" h="1503045">
                <a:moveTo>
                  <a:pt x="382612" y="1426637"/>
                </a:moveTo>
                <a:lnTo>
                  <a:pt x="154012" y="1426637"/>
                </a:lnTo>
                <a:lnTo>
                  <a:pt x="154012" y="1502837"/>
                </a:lnTo>
                <a:lnTo>
                  <a:pt x="382612" y="1502837"/>
                </a:lnTo>
                <a:lnTo>
                  <a:pt x="382612" y="1426637"/>
                </a:lnTo>
                <a:close/>
              </a:path>
              <a:path w="1906904" h="1503045">
                <a:moveTo>
                  <a:pt x="141338" y="1426637"/>
                </a:moveTo>
                <a:lnTo>
                  <a:pt x="77812" y="1426637"/>
                </a:lnTo>
                <a:lnTo>
                  <a:pt x="77812" y="1439887"/>
                </a:lnTo>
                <a:lnTo>
                  <a:pt x="102499" y="1485676"/>
                </a:lnTo>
                <a:lnTo>
                  <a:pt x="141338" y="1426637"/>
                </a:lnTo>
                <a:close/>
              </a:path>
              <a:path w="1906904" h="1503045">
                <a:moveTo>
                  <a:pt x="77812" y="1426637"/>
                </a:moveTo>
                <a:lnTo>
                  <a:pt x="70669" y="1426637"/>
                </a:lnTo>
                <a:lnTo>
                  <a:pt x="77812" y="1439887"/>
                </a:lnTo>
                <a:lnTo>
                  <a:pt x="77812" y="1426637"/>
                </a:lnTo>
                <a:close/>
              </a:path>
              <a:path w="1906904" h="1503045">
                <a:moveTo>
                  <a:pt x="328063" y="1004145"/>
                </a:moveTo>
                <a:lnTo>
                  <a:pt x="202427" y="1195126"/>
                </a:lnTo>
                <a:lnTo>
                  <a:pt x="266087" y="1237004"/>
                </a:lnTo>
                <a:lnTo>
                  <a:pt x="391723" y="1046024"/>
                </a:lnTo>
                <a:lnTo>
                  <a:pt x="328063" y="1004145"/>
                </a:lnTo>
                <a:close/>
              </a:path>
              <a:path w="1906904" h="1503045">
                <a:moveTo>
                  <a:pt x="495579" y="749505"/>
                </a:moveTo>
                <a:lnTo>
                  <a:pt x="369943" y="940485"/>
                </a:lnTo>
                <a:lnTo>
                  <a:pt x="433603" y="982364"/>
                </a:lnTo>
                <a:lnTo>
                  <a:pt x="559239" y="791383"/>
                </a:lnTo>
                <a:lnTo>
                  <a:pt x="495579" y="749505"/>
                </a:lnTo>
                <a:close/>
              </a:path>
              <a:path w="1906904" h="1503045">
                <a:moveTo>
                  <a:pt x="663094" y="494864"/>
                </a:moveTo>
                <a:lnTo>
                  <a:pt x="537457" y="685845"/>
                </a:lnTo>
                <a:lnTo>
                  <a:pt x="601117" y="727723"/>
                </a:lnTo>
                <a:lnTo>
                  <a:pt x="726754" y="536743"/>
                </a:lnTo>
                <a:lnTo>
                  <a:pt x="663094" y="494864"/>
                </a:lnTo>
                <a:close/>
              </a:path>
              <a:path w="1906904" h="1503045">
                <a:moveTo>
                  <a:pt x="830609" y="240224"/>
                </a:moveTo>
                <a:lnTo>
                  <a:pt x="704973" y="431204"/>
                </a:lnTo>
                <a:lnTo>
                  <a:pt x="768633" y="473083"/>
                </a:lnTo>
                <a:lnTo>
                  <a:pt x="894269" y="282103"/>
                </a:lnTo>
                <a:lnTo>
                  <a:pt x="830609" y="240224"/>
                </a:lnTo>
                <a:close/>
              </a:path>
              <a:path w="1906904" h="1503045">
                <a:moveTo>
                  <a:pt x="1103663" y="174845"/>
                </a:moveTo>
                <a:lnTo>
                  <a:pt x="1040002" y="216725"/>
                </a:lnTo>
                <a:lnTo>
                  <a:pt x="1165640" y="407705"/>
                </a:lnTo>
                <a:lnTo>
                  <a:pt x="1229299" y="365826"/>
                </a:lnTo>
                <a:lnTo>
                  <a:pt x="1103663" y="174845"/>
                </a:lnTo>
                <a:close/>
              </a:path>
              <a:path w="1906904" h="1503045">
                <a:moveTo>
                  <a:pt x="988641" y="0"/>
                </a:moveTo>
                <a:lnTo>
                  <a:pt x="872488" y="176564"/>
                </a:lnTo>
                <a:lnTo>
                  <a:pt x="936148" y="218443"/>
                </a:lnTo>
                <a:lnTo>
                  <a:pt x="988641" y="138649"/>
                </a:lnTo>
                <a:lnTo>
                  <a:pt x="956810" y="90263"/>
                </a:lnTo>
                <a:lnTo>
                  <a:pt x="1048021" y="90263"/>
                </a:lnTo>
                <a:lnTo>
                  <a:pt x="988641" y="0"/>
                </a:lnTo>
                <a:close/>
              </a:path>
              <a:path w="1906904" h="1503045">
                <a:moveTo>
                  <a:pt x="1048021" y="90263"/>
                </a:moveTo>
                <a:lnTo>
                  <a:pt x="1020471" y="90263"/>
                </a:lnTo>
                <a:lnTo>
                  <a:pt x="988641" y="138649"/>
                </a:lnTo>
                <a:lnTo>
                  <a:pt x="998124" y="153065"/>
                </a:lnTo>
                <a:lnTo>
                  <a:pt x="1061784" y="111185"/>
                </a:lnTo>
                <a:lnTo>
                  <a:pt x="1048021" y="90263"/>
                </a:lnTo>
                <a:close/>
              </a:path>
              <a:path w="1906904" h="1503045">
                <a:moveTo>
                  <a:pt x="1020471" y="90263"/>
                </a:moveTo>
                <a:lnTo>
                  <a:pt x="956810" y="90263"/>
                </a:lnTo>
                <a:lnTo>
                  <a:pt x="988641" y="138649"/>
                </a:lnTo>
                <a:lnTo>
                  <a:pt x="1020471" y="90263"/>
                </a:lnTo>
                <a:close/>
              </a:path>
              <a:path w="1906904" h="1503045">
                <a:moveTo>
                  <a:pt x="1271178" y="429486"/>
                </a:moveTo>
                <a:lnTo>
                  <a:pt x="1207518" y="471365"/>
                </a:lnTo>
                <a:lnTo>
                  <a:pt x="1333154" y="662345"/>
                </a:lnTo>
                <a:lnTo>
                  <a:pt x="1396814" y="620467"/>
                </a:lnTo>
                <a:lnTo>
                  <a:pt x="1271178" y="429486"/>
                </a:lnTo>
                <a:close/>
              </a:path>
              <a:path w="1906904" h="1503045">
                <a:moveTo>
                  <a:pt x="1438694" y="684127"/>
                </a:moveTo>
                <a:lnTo>
                  <a:pt x="1375034" y="726005"/>
                </a:lnTo>
                <a:lnTo>
                  <a:pt x="1500670" y="916985"/>
                </a:lnTo>
                <a:lnTo>
                  <a:pt x="1564330" y="875107"/>
                </a:lnTo>
                <a:lnTo>
                  <a:pt x="1438694" y="684127"/>
                </a:lnTo>
                <a:close/>
              </a:path>
              <a:path w="1906904" h="1503045">
                <a:moveTo>
                  <a:pt x="1606208" y="938767"/>
                </a:moveTo>
                <a:lnTo>
                  <a:pt x="1542548" y="980645"/>
                </a:lnTo>
                <a:lnTo>
                  <a:pt x="1668185" y="1171626"/>
                </a:lnTo>
                <a:lnTo>
                  <a:pt x="1731844" y="1129747"/>
                </a:lnTo>
                <a:lnTo>
                  <a:pt x="1606208" y="938767"/>
                </a:lnTo>
                <a:close/>
              </a:path>
              <a:path w="1906904" h="1503045">
                <a:moveTo>
                  <a:pt x="1773723" y="1193407"/>
                </a:moveTo>
                <a:lnTo>
                  <a:pt x="1710063" y="1235286"/>
                </a:lnTo>
                <a:lnTo>
                  <a:pt x="1835699" y="1426266"/>
                </a:lnTo>
                <a:lnTo>
                  <a:pt x="1899359" y="1384388"/>
                </a:lnTo>
                <a:lnTo>
                  <a:pt x="1773723" y="1193407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22364" y="4261103"/>
            <a:ext cx="7689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Перфузионно  </a:t>
            </a:r>
            <a:r>
              <a:rPr sz="1100" b="1" spc="-155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100" b="1" spc="-11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100" b="1" spc="-130" dirty="0">
                <a:solidFill>
                  <a:srgbClr val="FFFFFF"/>
                </a:solidFill>
                <a:latin typeface="Calibri"/>
                <a:cs typeface="Calibri"/>
              </a:rPr>
              <a:t>б</a:t>
            </a:r>
            <a:r>
              <a:rPr sz="1100" b="1" spc="-135" dirty="0">
                <a:solidFill>
                  <a:srgbClr val="FFFFFF"/>
                </a:solidFill>
                <a:latin typeface="Calibri"/>
                <a:cs typeface="Calibri"/>
              </a:rPr>
              <a:t>ол</a:t>
            </a:r>
            <a:r>
              <a:rPr sz="1100" b="1" spc="-14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чес</a:t>
            </a:r>
            <a:r>
              <a:rPr sz="1100" b="1" spc="-1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100" b="1" spc="-10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3353" y="2893851"/>
            <a:ext cx="5920740" cy="597535"/>
            <a:chOff x="2063353" y="2893851"/>
            <a:chExt cx="5920740" cy="597535"/>
          </a:xfrm>
        </p:grpSpPr>
        <p:sp>
          <p:nvSpPr>
            <p:cNvPr id="9" name="object 9"/>
            <p:cNvSpPr/>
            <p:nvPr/>
          </p:nvSpPr>
          <p:spPr>
            <a:xfrm>
              <a:off x="2087166" y="3467100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4762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9458" y="2900201"/>
              <a:ext cx="2778125" cy="525145"/>
            </a:xfrm>
            <a:custGeom>
              <a:avLst/>
              <a:gdLst/>
              <a:ahLst/>
              <a:cxnLst/>
              <a:rect l="l" t="t" r="r" b="b"/>
              <a:pathLst>
                <a:path w="2778125" h="525145">
                  <a:moveTo>
                    <a:pt x="2777728" y="0"/>
                  </a:moveTo>
                  <a:lnTo>
                    <a:pt x="0" y="0"/>
                  </a:lnTo>
                  <a:lnTo>
                    <a:pt x="694432" y="525066"/>
                  </a:lnTo>
                  <a:lnTo>
                    <a:pt x="2083296" y="525066"/>
                  </a:lnTo>
                  <a:lnTo>
                    <a:pt x="277772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99458" y="2900201"/>
              <a:ext cx="2778125" cy="525145"/>
            </a:xfrm>
            <a:custGeom>
              <a:avLst/>
              <a:gdLst/>
              <a:ahLst/>
              <a:cxnLst/>
              <a:rect l="l" t="t" r="r" b="b"/>
              <a:pathLst>
                <a:path w="2778125" h="525145">
                  <a:moveTo>
                    <a:pt x="0" y="0"/>
                  </a:moveTo>
                  <a:lnTo>
                    <a:pt x="694432" y="525067"/>
                  </a:lnTo>
                  <a:lnTo>
                    <a:pt x="2083297" y="525067"/>
                  </a:lnTo>
                  <a:lnTo>
                    <a:pt x="2777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992216" y="3015589"/>
            <a:ext cx="1191895" cy="4457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sz="1600" spc="-155" dirty="0">
                <a:latin typeface="Calibri"/>
                <a:cs typeface="Calibri"/>
              </a:rPr>
              <a:t>Н</a:t>
            </a:r>
            <a:r>
              <a:rPr sz="1600" spc="-140" dirty="0">
                <a:latin typeface="Calibri"/>
                <a:cs typeface="Calibri"/>
              </a:rPr>
              <a:t>о</a:t>
            </a:r>
            <a:r>
              <a:rPr sz="1600" spc="-145" dirty="0">
                <a:latin typeface="Calibri"/>
                <a:cs typeface="Calibri"/>
              </a:rPr>
              <a:t>р</a:t>
            </a:r>
            <a:r>
              <a:rPr sz="1600" spc="-250" dirty="0">
                <a:latin typeface="Calibri"/>
                <a:cs typeface="Calibri"/>
              </a:rPr>
              <a:t>м</a:t>
            </a:r>
            <a:r>
              <a:rPr sz="1600" spc="-160" dirty="0">
                <a:latin typeface="Calibri"/>
                <a:cs typeface="Calibri"/>
              </a:rPr>
              <a:t>о</a:t>
            </a:r>
            <a:r>
              <a:rPr sz="1600" spc="-145" dirty="0">
                <a:latin typeface="Calibri"/>
                <a:cs typeface="Calibri"/>
              </a:rPr>
              <a:t>п</a:t>
            </a:r>
            <a:r>
              <a:rPr sz="1600" spc="-140" dirty="0">
                <a:latin typeface="Calibri"/>
                <a:cs typeface="Calibri"/>
              </a:rPr>
              <a:t>е</a:t>
            </a:r>
            <a:r>
              <a:rPr sz="1600" spc="-145" dirty="0">
                <a:latin typeface="Calibri"/>
                <a:cs typeface="Calibri"/>
              </a:rPr>
              <a:t>р</a:t>
            </a:r>
            <a:r>
              <a:rPr sz="1600" spc="-125" dirty="0">
                <a:latin typeface="Calibri"/>
                <a:cs typeface="Calibri"/>
              </a:rPr>
              <a:t>ф</a:t>
            </a:r>
            <a:r>
              <a:rPr sz="1600" spc="-130" dirty="0">
                <a:latin typeface="Calibri"/>
                <a:cs typeface="Calibri"/>
              </a:rPr>
              <a:t>у</a:t>
            </a:r>
            <a:r>
              <a:rPr sz="1600" spc="-114" dirty="0">
                <a:latin typeface="Calibri"/>
                <a:cs typeface="Calibri"/>
              </a:rPr>
              <a:t>з</a:t>
            </a:r>
            <a:r>
              <a:rPr sz="1600" spc="-170" dirty="0">
                <a:latin typeface="Calibri"/>
                <a:cs typeface="Calibri"/>
              </a:rPr>
              <a:t>и</a:t>
            </a:r>
            <a:r>
              <a:rPr sz="1600" spc="-140" dirty="0"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000" spc="-50" dirty="0">
                <a:latin typeface="Calibri"/>
                <a:cs typeface="Calibri"/>
              </a:rPr>
              <a:t>50-50 </a:t>
            </a:r>
            <a:r>
              <a:rPr sz="1000" spc="-85" dirty="0">
                <a:latin typeface="Calibri"/>
                <a:cs typeface="Calibri"/>
              </a:rPr>
              <a:t>мл/100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100" dirty="0">
                <a:latin typeface="Calibri"/>
                <a:cs typeface="Calibri"/>
              </a:rPr>
              <a:t>г/мин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8450" y="423163"/>
            <a:ext cx="8378190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32025" marR="5080" indent="-2219960">
              <a:lnSpc>
                <a:spcPts val="2810"/>
              </a:lnSpc>
              <a:spcBef>
                <a:spcPts val="250"/>
              </a:spcBef>
            </a:pPr>
            <a:r>
              <a:rPr sz="2400" spc="-200" dirty="0"/>
              <a:t>Исход </a:t>
            </a:r>
            <a:r>
              <a:rPr sz="2400" spc="-235" dirty="0"/>
              <a:t>ОЦН </a:t>
            </a:r>
            <a:r>
              <a:rPr sz="2400" spc="75" dirty="0"/>
              <a:t>– </a:t>
            </a:r>
            <a:r>
              <a:rPr sz="2400" spc="-210" dirty="0"/>
              <a:t>восстановление </a:t>
            </a:r>
            <a:r>
              <a:rPr sz="2400" spc="-215" dirty="0"/>
              <a:t>баланса </a:t>
            </a:r>
            <a:r>
              <a:rPr sz="2400" spc="-285" dirty="0"/>
              <a:t>между </a:t>
            </a:r>
            <a:r>
              <a:rPr sz="2400" spc="-245" dirty="0"/>
              <a:t>функциональным </a:t>
            </a:r>
            <a:r>
              <a:rPr sz="2400" spc="-225" dirty="0"/>
              <a:t>состоянием </a:t>
            </a:r>
            <a:r>
              <a:rPr sz="2400" spc="-245" dirty="0"/>
              <a:t>и  </a:t>
            </a:r>
            <a:r>
              <a:rPr sz="2400" spc="-200" dirty="0"/>
              <a:t>хронически </a:t>
            </a:r>
            <a:r>
              <a:rPr sz="2400" spc="-270" dirty="0"/>
              <a:t>сниженным</a:t>
            </a:r>
            <a:r>
              <a:rPr sz="2400" spc="-220" dirty="0"/>
              <a:t> </a:t>
            </a:r>
            <a:r>
              <a:rPr sz="2400" spc="-225" dirty="0"/>
              <a:t>кровотоком</a:t>
            </a:r>
            <a:endParaRPr sz="2400"/>
          </a:p>
        </p:txBody>
      </p:sp>
      <p:grpSp>
        <p:nvGrpSpPr>
          <p:cNvPr id="14" name="object 14"/>
          <p:cNvGrpSpPr/>
          <p:nvPr/>
        </p:nvGrpSpPr>
        <p:grpSpPr>
          <a:xfrm>
            <a:off x="5421710" y="3553619"/>
            <a:ext cx="2172970" cy="498475"/>
            <a:chOff x="5421710" y="3553619"/>
            <a:chExt cx="2172970" cy="498475"/>
          </a:xfrm>
        </p:grpSpPr>
        <p:sp>
          <p:nvSpPr>
            <p:cNvPr id="15" name="object 15"/>
            <p:cNvSpPr/>
            <p:nvPr/>
          </p:nvSpPr>
          <p:spPr>
            <a:xfrm>
              <a:off x="5428060" y="3559969"/>
              <a:ext cx="2160270" cy="485775"/>
            </a:xfrm>
            <a:custGeom>
              <a:avLst/>
              <a:gdLst/>
              <a:ahLst/>
              <a:cxnLst/>
              <a:rect l="l" t="t" r="r" b="b"/>
              <a:pathLst>
                <a:path w="2160270" h="485775">
                  <a:moveTo>
                    <a:pt x="2159793" y="0"/>
                  </a:moveTo>
                  <a:lnTo>
                    <a:pt x="0" y="0"/>
                  </a:lnTo>
                  <a:lnTo>
                    <a:pt x="539948" y="485775"/>
                  </a:lnTo>
                  <a:lnTo>
                    <a:pt x="1619845" y="485775"/>
                  </a:lnTo>
                  <a:lnTo>
                    <a:pt x="2159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28060" y="3559969"/>
              <a:ext cx="2160270" cy="485775"/>
            </a:xfrm>
            <a:custGeom>
              <a:avLst/>
              <a:gdLst/>
              <a:ahLst/>
              <a:cxnLst/>
              <a:rect l="l" t="t" r="r" b="b"/>
              <a:pathLst>
                <a:path w="2160270" h="485775">
                  <a:moveTo>
                    <a:pt x="0" y="0"/>
                  </a:moveTo>
                  <a:lnTo>
                    <a:pt x="539948" y="485775"/>
                  </a:lnTo>
                  <a:lnTo>
                    <a:pt x="1619846" y="485775"/>
                  </a:lnTo>
                  <a:lnTo>
                    <a:pt x="215979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22156" y="3524504"/>
            <a:ext cx="1372235" cy="530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145" dirty="0">
                <a:solidFill>
                  <a:srgbClr val="FFFFFF"/>
                </a:solidFill>
                <a:latin typeface="Calibri"/>
                <a:cs typeface="Calibri"/>
              </a:rPr>
              <a:t>Гипоперфузия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-105" dirty="0">
                <a:solidFill>
                  <a:srgbClr val="FFFFFF"/>
                </a:solidFill>
                <a:latin typeface="Calibri"/>
                <a:cs typeface="Calibri"/>
              </a:rPr>
              <a:t>35 </a:t>
            </a:r>
            <a:r>
              <a:rPr sz="1800" spc="-160" dirty="0">
                <a:solidFill>
                  <a:srgbClr val="FFFFFF"/>
                </a:solidFill>
                <a:latin typeface="Calibri"/>
                <a:cs typeface="Calibri"/>
              </a:rPr>
              <a:t>мл/100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г/мин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37928" y="3553619"/>
            <a:ext cx="2172970" cy="567690"/>
            <a:chOff x="1837928" y="3553619"/>
            <a:chExt cx="2172970" cy="567690"/>
          </a:xfrm>
        </p:grpSpPr>
        <p:sp>
          <p:nvSpPr>
            <p:cNvPr id="19" name="object 19"/>
            <p:cNvSpPr/>
            <p:nvPr/>
          </p:nvSpPr>
          <p:spPr>
            <a:xfrm>
              <a:off x="1844278" y="3559969"/>
              <a:ext cx="2160270" cy="554990"/>
            </a:xfrm>
            <a:custGeom>
              <a:avLst/>
              <a:gdLst/>
              <a:ahLst/>
              <a:cxnLst/>
              <a:rect l="l" t="t" r="r" b="b"/>
              <a:pathLst>
                <a:path w="2160270" h="554989">
                  <a:moveTo>
                    <a:pt x="2159793" y="0"/>
                  </a:moveTo>
                  <a:lnTo>
                    <a:pt x="0" y="0"/>
                  </a:lnTo>
                  <a:lnTo>
                    <a:pt x="539948" y="554831"/>
                  </a:lnTo>
                  <a:lnTo>
                    <a:pt x="1619845" y="554831"/>
                  </a:lnTo>
                  <a:lnTo>
                    <a:pt x="2159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44278" y="3559969"/>
              <a:ext cx="2160270" cy="554990"/>
            </a:xfrm>
            <a:custGeom>
              <a:avLst/>
              <a:gdLst/>
              <a:ahLst/>
              <a:cxnLst/>
              <a:rect l="l" t="t" r="r" b="b"/>
              <a:pathLst>
                <a:path w="2160270" h="554989">
                  <a:moveTo>
                    <a:pt x="0" y="0"/>
                  </a:moveTo>
                  <a:lnTo>
                    <a:pt x="539948" y="554831"/>
                  </a:lnTo>
                  <a:lnTo>
                    <a:pt x="1619846" y="554831"/>
                  </a:lnTo>
                  <a:lnTo>
                    <a:pt x="215979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220913" y="3561079"/>
            <a:ext cx="1407160" cy="52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955">
              <a:lnSpc>
                <a:spcPts val="1795"/>
              </a:lnSpc>
              <a:spcBef>
                <a:spcPts val="100"/>
              </a:spcBef>
            </a:pPr>
            <a:r>
              <a:rPr sz="1500" spc="-160" dirty="0">
                <a:solidFill>
                  <a:srgbClr val="FFFFFF"/>
                </a:solidFill>
                <a:latin typeface="Calibri"/>
                <a:cs typeface="Calibri"/>
              </a:rPr>
              <a:t>Гипометаболизм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ts val="2155"/>
              </a:lnSpc>
            </a:pPr>
            <a:r>
              <a:rPr sz="1800" spc="-130" dirty="0">
                <a:solidFill>
                  <a:srgbClr val="FFFFFF"/>
                </a:solidFill>
                <a:latin typeface="Calibri"/>
                <a:cs typeface="Calibri"/>
              </a:rPr>
              <a:t>1.4 </a:t>
            </a:r>
            <a:r>
              <a:rPr sz="1800" spc="-160" dirty="0">
                <a:solidFill>
                  <a:srgbClr val="FFFFFF"/>
                </a:solidFill>
                <a:latin typeface="Calibri"/>
                <a:cs typeface="Calibri"/>
              </a:rPr>
              <a:t>мл/100</a:t>
            </a:r>
            <a:r>
              <a:rPr sz="1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Calibri"/>
                <a:cs typeface="Calibri"/>
              </a:rPr>
              <a:t>г/мин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94745" y="4076700"/>
            <a:ext cx="4679950" cy="838200"/>
            <a:chOff x="2394745" y="4076700"/>
            <a:chExt cx="4679950" cy="838200"/>
          </a:xfrm>
        </p:grpSpPr>
        <p:sp>
          <p:nvSpPr>
            <p:cNvPr id="23" name="object 23"/>
            <p:cNvSpPr/>
            <p:nvPr/>
          </p:nvSpPr>
          <p:spPr>
            <a:xfrm>
              <a:off x="2412207" y="4114800"/>
              <a:ext cx="4645025" cy="0"/>
            </a:xfrm>
            <a:custGeom>
              <a:avLst/>
              <a:gdLst/>
              <a:ahLst/>
              <a:cxnLst/>
              <a:rect l="l" t="t" r="r" b="b"/>
              <a:pathLst>
                <a:path w="4645025">
                  <a:moveTo>
                    <a:pt x="0" y="0"/>
                  </a:moveTo>
                  <a:lnTo>
                    <a:pt x="4644629" y="1"/>
                  </a:lnTo>
                </a:path>
              </a:pathLst>
            </a:custGeom>
            <a:ln w="3492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40957" y="4114800"/>
              <a:ext cx="1836420" cy="762000"/>
            </a:xfrm>
            <a:custGeom>
              <a:avLst/>
              <a:gdLst/>
              <a:ahLst/>
              <a:cxnLst/>
              <a:rect l="l" t="t" r="r" b="b"/>
              <a:pathLst>
                <a:path w="1836420" h="762000">
                  <a:moveTo>
                    <a:pt x="917971" y="0"/>
                  </a:moveTo>
                  <a:lnTo>
                    <a:pt x="0" y="761999"/>
                  </a:lnTo>
                  <a:lnTo>
                    <a:pt x="1835943" y="761999"/>
                  </a:lnTo>
                  <a:lnTo>
                    <a:pt x="91797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40957" y="4114800"/>
              <a:ext cx="1836420" cy="762000"/>
            </a:xfrm>
            <a:custGeom>
              <a:avLst/>
              <a:gdLst/>
              <a:ahLst/>
              <a:cxnLst/>
              <a:rect l="l" t="t" r="r" b="b"/>
              <a:pathLst>
                <a:path w="1836420" h="762000">
                  <a:moveTo>
                    <a:pt x="0" y="762000"/>
                  </a:moveTo>
                  <a:lnTo>
                    <a:pt x="917972" y="0"/>
                  </a:lnTo>
                  <a:lnTo>
                    <a:pt x="1835944" y="762000"/>
                  </a:lnTo>
                  <a:lnTo>
                    <a:pt x="0" y="762000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413614" y="4511040"/>
            <a:ext cx="6807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800" b="1" spc="-295" dirty="0">
                <a:latin typeface="Calibri"/>
                <a:cs typeface="Calibri"/>
              </a:rPr>
              <a:t>В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800" b="1" spc="-295" dirty="0">
                <a:latin typeface="Calibri"/>
                <a:cs typeface="Calibri"/>
              </a:rPr>
              <a:t>ЕГ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800" b="1" spc="-295" dirty="0">
                <a:latin typeface="Calibri"/>
                <a:cs typeface="Calibri"/>
              </a:rPr>
              <a:t>Е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800" b="1" spc="-295" dirty="0">
                <a:latin typeface="Calibri"/>
                <a:cs typeface="Calibri"/>
              </a:rPr>
              <a:t>Т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800" b="1" spc="-295" dirty="0">
                <a:latin typeface="Calibri"/>
                <a:cs typeface="Calibri"/>
              </a:rPr>
              <a:t>А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800" b="1" spc="-295" dirty="0">
                <a:latin typeface="Calibri"/>
                <a:cs typeface="Calibri"/>
              </a:rPr>
              <a:t>ТИ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b="1" spc="-295" dirty="0">
                <a:latin typeface="Calibri"/>
                <a:cs typeface="Calibri"/>
              </a:rPr>
              <a:t>В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800" b="1" spc="-295" dirty="0">
                <a:latin typeface="Calibri"/>
                <a:cs typeface="Calibri"/>
              </a:rPr>
              <a:t>Н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800" b="1" spc="-295" dirty="0">
                <a:latin typeface="Calibri"/>
                <a:cs typeface="Calibri"/>
              </a:rPr>
              <a:t>О</a:t>
            </a:r>
            <a:r>
              <a:rPr sz="1650" b="1" spc="-442" baseline="-27777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800" b="1" spc="-295" dirty="0">
                <a:latin typeface="Calibri"/>
                <a:cs typeface="Calibri"/>
              </a:rPr>
              <a:t>Е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2834" y="4674108"/>
            <a:ext cx="4914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65" dirty="0">
                <a:latin typeface="Calibri"/>
                <a:cs typeface="Calibri"/>
              </a:rPr>
              <a:t>СОСТОЯНИЕ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605528" y="2468879"/>
            <a:ext cx="627888" cy="20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46191" y="2471927"/>
            <a:ext cx="152400" cy="201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5779008" y="2444495"/>
            <a:ext cx="365760" cy="210820"/>
            <a:chOff x="5779008" y="2444495"/>
            <a:chExt cx="365760" cy="210820"/>
          </a:xfrm>
        </p:grpSpPr>
        <p:sp>
          <p:nvSpPr>
            <p:cNvPr id="31" name="object 31"/>
            <p:cNvSpPr/>
            <p:nvPr/>
          </p:nvSpPr>
          <p:spPr>
            <a:xfrm>
              <a:off x="5787432" y="2452448"/>
              <a:ext cx="350520" cy="194310"/>
            </a:xfrm>
            <a:custGeom>
              <a:avLst/>
              <a:gdLst/>
              <a:ahLst/>
              <a:cxnLst/>
              <a:rect l="l" t="t" r="r" b="b"/>
              <a:pathLst>
                <a:path w="350520" h="194310">
                  <a:moveTo>
                    <a:pt x="181800" y="1066"/>
                  </a:moveTo>
                  <a:lnTo>
                    <a:pt x="173977" y="1066"/>
                  </a:lnTo>
                  <a:lnTo>
                    <a:pt x="167568" y="1141"/>
                  </a:lnTo>
                  <a:lnTo>
                    <a:pt x="126504" y="5067"/>
                  </a:lnTo>
                  <a:lnTo>
                    <a:pt x="126504" y="189090"/>
                  </a:lnTo>
                  <a:lnTo>
                    <a:pt x="162598" y="193090"/>
                  </a:lnTo>
                  <a:lnTo>
                    <a:pt x="184467" y="193090"/>
                  </a:lnTo>
                  <a:lnTo>
                    <a:pt x="225050" y="175577"/>
                  </a:lnTo>
                  <a:lnTo>
                    <a:pt x="232222" y="164020"/>
                  </a:lnTo>
                  <a:lnTo>
                    <a:pt x="174066" y="164020"/>
                  </a:lnTo>
                  <a:lnTo>
                    <a:pt x="170910" y="163887"/>
                  </a:lnTo>
                  <a:lnTo>
                    <a:pt x="163976" y="163353"/>
                  </a:lnTo>
                  <a:lnTo>
                    <a:pt x="161531" y="162953"/>
                  </a:lnTo>
                  <a:lnTo>
                    <a:pt x="160108" y="162420"/>
                  </a:lnTo>
                  <a:lnTo>
                    <a:pt x="160108" y="109346"/>
                  </a:lnTo>
                  <a:lnTo>
                    <a:pt x="230986" y="109346"/>
                  </a:lnTo>
                  <a:lnTo>
                    <a:pt x="225539" y="102368"/>
                  </a:lnTo>
                  <a:lnTo>
                    <a:pt x="222205" y="99479"/>
                  </a:lnTo>
                  <a:lnTo>
                    <a:pt x="214560" y="95211"/>
                  </a:lnTo>
                  <a:lnTo>
                    <a:pt x="210515" y="93611"/>
                  </a:lnTo>
                  <a:lnTo>
                    <a:pt x="206248" y="92544"/>
                  </a:lnTo>
                  <a:lnTo>
                    <a:pt x="206248" y="90944"/>
                  </a:lnTo>
                  <a:lnTo>
                    <a:pt x="211048" y="89344"/>
                  </a:lnTo>
                  <a:lnTo>
                    <a:pt x="215182" y="87033"/>
                  </a:lnTo>
                  <a:lnTo>
                    <a:pt x="219873" y="82943"/>
                  </a:lnTo>
                  <a:lnTo>
                    <a:pt x="160108" y="82943"/>
                  </a:lnTo>
                  <a:lnTo>
                    <a:pt x="160108" y="31203"/>
                  </a:lnTo>
                  <a:lnTo>
                    <a:pt x="163131" y="30492"/>
                  </a:lnTo>
                  <a:lnTo>
                    <a:pt x="168287" y="30137"/>
                  </a:lnTo>
                  <a:lnTo>
                    <a:pt x="231649" y="30137"/>
                  </a:lnTo>
                  <a:lnTo>
                    <a:pt x="231584" y="29825"/>
                  </a:lnTo>
                  <a:lnTo>
                    <a:pt x="189312" y="1689"/>
                  </a:lnTo>
                  <a:lnTo>
                    <a:pt x="181800" y="1066"/>
                  </a:lnTo>
                  <a:close/>
                </a:path>
                <a:path w="350520" h="194310">
                  <a:moveTo>
                    <a:pt x="230986" y="109346"/>
                  </a:moveTo>
                  <a:lnTo>
                    <a:pt x="177444" y="109346"/>
                  </a:lnTo>
                  <a:lnTo>
                    <a:pt x="181044" y="109613"/>
                  </a:lnTo>
                  <a:lnTo>
                    <a:pt x="187979" y="110680"/>
                  </a:lnTo>
                  <a:lnTo>
                    <a:pt x="202514" y="129882"/>
                  </a:lnTo>
                  <a:lnTo>
                    <a:pt x="202514" y="144995"/>
                  </a:lnTo>
                  <a:lnTo>
                    <a:pt x="200113" y="152019"/>
                  </a:lnTo>
                  <a:lnTo>
                    <a:pt x="190512" y="161620"/>
                  </a:lnTo>
                  <a:lnTo>
                    <a:pt x="184378" y="164020"/>
                  </a:lnTo>
                  <a:lnTo>
                    <a:pt x="232222" y="164020"/>
                  </a:lnTo>
                  <a:lnTo>
                    <a:pt x="237718" y="137883"/>
                  </a:lnTo>
                  <a:lnTo>
                    <a:pt x="237597" y="129882"/>
                  </a:lnTo>
                  <a:lnTo>
                    <a:pt x="236874" y="124593"/>
                  </a:lnTo>
                  <a:lnTo>
                    <a:pt x="233495" y="114103"/>
                  </a:lnTo>
                  <a:lnTo>
                    <a:pt x="231194" y="109613"/>
                  </a:lnTo>
                  <a:lnTo>
                    <a:pt x="230986" y="109346"/>
                  </a:lnTo>
                  <a:close/>
                </a:path>
                <a:path w="350520" h="194310">
                  <a:moveTo>
                    <a:pt x="231649" y="30137"/>
                  </a:moveTo>
                  <a:lnTo>
                    <a:pt x="178955" y="30137"/>
                  </a:lnTo>
                  <a:lnTo>
                    <a:pt x="182111" y="30537"/>
                  </a:lnTo>
                  <a:lnTo>
                    <a:pt x="187979" y="32137"/>
                  </a:lnTo>
                  <a:lnTo>
                    <a:pt x="199580" y="50050"/>
                  </a:lnTo>
                  <a:lnTo>
                    <a:pt x="199580" y="61785"/>
                  </a:lnTo>
                  <a:lnTo>
                    <a:pt x="169799" y="82943"/>
                  </a:lnTo>
                  <a:lnTo>
                    <a:pt x="219873" y="82943"/>
                  </a:lnTo>
                  <a:lnTo>
                    <a:pt x="233184" y="51562"/>
                  </a:lnTo>
                  <a:lnTo>
                    <a:pt x="233119" y="37204"/>
                  </a:lnTo>
                  <a:lnTo>
                    <a:pt x="231649" y="30137"/>
                  </a:lnTo>
                  <a:close/>
                </a:path>
                <a:path w="350520" h="194310">
                  <a:moveTo>
                    <a:pt x="350024" y="3733"/>
                  </a:moveTo>
                  <a:lnTo>
                    <a:pt x="256679" y="3733"/>
                  </a:lnTo>
                  <a:lnTo>
                    <a:pt x="256679" y="190423"/>
                  </a:lnTo>
                  <a:lnTo>
                    <a:pt x="290283" y="190423"/>
                  </a:lnTo>
                  <a:lnTo>
                    <a:pt x="290283" y="114147"/>
                  </a:lnTo>
                  <a:lnTo>
                    <a:pt x="345224" y="114147"/>
                  </a:lnTo>
                  <a:lnTo>
                    <a:pt x="345224" y="83210"/>
                  </a:lnTo>
                  <a:lnTo>
                    <a:pt x="290283" y="83210"/>
                  </a:lnTo>
                  <a:lnTo>
                    <a:pt x="290283" y="34670"/>
                  </a:lnTo>
                  <a:lnTo>
                    <a:pt x="350024" y="34670"/>
                  </a:lnTo>
                  <a:lnTo>
                    <a:pt x="350024" y="3733"/>
                  </a:lnTo>
                  <a:close/>
                </a:path>
                <a:path w="350520" h="194310">
                  <a:moveTo>
                    <a:pt x="78054" y="0"/>
                  </a:moveTo>
                  <a:lnTo>
                    <a:pt x="69341" y="0"/>
                  </a:lnTo>
                  <a:lnTo>
                    <a:pt x="62957" y="283"/>
                  </a:lnTo>
                  <a:lnTo>
                    <a:pt x="26778" y="15010"/>
                  </a:lnTo>
                  <a:lnTo>
                    <a:pt x="6000" y="49872"/>
                  </a:lnTo>
                  <a:lnTo>
                    <a:pt x="0" y="96812"/>
                  </a:lnTo>
                  <a:lnTo>
                    <a:pt x="333" y="109880"/>
                  </a:lnTo>
                  <a:lnTo>
                    <a:pt x="8251" y="151568"/>
                  </a:lnTo>
                  <a:lnTo>
                    <a:pt x="35729" y="186348"/>
                  </a:lnTo>
                  <a:lnTo>
                    <a:pt x="68541" y="194157"/>
                  </a:lnTo>
                  <a:lnTo>
                    <a:pt x="76187" y="194157"/>
                  </a:lnTo>
                  <a:lnTo>
                    <a:pt x="83877" y="193268"/>
                  </a:lnTo>
                  <a:lnTo>
                    <a:pt x="99345" y="189712"/>
                  </a:lnTo>
                  <a:lnTo>
                    <a:pt x="105524" y="186867"/>
                  </a:lnTo>
                  <a:lnTo>
                    <a:pt x="110147" y="182956"/>
                  </a:lnTo>
                  <a:lnTo>
                    <a:pt x="105492" y="163220"/>
                  </a:lnTo>
                  <a:lnTo>
                    <a:pt x="68364" y="163220"/>
                  </a:lnTo>
                  <a:lnTo>
                    <a:pt x="62274" y="161620"/>
                  </a:lnTo>
                  <a:lnTo>
                    <a:pt x="37471" y="123882"/>
                  </a:lnTo>
                  <a:lnTo>
                    <a:pt x="35204" y="97078"/>
                  </a:lnTo>
                  <a:lnTo>
                    <a:pt x="35821" y="81143"/>
                  </a:lnTo>
                  <a:lnTo>
                    <a:pt x="50539" y="39938"/>
                  </a:lnTo>
                  <a:lnTo>
                    <a:pt x="73342" y="30937"/>
                  </a:lnTo>
                  <a:lnTo>
                    <a:pt x="102607" y="30937"/>
                  </a:lnTo>
                  <a:lnTo>
                    <a:pt x="108013" y="6934"/>
                  </a:lnTo>
                  <a:lnTo>
                    <a:pt x="103924" y="5156"/>
                  </a:lnTo>
                  <a:lnTo>
                    <a:pt x="98634" y="3555"/>
                  </a:lnTo>
                  <a:lnTo>
                    <a:pt x="85655" y="711"/>
                  </a:lnTo>
                  <a:lnTo>
                    <a:pt x="78054" y="0"/>
                  </a:lnTo>
                  <a:close/>
                </a:path>
                <a:path w="350520" h="194310">
                  <a:moveTo>
                    <a:pt x="103479" y="154686"/>
                  </a:moveTo>
                  <a:lnTo>
                    <a:pt x="99923" y="156997"/>
                  </a:lnTo>
                  <a:lnTo>
                    <a:pt x="95923" y="158997"/>
                  </a:lnTo>
                  <a:lnTo>
                    <a:pt x="87033" y="162375"/>
                  </a:lnTo>
                  <a:lnTo>
                    <a:pt x="81699" y="163220"/>
                  </a:lnTo>
                  <a:lnTo>
                    <a:pt x="105492" y="163220"/>
                  </a:lnTo>
                  <a:lnTo>
                    <a:pt x="103479" y="154686"/>
                  </a:lnTo>
                  <a:close/>
                </a:path>
                <a:path w="350520" h="194310">
                  <a:moveTo>
                    <a:pt x="102607" y="30937"/>
                  </a:moveTo>
                  <a:lnTo>
                    <a:pt x="79565" y="30937"/>
                  </a:lnTo>
                  <a:lnTo>
                    <a:pt x="84943" y="31426"/>
                  </a:lnTo>
                  <a:lnTo>
                    <a:pt x="94011" y="33381"/>
                  </a:lnTo>
                  <a:lnTo>
                    <a:pt x="97967" y="34759"/>
                  </a:lnTo>
                  <a:lnTo>
                    <a:pt x="101345" y="36537"/>
                  </a:lnTo>
                  <a:lnTo>
                    <a:pt x="102607" y="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947540" y="2482585"/>
              <a:ext cx="42545" cy="133985"/>
            </a:xfrm>
            <a:custGeom>
              <a:avLst/>
              <a:gdLst/>
              <a:ahLst/>
              <a:cxnLst/>
              <a:rect l="l" t="t" r="r" b="b"/>
              <a:pathLst>
                <a:path w="42545" h="133985">
                  <a:moveTo>
                    <a:pt x="0" y="79209"/>
                  </a:moveTo>
                  <a:lnTo>
                    <a:pt x="0" y="132283"/>
                  </a:lnTo>
                  <a:lnTo>
                    <a:pt x="1422" y="132816"/>
                  </a:lnTo>
                  <a:lnTo>
                    <a:pt x="3867" y="133216"/>
                  </a:lnTo>
                  <a:lnTo>
                    <a:pt x="7334" y="133483"/>
                  </a:lnTo>
                  <a:lnTo>
                    <a:pt x="10801" y="133750"/>
                  </a:lnTo>
                  <a:lnTo>
                    <a:pt x="13957" y="133883"/>
                  </a:lnTo>
                  <a:lnTo>
                    <a:pt x="16802" y="133883"/>
                  </a:lnTo>
                  <a:lnTo>
                    <a:pt x="24269" y="133883"/>
                  </a:lnTo>
                  <a:lnTo>
                    <a:pt x="30403" y="131483"/>
                  </a:lnTo>
                  <a:lnTo>
                    <a:pt x="35204" y="126682"/>
                  </a:lnTo>
                  <a:lnTo>
                    <a:pt x="40004" y="121881"/>
                  </a:lnTo>
                  <a:lnTo>
                    <a:pt x="42405" y="114858"/>
                  </a:lnTo>
                  <a:lnTo>
                    <a:pt x="42405" y="105613"/>
                  </a:lnTo>
                  <a:lnTo>
                    <a:pt x="42405" y="99745"/>
                  </a:lnTo>
                  <a:lnTo>
                    <a:pt x="41605" y="95078"/>
                  </a:lnTo>
                  <a:lnTo>
                    <a:pt x="40004" y="91611"/>
                  </a:lnTo>
                  <a:lnTo>
                    <a:pt x="38404" y="88144"/>
                  </a:lnTo>
                  <a:lnTo>
                    <a:pt x="24403" y="80010"/>
                  </a:lnTo>
                  <a:lnTo>
                    <a:pt x="20935" y="79476"/>
                  </a:lnTo>
                  <a:lnTo>
                    <a:pt x="17335" y="79209"/>
                  </a:lnTo>
                  <a:lnTo>
                    <a:pt x="13601" y="79209"/>
                  </a:lnTo>
                  <a:lnTo>
                    <a:pt x="0" y="79209"/>
                  </a:lnTo>
                  <a:close/>
                </a:path>
                <a:path w="42545" h="133985">
                  <a:moveTo>
                    <a:pt x="15468" y="0"/>
                  </a:moveTo>
                  <a:lnTo>
                    <a:pt x="8178" y="0"/>
                  </a:lnTo>
                  <a:lnTo>
                    <a:pt x="3022" y="355"/>
                  </a:lnTo>
                  <a:lnTo>
                    <a:pt x="0" y="1066"/>
                  </a:lnTo>
                  <a:lnTo>
                    <a:pt x="0" y="52806"/>
                  </a:lnTo>
                  <a:lnTo>
                    <a:pt x="7734" y="52806"/>
                  </a:lnTo>
                  <a:lnTo>
                    <a:pt x="9690" y="52806"/>
                  </a:lnTo>
                  <a:lnTo>
                    <a:pt x="11957" y="52673"/>
                  </a:lnTo>
                  <a:lnTo>
                    <a:pt x="14535" y="52406"/>
                  </a:lnTo>
                  <a:lnTo>
                    <a:pt x="17113" y="52139"/>
                  </a:lnTo>
                  <a:lnTo>
                    <a:pt x="39471" y="31648"/>
                  </a:lnTo>
                  <a:lnTo>
                    <a:pt x="39471" y="24536"/>
                  </a:lnTo>
                  <a:lnTo>
                    <a:pt x="39471" y="19913"/>
                  </a:lnTo>
                  <a:lnTo>
                    <a:pt x="38849" y="16002"/>
                  </a:lnTo>
                  <a:lnTo>
                    <a:pt x="37604" y="12801"/>
                  </a:lnTo>
                  <a:lnTo>
                    <a:pt x="36360" y="9601"/>
                  </a:lnTo>
                  <a:lnTo>
                    <a:pt x="34670" y="7067"/>
                  </a:lnTo>
                  <a:lnTo>
                    <a:pt x="32537" y="5200"/>
                  </a:lnTo>
                  <a:lnTo>
                    <a:pt x="30403" y="3333"/>
                  </a:lnTo>
                  <a:lnTo>
                    <a:pt x="27870" y="2000"/>
                  </a:lnTo>
                  <a:lnTo>
                    <a:pt x="24936" y="1200"/>
                  </a:lnTo>
                  <a:lnTo>
                    <a:pt x="22002" y="400"/>
                  </a:lnTo>
                  <a:lnTo>
                    <a:pt x="18846" y="0"/>
                  </a:lnTo>
                  <a:lnTo>
                    <a:pt x="15468" y="0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79008" y="2444495"/>
              <a:ext cx="365760" cy="2103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3422903" y="2456688"/>
            <a:ext cx="1916430" cy="1093470"/>
            <a:chOff x="3422903" y="2456688"/>
            <a:chExt cx="1916430" cy="1093470"/>
          </a:xfrm>
        </p:grpSpPr>
        <p:sp>
          <p:nvSpPr>
            <p:cNvPr id="35" name="object 35"/>
            <p:cNvSpPr/>
            <p:nvPr/>
          </p:nvSpPr>
          <p:spPr>
            <a:xfrm>
              <a:off x="4234512" y="3042048"/>
              <a:ext cx="1104900" cy="508000"/>
            </a:xfrm>
            <a:custGeom>
              <a:avLst/>
              <a:gdLst/>
              <a:ahLst/>
              <a:cxnLst/>
              <a:rect l="l" t="t" r="r" b="b"/>
              <a:pathLst>
                <a:path w="1104900" h="508000">
                  <a:moveTo>
                    <a:pt x="1104790" y="0"/>
                  </a:moveTo>
                  <a:lnTo>
                    <a:pt x="0" y="0"/>
                  </a:lnTo>
                  <a:lnTo>
                    <a:pt x="0" y="507830"/>
                  </a:lnTo>
                  <a:lnTo>
                    <a:pt x="1104790" y="507830"/>
                  </a:lnTo>
                  <a:lnTo>
                    <a:pt x="11047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22903" y="2456688"/>
              <a:ext cx="585215" cy="20726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1167" y="2569464"/>
              <a:ext cx="76200" cy="1432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250691" y="2405888"/>
            <a:ext cx="144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00B050"/>
                </a:solidFill>
                <a:latin typeface="Calibri"/>
                <a:cs typeface="Calibri"/>
              </a:rPr>
              <a:t>=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34512" y="3061716"/>
            <a:ext cx="1104900" cy="4432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13360" marR="121920" indent="-116839">
              <a:lnSpc>
                <a:spcPts val="1610"/>
              </a:lnSpc>
              <a:spcBef>
                <a:spcPts val="210"/>
              </a:spcBef>
            </a:pPr>
            <a:r>
              <a:rPr sz="1400" spc="-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114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400" spc="-34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spc="-175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400" spc="-18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400" spc="-15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400" spc="-17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spc="-18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Е  </a:t>
            </a:r>
            <a:r>
              <a:rPr sz="1400" spc="-145" dirty="0">
                <a:solidFill>
                  <a:srgbClr val="FFFFFF"/>
                </a:solidFill>
                <a:latin typeface="Calibri"/>
                <a:cs typeface="Calibri"/>
              </a:rPr>
              <a:t>СОЗНАНИЕ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366962" y="1158480"/>
            <a:ext cx="594360" cy="1769745"/>
          </a:xfrm>
          <a:custGeom>
            <a:avLst/>
            <a:gdLst/>
            <a:ahLst/>
            <a:cxnLst/>
            <a:rect l="l" t="t" r="r" b="b"/>
            <a:pathLst>
              <a:path w="594360" h="1769745">
                <a:moveTo>
                  <a:pt x="445592" y="0"/>
                </a:moveTo>
                <a:lnTo>
                  <a:pt x="148530" y="0"/>
                </a:lnTo>
                <a:lnTo>
                  <a:pt x="148530" y="1463823"/>
                </a:lnTo>
                <a:lnTo>
                  <a:pt x="0" y="1463823"/>
                </a:lnTo>
                <a:lnTo>
                  <a:pt x="297061" y="1769268"/>
                </a:lnTo>
                <a:lnTo>
                  <a:pt x="594122" y="1463823"/>
                </a:lnTo>
                <a:lnTo>
                  <a:pt x="445592" y="1463823"/>
                </a:lnTo>
                <a:lnTo>
                  <a:pt x="44559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594173" y="1568716"/>
            <a:ext cx="160020" cy="797560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Очаговый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дефицит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22069" y="1221556"/>
            <a:ext cx="607060" cy="2336165"/>
            <a:chOff x="2822069" y="1221556"/>
            <a:chExt cx="607060" cy="2336165"/>
          </a:xfrm>
        </p:grpSpPr>
        <p:sp>
          <p:nvSpPr>
            <p:cNvPr id="43" name="object 43"/>
            <p:cNvSpPr/>
            <p:nvPr/>
          </p:nvSpPr>
          <p:spPr>
            <a:xfrm>
              <a:off x="2828419" y="1227907"/>
              <a:ext cx="594360" cy="2323465"/>
            </a:xfrm>
            <a:custGeom>
              <a:avLst/>
              <a:gdLst/>
              <a:ahLst/>
              <a:cxnLst/>
              <a:rect l="l" t="t" r="r" b="b"/>
              <a:pathLst>
                <a:path w="594360" h="2323465">
                  <a:moveTo>
                    <a:pt x="445592" y="0"/>
                  </a:moveTo>
                  <a:lnTo>
                    <a:pt x="148530" y="0"/>
                  </a:lnTo>
                  <a:lnTo>
                    <a:pt x="148530" y="2017487"/>
                  </a:lnTo>
                  <a:lnTo>
                    <a:pt x="0" y="2017487"/>
                  </a:lnTo>
                  <a:lnTo>
                    <a:pt x="297061" y="2322908"/>
                  </a:lnTo>
                  <a:lnTo>
                    <a:pt x="594122" y="2017487"/>
                  </a:lnTo>
                  <a:lnTo>
                    <a:pt x="445592" y="2017487"/>
                  </a:lnTo>
                  <a:lnTo>
                    <a:pt x="4455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28419" y="1227906"/>
              <a:ext cx="594360" cy="2323465"/>
            </a:xfrm>
            <a:custGeom>
              <a:avLst/>
              <a:gdLst/>
              <a:ahLst/>
              <a:cxnLst/>
              <a:rect l="l" t="t" r="r" b="b"/>
              <a:pathLst>
                <a:path w="594360" h="2323465">
                  <a:moveTo>
                    <a:pt x="594122" y="2017488"/>
                  </a:moveTo>
                  <a:lnTo>
                    <a:pt x="297061" y="2322909"/>
                  </a:lnTo>
                  <a:lnTo>
                    <a:pt x="0" y="2017488"/>
                  </a:lnTo>
                  <a:lnTo>
                    <a:pt x="148530" y="2017488"/>
                  </a:lnTo>
                  <a:lnTo>
                    <a:pt x="148530" y="0"/>
                  </a:lnTo>
                  <a:lnTo>
                    <a:pt x="445591" y="0"/>
                  </a:lnTo>
                  <a:lnTo>
                    <a:pt x="445591" y="2017488"/>
                  </a:lnTo>
                  <a:lnTo>
                    <a:pt x="594122" y="2017488"/>
                  </a:lnTo>
                  <a:close/>
                </a:path>
              </a:pathLst>
            </a:custGeom>
            <a:ln w="127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55630" y="1802124"/>
            <a:ext cx="160020" cy="102425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Стойкая </a:t>
            </a:r>
            <a:r>
              <a:rPr sz="900" spc="-75" dirty="0">
                <a:solidFill>
                  <a:srgbClr val="FFFFFF"/>
                </a:solidFill>
                <a:latin typeface="Calibri"/>
                <a:cs typeface="Calibri"/>
              </a:rPr>
              <a:t>утрата</a:t>
            </a:r>
            <a:r>
              <a:rPr sz="9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85" dirty="0">
                <a:solidFill>
                  <a:srgbClr val="FFFFFF"/>
                </a:solidFill>
                <a:latin typeface="Calibri"/>
                <a:cs typeface="Calibri"/>
              </a:rPr>
              <a:t>сознания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4312" y="2851732"/>
            <a:ext cx="2686050" cy="622300"/>
            <a:chOff x="1484312" y="2851732"/>
            <a:chExt cx="2686050" cy="622300"/>
          </a:xfrm>
        </p:grpSpPr>
        <p:sp>
          <p:nvSpPr>
            <p:cNvPr id="3" name="object 3"/>
            <p:cNvSpPr/>
            <p:nvPr/>
          </p:nvSpPr>
          <p:spPr>
            <a:xfrm>
              <a:off x="1490662" y="2858082"/>
              <a:ext cx="2673350" cy="609600"/>
            </a:xfrm>
            <a:custGeom>
              <a:avLst/>
              <a:gdLst/>
              <a:ahLst/>
              <a:cxnLst/>
              <a:rect l="l" t="t" r="r" b="b"/>
              <a:pathLst>
                <a:path w="2673350" h="609600">
                  <a:moveTo>
                    <a:pt x="2672953" y="0"/>
                  </a:moveTo>
                  <a:lnTo>
                    <a:pt x="0" y="0"/>
                  </a:lnTo>
                  <a:lnTo>
                    <a:pt x="668238" y="609019"/>
                  </a:lnTo>
                  <a:lnTo>
                    <a:pt x="2004715" y="609019"/>
                  </a:lnTo>
                  <a:lnTo>
                    <a:pt x="267295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90662" y="2858082"/>
              <a:ext cx="2673350" cy="609600"/>
            </a:xfrm>
            <a:custGeom>
              <a:avLst/>
              <a:gdLst/>
              <a:ahLst/>
              <a:cxnLst/>
              <a:rect l="l" t="t" r="r" b="b"/>
              <a:pathLst>
                <a:path w="2673350" h="609600">
                  <a:moveTo>
                    <a:pt x="0" y="0"/>
                  </a:moveTo>
                  <a:lnTo>
                    <a:pt x="668238" y="609019"/>
                  </a:lnTo>
                  <a:lnTo>
                    <a:pt x="2004716" y="609019"/>
                  </a:lnTo>
                  <a:lnTo>
                    <a:pt x="267295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73076" y="2998723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Calibri"/>
                <a:cs typeface="Calibri"/>
              </a:rPr>
              <a:t>нормометаболизм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63353" y="2851732"/>
            <a:ext cx="5995670" cy="1934845"/>
            <a:chOff x="2063353" y="2851732"/>
            <a:chExt cx="5995670" cy="1934845"/>
          </a:xfrm>
        </p:grpSpPr>
        <p:sp>
          <p:nvSpPr>
            <p:cNvPr id="7" name="object 7"/>
            <p:cNvSpPr/>
            <p:nvPr/>
          </p:nvSpPr>
          <p:spPr>
            <a:xfrm>
              <a:off x="3530729" y="3247214"/>
              <a:ext cx="1938020" cy="1539240"/>
            </a:xfrm>
            <a:custGeom>
              <a:avLst/>
              <a:gdLst/>
              <a:ahLst/>
              <a:cxnLst/>
              <a:rect l="l" t="t" r="r" b="b"/>
              <a:pathLst>
                <a:path w="1938020" h="1539239">
                  <a:moveTo>
                    <a:pt x="1865640" y="1462899"/>
                  </a:moveTo>
                  <a:lnTo>
                    <a:pt x="1677064" y="1462899"/>
                  </a:lnTo>
                  <a:lnTo>
                    <a:pt x="1677064" y="1539099"/>
                  </a:lnTo>
                  <a:lnTo>
                    <a:pt x="1905664" y="1539099"/>
                  </a:lnTo>
                  <a:lnTo>
                    <a:pt x="1905664" y="1521576"/>
                  </a:lnTo>
                  <a:lnTo>
                    <a:pt x="1873599" y="1521576"/>
                  </a:lnTo>
                  <a:lnTo>
                    <a:pt x="1844606" y="1476397"/>
                  </a:lnTo>
                  <a:lnTo>
                    <a:pt x="1865640" y="1462899"/>
                  </a:lnTo>
                  <a:close/>
                </a:path>
                <a:path w="1938020" h="1539239">
                  <a:moveTo>
                    <a:pt x="1908736" y="1435243"/>
                  </a:moveTo>
                  <a:lnTo>
                    <a:pt x="1844606" y="1476397"/>
                  </a:lnTo>
                  <a:lnTo>
                    <a:pt x="1873599" y="1521576"/>
                  </a:lnTo>
                  <a:lnTo>
                    <a:pt x="1905664" y="1500999"/>
                  </a:lnTo>
                  <a:lnTo>
                    <a:pt x="1905664" y="1462899"/>
                  </a:lnTo>
                  <a:lnTo>
                    <a:pt x="1926484" y="1462899"/>
                  </a:lnTo>
                  <a:lnTo>
                    <a:pt x="1908736" y="1435243"/>
                  </a:lnTo>
                  <a:close/>
                </a:path>
                <a:path w="1938020" h="1539239">
                  <a:moveTo>
                    <a:pt x="1905664" y="1500999"/>
                  </a:moveTo>
                  <a:lnTo>
                    <a:pt x="1873599" y="1521576"/>
                  </a:lnTo>
                  <a:lnTo>
                    <a:pt x="1905664" y="1521576"/>
                  </a:lnTo>
                  <a:lnTo>
                    <a:pt x="1905664" y="1500999"/>
                  </a:lnTo>
                  <a:close/>
                </a:path>
                <a:path w="1938020" h="1539239">
                  <a:moveTo>
                    <a:pt x="1926484" y="1462899"/>
                  </a:moveTo>
                  <a:lnTo>
                    <a:pt x="1905664" y="1462899"/>
                  </a:lnTo>
                  <a:lnTo>
                    <a:pt x="1905664" y="1500999"/>
                  </a:lnTo>
                  <a:lnTo>
                    <a:pt x="1937729" y="1480421"/>
                  </a:lnTo>
                  <a:lnTo>
                    <a:pt x="1926484" y="1462899"/>
                  </a:lnTo>
                  <a:close/>
                </a:path>
                <a:path w="1938020" h="1539239">
                  <a:moveTo>
                    <a:pt x="1600864" y="1462899"/>
                  </a:moveTo>
                  <a:lnTo>
                    <a:pt x="1372264" y="1462899"/>
                  </a:lnTo>
                  <a:lnTo>
                    <a:pt x="1372264" y="1539099"/>
                  </a:lnTo>
                  <a:lnTo>
                    <a:pt x="1600864" y="1539099"/>
                  </a:lnTo>
                  <a:lnTo>
                    <a:pt x="1600864" y="1462899"/>
                  </a:lnTo>
                  <a:close/>
                </a:path>
                <a:path w="1938020" h="1539239">
                  <a:moveTo>
                    <a:pt x="1296064" y="1462899"/>
                  </a:moveTo>
                  <a:lnTo>
                    <a:pt x="1067464" y="1462899"/>
                  </a:lnTo>
                  <a:lnTo>
                    <a:pt x="1067464" y="1539099"/>
                  </a:lnTo>
                  <a:lnTo>
                    <a:pt x="1296064" y="1539099"/>
                  </a:lnTo>
                  <a:lnTo>
                    <a:pt x="1296064" y="1462899"/>
                  </a:lnTo>
                  <a:close/>
                </a:path>
                <a:path w="1938020" h="1539239">
                  <a:moveTo>
                    <a:pt x="991264" y="1462899"/>
                  </a:moveTo>
                  <a:lnTo>
                    <a:pt x="762664" y="1462899"/>
                  </a:lnTo>
                  <a:lnTo>
                    <a:pt x="762664" y="1539099"/>
                  </a:lnTo>
                  <a:lnTo>
                    <a:pt x="991264" y="1539099"/>
                  </a:lnTo>
                  <a:lnTo>
                    <a:pt x="991264" y="1462899"/>
                  </a:lnTo>
                  <a:close/>
                </a:path>
                <a:path w="1938020" h="1539239">
                  <a:moveTo>
                    <a:pt x="686464" y="1462899"/>
                  </a:moveTo>
                  <a:lnTo>
                    <a:pt x="457864" y="1462899"/>
                  </a:lnTo>
                  <a:lnTo>
                    <a:pt x="457864" y="1539099"/>
                  </a:lnTo>
                  <a:lnTo>
                    <a:pt x="686464" y="1539099"/>
                  </a:lnTo>
                  <a:lnTo>
                    <a:pt x="686464" y="1462899"/>
                  </a:lnTo>
                  <a:close/>
                </a:path>
                <a:path w="1938020" h="1539239">
                  <a:moveTo>
                    <a:pt x="157261" y="1294042"/>
                  </a:moveTo>
                  <a:lnTo>
                    <a:pt x="0" y="1539099"/>
                  </a:lnTo>
                  <a:lnTo>
                    <a:pt x="76864" y="1539099"/>
                  </a:lnTo>
                  <a:lnTo>
                    <a:pt x="76864" y="1475972"/>
                  </a:lnTo>
                  <a:lnTo>
                    <a:pt x="69720" y="1462899"/>
                  </a:lnTo>
                  <a:lnTo>
                    <a:pt x="139440" y="1462899"/>
                  </a:lnTo>
                  <a:lnTo>
                    <a:pt x="221391" y="1335197"/>
                  </a:lnTo>
                  <a:lnTo>
                    <a:pt x="157261" y="1294042"/>
                  </a:lnTo>
                  <a:close/>
                </a:path>
                <a:path w="1938020" h="1539239">
                  <a:moveTo>
                    <a:pt x="381664" y="1462899"/>
                  </a:moveTo>
                  <a:lnTo>
                    <a:pt x="153064" y="1462899"/>
                  </a:lnTo>
                  <a:lnTo>
                    <a:pt x="153064" y="1539099"/>
                  </a:lnTo>
                  <a:lnTo>
                    <a:pt x="381664" y="1539099"/>
                  </a:lnTo>
                  <a:lnTo>
                    <a:pt x="381664" y="1462899"/>
                  </a:lnTo>
                  <a:close/>
                </a:path>
                <a:path w="1938020" h="1539239">
                  <a:moveTo>
                    <a:pt x="139440" y="1462899"/>
                  </a:moveTo>
                  <a:lnTo>
                    <a:pt x="76864" y="1462899"/>
                  </a:lnTo>
                  <a:lnTo>
                    <a:pt x="76864" y="1475972"/>
                  </a:lnTo>
                  <a:lnTo>
                    <a:pt x="101785" y="1521576"/>
                  </a:lnTo>
                  <a:lnTo>
                    <a:pt x="139440" y="1462899"/>
                  </a:lnTo>
                  <a:close/>
                </a:path>
                <a:path w="1938020" h="1539239">
                  <a:moveTo>
                    <a:pt x="76864" y="1462899"/>
                  </a:moveTo>
                  <a:lnTo>
                    <a:pt x="69720" y="1462899"/>
                  </a:lnTo>
                  <a:lnTo>
                    <a:pt x="76864" y="1475972"/>
                  </a:lnTo>
                  <a:lnTo>
                    <a:pt x="76864" y="1462899"/>
                  </a:lnTo>
                  <a:close/>
                </a:path>
                <a:path w="1938020" h="1539239">
                  <a:moveTo>
                    <a:pt x="321880" y="1037520"/>
                  </a:moveTo>
                  <a:lnTo>
                    <a:pt x="198415" y="1229912"/>
                  </a:lnTo>
                  <a:lnTo>
                    <a:pt x="262545" y="1271067"/>
                  </a:lnTo>
                  <a:lnTo>
                    <a:pt x="386010" y="1078675"/>
                  </a:lnTo>
                  <a:lnTo>
                    <a:pt x="321880" y="1037520"/>
                  </a:lnTo>
                  <a:close/>
                </a:path>
                <a:path w="1938020" h="1539239">
                  <a:moveTo>
                    <a:pt x="486498" y="780997"/>
                  </a:moveTo>
                  <a:lnTo>
                    <a:pt x="363034" y="973390"/>
                  </a:lnTo>
                  <a:lnTo>
                    <a:pt x="427165" y="1014544"/>
                  </a:lnTo>
                  <a:lnTo>
                    <a:pt x="550630" y="822153"/>
                  </a:lnTo>
                  <a:lnTo>
                    <a:pt x="486498" y="780997"/>
                  </a:lnTo>
                  <a:close/>
                </a:path>
                <a:path w="1938020" h="1539239">
                  <a:moveTo>
                    <a:pt x="651117" y="524475"/>
                  </a:moveTo>
                  <a:lnTo>
                    <a:pt x="527653" y="716868"/>
                  </a:lnTo>
                  <a:lnTo>
                    <a:pt x="591784" y="758022"/>
                  </a:lnTo>
                  <a:lnTo>
                    <a:pt x="715248" y="565631"/>
                  </a:lnTo>
                  <a:lnTo>
                    <a:pt x="651117" y="524475"/>
                  </a:lnTo>
                  <a:close/>
                </a:path>
                <a:path w="1938020" h="1539239">
                  <a:moveTo>
                    <a:pt x="815737" y="267954"/>
                  </a:moveTo>
                  <a:lnTo>
                    <a:pt x="692273" y="460345"/>
                  </a:lnTo>
                  <a:lnTo>
                    <a:pt x="756403" y="501500"/>
                  </a:lnTo>
                  <a:lnTo>
                    <a:pt x="879867" y="309109"/>
                  </a:lnTo>
                  <a:lnTo>
                    <a:pt x="815737" y="267954"/>
                  </a:lnTo>
                  <a:close/>
                </a:path>
                <a:path w="1938020" h="1539239">
                  <a:moveTo>
                    <a:pt x="1085641" y="152632"/>
                  </a:moveTo>
                  <a:lnTo>
                    <a:pt x="1021510" y="193786"/>
                  </a:lnTo>
                  <a:lnTo>
                    <a:pt x="1144974" y="386179"/>
                  </a:lnTo>
                  <a:lnTo>
                    <a:pt x="1209106" y="345023"/>
                  </a:lnTo>
                  <a:lnTo>
                    <a:pt x="1085641" y="152632"/>
                  </a:lnTo>
                  <a:close/>
                </a:path>
                <a:path w="1938020" h="1539239">
                  <a:moveTo>
                    <a:pt x="987692" y="0"/>
                  </a:moveTo>
                  <a:lnTo>
                    <a:pt x="856891" y="203823"/>
                  </a:lnTo>
                  <a:lnTo>
                    <a:pt x="921023" y="244977"/>
                  </a:lnTo>
                  <a:lnTo>
                    <a:pt x="995028" y="129656"/>
                  </a:lnTo>
                  <a:lnTo>
                    <a:pt x="980356" y="129656"/>
                  </a:lnTo>
                  <a:lnTo>
                    <a:pt x="955626" y="91121"/>
                  </a:lnTo>
                  <a:lnTo>
                    <a:pt x="1040406" y="91121"/>
                  </a:lnTo>
                  <a:lnTo>
                    <a:pt x="1044487" y="88502"/>
                  </a:lnTo>
                  <a:lnTo>
                    <a:pt x="987692" y="0"/>
                  </a:lnTo>
                  <a:close/>
                </a:path>
                <a:path w="1938020" h="1539239">
                  <a:moveTo>
                    <a:pt x="1019757" y="91121"/>
                  </a:moveTo>
                  <a:lnTo>
                    <a:pt x="955626" y="91121"/>
                  </a:lnTo>
                  <a:lnTo>
                    <a:pt x="980356" y="129656"/>
                  </a:lnTo>
                  <a:lnTo>
                    <a:pt x="1005300" y="113649"/>
                  </a:lnTo>
                  <a:lnTo>
                    <a:pt x="1019757" y="91121"/>
                  </a:lnTo>
                  <a:close/>
                </a:path>
                <a:path w="1938020" h="1539239">
                  <a:moveTo>
                    <a:pt x="1005300" y="113649"/>
                  </a:moveTo>
                  <a:lnTo>
                    <a:pt x="980356" y="129656"/>
                  </a:lnTo>
                  <a:lnTo>
                    <a:pt x="995028" y="129656"/>
                  </a:lnTo>
                  <a:lnTo>
                    <a:pt x="1005300" y="113649"/>
                  </a:lnTo>
                  <a:close/>
                </a:path>
                <a:path w="1938020" h="1539239">
                  <a:moveTo>
                    <a:pt x="1040406" y="91121"/>
                  </a:moveTo>
                  <a:lnTo>
                    <a:pt x="1019757" y="91121"/>
                  </a:lnTo>
                  <a:lnTo>
                    <a:pt x="1005300" y="113649"/>
                  </a:lnTo>
                  <a:lnTo>
                    <a:pt x="1040406" y="91121"/>
                  </a:lnTo>
                  <a:close/>
                </a:path>
                <a:path w="1938020" h="1539239">
                  <a:moveTo>
                    <a:pt x="1250260" y="409154"/>
                  </a:moveTo>
                  <a:lnTo>
                    <a:pt x="1186130" y="450308"/>
                  </a:lnTo>
                  <a:lnTo>
                    <a:pt x="1309594" y="642701"/>
                  </a:lnTo>
                  <a:lnTo>
                    <a:pt x="1373724" y="601545"/>
                  </a:lnTo>
                  <a:lnTo>
                    <a:pt x="1250260" y="409154"/>
                  </a:lnTo>
                  <a:close/>
                </a:path>
                <a:path w="1938020" h="1539239">
                  <a:moveTo>
                    <a:pt x="1414879" y="665676"/>
                  </a:moveTo>
                  <a:lnTo>
                    <a:pt x="1350749" y="706831"/>
                  </a:lnTo>
                  <a:lnTo>
                    <a:pt x="1474213" y="899223"/>
                  </a:lnTo>
                  <a:lnTo>
                    <a:pt x="1538343" y="858067"/>
                  </a:lnTo>
                  <a:lnTo>
                    <a:pt x="1414879" y="665676"/>
                  </a:lnTo>
                  <a:close/>
                </a:path>
                <a:path w="1938020" h="1539239">
                  <a:moveTo>
                    <a:pt x="1579499" y="922199"/>
                  </a:moveTo>
                  <a:lnTo>
                    <a:pt x="1515367" y="963353"/>
                  </a:lnTo>
                  <a:lnTo>
                    <a:pt x="1638832" y="1155745"/>
                  </a:lnTo>
                  <a:lnTo>
                    <a:pt x="1702963" y="1114590"/>
                  </a:lnTo>
                  <a:lnTo>
                    <a:pt x="1579499" y="922199"/>
                  </a:lnTo>
                  <a:close/>
                </a:path>
                <a:path w="1938020" h="1539239">
                  <a:moveTo>
                    <a:pt x="1744117" y="1178721"/>
                  </a:moveTo>
                  <a:lnTo>
                    <a:pt x="1679987" y="1219875"/>
                  </a:lnTo>
                  <a:lnTo>
                    <a:pt x="1803452" y="1412267"/>
                  </a:lnTo>
                  <a:lnTo>
                    <a:pt x="1867581" y="1371112"/>
                  </a:lnTo>
                  <a:lnTo>
                    <a:pt x="1744117" y="1178721"/>
                  </a:lnTo>
                  <a:close/>
                </a:path>
              </a:pathLst>
            </a:custGeom>
            <a:solidFill>
              <a:srgbClr val="CC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7166" y="3467100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4762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74469" y="2858082"/>
              <a:ext cx="2778125" cy="609600"/>
            </a:xfrm>
            <a:custGeom>
              <a:avLst/>
              <a:gdLst/>
              <a:ahLst/>
              <a:cxnLst/>
              <a:rect l="l" t="t" r="r" b="b"/>
              <a:pathLst>
                <a:path w="2778125" h="609600">
                  <a:moveTo>
                    <a:pt x="2777728" y="0"/>
                  </a:moveTo>
                  <a:lnTo>
                    <a:pt x="0" y="0"/>
                  </a:lnTo>
                  <a:lnTo>
                    <a:pt x="694432" y="609019"/>
                  </a:lnTo>
                  <a:lnTo>
                    <a:pt x="2083296" y="609019"/>
                  </a:lnTo>
                  <a:lnTo>
                    <a:pt x="277772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74469" y="2858082"/>
              <a:ext cx="2778125" cy="609600"/>
            </a:xfrm>
            <a:custGeom>
              <a:avLst/>
              <a:gdLst/>
              <a:ahLst/>
              <a:cxnLst/>
              <a:rect l="l" t="t" r="r" b="b"/>
              <a:pathLst>
                <a:path w="2778125" h="609600">
                  <a:moveTo>
                    <a:pt x="0" y="0"/>
                  </a:moveTo>
                  <a:lnTo>
                    <a:pt x="694432" y="609019"/>
                  </a:lnTo>
                  <a:lnTo>
                    <a:pt x="2083297" y="609019"/>
                  </a:lnTo>
                  <a:lnTo>
                    <a:pt x="2777729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06903" y="3004820"/>
            <a:ext cx="1312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Calibri"/>
                <a:cs typeface="Calibri"/>
              </a:rPr>
              <a:t>нормоперфузия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23446" y="503935"/>
            <a:ext cx="7728584" cy="1037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622425" marR="5080" indent="-1610360">
              <a:lnSpc>
                <a:spcPct val="101200"/>
              </a:lnSpc>
              <a:spcBef>
                <a:spcPts val="50"/>
              </a:spcBef>
            </a:pPr>
            <a:r>
              <a:rPr sz="3300" spc="-285" dirty="0"/>
              <a:t>Восстановление </a:t>
            </a:r>
            <a:r>
              <a:rPr sz="3300" spc="-430" dirty="0"/>
              <a:t>ПМС </a:t>
            </a:r>
            <a:r>
              <a:rPr sz="3300" spc="105" dirty="0"/>
              <a:t>– </a:t>
            </a:r>
            <a:r>
              <a:rPr sz="3300" spc="-305" dirty="0"/>
              <a:t>финал </a:t>
            </a:r>
            <a:r>
              <a:rPr sz="3300" spc="-270" dirty="0"/>
              <a:t>ИТ? </a:t>
            </a:r>
            <a:r>
              <a:rPr sz="3300" spc="-300" dirty="0"/>
              <a:t>Нейропротекция  </a:t>
            </a:r>
            <a:r>
              <a:rPr sz="3300" spc="-280" dirty="0"/>
              <a:t>переходит </a:t>
            </a:r>
            <a:r>
              <a:rPr sz="3300" spc="-254" dirty="0"/>
              <a:t>в</a:t>
            </a:r>
            <a:r>
              <a:rPr sz="3300" spc="-305" dirty="0"/>
              <a:t> </a:t>
            </a:r>
            <a:r>
              <a:rPr sz="3300" spc="-315" dirty="0"/>
              <a:t>нейрорепарацию</a:t>
            </a:r>
            <a:endParaRPr sz="3300"/>
          </a:p>
        </p:txBody>
      </p:sp>
      <p:grpSp>
        <p:nvGrpSpPr>
          <p:cNvPr id="13" name="object 13"/>
          <p:cNvGrpSpPr/>
          <p:nvPr/>
        </p:nvGrpSpPr>
        <p:grpSpPr>
          <a:xfrm>
            <a:off x="1887141" y="2719387"/>
            <a:ext cx="5707380" cy="1170940"/>
            <a:chOff x="1887141" y="2719387"/>
            <a:chExt cx="5707380" cy="1170940"/>
          </a:xfrm>
        </p:grpSpPr>
        <p:sp>
          <p:nvSpPr>
            <p:cNvPr id="14" name="object 14"/>
            <p:cNvSpPr/>
            <p:nvPr/>
          </p:nvSpPr>
          <p:spPr>
            <a:xfrm>
              <a:off x="5428059" y="3518138"/>
              <a:ext cx="2160270" cy="365760"/>
            </a:xfrm>
            <a:custGeom>
              <a:avLst/>
              <a:gdLst/>
              <a:ahLst/>
              <a:cxnLst/>
              <a:rect l="l" t="t" r="r" b="b"/>
              <a:pathLst>
                <a:path w="2160270" h="365760">
                  <a:moveTo>
                    <a:pt x="2159793" y="0"/>
                  </a:moveTo>
                  <a:lnTo>
                    <a:pt x="0" y="0"/>
                  </a:lnTo>
                  <a:lnTo>
                    <a:pt x="539948" y="365681"/>
                  </a:lnTo>
                  <a:lnTo>
                    <a:pt x="1619845" y="365681"/>
                  </a:lnTo>
                  <a:lnTo>
                    <a:pt x="2159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28059" y="3518138"/>
              <a:ext cx="2160270" cy="365760"/>
            </a:xfrm>
            <a:custGeom>
              <a:avLst/>
              <a:gdLst/>
              <a:ahLst/>
              <a:cxnLst/>
              <a:rect l="l" t="t" r="r" b="b"/>
              <a:pathLst>
                <a:path w="2160270" h="365760">
                  <a:moveTo>
                    <a:pt x="0" y="0"/>
                  </a:moveTo>
                  <a:lnTo>
                    <a:pt x="539948" y="365681"/>
                  </a:lnTo>
                  <a:lnTo>
                    <a:pt x="1619846" y="365681"/>
                  </a:lnTo>
                  <a:lnTo>
                    <a:pt x="215979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5241" y="2757487"/>
              <a:ext cx="5293995" cy="0"/>
            </a:xfrm>
            <a:custGeom>
              <a:avLst/>
              <a:gdLst/>
              <a:ahLst/>
              <a:cxnLst/>
              <a:rect l="l" t="t" r="r" b="b"/>
              <a:pathLst>
                <a:path w="5293995">
                  <a:moveTo>
                    <a:pt x="0" y="0"/>
                  </a:moveTo>
                  <a:lnTo>
                    <a:pt x="5293519" y="1"/>
                  </a:lnTo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019800" y="3561079"/>
            <a:ext cx="9772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30" dirty="0">
                <a:solidFill>
                  <a:srgbClr val="FFFFFF"/>
                </a:solidFill>
                <a:latin typeface="Calibri"/>
                <a:cs typeface="Calibri"/>
              </a:rPr>
              <a:t>гипоперфузия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12925" y="3483213"/>
            <a:ext cx="2172970" cy="378460"/>
            <a:chOff x="1812925" y="3483213"/>
            <a:chExt cx="2172970" cy="378460"/>
          </a:xfrm>
        </p:grpSpPr>
        <p:sp>
          <p:nvSpPr>
            <p:cNvPr id="19" name="object 19"/>
            <p:cNvSpPr/>
            <p:nvPr/>
          </p:nvSpPr>
          <p:spPr>
            <a:xfrm>
              <a:off x="1819275" y="3489563"/>
              <a:ext cx="2160270" cy="365760"/>
            </a:xfrm>
            <a:custGeom>
              <a:avLst/>
              <a:gdLst/>
              <a:ahLst/>
              <a:cxnLst/>
              <a:rect l="l" t="t" r="r" b="b"/>
              <a:pathLst>
                <a:path w="2160270" h="365760">
                  <a:moveTo>
                    <a:pt x="2159793" y="0"/>
                  </a:moveTo>
                  <a:lnTo>
                    <a:pt x="0" y="0"/>
                  </a:lnTo>
                  <a:lnTo>
                    <a:pt x="539948" y="365681"/>
                  </a:lnTo>
                  <a:lnTo>
                    <a:pt x="1619845" y="365681"/>
                  </a:lnTo>
                  <a:lnTo>
                    <a:pt x="21597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19275" y="3489563"/>
              <a:ext cx="2160270" cy="365760"/>
            </a:xfrm>
            <a:custGeom>
              <a:avLst/>
              <a:gdLst/>
              <a:ahLst/>
              <a:cxnLst/>
              <a:rect l="l" t="t" r="r" b="b"/>
              <a:pathLst>
                <a:path w="2160270" h="365760">
                  <a:moveTo>
                    <a:pt x="0" y="0"/>
                  </a:moveTo>
                  <a:lnTo>
                    <a:pt x="539948" y="365681"/>
                  </a:lnTo>
                  <a:lnTo>
                    <a:pt x="1619846" y="365681"/>
                  </a:lnTo>
                  <a:lnTo>
                    <a:pt x="215979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328465" y="3533647"/>
            <a:ext cx="11410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70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500" spc="-15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500" spc="-14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500" spc="-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-2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500" spc="-1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500" spc="-1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500" spc="-135" dirty="0">
                <a:solidFill>
                  <a:srgbClr val="FFFFFF"/>
                </a:solidFill>
                <a:latin typeface="Calibri"/>
                <a:cs typeface="Calibri"/>
              </a:rPr>
              <a:t>аб</a:t>
            </a:r>
            <a:r>
              <a:rPr sz="1500" spc="-1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500" spc="-155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500" spc="-114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500" spc="-23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735116" y="1963825"/>
            <a:ext cx="3292475" cy="785495"/>
          </a:xfrm>
          <a:custGeom>
            <a:avLst/>
            <a:gdLst/>
            <a:ahLst/>
            <a:cxnLst/>
            <a:rect l="l" t="t" r="r" b="b"/>
            <a:pathLst>
              <a:path w="3292475" h="785494">
                <a:moveTo>
                  <a:pt x="3292077" y="0"/>
                </a:moveTo>
                <a:lnTo>
                  <a:pt x="0" y="0"/>
                </a:lnTo>
                <a:lnTo>
                  <a:pt x="823019" y="785328"/>
                </a:lnTo>
                <a:lnTo>
                  <a:pt x="2469057" y="785328"/>
                </a:lnTo>
                <a:lnTo>
                  <a:pt x="3292077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546129" y="2148332"/>
            <a:ext cx="1671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latin typeface="Calibri"/>
                <a:cs typeface="Calibri"/>
              </a:rPr>
              <a:t>гиперперфузия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34666" y="1973873"/>
            <a:ext cx="3383915" cy="784225"/>
          </a:xfrm>
          <a:custGeom>
            <a:avLst/>
            <a:gdLst/>
            <a:ahLst/>
            <a:cxnLst/>
            <a:rect l="l" t="t" r="r" b="b"/>
            <a:pathLst>
              <a:path w="3383915" h="784225">
                <a:moveTo>
                  <a:pt x="3383756" y="0"/>
                </a:moveTo>
                <a:lnTo>
                  <a:pt x="0" y="0"/>
                </a:lnTo>
                <a:lnTo>
                  <a:pt x="845939" y="783614"/>
                </a:lnTo>
                <a:lnTo>
                  <a:pt x="2537817" y="783614"/>
                </a:lnTo>
                <a:lnTo>
                  <a:pt x="3383756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862138" y="2157476"/>
            <a:ext cx="1929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latin typeface="Calibri"/>
                <a:cs typeface="Calibri"/>
              </a:rPr>
              <a:t>гиперметаболизм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412207" y="2462254"/>
            <a:ext cx="4645025" cy="2385060"/>
            <a:chOff x="2412207" y="2462254"/>
            <a:chExt cx="4645025" cy="2385060"/>
          </a:xfrm>
        </p:grpSpPr>
        <p:sp>
          <p:nvSpPr>
            <p:cNvPr id="27" name="object 27"/>
            <p:cNvSpPr/>
            <p:nvPr/>
          </p:nvSpPr>
          <p:spPr>
            <a:xfrm>
              <a:off x="2412207" y="3883818"/>
              <a:ext cx="4645025" cy="0"/>
            </a:xfrm>
            <a:custGeom>
              <a:avLst/>
              <a:gdLst/>
              <a:ahLst/>
              <a:cxnLst/>
              <a:rect l="l" t="t" r="r" b="b"/>
              <a:pathLst>
                <a:path w="4645025">
                  <a:moveTo>
                    <a:pt x="0" y="0"/>
                  </a:moveTo>
                  <a:lnTo>
                    <a:pt x="4644629" y="1"/>
                  </a:lnTo>
                </a:path>
              </a:pathLst>
            </a:custGeom>
            <a:ln w="34925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00450" y="2500354"/>
              <a:ext cx="1836420" cy="2247900"/>
            </a:xfrm>
            <a:custGeom>
              <a:avLst/>
              <a:gdLst/>
              <a:ahLst/>
              <a:cxnLst/>
              <a:rect l="l" t="t" r="r" b="b"/>
              <a:pathLst>
                <a:path w="1836420" h="2247900">
                  <a:moveTo>
                    <a:pt x="0" y="2247858"/>
                  </a:moveTo>
                  <a:lnTo>
                    <a:pt x="917972" y="0"/>
                  </a:lnTo>
                  <a:lnTo>
                    <a:pt x="1835944" y="2247858"/>
                  </a:lnTo>
                  <a:lnTo>
                    <a:pt x="0" y="2247858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00450" y="3877707"/>
              <a:ext cx="1836420" cy="931544"/>
            </a:xfrm>
            <a:custGeom>
              <a:avLst/>
              <a:gdLst/>
              <a:ahLst/>
              <a:cxnLst/>
              <a:rect l="l" t="t" r="r" b="b"/>
              <a:pathLst>
                <a:path w="1836420" h="931545">
                  <a:moveTo>
                    <a:pt x="917972" y="0"/>
                  </a:moveTo>
                  <a:lnTo>
                    <a:pt x="0" y="931228"/>
                  </a:lnTo>
                  <a:lnTo>
                    <a:pt x="1835943" y="931228"/>
                  </a:lnTo>
                  <a:lnTo>
                    <a:pt x="91797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600450" y="3877707"/>
              <a:ext cx="1836420" cy="931544"/>
            </a:xfrm>
            <a:custGeom>
              <a:avLst/>
              <a:gdLst/>
              <a:ahLst/>
              <a:cxnLst/>
              <a:rect l="l" t="t" r="r" b="b"/>
              <a:pathLst>
                <a:path w="1836420" h="931545">
                  <a:moveTo>
                    <a:pt x="0" y="931229"/>
                  </a:moveTo>
                  <a:lnTo>
                    <a:pt x="917972" y="0"/>
                  </a:lnTo>
                  <a:lnTo>
                    <a:pt x="1835944" y="931229"/>
                  </a:lnTo>
                  <a:lnTo>
                    <a:pt x="0" y="931229"/>
                  </a:lnTo>
                  <a:close/>
                </a:path>
              </a:pathLst>
            </a:custGeom>
            <a:ln w="7620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81077" y="4375403"/>
            <a:ext cx="651510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1590" algn="ctr">
              <a:lnSpc>
                <a:spcPct val="103800"/>
              </a:lnSpc>
              <a:spcBef>
                <a:spcPts val="60"/>
              </a:spcBef>
            </a:pPr>
            <a:r>
              <a:rPr sz="800" b="1" spc="-65" dirty="0">
                <a:latin typeface="Calibri"/>
                <a:cs typeface="Calibri"/>
              </a:rPr>
              <a:t>Перфузионно-  </a:t>
            </a:r>
            <a:r>
              <a:rPr sz="800" b="1" spc="-95" dirty="0">
                <a:latin typeface="Calibri"/>
                <a:cs typeface="Calibri"/>
              </a:rPr>
              <a:t>м</a:t>
            </a:r>
            <a:r>
              <a:rPr sz="800" b="1" spc="-75" dirty="0">
                <a:latin typeface="Calibri"/>
                <a:cs typeface="Calibri"/>
              </a:rPr>
              <a:t>е</a:t>
            </a:r>
            <a:r>
              <a:rPr sz="800" b="1" spc="-30" dirty="0">
                <a:latin typeface="Calibri"/>
                <a:cs typeface="Calibri"/>
              </a:rPr>
              <a:t>т</a:t>
            </a:r>
            <a:r>
              <a:rPr sz="800" b="1" spc="-60" dirty="0">
                <a:latin typeface="Calibri"/>
                <a:cs typeface="Calibri"/>
              </a:rPr>
              <a:t>а</a:t>
            </a:r>
            <a:r>
              <a:rPr sz="800" b="1" spc="-65" dirty="0">
                <a:latin typeface="Calibri"/>
                <a:cs typeface="Calibri"/>
              </a:rPr>
              <a:t>б</a:t>
            </a:r>
            <a:r>
              <a:rPr sz="800" b="1" spc="-70" dirty="0">
                <a:latin typeface="Calibri"/>
                <a:cs typeface="Calibri"/>
              </a:rPr>
              <a:t>о</a:t>
            </a:r>
            <a:r>
              <a:rPr sz="800" b="1" spc="-60" dirty="0">
                <a:latin typeface="Calibri"/>
                <a:cs typeface="Calibri"/>
              </a:rPr>
              <a:t>л</a:t>
            </a:r>
            <a:r>
              <a:rPr sz="800" b="1" spc="-75" dirty="0">
                <a:latin typeface="Calibri"/>
                <a:cs typeface="Calibri"/>
              </a:rPr>
              <a:t>и</a:t>
            </a:r>
            <a:r>
              <a:rPr sz="800" b="1" spc="-50" dirty="0">
                <a:latin typeface="Calibri"/>
                <a:cs typeface="Calibri"/>
              </a:rPr>
              <a:t>ч</a:t>
            </a:r>
            <a:r>
              <a:rPr sz="800" b="1" spc="-60" dirty="0">
                <a:latin typeface="Calibri"/>
                <a:cs typeface="Calibri"/>
              </a:rPr>
              <a:t>е</a:t>
            </a:r>
            <a:r>
              <a:rPr sz="800" b="1" spc="-50" dirty="0">
                <a:latin typeface="Calibri"/>
                <a:cs typeface="Calibri"/>
              </a:rPr>
              <a:t>с</a:t>
            </a:r>
            <a:r>
              <a:rPr sz="800" b="1" spc="-60" dirty="0">
                <a:latin typeface="Calibri"/>
                <a:cs typeface="Calibri"/>
              </a:rPr>
              <a:t>к</a:t>
            </a:r>
            <a:r>
              <a:rPr sz="800" b="1" spc="-70" dirty="0">
                <a:latin typeface="Calibri"/>
                <a:cs typeface="Calibri"/>
              </a:rPr>
              <a:t>о</a:t>
            </a:r>
            <a:r>
              <a:rPr sz="800" b="1" spc="-40" dirty="0">
                <a:latin typeface="Calibri"/>
                <a:cs typeface="Calibri"/>
              </a:rPr>
              <a:t>е  </a:t>
            </a:r>
            <a:r>
              <a:rPr sz="800" b="1" spc="-70" dirty="0">
                <a:latin typeface="Calibri"/>
                <a:cs typeface="Calibri"/>
              </a:rPr>
              <a:t>сопряжение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612" y="401319"/>
            <a:ext cx="39192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Признаки ССВО</a:t>
            </a:r>
            <a:r>
              <a:rPr sz="3700" spc="-90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3700" spc="-15" dirty="0">
                <a:solidFill>
                  <a:srgbClr val="C00000"/>
                </a:solidFill>
                <a:latin typeface="Arial Narrow"/>
                <a:cs typeface="Arial Narrow"/>
              </a:rPr>
              <a:t>/СВР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5399"/>
            <a:ext cx="7964170" cy="244284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10" dirty="0">
                <a:latin typeface="Arial Narrow"/>
                <a:cs typeface="Arial Narrow"/>
              </a:rPr>
              <a:t>температура </a:t>
            </a:r>
            <a:r>
              <a:rPr sz="2300" spc="5" dirty="0">
                <a:latin typeface="Arial Narrow"/>
                <a:cs typeface="Arial Narrow"/>
              </a:rPr>
              <a:t>тела </a:t>
            </a:r>
            <a:r>
              <a:rPr sz="2300" spc="10" dirty="0">
                <a:latin typeface="Arial Narrow"/>
                <a:cs typeface="Arial Narrow"/>
              </a:rPr>
              <a:t>больше </a:t>
            </a:r>
            <a:r>
              <a:rPr sz="2300" spc="5" dirty="0">
                <a:latin typeface="Arial Narrow"/>
                <a:cs typeface="Arial Narrow"/>
              </a:rPr>
              <a:t>38 </a:t>
            </a:r>
            <a:r>
              <a:rPr sz="2300" dirty="0">
                <a:latin typeface="Arial Narrow"/>
                <a:cs typeface="Arial Narrow"/>
              </a:rPr>
              <a:t>С </a:t>
            </a:r>
            <a:r>
              <a:rPr sz="2300" spc="10" dirty="0">
                <a:latin typeface="Arial Narrow"/>
                <a:cs typeface="Arial Narrow"/>
              </a:rPr>
              <a:t>или </a:t>
            </a:r>
            <a:r>
              <a:rPr sz="2300" spc="5" dirty="0">
                <a:latin typeface="Arial Narrow"/>
                <a:cs typeface="Arial Narrow"/>
              </a:rPr>
              <a:t>менее 36</a:t>
            </a:r>
            <a:r>
              <a:rPr sz="2300" spc="145" dirty="0">
                <a:latin typeface="Arial Narrow"/>
                <a:cs typeface="Arial Narrow"/>
              </a:rPr>
              <a:t> </a:t>
            </a:r>
            <a:r>
              <a:rPr sz="2300" spc="5" dirty="0">
                <a:latin typeface="Arial Narrow"/>
                <a:cs typeface="Arial Narrow"/>
              </a:rPr>
              <a:t>С;</a:t>
            </a:r>
            <a:endParaRPr sz="23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10" dirty="0">
                <a:latin typeface="Arial Narrow"/>
                <a:cs typeface="Arial Narrow"/>
              </a:rPr>
              <a:t>частота сердечных сокращений более </a:t>
            </a:r>
            <a:r>
              <a:rPr sz="2300" spc="5" dirty="0">
                <a:latin typeface="Arial Narrow"/>
                <a:cs typeface="Arial Narrow"/>
              </a:rPr>
              <a:t>90 </a:t>
            </a:r>
            <a:r>
              <a:rPr sz="2300" dirty="0">
                <a:latin typeface="Arial Narrow"/>
                <a:cs typeface="Arial Narrow"/>
              </a:rPr>
              <a:t>в</a:t>
            </a:r>
            <a:r>
              <a:rPr sz="2300" spc="90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минуту;</a:t>
            </a:r>
            <a:endParaRPr sz="2300">
              <a:latin typeface="Arial Narrow"/>
              <a:cs typeface="Arial Narrow"/>
            </a:endParaRPr>
          </a:p>
          <a:p>
            <a:pPr marL="298450" marR="103505" indent="-285750">
              <a:lnSpc>
                <a:spcPct val="100899"/>
              </a:lnSpc>
              <a:spcBef>
                <a:spcPts val="62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10" dirty="0">
                <a:latin typeface="Arial Narrow"/>
                <a:cs typeface="Arial Narrow"/>
              </a:rPr>
              <a:t>частота дыханий более </a:t>
            </a:r>
            <a:r>
              <a:rPr sz="2300" spc="5" dirty="0">
                <a:latin typeface="Arial Narrow"/>
                <a:cs typeface="Arial Narrow"/>
              </a:rPr>
              <a:t>20 </a:t>
            </a:r>
            <a:r>
              <a:rPr sz="2300" dirty="0">
                <a:latin typeface="Arial Narrow"/>
                <a:cs typeface="Arial Narrow"/>
              </a:rPr>
              <a:t>в </a:t>
            </a:r>
            <a:r>
              <a:rPr sz="2300" spc="10" dirty="0">
                <a:latin typeface="Arial Narrow"/>
                <a:cs typeface="Arial Narrow"/>
              </a:rPr>
              <a:t>минуту или артериальная гипокапния  </a:t>
            </a:r>
            <a:r>
              <a:rPr sz="2300" spc="5" dirty="0">
                <a:latin typeface="Arial Narrow"/>
                <a:cs typeface="Arial Narrow"/>
              </a:rPr>
              <a:t>менее 32 мм рт</a:t>
            </a:r>
            <a:r>
              <a:rPr sz="2300" spc="80" dirty="0">
                <a:latin typeface="Arial Narrow"/>
                <a:cs typeface="Arial Narrow"/>
              </a:rPr>
              <a:t> </a:t>
            </a:r>
            <a:r>
              <a:rPr sz="2300" spc="5" dirty="0">
                <a:latin typeface="Arial Narrow"/>
                <a:cs typeface="Arial Narrow"/>
              </a:rPr>
              <a:t>ст.;</a:t>
            </a:r>
            <a:endParaRPr sz="2300">
              <a:latin typeface="Arial Narrow"/>
              <a:cs typeface="Arial Narrow"/>
            </a:endParaRPr>
          </a:p>
          <a:p>
            <a:pPr marL="298450" marR="5080" indent="-285750">
              <a:lnSpc>
                <a:spcPct val="101699"/>
              </a:lnSpc>
              <a:spcBef>
                <a:spcPts val="6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300" spc="10" dirty="0">
                <a:latin typeface="Arial Narrow"/>
                <a:cs typeface="Arial Narrow"/>
              </a:rPr>
              <a:t>лейкоцитоз более </a:t>
            </a:r>
            <a:r>
              <a:rPr sz="2300" spc="5" dirty="0">
                <a:latin typeface="Arial Narrow"/>
                <a:cs typeface="Arial Narrow"/>
              </a:rPr>
              <a:t>12 000 </a:t>
            </a:r>
            <a:r>
              <a:rPr sz="2300" dirty="0">
                <a:latin typeface="Arial Narrow"/>
                <a:cs typeface="Arial Narrow"/>
              </a:rPr>
              <a:t>в </a:t>
            </a:r>
            <a:r>
              <a:rPr sz="2300" spc="5" dirty="0">
                <a:latin typeface="Arial Narrow"/>
                <a:cs typeface="Arial Narrow"/>
              </a:rPr>
              <a:t>мм </a:t>
            </a:r>
            <a:r>
              <a:rPr sz="2300" spc="10" dirty="0">
                <a:latin typeface="Arial Narrow"/>
                <a:cs typeface="Arial Narrow"/>
              </a:rPr>
              <a:t>или лейкопения </a:t>
            </a:r>
            <a:r>
              <a:rPr sz="2300" spc="5" dirty="0">
                <a:latin typeface="Arial Narrow"/>
                <a:cs typeface="Arial Narrow"/>
              </a:rPr>
              <a:t>менее </a:t>
            </a:r>
            <a:r>
              <a:rPr sz="2300" dirty="0">
                <a:latin typeface="Arial Narrow"/>
                <a:cs typeface="Arial Narrow"/>
              </a:rPr>
              <a:t>4 </a:t>
            </a:r>
            <a:r>
              <a:rPr sz="2300" spc="5" dirty="0">
                <a:latin typeface="Arial Narrow"/>
                <a:cs typeface="Arial Narrow"/>
              </a:rPr>
              <a:t>000 мм </a:t>
            </a:r>
            <a:r>
              <a:rPr sz="2300" spc="10" dirty="0">
                <a:latin typeface="Arial Narrow"/>
                <a:cs typeface="Arial Narrow"/>
              </a:rPr>
              <a:t>или  наличие более </a:t>
            </a:r>
            <a:r>
              <a:rPr sz="2300" spc="5" dirty="0">
                <a:latin typeface="Arial Narrow"/>
                <a:cs typeface="Arial Narrow"/>
              </a:rPr>
              <a:t>10 </a:t>
            </a:r>
            <a:r>
              <a:rPr sz="2300" dirty="0">
                <a:latin typeface="Arial Narrow"/>
                <a:cs typeface="Arial Narrow"/>
              </a:rPr>
              <a:t>% </a:t>
            </a:r>
            <a:r>
              <a:rPr sz="2300" spc="10" dirty="0">
                <a:latin typeface="Arial Narrow"/>
                <a:cs typeface="Arial Narrow"/>
              </a:rPr>
              <a:t>незрелых форм</a:t>
            </a:r>
            <a:r>
              <a:rPr sz="2300" spc="114" dirty="0">
                <a:latin typeface="Arial Narrow"/>
                <a:cs typeface="Arial Narrow"/>
              </a:rPr>
              <a:t> </a:t>
            </a:r>
            <a:r>
              <a:rPr sz="2300" spc="10" dirty="0">
                <a:latin typeface="Arial Narrow"/>
                <a:cs typeface="Arial Narrow"/>
              </a:rPr>
              <a:t>нейтрофилов;</a:t>
            </a:r>
            <a:endParaRPr sz="23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935" y="386079"/>
            <a:ext cx="7372984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350" dirty="0"/>
              <a:t>Траектория </a:t>
            </a:r>
            <a:r>
              <a:rPr sz="3700" spc="-320" dirty="0"/>
              <a:t>саногенеза </a:t>
            </a:r>
            <a:r>
              <a:rPr sz="3700" spc="-310" dirty="0"/>
              <a:t>острого</a:t>
            </a:r>
            <a:r>
              <a:rPr sz="3700" spc="-545" dirty="0"/>
              <a:t> </a:t>
            </a:r>
            <a:r>
              <a:rPr sz="3700" spc="-345" dirty="0"/>
              <a:t>заболевания</a:t>
            </a:r>
            <a:endParaRPr sz="3700"/>
          </a:p>
        </p:txBody>
      </p:sp>
      <p:grpSp>
        <p:nvGrpSpPr>
          <p:cNvPr id="3" name="object 3"/>
          <p:cNvGrpSpPr/>
          <p:nvPr/>
        </p:nvGrpSpPr>
        <p:grpSpPr>
          <a:xfrm>
            <a:off x="1244911" y="1228398"/>
            <a:ext cx="6393180" cy="3794760"/>
            <a:chOff x="1244911" y="1228398"/>
            <a:chExt cx="6393180" cy="3794760"/>
          </a:xfrm>
        </p:grpSpPr>
        <p:sp>
          <p:nvSpPr>
            <p:cNvPr id="4" name="object 4"/>
            <p:cNvSpPr/>
            <p:nvPr/>
          </p:nvSpPr>
          <p:spPr>
            <a:xfrm>
              <a:off x="1244911" y="1228398"/>
              <a:ext cx="6392920" cy="37943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6023" y="1969008"/>
              <a:ext cx="886968" cy="23987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11095" y="2307336"/>
              <a:ext cx="573024" cy="17221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63690" y="1993403"/>
              <a:ext cx="792480" cy="2304415"/>
            </a:xfrm>
            <a:custGeom>
              <a:avLst/>
              <a:gdLst/>
              <a:ahLst/>
              <a:cxnLst/>
              <a:rect l="l" t="t" r="r" b="b"/>
              <a:pathLst>
                <a:path w="792480" h="2304415">
                  <a:moveTo>
                    <a:pt x="660069" y="0"/>
                  </a:moveTo>
                  <a:lnTo>
                    <a:pt x="132016" y="0"/>
                  </a:lnTo>
                  <a:lnTo>
                    <a:pt x="90289" y="6730"/>
                  </a:lnTo>
                  <a:lnTo>
                    <a:pt x="54049" y="25471"/>
                  </a:lnTo>
                  <a:lnTo>
                    <a:pt x="25471" y="54048"/>
                  </a:lnTo>
                  <a:lnTo>
                    <a:pt x="6730" y="90288"/>
                  </a:lnTo>
                  <a:lnTo>
                    <a:pt x="0" y="132015"/>
                  </a:lnTo>
                  <a:lnTo>
                    <a:pt x="0" y="2172239"/>
                  </a:lnTo>
                  <a:lnTo>
                    <a:pt x="6730" y="2213967"/>
                  </a:lnTo>
                  <a:lnTo>
                    <a:pt x="25471" y="2250206"/>
                  </a:lnTo>
                  <a:lnTo>
                    <a:pt x="54049" y="2278784"/>
                  </a:lnTo>
                  <a:lnTo>
                    <a:pt x="90289" y="2297525"/>
                  </a:lnTo>
                  <a:lnTo>
                    <a:pt x="132016" y="2304256"/>
                  </a:lnTo>
                  <a:lnTo>
                    <a:pt x="660069" y="2304256"/>
                  </a:lnTo>
                  <a:lnTo>
                    <a:pt x="701797" y="2297525"/>
                  </a:lnTo>
                  <a:lnTo>
                    <a:pt x="738037" y="2278784"/>
                  </a:lnTo>
                  <a:lnTo>
                    <a:pt x="766614" y="2250206"/>
                  </a:lnTo>
                  <a:lnTo>
                    <a:pt x="785356" y="2213967"/>
                  </a:lnTo>
                  <a:lnTo>
                    <a:pt x="792086" y="2172239"/>
                  </a:lnTo>
                  <a:lnTo>
                    <a:pt x="792086" y="132015"/>
                  </a:lnTo>
                  <a:lnTo>
                    <a:pt x="785356" y="90288"/>
                  </a:lnTo>
                  <a:lnTo>
                    <a:pt x="766614" y="54048"/>
                  </a:lnTo>
                  <a:lnTo>
                    <a:pt x="738037" y="25471"/>
                  </a:lnTo>
                  <a:lnTo>
                    <a:pt x="701797" y="6730"/>
                  </a:lnTo>
                  <a:lnTo>
                    <a:pt x="660069" y="0"/>
                  </a:lnTo>
                  <a:close/>
                </a:path>
              </a:pathLst>
            </a:custGeom>
            <a:solidFill>
              <a:srgbClr val="FF0000">
                <a:alpha val="521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3690" y="1993403"/>
              <a:ext cx="792480" cy="2304415"/>
            </a:xfrm>
            <a:custGeom>
              <a:avLst/>
              <a:gdLst/>
              <a:ahLst/>
              <a:cxnLst/>
              <a:rect l="l" t="t" r="r" b="b"/>
              <a:pathLst>
                <a:path w="792480" h="2304415">
                  <a:moveTo>
                    <a:pt x="132016" y="2304256"/>
                  </a:moveTo>
                  <a:lnTo>
                    <a:pt x="90288" y="2297525"/>
                  </a:lnTo>
                  <a:lnTo>
                    <a:pt x="54049" y="2278784"/>
                  </a:lnTo>
                  <a:lnTo>
                    <a:pt x="25471" y="2250207"/>
                  </a:lnTo>
                  <a:lnTo>
                    <a:pt x="6730" y="2213967"/>
                  </a:lnTo>
                  <a:lnTo>
                    <a:pt x="0" y="2172240"/>
                  </a:lnTo>
                  <a:lnTo>
                    <a:pt x="0" y="132016"/>
                  </a:lnTo>
                  <a:lnTo>
                    <a:pt x="6730" y="90288"/>
                  </a:lnTo>
                  <a:lnTo>
                    <a:pt x="25471" y="54049"/>
                  </a:lnTo>
                  <a:lnTo>
                    <a:pt x="54049" y="25471"/>
                  </a:lnTo>
                  <a:lnTo>
                    <a:pt x="90288" y="6730"/>
                  </a:lnTo>
                  <a:lnTo>
                    <a:pt x="132016" y="0"/>
                  </a:lnTo>
                  <a:lnTo>
                    <a:pt x="660070" y="0"/>
                  </a:lnTo>
                  <a:lnTo>
                    <a:pt x="701797" y="6730"/>
                  </a:lnTo>
                  <a:lnTo>
                    <a:pt x="738036" y="25471"/>
                  </a:lnTo>
                  <a:lnTo>
                    <a:pt x="766614" y="54049"/>
                  </a:lnTo>
                  <a:lnTo>
                    <a:pt x="785355" y="90288"/>
                  </a:lnTo>
                  <a:lnTo>
                    <a:pt x="792086" y="132016"/>
                  </a:lnTo>
                  <a:lnTo>
                    <a:pt x="792086" y="2172240"/>
                  </a:lnTo>
                  <a:lnTo>
                    <a:pt x="785355" y="2213967"/>
                  </a:lnTo>
                  <a:lnTo>
                    <a:pt x="766614" y="2250207"/>
                  </a:lnTo>
                  <a:lnTo>
                    <a:pt x="738036" y="2278784"/>
                  </a:lnTo>
                  <a:lnTo>
                    <a:pt x="701797" y="2297525"/>
                  </a:lnTo>
                  <a:lnTo>
                    <a:pt x="660070" y="2304256"/>
                  </a:lnTo>
                  <a:lnTo>
                    <a:pt x="132016" y="230425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20034" y="2455616"/>
            <a:ext cx="294640" cy="13823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0"/>
              </a:lnSpc>
            </a:pPr>
            <a:r>
              <a:rPr sz="1800" spc="-165" dirty="0">
                <a:solidFill>
                  <a:srgbClr val="FFFFFF"/>
                </a:solidFill>
                <a:latin typeface="Calibri"/>
                <a:cs typeface="Calibri"/>
              </a:rPr>
              <a:t>Нейропротекция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08504" y="1898903"/>
            <a:ext cx="4773295" cy="2548255"/>
            <a:chOff x="2508504" y="1898903"/>
            <a:chExt cx="4773295" cy="2548255"/>
          </a:xfrm>
        </p:grpSpPr>
        <p:sp>
          <p:nvSpPr>
            <p:cNvPr id="11" name="object 11"/>
            <p:cNvSpPr/>
            <p:nvPr/>
          </p:nvSpPr>
          <p:spPr>
            <a:xfrm>
              <a:off x="2508504" y="1898903"/>
              <a:ext cx="4773168" cy="25481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3360" y="2923031"/>
              <a:ext cx="1743456" cy="5730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55777" y="1921395"/>
              <a:ext cx="4680585" cy="2457450"/>
            </a:xfrm>
            <a:custGeom>
              <a:avLst/>
              <a:gdLst/>
              <a:ahLst/>
              <a:cxnLst/>
              <a:rect l="l" t="t" r="r" b="b"/>
              <a:pathLst>
                <a:path w="4680584" h="2457450">
                  <a:moveTo>
                    <a:pt x="4271023" y="0"/>
                  </a:moveTo>
                  <a:lnTo>
                    <a:pt x="409493" y="0"/>
                  </a:lnTo>
                  <a:lnTo>
                    <a:pt x="361737" y="2754"/>
                  </a:lnTo>
                  <a:lnTo>
                    <a:pt x="315600" y="10815"/>
                  </a:lnTo>
                  <a:lnTo>
                    <a:pt x="271388" y="23873"/>
                  </a:lnTo>
                  <a:lnTo>
                    <a:pt x="229408" y="41621"/>
                  </a:lnTo>
                  <a:lnTo>
                    <a:pt x="189968" y="63753"/>
                  </a:lnTo>
                  <a:lnTo>
                    <a:pt x="153376" y="89961"/>
                  </a:lnTo>
                  <a:lnTo>
                    <a:pt x="119937" y="119938"/>
                  </a:lnTo>
                  <a:lnTo>
                    <a:pt x="89960" y="153376"/>
                  </a:lnTo>
                  <a:lnTo>
                    <a:pt x="63753" y="189969"/>
                  </a:lnTo>
                  <a:lnTo>
                    <a:pt x="41621" y="229409"/>
                  </a:lnTo>
                  <a:lnTo>
                    <a:pt x="23872" y="271389"/>
                  </a:lnTo>
                  <a:lnTo>
                    <a:pt x="10814" y="315601"/>
                  </a:lnTo>
                  <a:lnTo>
                    <a:pt x="2754" y="361739"/>
                  </a:lnTo>
                  <a:lnTo>
                    <a:pt x="0" y="409494"/>
                  </a:lnTo>
                  <a:lnTo>
                    <a:pt x="0" y="2047431"/>
                  </a:lnTo>
                  <a:lnTo>
                    <a:pt x="2754" y="2095187"/>
                  </a:lnTo>
                  <a:lnTo>
                    <a:pt x="10814" y="2141325"/>
                  </a:lnTo>
                  <a:lnTo>
                    <a:pt x="23872" y="2185537"/>
                  </a:lnTo>
                  <a:lnTo>
                    <a:pt x="41621" y="2227517"/>
                  </a:lnTo>
                  <a:lnTo>
                    <a:pt x="63753" y="2266956"/>
                  </a:lnTo>
                  <a:lnTo>
                    <a:pt x="89960" y="2303549"/>
                  </a:lnTo>
                  <a:lnTo>
                    <a:pt x="119937" y="2336987"/>
                  </a:lnTo>
                  <a:lnTo>
                    <a:pt x="153376" y="2366964"/>
                  </a:lnTo>
                  <a:lnTo>
                    <a:pt x="189968" y="2393172"/>
                  </a:lnTo>
                  <a:lnTo>
                    <a:pt x="229408" y="2415304"/>
                  </a:lnTo>
                  <a:lnTo>
                    <a:pt x="271388" y="2433052"/>
                  </a:lnTo>
                  <a:lnTo>
                    <a:pt x="315600" y="2446110"/>
                  </a:lnTo>
                  <a:lnTo>
                    <a:pt x="361737" y="2454170"/>
                  </a:lnTo>
                  <a:lnTo>
                    <a:pt x="409493" y="2456925"/>
                  </a:lnTo>
                  <a:lnTo>
                    <a:pt x="4271023" y="2456925"/>
                  </a:lnTo>
                  <a:lnTo>
                    <a:pt x="4318779" y="2454170"/>
                  </a:lnTo>
                  <a:lnTo>
                    <a:pt x="4364917" y="2446110"/>
                  </a:lnTo>
                  <a:lnTo>
                    <a:pt x="4409129" y="2433052"/>
                  </a:lnTo>
                  <a:lnTo>
                    <a:pt x="4451109" y="2415304"/>
                  </a:lnTo>
                  <a:lnTo>
                    <a:pt x="4490549" y="2393172"/>
                  </a:lnTo>
                  <a:lnTo>
                    <a:pt x="4527142" y="2366964"/>
                  </a:lnTo>
                  <a:lnTo>
                    <a:pt x="4560580" y="2336987"/>
                  </a:lnTo>
                  <a:lnTo>
                    <a:pt x="4590557" y="2303549"/>
                  </a:lnTo>
                  <a:lnTo>
                    <a:pt x="4616765" y="2266956"/>
                  </a:lnTo>
                  <a:lnTo>
                    <a:pt x="4638897" y="2227517"/>
                  </a:lnTo>
                  <a:lnTo>
                    <a:pt x="4656645" y="2185537"/>
                  </a:lnTo>
                  <a:lnTo>
                    <a:pt x="4669703" y="2141325"/>
                  </a:lnTo>
                  <a:lnTo>
                    <a:pt x="4677763" y="2095187"/>
                  </a:lnTo>
                  <a:lnTo>
                    <a:pt x="4680518" y="2047431"/>
                  </a:lnTo>
                  <a:lnTo>
                    <a:pt x="4680518" y="409494"/>
                  </a:lnTo>
                  <a:lnTo>
                    <a:pt x="4677763" y="361739"/>
                  </a:lnTo>
                  <a:lnTo>
                    <a:pt x="4669703" y="315601"/>
                  </a:lnTo>
                  <a:lnTo>
                    <a:pt x="4656645" y="271389"/>
                  </a:lnTo>
                  <a:lnTo>
                    <a:pt x="4638897" y="229409"/>
                  </a:lnTo>
                  <a:lnTo>
                    <a:pt x="4616765" y="189969"/>
                  </a:lnTo>
                  <a:lnTo>
                    <a:pt x="4590557" y="153376"/>
                  </a:lnTo>
                  <a:lnTo>
                    <a:pt x="4560580" y="119938"/>
                  </a:lnTo>
                  <a:lnTo>
                    <a:pt x="4527142" y="89961"/>
                  </a:lnTo>
                  <a:lnTo>
                    <a:pt x="4490549" y="63753"/>
                  </a:lnTo>
                  <a:lnTo>
                    <a:pt x="4451109" y="41621"/>
                  </a:lnTo>
                  <a:lnTo>
                    <a:pt x="4409129" y="23873"/>
                  </a:lnTo>
                  <a:lnTo>
                    <a:pt x="4364917" y="10815"/>
                  </a:lnTo>
                  <a:lnTo>
                    <a:pt x="4318779" y="2754"/>
                  </a:lnTo>
                  <a:lnTo>
                    <a:pt x="4271023" y="0"/>
                  </a:lnTo>
                  <a:close/>
                </a:path>
              </a:pathLst>
            </a:custGeom>
            <a:solidFill>
              <a:srgbClr val="FF0000">
                <a:alpha val="490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5777" y="1921395"/>
              <a:ext cx="4680585" cy="2457450"/>
            </a:xfrm>
            <a:custGeom>
              <a:avLst/>
              <a:gdLst/>
              <a:ahLst/>
              <a:cxnLst/>
              <a:rect l="l" t="t" r="r" b="b"/>
              <a:pathLst>
                <a:path w="4680584" h="2457450">
                  <a:moveTo>
                    <a:pt x="0" y="409494"/>
                  </a:moveTo>
                  <a:lnTo>
                    <a:pt x="2754" y="361738"/>
                  </a:lnTo>
                  <a:lnTo>
                    <a:pt x="10815" y="315601"/>
                  </a:lnTo>
                  <a:lnTo>
                    <a:pt x="23872" y="271388"/>
                  </a:lnTo>
                  <a:lnTo>
                    <a:pt x="41621" y="229409"/>
                  </a:lnTo>
                  <a:lnTo>
                    <a:pt x="63753" y="189969"/>
                  </a:lnTo>
                  <a:lnTo>
                    <a:pt x="89961" y="153376"/>
                  </a:lnTo>
                  <a:lnTo>
                    <a:pt x="119938" y="119938"/>
                  </a:lnTo>
                  <a:lnTo>
                    <a:pt x="153376" y="89961"/>
                  </a:lnTo>
                  <a:lnTo>
                    <a:pt x="189969" y="63753"/>
                  </a:lnTo>
                  <a:lnTo>
                    <a:pt x="229409" y="41621"/>
                  </a:lnTo>
                  <a:lnTo>
                    <a:pt x="271388" y="23872"/>
                  </a:lnTo>
                  <a:lnTo>
                    <a:pt x="315600" y="10815"/>
                  </a:lnTo>
                  <a:lnTo>
                    <a:pt x="361738" y="2754"/>
                  </a:lnTo>
                  <a:lnTo>
                    <a:pt x="409494" y="0"/>
                  </a:lnTo>
                  <a:lnTo>
                    <a:pt x="4271025" y="0"/>
                  </a:lnTo>
                  <a:lnTo>
                    <a:pt x="4318780" y="2754"/>
                  </a:lnTo>
                  <a:lnTo>
                    <a:pt x="4364918" y="10815"/>
                  </a:lnTo>
                  <a:lnTo>
                    <a:pt x="4409130" y="23872"/>
                  </a:lnTo>
                  <a:lnTo>
                    <a:pt x="4451110" y="41621"/>
                  </a:lnTo>
                  <a:lnTo>
                    <a:pt x="4490549" y="63753"/>
                  </a:lnTo>
                  <a:lnTo>
                    <a:pt x="4527142" y="89961"/>
                  </a:lnTo>
                  <a:lnTo>
                    <a:pt x="4560580" y="119938"/>
                  </a:lnTo>
                  <a:lnTo>
                    <a:pt x="4590557" y="153376"/>
                  </a:lnTo>
                  <a:lnTo>
                    <a:pt x="4616765" y="189969"/>
                  </a:lnTo>
                  <a:lnTo>
                    <a:pt x="4638897" y="229409"/>
                  </a:lnTo>
                  <a:lnTo>
                    <a:pt x="4656646" y="271388"/>
                  </a:lnTo>
                  <a:lnTo>
                    <a:pt x="4669704" y="315601"/>
                  </a:lnTo>
                  <a:lnTo>
                    <a:pt x="4677764" y="361738"/>
                  </a:lnTo>
                  <a:lnTo>
                    <a:pt x="4680519" y="409494"/>
                  </a:lnTo>
                  <a:lnTo>
                    <a:pt x="4680519" y="2047431"/>
                  </a:lnTo>
                  <a:lnTo>
                    <a:pt x="4677764" y="2095186"/>
                  </a:lnTo>
                  <a:lnTo>
                    <a:pt x="4669704" y="2141324"/>
                  </a:lnTo>
                  <a:lnTo>
                    <a:pt x="4656646" y="2185536"/>
                  </a:lnTo>
                  <a:lnTo>
                    <a:pt x="4638897" y="2227516"/>
                  </a:lnTo>
                  <a:lnTo>
                    <a:pt x="4616765" y="2266956"/>
                  </a:lnTo>
                  <a:lnTo>
                    <a:pt x="4590557" y="2303549"/>
                  </a:lnTo>
                  <a:lnTo>
                    <a:pt x="4560580" y="2336987"/>
                  </a:lnTo>
                  <a:lnTo>
                    <a:pt x="4527142" y="2366964"/>
                  </a:lnTo>
                  <a:lnTo>
                    <a:pt x="4490549" y="2393172"/>
                  </a:lnTo>
                  <a:lnTo>
                    <a:pt x="4451110" y="2415304"/>
                  </a:lnTo>
                  <a:lnTo>
                    <a:pt x="4409130" y="2433053"/>
                  </a:lnTo>
                  <a:lnTo>
                    <a:pt x="4364918" y="2446110"/>
                  </a:lnTo>
                  <a:lnTo>
                    <a:pt x="4318780" y="2454171"/>
                  </a:lnTo>
                  <a:lnTo>
                    <a:pt x="4271025" y="2456926"/>
                  </a:lnTo>
                  <a:lnTo>
                    <a:pt x="409494" y="2456926"/>
                  </a:lnTo>
                  <a:lnTo>
                    <a:pt x="361738" y="2454171"/>
                  </a:lnTo>
                  <a:lnTo>
                    <a:pt x="315600" y="2446110"/>
                  </a:lnTo>
                  <a:lnTo>
                    <a:pt x="271388" y="2433053"/>
                  </a:lnTo>
                  <a:lnTo>
                    <a:pt x="229409" y="2415304"/>
                  </a:lnTo>
                  <a:lnTo>
                    <a:pt x="189969" y="2393172"/>
                  </a:lnTo>
                  <a:lnTo>
                    <a:pt x="153376" y="2366964"/>
                  </a:lnTo>
                  <a:lnTo>
                    <a:pt x="119938" y="2336987"/>
                  </a:lnTo>
                  <a:lnTo>
                    <a:pt x="89961" y="2303549"/>
                  </a:lnTo>
                  <a:lnTo>
                    <a:pt x="63753" y="2266956"/>
                  </a:lnTo>
                  <a:lnTo>
                    <a:pt x="41621" y="2227516"/>
                  </a:lnTo>
                  <a:lnTo>
                    <a:pt x="23872" y="2185536"/>
                  </a:lnTo>
                  <a:lnTo>
                    <a:pt x="10815" y="2141324"/>
                  </a:lnTo>
                  <a:lnTo>
                    <a:pt x="2754" y="2095186"/>
                  </a:lnTo>
                  <a:lnTo>
                    <a:pt x="0" y="2047431"/>
                  </a:lnTo>
                  <a:lnTo>
                    <a:pt x="0" y="40949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192774" y="2986532"/>
            <a:ext cx="140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solidFill>
                  <a:srgbClr val="FFFFFF"/>
                </a:solidFill>
                <a:latin typeface="Calibri"/>
                <a:cs typeface="Calibri"/>
              </a:rPr>
              <a:t>Нейрорепарация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8784" y="5212588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latin typeface="Calibri"/>
                <a:cs typeface="Calibri"/>
              </a:rPr>
              <a:t>Клинический </a:t>
            </a:r>
            <a:r>
              <a:rPr sz="1000" spc="-85" dirty="0">
                <a:latin typeface="Calibri"/>
                <a:cs typeface="Calibri"/>
              </a:rPr>
              <a:t>Института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5" dirty="0">
                <a:latin typeface="Calibri"/>
                <a:cs typeface="Calibri"/>
              </a:rPr>
              <a:t>Мозга</a:t>
            </a:r>
            <a:r>
              <a:rPr sz="1050" spc="-157" baseline="23809" dirty="0">
                <a:latin typeface="Calibri"/>
                <a:cs typeface="Calibri"/>
              </a:rPr>
              <a:t>©</a:t>
            </a:r>
            <a:endParaRPr sz="1050" baseline="23809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92095" y="2898648"/>
            <a:ext cx="1247140" cy="683260"/>
            <a:chOff x="2292095" y="2898648"/>
            <a:chExt cx="1247140" cy="683260"/>
          </a:xfrm>
        </p:grpSpPr>
        <p:sp>
          <p:nvSpPr>
            <p:cNvPr id="18" name="object 18"/>
            <p:cNvSpPr/>
            <p:nvPr/>
          </p:nvSpPr>
          <p:spPr>
            <a:xfrm>
              <a:off x="2292095" y="2898648"/>
              <a:ext cx="1246632" cy="6827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9751" y="2929507"/>
              <a:ext cx="1152128" cy="5760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39752" y="2929507"/>
              <a:ext cx="1152525" cy="576580"/>
            </a:xfrm>
            <a:custGeom>
              <a:avLst/>
              <a:gdLst/>
              <a:ahLst/>
              <a:cxnLst/>
              <a:rect l="l" t="t" r="r" b="b"/>
              <a:pathLst>
                <a:path w="1152525" h="576579">
                  <a:moveTo>
                    <a:pt x="864096" y="0"/>
                  </a:moveTo>
                  <a:lnTo>
                    <a:pt x="1152128" y="288032"/>
                  </a:lnTo>
                  <a:lnTo>
                    <a:pt x="864096" y="576064"/>
                  </a:lnTo>
                  <a:lnTo>
                    <a:pt x="864096" y="432048"/>
                  </a:lnTo>
                  <a:lnTo>
                    <a:pt x="0" y="432048"/>
                  </a:lnTo>
                  <a:lnTo>
                    <a:pt x="0" y="144016"/>
                  </a:lnTo>
                  <a:lnTo>
                    <a:pt x="864096" y="144016"/>
                  </a:lnTo>
                  <a:lnTo>
                    <a:pt x="864096" y="0"/>
                  </a:lnTo>
                  <a:close/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86445" y="1368044"/>
            <a:ext cx="7046595" cy="28784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9875" marR="63500" indent="-257175">
              <a:lnSpc>
                <a:spcPct val="100400"/>
              </a:lnSpc>
              <a:spcBef>
                <a:spcPts val="90"/>
              </a:spcBef>
              <a:buFont typeface="Wingdings"/>
              <a:buChar char=""/>
              <a:tabLst>
                <a:tab pos="269875" algn="l"/>
              </a:tabLst>
            </a:pP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Нейропротекция </a:t>
            </a:r>
            <a:r>
              <a:rPr sz="1800" spc="55" dirty="0">
                <a:solidFill>
                  <a:srgbClr val="D9D9D9"/>
                </a:solidFill>
                <a:latin typeface="Calibri"/>
                <a:cs typeface="Calibri"/>
              </a:rPr>
              <a:t>–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система </a:t>
            </a:r>
            <a:r>
              <a:rPr sz="1800" spc="-180" dirty="0">
                <a:solidFill>
                  <a:srgbClr val="D9D9D9"/>
                </a:solidFill>
                <a:latin typeface="Calibri"/>
                <a:cs typeface="Calibri"/>
              </a:rPr>
              <a:t>эволюционно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сформированных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</a:t>
            </a:r>
            <a:r>
              <a:rPr sz="1800" spc="-150" dirty="0">
                <a:solidFill>
                  <a:srgbClr val="D9D9D9"/>
                </a:solidFill>
                <a:latin typeface="Calibri"/>
                <a:cs typeface="Calibri"/>
              </a:rPr>
              <a:t>генетически 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предопределенных </a:t>
            </a:r>
            <a:r>
              <a:rPr sz="1800" spc="-150" dirty="0">
                <a:solidFill>
                  <a:srgbClr val="D9D9D9"/>
                </a:solidFill>
                <a:latin typeface="Calibri"/>
                <a:cs typeface="Calibri"/>
              </a:rPr>
              <a:t>саногенетических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систем </a:t>
            </a:r>
            <a:r>
              <a:rPr sz="1800" spc="-145" dirty="0">
                <a:solidFill>
                  <a:srgbClr val="D9D9D9"/>
                </a:solidFill>
                <a:latin typeface="Calibri"/>
                <a:cs typeface="Calibri"/>
              </a:rPr>
              <a:t>(САС),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которая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прерывает </a:t>
            </a:r>
            <a:r>
              <a:rPr sz="1800" spc="-190" dirty="0">
                <a:solidFill>
                  <a:srgbClr val="D9D9D9"/>
                </a:solidFill>
                <a:latin typeface="Calibri"/>
                <a:cs typeface="Calibri"/>
              </a:rPr>
              <a:t>или 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замедляет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последовательность вредных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биохимических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молекулярных событий, 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способных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вызвать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необратимый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некроз</a:t>
            </a:r>
            <a:r>
              <a:rPr sz="1800" spc="-60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клеток</a:t>
            </a:r>
            <a:r>
              <a:rPr sz="1800" spc="-160" dirty="0">
                <a:solidFill>
                  <a:srgbClr val="BFBFB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69875" marR="212090" indent="-257175">
              <a:lnSpc>
                <a:spcPct val="100000"/>
              </a:lnSpc>
              <a:spcBef>
                <a:spcPts val="455"/>
              </a:spcBef>
              <a:buFont typeface="Wingdings"/>
              <a:buChar char=""/>
              <a:tabLst>
                <a:tab pos="269875" algn="l"/>
              </a:tabLst>
            </a:pPr>
            <a:r>
              <a:rPr sz="1800" spc="-165" dirty="0">
                <a:solidFill>
                  <a:srgbClr val="C00000"/>
                </a:solidFill>
                <a:latin typeface="Calibri"/>
                <a:cs typeface="Calibri"/>
              </a:rPr>
              <a:t>Нейрорепарация </a:t>
            </a:r>
            <a:r>
              <a:rPr sz="1800" spc="-170" dirty="0">
                <a:latin typeface="Calibri"/>
                <a:cs typeface="Calibri"/>
              </a:rPr>
              <a:t>(посткондиционирование) </a:t>
            </a:r>
            <a:r>
              <a:rPr sz="1800" spc="-30" dirty="0">
                <a:latin typeface="Calibri"/>
                <a:cs typeface="Calibri"/>
              </a:rPr>
              <a:t>- </a:t>
            </a:r>
            <a:r>
              <a:rPr sz="1800" spc="-180" dirty="0">
                <a:latin typeface="Calibri"/>
                <a:cs typeface="Calibri"/>
              </a:rPr>
              <a:t>эволюционно </a:t>
            </a:r>
            <a:r>
              <a:rPr sz="1800" spc="-175" dirty="0">
                <a:latin typeface="Calibri"/>
                <a:cs typeface="Calibri"/>
              </a:rPr>
              <a:t>обусловленный </a:t>
            </a:r>
            <a:r>
              <a:rPr sz="1800" spc="-185" dirty="0">
                <a:latin typeface="Calibri"/>
                <a:cs typeface="Calibri"/>
              </a:rPr>
              <a:t>и  </a:t>
            </a:r>
            <a:r>
              <a:rPr sz="1800" spc="-155" dirty="0">
                <a:latin typeface="Calibri"/>
                <a:cs typeface="Calibri"/>
              </a:rPr>
              <a:t>генетически </a:t>
            </a:r>
            <a:r>
              <a:rPr sz="1800" spc="-185" dirty="0">
                <a:latin typeface="Calibri"/>
                <a:cs typeface="Calibri"/>
              </a:rPr>
              <a:t>предопределенный </a:t>
            </a:r>
            <a:r>
              <a:rPr sz="1800" spc="-160" dirty="0">
                <a:latin typeface="Calibri"/>
                <a:cs typeface="Calibri"/>
              </a:rPr>
              <a:t>процесс </a:t>
            </a:r>
            <a:r>
              <a:rPr sz="1800" spc="-170" dirty="0">
                <a:latin typeface="Calibri"/>
                <a:cs typeface="Calibri"/>
              </a:rPr>
              <a:t>морфофункционального  </a:t>
            </a:r>
            <a:r>
              <a:rPr sz="1800" spc="-180" dirty="0">
                <a:latin typeface="Calibri"/>
                <a:cs typeface="Calibri"/>
              </a:rPr>
              <a:t>ремоделирования </a:t>
            </a:r>
            <a:r>
              <a:rPr sz="1800" spc="-175" dirty="0">
                <a:latin typeface="Calibri"/>
                <a:cs typeface="Calibri"/>
              </a:rPr>
              <a:t>нервной </a:t>
            </a:r>
            <a:r>
              <a:rPr sz="1800" spc="-180" dirty="0">
                <a:latin typeface="Calibri"/>
                <a:cs typeface="Calibri"/>
              </a:rPr>
              <a:t>системы </a:t>
            </a:r>
            <a:r>
              <a:rPr sz="1800" spc="-140" dirty="0">
                <a:latin typeface="Calibri"/>
                <a:cs typeface="Calibri"/>
              </a:rPr>
              <a:t>в </a:t>
            </a:r>
            <a:r>
              <a:rPr sz="1800" spc="-155" dirty="0">
                <a:latin typeface="Calibri"/>
                <a:cs typeface="Calibri"/>
              </a:rPr>
              <a:t>пределах </a:t>
            </a:r>
            <a:r>
              <a:rPr sz="1800" spc="-170" dirty="0">
                <a:latin typeface="Calibri"/>
                <a:cs typeface="Calibri"/>
              </a:rPr>
              <a:t>реабилитационного </a:t>
            </a:r>
            <a:r>
              <a:rPr sz="1800" spc="-165" dirty="0">
                <a:latin typeface="Calibri"/>
                <a:cs typeface="Calibri"/>
              </a:rPr>
              <a:t>потенциала,  </a:t>
            </a:r>
            <a:r>
              <a:rPr sz="1800" spc="-180" dirty="0">
                <a:latin typeface="Calibri"/>
                <a:cs typeface="Calibri"/>
              </a:rPr>
              <a:t>основанный </a:t>
            </a:r>
            <a:r>
              <a:rPr sz="1800" spc="-170" dirty="0">
                <a:latin typeface="Calibri"/>
                <a:cs typeface="Calibri"/>
              </a:rPr>
              <a:t>на </a:t>
            </a:r>
            <a:r>
              <a:rPr sz="1800" spc="-135" dirty="0">
                <a:latin typeface="Calibri"/>
                <a:cs typeface="Calibri"/>
              </a:rPr>
              <a:t>свойствах</a:t>
            </a:r>
            <a:r>
              <a:rPr sz="1800" spc="-185" dirty="0">
                <a:latin typeface="Calibri"/>
                <a:cs typeface="Calibri"/>
              </a:rPr>
              <a:t> </a:t>
            </a:r>
            <a:r>
              <a:rPr sz="1800" spc="-165" dirty="0">
                <a:solidFill>
                  <a:srgbClr val="C00000"/>
                </a:solidFill>
                <a:latin typeface="Calibri"/>
                <a:cs typeface="Calibri"/>
              </a:rPr>
              <a:t>нейропластичности</a:t>
            </a:r>
            <a:endParaRPr sz="1800">
              <a:latin typeface="Calibri"/>
              <a:cs typeface="Calibri"/>
            </a:endParaRPr>
          </a:p>
          <a:p>
            <a:pPr marL="205104" marR="5080" indent="-193040">
              <a:lnSpc>
                <a:spcPct val="101099"/>
              </a:lnSpc>
              <a:spcBef>
                <a:spcPts val="335"/>
              </a:spcBef>
              <a:buFont typeface="Wingdings"/>
              <a:buChar char=""/>
              <a:tabLst>
                <a:tab pos="205740" algn="l"/>
              </a:tabLst>
            </a:pPr>
            <a:r>
              <a:rPr sz="1800" spc="-200" dirty="0">
                <a:solidFill>
                  <a:srgbClr val="D9D9D9"/>
                </a:solidFill>
                <a:latin typeface="Calibri"/>
                <a:cs typeface="Calibri"/>
              </a:rPr>
              <a:t>Модуляция </a:t>
            </a:r>
            <a:r>
              <a:rPr sz="1800" spc="-160" dirty="0">
                <a:solidFill>
                  <a:srgbClr val="D9D9D9"/>
                </a:solidFill>
                <a:latin typeface="Calibri"/>
                <a:cs typeface="Calibri"/>
              </a:rPr>
              <a:t>-внешнее воздействие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на </a:t>
            </a:r>
            <a:r>
              <a:rPr sz="1800" spc="-155" dirty="0">
                <a:solidFill>
                  <a:srgbClr val="D9D9D9"/>
                </a:solidFill>
                <a:latin typeface="Calibri"/>
                <a:cs typeface="Calibri"/>
              </a:rPr>
              <a:t>процесс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нейропротекции </a:t>
            </a:r>
            <a:r>
              <a:rPr sz="1800" spc="-185" dirty="0">
                <a:solidFill>
                  <a:srgbClr val="D9D9D9"/>
                </a:solidFill>
                <a:latin typeface="Calibri"/>
                <a:cs typeface="Calibri"/>
              </a:rPr>
              <a:t>и </a:t>
            </a:r>
            <a:r>
              <a:rPr sz="1800" spc="-170" dirty="0">
                <a:solidFill>
                  <a:srgbClr val="D9D9D9"/>
                </a:solidFill>
                <a:latin typeface="Calibri"/>
                <a:cs typeface="Calibri"/>
              </a:rPr>
              <a:t>нейрорепарации </a:t>
            </a:r>
            <a:r>
              <a:rPr sz="1800" spc="-140" dirty="0">
                <a:solidFill>
                  <a:srgbClr val="D9D9D9"/>
                </a:solidFill>
                <a:latin typeface="Calibri"/>
                <a:cs typeface="Calibri"/>
              </a:rPr>
              <a:t>в  </a:t>
            </a:r>
            <a:r>
              <a:rPr sz="1800" spc="-150" dirty="0">
                <a:solidFill>
                  <a:srgbClr val="D9D9D9"/>
                </a:solidFill>
                <a:latin typeface="Calibri"/>
                <a:cs typeface="Calibri"/>
              </a:rPr>
              <a:t>ходе 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ОЦН, </a:t>
            </a:r>
            <a:r>
              <a:rPr sz="1800" spc="-195" dirty="0">
                <a:solidFill>
                  <a:srgbClr val="D9D9D9"/>
                </a:solidFill>
                <a:latin typeface="Calibri"/>
                <a:cs typeface="Calibri"/>
              </a:rPr>
              <a:t>изменяющее </a:t>
            </a:r>
            <a:r>
              <a:rPr sz="1800" spc="-145" dirty="0">
                <a:solidFill>
                  <a:srgbClr val="D9D9D9"/>
                </a:solidFill>
                <a:latin typeface="Calibri"/>
                <a:cs typeface="Calibri"/>
              </a:rPr>
              <a:t>его</a:t>
            </a:r>
            <a:r>
              <a:rPr sz="1800" spc="-175" dirty="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800" spc="-165" dirty="0">
                <a:solidFill>
                  <a:srgbClr val="D9D9D9"/>
                </a:solidFill>
                <a:latin typeface="Calibri"/>
                <a:cs typeface="Calibri"/>
              </a:rPr>
              <a:t>течение.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5895" y="386079"/>
            <a:ext cx="167449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370" dirty="0"/>
              <a:t>Глоссарий</a:t>
            </a:r>
            <a:endParaRPr sz="3700"/>
          </a:p>
        </p:txBody>
      </p:sp>
      <p:sp>
        <p:nvSpPr>
          <p:cNvPr id="4" name="object 4"/>
          <p:cNvSpPr/>
          <p:nvPr/>
        </p:nvSpPr>
        <p:spPr>
          <a:xfrm>
            <a:off x="107504" y="285750"/>
            <a:ext cx="1674613" cy="1779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38784" y="5212588"/>
            <a:ext cx="152590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spc="-95" dirty="0">
                <a:latin typeface="Calibri"/>
                <a:cs typeface="Calibri"/>
              </a:rPr>
              <a:t>Клинический </a:t>
            </a:r>
            <a:r>
              <a:rPr sz="1000" spc="-85" dirty="0">
                <a:latin typeface="Calibri"/>
                <a:cs typeface="Calibri"/>
              </a:rPr>
              <a:t>Института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spc="-105" dirty="0">
                <a:latin typeface="Calibri"/>
                <a:cs typeface="Calibri"/>
              </a:rPr>
              <a:t>Мозга</a:t>
            </a:r>
            <a:r>
              <a:rPr sz="1050" spc="-157" baseline="23809" dirty="0">
                <a:latin typeface="Calibri"/>
                <a:cs typeface="Calibri"/>
              </a:rPr>
              <a:t>©</a:t>
            </a:r>
            <a:endParaRPr sz="1050" baseline="2380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51" y="275844"/>
            <a:ext cx="76708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5" dirty="0"/>
              <a:t>Реабилитация </a:t>
            </a:r>
            <a:r>
              <a:rPr sz="2000" spc="60" dirty="0"/>
              <a:t>– </a:t>
            </a:r>
            <a:r>
              <a:rPr sz="2000" spc="-180" dirty="0"/>
              <a:t>синхронизированная </a:t>
            </a:r>
            <a:r>
              <a:rPr sz="2000" spc="-210" dirty="0"/>
              <a:t>модуляция </a:t>
            </a:r>
            <a:r>
              <a:rPr sz="2000" spc="-175" dirty="0"/>
              <a:t>активности </a:t>
            </a:r>
            <a:r>
              <a:rPr sz="2000" spc="-185" dirty="0"/>
              <a:t>сенсомоторного</a:t>
            </a:r>
            <a:r>
              <a:rPr sz="2000" spc="-50" dirty="0"/>
              <a:t> </a:t>
            </a:r>
            <a:r>
              <a:rPr sz="2000" spc="-185" dirty="0"/>
              <a:t>кольца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6342888" y="3736847"/>
            <a:ext cx="1310639" cy="1240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69938" y="4201667"/>
            <a:ext cx="753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25" dirty="0">
                <a:latin typeface="Calibri"/>
                <a:cs typeface="Calibri"/>
              </a:rPr>
              <a:t>Эффекторы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60856" y="1335438"/>
            <a:ext cx="2867025" cy="1788795"/>
            <a:chOff x="3060856" y="1335438"/>
            <a:chExt cx="2867025" cy="1788795"/>
          </a:xfrm>
        </p:grpSpPr>
        <p:sp>
          <p:nvSpPr>
            <p:cNvPr id="6" name="object 6"/>
            <p:cNvSpPr/>
            <p:nvPr/>
          </p:nvSpPr>
          <p:spPr>
            <a:xfrm>
              <a:off x="4989041" y="1915011"/>
              <a:ext cx="934085" cy="1142365"/>
            </a:xfrm>
            <a:custGeom>
              <a:avLst/>
              <a:gdLst/>
              <a:ahLst/>
              <a:cxnLst/>
              <a:rect l="l" t="t" r="r" b="b"/>
              <a:pathLst>
                <a:path w="934085" h="1142364">
                  <a:moveTo>
                    <a:pt x="0" y="0"/>
                  </a:moveTo>
                  <a:lnTo>
                    <a:pt x="50265" y="5386"/>
                  </a:lnTo>
                  <a:lnTo>
                    <a:pt x="99703" y="12939"/>
                  </a:lnTo>
                  <a:lnTo>
                    <a:pt x="148261" y="22602"/>
                  </a:lnTo>
                  <a:lnTo>
                    <a:pt x="195886" y="34316"/>
                  </a:lnTo>
                  <a:lnTo>
                    <a:pt x="242523" y="48025"/>
                  </a:lnTo>
                  <a:lnTo>
                    <a:pt x="288120" y="63670"/>
                  </a:lnTo>
                  <a:lnTo>
                    <a:pt x="332623" y="81194"/>
                  </a:lnTo>
                  <a:lnTo>
                    <a:pt x="375980" y="100539"/>
                  </a:lnTo>
                  <a:lnTo>
                    <a:pt x="418136" y="121647"/>
                  </a:lnTo>
                  <a:lnTo>
                    <a:pt x="459038" y="144461"/>
                  </a:lnTo>
                  <a:lnTo>
                    <a:pt x="498633" y="168923"/>
                  </a:lnTo>
                  <a:lnTo>
                    <a:pt x="536868" y="194975"/>
                  </a:lnTo>
                  <a:lnTo>
                    <a:pt x="573689" y="222559"/>
                  </a:lnTo>
                  <a:lnTo>
                    <a:pt x="609044" y="251618"/>
                  </a:lnTo>
                  <a:lnTo>
                    <a:pt x="642877" y="282094"/>
                  </a:lnTo>
                  <a:lnTo>
                    <a:pt x="675137" y="313930"/>
                  </a:lnTo>
                  <a:lnTo>
                    <a:pt x="705770" y="347067"/>
                  </a:lnTo>
                  <a:lnTo>
                    <a:pt x="734722" y="381448"/>
                  </a:lnTo>
                  <a:lnTo>
                    <a:pt x="761941" y="417016"/>
                  </a:lnTo>
                  <a:lnTo>
                    <a:pt x="787373" y="453712"/>
                  </a:lnTo>
                  <a:lnTo>
                    <a:pt x="810964" y="491478"/>
                  </a:lnTo>
                  <a:lnTo>
                    <a:pt x="832661" y="530258"/>
                  </a:lnTo>
                  <a:lnTo>
                    <a:pt x="852411" y="569994"/>
                  </a:lnTo>
                  <a:lnTo>
                    <a:pt x="870160" y="610627"/>
                  </a:lnTo>
                  <a:lnTo>
                    <a:pt x="885856" y="652100"/>
                  </a:lnTo>
                  <a:lnTo>
                    <a:pt x="899445" y="694356"/>
                  </a:lnTo>
                  <a:lnTo>
                    <a:pt x="910873" y="737336"/>
                  </a:lnTo>
                  <a:lnTo>
                    <a:pt x="920087" y="780983"/>
                  </a:lnTo>
                  <a:lnTo>
                    <a:pt x="927034" y="825239"/>
                  </a:lnTo>
                  <a:lnTo>
                    <a:pt x="931660" y="870047"/>
                  </a:lnTo>
                  <a:lnTo>
                    <a:pt x="933913" y="915349"/>
                  </a:lnTo>
                  <a:lnTo>
                    <a:pt x="933738" y="961086"/>
                  </a:lnTo>
                  <a:lnTo>
                    <a:pt x="931083" y="1007202"/>
                  </a:lnTo>
                  <a:lnTo>
                    <a:pt x="927505" y="1041273"/>
                  </a:lnTo>
                  <a:lnTo>
                    <a:pt x="922551" y="1075169"/>
                  </a:lnTo>
                  <a:lnTo>
                    <a:pt x="916227" y="1108855"/>
                  </a:lnTo>
                  <a:lnTo>
                    <a:pt x="908537" y="114229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5357" y="1894597"/>
              <a:ext cx="772795" cy="0"/>
            </a:xfrm>
            <a:custGeom>
              <a:avLst/>
              <a:gdLst/>
              <a:ahLst/>
              <a:cxnLst/>
              <a:rect l="l" t="t" r="r" b="b"/>
              <a:pathLst>
                <a:path w="772795">
                  <a:moveTo>
                    <a:pt x="0" y="0"/>
                  </a:moveTo>
                  <a:lnTo>
                    <a:pt x="772715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3308" y="1760058"/>
              <a:ext cx="197245" cy="301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49631" y="1760058"/>
              <a:ext cx="182958" cy="301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65618" y="1913158"/>
              <a:ext cx="866140" cy="1205865"/>
            </a:xfrm>
            <a:custGeom>
              <a:avLst/>
              <a:gdLst/>
              <a:ahLst/>
              <a:cxnLst/>
              <a:rect l="l" t="t" r="r" b="b"/>
              <a:pathLst>
                <a:path w="866139" h="1205864">
                  <a:moveTo>
                    <a:pt x="0" y="1205800"/>
                  </a:moveTo>
                  <a:lnTo>
                    <a:pt x="12199" y="1144882"/>
                  </a:lnTo>
                  <a:lnTo>
                    <a:pt x="25638" y="1084899"/>
                  </a:lnTo>
                  <a:lnTo>
                    <a:pt x="40277" y="1025906"/>
                  </a:lnTo>
                  <a:lnTo>
                    <a:pt x="56073" y="967962"/>
                  </a:lnTo>
                  <a:lnTo>
                    <a:pt x="72988" y="911124"/>
                  </a:lnTo>
                  <a:lnTo>
                    <a:pt x="90978" y="855448"/>
                  </a:lnTo>
                  <a:lnTo>
                    <a:pt x="110004" y="800992"/>
                  </a:lnTo>
                  <a:lnTo>
                    <a:pt x="130025" y="747812"/>
                  </a:lnTo>
                  <a:lnTo>
                    <a:pt x="150999" y="695966"/>
                  </a:lnTo>
                  <a:lnTo>
                    <a:pt x="172886" y="645510"/>
                  </a:lnTo>
                  <a:lnTo>
                    <a:pt x="195644" y="596502"/>
                  </a:lnTo>
                  <a:lnTo>
                    <a:pt x="219234" y="548999"/>
                  </a:lnTo>
                  <a:lnTo>
                    <a:pt x="243613" y="503057"/>
                  </a:lnTo>
                  <a:lnTo>
                    <a:pt x="268741" y="458734"/>
                  </a:lnTo>
                  <a:lnTo>
                    <a:pt x="294577" y="416087"/>
                  </a:lnTo>
                  <a:lnTo>
                    <a:pt x="321080" y="375172"/>
                  </a:lnTo>
                  <a:lnTo>
                    <a:pt x="348209" y="336047"/>
                  </a:lnTo>
                  <a:lnTo>
                    <a:pt x="375924" y="298770"/>
                  </a:lnTo>
                  <a:lnTo>
                    <a:pt x="404182" y="263396"/>
                  </a:lnTo>
                  <a:lnTo>
                    <a:pt x="432944" y="229982"/>
                  </a:lnTo>
                  <a:lnTo>
                    <a:pt x="462169" y="198587"/>
                  </a:lnTo>
                  <a:lnTo>
                    <a:pt x="491814" y="169267"/>
                  </a:lnTo>
                  <a:lnTo>
                    <a:pt x="521840" y="142078"/>
                  </a:lnTo>
                  <a:lnTo>
                    <a:pt x="552206" y="117079"/>
                  </a:lnTo>
                  <a:lnTo>
                    <a:pt x="582870" y="94326"/>
                  </a:lnTo>
                  <a:lnTo>
                    <a:pt x="644931" y="55785"/>
                  </a:lnTo>
                  <a:lnTo>
                    <a:pt x="707695" y="26913"/>
                  </a:lnTo>
                  <a:lnTo>
                    <a:pt x="770835" y="8166"/>
                  </a:lnTo>
                  <a:lnTo>
                    <a:pt x="834023" y="0"/>
                  </a:lnTo>
                  <a:lnTo>
                    <a:pt x="865532" y="27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4905" y="1982991"/>
              <a:ext cx="136612" cy="1652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05811" y="1348138"/>
              <a:ext cx="1513840" cy="1080135"/>
            </a:xfrm>
            <a:custGeom>
              <a:avLst/>
              <a:gdLst/>
              <a:ahLst/>
              <a:cxnLst/>
              <a:rect l="l" t="t" r="r" b="b"/>
              <a:pathLst>
                <a:path w="1513839" h="1080135">
                  <a:moveTo>
                    <a:pt x="1333298" y="0"/>
                  </a:moveTo>
                  <a:lnTo>
                    <a:pt x="179988" y="0"/>
                  </a:lnTo>
                  <a:lnTo>
                    <a:pt x="132139" y="6429"/>
                  </a:lnTo>
                  <a:lnTo>
                    <a:pt x="89144" y="24573"/>
                  </a:lnTo>
                  <a:lnTo>
                    <a:pt x="52717" y="52716"/>
                  </a:lnTo>
                  <a:lnTo>
                    <a:pt x="24573" y="89144"/>
                  </a:lnTo>
                  <a:lnTo>
                    <a:pt x="6429" y="132139"/>
                  </a:lnTo>
                  <a:lnTo>
                    <a:pt x="0" y="179986"/>
                  </a:lnTo>
                  <a:lnTo>
                    <a:pt x="0" y="899909"/>
                  </a:lnTo>
                  <a:lnTo>
                    <a:pt x="6429" y="947757"/>
                  </a:lnTo>
                  <a:lnTo>
                    <a:pt x="24573" y="990752"/>
                  </a:lnTo>
                  <a:lnTo>
                    <a:pt x="52717" y="1027179"/>
                  </a:lnTo>
                  <a:lnTo>
                    <a:pt x="89144" y="1055323"/>
                  </a:lnTo>
                  <a:lnTo>
                    <a:pt x="132139" y="1073468"/>
                  </a:lnTo>
                  <a:lnTo>
                    <a:pt x="179988" y="1079897"/>
                  </a:lnTo>
                  <a:lnTo>
                    <a:pt x="1333298" y="1079897"/>
                  </a:lnTo>
                  <a:lnTo>
                    <a:pt x="1381145" y="1073468"/>
                  </a:lnTo>
                  <a:lnTo>
                    <a:pt x="1424140" y="1055323"/>
                  </a:lnTo>
                  <a:lnTo>
                    <a:pt x="1460568" y="1027179"/>
                  </a:lnTo>
                  <a:lnTo>
                    <a:pt x="1488711" y="990752"/>
                  </a:lnTo>
                  <a:lnTo>
                    <a:pt x="1506855" y="947757"/>
                  </a:lnTo>
                  <a:lnTo>
                    <a:pt x="1513285" y="899909"/>
                  </a:lnTo>
                  <a:lnTo>
                    <a:pt x="1513285" y="179986"/>
                  </a:lnTo>
                  <a:lnTo>
                    <a:pt x="1506855" y="132139"/>
                  </a:lnTo>
                  <a:lnTo>
                    <a:pt x="1488711" y="89144"/>
                  </a:lnTo>
                  <a:lnTo>
                    <a:pt x="1460568" y="52716"/>
                  </a:lnTo>
                  <a:lnTo>
                    <a:pt x="1424140" y="24573"/>
                  </a:lnTo>
                  <a:lnTo>
                    <a:pt x="1381145" y="6429"/>
                  </a:lnTo>
                  <a:lnTo>
                    <a:pt x="1333298" y="0"/>
                  </a:lnTo>
                  <a:close/>
                </a:path>
              </a:pathLst>
            </a:custGeom>
            <a:solidFill>
              <a:srgbClr val="DDDDDD">
                <a:alpha val="568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05811" y="1348138"/>
              <a:ext cx="1513840" cy="1080135"/>
            </a:xfrm>
            <a:custGeom>
              <a:avLst/>
              <a:gdLst/>
              <a:ahLst/>
              <a:cxnLst/>
              <a:rect l="l" t="t" r="r" b="b"/>
              <a:pathLst>
                <a:path w="1513839" h="1080135">
                  <a:moveTo>
                    <a:pt x="0" y="179987"/>
                  </a:moveTo>
                  <a:lnTo>
                    <a:pt x="6429" y="132139"/>
                  </a:lnTo>
                  <a:lnTo>
                    <a:pt x="24573" y="89144"/>
                  </a:lnTo>
                  <a:lnTo>
                    <a:pt x="52717" y="52717"/>
                  </a:lnTo>
                  <a:lnTo>
                    <a:pt x="89144" y="24573"/>
                  </a:lnTo>
                  <a:lnTo>
                    <a:pt x="132139" y="6429"/>
                  </a:lnTo>
                  <a:lnTo>
                    <a:pt x="179987" y="0"/>
                  </a:lnTo>
                  <a:lnTo>
                    <a:pt x="1333298" y="0"/>
                  </a:lnTo>
                  <a:lnTo>
                    <a:pt x="1381145" y="6429"/>
                  </a:lnTo>
                  <a:lnTo>
                    <a:pt x="1424140" y="24573"/>
                  </a:lnTo>
                  <a:lnTo>
                    <a:pt x="1460568" y="52717"/>
                  </a:lnTo>
                  <a:lnTo>
                    <a:pt x="1488711" y="89144"/>
                  </a:lnTo>
                  <a:lnTo>
                    <a:pt x="1506855" y="132139"/>
                  </a:lnTo>
                  <a:lnTo>
                    <a:pt x="1513285" y="179987"/>
                  </a:lnTo>
                  <a:lnTo>
                    <a:pt x="1513285" y="899909"/>
                  </a:lnTo>
                  <a:lnTo>
                    <a:pt x="1506855" y="947757"/>
                  </a:lnTo>
                  <a:lnTo>
                    <a:pt x="1488711" y="990752"/>
                  </a:lnTo>
                  <a:lnTo>
                    <a:pt x="1460568" y="1027179"/>
                  </a:lnTo>
                  <a:lnTo>
                    <a:pt x="1424140" y="1055323"/>
                  </a:lnTo>
                  <a:lnTo>
                    <a:pt x="1381145" y="1073467"/>
                  </a:lnTo>
                  <a:lnTo>
                    <a:pt x="1333298" y="1079897"/>
                  </a:lnTo>
                  <a:lnTo>
                    <a:pt x="179987" y="1079897"/>
                  </a:lnTo>
                  <a:lnTo>
                    <a:pt x="132139" y="1073467"/>
                  </a:lnTo>
                  <a:lnTo>
                    <a:pt x="89144" y="1055323"/>
                  </a:lnTo>
                  <a:lnTo>
                    <a:pt x="52717" y="1027179"/>
                  </a:lnTo>
                  <a:lnTo>
                    <a:pt x="24573" y="990752"/>
                  </a:lnTo>
                  <a:lnTo>
                    <a:pt x="6429" y="947757"/>
                  </a:lnTo>
                  <a:lnTo>
                    <a:pt x="0" y="899909"/>
                  </a:lnTo>
                  <a:lnTo>
                    <a:pt x="0" y="179987"/>
                  </a:lnTo>
                  <a:close/>
                </a:path>
              </a:pathLst>
            </a:custGeom>
            <a:ln w="25400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417198" y="1421891"/>
            <a:ext cx="294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Calibri"/>
                <a:cs typeface="Calibri"/>
              </a:rPr>
              <a:t>Ц</a:t>
            </a:r>
            <a:r>
              <a:rPr sz="1400" spc="-155" dirty="0">
                <a:latin typeface="Calibri"/>
                <a:cs typeface="Calibri"/>
              </a:rPr>
              <a:t>Н</a:t>
            </a:r>
            <a:r>
              <a:rPr sz="1400" spc="-110" dirty="0">
                <a:latin typeface="Calibri"/>
                <a:cs typeface="Calibri"/>
              </a:rPr>
              <a:t>С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04473" y="2031491"/>
            <a:ext cx="718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Calibri"/>
                <a:cs typeface="Calibri"/>
              </a:rPr>
              <a:t>п</a:t>
            </a:r>
            <a:r>
              <a:rPr sz="1400" spc="-155" dirty="0">
                <a:latin typeface="Calibri"/>
                <a:cs typeface="Calibri"/>
              </a:rPr>
              <a:t>ро</a:t>
            </a:r>
            <a:r>
              <a:rPr sz="1400" spc="-160" dirty="0">
                <a:latin typeface="Calibri"/>
                <a:cs typeface="Calibri"/>
              </a:rPr>
              <a:t>ц</a:t>
            </a:r>
            <a:r>
              <a:rPr sz="1400" spc="-140" dirty="0">
                <a:latin typeface="Calibri"/>
                <a:cs typeface="Calibri"/>
              </a:rPr>
              <a:t>е</a:t>
            </a:r>
            <a:r>
              <a:rPr sz="1400" spc="-120" dirty="0">
                <a:latin typeface="Calibri"/>
                <a:cs typeface="Calibri"/>
              </a:rPr>
              <a:t>сс</a:t>
            </a:r>
            <a:r>
              <a:rPr sz="1400" spc="-175" dirty="0">
                <a:latin typeface="Calibri"/>
                <a:cs typeface="Calibri"/>
              </a:rPr>
              <a:t>и</a:t>
            </a:r>
            <a:r>
              <a:rPr sz="1400" spc="-165" dirty="0">
                <a:latin typeface="Calibri"/>
                <a:cs typeface="Calibri"/>
              </a:rPr>
              <a:t>н</a:t>
            </a:r>
            <a:r>
              <a:rPr sz="1400" spc="-70" dirty="0">
                <a:latin typeface="Calibri"/>
                <a:cs typeface="Calibri"/>
              </a:rPr>
              <a:t>г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0884" y="3056047"/>
            <a:ext cx="1094105" cy="300355"/>
          </a:xfrm>
          <a:custGeom>
            <a:avLst/>
            <a:gdLst/>
            <a:ahLst/>
            <a:cxnLst/>
            <a:rect l="l" t="t" r="r" b="b"/>
            <a:pathLst>
              <a:path w="1094104" h="300354">
                <a:moveTo>
                  <a:pt x="0" y="0"/>
                </a:moveTo>
                <a:lnTo>
                  <a:pt x="1093569" y="0"/>
                </a:lnTo>
                <a:lnTo>
                  <a:pt x="1093569" y="300082"/>
                </a:lnTo>
                <a:lnTo>
                  <a:pt x="0" y="30008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09624" y="3076955"/>
            <a:ext cx="927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5" dirty="0">
                <a:solidFill>
                  <a:srgbClr val="FF0000"/>
                </a:solidFill>
                <a:latin typeface="Calibri"/>
                <a:cs typeface="Calibri"/>
              </a:rPr>
              <a:t>Эфферентация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58309" y="3206088"/>
            <a:ext cx="1094105" cy="300355"/>
          </a:xfrm>
          <a:custGeom>
            <a:avLst/>
            <a:gdLst/>
            <a:ahLst/>
            <a:cxnLst/>
            <a:rect l="l" t="t" r="r" b="b"/>
            <a:pathLst>
              <a:path w="1094104" h="300354">
                <a:moveTo>
                  <a:pt x="0" y="0"/>
                </a:moveTo>
                <a:lnTo>
                  <a:pt x="1093569" y="0"/>
                </a:lnTo>
                <a:lnTo>
                  <a:pt x="1093569" y="300082"/>
                </a:lnTo>
                <a:lnTo>
                  <a:pt x="0" y="30008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A2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637049" y="3226307"/>
            <a:ext cx="9290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Calibri"/>
                <a:cs typeface="Calibri"/>
              </a:rPr>
              <a:t>Афферентация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12519" y="2025741"/>
            <a:ext cx="5691505" cy="2976245"/>
            <a:chOff x="1112519" y="2025741"/>
            <a:chExt cx="5691505" cy="2976245"/>
          </a:xfrm>
        </p:grpSpPr>
        <p:sp>
          <p:nvSpPr>
            <p:cNvPr id="21" name="object 21"/>
            <p:cNvSpPr/>
            <p:nvPr/>
          </p:nvSpPr>
          <p:spPr>
            <a:xfrm>
              <a:off x="6641058" y="3598527"/>
              <a:ext cx="162363" cy="1754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51877" y="3206090"/>
              <a:ext cx="1679575" cy="150495"/>
            </a:xfrm>
            <a:custGeom>
              <a:avLst/>
              <a:gdLst/>
              <a:ahLst/>
              <a:cxnLst/>
              <a:rect l="l" t="t" r="r" b="b"/>
              <a:pathLst>
                <a:path w="1679575" h="150495">
                  <a:moveTo>
                    <a:pt x="0" y="150041"/>
                  </a:moveTo>
                  <a:lnTo>
                    <a:pt x="1679006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13961" y="3283959"/>
              <a:ext cx="212940" cy="3004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60467" y="2586339"/>
              <a:ext cx="121285" cy="162560"/>
            </a:xfrm>
            <a:custGeom>
              <a:avLst/>
              <a:gdLst/>
              <a:ahLst/>
              <a:cxnLst/>
              <a:rect l="l" t="t" r="r" b="b"/>
              <a:pathLst>
                <a:path w="121285" h="162560">
                  <a:moveTo>
                    <a:pt x="66275" y="0"/>
                  </a:moveTo>
                  <a:lnTo>
                    <a:pt x="43115" y="11038"/>
                  </a:lnTo>
                  <a:lnTo>
                    <a:pt x="22491" y="32362"/>
                  </a:lnTo>
                  <a:lnTo>
                    <a:pt x="7050" y="62017"/>
                  </a:lnTo>
                  <a:lnTo>
                    <a:pt x="0" y="94698"/>
                  </a:lnTo>
                  <a:lnTo>
                    <a:pt x="2256" y="124278"/>
                  </a:lnTo>
                  <a:lnTo>
                    <a:pt x="13033" y="147561"/>
                  </a:lnTo>
                  <a:lnTo>
                    <a:pt x="31542" y="161351"/>
                  </a:lnTo>
                  <a:lnTo>
                    <a:pt x="54591" y="162556"/>
                  </a:lnTo>
                  <a:lnTo>
                    <a:pt x="77751" y="151517"/>
                  </a:lnTo>
                  <a:lnTo>
                    <a:pt x="98374" y="130193"/>
                  </a:lnTo>
                  <a:lnTo>
                    <a:pt x="113815" y="100539"/>
                  </a:lnTo>
                  <a:lnTo>
                    <a:pt x="120866" y="67856"/>
                  </a:lnTo>
                  <a:lnTo>
                    <a:pt x="118609" y="38276"/>
                  </a:lnTo>
                  <a:lnTo>
                    <a:pt x="107833" y="14994"/>
                  </a:lnTo>
                  <a:lnTo>
                    <a:pt x="89325" y="1204"/>
                  </a:lnTo>
                  <a:lnTo>
                    <a:pt x="66275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160467" y="2586339"/>
              <a:ext cx="121285" cy="162560"/>
            </a:xfrm>
            <a:custGeom>
              <a:avLst/>
              <a:gdLst/>
              <a:ahLst/>
              <a:cxnLst/>
              <a:rect l="l" t="t" r="r" b="b"/>
              <a:pathLst>
                <a:path w="121285" h="162560">
                  <a:moveTo>
                    <a:pt x="7050" y="62017"/>
                  </a:moveTo>
                  <a:lnTo>
                    <a:pt x="22491" y="32362"/>
                  </a:lnTo>
                  <a:lnTo>
                    <a:pt x="43115" y="11038"/>
                  </a:lnTo>
                  <a:lnTo>
                    <a:pt x="66275" y="0"/>
                  </a:lnTo>
                  <a:lnTo>
                    <a:pt x="89324" y="1204"/>
                  </a:lnTo>
                  <a:lnTo>
                    <a:pt x="107832" y="14994"/>
                  </a:lnTo>
                  <a:lnTo>
                    <a:pt x="118609" y="38277"/>
                  </a:lnTo>
                  <a:lnTo>
                    <a:pt x="120866" y="67857"/>
                  </a:lnTo>
                  <a:lnTo>
                    <a:pt x="113815" y="100538"/>
                  </a:lnTo>
                  <a:lnTo>
                    <a:pt x="98374" y="130193"/>
                  </a:lnTo>
                  <a:lnTo>
                    <a:pt x="77750" y="151518"/>
                  </a:lnTo>
                  <a:lnTo>
                    <a:pt x="54591" y="162556"/>
                  </a:lnTo>
                  <a:lnTo>
                    <a:pt x="31541" y="161351"/>
                  </a:lnTo>
                  <a:lnTo>
                    <a:pt x="13033" y="147562"/>
                  </a:lnTo>
                  <a:lnTo>
                    <a:pt x="2256" y="124279"/>
                  </a:lnTo>
                  <a:lnTo>
                    <a:pt x="0" y="94699"/>
                  </a:lnTo>
                  <a:lnTo>
                    <a:pt x="7050" y="62017"/>
                  </a:lnTo>
                </a:path>
              </a:pathLst>
            </a:custGeom>
            <a:ln w="28375">
              <a:solidFill>
                <a:srgbClr val="A2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66192" y="2528633"/>
              <a:ext cx="194310" cy="230504"/>
            </a:xfrm>
            <a:custGeom>
              <a:avLst/>
              <a:gdLst/>
              <a:ahLst/>
              <a:cxnLst/>
              <a:rect l="l" t="t" r="r" b="b"/>
              <a:pathLst>
                <a:path w="194310" h="230505">
                  <a:moveTo>
                    <a:pt x="0" y="0"/>
                  </a:moveTo>
                  <a:lnTo>
                    <a:pt x="193980" y="230153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63887" y="2030504"/>
              <a:ext cx="32384" cy="179070"/>
            </a:xfrm>
            <a:custGeom>
              <a:avLst/>
              <a:gdLst/>
              <a:ahLst/>
              <a:cxnLst/>
              <a:rect l="l" t="t" r="r" b="b"/>
              <a:pathLst>
                <a:path w="32385" h="179069">
                  <a:moveTo>
                    <a:pt x="0" y="178925"/>
                  </a:moveTo>
                  <a:lnTo>
                    <a:pt x="32322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12519" y="3694175"/>
              <a:ext cx="1307592" cy="13075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358098" y="4192523"/>
            <a:ext cx="715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30" dirty="0">
                <a:latin typeface="Calibri"/>
                <a:cs typeface="Calibri"/>
              </a:rPr>
              <a:t>Рецепторы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27047" y="701040"/>
            <a:ext cx="6537959" cy="4102735"/>
            <a:chOff x="1527047" y="701040"/>
            <a:chExt cx="6537959" cy="4102735"/>
          </a:xfrm>
        </p:grpSpPr>
        <p:sp>
          <p:nvSpPr>
            <p:cNvPr id="31" name="object 31"/>
            <p:cNvSpPr/>
            <p:nvPr/>
          </p:nvSpPr>
          <p:spPr>
            <a:xfrm>
              <a:off x="5923995" y="3372674"/>
              <a:ext cx="796925" cy="282575"/>
            </a:xfrm>
            <a:custGeom>
              <a:avLst/>
              <a:gdLst/>
              <a:ahLst/>
              <a:cxnLst/>
              <a:rect l="l" t="t" r="r" b="b"/>
              <a:pathLst>
                <a:path w="796925" h="282575">
                  <a:moveTo>
                    <a:pt x="0" y="0"/>
                  </a:moveTo>
                  <a:lnTo>
                    <a:pt x="56529" y="5602"/>
                  </a:lnTo>
                  <a:lnTo>
                    <a:pt x="112407" y="12774"/>
                  </a:lnTo>
                  <a:lnTo>
                    <a:pt x="167521" y="21478"/>
                  </a:lnTo>
                  <a:lnTo>
                    <a:pt x="221761" y="31673"/>
                  </a:lnTo>
                  <a:lnTo>
                    <a:pt x="275015" y="43320"/>
                  </a:lnTo>
                  <a:lnTo>
                    <a:pt x="327171" y="56380"/>
                  </a:lnTo>
                  <a:lnTo>
                    <a:pt x="378118" y="70812"/>
                  </a:lnTo>
                  <a:lnTo>
                    <a:pt x="427746" y="86579"/>
                  </a:lnTo>
                  <a:lnTo>
                    <a:pt x="475941" y="103640"/>
                  </a:lnTo>
                  <a:lnTo>
                    <a:pt x="522593" y="121955"/>
                  </a:lnTo>
                  <a:lnTo>
                    <a:pt x="567590" y="141486"/>
                  </a:lnTo>
                  <a:lnTo>
                    <a:pt x="610822" y="162193"/>
                  </a:lnTo>
                  <a:lnTo>
                    <a:pt x="652176" y="184037"/>
                  </a:lnTo>
                  <a:lnTo>
                    <a:pt x="691541" y="206977"/>
                  </a:lnTo>
                  <a:lnTo>
                    <a:pt x="728805" y="230975"/>
                  </a:lnTo>
                  <a:lnTo>
                    <a:pt x="763858" y="255991"/>
                  </a:lnTo>
                  <a:lnTo>
                    <a:pt x="796588" y="281986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038246" y="3288645"/>
              <a:ext cx="495934" cy="484505"/>
            </a:xfrm>
            <a:custGeom>
              <a:avLst/>
              <a:gdLst/>
              <a:ahLst/>
              <a:cxnLst/>
              <a:rect l="l" t="t" r="r" b="b"/>
              <a:pathLst>
                <a:path w="495935" h="484504">
                  <a:moveTo>
                    <a:pt x="0" y="484094"/>
                  </a:moveTo>
                  <a:lnTo>
                    <a:pt x="25960" y="433786"/>
                  </a:lnTo>
                  <a:lnTo>
                    <a:pt x="53741" y="385536"/>
                  </a:lnTo>
                  <a:lnTo>
                    <a:pt x="83251" y="339436"/>
                  </a:lnTo>
                  <a:lnTo>
                    <a:pt x="114396" y="295575"/>
                  </a:lnTo>
                  <a:lnTo>
                    <a:pt x="147084" y="254043"/>
                  </a:lnTo>
                  <a:lnTo>
                    <a:pt x="181223" y="214932"/>
                  </a:lnTo>
                  <a:lnTo>
                    <a:pt x="216720" y="178331"/>
                  </a:lnTo>
                  <a:lnTo>
                    <a:pt x="253484" y="144330"/>
                  </a:lnTo>
                  <a:lnTo>
                    <a:pt x="291420" y="113021"/>
                  </a:lnTo>
                  <a:lnTo>
                    <a:pt x="330438" y="84493"/>
                  </a:lnTo>
                  <a:lnTo>
                    <a:pt x="370444" y="58836"/>
                  </a:lnTo>
                  <a:lnTo>
                    <a:pt x="411347" y="36142"/>
                  </a:lnTo>
                  <a:lnTo>
                    <a:pt x="453053" y="16499"/>
                  </a:lnTo>
                  <a:lnTo>
                    <a:pt x="495470" y="0"/>
                  </a:lnTo>
                </a:path>
              </a:pathLst>
            </a:custGeom>
            <a:ln w="952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72940" y="3267609"/>
              <a:ext cx="185014" cy="1610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34045" y="3252588"/>
              <a:ext cx="301625" cy="0"/>
            </a:xfrm>
            <a:custGeom>
              <a:avLst/>
              <a:gdLst/>
              <a:ahLst/>
              <a:cxnLst/>
              <a:rect l="l" t="t" r="r" b="b"/>
              <a:pathLst>
                <a:path w="301625">
                  <a:moveTo>
                    <a:pt x="0" y="0"/>
                  </a:moveTo>
                  <a:lnTo>
                    <a:pt x="301461" y="1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431473" y="3439257"/>
              <a:ext cx="106680" cy="120014"/>
            </a:xfrm>
            <a:custGeom>
              <a:avLst/>
              <a:gdLst/>
              <a:ahLst/>
              <a:cxnLst/>
              <a:rect l="l" t="t" r="r" b="b"/>
              <a:pathLst>
                <a:path w="106680" h="120014">
                  <a:moveTo>
                    <a:pt x="0" y="119629"/>
                  </a:moveTo>
                  <a:lnTo>
                    <a:pt x="106055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90869" y="3203062"/>
              <a:ext cx="168910" cy="121920"/>
            </a:xfrm>
            <a:custGeom>
              <a:avLst/>
              <a:gdLst/>
              <a:ahLst/>
              <a:cxnLst/>
              <a:rect l="l" t="t" r="r" b="b"/>
              <a:pathLst>
                <a:path w="168910" h="121920">
                  <a:moveTo>
                    <a:pt x="0" y="121894"/>
                  </a:moveTo>
                  <a:lnTo>
                    <a:pt x="168561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556663" y="3548495"/>
              <a:ext cx="332740" cy="0"/>
            </a:xfrm>
            <a:custGeom>
              <a:avLst/>
              <a:gdLst/>
              <a:ahLst/>
              <a:cxnLst/>
              <a:rect l="l" t="t" r="r" b="b"/>
              <a:pathLst>
                <a:path w="332740">
                  <a:moveTo>
                    <a:pt x="332509" y="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35882" y="3569276"/>
              <a:ext cx="73025" cy="249554"/>
            </a:xfrm>
            <a:custGeom>
              <a:avLst/>
              <a:gdLst/>
              <a:ahLst/>
              <a:cxnLst/>
              <a:rect l="l" t="t" r="r" b="b"/>
              <a:pathLst>
                <a:path w="73025" h="249554">
                  <a:moveTo>
                    <a:pt x="0" y="249382"/>
                  </a:moveTo>
                  <a:lnTo>
                    <a:pt x="72736" y="0"/>
                  </a:lnTo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40627" y="2528633"/>
              <a:ext cx="280670" cy="106045"/>
            </a:xfrm>
            <a:custGeom>
              <a:avLst/>
              <a:gdLst/>
              <a:ahLst/>
              <a:cxnLst/>
              <a:rect l="l" t="t" r="r" b="b"/>
              <a:pathLst>
                <a:path w="280669" h="106044">
                  <a:moveTo>
                    <a:pt x="0" y="105463"/>
                  </a:moveTo>
                  <a:lnTo>
                    <a:pt x="280554" y="0"/>
                  </a:lnTo>
                </a:path>
              </a:pathLst>
            </a:custGeom>
            <a:ln w="9525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898647" y="3989831"/>
              <a:ext cx="2365248" cy="81381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05174" y="4195626"/>
              <a:ext cx="1917064" cy="361950"/>
            </a:xfrm>
            <a:custGeom>
              <a:avLst/>
              <a:gdLst/>
              <a:ahLst/>
              <a:cxnLst/>
              <a:rect l="l" t="t" r="r" b="b"/>
              <a:pathLst>
                <a:path w="1917064" h="361950">
                  <a:moveTo>
                    <a:pt x="361950" y="0"/>
                  </a:moveTo>
                  <a:lnTo>
                    <a:pt x="0" y="180974"/>
                  </a:lnTo>
                  <a:lnTo>
                    <a:pt x="361950" y="361949"/>
                  </a:lnTo>
                  <a:lnTo>
                    <a:pt x="361950" y="241299"/>
                  </a:lnTo>
                  <a:lnTo>
                    <a:pt x="301625" y="241299"/>
                  </a:lnTo>
                  <a:lnTo>
                    <a:pt x="301625" y="120649"/>
                  </a:lnTo>
                  <a:lnTo>
                    <a:pt x="361950" y="120649"/>
                  </a:lnTo>
                  <a:lnTo>
                    <a:pt x="361950" y="0"/>
                  </a:lnTo>
                  <a:close/>
                </a:path>
                <a:path w="1917064" h="361950">
                  <a:moveTo>
                    <a:pt x="361950" y="120649"/>
                  </a:moveTo>
                  <a:lnTo>
                    <a:pt x="301625" y="120649"/>
                  </a:lnTo>
                  <a:lnTo>
                    <a:pt x="301625" y="241299"/>
                  </a:lnTo>
                  <a:lnTo>
                    <a:pt x="361950" y="241299"/>
                  </a:lnTo>
                  <a:lnTo>
                    <a:pt x="361950" y="120649"/>
                  </a:lnTo>
                  <a:close/>
                </a:path>
                <a:path w="1917064" h="361950">
                  <a:moveTo>
                    <a:pt x="361950" y="241299"/>
                  </a:moveTo>
                  <a:lnTo>
                    <a:pt x="301625" y="241299"/>
                  </a:lnTo>
                  <a:lnTo>
                    <a:pt x="361950" y="241299"/>
                  </a:lnTo>
                  <a:close/>
                </a:path>
                <a:path w="1917064" h="361950">
                  <a:moveTo>
                    <a:pt x="1916701" y="120648"/>
                  </a:moveTo>
                  <a:lnTo>
                    <a:pt x="361950" y="120649"/>
                  </a:lnTo>
                  <a:lnTo>
                    <a:pt x="361950" y="241299"/>
                  </a:lnTo>
                  <a:lnTo>
                    <a:pt x="1916701" y="241298"/>
                  </a:lnTo>
                  <a:lnTo>
                    <a:pt x="1916701" y="12064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7047" y="1060704"/>
              <a:ext cx="2602991" cy="241706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9125" y="1447800"/>
              <a:ext cx="2155190" cy="1969135"/>
            </a:xfrm>
            <a:custGeom>
              <a:avLst/>
              <a:gdLst/>
              <a:ahLst/>
              <a:cxnLst/>
              <a:rect l="l" t="t" r="r" b="b"/>
              <a:pathLst>
                <a:path w="2155190" h="1969135">
                  <a:moveTo>
                    <a:pt x="1846837" y="198974"/>
                  </a:moveTo>
                  <a:lnTo>
                    <a:pt x="0" y="1879431"/>
                  </a:lnTo>
                  <a:lnTo>
                    <a:pt x="81198" y="1968668"/>
                  </a:lnTo>
                  <a:lnTo>
                    <a:pt x="1928036" y="288212"/>
                  </a:lnTo>
                  <a:lnTo>
                    <a:pt x="1846837" y="198974"/>
                  </a:lnTo>
                  <a:close/>
                </a:path>
                <a:path w="2155190" h="1969135">
                  <a:moveTo>
                    <a:pt x="2093924" y="158375"/>
                  </a:moveTo>
                  <a:lnTo>
                    <a:pt x="1891456" y="158375"/>
                  </a:lnTo>
                  <a:lnTo>
                    <a:pt x="1972655" y="247613"/>
                  </a:lnTo>
                  <a:lnTo>
                    <a:pt x="1928036" y="288212"/>
                  </a:lnTo>
                  <a:lnTo>
                    <a:pt x="2009233" y="377450"/>
                  </a:lnTo>
                  <a:lnTo>
                    <a:pt x="2093924" y="158375"/>
                  </a:lnTo>
                  <a:close/>
                </a:path>
                <a:path w="2155190" h="1969135">
                  <a:moveTo>
                    <a:pt x="1891456" y="158375"/>
                  </a:moveTo>
                  <a:lnTo>
                    <a:pt x="1846837" y="198974"/>
                  </a:lnTo>
                  <a:lnTo>
                    <a:pt x="1928036" y="288212"/>
                  </a:lnTo>
                  <a:lnTo>
                    <a:pt x="1972655" y="247613"/>
                  </a:lnTo>
                  <a:lnTo>
                    <a:pt x="1891456" y="158375"/>
                  </a:lnTo>
                  <a:close/>
                </a:path>
                <a:path w="2155190" h="1969135">
                  <a:moveTo>
                    <a:pt x="2155149" y="0"/>
                  </a:moveTo>
                  <a:lnTo>
                    <a:pt x="1765640" y="109738"/>
                  </a:lnTo>
                  <a:lnTo>
                    <a:pt x="1846837" y="198974"/>
                  </a:lnTo>
                  <a:lnTo>
                    <a:pt x="1891456" y="158375"/>
                  </a:lnTo>
                  <a:lnTo>
                    <a:pt x="2093924" y="158375"/>
                  </a:lnTo>
                  <a:lnTo>
                    <a:pt x="215514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33288" y="1548384"/>
              <a:ext cx="2331719" cy="2459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775653" y="1568588"/>
              <a:ext cx="1882775" cy="2012950"/>
            </a:xfrm>
            <a:custGeom>
              <a:avLst/>
              <a:gdLst/>
              <a:ahLst/>
              <a:cxnLst/>
              <a:rect l="l" t="t" r="r" b="b"/>
              <a:pathLst>
                <a:path w="1882775" h="2012950">
                  <a:moveTo>
                    <a:pt x="1591496" y="1789217"/>
                  </a:moveTo>
                  <a:lnTo>
                    <a:pt x="1503252" y="1871493"/>
                  </a:lnTo>
                  <a:lnTo>
                    <a:pt x="1882447" y="2012812"/>
                  </a:lnTo>
                  <a:lnTo>
                    <a:pt x="1829521" y="1833340"/>
                  </a:lnTo>
                  <a:lnTo>
                    <a:pt x="1632634" y="1833340"/>
                  </a:lnTo>
                  <a:lnTo>
                    <a:pt x="1591496" y="1789217"/>
                  </a:lnTo>
                  <a:close/>
                </a:path>
                <a:path w="1882775" h="2012950">
                  <a:moveTo>
                    <a:pt x="1679740" y="1706941"/>
                  </a:moveTo>
                  <a:lnTo>
                    <a:pt x="1591496" y="1789217"/>
                  </a:lnTo>
                  <a:lnTo>
                    <a:pt x="1632634" y="1833340"/>
                  </a:lnTo>
                  <a:lnTo>
                    <a:pt x="1720879" y="1751064"/>
                  </a:lnTo>
                  <a:lnTo>
                    <a:pt x="1679740" y="1706941"/>
                  </a:lnTo>
                  <a:close/>
                </a:path>
                <a:path w="1882775" h="2012950">
                  <a:moveTo>
                    <a:pt x="1767984" y="1624665"/>
                  </a:moveTo>
                  <a:lnTo>
                    <a:pt x="1679740" y="1706941"/>
                  </a:lnTo>
                  <a:lnTo>
                    <a:pt x="1720879" y="1751064"/>
                  </a:lnTo>
                  <a:lnTo>
                    <a:pt x="1632634" y="1833340"/>
                  </a:lnTo>
                  <a:lnTo>
                    <a:pt x="1829521" y="1833340"/>
                  </a:lnTo>
                  <a:lnTo>
                    <a:pt x="1767984" y="1624665"/>
                  </a:lnTo>
                  <a:close/>
                </a:path>
                <a:path w="1882775" h="2012950">
                  <a:moveTo>
                    <a:pt x="88244" y="0"/>
                  </a:moveTo>
                  <a:lnTo>
                    <a:pt x="0" y="82275"/>
                  </a:lnTo>
                  <a:lnTo>
                    <a:pt x="1591496" y="1789217"/>
                  </a:lnTo>
                  <a:lnTo>
                    <a:pt x="1679740" y="1706941"/>
                  </a:lnTo>
                  <a:lnTo>
                    <a:pt x="8824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84903" y="701040"/>
              <a:ext cx="810768" cy="11064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10074" y="723901"/>
              <a:ext cx="361950" cy="657225"/>
            </a:xfrm>
            <a:custGeom>
              <a:avLst/>
              <a:gdLst/>
              <a:ahLst/>
              <a:cxnLst/>
              <a:rect l="l" t="t" r="r" b="b"/>
              <a:pathLst>
                <a:path w="361950" h="657225">
                  <a:moveTo>
                    <a:pt x="120650" y="295275"/>
                  </a:moveTo>
                  <a:lnTo>
                    <a:pt x="0" y="295275"/>
                  </a:lnTo>
                  <a:lnTo>
                    <a:pt x="180976" y="657225"/>
                  </a:lnTo>
                  <a:lnTo>
                    <a:pt x="331787" y="355600"/>
                  </a:lnTo>
                  <a:lnTo>
                    <a:pt x="120650" y="355600"/>
                  </a:lnTo>
                  <a:lnTo>
                    <a:pt x="120650" y="295275"/>
                  </a:lnTo>
                  <a:close/>
                </a:path>
                <a:path w="361950" h="657225">
                  <a:moveTo>
                    <a:pt x="241300" y="0"/>
                  </a:moveTo>
                  <a:lnTo>
                    <a:pt x="120650" y="0"/>
                  </a:lnTo>
                  <a:lnTo>
                    <a:pt x="120650" y="355600"/>
                  </a:lnTo>
                  <a:lnTo>
                    <a:pt x="241300" y="355600"/>
                  </a:lnTo>
                  <a:lnTo>
                    <a:pt x="241300" y="0"/>
                  </a:lnTo>
                  <a:close/>
                </a:path>
                <a:path w="361950" h="657225">
                  <a:moveTo>
                    <a:pt x="361950" y="295275"/>
                  </a:moveTo>
                  <a:lnTo>
                    <a:pt x="241300" y="295275"/>
                  </a:lnTo>
                  <a:lnTo>
                    <a:pt x="241300" y="355600"/>
                  </a:lnTo>
                  <a:lnTo>
                    <a:pt x="331787" y="355600"/>
                  </a:lnTo>
                  <a:lnTo>
                    <a:pt x="361950" y="29527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290534" y="1968500"/>
            <a:ext cx="8743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002060"/>
                </a:solidFill>
                <a:latin typeface="Calibri"/>
                <a:cs typeface="Calibri"/>
              </a:rPr>
              <a:t>Bottom</a:t>
            </a:r>
            <a:r>
              <a:rPr sz="1800" spc="-9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800" spc="-190" dirty="0">
                <a:solidFill>
                  <a:srgbClr val="002060"/>
                </a:solidFill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1116" y="4803140"/>
            <a:ext cx="894461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5104" marR="5080" indent="-193040">
              <a:lnSpc>
                <a:spcPct val="100800"/>
              </a:lnSpc>
              <a:spcBef>
                <a:spcPts val="85"/>
              </a:spcBef>
              <a:buFont typeface="Wingdings"/>
              <a:buChar char=""/>
              <a:tabLst>
                <a:tab pos="205740" algn="l"/>
              </a:tabLst>
            </a:pPr>
            <a:r>
              <a:rPr sz="1200" spc="-90" dirty="0">
                <a:latin typeface="Calibri"/>
                <a:cs typeface="Calibri"/>
              </a:rPr>
              <a:t>В </a:t>
            </a:r>
            <a:r>
              <a:rPr sz="1200" spc="-110" dirty="0">
                <a:latin typeface="Calibri"/>
                <a:cs typeface="Calibri"/>
              </a:rPr>
              <a:t>основе </a:t>
            </a:r>
            <a:r>
              <a:rPr sz="1200" spc="-130" dirty="0">
                <a:latin typeface="Calibri"/>
                <a:cs typeface="Calibri"/>
              </a:rPr>
              <a:t>нейромодуляции </a:t>
            </a:r>
            <a:r>
              <a:rPr sz="1200" spc="-114" dirty="0">
                <a:latin typeface="Calibri"/>
                <a:cs typeface="Calibri"/>
              </a:rPr>
              <a:t>нейрорепарации </a:t>
            </a:r>
            <a:r>
              <a:rPr sz="1200" spc="-120" dirty="0">
                <a:latin typeface="Calibri"/>
                <a:cs typeface="Calibri"/>
              </a:rPr>
              <a:t>лежат </a:t>
            </a:r>
            <a:r>
              <a:rPr sz="1200" spc="-125" dirty="0">
                <a:latin typeface="Calibri"/>
                <a:cs typeface="Calibri"/>
              </a:rPr>
              <a:t>механизмы </a:t>
            </a:r>
            <a:r>
              <a:rPr sz="1200" spc="-114" dirty="0">
                <a:latin typeface="Calibri"/>
                <a:cs typeface="Calibri"/>
              </a:rPr>
              <a:t>кортикальной реорганизации, </a:t>
            </a:r>
            <a:r>
              <a:rPr sz="1200" spc="-110" dirty="0">
                <a:latin typeface="Calibri"/>
                <a:cs typeface="Calibri"/>
              </a:rPr>
              <a:t>связанные </a:t>
            </a:r>
            <a:r>
              <a:rPr sz="1200" spc="-85" dirty="0">
                <a:latin typeface="Calibri"/>
                <a:cs typeface="Calibri"/>
              </a:rPr>
              <a:t>с </a:t>
            </a:r>
            <a:r>
              <a:rPr sz="1200" spc="-114" dirty="0">
                <a:latin typeface="Calibri"/>
                <a:cs typeface="Calibri"/>
              </a:rPr>
              <a:t>генерированием </a:t>
            </a:r>
            <a:r>
              <a:rPr sz="1200" spc="-110" dirty="0">
                <a:latin typeface="Calibri"/>
                <a:cs typeface="Calibri"/>
              </a:rPr>
              <a:t>синхронной </a:t>
            </a:r>
            <a:r>
              <a:rPr sz="1200" spc="-90" dirty="0">
                <a:latin typeface="Calibri"/>
                <a:cs typeface="Calibri"/>
              </a:rPr>
              <a:t>пре-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05" dirty="0">
                <a:latin typeface="Calibri"/>
                <a:cs typeface="Calibri"/>
              </a:rPr>
              <a:t>постсинаптической  активности </a:t>
            </a:r>
            <a:r>
              <a:rPr sz="1200" spc="-125" dirty="0">
                <a:latin typeface="Calibri"/>
                <a:cs typeface="Calibri"/>
              </a:rPr>
              <a:t>вдоль </a:t>
            </a:r>
            <a:r>
              <a:rPr sz="1200" spc="-120" dirty="0">
                <a:latin typeface="Calibri"/>
                <a:cs typeface="Calibri"/>
              </a:rPr>
              <a:t>моторных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05" dirty="0">
                <a:latin typeface="Calibri"/>
                <a:cs typeface="Calibri"/>
              </a:rPr>
              <a:t>сенсорных путей, </a:t>
            </a:r>
            <a:r>
              <a:rPr sz="1200" spc="-110" dirty="0">
                <a:latin typeface="Calibri"/>
                <a:cs typeface="Calibri"/>
              </a:rPr>
              <a:t>способствующих синаптическому </a:t>
            </a:r>
            <a:r>
              <a:rPr sz="1200" spc="-125" dirty="0">
                <a:latin typeface="Calibri"/>
                <a:cs typeface="Calibri"/>
              </a:rPr>
              <a:t>ремоделированию, </a:t>
            </a:r>
            <a:r>
              <a:rPr sz="1200" spc="-120" dirty="0">
                <a:latin typeface="Calibri"/>
                <a:cs typeface="Calibri"/>
              </a:rPr>
              <a:t>нейронной </a:t>
            </a:r>
            <a:r>
              <a:rPr sz="1200" spc="-110" dirty="0">
                <a:latin typeface="Calibri"/>
                <a:cs typeface="Calibri"/>
              </a:rPr>
              <a:t>реорганизации </a:t>
            </a:r>
            <a:r>
              <a:rPr sz="1200" spc="-125" dirty="0">
                <a:latin typeface="Calibri"/>
                <a:cs typeface="Calibri"/>
              </a:rPr>
              <a:t>и </a:t>
            </a:r>
            <a:r>
              <a:rPr sz="1200" spc="-114" dirty="0">
                <a:latin typeface="Calibri"/>
                <a:cs typeface="Calibri"/>
              </a:rPr>
              <a:t>двигательному  восстановлению.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331" y="449071"/>
            <a:ext cx="53663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290" dirty="0"/>
              <a:t>Нейропластичность </a:t>
            </a:r>
            <a:r>
              <a:rPr sz="3300" spc="-335" dirty="0"/>
              <a:t>и</a:t>
            </a:r>
            <a:r>
              <a:rPr sz="3300" spc="-285" dirty="0"/>
              <a:t> </a:t>
            </a:r>
            <a:r>
              <a:rPr sz="3300" spc="-305" dirty="0"/>
              <a:t>реабилитация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491610" y="1129309"/>
            <a:ext cx="3898775" cy="3148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078" y="4286503"/>
            <a:ext cx="818007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ts val="175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500" spc="-130" dirty="0">
                <a:latin typeface="Calibri"/>
                <a:cs typeface="Calibri"/>
              </a:rPr>
              <a:t>Если </a:t>
            </a:r>
            <a:r>
              <a:rPr sz="1500" spc="-160" dirty="0">
                <a:latin typeface="Calibri"/>
                <a:cs typeface="Calibri"/>
              </a:rPr>
              <a:t>торможение было </a:t>
            </a:r>
            <a:r>
              <a:rPr sz="1500" spc="-145" dirty="0">
                <a:latin typeface="Calibri"/>
                <a:cs typeface="Calibri"/>
              </a:rPr>
              <a:t>адекватным, </a:t>
            </a:r>
            <a:r>
              <a:rPr sz="1500" spc="-125" dirty="0">
                <a:latin typeface="Calibri"/>
                <a:cs typeface="Calibri"/>
              </a:rPr>
              <a:t>то </a:t>
            </a:r>
            <a:r>
              <a:rPr sz="1500" spc="-150" dirty="0">
                <a:latin typeface="Calibri"/>
                <a:cs typeface="Calibri"/>
              </a:rPr>
              <a:t>оно </a:t>
            </a:r>
            <a:r>
              <a:rPr sz="1500" spc="-140" dirty="0">
                <a:latin typeface="Calibri"/>
                <a:cs typeface="Calibri"/>
              </a:rPr>
              <a:t>сменится </a:t>
            </a:r>
            <a:r>
              <a:rPr sz="1500" spc="-150" dirty="0">
                <a:latin typeface="Calibri"/>
                <a:cs typeface="Calibri"/>
              </a:rPr>
              <a:t>появлением </a:t>
            </a:r>
            <a:r>
              <a:rPr sz="1500" spc="-145" dirty="0">
                <a:latin typeface="Calibri"/>
                <a:cs typeface="Calibri"/>
              </a:rPr>
              <a:t>координированных</a:t>
            </a:r>
            <a:r>
              <a:rPr sz="1500" spc="-105" dirty="0">
                <a:latin typeface="Calibri"/>
                <a:cs typeface="Calibri"/>
              </a:rPr>
              <a:t> </a:t>
            </a:r>
            <a:r>
              <a:rPr sz="1500" spc="-160" dirty="0">
                <a:latin typeface="Calibri"/>
                <a:cs typeface="Calibri"/>
              </a:rPr>
              <a:t>движений.</a:t>
            </a:r>
            <a:endParaRPr sz="1500">
              <a:latin typeface="Calibri"/>
              <a:cs typeface="Calibri"/>
            </a:endParaRPr>
          </a:p>
          <a:p>
            <a:pPr marL="298450" marR="5080" indent="-285750">
              <a:lnSpc>
                <a:spcPts val="1610"/>
              </a:lnSpc>
              <a:spcBef>
                <a:spcPts val="16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1500" spc="-150" dirty="0">
                <a:latin typeface="Calibri"/>
                <a:cs typeface="Calibri"/>
              </a:rPr>
              <a:t>При </a:t>
            </a:r>
            <a:r>
              <a:rPr sz="1500" spc="-130" dirty="0">
                <a:latin typeface="Calibri"/>
                <a:cs typeface="Calibri"/>
              </a:rPr>
              <a:t>повторных </a:t>
            </a:r>
            <a:r>
              <a:rPr sz="1500" spc="-140" dirty="0">
                <a:latin typeface="Calibri"/>
                <a:cs typeface="Calibri"/>
              </a:rPr>
              <a:t>повреждениях </a:t>
            </a:r>
            <a:r>
              <a:rPr sz="1500" spc="-155" dirty="0">
                <a:latin typeface="Calibri"/>
                <a:cs typeface="Calibri"/>
              </a:rPr>
              <a:t>и </a:t>
            </a:r>
            <a:r>
              <a:rPr sz="1500" spc="-135" dirty="0">
                <a:latin typeface="Calibri"/>
                <a:cs typeface="Calibri"/>
              </a:rPr>
              <a:t>неадекватной тренировке </a:t>
            </a:r>
            <a:r>
              <a:rPr sz="1500" spc="-114" dirty="0">
                <a:latin typeface="Calibri"/>
                <a:cs typeface="Calibri"/>
              </a:rPr>
              <a:t>этот </a:t>
            </a:r>
            <a:r>
              <a:rPr sz="1500" spc="-130" dirty="0">
                <a:latin typeface="Calibri"/>
                <a:cs typeface="Calibri"/>
              </a:rPr>
              <a:t>процесс </a:t>
            </a:r>
            <a:r>
              <a:rPr sz="1500" spc="-170" dirty="0">
                <a:latin typeface="Calibri"/>
                <a:cs typeface="Calibri"/>
              </a:rPr>
              <a:t>может </a:t>
            </a:r>
            <a:r>
              <a:rPr sz="1500" spc="-125" dirty="0">
                <a:latin typeface="Calibri"/>
                <a:cs typeface="Calibri"/>
              </a:rPr>
              <a:t>оказаться </a:t>
            </a:r>
            <a:r>
              <a:rPr sz="1500" spc="-150" dirty="0">
                <a:latin typeface="Calibri"/>
                <a:cs typeface="Calibri"/>
              </a:rPr>
              <a:t>дезадаптивным, </a:t>
            </a:r>
            <a:r>
              <a:rPr sz="1500" spc="-145" dirty="0">
                <a:latin typeface="Calibri"/>
                <a:cs typeface="Calibri"/>
              </a:rPr>
              <a:t>приводя </a:t>
            </a:r>
            <a:r>
              <a:rPr sz="1500" spc="-120" dirty="0">
                <a:latin typeface="Calibri"/>
                <a:cs typeface="Calibri"/>
              </a:rPr>
              <a:t>к  </a:t>
            </a:r>
            <a:r>
              <a:rPr sz="1500" spc="-125" dirty="0">
                <a:latin typeface="Calibri"/>
                <a:cs typeface="Calibri"/>
              </a:rPr>
              <a:t>спастичности, </a:t>
            </a:r>
            <a:r>
              <a:rPr sz="1500" spc="-155" dirty="0">
                <a:latin typeface="Calibri"/>
                <a:cs typeface="Calibri"/>
              </a:rPr>
              <a:t>нарушениям </a:t>
            </a:r>
            <a:r>
              <a:rPr sz="1500" spc="-150" dirty="0">
                <a:latin typeface="Calibri"/>
                <a:cs typeface="Calibri"/>
              </a:rPr>
              <a:t>памяти,</a:t>
            </a:r>
            <a:r>
              <a:rPr sz="1500" spc="-200" dirty="0">
                <a:latin typeface="Calibri"/>
                <a:cs typeface="Calibri"/>
              </a:rPr>
              <a:t> </a:t>
            </a:r>
            <a:r>
              <a:rPr sz="1500" spc="-140" dirty="0">
                <a:latin typeface="Calibri"/>
                <a:cs typeface="Calibri"/>
              </a:rPr>
              <a:t>судорогам.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530336" y="1129308"/>
            <a:ext cx="4134485" cy="3115945"/>
            <a:chOff x="4530336" y="1129308"/>
            <a:chExt cx="4134485" cy="3115945"/>
          </a:xfrm>
        </p:grpSpPr>
        <p:sp>
          <p:nvSpPr>
            <p:cNvPr id="6" name="object 6"/>
            <p:cNvSpPr/>
            <p:nvPr/>
          </p:nvSpPr>
          <p:spPr>
            <a:xfrm>
              <a:off x="4530337" y="1129308"/>
              <a:ext cx="4134217" cy="31158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30336" y="1684976"/>
              <a:ext cx="4020106" cy="25602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517220" y="1130490"/>
            <a:ext cx="4033520" cy="5543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0805" marR="513080">
              <a:lnSpc>
                <a:spcPct val="100000"/>
              </a:lnSpc>
              <a:spcBef>
                <a:spcPts val="254"/>
              </a:spcBef>
            </a:pPr>
            <a:r>
              <a:rPr sz="1500" spc="-140" dirty="0">
                <a:latin typeface="Calibri"/>
                <a:cs typeface="Calibri"/>
              </a:rPr>
              <a:t>Кортикальная </a:t>
            </a:r>
            <a:r>
              <a:rPr sz="1500" spc="-135" dirty="0">
                <a:latin typeface="Calibri"/>
                <a:cs typeface="Calibri"/>
              </a:rPr>
              <a:t>реорганизация </a:t>
            </a:r>
            <a:r>
              <a:rPr sz="1500" spc="-114" dirty="0">
                <a:latin typeface="Calibri"/>
                <a:cs typeface="Calibri"/>
              </a:rPr>
              <a:t>в </a:t>
            </a:r>
            <a:r>
              <a:rPr sz="1500" spc="-130" dirty="0">
                <a:latin typeface="Calibri"/>
                <a:cs typeface="Calibri"/>
              </a:rPr>
              <a:t>результате  </a:t>
            </a:r>
            <a:r>
              <a:rPr sz="1500" spc="-145" dirty="0">
                <a:latin typeface="Calibri"/>
                <a:cs typeface="Calibri"/>
              </a:rPr>
              <a:t>реабилитационной </a:t>
            </a:r>
            <a:r>
              <a:rPr sz="1500" spc="-160" dirty="0">
                <a:latin typeface="Calibri"/>
                <a:cs typeface="Calibri"/>
              </a:rPr>
              <a:t>модуляции</a:t>
            </a:r>
            <a:r>
              <a:rPr sz="1500" spc="-90" dirty="0">
                <a:latin typeface="Calibri"/>
                <a:cs typeface="Calibri"/>
              </a:rPr>
              <a:t> </a:t>
            </a:r>
            <a:r>
              <a:rPr sz="1500" spc="-135" dirty="0">
                <a:latin typeface="Calibri"/>
                <a:cs typeface="Calibri"/>
              </a:rPr>
              <a:t>нейропластичности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681" y="1177836"/>
            <a:ext cx="3792220" cy="5848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90805" marR="391160">
              <a:lnSpc>
                <a:spcPts val="1900"/>
              </a:lnSpc>
              <a:spcBef>
                <a:spcPts val="340"/>
              </a:spcBef>
            </a:pPr>
            <a:r>
              <a:rPr sz="1600" spc="-175" dirty="0">
                <a:latin typeface="Calibri"/>
                <a:cs typeface="Calibri"/>
              </a:rPr>
              <a:t>Механизмы </a:t>
            </a:r>
            <a:r>
              <a:rPr sz="1600" spc="-150" dirty="0">
                <a:latin typeface="Calibri"/>
                <a:cs typeface="Calibri"/>
              </a:rPr>
              <a:t>реализации </a:t>
            </a:r>
            <a:r>
              <a:rPr sz="1600" spc="-145" dirty="0">
                <a:latin typeface="Calibri"/>
                <a:cs typeface="Calibri"/>
              </a:rPr>
              <a:t>нейропластичности </a:t>
            </a:r>
            <a:r>
              <a:rPr sz="1600" spc="-125" dirty="0">
                <a:latin typeface="Calibri"/>
                <a:cs typeface="Calibri"/>
              </a:rPr>
              <a:t>в  </a:t>
            </a:r>
            <a:r>
              <a:rPr sz="1600" spc="-135" dirty="0">
                <a:latin typeface="Calibri"/>
                <a:cs typeface="Calibri"/>
              </a:rPr>
              <a:t>ходе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40" dirty="0">
                <a:latin typeface="Calibri"/>
                <a:cs typeface="Calibri"/>
              </a:rPr>
              <a:t>занятий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0575" y="401319"/>
            <a:ext cx="248475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20" dirty="0">
                <a:latin typeface="Arial Narrow"/>
                <a:cs typeface="Arial Narrow"/>
              </a:rPr>
              <a:t>Мысли</a:t>
            </a:r>
            <a:r>
              <a:rPr sz="3700" spc="-100" dirty="0">
                <a:latin typeface="Arial Narrow"/>
                <a:cs typeface="Arial Narrow"/>
              </a:rPr>
              <a:t> </a:t>
            </a:r>
            <a:r>
              <a:rPr sz="3700" spc="-15" dirty="0">
                <a:latin typeface="Arial Narrow"/>
                <a:cs typeface="Arial Narrow"/>
              </a:rPr>
              <a:t>домой</a:t>
            </a:r>
            <a:endParaRPr sz="37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6523" y="1354328"/>
            <a:ext cx="5671820" cy="41827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98450" marR="5080" indent="-285750">
              <a:lnSpc>
                <a:spcPct val="98700"/>
              </a:lnSpc>
              <a:spcBef>
                <a:spcPts val="140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spc="-20" dirty="0">
                <a:latin typeface="Arial Narrow"/>
                <a:cs typeface="Arial Narrow"/>
              </a:rPr>
              <a:t>Критическое </a:t>
            </a:r>
            <a:r>
              <a:rPr sz="2700" spc="-15" dirty="0">
                <a:latin typeface="Arial Narrow"/>
                <a:cs typeface="Arial Narrow"/>
              </a:rPr>
              <a:t>состояние </a:t>
            </a:r>
            <a:r>
              <a:rPr sz="2700" dirty="0">
                <a:latin typeface="Arial Narrow"/>
                <a:cs typeface="Arial Narrow"/>
              </a:rPr>
              <a:t>– </a:t>
            </a:r>
            <a:r>
              <a:rPr sz="2700" spc="-15" dirty="0">
                <a:latin typeface="Arial Narrow"/>
                <a:cs typeface="Arial Narrow"/>
              </a:rPr>
              <a:t>статус  </a:t>
            </a:r>
            <a:r>
              <a:rPr sz="2700" spc="-20" dirty="0">
                <a:latin typeface="Arial Narrow"/>
                <a:cs typeface="Arial Narrow"/>
              </a:rPr>
              <a:t>локального </a:t>
            </a:r>
            <a:r>
              <a:rPr sz="2700" spc="-15" dirty="0">
                <a:latin typeface="Arial Narrow"/>
                <a:cs typeface="Arial Narrow"/>
              </a:rPr>
              <a:t>или </a:t>
            </a:r>
            <a:r>
              <a:rPr sz="2700" spc="-20" dirty="0">
                <a:latin typeface="Arial Narrow"/>
                <a:cs typeface="Arial Narrow"/>
              </a:rPr>
              <a:t>глобального </a:t>
            </a:r>
            <a:r>
              <a:rPr sz="2700" spc="-15" dirty="0">
                <a:latin typeface="Arial Narrow"/>
                <a:cs typeface="Arial Narrow"/>
              </a:rPr>
              <a:t>нарушения  </a:t>
            </a:r>
            <a:r>
              <a:rPr sz="2700" spc="-20" dirty="0">
                <a:latin typeface="Arial Narrow"/>
                <a:cs typeface="Arial Narrow"/>
              </a:rPr>
              <a:t>перфузионно-метаболического  </a:t>
            </a:r>
            <a:r>
              <a:rPr sz="2700" spc="-15" dirty="0">
                <a:latin typeface="Arial Narrow"/>
                <a:cs typeface="Arial Narrow"/>
              </a:rPr>
              <a:t>сопряжения, осложненный</a:t>
            </a:r>
            <a:r>
              <a:rPr sz="2700" spc="-100" dirty="0">
                <a:latin typeface="Arial Narrow"/>
                <a:cs typeface="Arial Narrow"/>
              </a:rPr>
              <a:t> </a:t>
            </a:r>
            <a:r>
              <a:rPr sz="2700" spc="-15" dirty="0">
                <a:latin typeface="Arial Narrow"/>
                <a:cs typeface="Arial Narrow"/>
              </a:rPr>
              <a:t>полиорганной  </a:t>
            </a:r>
            <a:r>
              <a:rPr sz="2700" spc="-20" dirty="0">
                <a:latin typeface="Arial Narrow"/>
                <a:cs typeface="Arial Narrow"/>
              </a:rPr>
              <a:t>недостаточностью.</a:t>
            </a:r>
            <a:endParaRPr sz="2700">
              <a:latin typeface="Arial Narrow"/>
              <a:cs typeface="Arial Narrow"/>
            </a:endParaRPr>
          </a:p>
          <a:p>
            <a:pPr marL="298450" marR="25400" indent="-285750">
              <a:lnSpc>
                <a:spcPct val="99800"/>
              </a:lnSpc>
              <a:spcBef>
                <a:spcPts val="585"/>
              </a:spcBef>
              <a:buFont typeface="Arial"/>
              <a:buChar char="•"/>
              <a:tabLst>
                <a:tab pos="297815" algn="l"/>
                <a:tab pos="298450" algn="l"/>
              </a:tabLst>
            </a:pPr>
            <a:r>
              <a:rPr sz="2700" spc="-15" dirty="0">
                <a:latin typeface="Arial Narrow"/>
                <a:cs typeface="Arial Narrow"/>
              </a:rPr>
              <a:t>Интенсивная терапия </a:t>
            </a:r>
            <a:r>
              <a:rPr sz="2700" dirty="0">
                <a:latin typeface="Arial Narrow"/>
                <a:cs typeface="Arial Narrow"/>
              </a:rPr>
              <a:t>– </a:t>
            </a:r>
            <a:r>
              <a:rPr sz="2700" spc="-15" dirty="0">
                <a:latin typeface="Arial Narrow"/>
                <a:cs typeface="Arial Narrow"/>
              </a:rPr>
              <a:t>совокупность  </a:t>
            </a:r>
            <a:r>
              <a:rPr sz="2700" spc="-20" dirty="0">
                <a:latin typeface="Arial Narrow"/>
                <a:cs typeface="Arial Narrow"/>
              </a:rPr>
              <a:t>терапевтических модальностей,  направленных </a:t>
            </a:r>
            <a:r>
              <a:rPr sz="2700" spc="-5" dirty="0">
                <a:latin typeface="Arial Narrow"/>
                <a:cs typeface="Arial Narrow"/>
              </a:rPr>
              <a:t>на </a:t>
            </a:r>
            <a:r>
              <a:rPr sz="2700" spc="-20" dirty="0">
                <a:latin typeface="Arial Narrow"/>
                <a:cs typeface="Arial Narrow"/>
              </a:rPr>
              <a:t>повышение  переживаемости критического</a:t>
            </a:r>
            <a:r>
              <a:rPr sz="2700" spc="-25" dirty="0">
                <a:latin typeface="Arial Narrow"/>
                <a:cs typeface="Arial Narrow"/>
              </a:rPr>
              <a:t> </a:t>
            </a:r>
            <a:r>
              <a:rPr sz="2700" spc="-15" dirty="0">
                <a:latin typeface="Arial Narrow"/>
                <a:cs typeface="Arial Narrow"/>
              </a:rPr>
              <a:t>состояния</a:t>
            </a:r>
            <a:endParaRPr sz="2700">
              <a:latin typeface="Arial Narrow"/>
              <a:cs typeface="Arial Narrow"/>
            </a:endParaRPr>
          </a:p>
          <a:p>
            <a:pPr marL="365125">
              <a:lnSpc>
                <a:spcPct val="100000"/>
              </a:lnSpc>
              <a:spcBef>
                <a:spcPts val="1985"/>
              </a:spcBef>
            </a:pPr>
            <a:r>
              <a:rPr sz="1000" spc="-5" dirty="0">
                <a:solidFill>
                  <a:srgbClr val="898989"/>
                </a:solidFill>
                <a:latin typeface="Arial Narrow"/>
                <a:cs typeface="Arial Narrow"/>
              </a:rPr>
              <a:t>Клиника Института</a:t>
            </a:r>
            <a:r>
              <a:rPr sz="1000" spc="-20" dirty="0">
                <a:solidFill>
                  <a:srgbClr val="898989"/>
                </a:solidFill>
                <a:latin typeface="Arial Narrow"/>
                <a:cs typeface="Arial Narrow"/>
              </a:rPr>
              <a:t> </a:t>
            </a:r>
            <a:r>
              <a:rPr sz="1000" spc="-5" dirty="0">
                <a:solidFill>
                  <a:srgbClr val="898989"/>
                </a:solidFill>
                <a:latin typeface="Arial Narrow"/>
                <a:cs typeface="Arial Narrow"/>
              </a:rPr>
              <a:t>Мозга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511" y="265212"/>
            <a:ext cx="2162402" cy="2806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4514</Words>
  <Application>Microsoft Office PowerPoint</Application>
  <PresentationFormat>Экран (16:10)</PresentationFormat>
  <Paragraphs>1012</Paragraphs>
  <Slides>94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94</vt:i4>
      </vt:variant>
    </vt:vector>
  </HeadingPairs>
  <TitlesOfParts>
    <vt:vector size="95" baseType="lpstr">
      <vt:lpstr>Office Theme</vt:lpstr>
      <vt:lpstr>Современная концепция патогенеза критических состояний. Оценка пациента в отделении реанимации и интенсивной  терапии (ОРИТ).</vt:lpstr>
      <vt:lpstr>Презентация PowerPoint</vt:lpstr>
      <vt:lpstr>Презентация PowerPoint</vt:lpstr>
      <vt:lpstr>Синдром полиорганной недостаточности (ПОН)</vt:lpstr>
      <vt:lpstr>Летальность при СВР/ССВО. (По Rangel-Frausto M, Pittet D,Costigan M. The natural history of systemic inflammatory  response syndrome (SIRS) . JAMA 1995; 273:117-23</vt:lpstr>
      <vt:lpstr>Что такое воспаление ?</vt:lpstr>
      <vt:lpstr>Понятие о воспалительном ГОМЕОСТАЗЕ</vt:lpstr>
      <vt:lpstr>Презентация PowerPoint</vt:lpstr>
      <vt:lpstr>Признаки ССВО /СВР</vt:lpstr>
      <vt:lpstr>Причины СВР</vt:lpstr>
      <vt:lpstr>TNF, IL-1, IL-6,</vt:lpstr>
      <vt:lpstr>Медиаторы СВР</vt:lpstr>
      <vt:lpstr>Факторы  регуляции сосудистого тонуса</vt:lpstr>
      <vt:lpstr>Факторы гемостаза и антитромбоза</vt:lpstr>
      <vt:lpstr>Факторы, влияющие на рост сосудов</vt:lpstr>
      <vt:lpstr>Презентация PowerPoint</vt:lpstr>
      <vt:lpstr>Стадия 1. Локальная продукция медиаторов провоспалительной и антивоспалительной систем в  ответ на травму / инфекцию / ишемию;</vt:lpstr>
      <vt:lpstr>Стадия 2.</vt:lpstr>
      <vt:lpstr>Стадия 3 . Генерализация воспалительной реакции</vt:lpstr>
      <vt:lpstr>Стадия 4. Развитие компенсаторной антивоспалительной реакции и  вторичного иммунодефицита (“иммунного паралича”).</vt:lpstr>
      <vt:lpstr>Презентация PowerPoint</vt:lpstr>
      <vt:lpstr>Презентация PowerPoint</vt:lpstr>
      <vt:lpstr>Патофизиологические составляющие SIRS</vt:lpstr>
      <vt:lpstr>Макромолекулы и ГЭБ</vt:lpstr>
      <vt:lpstr>Перераспределение внутренних сред</vt:lpstr>
      <vt:lpstr>Различия между экссудатом и трансудатом</vt:lpstr>
      <vt:lpstr>Bacteremia</vt:lpstr>
      <vt:lpstr>Критическое состояние</vt:lpstr>
      <vt:lpstr>Признаки критического состояния</vt:lpstr>
      <vt:lpstr>Формула шока</vt:lpstr>
      <vt:lpstr>Наиболее точное определение</vt:lpstr>
      <vt:lpstr>Презентация PowerPoint</vt:lpstr>
      <vt:lpstr>Можно и так</vt:lpstr>
      <vt:lpstr>Механизм Франка-Старлинга- важное условие срабатывания механизмов  компенсации (левый желудочек)</vt:lpstr>
      <vt:lpstr>Шоковый синдром</vt:lpstr>
      <vt:lpstr>Гиповолемический шок</vt:lpstr>
      <vt:lpstr>Гиповолемический шок</vt:lpstr>
      <vt:lpstr>Этиологическая классификация шока (Hinshaw LB, Cox BG, 1972)</vt:lpstr>
      <vt:lpstr>Гиповолемия и гиповолемический шок</vt:lpstr>
      <vt:lpstr>Cимптоматика гиповолемии:</vt:lpstr>
      <vt:lpstr>Клиническая картина гиповолемии:</vt:lpstr>
      <vt:lpstr>Легкие LEFT HEART</vt:lpstr>
      <vt:lpstr>Критерии органной дисфункции при критических  состояниях A.Baue, E.Faist,D.Fry (2000)</vt:lpstr>
      <vt:lpstr>Презентация PowerPoint</vt:lpstr>
      <vt:lpstr>Перечень реанимационных синдромов</vt:lpstr>
      <vt:lpstr>Частота встречаемости (в %) реанимационных синдромов</vt:lpstr>
      <vt:lpstr>Структура реанимационной  летальности по синдромам</vt:lpstr>
      <vt:lpstr>Сердечно-сосудистая недостаточность – инфузионная терапия и инотропная\вазопрессорная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Острая церебральная недостаточность</vt:lpstr>
      <vt:lpstr>Презентация PowerPoint</vt:lpstr>
      <vt:lpstr>Генерация потенциала действия нейрона</vt:lpstr>
      <vt:lpstr>Пейсмекер - инициативный нейрон процессинга ЦНС</vt:lpstr>
      <vt:lpstr>Особенности метаболизма нервной  ткани</vt:lpstr>
      <vt:lpstr>Генерация энергии ЦНС</vt:lpstr>
      <vt:lpstr>Анаэробный путь путь</vt:lpstr>
      <vt:lpstr>Как используется энергия?</vt:lpstr>
      <vt:lpstr>Энергосбережение</vt:lpstr>
      <vt:lpstr>Энергосбережение</vt:lpstr>
      <vt:lpstr>ОЦН - перфузионно-метаболический дистресс</vt:lpstr>
      <vt:lpstr>ОЦН в системе СМК</vt:lpstr>
      <vt:lpstr>Презентация PowerPoint</vt:lpstr>
      <vt:lpstr>ОСТРЕЙШИЙ ПЕРИОД ИШЕМИЧЕСКОГО ИНСУЛЬТА И  САНОГЕНЕТИЧЕСКИЕ МЕХАНИЗМЫ</vt:lpstr>
      <vt:lpstr>Презентация PowerPoint</vt:lpstr>
      <vt:lpstr>Таламус –источник дисавтономии и гиперметаболизма</vt:lpstr>
      <vt:lpstr>Эволюция ОЦН- смена симптомокомлексов</vt:lpstr>
      <vt:lpstr>Презентация PowerPoint</vt:lpstr>
      <vt:lpstr>Эволюция ОЦН- смена симптомокомлексов</vt:lpstr>
      <vt:lpstr>Острое изменение сознания (ОИС) симптомокомлекс острого периода ОЦН</vt:lpstr>
      <vt:lpstr>Эволюция ОЦН- смена симптомокомлексов</vt:lpstr>
      <vt:lpstr>Презентация PowerPoint</vt:lpstr>
      <vt:lpstr>Эволюция ОЦН- смена симптомокомлексов</vt:lpstr>
      <vt:lpstr>Генерализация локального повреждения при ОЦН</vt:lpstr>
      <vt:lpstr>Траектория саногенеза острого заболевания ОЦН</vt:lpstr>
      <vt:lpstr>Глоссарий</vt:lpstr>
      <vt:lpstr>Ауторегуляция мозгового кровообращения как фундаментальный механизм нейропротекции и  компенсации перфузионно-метаболическое разобщения</vt:lpstr>
      <vt:lpstr>Снижение уровня сознания как способ нейропротекции и  индикатор перфузионно-метаболического сопряжения</vt:lpstr>
      <vt:lpstr>Презентация PowerPoint</vt:lpstr>
      <vt:lpstr>-</vt:lpstr>
      <vt:lpstr>Глоссарий</vt:lpstr>
      <vt:lpstr>Цель базовой интенсивной терапии – сохранение ПМС</vt:lpstr>
      <vt:lpstr>-</vt:lpstr>
      <vt:lpstr>Где пределы ИТ ОЦН? Когда восстановлено  перфузионно- метаболическое сопряжение</vt:lpstr>
      <vt:lpstr>Эволюция ОЦН- смена симптомокомлексов</vt:lpstr>
      <vt:lpstr>Исход ОЦН – восстановление баланса между функциональным состоянием и  хронически сниженным кровотоком</vt:lpstr>
      <vt:lpstr>Восстановление ПМС – финал ИТ? Нейропротекция  переходит в нейрорепарацию</vt:lpstr>
      <vt:lpstr>Траектория саногенеза острого заболевания</vt:lpstr>
      <vt:lpstr>Глоссарий</vt:lpstr>
      <vt:lpstr>Реабилитация – синхронизированная модуляция активности сенсомоторного кольца</vt:lpstr>
      <vt:lpstr>Нейропластичность и реабилитация</vt:lpstr>
      <vt:lpstr>Мысли домой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Современная концепция патогенеза критических состояний. Оценка пациента в отделении реанимации и интенсивной  терапии (ОРИТ).</dc:title>
  <cp:lastModifiedBy>Екатерина Быкова</cp:lastModifiedBy>
  <cp:revision>1</cp:revision>
  <dcterms:created xsi:type="dcterms:W3CDTF">2020-11-12T05:38:49Z</dcterms:created>
  <dcterms:modified xsi:type="dcterms:W3CDTF">2020-11-15T14:26:51Z</dcterms:modified>
</cp:coreProperties>
</file>