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9500" y="1112596"/>
            <a:ext cx="10832998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0520" y="1210056"/>
            <a:ext cx="7998459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9" Type="http://schemas.openxmlformats.org/officeDocument/2006/relationships/image" Target="../media/image163.png"/><Relationship Id="rId3" Type="http://schemas.openxmlformats.org/officeDocument/2006/relationships/image" Target="../media/image127.png"/><Relationship Id="rId21" Type="http://schemas.openxmlformats.org/officeDocument/2006/relationships/image" Target="../media/image145.png"/><Relationship Id="rId34" Type="http://schemas.openxmlformats.org/officeDocument/2006/relationships/image" Target="../media/image158.png"/><Relationship Id="rId42" Type="http://schemas.openxmlformats.org/officeDocument/2006/relationships/image" Target="../media/image16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29" Type="http://schemas.openxmlformats.org/officeDocument/2006/relationships/image" Target="../media/image153.png"/><Relationship Id="rId41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31" Type="http://schemas.openxmlformats.org/officeDocument/2006/relationships/image" Target="../media/image155.png"/><Relationship Id="rId44" Type="http://schemas.openxmlformats.org/officeDocument/2006/relationships/image" Target="../media/image168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43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257" y="940384"/>
            <a:ext cx="1034732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  <a:spcBef>
                <a:spcPts val="100"/>
              </a:spcBef>
              <a:tabLst>
                <a:tab pos="4104640" algn="l"/>
              </a:tabLst>
            </a:pPr>
            <a:r>
              <a:rPr sz="5400" dirty="0">
                <a:solidFill>
                  <a:srgbClr val="006FC0"/>
                </a:solidFill>
              </a:rPr>
              <a:t>Система	произвольных  </a:t>
            </a:r>
            <a:r>
              <a:rPr sz="5400" spc="-10" dirty="0">
                <a:solidFill>
                  <a:srgbClr val="006FC0"/>
                </a:solidFill>
              </a:rPr>
              <a:t>движений </a:t>
            </a:r>
            <a:r>
              <a:rPr sz="5400" dirty="0">
                <a:solidFill>
                  <a:srgbClr val="006FC0"/>
                </a:solidFill>
              </a:rPr>
              <a:t>и ее</a:t>
            </a:r>
            <a:r>
              <a:rPr sz="5400" spc="-60" dirty="0">
                <a:solidFill>
                  <a:srgbClr val="006FC0"/>
                </a:solidFill>
              </a:rPr>
              <a:t> </a:t>
            </a:r>
            <a:r>
              <a:rPr sz="5400" spc="-5" dirty="0">
                <a:solidFill>
                  <a:srgbClr val="006FC0"/>
                </a:solidFill>
              </a:rPr>
              <a:t>нарушения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304" y="2523744"/>
            <a:ext cx="11244580" cy="3091180"/>
            <a:chOff x="527304" y="2523744"/>
            <a:chExt cx="11244580" cy="3091180"/>
          </a:xfrm>
        </p:grpSpPr>
        <p:sp>
          <p:nvSpPr>
            <p:cNvPr id="3" name="object 3"/>
            <p:cNvSpPr/>
            <p:nvPr/>
          </p:nvSpPr>
          <p:spPr>
            <a:xfrm>
              <a:off x="533400" y="2529840"/>
              <a:ext cx="11231880" cy="3078480"/>
            </a:xfrm>
            <a:custGeom>
              <a:avLst/>
              <a:gdLst/>
              <a:ahLst/>
              <a:cxnLst/>
              <a:rect l="l" t="t" r="r" b="b"/>
              <a:pathLst>
                <a:path w="11231880" h="3078479">
                  <a:moveTo>
                    <a:pt x="10718800" y="0"/>
                  </a:moveTo>
                  <a:lnTo>
                    <a:pt x="513092" y="0"/>
                  </a:lnTo>
                  <a:lnTo>
                    <a:pt x="466390" y="2097"/>
                  </a:lnTo>
                  <a:lnTo>
                    <a:pt x="420863" y="8267"/>
                  </a:lnTo>
                  <a:lnTo>
                    <a:pt x="376691" y="18329"/>
                  </a:lnTo>
                  <a:lnTo>
                    <a:pt x="334057" y="32102"/>
                  </a:lnTo>
                  <a:lnTo>
                    <a:pt x="293141" y="49405"/>
                  </a:lnTo>
                  <a:lnTo>
                    <a:pt x="254124" y="70056"/>
                  </a:lnTo>
                  <a:lnTo>
                    <a:pt x="217187" y="93875"/>
                  </a:lnTo>
                  <a:lnTo>
                    <a:pt x="182512" y="120679"/>
                  </a:lnTo>
                  <a:lnTo>
                    <a:pt x="150280" y="150288"/>
                  </a:lnTo>
                  <a:lnTo>
                    <a:pt x="120672" y="182521"/>
                  </a:lnTo>
                  <a:lnTo>
                    <a:pt x="93869" y="217195"/>
                  </a:lnTo>
                  <a:lnTo>
                    <a:pt x="70051" y="254131"/>
                  </a:lnTo>
                  <a:lnTo>
                    <a:pt x="49401" y="293147"/>
                  </a:lnTo>
                  <a:lnTo>
                    <a:pt x="32100" y="334061"/>
                  </a:lnTo>
                  <a:lnTo>
                    <a:pt x="18328" y="376693"/>
                  </a:lnTo>
                  <a:lnTo>
                    <a:pt x="8266" y="420860"/>
                  </a:lnTo>
                  <a:lnTo>
                    <a:pt x="2096" y="466383"/>
                  </a:lnTo>
                  <a:lnTo>
                    <a:pt x="0" y="513080"/>
                  </a:lnTo>
                  <a:lnTo>
                    <a:pt x="0" y="2565400"/>
                  </a:lnTo>
                  <a:lnTo>
                    <a:pt x="2096" y="2612096"/>
                  </a:lnTo>
                  <a:lnTo>
                    <a:pt x="8266" y="2657619"/>
                  </a:lnTo>
                  <a:lnTo>
                    <a:pt x="18328" y="2701786"/>
                  </a:lnTo>
                  <a:lnTo>
                    <a:pt x="32100" y="2744418"/>
                  </a:lnTo>
                  <a:lnTo>
                    <a:pt x="49401" y="2785332"/>
                  </a:lnTo>
                  <a:lnTo>
                    <a:pt x="70051" y="2824348"/>
                  </a:lnTo>
                  <a:lnTo>
                    <a:pt x="93869" y="2861284"/>
                  </a:lnTo>
                  <a:lnTo>
                    <a:pt x="120672" y="2895958"/>
                  </a:lnTo>
                  <a:lnTo>
                    <a:pt x="150280" y="2928191"/>
                  </a:lnTo>
                  <a:lnTo>
                    <a:pt x="182512" y="2957800"/>
                  </a:lnTo>
                  <a:lnTo>
                    <a:pt x="217187" y="2984604"/>
                  </a:lnTo>
                  <a:lnTo>
                    <a:pt x="254124" y="3008423"/>
                  </a:lnTo>
                  <a:lnTo>
                    <a:pt x="293141" y="3029074"/>
                  </a:lnTo>
                  <a:lnTo>
                    <a:pt x="334057" y="3046377"/>
                  </a:lnTo>
                  <a:lnTo>
                    <a:pt x="376691" y="3060150"/>
                  </a:lnTo>
                  <a:lnTo>
                    <a:pt x="420863" y="3070212"/>
                  </a:lnTo>
                  <a:lnTo>
                    <a:pt x="466390" y="3076382"/>
                  </a:lnTo>
                  <a:lnTo>
                    <a:pt x="513092" y="3078480"/>
                  </a:lnTo>
                  <a:lnTo>
                    <a:pt x="10718800" y="3078480"/>
                  </a:lnTo>
                  <a:lnTo>
                    <a:pt x="10765496" y="3076382"/>
                  </a:lnTo>
                  <a:lnTo>
                    <a:pt x="10811019" y="3070212"/>
                  </a:lnTo>
                  <a:lnTo>
                    <a:pt x="10855186" y="3060150"/>
                  </a:lnTo>
                  <a:lnTo>
                    <a:pt x="10897818" y="3046377"/>
                  </a:lnTo>
                  <a:lnTo>
                    <a:pt x="10938732" y="3029074"/>
                  </a:lnTo>
                  <a:lnTo>
                    <a:pt x="10977748" y="3008423"/>
                  </a:lnTo>
                  <a:lnTo>
                    <a:pt x="11014684" y="2984604"/>
                  </a:lnTo>
                  <a:lnTo>
                    <a:pt x="11049358" y="2957800"/>
                  </a:lnTo>
                  <a:lnTo>
                    <a:pt x="11081591" y="2928191"/>
                  </a:lnTo>
                  <a:lnTo>
                    <a:pt x="11111200" y="2895958"/>
                  </a:lnTo>
                  <a:lnTo>
                    <a:pt x="11138004" y="2861284"/>
                  </a:lnTo>
                  <a:lnTo>
                    <a:pt x="11161823" y="2824348"/>
                  </a:lnTo>
                  <a:lnTo>
                    <a:pt x="11182474" y="2785332"/>
                  </a:lnTo>
                  <a:lnTo>
                    <a:pt x="11199777" y="2744418"/>
                  </a:lnTo>
                  <a:lnTo>
                    <a:pt x="11213550" y="2701786"/>
                  </a:lnTo>
                  <a:lnTo>
                    <a:pt x="11223612" y="2657619"/>
                  </a:lnTo>
                  <a:lnTo>
                    <a:pt x="11229782" y="2612096"/>
                  </a:lnTo>
                  <a:lnTo>
                    <a:pt x="11231880" y="2565400"/>
                  </a:lnTo>
                  <a:lnTo>
                    <a:pt x="11231880" y="513080"/>
                  </a:lnTo>
                  <a:lnTo>
                    <a:pt x="11229782" y="466383"/>
                  </a:lnTo>
                  <a:lnTo>
                    <a:pt x="11223612" y="420860"/>
                  </a:lnTo>
                  <a:lnTo>
                    <a:pt x="11213550" y="376693"/>
                  </a:lnTo>
                  <a:lnTo>
                    <a:pt x="11199777" y="334061"/>
                  </a:lnTo>
                  <a:lnTo>
                    <a:pt x="11182474" y="293147"/>
                  </a:lnTo>
                  <a:lnTo>
                    <a:pt x="11161823" y="254131"/>
                  </a:lnTo>
                  <a:lnTo>
                    <a:pt x="11138004" y="217195"/>
                  </a:lnTo>
                  <a:lnTo>
                    <a:pt x="11111200" y="182521"/>
                  </a:lnTo>
                  <a:lnTo>
                    <a:pt x="11081591" y="150288"/>
                  </a:lnTo>
                  <a:lnTo>
                    <a:pt x="11049358" y="120679"/>
                  </a:lnTo>
                  <a:lnTo>
                    <a:pt x="11014684" y="93875"/>
                  </a:lnTo>
                  <a:lnTo>
                    <a:pt x="10977748" y="70056"/>
                  </a:lnTo>
                  <a:lnTo>
                    <a:pt x="10938732" y="49405"/>
                  </a:lnTo>
                  <a:lnTo>
                    <a:pt x="10897818" y="32102"/>
                  </a:lnTo>
                  <a:lnTo>
                    <a:pt x="10855186" y="18329"/>
                  </a:lnTo>
                  <a:lnTo>
                    <a:pt x="10811019" y="8267"/>
                  </a:lnTo>
                  <a:lnTo>
                    <a:pt x="10765496" y="2097"/>
                  </a:lnTo>
                  <a:lnTo>
                    <a:pt x="1071880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2529840"/>
              <a:ext cx="11231880" cy="3078480"/>
            </a:xfrm>
            <a:custGeom>
              <a:avLst/>
              <a:gdLst/>
              <a:ahLst/>
              <a:cxnLst/>
              <a:rect l="l" t="t" r="r" b="b"/>
              <a:pathLst>
                <a:path w="11231880" h="3078479">
                  <a:moveTo>
                    <a:pt x="0" y="513080"/>
                  </a:moveTo>
                  <a:lnTo>
                    <a:pt x="2096" y="466383"/>
                  </a:lnTo>
                  <a:lnTo>
                    <a:pt x="8266" y="420860"/>
                  </a:lnTo>
                  <a:lnTo>
                    <a:pt x="18328" y="376693"/>
                  </a:lnTo>
                  <a:lnTo>
                    <a:pt x="32100" y="334061"/>
                  </a:lnTo>
                  <a:lnTo>
                    <a:pt x="49401" y="293147"/>
                  </a:lnTo>
                  <a:lnTo>
                    <a:pt x="70051" y="254131"/>
                  </a:lnTo>
                  <a:lnTo>
                    <a:pt x="93869" y="217195"/>
                  </a:lnTo>
                  <a:lnTo>
                    <a:pt x="120672" y="182521"/>
                  </a:lnTo>
                  <a:lnTo>
                    <a:pt x="150280" y="150288"/>
                  </a:lnTo>
                  <a:lnTo>
                    <a:pt x="182512" y="120679"/>
                  </a:lnTo>
                  <a:lnTo>
                    <a:pt x="217187" y="93875"/>
                  </a:lnTo>
                  <a:lnTo>
                    <a:pt x="254124" y="70056"/>
                  </a:lnTo>
                  <a:lnTo>
                    <a:pt x="293141" y="49405"/>
                  </a:lnTo>
                  <a:lnTo>
                    <a:pt x="334057" y="32102"/>
                  </a:lnTo>
                  <a:lnTo>
                    <a:pt x="376691" y="18329"/>
                  </a:lnTo>
                  <a:lnTo>
                    <a:pt x="420863" y="8267"/>
                  </a:lnTo>
                  <a:lnTo>
                    <a:pt x="466390" y="2097"/>
                  </a:lnTo>
                  <a:lnTo>
                    <a:pt x="513092" y="0"/>
                  </a:lnTo>
                  <a:lnTo>
                    <a:pt x="10718800" y="0"/>
                  </a:lnTo>
                  <a:lnTo>
                    <a:pt x="10765496" y="2097"/>
                  </a:lnTo>
                  <a:lnTo>
                    <a:pt x="10811019" y="8267"/>
                  </a:lnTo>
                  <a:lnTo>
                    <a:pt x="10855186" y="18329"/>
                  </a:lnTo>
                  <a:lnTo>
                    <a:pt x="10897818" y="32102"/>
                  </a:lnTo>
                  <a:lnTo>
                    <a:pt x="10938732" y="49405"/>
                  </a:lnTo>
                  <a:lnTo>
                    <a:pt x="10977748" y="70056"/>
                  </a:lnTo>
                  <a:lnTo>
                    <a:pt x="11014684" y="93875"/>
                  </a:lnTo>
                  <a:lnTo>
                    <a:pt x="11049358" y="120679"/>
                  </a:lnTo>
                  <a:lnTo>
                    <a:pt x="11081591" y="150288"/>
                  </a:lnTo>
                  <a:lnTo>
                    <a:pt x="11111200" y="182521"/>
                  </a:lnTo>
                  <a:lnTo>
                    <a:pt x="11138004" y="217195"/>
                  </a:lnTo>
                  <a:lnTo>
                    <a:pt x="11161823" y="254131"/>
                  </a:lnTo>
                  <a:lnTo>
                    <a:pt x="11182474" y="293147"/>
                  </a:lnTo>
                  <a:lnTo>
                    <a:pt x="11199777" y="334061"/>
                  </a:lnTo>
                  <a:lnTo>
                    <a:pt x="11213550" y="376693"/>
                  </a:lnTo>
                  <a:lnTo>
                    <a:pt x="11223612" y="420860"/>
                  </a:lnTo>
                  <a:lnTo>
                    <a:pt x="11229782" y="466383"/>
                  </a:lnTo>
                  <a:lnTo>
                    <a:pt x="11231880" y="513080"/>
                  </a:lnTo>
                  <a:lnTo>
                    <a:pt x="11231880" y="2565400"/>
                  </a:lnTo>
                  <a:lnTo>
                    <a:pt x="11229782" y="2612096"/>
                  </a:lnTo>
                  <a:lnTo>
                    <a:pt x="11223612" y="2657619"/>
                  </a:lnTo>
                  <a:lnTo>
                    <a:pt x="11213550" y="2701786"/>
                  </a:lnTo>
                  <a:lnTo>
                    <a:pt x="11199777" y="2744418"/>
                  </a:lnTo>
                  <a:lnTo>
                    <a:pt x="11182474" y="2785332"/>
                  </a:lnTo>
                  <a:lnTo>
                    <a:pt x="11161823" y="2824348"/>
                  </a:lnTo>
                  <a:lnTo>
                    <a:pt x="11138004" y="2861284"/>
                  </a:lnTo>
                  <a:lnTo>
                    <a:pt x="11111200" y="2895958"/>
                  </a:lnTo>
                  <a:lnTo>
                    <a:pt x="11081591" y="2928191"/>
                  </a:lnTo>
                  <a:lnTo>
                    <a:pt x="11049358" y="2957800"/>
                  </a:lnTo>
                  <a:lnTo>
                    <a:pt x="11014684" y="2984604"/>
                  </a:lnTo>
                  <a:lnTo>
                    <a:pt x="10977748" y="3008423"/>
                  </a:lnTo>
                  <a:lnTo>
                    <a:pt x="10938732" y="3029074"/>
                  </a:lnTo>
                  <a:lnTo>
                    <a:pt x="10897818" y="3046377"/>
                  </a:lnTo>
                  <a:lnTo>
                    <a:pt x="10855186" y="3060150"/>
                  </a:lnTo>
                  <a:lnTo>
                    <a:pt x="10811019" y="3070212"/>
                  </a:lnTo>
                  <a:lnTo>
                    <a:pt x="10765496" y="3076382"/>
                  </a:lnTo>
                  <a:lnTo>
                    <a:pt x="10718800" y="3078480"/>
                  </a:lnTo>
                  <a:lnTo>
                    <a:pt x="513092" y="3078480"/>
                  </a:lnTo>
                  <a:lnTo>
                    <a:pt x="466390" y="3076382"/>
                  </a:lnTo>
                  <a:lnTo>
                    <a:pt x="420863" y="3070212"/>
                  </a:lnTo>
                  <a:lnTo>
                    <a:pt x="376691" y="3060150"/>
                  </a:lnTo>
                  <a:lnTo>
                    <a:pt x="334057" y="3046377"/>
                  </a:lnTo>
                  <a:lnTo>
                    <a:pt x="293141" y="3029074"/>
                  </a:lnTo>
                  <a:lnTo>
                    <a:pt x="254124" y="3008423"/>
                  </a:lnTo>
                  <a:lnTo>
                    <a:pt x="217187" y="2984604"/>
                  </a:lnTo>
                  <a:lnTo>
                    <a:pt x="182512" y="2957800"/>
                  </a:lnTo>
                  <a:lnTo>
                    <a:pt x="150280" y="2928191"/>
                  </a:lnTo>
                  <a:lnTo>
                    <a:pt x="120672" y="2895958"/>
                  </a:lnTo>
                  <a:lnTo>
                    <a:pt x="93869" y="2861284"/>
                  </a:lnTo>
                  <a:lnTo>
                    <a:pt x="70051" y="2824348"/>
                  </a:lnTo>
                  <a:lnTo>
                    <a:pt x="49401" y="2785332"/>
                  </a:lnTo>
                  <a:lnTo>
                    <a:pt x="32100" y="2744418"/>
                  </a:lnTo>
                  <a:lnTo>
                    <a:pt x="18328" y="2701786"/>
                  </a:lnTo>
                  <a:lnTo>
                    <a:pt x="8266" y="2657619"/>
                  </a:lnTo>
                  <a:lnTo>
                    <a:pt x="2096" y="2612096"/>
                  </a:lnTo>
                  <a:lnTo>
                    <a:pt x="0" y="2565400"/>
                  </a:lnTo>
                  <a:lnTo>
                    <a:pt x="0" y="51308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9462" y="1163827"/>
            <a:ext cx="10133965" cy="416750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162560" indent="-229235">
              <a:lnSpc>
                <a:spcPct val="90000"/>
              </a:lnSpc>
              <a:spcBef>
                <a:spcPts val="44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Морфологически были </a:t>
            </a:r>
            <a:r>
              <a:rPr sz="2800" spc="5" dirty="0">
                <a:latin typeface="Arial Black"/>
                <a:cs typeface="Arial Black"/>
              </a:rPr>
              <a:t>описаны </a:t>
            </a:r>
            <a:r>
              <a:rPr sz="2800" dirty="0">
                <a:latin typeface="Arial Black"/>
                <a:cs typeface="Arial Black"/>
              </a:rPr>
              <a:t>мозговые  </a:t>
            </a:r>
            <a:r>
              <a:rPr sz="2800" spc="-5" dirty="0">
                <a:latin typeface="Arial Black"/>
                <a:cs typeface="Arial Black"/>
              </a:rPr>
              <a:t>структуры, </a:t>
            </a:r>
            <a:r>
              <a:rPr sz="2800" dirty="0">
                <a:latin typeface="Arial Black"/>
                <a:cs typeface="Arial Black"/>
              </a:rPr>
              <a:t>истинное </a:t>
            </a:r>
            <a:r>
              <a:rPr sz="2800" spc="-5" dirty="0">
                <a:latin typeface="Arial Black"/>
                <a:cs typeface="Arial Black"/>
              </a:rPr>
              <a:t>назначение которых </a:t>
            </a:r>
            <a:r>
              <a:rPr sz="2800" dirty="0">
                <a:latin typeface="Arial Black"/>
                <a:cs typeface="Arial Black"/>
              </a:rPr>
              <a:t>было  долго</a:t>
            </a:r>
            <a:r>
              <a:rPr sz="2800" spc="-3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неясным.</a:t>
            </a:r>
            <a:endParaRPr sz="2800">
              <a:latin typeface="Arial Black"/>
              <a:cs typeface="Arial Black"/>
            </a:endParaRPr>
          </a:p>
          <a:p>
            <a:pPr marL="241300" marR="89535" indent="-229235">
              <a:lnSpc>
                <a:spcPct val="90000"/>
              </a:lnSpc>
              <a:spcBef>
                <a:spcPts val="101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Нейроны ретикулярной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формации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ствола</a:t>
            </a:r>
            <a:r>
              <a:rPr sz="28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мозга 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рассматривались как конгломерат клеток,  являющийся своеобразной базой для  формирования определенных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ядерных</a:t>
            </a:r>
            <a:r>
              <a:rPr sz="28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систем.</a:t>
            </a:r>
            <a:endParaRPr sz="2800">
              <a:latin typeface="Arial Black"/>
              <a:cs typeface="Arial Black"/>
            </a:endParaRP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Роль многих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структур,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входящих в лимбическую  систему,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ограничивалась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якобы только  обонятельными</a:t>
            </a:r>
            <a:r>
              <a:rPr sz="28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функциями.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24" y="1098042"/>
            <a:ext cx="11339830" cy="45516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4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-5" dirty="0">
                <a:latin typeface="Arial Black"/>
                <a:cs typeface="Arial Black"/>
              </a:rPr>
              <a:t>изучение </a:t>
            </a:r>
            <a:r>
              <a:rPr sz="2800" spc="5" dirty="0">
                <a:latin typeface="Arial Black"/>
                <a:cs typeface="Arial Black"/>
              </a:rPr>
              <a:t>целей </a:t>
            </a:r>
            <a:r>
              <a:rPr sz="2800" dirty="0">
                <a:latin typeface="Arial Black"/>
                <a:cs typeface="Arial Black"/>
              </a:rPr>
              <a:t>жизни в виде потребностей,</a:t>
            </a:r>
            <a:r>
              <a:rPr sz="2800" spc="-1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развитие  физиологии активности, интерес </a:t>
            </a:r>
            <a:r>
              <a:rPr sz="2800" spc="5" dirty="0">
                <a:latin typeface="Arial Black"/>
                <a:cs typeface="Arial Black"/>
              </a:rPr>
              <a:t>к процессам  </a:t>
            </a:r>
            <a:r>
              <a:rPr sz="2800" dirty="0">
                <a:latin typeface="Arial Black"/>
                <a:cs typeface="Arial Black"/>
              </a:rPr>
              <a:t>интеграции, осуществляемым в </a:t>
            </a:r>
            <a:r>
              <a:rPr sz="2800" spc="-5" dirty="0">
                <a:latin typeface="Arial Black"/>
                <a:cs typeface="Arial Black"/>
              </a:rPr>
              <a:t>мозге, </a:t>
            </a:r>
            <a:r>
              <a:rPr sz="2800" spc="5" dirty="0">
                <a:latin typeface="Arial Black"/>
                <a:cs typeface="Arial Black"/>
              </a:rPr>
              <a:t>к формам  </a:t>
            </a:r>
            <a:r>
              <a:rPr sz="2800" dirty="0">
                <a:latin typeface="Arial Black"/>
                <a:cs typeface="Arial Black"/>
              </a:rPr>
              <a:t>нервной патологии, которые невозможно объяснить  </a:t>
            </a:r>
            <a:r>
              <a:rPr sz="2800" spc="5" dirty="0">
                <a:latin typeface="Arial Black"/>
                <a:cs typeface="Arial Black"/>
              </a:rPr>
              <a:t>поражением </a:t>
            </a:r>
            <a:r>
              <a:rPr sz="2800" dirty="0">
                <a:latin typeface="Arial Black"/>
                <a:cs typeface="Arial Black"/>
              </a:rPr>
              <a:t>классических сенсорных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spc="-5" dirty="0">
                <a:latin typeface="Arial Black"/>
                <a:cs typeface="Arial Black"/>
              </a:rPr>
              <a:t>моторных  </a:t>
            </a:r>
            <a:r>
              <a:rPr sz="2800" dirty="0">
                <a:latin typeface="Arial Black"/>
                <a:cs typeface="Arial Black"/>
              </a:rPr>
              <a:t>систем</a:t>
            </a:r>
            <a:endParaRPr sz="2800">
              <a:latin typeface="Arial Black"/>
              <a:cs typeface="Arial Black"/>
            </a:endParaRPr>
          </a:p>
          <a:p>
            <a:pPr marL="241300" marR="1042669" indent="-228600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5" dirty="0">
                <a:latin typeface="Arial Black"/>
                <a:cs typeface="Arial Black"/>
              </a:rPr>
              <a:t>системы </a:t>
            </a:r>
            <a:r>
              <a:rPr sz="2800" spc="-5" dirty="0">
                <a:latin typeface="Arial Black"/>
                <a:cs typeface="Arial Black"/>
              </a:rPr>
              <a:t>мозга, не </a:t>
            </a:r>
            <a:r>
              <a:rPr sz="2800" dirty="0">
                <a:latin typeface="Arial Black"/>
                <a:cs typeface="Arial Black"/>
              </a:rPr>
              <a:t>входящие </a:t>
            </a:r>
            <a:r>
              <a:rPr sz="2800" spc="5" dirty="0">
                <a:latin typeface="Arial Black"/>
                <a:cs typeface="Arial Black"/>
              </a:rPr>
              <a:t>в </a:t>
            </a:r>
            <a:r>
              <a:rPr sz="2800" dirty="0">
                <a:latin typeface="Arial Black"/>
                <a:cs typeface="Arial Black"/>
              </a:rPr>
              <a:t>аппараты жестко  детерминированной рефлекторной</a:t>
            </a:r>
            <a:r>
              <a:rPr sz="2800" spc="-12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деятельности</a:t>
            </a:r>
            <a:endParaRPr sz="2800">
              <a:latin typeface="Arial Black"/>
              <a:cs typeface="Arial Black"/>
            </a:endParaRPr>
          </a:p>
          <a:p>
            <a:pPr marL="241300" marR="322580" indent="-228600">
              <a:lnSpc>
                <a:spcPct val="90000"/>
              </a:lnSpc>
              <a:spcBef>
                <a:spcPts val="96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представление </a:t>
            </a:r>
            <a:r>
              <a:rPr sz="2800" spc="5" dirty="0">
                <a:latin typeface="Arial Black"/>
                <a:cs typeface="Arial Black"/>
              </a:rPr>
              <a:t>о </a:t>
            </a:r>
            <a:r>
              <a:rPr sz="2800" spc="-5" dirty="0">
                <a:latin typeface="Arial Black"/>
                <a:cs typeface="Arial Black"/>
              </a:rPr>
              <a:t>так </a:t>
            </a:r>
            <a:r>
              <a:rPr sz="2800" dirty="0">
                <a:latin typeface="Arial Black"/>
                <a:cs typeface="Arial Black"/>
              </a:rPr>
              <a:t>называемых неспецифических  системах </a:t>
            </a:r>
            <a:r>
              <a:rPr sz="2800" spc="-5" dirty="0">
                <a:latin typeface="Arial Black"/>
                <a:cs typeface="Arial Black"/>
              </a:rPr>
              <a:t>мозга, </a:t>
            </a:r>
            <a:r>
              <a:rPr sz="2800" dirty="0">
                <a:latin typeface="Arial Black"/>
                <a:cs typeface="Arial Black"/>
              </a:rPr>
              <a:t>главной задачей которых является  </a:t>
            </a:r>
            <a:r>
              <a:rPr sz="2800" spc="5" dirty="0">
                <a:latin typeface="Arial Black"/>
                <a:cs typeface="Arial Black"/>
              </a:rPr>
              <a:t>проблема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организации целостного</a:t>
            </a:r>
            <a:r>
              <a:rPr sz="2800" spc="-20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поведения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" y="2060448"/>
            <a:ext cx="10530840" cy="2444750"/>
            <a:chOff x="539495" y="2060448"/>
            <a:chExt cx="10530840" cy="2444750"/>
          </a:xfrm>
        </p:grpSpPr>
        <p:sp>
          <p:nvSpPr>
            <p:cNvPr id="3" name="object 3"/>
            <p:cNvSpPr/>
            <p:nvPr/>
          </p:nvSpPr>
          <p:spPr>
            <a:xfrm>
              <a:off x="545591" y="3584448"/>
              <a:ext cx="10518775" cy="914400"/>
            </a:xfrm>
            <a:custGeom>
              <a:avLst/>
              <a:gdLst/>
              <a:ahLst/>
              <a:cxnLst/>
              <a:rect l="l" t="t" r="r" b="b"/>
              <a:pathLst>
                <a:path w="10518775" h="914400">
                  <a:moveTo>
                    <a:pt x="10366248" y="0"/>
                  </a:moveTo>
                  <a:lnTo>
                    <a:pt x="152412" y="0"/>
                  </a:lnTo>
                  <a:lnTo>
                    <a:pt x="104238" y="7766"/>
                  </a:lnTo>
                  <a:lnTo>
                    <a:pt x="62399" y="29394"/>
                  </a:lnTo>
                  <a:lnTo>
                    <a:pt x="29406" y="62380"/>
                  </a:lnTo>
                  <a:lnTo>
                    <a:pt x="7770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70" y="810182"/>
                  </a:lnTo>
                  <a:lnTo>
                    <a:pt x="29406" y="852019"/>
                  </a:lnTo>
                  <a:lnTo>
                    <a:pt x="62399" y="885005"/>
                  </a:lnTo>
                  <a:lnTo>
                    <a:pt x="104238" y="906633"/>
                  </a:lnTo>
                  <a:lnTo>
                    <a:pt x="152412" y="914400"/>
                  </a:lnTo>
                  <a:lnTo>
                    <a:pt x="10366248" y="914400"/>
                  </a:lnTo>
                  <a:lnTo>
                    <a:pt x="10414430" y="906633"/>
                  </a:lnTo>
                  <a:lnTo>
                    <a:pt x="10456267" y="885005"/>
                  </a:lnTo>
                  <a:lnTo>
                    <a:pt x="10489253" y="852019"/>
                  </a:lnTo>
                  <a:lnTo>
                    <a:pt x="10510881" y="810182"/>
                  </a:lnTo>
                  <a:lnTo>
                    <a:pt x="10518648" y="762000"/>
                  </a:lnTo>
                  <a:lnTo>
                    <a:pt x="10518648" y="152400"/>
                  </a:lnTo>
                  <a:lnTo>
                    <a:pt x="10510881" y="104217"/>
                  </a:lnTo>
                  <a:lnTo>
                    <a:pt x="10489253" y="62380"/>
                  </a:lnTo>
                  <a:lnTo>
                    <a:pt x="10456267" y="29394"/>
                  </a:lnTo>
                  <a:lnTo>
                    <a:pt x="10414430" y="7766"/>
                  </a:lnTo>
                  <a:lnTo>
                    <a:pt x="1036624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5591" y="3584448"/>
              <a:ext cx="10518775" cy="914400"/>
            </a:xfrm>
            <a:custGeom>
              <a:avLst/>
              <a:gdLst/>
              <a:ahLst/>
              <a:cxnLst/>
              <a:rect l="l" t="t" r="r" b="b"/>
              <a:pathLst>
                <a:path w="10518775" h="914400">
                  <a:moveTo>
                    <a:pt x="0" y="152400"/>
                  </a:moveTo>
                  <a:lnTo>
                    <a:pt x="7770" y="104217"/>
                  </a:lnTo>
                  <a:lnTo>
                    <a:pt x="29406" y="62380"/>
                  </a:lnTo>
                  <a:lnTo>
                    <a:pt x="62399" y="29394"/>
                  </a:lnTo>
                  <a:lnTo>
                    <a:pt x="104238" y="7766"/>
                  </a:lnTo>
                  <a:lnTo>
                    <a:pt x="152412" y="0"/>
                  </a:lnTo>
                  <a:lnTo>
                    <a:pt x="10366248" y="0"/>
                  </a:lnTo>
                  <a:lnTo>
                    <a:pt x="10414430" y="7766"/>
                  </a:lnTo>
                  <a:lnTo>
                    <a:pt x="10456267" y="29394"/>
                  </a:lnTo>
                  <a:lnTo>
                    <a:pt x="10489253" y="62380"/>
                  </a:lnTo>
                  <a:lnTo>
                    <a:pt x="10510881" y="104217"/>
                  </a:lnTo>
                  <a:lnTo>
                    <a:pt x="10518648" y="152400"/>
                  </a:lnTo>
                  <a:lnTo>
                    <a:pt x="10518648" y="762000"/>
                  </a:lnTo>
                  <a:lnTo>
                    <a:pt x="10510881" y="810182"/>
                  </a:lnTo>
                  <a:lnTo>
                    <a:pt x="10489253" y="852019"/>
                  </a:lnTo>
                  <a:lnTo>
                    <a:pt x="10456267" y="885005"/>
                  </a:lnTo>
                  <a:lnTo>
                    <a:pt x="10414430" y="906633"/>
                  </a:lnTo>
                  <a:lnTo>
                    <a:pt x="10366248" y="914400"/>
                  </a:lnTo>
                  <a:lnTo>
                    <a:pt x="152412" y="914400"/>
                  </a:lnTo>
                  <a:lnTo>
                    <a:pt x="104238" y="906633"/>
                  </a:lnTo>
                  <a:lnTo>
                    <a:pt x="62399" y="885005"/>
                  </a:lnTo>
                  <a:lnTo>
                    <a:pt x="29406" y="852019"/>
                  </a:lnTo>
                  <a:lnTo>
                    <a:pt x="7770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791" y="2066544"/>
              <a:ext cx="10442575" cy="1518285"/>
            </a:xfrm>
            <a:custGeom>
              <a:avLst/>
              <a:gdLst/>
              <a:ahLst/>
              <a:cxnLst/>
              <a:rect l="l" t="t" r="r" b="b"/>
              <a:pathLst>
                <a:path w="10442575" h="1518285">
                  <a:moveTo>
                    <a:pt x="10189464" y="0"/>
                  </a:moveTo>
                  <a:lnTo>
                    <a:pt x="252983" y="0"/>
                  </a:lnTo>
                  <a:lnTo>
                    <a:pt x="207511" y="4076"/>
                  </a:lnTo>
                  <a:lnTo>
                    <a:pt x="164712" y="15829"/>
                  </a:lnTo>
                  <a:lnTo>
                    <a:pt x="125301" y="34543"/>
                  </a:lnTo>
                  <a:lnTo>
                    <a:pt x="89992" y="59504"/>
                  </a:lnTo>
                  <a:lnTo>
                    <a:pt x="59500" y="89997"/>
                  </a:lnTo>
                  <a:lnTo>
                    <a:pt x="34541" y="125306"/>
                  </a:lnTo>
                  <a:lnTo>
                    <a:pt x="15828" y="164717"/>
                  </a:lnTo>
                  <a:lnTo>
                    <a:pt x="4076" y="207514"/>
                  </a:lnTo>
                  <a:lnTo>
                    <a:pt x="0" y="252983"/>
                  </a:lnTo>
                  <a:lnTo>
                    <a:pt x="0" y="1264919"/>
                  </a:lnTo>
                  <a:lnTo>
                    <a:pt x="4076" y="1310389"/>
                  </a:lnTo>
                  <a:lnTo>
                    <a:pt x="15828" y="1353186"/>
                  </a:lnTo>
                  <a:lnTo>
                    <a:pt x="34541" y="1392597"/>
                  </a:lnTo>
                  <a:lnTo>
                    <a:pt x="59500" y="1427906"/>
                  </a:lnTo>
                  <a:lnTo>
                    <a:pt x="89992" y="1458399"/>
                  </a:lnTo>
                  <a:lnTo>
                    <a:pt x="125301" y="1483359"/>
                  </a:lnTo>
                  <a:lnTo>
                    <a:pt x="164712" y="1502074"/>
                  </a:lnTo>
                  <a:lnTo>
                    <a:pt x="207511" y="1513827"/>
                  </a:lnTo>
                  <a:lnTo>
                    <a:pt x="252983" y="1517903"/>
                  </a:lnTo>
                  <a:lnTo>
                    <a:pt x="10189464" y="1517903"/>
                  </a:lnTo>
                  <a:lnTo>
                    <a:pt x="10234933" y="1513827"/>
                  </a:lnTo>
                  <a:lnTo>
                    <a:pt x="10277730" y="1502074"/>
                  </a:lnTo>
                  <a:lnTo>
                    <a:pt x="10317141" y="1483360"/>
                  </a:lnTo>
                  <a:lnTo>
                    <a:pt x="10352450" y="1458399"/>
                  </a:lnTo>
                  <a:lnTo>
                    <a:pt x="10382943" y="1427906"/>
                  </a:lnTo>
                  <a:lnTo>
                    <a:pt x="10407904" y="1392597"/>
                  </a:lnTo>
                  <a:lnTo>
                    <a:pt x="10426618" y="1353186"/>
                  </a:lnTo>
                  <a:lnTo>
                    <a:pt x="10438371" y="1310389"/>
                  </a:lnTo>
                  <a:lnTo>
                    <a:pt x="10442448" y="1264919"/>
                  </a:lnTo>
                  <a:lnTo>
                    <a:pt x="10442448" y="252983"/>
                  </a:lnTo>
                  <a:lnTo>
                    <a:pt x="10438371" y="207514"/>
                  </a:lnTo>
                  <a:lnTo>
                    <a:pt x="10426618" y="164717"/>
                  </a:lnTo>
                  <a:lnTo>
                    <a:pt x="10407904" y="125306"/>
                  </a:lnTo>
                  <a:lnTo>
                    <a:pt x="10382943" y="89997"/>
                  </a:lnTo>
                  <a:lnTo>
                    <a:pt x="10352450" y="59504"/>
                  </a:lnTo>
                  <a:lnTo>
                    <a:pt x="10317141" y="34543"/>
                  </a:lnTo>
                  <a:lnTo>
                    <a:pt x="10277730" y="15829"/>
                  </a:lnTo>
                  <a:lnTo>
                    <a:pt x="10234933" y="4076"/>
                  </a:lnTo>
                  <a:lnTo>
                    <a:pt x="1018946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791" y="2066544"/>
              <a:ext cx="10442575" cy="1518285"/>
            </a:xfrm>
            <a:custGeom>
              <a:avLst/>
              <a:gdLst/>
              <a:ahLst/>
              <a:cxnLst/>
              <a:rect l="l" t="t" r="r" b="b"/>
              <a:pathLst>
                <a:path w="10442575" h="1518285">
                  <a:moveTo>
                    <a:pt x="0" y="252983"/>
                  </a:moveTo>
                  <a:lnTo>
                    <a:pt x="4076" y="207514"/>
                  </a:lnTo>
                  <a:lnTo>
                    <a:pt x="15828" y="164717"/>
                  </a:lnTo>
                  <a:lnTo>
                    <a:pt x="34541" y="125306"/>
                  </a:lnTo>
                  <a:lnTo>
                    <a:pt x="59500" y="89997"/>
                  </a:lnTo>
                  <a:lnTo>
                    <a:pt x="89992" y="59504"/>
                  </a:lnTo>
                  <a:lnTo>
                    <a:pt x="125301" y="34543"/>
                  </a:lnTo>
                  <a:lnTo>
                    <a:pt x="164712" y="15829"/>
                  </a:lnTo>
                  <a:lnTo>
                    <a:pt x="207511" y="4076"/>
                  </a:lnTo>
                  <a:lnTo>
                    <a:pt x="252983" y="0"/>
                  </a:lnTo>
                  <a:lnTo>
                    <a:pt x="10189464" y="0"/>
                  </a:lnTo>
                  <a:lnTo>
                    <a:pt x="10234933" y="4076"/>
                  </a:lnTo>
                  <a:lnTo>
                    <a:pt x="10277730" y="15829"/>
                  </a:lnTo>
                  <a:lnTo>
                    <a:pt x="10317141" y="34543"/>
                  </a:lnTo>
                  <a:lnTo>
                    <a:pt x="10352450" y="59504"/>
                  </a:lnTo>
                  <a:lnTo>
                    <a:pt x="10382943" y="89997"/>
                  </a:lnTo>
                  <a:lnTo>
                    <a:pt x="10407904" y="125306"/>
                  </a:lnTo>
                  <a:lnTo>
                    <a:pt x="10426618" y="164717"/>
                  </a:lnTo>
                  <a:lnTo>
                    <a:pt x="10438371" y="207514"/>
                  </a:lnTo>
                  <a:lnTo>
                    <a:pt x="10442448" y="252983"/>
                  </a:lnTo>
                  <a:lnTo>
                    <a:pt x="10442448" y="1264919"/>
                  </a:lnTo>
                  <a:lnTo>
                    <a:pt x="10438371" y="1310389"/>
                  </a:lnTo>
                  <a:lnTo>
                    <a:pt x="10426618" y="1353186"/>
                  </a:lnTo>
                  <a:lnTo>
                    <a:pt x="10407904" y="1392597"/>
                  </a:lnTo>
                  <a:lnTo>
                    <a:pt x="10382943" y="1427906"/>
                  </a:lnTo>
                  <a:lnTo>
                    <a:pt x="10352450" y="1458399"/>
                  </a:lnTo>
                  <a:lnTo>
                    <a:pt x="10317141" y="1483360"/>
                  </a:lnTo>
                  <a:lnTo>
                    <a:pt x="10277730" y="1502074"/>
                  </a:lnTo>
                  <a:lnTo>
                    <a:pt x="10234933" y="1513827"/>
                  </a:lnTo>
                  <a:lnTo>
                    <a:pt x="10189464" y="1517903"/>
                  </a:lnTo>
                  <a:lnTo>
                    <a:pt x="252983" y="1517903"/>
                  </a:lnTo>
                  <a:lnTo>
                    <a:pt x="207511" y="1513827"/>
                  </a:lnTo>
                  <a:lnTo>
                    <a:pt x="164712" y="1502074"/>
                  </a:lnTo>
                  <a:lnTo>
                    <a:pt x="125301" y="1483359"/>
                  </a:lnTo>
                  <a:lnTo>
                    <a:pt x="89992" y="1458399"/>
                  </a:lnTo>
                  <a:lnTo>
                    <a:pt x="59500" y="1427906"/>
                  </a:lnTo>
                  <a:lnTo>
                    <a:pt x="34541" y="1392597"/>
                  </a:lnTo>
                  <a:lnTo>
                    <a:pt x="15828" y="1353186"/>
                  </a:lnTo>
                  <a:lnTo>
                    <a:pt x="4076" y="1310389"/>
                  </a:lnTo>
                  <a:lnTo>
                    <a:pt x="0" y="1264919"/>
                  </a:lnTo>
                  <a:lnTo>
                    <a:pt x="0" y="252983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4941" y="945845"/>
            <a:ext cx="10426065" cy="49339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815340">
              <a:lnSpc>
                <a:spcPts val="2690"/>
              </a:lnSpc>
              <a:spcBef>
                <a:spcPts val="755"/>
              </a:spcBef>
            </a:pPr>
            <a:r>
              <a:rPr sz="2800" dirty="0">
                <a:latin typeface="Arial Black"/>
                <a:cs typeface="Arial Black"/>
              </a:rPr>
              <a:t>Принципиально организация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поведения</a:t>
            </a:r>
            <a:r>
              <a:rPr sz="2800" spc="-1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может  </a:t>
            </a:r>
            <a:r>
              <a:rPr sz="2800" spc="-5" dirty="0">
                <a:latin typeface="Arial Black"/>
                <a:cs typeface="Arial Black"/>
              </a:rPr>
              <a:t>быть </a:t>
            </a:r>
            <a:r>
              <a:rPr sz="2800" dirty="0">
                <a:latin typeface="Arial Black"/>
                <a:cs typeface="Arial Black"/>
              </a:rPr>
              <a:t>сведена </a:t>
            </a:r>
            <a:r>
              <a:rPr sz="2800" spc="5" dirty="0">
                <a:latin typeface="Arial Black"/>
                <a:cs typeface="Arial Black"/>
              </a:rPr>
              <a:t>к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двум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2710"/>
              </a:lnSpc>
            </a:pPr>
            <a:r>
              <a:rPr sz="2800" spc="5" dirty="0">
                <a:latin typeface="Arial Black"/>
                <a:cs typeface="Arial Black"/>
              </a:rPr>
              <a:t>формулам: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3025"/>
              </a:lnSpc>
              <a:spcBef>
                <a:spcPts val="340"/>
              </a:spcBef>
              <a:tabLst>
                <a:tab pos="4109720" algn="l"/>
              </a:tabLst>
            </a:pP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1)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внешний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стимул	- сенсорная переработка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Black"/>
                <a:cs typeface="Arial Black"/>
              </a:rPr>
              <a:t>—</a:t>
            </a:r>
            <a:endParaRPr sz="2800">
              <a:latin typeface="Arial Black"/>
              <a:cs typeface="Arial Black"/>
            </a:endParaRPr>
          </a:p>
          <a:p>
            <a:pPr marL="12700" marR="218440">
              <a:lnSpc>
                <a:spcPts val="2690"/>
              </a:lnSpc>
              <a:spcBef>
                <a:spcPts val="315"/>
              </a:spcBef>
            </a:pP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интрацеребральная переработка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(с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учетом 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существующих мотивов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потребностей) </a:t>
            </a:r>
            <a:r>
              <a:rPr sz="2800" spc="10" dirty="0">
                <a:solidFill>
                  <a:srgbClr val="FFFFFF"/>
                </a:solidFill>
                <a:latin typeface="Arial Black"/>
                <a:cs typeface="Arial Black"/>
              </a:rPr>
              <a:t>—</a:t>
            </a:r>
            <a:r>
              <a:rPr sz="280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форма 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поведения;</a:t>
            </a:r>
            <a:endParaRPr sz="2800">
              <a:latin typeface="Arial Black"/>
              <a:cs typeface="Arial Black"/>
            </a:endParaRPr>
          </a:p>
          <a:p>
            <a:pPr marL="12700" marR="861694">
              <a:lnSpc>
                <a:spcPts val="269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2)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внутренние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стимулы - потребность </a:t>
            </a:r>
            <a:r>
              <a:rPr sz="2800" spc="10" dirty="0">
                <a:solidFill>
                  <a:srgbClr val="FFFFFF"/>
                </a:solidFill>
                <a:latin typeface="Arial Black"/>
                <a:cs typeface="Arial Black"/>
              </a:rPr>
              <a:t>—</a:t>
            </a:r>
            <a:r>
              <a:rPr sz="28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форма 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поведения.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3025"/>
              </a:lnSpc>
              <a:spcBef>
                <a:spcPts val="355"/>
              </a:spcBef>
            </a:pPr>
            <a:r>
              <a:rPr sz="2800" dirty="0">
                <a:latin typeface="Arial Black"/>
                <a:cs typeface="Arial Black"/>
              </a:rPr>
              <a:t>сенсорные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spc="-5" dirty="0">
                <a:latin typeface="Arial Black"/>
                <a:cs typeface="Arial Black"/>
              </a:rPr>
              <a:t>моторные </a:t>
            </a:r>
            <a:r>
              <a:rPr sz="2800" dirty="0">
                <a:latin typeface="Arial Black"/>
                <a:cs typeface="Arial Black"/>
              </a:rPr>
              <a:t>системы,</a:t>
            </a:r>
            <a:r>
              <a:rPr sz="2800" spc="-9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участвуя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ts val="2690"/>
              </a:lnSpc>
              <a:spcBef>
                <a:spcPts val="315"/>
              </a:spcBef>
            </a:pPr>
            <a:r>
              <a:rPr sz="2800" dirty="0">
                <a:latin typeface="Arial Black"/>
                <a:cs typeface="Arial Black"/>
              </a:rPr>
              <a:t>в организации поведения, являются только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частью  </a:t>
            </a:r>
            <a:r>
              <a:rPr sz="2800" dirty="0">
                <a:latin typeface="Arial Black"/>
                <a:cs typeface="Arial Black"/>
              </a:rPr>
              <a:t>мозговых аппаратов, принимающих</a:t>
            </a:r>
            <a:r>
              <a:rPr sz="2800" spc="-17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участие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2710"/>
              </a:lnSpc>
            </a:pPr>
            <a:r>
              <a:rPr sz="2800" dirty="0">
                <a:latin typeface="Arial Black"/>
                <a:cs typeface="Arial Black"/>
              </a:rPr>
              <a:t>в целостной</a:t>
            </a:r>
            <a:r>
              <a:rPr sz="2800" spc="-7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деятельности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216" y="1218641"/>
            <a:ext cx="10466070" cy="404050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767080">
              <a:lnSpc>
                <a:spcPts val="2690"/>
              </a:lnSpc>
              <a:spcBef>
                <a:spcPts val="755"/>
              </a:spcBef>
            </a:pPr>
            <a:r>
              <a:rPr sz="2800" dirty="0">
                <a:latin typeface="Arial Black"/>
                <a:cs typeface="Arial Black"/>
              </a:rPr>
              <a:t>Основу центральных неспецифических</a:t>
            </a:r>
            <a:r>
              <a:rPr sz="2800" spc="-170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систем  </a:t>
            </a:r>
            <a:r>
              <a:rPr sz="2800" dirty="0">
                <a:latin typeface="Arial Black"/>
                <a:cs typeface="Arial Black"/>
              </a:rPr>
              <a:t>мозгасоставляют:</a:t>
            </a:r>
            <a:endParaRPr sz="2800">
              <a:latin typeface="Arial Black"/>
              <a:cs typeface="Arial Black"/>
            </a:endParaRPr>
          </a:p>
          <a:p>
            <a:pPr marL="241300" marR="2191385" indent="-228600">
              <a:lnSpc>
                <a:spcPts val="2690"/>
              </a:lnSpc>
              <a:spcBef>
                <a:spcPts val="1010"/>
              </a:spcBef>
              <a:tabLst>
                <a:tab pos="360045" algn="l"/>
              </a:tabLst>
            </a:pPr>
            <a:r>
              <a:rPr sz="2800" dirty="0">
                <a:latin typeface="Arial"/>
                <a:cs typeface="Arial"/>
              </a:rPr>
              <a:t>•		</a:t>
            </a:r>
            <a:r>
              <a:rPr sz="2800" dirty="0">
                <a:latin typeface="Arial Black"/>
                <a:cs typeface="Arial Black"/>
              </a:rPr>
              <a:t>ретикулярная </a:t>
            </a:r>
            <a:r>
              <a:rPr sz="2800" spc="5" dirty="0">
                <a:latin typeface="Arial Black"/>
                <a:cs typeface="Arial Black"/>
              </a:rPr>
              <a:t>формация </a:t>
            </a:r>
            <a:r>
              <a:rPr sz="2800" dirty="0">
                <a:latin typeface="Arial Black"/>
                <a:cs typeface="Arial Black"/>
              </a:rPr>
              <a:t>ствола</a:t>
            </a:r>
            <a:r>
              <a:rPr sz="2800" spc="-17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мозга,  </a:t>
            </a:r>
            <a:r>
              <a:rPr sz="2800" dirty="0">
                <a:latin typeface="Arial Black"/>
                <a:cs typeface="Arial Black"/>
              </a:rPr>
              <a:t>гипоталамуса </a:t>
            </a:r>
            <a:r>
              <a:rPr sz="2800" spc="5" dirty="0">
                <a:latin typeface="Arial Black"/>
                <a:cs typeface="Arial Black"/>
              </a:rPr>
              <a:t>и</a:t>
            </a:r>
            <a:r>
              <a:rPr sz="2800" spc="-6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таламуса</a:t>
            </a:r>
            <a:endParaRPr sz="2800">
              <a:latin typeface="Arial Black"/>
              <a:cs typeface="Arial Black"/>
            </a:endParaRPr>
          </a:p>
          <a:p>
            <a:pPr marL="241300" marR="240029" indent="-228600">
              <a:lnSpc>
                <a:spcPct val="80000"/>
              </a:lnSpc>
              <a:spcBef>
                <a:spcPts val="100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лимбическая </a:t>
            </a:r>
            <a:r>
              <a:rPr sz="2800" spc="5" dirty="0">
                <a:latin typeface="Arial Black"/>
                <a:cs typeface="Arial Black"/>
              </a:rPr>
              <a:t>система, </a:t>
            </a:r>
            <a:r>
              <a:rPr sz="2800" dirty="0">
                <a:latin typeface="Arial Black"/>
                <a:cs typeface="Arial Black"/>
              </a:rPr>
              <a:t>объединяющие системы,  расположенные в височных долях,</a:t>
            </a:r>
            <a:r>
              <a:rPr sz="2800" spc="-15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орбитальную  лобную </a:t>
            </a:r>
            <a:r>
              <a:rPr sz="2800" spc="-5" dirty="0">
                <a:latin typeface="Arial Black"/>
                <a:cs typeface="Arial Black"/>
              </a:rPr>
              <a:t>кору, </a:t>
            </a:r>
            <a:r>
              <a:rPr sz="2800" dirty="0">
                <a:latin typeface="Arial Black"/>
                <a:cs typeface="Arial Black"/>
              </a:rPr>
              <a:t>подкорковые</a:t>
            </a:r>
            <a:r>
              <a:rPr sz="2800" spc="-1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образования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гипоталамус </a:t>
            </a:r>
            <a:r>
              <a:rPr sz="2800" spc="5" dirty="0">
                <a:latin typeface="Arial Black"/>
                <a:cs typeface="Arial Black"/>
              </a:rPr>
              <a:t>и</a:t>
            </a:r>
            <a:r>
              <a:rPr sz="2800" spc="-3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мезенцефалон</a:t>
            </a:r>
            <a:endParaRPr sz="2800">
              <a:latin typeface="Arial Black"/>
              <a:cs typeface="Arial Black"/>
            </a:endParaRPr>
          </a:p>
          <a:p>
            <a:pPr marL="240665" marR="5080" indent="-228600">
              <a:lnSpc>
                <a:spcPct val="75900"/>
              </a:lnSpc>
              <a:spcBef>
                <a:spcPts val="104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950" i="1" spc="-110" dirty="0">
                <a:latin typeface="Arial Black"/>
                <a:cs typeface="Arial Black"/>
              </a:rPr>
              <a:t>лобные </a:t>
            </a:r>
            <a:r>
              <a:rPr sz="2950" i="1" spc="-90" dirty="0">
                <a:latin typeface="Arial Black"/>
                <a:cs typeface="Arial Black"/>
              </a:rPr>
              <a:t>поля, </a:t>
            </a:r>
            <a:r>
              <a:rPr sz="2950" i="1" spc="-100" dirty="0">
                <a:latin typeface="Arial Black"/>
                <a:cs typeface="Arial Black"/>
              </a:rPr>
              <a:t>ассоциативные </a:t>
            </a:r>
            <a:r>
              <a:rPr sz="2950" i="1" spc="-114" dirty="0">
                <a:latin typeface="Arial Black"/>
                <a:cs typeface="Arial Black"/>
              </a:rPr>
              <a:t>зоны </a:t>
            </a:r>
            <a:r>
              <a:rPr sz="2950" i="1" spc="-110" dirty="0">
                <a:latin typeface="Arial Black"/>
                <a:cs typeface="Arial Black"/>
              </a:rPr>
              <a:t>коры </a:t>
            </a:r>
            <a:r>
              <a:rPr sz="2950" i="1" spc="-105" dirty="0">
                <a:latin typeface="Arial Black"/>
                <a:cs typeface="Arial Black"/>
              </a:rPr>
              <a:t>больших  </a:t>
            </a:r>
            <a:r>
              <a:rPr sz="2950" i="1" spc="-100" dirty="0">
                <a:latin typeface="Arial Black"/>
                <a:cs typeface="Arial Black"/>
              </a:rPr>
              <a:t>полушарий.</a:t>
            </a:r>
            <a:endParaRPr sz="2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2535935"/>
            <a:ext cx="11826240" cy="385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8003" y="503885"/>
            <a:ext cx="9674860" cy="1478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10"/>
              </a:spcBef>
            </a:pPr>
            <a:r>
              <a:rPr sz="2800" dirty="0">
                <a:latin typeface="Arial Black"/>
                <a:cs typeface="Arial Black"/>
              </a:rPr>
              <a:t>Сердцевиной неспецифических </a:t>
            </a:r>
            <a:r>
              <a:rPr sz="2800" spc="5" dirty="0">
                <a:latin typeface="Arial Black"/>
                <a:cs typeface="Arial Black"/>
              </a:rPr>
              <a:t>систем </a:t>
            </a:r>
            <a:r>
              <a:rPr sz="2800" spc="-5" dirty="0">
                <a:latin typeface="Arial Black"/>
                <a:cs typeface="Arial Black"/>
              </a:rPr>
              <a:t>мозга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-</a:t>
            </a:r>
            <a:endParaRPr sz="2800">
              <a:latin typeface="Arial Black"/>
              <a:cs typeface="Arial Black"/>
            </a:endParaRPr>
          </a:p>
          <a:p>
            <a:pPr marL="12700" marR="1569720">
              <a:lnSpc>
                <a:spcPts val="2690"/>
              </a:lnSpc>
              <a:spcBef>
                <a:spcPts val="310"/>
              </a:spcBef>
            </a:pPr>
            <a:r>
              <a:rPr sz="2800" dirty="0">
                <a:latin typeface="Arial Black"/>
                <a:cs typeface="Arial Black"/>
              </a:rPr>
              <a:t>лимбико-ретикулярный комплекс,  функционально объединяющий</a:t>
            </a:r>
            <a:r>
              <a:rPr sz="2800" spc="-17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многие  структуры мозга </a:t>
            </a:r>
            <a:r>
              <a:rPr sz="2800" dirty="0">
                <a:latin typeface="Arial Black"/>
                <a:cs typeface="Arial Black"/>
              </a:rPr>
              <a:t>в единую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систему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8003" y="3403803"/>
            <a:ext cx="9724390" cy="18199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403860">
              <a:lnSpc>
                <a:spcPts val="2690"/>
              </a:lnSpc>
              <a:spcBef>
                <a:spcPts val="755"/>
              </a:spcBef>
            </a:pP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Наиболее общая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характеристика этих</a:t>
            </a:r>
            <a:r>
              <a:rPr sz="2800" spc="-3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систем 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заключается в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отсутствии</a:t>
            </a:r>
            <a:r>
              <a:rPr sz="28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каких-либо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2375"/>
              </a:lnSpc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узкоспециализированных</a:t>
            </a:r>
            <a:r>
              <a:rPr sz="28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центров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ts val="2690"/>
              </a:lnSpc>
              <a:spcBef>
                <a:spcPts val="315"/>
              </a:spcBef>
            </a:pP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в интегративном характере деятельности</a:t>
            </a:r>
            <a:r>
              <a:rPr sz="2800" spc="-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ими  осуществляемой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58" y="374345"/>
            <a:ext cx="106673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Чувствительность </a:t>
            </a:r>
            <a:r>
              <a:rPr sz="4000" spc="5" dirty="0"/>
              <a:t>и </a:t>
            </a:r>
            <a:r>
              <a:rPr sz="4000" spc="-5" dirty="0"/>
              <a:t>ее</a:t>
            </a:r>
            <a:r>
              <a:rPr sz="4000" spc="-80" dirty="0"/>
              <a:t> </a:t>
            </a:r>
            <a:r>
              <a:rPr sz="4000" dirty="0"/>
              <a:t>расстройства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7858" y="1028455"/>
            <a:ext cx="11405235" cy="56553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Общая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специальная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чувствительность.</a:t>
            </a:r>
            <a:r>
              <a:rPr sz="2800" spc="-10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Рецепторы.</a:t>
            </a:r>
            <a:endParaRPr sz="2800">
              <a:latin typeface="Arial Black"/>
              <a:cs typeface="Arial Black"/>
            </a:endParaRPr>
          </a:p>
          <a:p>
            <a:pPr marL="241300" marR="3386454" indent="-229235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Проводники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болевой и</a:t>
            </a:r>
            <a:r>
              <a:rPr sz="2800" spc="-15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температурной 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чувствительности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Проводники глубокой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тактильной</a:t>
            </a:r>
            <a:r>
              <a:rPr sz="2800" spc="-10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чувствительности</a:t>
            </a:r>
            <a:endParaRPr sz="2800">
              <a:latin typeface="Arial Black"/>
              <a:cs typeface="Arial Black"/>
            </a:endParaRPr>
          </a:p>
          <a:p>
            <a:pPr marL="241300" marR="2205990" indent="-229235">
              <a:lnSpc>
                <a:spcPts val="3030"/>
              </a:lnSpc>
              <a:spcBef>
                <a:spcPts val="1025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Оценка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чувствительности.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Виды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нарушений  чувствительности.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Симптомы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выпадения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раздражения.</a:t>
            </a:r>
            <a:r>
              <a:rPr sz="2800" spc="-1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Боль.</a:t>
            </a:r>
            <a:endParaRPr sz="2800">
              <a:latin typeface="Arial Black"/>
              <a:cs typeface="Arial Black"/>
            </a:endParaRPr>
          </a:p>
          <a:p>
            <a:pPr marL="241300" marR="3315335" indent="-229235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Варианты распределения</a:t>
            </a:r>
            <a:r>
              <a:rPr sz="2800" spc="-9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расстройств 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чувствительности.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Топическая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диагностика нарушений</a:t>
            </a:r>
            <a:r>
              <a:rPr sz="2800" spc="-1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чувствительности</a:t>
            </a:r>
            <a:endParaRPr sz="2800">
              <a:latin typeface="Arial Black"/>
              <a:cs typeface="Arial Black"/>
            </a:endParaRPr>
          </a:p>
          <a:p>
            <a:pPr marL="241300" marR="1845945" indent="-229235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Органические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функциональные</a:t>
            </a:r>
            <a:r>
              <a:rPr sz="2800" spc="-1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 Black"/>
                <a:cs typeface="Arial Black"/>
              </a:rPr>
              <a:t>нарушения  чувствительности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272" y="2148839"/>
            <a:ext cx="2892135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9905" y="188713"/>
            <a:ext cx="3702375" cy="2993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3618" y="3865201"/>
            <a:ext cx="3291611" cy="2270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9575" y="2434805"/>
            <a:ext cx="2860009" cy="2198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188976"/>
            <a:ext cx="4708165" cy="6316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3135" y="188974"/>
            <a:ext cx="5287549" cy="654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240791"/>
            <a:ext cx="4355042" cy="622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8255" y="152400"/>
            <a:ext cx="4818888" cy="6495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964" y="2514422"/>
            <a:ext cx="10308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6FC0"/>
                </a:solidFill>
              </a:rPr>
              <a:t>СЕНСОРНЫЕ</a:t>
            </a:r>
            <a:r>
              <a:rPr sz="6000" spc="-60" dirty="0">
                <a:solidFill>
                  <a:srgbClr val="006FC0"/>
                </a:solidFill>
              </a:rPr>
              <a:t> </a:t>
            </a:r>
            <a:r>
              <a:rPr sz="6000" spc="-5" dirty="0">
                <a:solidFill>
                  <a:srgbClr val="006FC0"/>
                </a:solidFill>
              </a:rPr>
              <a:t>СИСТЕМЫ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68" y="391160"/>
            <a:ext cx="10612755" cy="5878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5470" marR="97790" indent="-573405">
              <a:lnSpc>
                <a:spcPct val="100000"/>
              </a:lnSpc>
              <a:spcBef>
                <a:spcPts val="90"/>
              </a:spcBef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Рефлексы и их изменения.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Сегментарный 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механизм поддержания мышечного 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тонуса.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Двигательные системы</a:t>
            </a:r>
            <a:r>
              <a:rPr sz="3200" spc="9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мозга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Пирамидная</a:t>
            </a:r>
            <a:r>
              <a:rPr sz="3200" spc="2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система</a:t>
            </a:r>
            <a:endParaRPr sz="3200">
              <a:latin typeface="Arial Black"/>
              <a:cs typeface="Arial Black"/>
            </a:endParaRPr>
          </a:p>
          <a:p>
            <a:pPr marL="585470" marR="5080" indent="-573405">
              <a:lnSpc>
                <a:spcPct val="100000"/>
              </a:lnSpc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Анатомия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корково-мышечного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пути,  понятие о центральном и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периферическом 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мотонейроне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Оценка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мышечной</a:t>
            </a:r>
            <a:r>
              <a:rPr sz="3200" spc="9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силы</a:t>
            </a:r>
            <a:endParaRPr sz="3200">
              <a:latin typeface="Arial Black"/>
              <a:cs typeface="Arial Black"/>
            </a:endParaRPr>
          </a:p>
          <a:p>
            <a:pPr marL="585470" marR="1085215" indent="-573405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Синдромы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двигательных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нарушений: 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понятие пареза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паралича. </a:t>
            </a:r>
            <a:r>
              <a:rPr sz="3200" spc="-10" dirty="0">
                <a:solidFill>
                  <a:srgbClr val="006FC0"/>
                </a:solidFill>
                <a:latin typeface="Arial Black"/>
                <a:cs typeface="Arial Black"/>
              </a:rPr>
              <a:t>Варианты  </a:t>
            </a: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нарушений.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100"/>
              </a:spcBef>
            </a:pPr>
            <a:r>
              <a:rPr spc="-25" dirty="0"/>
              <a:t>Хотя </a:t>
            </a:r>
            <a:r>
              <a:rPr spc="-5" dirty="0"/>
              <a:t>многим </a:t>
            </a:r>
            <a:r>
              <a:rPr dirty="0"/>
              <a:t>из </a:t>
            </a:r>
            <a:r>
              <a:rPr spc="-5" dirty="0"/>
              <a:t>нас мы </a:t>
            </a:r>
            <a:r>
              <a:rPr spc="-10" dirty="0"/>
              <a:t>представляемся  </a:t>
            </a:r>
            <a:r>
              <a:rPr spc="-5" dirty="0">
                <a:solidFill>
                  <a:srgbClr val="006FC0"/>
                </a:solidFill>
              </a:rPr>
              <a:t>мыслящими </a:t>
            </a:r>
            <a:r>
              <a:rPr spc="-10" dirty="0">
                <a:solidFill>
                  <a:srgbClr val="006FC0"/>
                </a:solidFill>
              </a:rPr>
              <a:t>существами,</a:t>
            </a:r>
            <a:r>
              <a:rPr spc="-8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способными</a:t>
            </a:r>
          </a:p>
          <a:p>
            <a:pPr marL="240665">
              <a:lnSpc>
                <a:spcPts val="3890"/>
              </a:lnSpc>
            </a:pPr>
            <a:r>
              <a:rPr spc="-10" dirty="0">
                <a:solidFill>
                  <a:srgbClr val="006FC0"/>
                </a:solidFill>
              </a:rPr>
              <a:t>чувствовать</a:t>
            </a:r>
            <a:r>
              <a:rPr spc="-10" dirty="0"/>
              <a:t>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520" y="2951287"/>
            <a:ext cx="8961120" cy="12636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600" b="1" dirty="0">
                <a:latin typeface="Calibri"/>
                <a:cs typeface="Calibri"/>
              </a:rPr>
              <a:t>В </a:t>
            </a:r>
            <a:r>
              <a:rPr sz="3600" b="1" spc="-10" dirty="0">
                <a:latin typeface="Calibri"/>
                <a:cs typeface="Calibri"/>
              </a:rPr>
              <a:t>биологическом </a:t>
            </a:r>
            <a:r>
              <a:rPr sz="3600" b="1" spc="-5" dirty="0">
                <a:latin typeface="Calibri"/>
                <a:cs typeface="Calibri"/>
              </a:rPr>
              <a:t>плане мы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чувствующие существа,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способные</a:t>
            </a:r>
            <a:r>
              <a:rPr sz="3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Calibri"/>
                <a:cs typeface="Calibri"/>
              </a:rPr>
              <a:t>мыслить.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520" y="4747082"/>
            <a:ext cx="9449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2795" algn="l"/>
              </a:tabLst>
            </a:pPr>
            <a:r>
              <a:rPr sz="2400" b="1" dirty="0">
                <a:latin typeface="Calibri"/>
                <a:cs typeface="Calibri"/>
              </a:rPr>
              <a:t>Jill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Bolte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Taylor	</a:t>
            </a:r>
            <a:r>
              <a:rPr sz="2400" b="1" spc="-5" dirty="0">
                <a:latin typeface="Calibri"/>
                <a:cs typeface="Calibri"/>
              </a:rPr>
              <a:t>“My </a:t>
            </a:r>
            <a:r>
              <a:rPr sz="2400" b="1" spc="-15" dirty="0">
                <a:latin typeface="Calibri"/>
                <a:cs typeface="Calibri"/>
              </a:rPr>
              <a:t>Stroke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Insight: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Brain Scientist’s </a:t>
            </a:r>
            <a:r>
              <a:rPr sz="2400" b="1" spc="-15" dirty="0">
                <a:latin typeface="Calibri"/>
                <a:cs typeface="Calibri"/>
              </a:rPr>
              <a:t>Personal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Journey”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520" y="297637"/>
            <a:ext cx="62947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6FC0"/>
                </a:solidFill>
              </a:rPr>
              <a:t>Сенсорная</a:t>
            </a:r>
            <a:r>
              <a:rPr spc="2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система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793" y="1080007"/>
            <a:ext cx="11655425" cy="50609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862965" algn="just">
              <a:lnSpc>
                <a:spcPts val="2690"/>
              </a:lnSpc>
              <a:spcBef>
                <a:spcPts val="755"/>
              </a:spcBef>
            </a:pPr>
            <a:r>
              <a:rPr sz="2800" b="1" dirty="0">
                <a:latin typeface="Calibri"/>
                <a:cs typeface="Calibri"/>
              </a:rPr>
              <a:t>(анализатор </a:t>
            </a:r>
            <a:r>
              <a:rPr sz="2800" b="1" spc="5" dirty="0">
                <a:latin typeface="Calibri"/>
                <a:cs typeface="Calibri"/>
              </a:rPr>
              <a:t>по </a:t>
            </a:r>
            <a:r>
              <a:rPr sz="2800" b="1" dirty="0">
                <a:latin typeface="Calibri"/>
                <a:cs typeface="Calibri"/>
              </a:rPr>
              <a:t>И. П. </a:t>
            </a:r>
            <a:r>
              <a:rPr sz="2800" b="1" spc="-5" dirty="0">
                <a:latin typeface="Calibri"/>
                <a:cs typeface="Calibri"/>
              </a:rPr>
              <a:t>Павлову) </a:t>
            </a:r>
            <a:r>
              <a:rPr sz="2800" b="1" dirty="0">
                <a:latin typeface="Calibri"/>
                <a:cs typeface="Calibri"/>
              </a:rPr>
              <a:t>- часть нервной </a:t>
            </a:r>
            <a:r>
              <a:rPr sz="2800" b="1" spc="-10" dirty="0">
                <a:latin typeface="Calibri"/>
                <a:cs typeface="Calibri"/>
              </a:rPr>
              <a:t>системы, </a:t>
            </a:r>
            <a:r>
              <a:rPr sz="2800" b="1" spc="-5" dirty="0">
                <a:latin typeface="Calibri"/>
                <a:cs typeface="Calibri"/>
              </a:rPr>
              <a:t>состоящая </a:t>
            </a:r>
            <a:r>
              <a:rPr sz="2800" b="1" dirty="0">
                <a:latin typeface="Calibri"/>
                <a:cs typeface="Calibri"/>
              </a:rPr>
              <a:t>из  воспринимающих </a:t>
            </a:r>
            <a:r>
              <a:rPr sz="2800" b="1" spc="-10" dirty="0">
                <a:latin typeface="Calibri"/>
                <a:cs typeface="Calibri"/>
              </a:rPr>
              <a:t>элементов </a:t>
            </a:r>
            <a:r>
              <a:rPr sz="2800" b="1" spc="5" dirty="0">
                <a:latin typeface="Calibri"/>
                <a:cs typeface="Calibri"/>
              </a:rPr>
              <a:t>— </a:t>
            </a:r>
            <a:r>
              <a:rPr sz="2800" b="1" dirty="0">
                <a:latin typeface="Calibri"/>
                <a:cs typeface="Calibri"/>
              </a:rPr>
              <a:t>сенсорных рецепторов,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получающих  </a:t>
            </a:r>
            <a:r>
              <a:rPr sz="2800" b="1" spc="-20" dirty="0">
                <a:latin typeface="Calibri"/>
                <a:cs typeface="Calibri"/>
              </a:rPr>
              <a:t>стимулы </a:t>
            </a:r>
            <a:r>
              <a:rPr sz="2800" b="1" dirty="0">
                <a:latin typeface="Calibri"/>
                <a:cs typeface="Calibri"/>
              </a:rPr>
              <a:t>из внешней или внутренней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среды,</a:t>
            </a:r>
            <a:endParaRPr sz="2800">
              <a:latin typeface="Calibri"/>
              <a:cs typeface="Calibri"/>
            </a:endParaRPr>
          </a:p>
          <a:p>
            <a:pPr marL="12700" marR="1212850">
              <a:lnSpc>
                <a:spcPct val="109700"/>
              </a:lnSpc>
              <a:spcBef>
                <a:spcPts val="30"/>
              </a:spcBef>
            </a:pPr>
            <a:r>
              <a:rPr sz="2800" b="1" dirty="0">
                <a:latin typeface="Calibri"/>
                <a:cs typeface="Calibri"/>
              </a:rPr>
              <a:t>нервных </a:t>
            </a:r>
            <a:r>
              <a:rPr sz="2800" b="1" spc="-5" dirty="0">
                <a:latin typeface="Calibri"/>
                <a:cs typeface="Calibri"/>
              </a:rPr>
              <a:t>путей, передающих </a:t>
            </a:r>
            <a:r>
              <a:rPr sz="2800" b="1" dirty="0">
                <a:latin typeface="Calibri"/>
                <a:cs typeface="Calibri"/>
              </a:rPr>
              <a:t>информацию </a:t>
            </a:r>
            <a:r>
              <a:rPr sz="2800" b="1" spc="-10" dirty="0">
                <a:latin typeface="Calibri"/>
                <a:cs typeface="Calibri"/>
              </a:rPr>
              <a:t>от </a:t>
            </a:r>
            <a:r>
              <a:rPr sz="2800" b="1" spc="-5" dirty="0">
                <a:latin typeface="Calibri"/>
                <a:cs typeface="Calibri"/>
              </a:rPr>
              <a:t>рецепторов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30" dirty="0">
                <a:latin typeface="Calibri"/>
                <a:cs typeface="Calibri"/>
              </a:rPr>
              <a:t>мозг, </a:t>
            </a:r>
            <a:r>
              <a:rPr sz="2800" b="1" spc="5" dirty="0">
                <a:latin typeface="Calibri"/>
                <a:cs typeface="Calibri"/>
              </a:rPr>
              <a:t>и  </a:t>
            </a:r>
            <a:r>
              <a:rPr sz="2800" b="1" spc="-15" dirty="0">
                <a:latin typeface="Calibri"/>
                <a:cs typeface="Calibri"/>
              </a:rPr>
              <a:t>тех </a:t>
            </a:r>
            <a:r>
              <a:rPr sz="2800" b="1" spc="-5" dirty="0">
                <a:latin typeface="Calibri"/>
                <a:cs typeface="Calibri"/>
              </a:rPr>
              <a:t>частей мозга, </a:t>
            </a:r>
            <a:r>
              <a:rPr sz="2800" b="1" spc="-10" dirty="0">
                <a:latin typeface="Calibri"/>
                <a:cs typeface="Calibri"/>
              </a:rPr>
              <a:t>которые </a:t>
            </a:r>
            <a:r>
              <a:rPr sz="2800" b="1" dirty="0">
                <a:latin typeface="Calibri"/>
                <a:cs typeface="Calibri"/>
              </a:rPr>
              <a:t>перерабатывают </a:t>
            </a:r>
            <a:r>
              <a:rPr sz="2800" b="1" spc="-10" dirty="0">
                <a:latin typeface="Calibri"/>
                <a:cs typeface="Calibri"/>
              </a:rPr>
              <a:t>эту </a:t>
            </a:r>
            <a:r>
              <a:rPr sz="2800" b="1" dirty="0">
                <a:latin typeface="Calibri"/>
                <a:cs typeface="Calibri"/>
              </a:rPr>
              <a:t>информацию.  сенсорная </a:t>
            </a:r>
            <a:r>
              <a:rPr sz="2800" b="1" spc="-10" dirty="0">
                <a:latin typeface="Calibri"/>
                <a:cs typeface="Calibri"/>
              </a:rPr>
              <a:t>система </a:t>
            </a:r>
            <a:r>
              <a:rPr sz="2800" b="1" spc="-15" dirty="0">
                <a:latin typeface="Calibri"/>
                <a:cs typeface="Calibri"/>
              </a:rPr>
              <a:t>вводит </a:t>
            </a:r>
            <a:r>
              <a:rPr sz="2800" b="1" dirty="0">
                <a:latin typeface="Calibri"/>
                <a:cs typeface="Calibri"/>
              </a:rPr>
              <a:t>информацию в мозг и </a:t>
            </a:r>
            <a:r>
              <a:rPr sz="2800" b="1" spc="-5" dirty="0">
                <a:latin typeface="Calibri"/>
                <a:cs typeface="Calibri"/>
              </a:rPr>
              <a:t>анализирует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ее.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010"/>
              </a:spcBef>
            </a:pPr>
            <a:r>
              <a:rPr sz="2800" b="1" spc="-5" dirty="0">
                <a:latin typeface="Calibri"/>
                <a:cs typeface="Calibri"/>
              </a:rPr>
              <a:t>Работа </a:t>
            </a:r>
            <a:r>
              <a:rPr sz="2800" b="1" dirty="0">
                <a:latin typeface="Calibri"/>
                <a:cs typeface="Calibri"/>
              </a:rPr>
              <a:t>любой сенсорной </a:t>
            </a:r>
            <a:r>
              <a:rPr sz="2800" b="1" spc="-10" dirty="0">
                <a:latin typeface="Calibri"/>
                <a:cs typeface="Calibri"/>
              </a:rPr>
              <a:t>системы </a:t>
            </a:r>
            <a:r>
              <a:rPr sz="2800" b="1" spc="-5" dirty="0">
                <a:latin typeface="Calibri"/>
                <a:cs typeface="Calibri"/>
              </a:rPr>
              <a:t>начинается </a:t>
            </a:r>
            <a:r>
              <a:rPr sz="2800" b="1" dirty="0">
                <a:latin typeface="Calibri"/>
                <a:cs typeface="Calibri"/>
              </a:rPr>
              <a:t>с восприятия рецепторами  внешней для </a:t>
            </a:r>
            <a:r>
              <a:rPr sz="2800" b="1" spc="-10" dirty="0">
                <a:latin typeface="Calibri"/>
                <a:cs typeface="Calibri"/>
              </a:rPr>
              <a:t>мозга </a:t>
            </a:r>
            <a:r>
              <a:rPr sz="2800" b="1" spc="-5" dirty="0">
                <a:latin typeface="Calibri"/>
                <a:cs typeface="Calibri"/>
              </a:rPr>
              <a:t>физической </a:t>
            </a:r>
            <a:r>
              <a:rPr sz="2800" b="1" dirty="0">
                <a:latin typeface="Calibri"/>
                <a:cs typeface="Calibri"/>
              </a:rPr>
              <a:t>или </a:t>
            </a:r>
            <a:r>
              <a:rPr sz="2800" b="1" spc="-5" dirty="0">
                <a:latin typeface="Calibri"/>
                <a:cs typeface="Calibri"/>
              </a:rPr>
              <a:t>химической </a:t>
            </a:r>
            <a:r>
              <a:rPr sz="2800" b="1" dirty="0">
                <a:latin typeface="Calibri"/>
                <a:cs typeface="Calibri"/>
              </a:rPr>
              <a:t>энергии, трансформации  ее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dirty="0">
                <a:latin typeface="Calibri"/>
                <a:cs typeface="Calibri"/>
              </a:rPr>
              <a:t>нервные сигналы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5" dirty="0">
                <a:latin typeface="Calibri"/>
                <a:cs typeface="Calibri"/>
              </a:rPr>
              <a:t>передачи </a:t>
            </a:r>
            <a:r>
              <a:rPr sz="2800" b="1" spc="5" dirty="0">
                <a:latin typeface="Calibri"/>
                <a:cs typeface="Calibri"/>
              </a:rPr>
              <a:t>их в </a:t>
            </a:r>
            <a:r>
              <a:rPr sz="2800" b="1" dirty="0">
                <a:latin typeface="Calibri"/>
                <a:cs typeface="Calibri"/>
              </a:rPr>
              <a:t>мозг через </a:t>
            </a:r>
            <a:r>
              <a:rPr sz="2800" b="1" spc="-5" dirty="0">
                <a:latin typeface="Calibri"/>
                <a:cs typeface="Calibri"/>
              </a:rPr>
              <a:t>цепи </a:t>
            </a:r>
            <a:r>
              <a:rPr sz="2800" b="1" dirty="0">
                <a:latin typeface="Calibri"/>
                <a:cs typeface="Calibri"/>
              </a:rPr>
              <a:t>нейронов.</a:t>
            </a:r>
            <a:r>
              <a:rPr sz="2800" b="1" spc="-2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Процесс  передачи </a:t>
            </a:r>
            <a:r>
              <a:rPr sz="2800" b="1" dirty="0">
                <a:latin typeface="Calibri"/>
                <a:cs typeface="Calibri"/>
              </a:rPr>
              <a:t>сенсорных сигналов </a:t>
            </a:r>
            <a:r>
              <a:rPr sz="2800" b="1" spc="-5" dirty="0">
                <a:latin typeface="Calibri"/>
                <a:cs typeface="Calibri"/>
              </a:rPr>
              <a:t>сопровождается многократным</a:t>
            </a:r>
            <a:r>
              <a:rPr sz="2800" b="1" spc="-25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их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355"/>
              </a:lnSpc>
            </a:pPr>
            <a:r>
              <a:rPr sz="2800" b="1" dirty="0">
                <a:latin typeface="Calibri"/>
                <a:cs typeface="Calibri"/>
              </a:rPr>
              <a:t>преобразованием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перекодированием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dirty="0">
                <a:latin typeface="Calibri"/>
                <a:cs typeface="Calibri"/>
              </a:rPr>
              <a:t>завершается высшим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анализом</a:t>
            </a:r>
            <a:endParaRPr sz="2800">
              <a:latin typeface="Calibri"/>
              <a:cs typeface="Calibri"/>
            </a:endParaRPr>
          </a:p>
          <a:p>
            <a:pPr marL="12700" marR="1111250">
              <a:lnSpc>
                <a:spcPct val="80000"/>
              </a:lnSpc>
              <a:spcBef>
                <a:spcPts val="335"/>
              </a:spcBef>
            </a:pPr>
            <a:r>
              <a:rPr sz="2800" b="1" dirty="0">
                <a:latin typeface="Calibri"/>
                <a:cs typeface="Calibri"/>
              </a:rPr>
              <a:t>и </a:t>
            </a:r>
            <a:r>
              <a:rPr sz="2800" b="1" spc="-5" dirty="0">
                <a:latin typeface="Calibri"/>
                <a:cs typeface="Calibri"/>
              </a:rPr>
              <a:t>синтезом </a:t>
            </a:r>
            <a:r>
              <a:rPr sz="2800" b="1" dirty="0">
                <a:latin typeface="Calibri"/>
                <a:cs typeface="Calibri"/>
              </a:rPr>
              <a:t>(опознанием образа), </a:t>
            </a:r>
            <a:r>
              <a:rPr sz="2800" b="1" spc="5" dirty="0">
                <a:latin typeface="Calibri"/>
                <a:cs typeface="Calibri"/>
              </a:rPr>
              <a:t>после </a:t>
            </a:r>
            <a:r>
              <a:rPr sz="2800" b="1" spc="-10" dirty="0">
                <a:latin typeface="Calibri"/>
                <a:cs typeface="Calibri"/>
              </a:rPr>
              <a:t>чего формируется </a:t>
            </a:r>
            <a:r>
              <a:rPr sz="2800" b="1" dirty="0">
                <a:latin typeface="Calibri"/>
                <a:cs typeface="Calibri"/>
              </a:rPr>
              <a:t>ответная  </a:t>
            </a:r>
            <a:r>
              <a:rPr sz="2800" b="1" spc="5" dirty="0">
                <a:latin typeface="Calibri"/>
                <a:cs typeface="Calibri"/>
              </a:rPr>
              <a:t>реакция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организма.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773633"/>
            <a:ext cx="10782935" cy="39090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45"/>
              </a:spcBef>
            </a:pP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•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Информация,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поступающая в </a:t>
            </a:r>
            <a:r>
              <a:rPr sz="2800" b="1" spc="-25" dirty="0">
                <a:solidFill>
                  <a:srgbClr val="1F4E79"/>
                </a:solidFill>
                <a:latin typeface="Calibri"/>
                <a:cs typeface="Calibri"/>
              </a:rPr>
              <a:t>мозг, </a:t>
            </a:r>
            <a:r>
              <a:rPr sz="2800" b="1" spc="-15" dirty="0">
                <a:solidFill>
                  <a:srgbClr val="1F4E79"/>
                </a:solidFill>
                <a:latin typeface="Calibri"/>
                <a:cs typeface="Calibri"/>
              </a:rPr>
              <a:t>необходима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для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простых и 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сложных рефлекторных актов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вплоть </a:t>
            </a:r>
            <a:r>
              <a:rPr sz="2800" b="1" spc="-15" dirty="0">
                <a:solidFill>
                  <a:srgbClr val="1F4E79"/>
                </a:solidFill>
                <a:latin typeface="Calibri"/>
                <a:cs typeface="Calibri"/>
              </a:rPr>
              <a:t>до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психической</a:t>
            </a:r>
            <a:r>
              <a:rPr sz="2800" b="1" spc="-1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деятельности  человека.</a:t>
            </a:r>
            <a:endParaRPr sz="2800">
              <a:latin typeface="Calibri"/>
              <a:cs typeface="Calibri"/>
            </a:endParaRPr>
          </a:p>
          <a:p>
            <a:pPr marL="241300" marR="191135" indent="-228600">
              <a:lnSpc>
                <a:spcPts val="3020"/>
              </a:lnSpc>
              <a:spcBef>
                <a:spcPts val="1060"/>
              </a:spcBef>
            </a:pP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•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И. М. Сеченов: «Психический акт не </a:t>
            </a:r>
            <a:r>
              <a:rPr sz="2800" b="1" spc="-20" dirty="0">
                <a:solidFill>
                  <a:srgbClr val="1F4E79"/>
                </a:solidFill>
                <a:latin typeface="Calibri"/>
                <a:cs typeface="Calibri"/>
              </a:rPr>
              <a:t>может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явиться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в сознании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без 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внешнего чувственного</a:t>
            </a:r>
            <a:r>
              <a:rPr sz="2800" b="1" spc="-1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возбуждения».</a:t>
            </a:r>
            <a:endParaRPr sz="2800">
              <a:latin typeface="Calibri"/>
              <a:cs typeface="Calibri"/>
            </a:endParaRPr>
          </a:p>
          <a:p>
            <a:pPr marL="241300" marR="266065" indent="-228600">
              <a:lnSpc>
                <a:spcPct val="90000"/>
              </a:lnSpc>
              <a:spcBef>
                <a:spcPts val="969"/>
              </a:spcBef>
            </a:pP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Переработка сенсорной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информации </a:t>
            </a:r>
            <a:r>
              <a:rPr sz="2800" b="1" spc="-20" dirty="0">
                <a:solidFill>
                  <a:srgbClr val="1F4E79"/>
                </a:solidFill>
                <a:latin typeface="Calibri"/>
                <a:cs typeface="Calibri"/>
              </a:rPr>
              <a:t>может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сопровождаться,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но  </a:t>
            </a:r>
            <a:r>
              <a:rPr sz="2800" b="1" spc="-20" dirty="0">
                <a:solidFill>
                  <a:srgbClr val="1F4E79"/>
                </a:solidFill>
                <a:latin typeface="Calibri"/>
                <a:cs typeface="Calibri"/>
              </a:rPr>
              <a:t>может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и не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сопровождаться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осознанием </a:t>
            </a:r>
            <a:r>
              <a:rPr sz="2800" b="1" spc="-15" dirty="0">
                <a:solidFill>
                  <a:srgbClr val="1F4E79"/>
                </a:solidFill>
                <a:latin typeface="Calibri"/>
                <a:cs typeface="Calibri"/>
              </a:rPr>
              <a:t>стимула. 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Если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осознание  </a:t>
            </a:r>
            <a:r>
              <a:rPr sz="2800" b="1" spc="-15" dirty="0">
                <a:solidFill>
                  <a:srgbClr val="1F4E79"/>
                </a:solidFill>
                <a:latin typeface="Calibri"/>
                <a:cs typeface="Calibri"/>
              </a:rPr>
              <a:t>происходит,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говорят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об</a:t>
            </a:r>
            <a:r>
              <a:rPr sz="2800" b="1" spc="-1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ощущении.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•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Понимание 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ощущения приводит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8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восприятию.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704" y="83261"/>
            <a:ext cx="9001760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dirty="0">
                <a:solidFill>
                  <a:srgbClr val="006FC0"/>
                </a:solidFill>
              </a:rPr>
              <a:t>Основные функции</a:t>
            </a:r>
            <a:r>
              <a:rPr sz="4000" spc="-140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сенсорной  </a:t>
            </a:r>
            <a:r>
              <a:rPr sz="4000" spc="5" dirty="0">
                <a:solidFill>
                  <a:srgbClr val="006FC0"/>
                </a:solidFill>
              </a:rPr>
              <a:t>системы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7230" y="1539697"/>
            <a:ext cx="10857865" cy="47758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75"/>
              </a:lnSpc>
              <a:spcBef>
                <a:spcPts val="110"/>
              </a:spcBef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1)</a:t>
            </a:r>
            <a:r>
              <a:rPr sz="3400" b="1" spc="-35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обнаружение;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865"/>
              </a:lnSpc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2)</a:t>
            </a:r>
            <a:r>
              <a:rPr sz="3400" b="1" spc="-345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различение;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854"/>
              </a:lnSpc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3) </a:t>
            </a:r>
            <a:r>
              <a:rPr sz="3400" b="1" spc="-10" dirty="0">
                <a:latin typeface="Calibri"/>
                <a:cs typeface="Calibri"/>
              </a:rPr>
              <a:t>передачу </a:t>
            </a:r>
            <a:r>
              <a:rPr sz="3400" b="1" spc="5" dirty="0">
                <a:latin typeface="Calibri"/>
                <a:cs typeface="Calibri"/>
              </a:rPr>
              <a:t>и</a:t>
            </a:r>
            <a:r>
              <a:rPr sz="3400" b="1" spc="-390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преобразование;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854"/>
              </a:lnSpc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4)</a:t>
            </a:r>
            <a:r>
              <a:rPr sz="3400" b="1" spc="-355" dirty="0">
                <a:latin typeface="Calibri"/>
                <a:cs typeface="Calibri"/>
              </a:rPr>
              <a:t> </a:t>
            </a:r>
            <a:r>
              <a:rPr sz="3400" b="1" spc="-15" dirty="0">
                <a:latin typeface="Calibri"/>
                <a:cs typeface="Calibri"/>
              </a:rPr>
              <a:t>кодирование;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865"/>
              </a:lnSpc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5) </a:t>
            </a:r>
            <a:r>
              <a:rPr sz="3400" b="1" spc="-10" dirty="0">
                <a:latin typeface="Calibri"/>
                <a:cs typeface="Calibri"/>
              </a:rPr>
              <a:t>детектирование</a:t>
            </a:r>
            <a:r>
              <a:rPr sz="3400" b="1" spc="-36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признаков;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904"/>
              </a:lnSpc>
            </a:pPr>
            <a:r>
              <a:rPr sz="3400" dirty="0">
                <a:latin typeface="Arial"/>
                <a:cs typeface="Arial"/>
              </a:rPr>
              <a:t>• </a:t>
            </a:r>
            <a:r>
              <a:rPr sz="3400" b="1" dirty="0">
                <a:latin typeface="Calibri"/>
                <a:cs typeface="Calibri"/>
              </a:rPr>
              <a:t>6) </a:t>
            </a:r>
            <a:r>
              <a:rPr sz="3400" b="1" spc="-5" dirty="0">
                <a:latin typeface="Calibri"/>
                <a:cs typeface="Calibri"/>
              </a:rPr>
              <a:t>опознание</a:t>
            </a:r>
            <a:r>
              <a:rPr sz="3400" b="1" spc="-395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образов.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105"/>
              </a:lnSpc>
            </a:pPr>
            <a:r>
              <a:rPr sz="3100" b="1" spc="-15" dirty="0">
                <a:latin typeface="Calibri"/>
                <a:cs typeface="Calibri"/>
              </a:rPr>
              <a:t>Обнаружение </a:t>
            </a:r>
            <a:r>
              <a:rPr sz="3100" b="1" spc="-5" dirty="0">
                <a:latin typeface="Calibri"/>
                <a:cs typeface="Calibri"/>
              </a:rPr>
              <a:t>и </a:t>
            </a:r>
            <a:r>
              <a:rPr sz="3100" b="1" spc="-10" dirty="0">
                <a:latin typeface="Calibri"/>
                <a:cs typeface="Calibri"/>
              </a:rPr>
              <a:t>первичное </a:t>
            </a:r>
            <a:r>
              <a:rPr sz="3100" b="1" spc="-5" dirty="0">
                <a:latin typeface="Calibri"/>
                <a:cs typeface="Calibri"/>
              </a:rPr>
              <a:t>различение</a:t>
            </a:r>
            <a:r>
              <a:rPr sz="3100" b="1" spc="50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сигналов</a:t>
            </a:r>
            <a:endParaRPr sz="3100">
              <a:latin typeface="Calibri"/>
              <a:cs typeface="Calibri"/>
            </a:endParaRPr>
          </a:p>
          <a:p>
            <a:pPr marL="241300">
              <a:lnSpc>
                <a:spcPts val="2605"/>
              </a:lnSpc>
            </a:pPr>
            <a:r>
              <a:rPr sz="3100" b="1" spc="-10" dirty="0">
                <a:latin typeface="Calibri"/>
                <a:cs typeface="Calibri"/>
              </a:rPr>
              <a:t>обеспечивается рецепторами, </a:t>
            </a:r>
            <a:r>
              <a:rPr sz="3100" b="1" spc="-5" dirty="0">
                <a:latin typeface="Calibri"/>
                <a:cs typeface="Calibri"/>
              </a:rPr>
              <a:t>а </a:t>
            </a:r>
            <a:r>
              <a:rPr sz="3100" b="1" spc="-10" dirty="0">
                <a:latin typeface="Calibri"/>
                <a:cs typeface="Calibri"/>
              </a:rPr>
              <a:t>детектирование </a:t>
            </a:r>
            <a:r>
              <a:rPr sz="3100" b="1" spc="-5" dirty="0">
                <a:latin typeface="Calibri"/>
                <a:cs typeface="Calibri"/>
              </a:rPr>
              <a:t>и</a:t>
            </a:r>
            <a:r>
              <a:rPr sz="3100" b="1" spc="8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опознание</a:t>
            </a:r>
            <a:endParaRPr sz="3100">
              <a:latin typeface="Calibri"/>
              <a:cs typeface="Calibri"/>
            </a:endParaRPr>
          </a:p>
          <a:p>
            <a:pPr marL="241300">
              <a:lnSpc>
                <a:spcPts val="2605"/>
              </a:lnSpc>
            </a:pPr>
            <a:r>
              <a:rPr sz="3100" b="1" spc="-10" dirty="0">
                <a:latin typeface="Calibri"/>
                <a:cs typeface="Calibri"/>
              </a:rPr>
              <a:t>сигналов </a:t>
            </a:r>
            <a:r>
              <a:rPr sz="3100" b="1" spc="-5" dirty="0">
                <a:latin typeface="Calibri"/>
                <a:cs typeface="Calibri"/>
              </a:rPr>
              <a:t>— </a:t>
            </a:r>
            <a:r>
              <a:rPr sz="3100" b="1" spc="-10" dirty="0">
                <a:latin typeface="Calibri"/>
                <a:cs typeface="Calibri"/>
              </a:rPr>
              <a:t>нейронами </a:t>
            </a:r>
            <a:r>
              <a:rPr sz="3100" b="1" spc="-20" dirty="0">
                <a:latin typeface="Calibri"/>
                <a:cs typeface="Calibri"/>
              </a:rPr>
              <a:t>коры </a:t>
            </a:r>
            <a:r>
              <a:rPr sz="3100" b="1" spc="-10" dirty="0">
                <a:latin typeface="Calibri"/>
                <a:cs typeface="Calibri"/>
              </a:rPr>
              <a:t>больших полушарий.</a:t>
            </a:r>
            <a:r>
              <a:rPr sz="3100" b="1" spc="125" dirty="0">
                <a:latin typeface="Calibri"/>
                <a:cs typeface="Calibri"/>
              </a:rPr>
              <a:t> </a:t>
            </a:r>
            <a:r>
              <a:rPr sz="3100" b="1" spc="-20" dirty="0">
                <a:latin typeface="Calibri"/>
                <a:cs typeface="Calibri"/>
              </a:rPr>
              <a:t>Передачу,</a:t>
            </a:r>
            <a:endParaRPr sz="3100">
              <a:latin typeface="Calibri"/>
              <a:cs typeface="Calibri"/>
            </a:endParaRPr>
          </a:p>
          <a:p>
            <a:pPr marL="241300" marR="948055">
              <a:lnSpc>
                <a:spcPct val="69700"/>
              </a:lnSpc>
              <a:spcBef>
                <a:spcPts val="575"/>
              </a:spcBef>
            </a:pPr>
            <a:r>
              <a:rPr sz="3100" b="1" spc="-10" dirty="0">
                <a:latin typeface="Calibri"/>
                <a:cs typeface="Calibri"/>
              </a:rPr>
              <a:t>преобразование </a:t>
            </a:r>
            <a:r>
              <a:rPr sz="3100" b="1" spc="-5" dirty="0">
                <a:latin typeface="Calibri"/>
                <a:cs typeface="Calibri"/>
              </a:rPr>
              <a:t>и </a:t>
            </a:r>
            <a:r>
              <a:rPr sz="3100" b="1" spc="-20" dirty="0">
                <a:latin typeface="Calibri"/>
                <a:cs typeface="Calibri"/>
              </a:rPr>
              <a:t>кодирование </a:t>
            </a:r>
            <a:r>
              <a:rPr sz="3100" b="1" spc="-10" dirty="0">
                <a:latin typeface="Calibri"/>
                <a:cs typeface="Calibri"/>
              </a:rPr>
              <a:t>сигналов </a:t>
            </a:r>
            <a:r>
              <a:rPr sz="3100" b="1" spc="-15" dirty="0">
                <a:latin typeface="Calibri"/>
                <a:cs typeface="Calibri"/>
              </a:rPr>
              <a:t>осуществляют  </a:t>
            </a:r>
            <a:r>
              <a:rPr sz="3100" b="1" spc="-10" dirty="0">
                <a:latin typeface="Calibri"/>
                <a:cs typeface="Calibri"/>
              </a:rPr>
              <a:t>нейроны всех </a:t>
            </a:r>
            <a:r>
              <a:rPr sz="3100" b="1" spc="-5" dirty="0">
                <a:latin typeface="Calibri"/>
                <a:cs typeface="Calibri"/>
              </a:rPr>
              <a:t>слоев </a:t>
            </a:r>
            <a:r>
              <a:rPr sz="3100" b="1" spc="-10" dirty="0">
                <a:latin typeface="Calibri"/>
                <a:cs typeface="Calibri"/>
              </a:rPr>
              <a:t>сенсорных</a:t>
            </a:r>
            <a:r>
              <a:rPr sz="3100" b="1" spc="75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систем.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103" y="428625"/>
            <a:ext cx="11231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006FC0"/>
                </a:solidFill>
              </a:rPr>
              <a:t>Общие принципы </a:t>
            </a:r>
            <a:r>
              <a:rPr sz="3200" spc="-5" dirty="0">
                <a:solidFill>
                  <a:srgbClr val="006FC0"/>
                </a:solidFill>
              </a:rPr>
              <a:t>устройства сенсорных</a:t>
            </a:r>
            <a:r>
              <a:rPr sz="3200" spc="95" dirty="0">
                <a:solidFill>
                  <a:srgbClr val="006FC0"/>
                </a:solidFill>
              </a:rPr>
              <a:t> </a:t>
            </a:r>
            <a:r>
              <a:rPr sz="3200" spc="-5" dirty="0">
                <a:solidFill>
                  <a:srgbClr val="006FC0"/>
                </a:solidFill>
              </a:rPr>
              <a:t>систем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602811"/>
            <a:ext cx="11131550" cy="41205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i="1" dirty="0">
                <a:latin typeface="Calibri"/>
                <a:cs typeface="Calibri"/>
              </a:rPr>
              <a:t>1. Принцип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многоэтажности.</a:t>
            </a:r>
            <a:endParaRPr sz="2800">
              <a:latin typeface="Calibri"/>
              <a:cs typeface="Calibri"/>
            </a:endParaRPr>
          </a:p>
          <a:p>
            <a:pPr marL="241300" marR="554990" indent="-228600" algn="just">
              <a:lnSpc>
                <a:spcPts val="3030"/>
              </a:lnSpc>
              <a:spcBef>
                <a:spcPts val="105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каждой </a:t>
            </a:r>
            <a:r>
              <a:rPr sz="2800" b="1" dirty="0">
                <a:latin typeface="Calibri"/>
                <a:cs typeface="Calibri"/>
              </a:rPr>
              <a:t>сенсорной </a:t>
            </a:r>
            <a:r>
              <a:rPr sz="2800" b="1" spc="-10" dirty="0">
                <a:latin typeface="Calibri"/>
                <a:cs typeface="Calibri"/>
              </a:rPr>
              <a:t>системе существует </a:t>
            </a:r>
            <a:r>
              <a:rPr sz="2800" b="1" spc="-15" dirty="0">
                <a:latin typeface="Calibri"/>
                <a:cs typeface="Calibri"/>
              </a:rPr>
              <a:t>несколько </a:t>
            </a:r>
            <a:r>
              <a:rPr sz="2800" b="1" spc="-5" dirty="0">
                <a:latin typeface="Calibri"/>
                <a:cs typeface="Calibri"/>
              </a:rPr>
              <a:t>передаточных  промежуточных </a:t>
            </a:r>
            <a:r>
              <a:rPr sz="2800" b="1" spc="5" dirty="0">
                <a:latin typeface="Calibri"/>
                <a:cs typeface="Calibri"/>
              </a:rPr>
              <a:t>инстанций </a:t>
            </a:r>
            <a:r>
              <a:rPr sz="2800" b="1" dirty="0">
                <a:latin typeface="Calibri"/>
                <a:cs typeface="Calibri"/>
              </a:rPr>
              <a:t>на пути </a:t>
            </a:r>
            <a:r>
              <a:rPr sz="2800" b="1" spc="-10" dirty="0">
                <a:latin typeface="Calibri"/>
                <a:cs typeface="Calibri"/>
              </a:rPr>
              <a:t>от </a:t>
            </a:r>
            <a:r>
              <a:rPr sz="2800" b="1" dirty="0">
                <a:latin typeface="Calibri"/>
                <a:cs typeface="Calibri"/>
              </a:rPr>
              <a:t>рецепторов </a:t>
            </a:r>
            <a:r>
              <a:rPr sz="2800" b="1" spc="5" dirty="0">
                <a:latin typeface="Calibri"/>
                <a:cs typeface="Calibri"/>
              </a:rPr>
              <a:t>к </a:t>
            </a:r>
            <a:r>
              <a:rPr sz="2800" b="1" spc="-10" dirty="0">
                <a:latin typeface="Calibri"/>
                <a:cs typeface="Calibri"/>
              </a:rPr>
              <a:t>коре</a:t>
            </a:r>
            <a:r>
              <a:rPr sz="2800" b="1" spc="-2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больших  полушарий </a:t>
            </a:r>
            <a:r>
              <a:rPr sz="2800" b="1" spc="-10" dirty="0">
                <a:latin typeface="Calibri"/>
                <a:cs typeface="Calibri"/>
              </a:rPr>
              <a:t>головного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мозга.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i="1" spc="-5" dirty="0">
                <a:latin typeface="Calibri"/>
                <a:cs typeface="Calibri"/>
              </a:rPr>
              <a:t>2. </a:t>
            </a:r>
            <a:r>
              <a:rPr sz="2800" b="1" i="1" spc="5" dirty="0">
                <a:latin typeface="Calibri"/>
                <a:cs typeface="Calibri"/>
              </a:rPr>
              <a:t>Принцип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многоканальности.</a:t>
            </a:r>
            <a:endParaRPr sz="2800">
              <a:latin typeface="Calibri"/>
              <a:cs typeface="Calibri"/>
            </a:endParaRPr>
          </a:p>
          <a:p>
            <a:pPr marL="241300" marR="74295" indent="-228600" algn="just">
              <a:lnSpc>
                <a:spcPct val="90000"/>
              </a:lnSpc>
              <a:spcBef>
                <a:spcPts val="98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spc="-5" dirty="0">
                <a:latin typeface="Calibri"/>
                <a:cs typeface="Calibri"/>
              </a:rPr>
              <a:t>Возбуждение передается </a:t>
            </a:r>
            <a:r>
              <a:rPr sz="2800" b="1" spc="-10" dirty="0">
                <a:latin typeface="Calibri"/>
                <a:cs typeface="Calibri"/>
              </a:rPr>
              <a:t>от </a:t>
            </a:r>
            <a:r>
              <a:rPr sz="2800" b="1" spc="-5" dirty="0">
                <a:latin typeface="Calibri"/>
                <a:cs typeface="Calibri"/>
              </a:rPr>
              <a:t>рецепторов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15" dirty="0">
                <a:latin typeface="Calibri"/>
                <a:cs typeface="Calibri"/>
              </a:rPr>
              <a:t>кору </a:t>
            </a:r>
            <a:r>
              <a:rPr sz="2800" b="1" spc="-25" dirty="0">
                <a:latin typeface="Calibri"/>
                <a:cs typeface="Calibri"/>
              </a:rPr>
              <a:t>всегда </a:t>
            </a:r>
            <a:r>
              <a:rPr sz="2800" b="1" spc="5" dirty="0">
                <a:latin typeface="Calibri"/>
                <a:cs typeface="Calibri"/>
              </a:rPr>
              <a:t>по </a:t>
            </a:r>
            <a:r>
              <a:rPr sz="2800" b="1" spc="-5" dirty="0">
                <a:latin typeface="Calibri"/>
                <a:cs typeface="Calibri"/>
              </a:rPr>
              <a:t>нескольким  </a:t>
            </a:r>
            <a:r>
              <a:rPr sz="2800" b="1" dirty="0">
                <a:latin typeface="Calibri"/>
                <a:cs typeface="Calibri"/>
              </a:rPr>
              <a:t>параллельным </a:t>
            </a:r>
            <a:r>
              <a:rPr sz="2800" b="1" spc="-5" dirty="0">
                <a:latin typeface="Calibri"/>
                <a:cs typeface="Calibri"/>
              </a:rPr>
              <a:t>путям. Потоки возбуждения </a:t>
            </a:r>
            <a:r>
              <a:rPr sz="2800" b="1" dirty="0">
                <a:latin typeface="Calibri"/>
                <a:cs typeface="Calibri"/>
              </a:rPr>
              <a:t>частично </a:t>
            </a:r>
            <a:r>
              <a:rPr sz="2800" b="1" spc="-15" dirty="0">
                <a:latin typeface="Calibri"/>
                <a:cs typeface="Calibri"/>
              </a:rPr>
              <a:t>дублируются, </a:t>
            </a:r>
            <a:r>
              <a:rPr sz="2800" b="1" dirty="0">
                <a:latin typeface="Calibri"/>
                <a:cs typeface="Calibri"/>
              </a:rPr>
              <a:t>и  частично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разделяются.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spc="5" dirty="0">
                <a:latin typeface="Calibri"/>
                <a:cs typeface="Calibri"/>
              </a:rPr>
              <a:t>При </a:t>
            </a:r>
            <a:r>
              <a:rPr sz="2800" b="1" spc="-5" dirty="0">
                <a:latin typeface="Calibri"/>
                <a:cs typeface="Calibri"/>
              </a:rPr>
              <a:t>повреждении </a:t>
            </a:r>
            <a:r>
              <a:rPr sz="2800" b="1" spc="5" dirty="0">
                <a:latin typeface="Calibri"/>
                <a:cs typeface="Calibri"/>
              </a:rPr>
              <a:t>разных </a:t>
            </a:r>
            <a:r>
              <a:rPr sz="2800" b="1" spc="-5" dirty="0">
                <a:latin typeface="Calibri"/>
                <a:cs typeface="Calibri"/>
              </a:rPr>
              <a:t>путей </a:t>
            </a:r>
            <a:r>
              <a:rPr sz="2800" b="1" dirty="0">
                <a:latin typeface="Calibri"/>
                <a:cs typeface="Calibri"/>
              </a:rPr>
              <a:t>и </a:t>
            </a:r>
            <a:r>
              <a:rPr sz="2800" b="1" spc="-20" dirty="0">
                <a:latin typeface="Calibri"/>
                <a:cs typeface="Calibri"/>
              </a:rPr>
              <a:t>результаты </a:t>
            </a:r>
            <a:r>
              <a:rPr sz="2800" b="1" spc="-10" dirty="0">
                <a:latin typeface="Calibri"/>
                <a:cs typeface="Calibri"/>
              </a:rPr>
              <a:t>получаются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различные.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09" y="265302"/>
            <a:ext cx="11231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006FC0"/>
                </a:solidFill>
              </a:rPr>
              <a:t>Общие принципы </a:t>
            </a:r>
            <a:r>
              <a:rPr sz="3200" spc="-5" dirty="0">
                <a:solidFill>
                  <a:srgbClr val="006FC0"/>
                </a:solidFill>
              </a:rPr>
              <a:t>устройства сенсорных</a:t>
            </a:r>
            <a:r>
              <a:rPr sz="3200" spc="95" dirty="0">
                <a:solidFill>
                  <a:srgbClr val="006FC0"/>
                </a:solidFill>
              </a:rPr>
              <a:t> </a:t>
            </a:r>
            <a:r>
              <a:rPr sz="3200" spc="-5" dirty="0">
                <a:solidFill>
                  <a:srgbClr val="006FC0"/>
                </a:solidFill>
              </a:rPr>
              <a:t>систем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0882" y="896823"/>
            <a:ext cx="10646410" cy="524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dirty="0">
                <a:latin typeface="Calibri"/>
                <a:cs typeface="Calibri"/>
              </a:rPr>
              <a:t>Во </a:t>
            </a:r>
            <a:r>
              <a:rPr sz="2400" b="1" spc="-15" dirty="0">
                <a:latin typeface="Calibri"/>
                <a:cs typeface="Calibri"/>
              </a:rPr>
              <a:t>всех </a:t>
            </a:r>
            <a:r>
              <a:rPr sz="2400" b="1" dirty="0">
                <a:latin typeface="Calibri"/>
                <a:cs typeface="Calibri"/>
              </a:rPr>
              <a:t>сенсорных </a:t>
            </a:r>
            <a:r>
              <a:rPr sz="2400" b="1" spc="-15" dirty="0">
                <a:latin typeface="Calibri"/>
                <a:cs typeface="Calibri"/>
              </a:rPr>
              <a:t>системах </a:t>
            </a:r>
            <a:r>
              <a:rPr sz="2400" b="1" spc="-10" dirty="0">
                <a:latin typeface="Calibri"/>
                <a:cs typeface="Calibri"/>
              </a:rPr>
              <a:t>обязательно </a:t>
            </a:r>
            <a:r>
              <a:rPr sz="2400" b="1" spc="-15" dirty="0">
                <a:latin typeface="Calibri"/>
                <a:cs typeface="Calibri"/>
              </a:rPr>
              <a:t>существуют </a:t>
            </a:r>
            <a:r>
              <a:rPr sz="2400" b="1" dirty="0">
                <a:latin typeface="Calibri"/>
                <a:cs typeface="Calibri"/>
              </a:rPr>
              <a:t>три </a:t>
            </a:r>
            <a:r>
              <a:rPr sz="2400" b="1" spc="-10" dirty="0">
                <a:latin typeface="Calibri"/>
                <a:cs typeface="Calibri"/>
              </a:rPr>
              <a:t>пути</a:t>
            </a:r>
            <a:r>
              <a:rPr sz="2400" b="1" spc="-2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(канала)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b="1" spc="-10" dirty="0">
                <a:latin typeface="Calibri"/>
                <a:cs typeface="Calibri"/>
              </a:rPr>
              <a:t>передачи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возбуждения:</a:t>
            </a:r>
            <a:endParaRPr sz="2400">
              <a:latin typeface="Calibri"/>
              <a:cs typeface="Calibri"/>
            </a:endParaRPr>
          </a:p>
          <a:p>
            <a:pPr marL="241300" marR="13335" indent="-228600">
              <a:lnSpc>
                <a:spcPct val="70000"/>
              </a:lnSpc>
              <a:spcBef>
                <a:spcPts val="101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dirty="0">
                <a:latin typeface="Calibri"/>
                <a:cs typeface="Calibri"/>
              </a:rPr>
              <a:t>1) </a:t>
            </a:r>
            <a:r>
              <a:rPr sz="2400" b="1" spc="-5" dirty="0">
                <a:latin typeface="Calibri"/>
                <a:cs typeface="Calibri"/>
              </a:rPr>
              <a:t>специфический </a:t>
            </a:r>
            <a:r>
              <a:rPr sz="2400" b="1" spc="-10" dirty="0">
                <a:latin typeface="Calibri"/>
                <a:cs typeface="Calibri"/>
              </a:rPr>
              <a:t>путь: </a:t>
            </a:r>
            <a:r>
              <a:rPr sz="2400" b="1" dirty="0">
                <a:latin typeface="Calibri"/>
                <a:cs typeface="Calibri"/>
              </a:rPr>
              <a:t>он </a:t>
            </a:r>
            <a:r>
              <a:rPr sz="2400" b="1" spc="-20" dirty="0">
                <a:latin typeface="Calibri"/>
                <a:cs typeface="Calibri"/>
              </a:rPr>
              <a:t>ведет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первичную </a:t>
            </a:r>
            <a:r>
              <a:rPr sz="2400" b="1" dirty="0">
                <a:latin typeface="Calibri"/>
                <a:cs typeface="Calibri"/>
              </a:rPr>
              <a:t>сенсорную </a:t>
            </a:r>
            <a:r>
              <a:rPr sz="2400" b="1" spc="-5" dirty="0">
                <a:latin typeface="Calibri"/>
                <a:cs typeface="Calibri"/>
              </a:rPr>
              <a:t>проекционную </a:t>
            </a:r>
            <a:r>
              <a:rPr sz="2400" b="1" dirty="0">
                <a:latin typeface="Calibri"/>
                <a:cs typeface="Calibri"/>
              </a:rPr>
              <a:t>зону  </a:t>
            </a:r>
            <a:r>
              <a:rPr sz="2400" b="1" spc="-10" dirty="0">
                <a:latin typeface="Calibri"/>
                <a:cs typeface="Calibri"/>
              </a:rPr>
              <a:t>коры,</a:t>
            </a:r>
            <a:endParaRPr sz="2400">
              <a:latin typeface="Calibri"/>
              <a:cs typeface="Calibri"/>
            </a:endParaRPr>
          </a:p>
          <a:p>
            <a:pPr marL="241300" marR="1102360" indent="-228600">
              <a:lnSpc>
                <a:spcPct val="70000"/>
              </a:lnSpc>
              <a:spcBef>
                <a:spcPts val="98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dirty="0">
                <a:latin typeface="Calibri"/>
                <a:cs typeface="Calibri"/>
              </a:rPr>
              <a:t>2) </a:t>
            </a:r>
            <a:r>
              <a:rPr sz="2400" b="1" spc="-5" dirty="0">
                <a:latin typeface="Calibri"/>
                <a:cs typeface="Calibri"/>
              </a:rPr>
              <a:t>неспецифический </a:t>
            </a:r>
            <a:r>
              <a:rPr sz="2400" b="1" spc="-10" dirty="0">
                <a:latin typeface="Calibri"/>
                <a:cs typeface="Calibri"/>
              </a:rPr>
              <a:t>путь: </a:t>
            </a:r>
            <a:r>
              <a:rPr sz="2400" b="1" dirty="0">
                <a:latin typeface="Calibri"/>
                <a:cs typeface="Calibri"/>
              </a:rPr>
              <a:t>он </a:t>
            </a:r>
            <a:r>
              <a:rPr sz="2400" b="1" spc="-10" dirty="0">
                <a:latin typeface="Calibri"/>
                <a:cs typeface="Calibri"/>
              </a:rPr>
              <a:t>обеспечивает общую </a:t>
            </a:r>
            <a:r>
              <a:rPr sz="2400" b="1" spc="-5" dirty="0">
                <a:latin typeface="Calibri"/>
                <a:cs typeface="Calibri"/>
              </a:rPr>
              <a:t>активность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тонус  </a:t>
            </a:r>
            <a:r>
              <a:rPr sz="2400" b="1" spc="-20" dirty="0">
                <a:latin typeface="Calibri"/>
                <a:cs typeface="Calibri"/>
              </a:rPr>
              <a:t>коркового </a:t>
            </a:r>
            <a:r>
              <a:rPr sz="2400" b="1" spc="-30" dirty="0">
                <a:latin typeface="Calibri"/>
                <a:cs typeface="Calibri"/>
              </a:rPr>
              <a:t>отдела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анализатора,</a:t>
            </a:r>
            <a:endParaRPr sz="2400">
              <a:latin typeface="Calibri"/>
              <a:cs typeface="Calibri"/>
            </a:endParaRPr>
          </a:p>
          <a:p>
            <a:pPr marL="241300" marR="1555115" indent="-228600">
              <a:lnSpc>
                <a:spcPct val="70000"/>
              </a:lnSpc>
              <a:spcBef>
                <a:spcPts val="101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dirty="0">
                <a:latin typeface="Calibri"/>
                <a:cs typeface="Calibri"/>
              </a:rPr>
              <a:t>3) </a:t>
            </a:r>
            <a:r>
              <a:rPr sz="2400" b="1" spc="-5" dirty="0">
                <a:latin typeface="Calibri"/>
                <a:cs typeface="Calibri"/>
              </a:rPr>
              <a:t>ассоциативный </a:t>
            </a:r>
            <a:r>
              <a:rPr sz="2400" b="1" spc="-10" dirty="0">
                <a:latin typeface="Calibri"/>
                <a:cs typeface="Calibri"/>
              </a:rPr>
              <a:t>путь: </a:t>
            </a:r>
            <a:r>
              <a:rPr sz="2400" b="1" dirty="0">
                <a:latin typeface="Calibri"/>
                <a:cs typeface="Calibri"/>
              </a:rPr>
              <a:t>он </a:t>
            </a:r>
            <a:r>
              <a:rPr sz="2400" b="1" spc="-15" dirty="0">
                <a:latin typeface="Calibri"/>
                <a:cs typeface="Calibri"/>
              </a:rPr>
              <a:t>определяет </a:t>
            </a:r>
            <a:r>
              <a:rPr sz="2400" b="1" spc="-10" dirty="0">
                <a:latin typeface="Calibri"/>
                <a:cs typeface="Calibri"/>
              </a:rPr>
              <a:t>биологическую </a:t>
            </a:r>
            <a:r>
              <a:rPr sz="2400" b="1" dirty="0">
                <a:latin typeface="Calibri"/>
                <a:cs typeface="Calibri"/>
              </a:rPr>
              <a:t>значимость  </a:t>
            </a:r>
            <a:r>
              <a:rPr sz="2400" b="1" spc="-10" dirty="0">
                <a:latin typeface="Calibri"/>
                <a:cs typeface="Calibri"/>
              </a:rPr>
              <a:t>раздражителя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управляет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вниманием.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i="1" dirty="0">
                <a:latin typeface="Calibri"/>
                <a:cs typeface="Calibri"/>
              </a:rPr>
              <a:t>3. </a:t>
            </a:r>
            <a:r>
              <a:rPr sz="2400" b="1" i="1" spc="-5" dirty="0">
                <a:latin typeface="Calibri"/>
                <a:cs typeface="Calibri"/>
              </a:rPr>
              <a:t>Принцип</a:t>
            </a:r>
            <a:r>
              <a:rPr sz="2400" b="1" i="1" spc="254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конвергенции.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spc="-10" dirty="0">
                <a:latin typeface="Calibri"/>
                <a:cs typeface="Calibri"/>
              </a:rPr>
              <a:t>Конвергенция </a:t>
            </a:r>
            <a:r>
              <a:rPr sz="2400" b="1" dirty="0">
                <a:latin typeface="Calibri"/>
                <a:cs typeface="Calibri"/>
              </a:rPr>
              <a:t>— </a:t>
            </a:r>
            <a:r>
              <a:rPr sz="2400" b="1" spc="-10" dirty="0">
                <a:latin typeface="Calibri"/>
                <a:cs typeface="Calibri"/>
              </a:rPr>
              <a:t>это </a:t>
            </a:r>
            <a:r>
              <a:rPr sz="2400" b="1" spc="-15" dirty="0">
                <a:latin typeface="Calibri"/>
                <a:cs typeface="Calibri"/>
              </a:rPr>
              <a:t>схождение </a:t>
            </a:r>
            <a:r>
              <a:rPr sz="2400" b="1" spc="-5" dirty="0">
                <a:latin typeface="Calibri"/>
                <a:cs typeface="Calibri"/>
              </a:rPr>
              <a:t>нервных </a:t>
            </a:r>
            <a:r>
              <a:rPr sz="2400" b="1" spc="-15" dirty="0">
                <a:latin typeface="Calibri"/>
                <a:cs typeface="Calibri"/>
              </a:rPr>
              <a:t>путей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виде </a:t>
            </a:r>
            <a:r>
              <a:rPr sz="2400" b="1" spc="-5" dirty="0">
                <a:latin typeface="Calibri"/>
                <a:cs typeface="Calibri"/>
              </a:rPr>
              <a:t>воронки. </a:t>
            </a:r>
            <a:r>
              <a:rPr sz="2400" b="1" dirty="0">
                <a:latin typeface="Calibri"/>
                <a:cs typeface="Calibri"/>
              </a:rPr>
              <a:t>За</a:t>
            </a:r>
            <a:r>
              <a:rPr sz="2400" b="1" spc="-2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счёт</a:t>
            </a:r>
            <a:endParaRPr sz="2400">
              <a:latin typeface="Calibri"/>
              <a:cs typeface="Calibri"/>
            </a:endParaRPr>
          </a:p>
          <a:p>
            <a:pPr marL="241300" marR="132080">
              <a:lnSpc>
                <a:spcPct val="70000"/>
              </a:lnSpc>
              <a:spcBef>
                <a:spcPts val="430"/>
              </a:spcBef>
            </a:pPr>
            <a:r>
              <a:rPr sz="2400" b="1" spc="-10" dirty="0">
                <a:latin typeface="Calibri"/>
                <a:cs typeface="Calibri"/>
              </a:rPr>
              <a:t>конвергенции </a:t>
            </a:r>
            <a:r>
              <a:rPr sz="2400" b="1" dirty="0">
                <a:latin typeface="Calibri"/>
                <a:cs typeface="Calibri"/>
              </a:rPr>
              <a:t>нейрон </a:t>
            </a:r>
            <a:r>
              <a:rPr sz="2400" b="1" spc="-15" dirty="0">
                <a:latin typeface="Calibri"/>
                <a:cs typeface="Calibri"/>
              </a:rPr>
              <a:t>верхнего </a:t>
            </a:r>
            <a:r>
              <a:rPr sz="2400" b="1" spc="-5" dirty="0">
                <a:latin typeface="Calibri"/>
                <a:cs typeface="Calibri"/>
              </a:rPr>
              <a:t>уровня </a:t>
            </a:r>
            <a:r>
              <a:rPr sz="2400" b="1" spc="-15" dirty="0">
                <a:latin typeface="Calibri"/>
                <a:cs typeface="Calibri"/>
              </a:rPr>
              <a:t>получает </a:t>
            </a:r>
            <a:r>
              <a:rPr sz="2400" b="1" spc="-10" dirty="0">
                <a:latin typeface="Calibri"/>
                <a:cs typeface="Calibri"/>
              </a:rPr>
              <a:t>возбуждение </a:t>
            </a:r>
            <a:r>
              <a:rPr sz="2400" b="1" dirty="0">
                <a:latin typeface="Calibri"/>
                <a:cs typeface="Calibri"/>
              </a:rPr>
              <a:t>от </a:t>
            </a:r>
            <a:r>
              <a:rPr sz="2400" b="1" spc="-15" dirty="0">
                <a:latin typeface="Calibri"/>
                <a:cs typeface="Calibri"/>
              </a:rPr>
              <a:t>нескольких  </a:t>
            </a:r>
            <a:r>
              <a:rPr sz="2400" b="1" dirty="0">
                <a:latin typeface="Calibri"/>
                <a:cs typeface="Calibri"/>
              </a:rPr>
              <a:t>нейронов </a:t>
            </a:r>
            <a:r>
              <a:rPr sz="2400" b="1" spc="-20" dirty="0">
                <a:latin typeface="Calibri"/>
                <a:cs typeface="Calibri"/>
              </a:rPr>
              <a:t>нижележащего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уровня.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i="1" dirty="0">
                <a:latin typeface="Calibri"/>
                <a:cs typeface="Calibri"/>
              </a:rPr>
              <a:t>4. </a:t>
            </a:r>
            <a:r>
              <a:rPr sz="2400" b="1" i="1" spc="-5" dirty="0">
                <a:latin typeface="Calibri"/>
                <a:cs typeface="Calibri"/>
              </a:rPr>
              <a:t>Принцип</a:t>
            </a:r>
            <a:r>
              <a:rPr sz="2400" b="1" i="1" spc="254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дивергенции.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4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spc="-10" dirty="0">
                <a:latin typeface="Calibri"/>
                <a:cs typeface="Calibri"/>
              </a:rPr>
              <a:t>Дивергенция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10" dirty="0">
                <a:latin typeface="Calibri"/>
                <a:cs typeface="Calibri"/>
              </a:rPr>
              <a:t>это расхождение </a:t>
            </a:r>
            <a:r>
              <a:rPr sz="2400" b="1" spc="-15" dirty="0">
                <a:latin typeface="Calibri"/>
                <a:cs typeface="Calibri"/>
              </a:rPr>
              <a:t>потока </a:t>
            </a:r>
            <a:r>
              <a:rPr sz="2400" b="1" spc="-10" dirty="0">
                <a:latin typeface="Calibri"/>
                <a:cs typeface="Calibri"/>
              </a:rPr>
              <a:t>возбуждения </a:t>
            </a:r>
            <a:r>
              <a:rPr sz="2400" b="1" dirty="0">
                <a:latin typeface="Calibri"/>
                <a:cs typeface="Calibri"/>
              </a:rPr>
              <a:t>на </a:t>
            </a:r>
            <a:r>
              <a:rPr sz="2400" b="1" spc="-20" dirty="0">
                <a:latin typeface="Calibri"/>
                <a:cs typeface="Calibri"/>
              </a:rPr>
              <a:t>несколько </a:t>
            </a:r>
            <a:r>
              <a:rPr sz="2400" b="1" spc="-15" dirty="0">
                <a:latin typeface="Calibri"/>
                <a:cs typeface="Calibri"/>
              </a:rPr>
              <a:t>потоков</a:t>
            </a:r>
            <a:r>
              <a:rPr sz="2400" b="1" spc="-2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b="1" spc="-5" dirty="0">
                <a:latin typeface="Calibri"/>
                <a:cs typeface="Calibri"/>
              </a:rPr>
              <a:t>низшего этажа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-15" dirty="0">
                <a:latin typeface="Calibri"/>
                <a:cs typeface="Calibri"/>
              </a:rPr>
              <a:t>высшему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b="1" i="1" dirty="0">
                <a:latin typeface="Calibri"/>
                <a:cs typeface="Calibri"/>
              </a:rPr>
              <a:t>5. </a:t>
            </a:r>
            <a:r>
              <a:rPr sz="2400" b="1" i="1" spc="-5" dirty="0">
                <a:latin typeface="Calibri"/>
                <a:cs typeface="Calibri"/>
              </a:rPr>
              <a:t>Принцип обратной</a:t>
            </a:r>
            <a:r>
              <a:rPr sz="2400" b="1" i="1" spc="2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связи.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866" y="0"/>
            <a:ext cx="11565890" cy="624014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2045"/>
              </a:spcBef>
            </a:pP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Общие принципы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работы сенсорных</a:t>
            </a:r>
            <a:r>
              <a:rPr sz="2800" spc="-21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систем</a:t>
            </a:r>
            <a:endParaRPr sz="2800">
              <a:latin typeface="Arial Black"/>
              <a:cs typeface="Arial Black"/>
            </a:endParaRPr>
          </a:p>
          <a:p>
            <a:pPr marL="12700" marR="991869">
              <a:lnSpc>
                <a:spcPts val="3030"/>
              </a:lnSpc>
              <a:spcBef>
                <a:spcPts val="2320"/>
              </a:spcBef>
            </a:pPr>
            <a:r>
              <a:rPr sz="2400" dirty="0">
                <a:latin typeface="Calibri"/>
                <a:cs typeface="Calibri"/>
              </a:rPr>
              <a:t>1. </a:t>
            </a:r>
            <a:r>
              <a:rPr sz="2800" b="1" i="1" dirty="0">
                <a:solidFill>
                  <a:srgbClr val="006FC0"/>
                </a:solidFill>
                <a:latin typeface="Calibri"/>
                <a:cs typeface="Calibri"/>
              </a:rPr>
              <a:t>Преобразование </a:t>
            </a:r>
            <a:r>
              <a:rPr sz="2800" b="1" dirty="0">
                <a:latin typeface="Calibri"/>
                <a:cs typeface="Calibri"/>
              </a:rPr>
              <a:t>силы </a:t>
            </a:r>
            <a:r>
              <a:rPr sz="2800" b="1" spc="-5" dirty="0">
                <a:latin typeface="Calibri"/>
                <a:cs typeface="Calibri"/>
              </a:rPr>
              <a:t>раздражения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частотный </a:t>
            </a:r>
            <a:r>
              <a:rPr sz="2800" b="1" spc="-40" dirty="0">
                <a:latin typeface="Calibri"/>
                <a:cs typeface="Calibri"/>
              </a:rPr>
              <a:t>код </a:t>
            </a:r>
            <a:r>
              <a:rPr sz="2800" b="1" spc="-10" dirty="0">
                <a:latin typeface="Calibri"/>
                <a:cs typeface="Calibri"/>
              </a:rPr>
              <a:t>импульсов </a:t>
            </a:r>
            <a:r>
              <a:rPr sz="2800" b="1" spc="5" dirty="0">
                <a:latin typeface="Calibri"/>
                <a:cs typeface="Calibri"/>
              </a:rPr>
              <a:t>–  </a:t>
            </a:r>
            <a:r>
              <a:rPr sz="2800" b="1" dirty="0">
                <a:latin typeface="Calibri"/>
                <a:cs typeface="Calibri"/>
              </a:rPr>
              <a:t>универсальный </a:t>
            </a:r>
            <a:r>
              <a:rPr sz="2800" b="1" spc="5" dirty="0">
                <a:latin typeface="Calibri"/>
                <a:cs typeface="Calibri"/>
              </a:rPr>
              <a:t>принцип </a:t>
            </a:r>
            <a:r>
              <a:rPr sz="2800" b="1" dirty="0">
                <a:latin typeface="Calibri"/>
                <a:cs typeface="Calibri"/>
              </a:rPr>
              <a:t>действия любого сенсорного</a:t>
            </a:r>
            <a:r>
              <a:rPr sz="2800" b="1" spc="-2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рецептора.</a:t>
            </a:r>
            <a:endParaRPr sz="2800">
              <a:latin typeface="Calibri"/>
              <a:cs typeface="Calibri"/>
            </a:endParaRPr>
          </a:p>
          <a:p>
            <a:pPr marL="12700" marR="560705">
              <a:lnSpc>
                <a:spcPts val="3020"/>
              </a:lnSpc>
              <a:spcBef>
                <a:spcPts val="1010"/>
              </a:spcBef>
            </a:pPr>
            <a:r>
              <a:rPr sz="2800" b="1" i="1" dirty="0">
                <a:latin typeface="Calibri"/>
                <a:cs typeface="Calibri"/>
              </a:rPr>
              <a:t>2. </a:t>
            </a:r>
            <a:r>
              <a:rPr sz="2800" b="1" i="1" spc="-25" dirty="0">
                <a:solidFill>
                  <a:srgbClr val="006FC0"/>
                </a:solidFill>
                <a:latin typeface="Calibri"/>
                <a:cs typeface="Calibri"/>
              </a:rPr>
              <a:t>Топическое </a:t>
            </a:r>
            <a:r>
              <a:rPr sz="2800" b="1" i="1" dirty="0">
                <a:solidFill>
                  <a:srgbClr val="006FC0"/>
                </a:solidFill>
                <a:latin typeface="Calibri"/>
                <a:cs typeface="Calibri"/>
              </a:rPr>
              <a:t>соответствие </a:t>
            </a:r>
            <a:r>
              <a:rPr sz="2800" b="1" dirty="0">
                <a:latin typeface="Calibri"/>
                <a:cs typeface="Calibri"/>
              </a:rPr>
              <a:t>- </a:t>
            </a:r>
            <a:r>
              <a:rPr sz="2800" b="1" spc="-5" dirty="0">
                <a:latin typeface="Calibri"/>
                <a:cs typeface="Calibri"/>
              </a:rPr>
              <a:t>поток возбуждения </a:t>
            </a:r>
            <a:r>
              <a:rPr sz="2800" b="1" dirty="0">
                <a:latin typeface="Calibri"/>
                <a:cs typeface="Calibri"/>
              </a:rPr>
              <a:t>(информационный  </a:t>
            </a:r>
            <a:r>
              <a:rPr sz="2800" b="1" spc="-5" dirty="0">
                <a:latin typeface="Calibri"/>
                <a:cs typeface="Calibri"/>
              </a:rPr>
              <a:t>поток) </a:t>
            </a:r>
            <a:r>
              <a:rPr sz="2800" b="1" spc="5" dirty="0">
                <a:latin typeface="Calibri"/>
                <a:cs typeface="Calibri"/>
              </a:rPr>
              <a:t>во </a:t>
            </a:r>
            <a:r>
              <a:rPr sz="2800" b="1" spc="-5" dirty="0">
                <a:latin typeface="Calibri"/>
                <a:cs typeface="Calibri"/>
              </a:rPr>
              <a:t>всех передаточных </a:t>
            </a:r>
            <a:r>
              <a:rPr sz="2800" b="1" dirty="0">
                <a:latin typeface="Calibri"/>
                <a:cs typeface="Calibri"/>
              </a:rPr>
              <a:t>структурах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соответствует</a:t>
            </a:r>
            <a:endParaRPr sz="2800">
              <a:latin typeface="Calibri"/>
              <a:cs typeface="Calibri"/>
            </a:endParaRPr>
          </a:p>
          <a:p>
            <a:pPr marL="12700" marR="695960">
              <a:lnSpc>
                <a:spcPts val="3020"/>
              </a:lnSpc>
              <a:spcBef>
                <a:spcPts val="10"/>
              </a:spcBef>
            </a:pPr>
            <a:r>
              <a:rPr sz="2800" b="1" spc="5" dirty="0">
                <a:latin typeface="Calibri"/>
                <a:cs typeface="Calibri"/>
              </a:rPr>
              <a:t>значимым </a:t>
            </a:r>
            <a:r>
              <a:rPr sz="2800" b="1" spc="-5" dirty="0">
                <a:latin typeface="Calibri"/>
                <a:cs typeface="Calibri"/>
              </a:rPr>
              <a:t>характеристикам раздражителя. Это </a:t>
            </a:r>
            <a:r>
              <a:rPr sz="2800" b="1" spc="-10" dirty="0">
                <a:latin typeface="Calibri"/>
                <a:cs typeface="Calibri"/>
              </a:rPr>
              <a:t>означает, </a:t>
            </a:r>
            <a:r>
              <a:rPr sz="2800" b="1" spc="-5" dirty="0">
                <a:latin typeface="Calibri"/>
                <a:cs typeface="Calibri"/>
              </a:rPr>
              <a:t>что</a:t>
            </a:r>
            <a:r>
              <a:rPr sz="2800" b="1" spc="-2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важные  </a:t>
            </a:r>
            <a:r>
              <a:rPr sz="2800" b="1" spc="5" dirty="0">
                <a:latin typeface="Calibri"/>
                <a:cs typeface="Calibri"/>
              </a:rPr>
              <a:t>признаки </a:t>
            </a:r>
            <a:r>
              <a:rPr sz="2800" b="1" spc="-5" dirty="0">
                <a:latin typeface="Calibri"/>
                <a:cs typeface="Calibri"/>
              </a:rPr>
              <a:t>раздражителя </a:t>
            </a:r>
            <a:r>
              <a:rPr sz="2800" b="1" spc="-40" dirty="0">
                <a:latin typeface="Calibri"/>
                <a:cs typeface="Calibri"/>
              </a:rPr>
              <a:t>будут </a:t>
            </a:r>
            <a:r>
              <a:rPr sz="2800" b="1" spc="-10" dirty="0">
                <a:latin typeface="Calibri"/>
                <a:cs typeface="Calibri"/>
              </a:rPr>
              <a:t>закодированы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виде потока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нервных</a:t>
            </a:r>
            <a:endParaRPr sz="2800">
              <a:latin typeface="Calibri"/>
              <a:cs typeface="Calibri"/>
            </a:endParaRPr>
          </a:p>
          <a:p>
            <a:pPr marL="12700" marR="500380">
              <a:lnSpc>
                <a:spcPts val="3020"/>
              </a:lnSpc>
              <a:spcBef>
                <a:spcPts val="10"/>
              </a:spcBef>
            </a:pPr>
            <a:r>
              <a:rPr sz="2800" b="1" spc="-10" dirty="0">
                <a:latin typeface="Calibri"/>
                <a:cs typeface="Calibri"/>
              </a:rPr>
              <a:t>импульсов </a:t>
            </a:r>
            <a:r>
              <a:rPr sz="2800" b="1" dirty="0">
                <a:latin typeface="Calibri"/>
                <a:cs typeface="Calibri"/>
              </a:rPr>
              <a:t>и </a:t>
            </a:r>
            <a:r>
              <a:rPr sz="2800" b="1" spc="5" dirty="0">
                <a:latin typeface="Calibri"/>
                <a:cs typeface="Calibri"/>
              </a:rPr>
              <a:t>нервной </a:t>
            </a:r>
            <a:r>
              <a:rPr sz="2800" b="1" spc="-5" dirty="0">
                <a:latin typeface="Calibri"/>
                <a:cs typeface="Calibri"/>
              </a:rPr>
              <a:t>системой </a:t>
            </a:r>
            <a:r>
              <a:rPr sz="2800" b="1" spc="-30" dirty="0">
                <a:latin typeface="Calibri"/>
                <a:cs typeface="Calibri"/>
              </a:rPr>
              <a:t>будет </a:t>
            </a:r>
            <a:r>
              <a:rPr sz="2800" b="1" spc="5" dirty="0">
                <a:latin typeface="Calibri"/>
                <a:cs typeface="Calibri"/>
              </a:rPr>
              <a:t>построен внутренний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сенсорный  </a:t>
            </a:r>
            <a:r>
              <a:rPr sz="2800" b="1" spc="5" dirty="0">
                <a:latin typeface="Calibri"/>
                <a:cs typeface="Calibri"/>
              </a:rPr>
              <a:t>образ, </a:t>
            </a:r>
            <a:r>
              <a:rPr sz="2800" b="1" spc="-15" dirty="0">
                <a:latin typeface="Calibri"/>
                <a:cs typeface="Calibri"/>
              </a:rPr>
              <a:t>похожий </a:t>
            </a:r>
            <a:r>
              <a:rPr sz="2800" b="1" dirty="0">
                <a:latin typeface="Calibri"/>
                <a:cs typeface="Calibri"/>
              </a:rPr>
              <a:t>на </a:t>
            </a:r>
            <a:r>
              <a:rPr sz="2800" b="1" spc="-5" dirty="0">
                <a:latin typeface="Calibri"/>
                <a:cs typeface="Calibri"/>
              </a:rPr>
              <a:t>раздражитель </a:t>
            </a:r>
            <a:r>
              <a:rPr sz="2800" b="1" dirty="0">
                <a:latin typeface="Calibri"/>
                <a:cs typeface="Calibri"/>
              </a:rPr>
              <a:t>- нервная </a:t>
            </a:r>
            <a:r>
              <a:rPr sz="2800" b="1" spc="-25" dirty="0">
                <a:latin typeface="Calibri"/>
                <a:cs typeface="Calibri"/>
              </a:rPr>
              <a:t>модель</a:t>
            </a:r>
            <a:r>
              <a:rPr sz="2800" b="1" spc="-1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стимула.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</a:pPr>
            <a:r>
              <a:rPr sz="2800" b="1" dirty="0">
                <a:latin typeface="Calibri"/>
                <a:cs typeface="Calibri"/>
              </a:rPr>
              <a:t>3. </a:t>
            </a:r>
            <a:r>
              <a:rPr sz="2800" b="1" i="1" spc="-5" dirty="0">
                <a:solidFill>
                  <a:srgbClr val="006FC0"/>
                </a:solidFill>
                <a:latin typeface="Calibri"/>
                <a:cs typeface="Calibri"/>
              </a:rPr>
              <a:t>Детекция </a:t>
            </a:r>
            <a:r>
              <a:rPr sz="2800" b="1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это </a:t>
            </a:r>
            <a:r>
              <a:rPr sz="2800" b="1" spc="-5" dirty="0">
                <a:latin typeface="Calibri"/>
                <a:cs typeface="Calibri"/>
              </a:rPr>
              <a:t>выделение </a:t>
            </a:r>
            <a:r>
              <a:rPr sz="2800" b="1" dirty="0">
                <a:latin typeface="Calibri"/>
                <a:cs typeface="Calibri"/>
              </a:rPr>
              <a:t>качественных признаков. Нейроны-  </a:t>
            </a:r>
            <a:r>
              <a:rPr sz="2800" b="1" spc="-5" dirty="0">
                <a:latin typeface="Calibri"/>
                <a:cs typeface="Calibri"/>
              </a:rPr>
              <a:t>детекторы реагируют </a:t>
            </a:r>
            <a:r>
              <a:rPr sz="2800" b="1" dirty="0">
                <a:latin typeface="Calibri"/>
                <a:cs typeface="Calibri"/>
              </a:rPr>
              <a:t>на </a:t>
            </a:r>
            <a:r>
              <a:rPr sz="2800" b="1" spc="-5" dirty="0">
                <a:latin typeface="Calibri"/>
                <a:cs typeface="Calibri"/>
              </a:rPr>
              <a:t>определенные </a:t>
            </a:r>
            <a:r>
              <a:rPr sz="2800" b="1" spc="5" dirty="0">
                <a:latin typeface="Calibri"/>
                <a:cs typeface="Calibri"/>
              </a:rPr>
              <a:t>признаки объекта и </a:t>
            </a:r>
            <a:r>
              <a:rPr sz="2800" b="1" dirty="0">
                <a:latin typeface="Calibri"/>
                <a:cs typeface="Calibri"/>
              </a:rPr>
              <a:t>не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реагируют  </a:t>
            </a:r>
            <a:r>
              <a:rPr sz="2800" b="1" dirty="0">
                <a:latin typeface="Calibri"/>
                <a:cs typeface="Calibri"/>
              </a:rPr>
              <a:t>на </a:t>
            </a:r>
            <a:r>
              <a:rPr sz="2800" b="1" spc="5" dirty="0">
                <a:latin typeface="Calibri"/>
                <a:cs typeface="Calibri"/>
              </a:rPr>
              <a:t>все остальное. </a:t>
            </a:r>
            <a:r>
              <a:rPr sz="2800" b="1" spc="-5" dirty="0">
                <a:latin typeface="Calibri"/>
                <a:cs typeface="Calibri"/>
              </a:rPr>
              <a:t>Нейроны-детекторы </a:t>
            </a:r>
            <a:r>
              <a:rPr sz="2800" b="1" spc="-10" dirty="0">
                <a:latin typeface="Calibri"/>
                <a:cs typeface="Calibri"/>
              </a:rPr>
              <a:t>отмечают </a:t>
            </a:r>
            <a:r>
              <a:rPr sz="2800" b="1" spc="-5" dirty="0">
                <a:latin typeface="Calibri"/>
                <a:cs typeface="Calibri"/>
              </a:rPr>
              <a:t>контрастные </a:t>
            </a:r>
            <a:r>
              <a:rPr sz="2800" b="1" spc="-15" dirty="0">
                <a:latin typeface="Calibri"/>
                <a:cs typeface="Calibri"/>
              </a:rPr>
              <a:t>переходы.  </a:t>
            </a:r>
            <a:r>
              <a:rPr sz="2800" b="1" spc="-5" dirty="0">
                <a:latin typeface="Calibri"/>
                <a:cs typeface="Calibri"/>
              </a:rPr>
              <a:t>Детекторы </a:t>
            </a:r>
            <a:r>
              <a:rPr sz="2800" b="1" dirty="0">
                <a:latin typeface="Calibri"/>
                <a:cs typeface="Calibri"/>
              </a:rPr>
              <a:t>придают </a:t>
            </a:r>
            <a:r>
              <a:rPr sz="2800" b="1" spc="-5" dirty="0">
                <a:latin typeface="Calibri"/>
                <a:cs typeface="Calibri"/>
              </a:rPr>
              <a:t>сложному </a:t>
            </a:r>
            <a:r>
              <a:rPr sz="2800" b="1" dirty="0">
                <a:latin typeface="Calibri"/>
                <a:cs typeface="Calibri"/>
              </a:rPr>
              <a:t>сигналу осмысленность 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уникальность.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445" y="0"/>
            <a:ext cx="10682605" cy="11855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0"/>
              </a:spcBef>
            </a:pPr>
            <a:r>
              <a:rPr sz="4000" dirty="0">
                <a:solidFill>
                  <a:srgbClr val="006FC0"/>
                </a:solidFill>
              </a:rPr>
              <a:t>Общие принципы </a:t>
            </a:r>
            <a:r>
              <a:rPr sz="4000" spc="-5" dirty="0">
                <a:solidFill>
                  <a:srgbClr val="006FC0"/>
                </a:solidFill>
              </a:rPr>
              <a:t>работы</a:t>
            </a:r>
            <a:r>
              <a:rPr sz="4000" spc="-10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сенсорных  </a:t>
            </a:r>
            <a:r>
              <a:rPr sz="4000" dirty="0">
                <a:solidFill>
                  <a:srgbClr val="006FC0"/>
                </a:solidFill>
              </a:rPr>
              <a:t>систем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9006" y="1371091"/>
            <a:ext cx="11718290" cy="52552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6936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.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Искажение </a:t>
            </a:r>
            <a:r>
              <a:rPr sz="2400" b="1" dirty="0">
                <a:latin typeface="Calibri"/>
                <a:cs typeface="Calibri"/>
              </a:rPr>
              <a:t>информации об </a:t>
            </a:r>
            <a:r>
              <a:rPr sz="2400" b="1" spc="-15" dirty="0">
                <a:latin typeface="Calibri"/>
                <a:cs typeface="Calibri"/>
              </a:rPr>
              <a:t>исходном </a:t>
            </a:r>
            <a:r>
              <a:rPr sz="2400" b="1" spc="-10" dirty="0">
                <a:latin typeface="Calibri"/>
                <a:cs typeface="Calibri"/>
              </a:rPr>
              <a:t>объекте </a:t>
            </a:r>
            <a:r>
              <a:rPr sz="2400" b="1" spc="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каждом </a:t>
            </a:r>
            <a:r>
              <a:rPr sz="2400" b="1" dirty="0">
                <a:latin typeface="Calibri"/>
                <a:cs typeface="Calibri"/>
              </a:rPr>
              <a:t>уровне </a:t>
            </a:r>
            <a:r>
              <a:rPr sz="2400" b="1" spc="-10" dirty="0">
                <a:latin typeface="Calibri"/>
                <a:cs typeface="Calibri"/>
              </a:rPr>
              <a:t>передачи  возбуждения.</a:t>
            </a:r>
            <a:endParaRPr sz="2400">
              <a:latin typeface="Calibri"/>
              <a:cs typeface="Calibri"/>
            </a:endParaRPr>
          </a:p>
          <a:p>
            <a:pPr marL="12700" marR="339090">
              <a:lnSpc>
                <a:spcPts val="2590"/>
              </a:lnSpc>
              <a:spcBef>
                <a:spcPts val="990"/>
              </a:spcBef>
            </a:pP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.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Специфичность </a:t>
            </a:r>
            <a:r>
              <a:rPr sz="2400" b="1" spc="-10" dirty="0">
                <a:latin typeface="Calibri"/>
                <a:cs typeface="Calibri"/>
              </a:rPr>
              <a:t>рецепторов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органов </a:t>
            </a:r>
            <a:r>
              <a:rPr sz="2400" b="1" spc="-10" dirty="0">
                <a:latin typeface="Calibri"/>
                <a:cs typeface="Calibri"/>
              </a:rPr>
              <a:t>чувств. </a:t>
            </a:r>
            <a:r>
              <a:rPr sz="2400" b="1" dirty="0">
                <a:latin typeface="Calibri"/>
                <a:cs typeface="Calibri"/>
              </a:rPr>
              <a:t>Их </a:t>
            </a:r>
            <a:r>
              <a:rPr sz="2400" b="1" spc="-10" dirty="0">
                <a:latin typeface="Calibri"/>
                <a:cs typeface="Calibri"/>
              </a:rPr>
              <a:t>чувствительность максимальна </a:t>
            </a:r>
            <a:r>
              <a:rPr sz="2400" b="1" dirty="0">
                <a:latin typeface="Calibri"/>
                <a:cs typeface="Calibri"/>
              </a:rPr>
              <a:t>к  </a:t>
            </a:r>
            <a:r>
              <a:rPr sz="2400" b="1" spc="-15" dirty="0">
                <a:latin typeface="Calibri"/>
                <a:cs typeface="Calibri"/>
              </a:rPr>
              <a:t>определенному </a:t>
            </a:r>
            <a:r>
              <a:rPr sz="2400" b="1" dirty="0">
                <a:latin typeface="Calibri"/>
                <a:cs typeface="Calibri"/>
              </a:rPr>
              <a:t>типу </a:t>
            </a:r>
            <a:r>
              <a:rPr sz="2400" b="1" spc="-10" dirty="0">
                <a:latin typeface="Calibri"/>
                <a:cs typeface="Calibri"/>
              </a:rPr>
              <a:t>раздражителя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10" dirty="0">
                <a:latin typeface="Calibri"/>
                <a:cs typeface="Calibri"/>
              </a:rPr>
              <a:t>определенной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интенсивностью.</a:t>
            </a:r>
            <a:endParaRPr sz="2400">
              <a:latin typeface="Calibri"/>
              <a:cs typeface="Calibri"/>
            </a:endParaRPr>
          </a:p>
          <a:p>
            <a:pPr marL="12700" marR="179070">
              <a:lnSpc>
                <a:spcPct val="90000"/>
              </a:lnSpc>
              <a:spcBef>
                <a:spcPts val="975"/>
              </a:spcBef>
            </a:pPr>
            <a:r>
              <a:rPr sz="2400" b="1" dirty="0">
                <a:latin typeface="Calibri"/>
                <a:cs typeface="Calibri"/>
              </a:rPr>
              <a:t>6.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Закон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специфичности сенсорных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энергий</a:t>
            </a:r>
            <a:r>
              <a:rPr sz="2400" b="1" i="1" dirty="0">
                <a:solidFill>
                  <a:srgbClr val="FFFF00"/>
                </a:solidFill>
                <a:latin typeface="Calibri"/>
                <a:cs typeface="Calibri"/>
              </a:rPr>
              <a:t>: </a:t>
            </a:r>
            <a:r>
              <a:rPr sz="2400" b="1" spc="-10" dirty="0">
                <a:latin typeface="Calibri"/>
                <a:cs typeface="Calibri"/>
              </a:rPr>
              <a:t>ощущение </a:t>
            </a:r>
            <a:r>
              <a:rPr sz="2400" b="1" spc="-15" dirty="0">
                <a:latin typeface="Calibri"/>
                <a:cs typeface="Calibri"/>
              </a:rPr>
              <a:t>определяется </a:t>
            </a:r>
            <a:r>
              <a:rPr sz="2400" b="1" dirty="0">
                <a:latin typeface="Calibri"/>
                <a:cs typeface="Calibri"/>
              </a:rPr>
              <a:t>не </a:t>
            </a:r>
            <a:r>
              <a:rPr sz="2400" b="1" spc="-20" dirty="0">
                <a:latin typeface="Calibri"/>
                <a:cs typeface="Calibri"/>
              </a:rPr>
              <a:t>стимулом, </a:t>
            </a:r>
            <a:r>
              <a:rPr sz="2400" b="1" dirty="0">
                <a:latin typeface="Calibri"/>
                <a:cs typeface="Calibri"/>
              </a:rPr>
              <a:t>а  </a:t>
            </a:r>
            <a:r>
              <a:rPr sz="2400" b="1" spc="-10" dirty="0">
                <a:latin typeface="Calibri"/>
                <a:cs typeface="Calibri"/>
              </a:rPr>
              <a:t>раздражаемым </a:t>
            </a:r>
            <a:r>
              <a:rPr sz="2400" b="1" dirty="0">
                <a:latin typeface="Calibri"/>
                <a:cs typeface="Calibri"/>
              </a:rPr>
              <a:t>сенсорным </a:t>
            </a:r>
            <a:r>
              <a:rPr sz="2400" b="1" spc="-5" dirty="0">
                <a:latin typeface="Calibri"/>
                <a:cs typeface="Calibri"/>
              </a:rPr>
              <a:t>органом. </a:t>
            </a:r>
            <a:r>
              <a:rPr sz="2400" b="1" spc="-10" dirty="0">
                <a:latin typeface="Calibri"/>
                <a:cs typeface="Calibri"/>
              </a:rPr>
              <a:t>Ещё </a:t>
            </a:r>
            <a:r>
              <a:rPr sz="2400" b="1" spc="-5" dirty="0">
                <a:latin typeface="Calibri"/>
                <a:cs typeface="Calibri"/>
              </a:rPr>
              <a:t>точнее можно </a:t>
            </a:r>
            <a:r>
              <a:rPr sz="2400" b="1" spc="-10" dirty="0">
                <a:latin typeface="Calibri"/>
                <a:cs typeface="Calibri"/>
              </a:rPr>
              <a:t>сказать так: </a:t>
            </a:r>
            <a:r>
              <a:rPr sz="2400" b="1" i="1" spc="-15" dirty="0">
                <a:latin typeface="Calibri"/>
                <a:cs typeface="Calibri"/>
              </a:rPr>
              <a:t>ощущение  </a:t>
            </a:r>
            <a:r>
              <a:rPr sz="2400" b="1" i="1" spc="-10" dirty="0">
                <a:latin typeface="Calibri"/>
                <a:cs typeface="Calibri"/>
              </a:rPr>
              <a:t>определяется </a:t>
            </a:r>
            <a:r>
              <a:rPr sz="2400" b="1" i="1" dirty="0">
                <a:latin typeface="Calibri"/>
                <a:cs typeface="Calibri"/>
              </a:rPr>
              <a:t>не </a:t>
            </a:r>
            <a:r>
              <a:rPr sz="2400" b="1" i="1" spc="-5" dirty="0">
                <a:latin typeface="Calibri"/>
                <a:cs typeface="Calibri"/>
              </a:rPr>
              <a:t>раздражителем, </a:t>
            </a:r>
            <a:r>
              <a:rPr sz="2400" b="1" i="1" dirty="0">
                <a:latin typeface="Calibri"/>
                <a:cs typeface="Calibri"/>
              </a:rPr>
              <a:t>а </a:t>
            </a:r>
            <a:r>
              <a:rPr sz="2400" b="1" i="1" spc="-5" dirty="0">
                <a:latin typeface="Calibri"/>
                <a:cs typeface="Calibri"/>
              </a:rPr>
              <a:t>тем сенсорным образом, </a:t>
            </a:r>
            <a:r>
              <a:rPr sz="2400" b="1" i="1" spc="-10" dirty="0">
                <a:latin typeface="Calibri"/>
                <a:cs typeface="Calibri"/>
              </a:rPr>
              <a:t>который </a:t>
            </a:r>
            <a:r>
              <a:rPr sz="2400" b="1" i="1" spc="-5" dirty="0">
                <a:latin typeface="Calibri"/>
                <a:cs typeface="Calibri"/>
              </a:rPr>
              <a:t>строится </a:t>
            </a:r>
            <a:r>
              <a:rPr sz="2400" b="1" i="1" dirty="0">
                <a:latin typeface="Calibri"/>
                <a:cs typeface="Calibri"/>
              </a:rPr>
              <a:t>в  </a:t>
            </a:r>
            <a:r>
              <a:rPr sz="2400" b="1" i="1" spc="-5" dirty="0">
                <a:latin typeface="Calibri"/>
                <a:cs typeface="Calibri"/>
              </a:rPr>
              <a:t>высших нервных </a:t>
            </a:r>
            <a:r>
              <a:rPr sz="2400" b="1" i="1" spc="-10" dirty="0">
                <a:latin typeface="Calibri"/>
                <a:cs typeface="Calibri"/>
              </a:rPr>
              <a:t>центрах </a:t>
            </a:r>
            <a:r>
              <a:rPr sz="2400" b="1" i="1" dirty="0">
                <a:latin typeface="Calibri"/>
                <a:cs typeface="Calibri"/>
              </a:rPr>
              <a:t>в </a:t>
            </a:r>
            <a:r>
              <a:rPr sz="2400" b="1" i="1" spc="-10" dirty="0">
                <a:latin typeface="Calibri"/>
                <a:cs typeface="Calibri"/>
              </a:rPr>
              <a:t>ответ </a:t>
            </a:r>
            <a:r>
              <a:rPr sz="2400" b="1" i="1" dirty="0">
                <a:latin typeface="Calibri"/>
                <a:cs typeface="Calibri"/>
              </a:rPr>
              <a:t>на </a:t>
            </a:r>
            <a:r>
              <a:rPr sz="2400" b="1" i="1" spc="-5" dirty="0">
                <a:latin typeface="Calibri"/>
                <a:cs typeface="Calibri"/>
              </a:rPr>
              <a:t>действие раздражителя. </a:t>
            </a:r>
            <a:r>
              <a:rPr sz="2400" b="1" spc="-5" dirty="0">
                <a:latin typeface="Calibri"/>
                <a:cs typeface="Calibri"/>
              </a:rPr>
              <a:t>Например,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источник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болевого </a:t>
            </a:r>
            <a:r>
              <a:rPr sz="2400" b="1" spc="-5" dirty="0">
                <a:latin typeface="Calibri"/>
                <a:cs typeface="Calibri"/>
              </a:rPr>
              <a:t>раздражения </a:t>
            </a:r>
            <a:r>
              <a:rPr sz="2400" b="1" spc="-20" dirty="0">
                <a:latin typeface="Calibri"/>
                <a:cs typeface="Calibri"/>
              </a:rPr>
              <a:t>может находиться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5" dirty="0">
                <a:latin typeface="Calibri"/>
                <a:cs typeface="Calibri"/>
              </a:rPr>
              <a:t>одном </a:t>
            </a:r>
            <a:r>
              <a:rPr sz="2400" b="1" spc="-10" dirty="0">
                <a:latin typeface="Calibri"/>
                <a:cs typeface="Calibri"/>
              </a:rPr>
              <a:t>месте </a:t>
            </a:r>
            <a:r>
              <a:rPr sz="2400" b="1" spc="-20" dirty="0">
                <a:latin typeface="Calibri"/>
                <a:cs typeface="Calibri"/>
              </a:rPr>
              <a:t>тела, </a:t>
            </a:r>
            <a:r>
              <a:rPr sz="2400" b="1" dirty="0">
                <a:latin typeface="Calibri"/>
                <a:cs typeface="Calibri"/>
              </a:rPr>
              <a:t>а </a:t>
            </a:r>
            <a:r>
              <a:rPr sz="2400" b="1" spc="-10" dirty="0">
                <a:latin typeface="Calibri"/>
                <a:cs typeface="Calibri"/>
              </a:rPr>
              <a:t>ощущение </a:t>
            </a:r>
            <a:r>
              <a:rPr sz="2400" b="1" spc="-15" dirty="0">
                <a:latin typeface="Calibri"/>
                <a:cs typeface="Calibri"/>
              </a:rPr>
              <a:t>боли </a:t>
            </a:r>
            <a:r>
              <a:rPr sz="2400" b="1" spc="-20" dirty="0">
                <a:latin typeface="Calibri"/>
                <a:cs typeface="Calibri"/>
              </a:rPr>
              <a:t>может  </a:t>
            </a:r>
            <a:r>
              <a:rPr sz="2400" b="1" spc="-5" dirty="0">
                <a:latin typeface="Calibri"/>
                <a:cs typeface="Calibri"/>
              </a:rPr>
              <a:t>проецироваться </a:t>
            </a:r>
            <a:r>
              <a:rPr sz="2400" b="1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совсем </a:t>
            </a:r>
            <a:r>
              <a:rPr sz="2400" b="1" spc="-15" dirty="0">
                <a:latin typeface="Calibri"/>
                <a:cs typeface="Calibri"/>
              </a:rPr>
              <a:t>другой </a:t>
            </a:r>
            <a:r>
              <a:rPr sz="2400" b="1" spc="-10" dirty="0">
                <a:latin typeface="Calibri"/>
                <a:cs typeface="Calibri"/>
              </a:rPr>
              <a:t>участок.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20" dirty="0">
                <a:latin typeface="Calibri"/>
                <a:cs typeface="Calibri"/>
              </a:rPr>
              <a:t>же: один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тот </a:t>
            </a:r>
            <a:r>
              <a:rPr sz="2400" b="1" spc="-25" dirty="0">
                <a:latin typeface="Calibri"/>
                <a:cs typeface="Calibri"/>
              </a:rPr>
              <a:t>же </a:t>
            </a:r>
            <a:r>
              <a:rPr sz="2400" b="1" spc="-10" dirty="0">
                <a:latin typeface="Calibri"/>
                <a:cs typeface="Calibri"/>
              </a:rPr>
              <a:t>раздражитель </a:t>
            </a:r>
            <a:r>
              <a:rPr sz="2400" b="1" spc="-20" dirty="0">
                <a:latin typeface="Calibri"/>
                <a:cs typeface="Calibri"/>
              </a:rPr>
              <a:t>может  </a:t>
            </a:r>
            <a:r>
              <a:rPr sz="2400" b="1" spc="-5" dirty="0">
                <a:latin typeface="Calibri"/>
                <a:cs typeface="Calibri"/>
              </a:rPr>
              <a:t>вызывать </a:t>
            </a:r>
            <a:r>
              <a:rPr sz="2400" b="1" dirty="0">
                <a:latin typeface="Calibri"/>
                <a:cs typeface="Calibri"/>
              </a:rPr>
              <a:t>очень разные </a:t>
            </a:r>
            <a:r>
              <a:rPr sz="2400" b="1" spc="-10" dirty="0">
                <a:latin typeface="Calibri"/>
                <a:cs typeface="Calibri"/>
              </a:rPr>
              <a:t>ощущения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зависимости </a:t>
            </a:r>
            <a:r>
              <a:rPr sz="2400" b="1" dirty="0">
                <a:latin typeface="Calibri"/>
                <a:cs typeface="Calibri"/>
              </a:rPr>
              <a:t>от </a:t>
            </a:r>
            <a:r>
              <a:rPr sz="2400" b="1" spc="-10" dirty="0">
                <a:latin typeface="Calibri"/>
                <a:cs typeface="Calibri"/>
              </a:rPr>
              <a:t>адаптации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-20" dirty="0">
                <a:latin typeface="Calibri"/>
                <a:cs typeface="Calibri"/>
              </a:rPr>
              <a:t>нему </a:t>
            </a:r>
            <a:r>
              <a:rPr sz="2400" b="1" spc="-5" dirty="0">
                <a:latin typeface="Calibri"/>
                <a:cs typeface="Calibri"/>
              </a:rPr>
              <a:t>нервной  </a:t>
            </a:r>
            <a:r>
              <a:rPr sz="2400" b="1" spc="-15" dirty="0">
                <a:latin typeface="Calibri"/>
                <a:cs typeface="Calibri"/>
              </a:rPr>
              <a:t>системы </a:t>
            </a:r>
            <a:r>
              <a:rPr sz="2400" b="1" dirty="0">
                <a:latin typeface="Calibri"/>
                <a:cs typeface="Calibri"/>
              </a:rPr>
              <a:t>и/или </a:t>
            </a:r>
            <a:r>
              <a:rPr sz="2400" b="1" spc="-5" dirty="0">
                <a:latin typeface="Calibri"/>
                <a:cs typeface="Calibri"/>
              </a:rPr>
              <a:t>органа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чувств.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</a:pPr>
            <a:r>
              <a:rPr sz="2400" b="1" dirty="0">
                <a:latin typeface="Calibri"/>
                <a:cs typeface="Calibri"/>
              </a:rPr>
              <a:t>7.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Обратная связь </a:t>
            </a:r>
            <a:r>
              <a:rPr sz="2400" b="1" spc="-15" dirty="0">
                <a:latin typeface="Calibri"/>
                <a:cs typeface="Calibri"/>
              </a:rPr>
              <a:t>между </a:t>
            </a:r>
            <a:r>
              <a:rPr sz="2400" b="1" spc="-10" dirty="0">
                <a:latin typeface="Calibri"/>
                <a:cs typeface="Calibri"/>
              </a:rPr>
              <a:t>последующими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 предшествующими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b="1" spc="-10" dirty="0">
                <a:latin typeface="Calibri"/>
                <a:cs typeface="Calibri"/>
              </a:rPr>
              <a:t>структурами. </a:t>
            </a:r>
            <a:r>
              <a:rPr sz="2400" b="1" spc="-5" dirty="0">
                <a:latin typeface="Calibri"/>
                <a:cs typeface="Calibri"/>
              </a:rPr>
              <a:t>Последующие </a:t>
            </a:r>
            <a:r>
              <a:rPr sz="2400" b="1" spc="-10" dirty="0">
                <a:latin typeface="Calibri"/>
                <a:cs typeface="Calibri"/>
              </a:rPr>
              <a:t>структуры могут </a:t>
            </a:r>
            <a:r>
              <a:rPr sz="2400" b="1" spc="-5" dirty="0">
                <a:latin typeface="Calibri"/>
                <a:cs typeface="Calibri"/>
              </a:rPr>
              <a:t>менять состояние </a:t>
            </a:r>
            <a:r>
              <a:rPr sz="2400" b="1" spc="-10" dirty="0">
                <a:latin typeface="Calibri"/>
                <a:cs typeface="Calibri"/>
              </a:rPr>
              <a:t>предшествующих</a:t>
            </a:r>
            <a:r>
              <a:rPr sz="2400" b="1" spc="1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менять таким способом </a:t>
            </a:r>
            <a:r>
              <a:rPr sz="2400" b="1" spc="-10" dirty="0">
                <a:latin typeface="Calibri"/>
                <a:cs typeface="Calibri"/>
              </a:rPr>
              <a:t>характеристики </a:t>
            </a:r>
            <a:r>
              <a:rPr sz="2400" b="1" spc="-20" dirty="0">
                <a:latin typeface="Calibri"/>
                <a:cs typeface="Calibri"/>
              </a:rPr>
              <a:t>приходящего </a:t>
            </a:r>
            <a:r>
              <a:rPr sz="2400" b="1" dirty="0">
                <a:latin typeface="Calibri"/>
                <a:cs typeface="Calibri"/>
              </a:rPr>
              <a:t>к ним </a:t>
            </a:r>
            <a:r>
              <a:rPr sz="2400" b="1" spc="-15" dirty="0">
                <a:latin typeface="Calibri"/>
                <a:cs typeface="Calibri"/>
              </a:rPr>
              <a:t>потока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возбуждения.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47" y="568197"/>
            <a:ext cx="10629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Зачем </a:t>
            </a:r>
            <a:r>
              <a:rPr sz="4800" spc="-5" dirty="0">
                <a:solidFill>
                  <a:srgbClr val="006FC0"/>
                </a:solidFill>
              </a:rPr>
              <a:t>все </a:t>
            </a:r>
            <a:r>
              <a:rPr sz="4800" dirty="0">
                <a:solidFill>
                  <a:srgbClr val="006FC0"/>
                </a:solidFill>
              </a:rPr>
              <a:t>это</a:t>
            </a:r>
            <a:r>
              <a:rPr sz="4800" spc="-30" dirty="0">
                <a:solidFill>
                  <a:srgbClr val="006FC0"/>
                </a:solidFill>
              </a:rPr>
              <a:t> </a:t>
            </a:r>
            <a:r>
              <a:rPr sz="4800" spc="-10" dirty="0">
                <a:solidFill>
                  <a:srgbClr val="006FC0"/>
                </a:solidFill>
              </a:rPr>
              <a:t>реабилитологу?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188464" y="1883664"/>
            <a:ext cx="2679191" cy="399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7851" y="6087262"/>
            <a:ext cx="274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Н.А.Бернштейн</a:t>
            </a:r>
            <a:r>
              <a:rPr sz="18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(1896-1966)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893063"/>
            <a:ext cx="11765280" cy="3977640"/>
            <a:chOff x="188976" y="893063"/>
            <a:chExt cx="11765280" cy="3977640"/>
          </a:xfrm>
        </p:grpSpPr>
        <p:sp>
          <p:nvSpPr>
            <p:cNvPr id="3" name="object 3"/>
            <p:cNvSpPr/>
            <p:nvPr/>
          </p:nvSpPr>
          <p:spPr>
            <a:xfrm>
              <a:off x="273730" y="1255775"/>
              <a:ext cx="141427" cy="141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976" y="893063"/>
              <a:ext cx="1944624" cy="1014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0095" y="893063"/>
              <a:ext cx="9723120" cy="1014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976" y="1386840"/>
              <a:ext cx="10887456" cy="1014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976" y="1880616"/>
              <a:ext cx="11765280" cy="1014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976" y="2374391"/>
              <a:ext cx="2630424" cy="1014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5896" y="2374391"/>
              <a:ext cx="2075687" cy="1014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8079" y="2374391"/>
              <a:ext cx="8263128" cy="10149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976" y="2868168"/>
              <a:ext cx="2633472" cy="1014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8943" y="2868168"/>
              <a:ext cx="4529328" cy="10149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9255" y="2868168"/>
              <a:ext cx="5318759" cy="10149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976" y="3361943"/>
              <a:ext cx="11189208" cy="10149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976" y="3855719"/>
              <a:ext cx="11765280" cy="10149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9427" y="1017778"/>
            <a:ext cx="11409680" cy="35382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804545" indent="-22860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r>
              <a:rPr sz="3600" spc="-630" dirty="0">
                <a:latin typeface="Arial"/>
                <a:cs typeface="Arial"/>
              </a:rPr>
              <a:t> </a:t>
            </a:r>
            <a:r>
              <a:rPr sz="3600" b="1" dirty="0">
                <a:latin typeface="Calibri"/>
                <a:cs typeface="Calibri"/>
              </a:rPr>
              <a:t>Новое </a:t>
            </a:r>
            <a:r>
              <a:rPr sz="3600" b="1" spc="-5" dirty="0">
                <a:latin typeface="Calibri"/>
                <a:cs typeface="Calibri"/>
              </a:rPr>
              <a:t>понимание </a:t>
            </a:r>
            <a:r>
              <a:rPr sz="3600" b="1" spc="-10" dirty="0">
                <a:latin typeface="Calibri"/>
                <a:cs typeface="Calibri"/>
              </a:rPr>
              <a:t>жизнедеятельности </a:t>
            </a:r>
            <a:r>
              <a:rPr sz="3600" b="1" spc="-5" dirty="0">
                <a:latin typeface="Calibri"/>
                <a:cs typeface="Calibri"/>
              </a:rPr>
              <a:t>организма, </a:t>
            </a:r>
            <a:r>
              <a:rPr sz="3600" b="1" dirty="0">
                <a:latin typeface="Calibri"/>
                <a:cs typeface="Calibri"/>
              </a:rPr>
              <a:t>в  </a:t>
            </a:r>
            <a:r>
              <a:rPr sz="3600" b="1" spc="-10" dirty="0">
                <a:latin typeface="Calibri"/>
                <a:cs typeface="Calibri"/>
              </a:rPr>
              <a:t>соответствии </a:t>
            </a:r>
            <a:r>
              <a:rPr sz="3600" b="1" dirty="0">
                <a:latin typeface="Calibri"/>
                <a:cs typeface="Calibri"/>
              </a:rPr>
              <a:t>с </a:t>
            </a:r>
            <a:r>
              <a:rPr sz="3600" b="1" spc="-20" dirty="0">
                <a:latin typeface="Calibri"/>
                <a:cs typeface="Calibri"/>
              </a:rPr>
              <a:t>которым </a:t>
            </a:r>
            <a:r>
              <a:rPr sz="3600" b="1" dirty="0">
                <a:latin typeface="Calibri"/>
                <a:cs typeface="Calibri"/>
              </a:rPr>
              <a:t>он </a:t>
            </a:r>
            <a:r>
              <a:rPr sz="3600" b="1" spc="-5" dirty="0">
                <a:latin typeface="Calibri"/>
                <a:cs typeface="Calibri"/>
              </a:rPr>
              <a:t>рассматривается не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как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615"/>
              </a:lnSpc>
            </a:pPr>
            <a:r>
              <a:rPr sz="3600" b="1" dirty="0">
                <a:latin typeface="Calibri"/>
                <a:cs typeface="Calibri"/>
              </a:rPr>
              <a:t>реактивная </a:t>
            </a:r>
            <a:r>
              <a:rPr sz="3600" b="1" spc="-10" dirty="0">
                <a:latin typeface="Calibri"/>
                <a:cs typeface="Calibri"/>
              </a:rPr>
              <a:t>система, </a:t>
            </a:r>
            <a:r>
              <a:rPr sz="3600" b="1" spc="-5" dirty="0">
                <a:latin typeface="Calibri"/>
                <a:cs typeface="Calibri"/>
              </a:rPr>
              <a:t>пассивно приспосабливающаяся</a:t>
            </a:r>
            <a:r>
              <a:rPr sz="3600" b="1" spc="-18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к</a:t>
            </a:r>
            <a:endParaRPr sz="3600">
              <a:latin typeface="Calibri"/>
              <a:cs typeface="Calibri"/>
            </a:endParaRPr>
          </a:p>
          <a:p>
            <a:pPr marL="241300" marR="103505">
              <a:lnSpc>
                <a:spcPct val="90000"/>
              </a:lnSpc>
              <a:spcBef>
                <a:spcPts val="219"/>
              </a:spcBef>
            </a:pPr>
            <a:r>
              <a:rPr sz="3600" b="1" spc="-5" dirty="0">
                <a:latin typeface="Calibri"/>
                <a:cs typeface="Calibri"/>
              </a:rPr>
              <a:t>условиям </a:t>
            </a:r>
            <a:r>
              <a:rPr sz="3600" b="1" spc="-10" dirty="0">
                <a:latin typeface="Calibri"/>
                <a:cs typeface="Calibri"/>
              </a:rPr>
              <a:t>среды, </a:t>
            </a:r>
            <a:r>
              <a:rPr sz="3600" b="1" dirty="0">
                <a:latin typeface="Calibri"/>
                <a:cs typeface="Calibri"/>
              </a:rPr>
              <a:t>а </a:t>
            </a:r>
            <a:r>
              <a:rPr sz="3600" b="1" spc="-20" dirty="0">
                <a:latin typeface="Calibri"/>
                <a:cs typeface="Calibri"/>
              </a:rPr>
              <a:t>как </a:t>
            </a:r>
            <a:r>
              <a:rPr sz="3600" b="1" spc="-10" dirty="0">
                <a:latin typeface="Calibri"/>
                <a:cs typeface="Calibri"/>
              </a:rPr>
              <a:t>созданная </a:t>
            </a:r>
            <a:r>
              <a:rPr sz="3600" b="1" dirty="0">
                <a:latin typeface="Calibri"/>
                <a:cs typeface="Calibri"/>
              </a:rPr>
              <a:t>в </a:t>
            </a:r>
            <a:r>
              <a:rPr sz="3600" b="1" spc="-10" dirty="0">
                <a:latin typeface="Calibri"/>
                <a:cs typeface="Calibri"/>
              </a:rPr>
              <a:t>процессе эволюции  </a:t>
            </a:r>
            <a:r>
              <a:rPr sz="3600" b="1" spc="-5" dirty="0">
                <a:latin typeface="Calibri"/>
                <a:cs typeface="Calibri"/>
              </a:rPr>
              <a:t>активная, </a:t>
            </a:r>
            <a:r>
              <a:rPr sz="3600" b="1" i="1" spc="-10" dirty="0">
                <a:latin typeface="Calibri"/>
                <a:cs typeface="Calibri"/>
              </a:rPr>
              <a:t>целеустремленная </a:t>
            </a:r>
            <a:r>
              <a:rPr sz="3600" b="1" spc="-10" dirty="0">
                <a:latin typeface="Calibri"/>
                <a:cs typeface="Calibri"/>
              </a:rPr>
              <a:t>система. </a:t>
            </a:r>
            <a:r>
              <a:rPr sz="3600" b="1" dirty="0">
                <a:latin typeface="Calibri"/>
                <a:cs typeface="Calibri"/>
              </a:rPr>
              <a:t>Иначе </a:t>
            </a:r>
            <a:r>
              <a:rPr sz="3600" b="1" spc="-5" dirty="0">
                <a:latin typeface="Calibri"/>
                <a:cs typeface="Calibri"/>
              </a:rPr>
              <a:t>говоря,  </a:t>
            </a:r>
            <a:r>
              <a:rPr sz="3600" b="1" spc="-10" dirty="0">
                <a:latin typeface="Calibri"/>
                <a:cs typeface="Calibri"/>
              </a:rPr>
              <a:t>процесс </a:t>
            </a:r>
            <a:r>
              <a:rPr sz="3600" b="1" dirty="0">
                <a:latin typeface="Calibri"/>
                <a:cs typeface="Calibri"/>
              </a:rPr>
              <a:t>жизни </a:t>
            </a:r>
            <a:r>
              <a:rPr sz="3600" b="1" spc="-5" dirty="0">
                <a:latin typeface="Calibri"/>
                <a:cs typeface="Calibri"/>
              </a:rPr>
              <a:t>есть не </a:t>
            </a:r>
            <a:r>
              <a:rPr sz="3600" b="1" spc="-10" dirty="0">
                <a:latin typeface="Calibri"/>
                <a:cs typeface="Calibri"/>
              </a:rPr>
              <a:t>простое </a:t>
            </a:r>
            <a:r>
              <a:rPr sz="3600" b="1" dirty="0">
                <a:latin typeface="Calibri"/>
                <a:cs typeface="Calibri"/>
              </a:rPr>
              <a:t>«уравновешивание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с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890"/>
              </a:lnSpc>
            </a:pPr>
            <a:r>
              <a:rPr sz="3600" b="1" dirty="0">
                <a:latin typeface="Calibri"/>
                <a:cs typeface="Calibri"/>
              </a:rPr>
              <a:t>внешней </a:t>
            </a:r>
            <a:r>
              <a:rPr sz="3600" b="1" spc="-10" dirty="0">
                <a:latin typeface="Calibri"/>
                <a:cs typeface="Calibri"/>
              </a:rPr>
              <a:t>средой», </a:t>
            </a:r>
            <a:r>
              <a:rPr sz="3600" b="1" dirty="0">
                <a:latin typeface="Calibri"/>
                <a:cs typeface="Calibri"/>
              </a:rPr>
              <a:t>а </a:t>
            </a:r>
            <a:r>
              <a:rPr sz="3600" b="1" spc="-5" dirty="0">
                <a:latin typeface="Calibri"/>
                <a:cs typeface="Calibri"/>
              </a:rPr>
              <a:t>активное </a:t>
            </a:r>
            <a:r>
              <a:rPr sz="3600" b="1" spc="-20" dirty="0">
                <a:latin typeface="Calibri"/>
                <a:cs typeface="Calibri"/>
              </a:rPr>
              <a:t>преодоление </a:t>
            </a:r>
            <a:r>
              <a:rPr sz="3600" b="1" spc="-15" dirty="0">
                <a:latin typeface="Calibri"/>
                <a:cs typeface="Calibri"/>
              </a:rPr>
              <a:t>этой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среды.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294589"/>
            <a:ext cx="11132820" cy="6137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1558290">
              <a:lnSpc>
                <a:spcPct val="90300"/>
              </a:lnSpc>
              <a:spcBef>
                <a:spcPts val="220"/>
              </a:spcBef>
            </a:pPr>
            <a:r>
              <a:rPr sz="4400" spc="-5" dirty="0">
                <a:latin typeface="Calibri"/>
                <a:cs typeface="Calibri"/>
              </a:rPr>
              <a:t>-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Симптомы поражения 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периферического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двигательного 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нейрона</a:t>
            </a:r>
            <a:endParaRPr sz="4000">
              <a:latin typeface="Arial Black"/>
              <a:cs typeface="Arial Black"/>
            </a:endParaRPr>
          </a:p>
          <a:p>
            <a:pPr marL="12700" marR="1558290">
              <a:lnSpc>
                <a:spcPts val="4320"/>
              </a:lnSpc>
              <a:spcBef>
                <a:spcPts val="70"/>
              </a:spcBef>
            </a:pP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- Симптомы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поражения  периферического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двигательного 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нейрона</a:t>
            </a:r>
            <a:endParaRPr sz="4000">
              <a:latin typeface="Arial Black"/>
              <a:cs typeface="Arial Black"/>
            </a:endParaRPr>
          </a:p>
          <a:p>
            <a:pPr marL="12700" marR="5080">
              <a:lnSpc>
                <a:spcPts val="4320"/>
              </a:lnSpc>
              <a:spcBef>
                <a:spcPts val="5"/>
              </a:spcBef>
            </a:pP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- Симптомокомплексы при</a:t>
            </a:r>
            <a:r>
              <a:rPr sz="4000" spc="-14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поражении  корково-мышечного пути </a:t>
            </a:r>
            <a:r>
              <a:rPr sz="4000" spc="5" dirty="0">
                <a:solidFill>
                  <a:srgbClr val="006FC0"/>
                </a:solidFill>
                <a:latin typeface="Arial Black"/>
                <a:cs typeface="Arial Black"/>
              </a:rPr>
              <a:t>на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разных 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уровнях</a:t>
            </a:r>
            <a:endParaRPr sz="4000">
              <a:latin typeface="Arial Black"/>
              <a:cs typeface="Arial Black"/>
            </a:endParaRPr>
          </a:p>
          <a:p>
            <a:pPr marL="12700" marR="847090">
              <a:lnSpc>
                <a:spcPts val="4320"/>
              </a:lnSpc>
            </a:pP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- Органические </a:t>
            </a:r>
            <a:r>
              <a:rPr sz="4000" spc="5" dirty="0">
                <a:solidFill>
                  <a:srgbClr val="006FC0"/>
                </a:solidFill>
                <a:latin typeface="Arial Black"/>
                <a:cs typeface="Arial Black"/>
              </a:rPr>
              <a:t>и</a:t>
            </a:r>
            <a:r>
              <a:rPr sz="4000" spc="-11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6FC0"/>
                </a:solidFill>
                <a:latin typeface="Arial Black"/>
                <a:cs typeface="Arial Black"/>
              </a:rPr>
              <a:t>функциональные 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парезы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552" y="707136"/>
            <a:ext cx="11741150" cy="5093335"/>
            <a:chOff x="225552" y="707136"/>
            <a:chExt cx="11741150" cy="5093335"/>
          </a:xfrm>
        </p:grpSpPr>
        <p:sp>
          <p:nvSpPr>
            <p:cNvPr id="3" name="object 3"/>
            <p:cNvSpPr/>
            <p:nvPr/>
          </p:nvSpPr>
          <p:spPr>
            <a:xfrm>
              <a:off x="518160" y="1068324"/>
              <a:ext cx="1376172" cy="329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6879" y="707136"/>
              <a:ext cx="2846832" cy="1014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0207" y="707136"/>
              <a:ext cx="2910840" cy="1014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84" y="1328927"/>
              <a:ext cx="5340096" cy="1014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5775" y="1328927"/>
              <a:ext cx="743712" cy="1014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5984" y="1328927"/>
              <a:ext cx="5440679" cy="1014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552" y="1822703"/>
              <a:ext cx="11579352" cy="1014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552" y="2316480"/>
              <a:ext cx="11704320" cy="10149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552" y="2810256"/>
              <a:ext cx="11740896" cy="1014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5552" y="3304031"/>
              <a:ext cx="6278880" cy="10149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00928" y="3304031"/>
              <a:ext cx="890016" cy="10149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7440" y="3304031"/>
              <a:ext cx="2913888" cy="10149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97823" y="3304031"/>
              <a:ext cx="2282952" cy="10149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5552" y="3797808"/>
              <a:ext cx="11183112" cy="10149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5552" y="4291583"/>
              <a:ext cx="11503152" cy="10149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552" y="4785359"/>
              <a:ext cx="9396984" cy="101498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5518" y="758251"/>
            <a:ext cx="11069955" cy="47275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600" b="1" spc="-5" dirty="0">
                <a:latin typeface="Calibri"/>
                <a:cs typeface="Calibri"/>
              </a:rPr>
              <a:t>теория </a:t>
            </a:r>
            <a:r>
              <a:rPr sz="3600" b="1" dirty="0">
                <a:latin typeface="Calibri"/>
                <a:cs typeface="Calibri"/>
              </a:rPr>
              <a:t>сенсорных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коррекций:</a:t>
            </a:r>
            <a:endParaRPr sz="3600">
              <a:latin typeface="Calibri"/>
              <a:cs typeface="Calibri"/>
            </a:endParaRPr>
          </a:p>
          <a:p>
            <a:pPr marL="116205">
              <a:lnSpc>
                <a:spcPts val="4105"/>
              </a:lnSpc>
              <a:spcBef>
                <a:spcPts val="580"/>
              </a:spcBef>
            </a:pPr>
            <a:r>
              <a:rPr sz="3600" b="1" spc="-5" dirty="0">
                <a:latin typeface="Calibri"/>
                <a:cs typeface="Calibri"/>
              </a:rPr>
              <a:t>для выполнения </a:t>
            </a:r>
            <a:r>
              <a:rPr sz="3600" b="1" spc="-15" dirty="0">
                <a:latin typeface="Calibri"/>
                <a:cs typeface="Calibri"/>
              </a:rPr>
              <a:t>какого-либо </a:t>
            </a:r>
            <a:r>
              <a:rPr sz="3600" b="1" spc="-5" dirty="0">
                <a:latin typeface="Calibri"/>
                <a:cs typeface="Calibri"/>
              </a:rPr>
              <a:t>движения мозг</a:t>
            </a:r>
            <a:r>
              <a:rPr sz="3600" b="1" spc="-1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не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215"/>
              </a:spcBef>
            </a:pPr>
            <a:r>
              <a:rPr sz="3600" b="1" spc="-30" dirty="0">
                <a:latin typeface="Calibri"/>
                <a:cs typeface="Calibri"/>
              </a:rPr>
              <a:t>только </a:t>
            </a:r>
            <a:r>
              <a:rPr sz="3600" b="1" dirty="0">
                <a:latin typeface="Calibri"/>
                <a:cs typeface="Calibri"/>
              </a:rPr>
              <a:t>посылает </a:t>
            </a:r>
            <a:r>
              <a:rPr sz="3600" b="1" spc="-10" dirty="0">
                <a:latin typeface="Calibri"/>
                <a:cs typeface="Calibri"/>
              </a:rPr>
              <a:t>определенную </a:t>
            </a:r>
            <a:r>
              <a:rPr sz="3600" b="1" spc="-20" dirty="0">
                <a:latin typeface="Calibri"/>
                <a:cs typeface="Calibri"/>
              </a:rPr>
              <a:t>команду </a:t>
            </a:r>
            <a:r>
              <a:rPr sz="3600" b="1" spc="-5" dirty="0">
                <a:latin typeface="Calibri"/>
                <a:cs typeface="Calibri"/>
              </a:rPr>
              <a:t>мышцам, но  </a:t>
            </a:r>
            <a:r>
              <a:rPr sz="3600" b="1" dirty="0">
                <a:latin typeface="Calibri"/>
                <a:cs typeface="Calibri"/>
              </a:rPr>
              <a:t>и </a:t>
            </a:r>
            <a:r>
              <a:rPr sz="3600" b="1" spc="-10" dirty="0">
                <a:latin typeface="Calibri"/>
                <a:cs typeface="Calibri"/>
              </a:rPr>
              <a:t>получает от </a:t>
            </a:r>
            <a:r>
              <a:rPr sz="3600" b="1" dirty="0">
                <a:latin typeface="Calibri"/>
                <a:cs typeface="Calibri"/>
              </a:rPr>
              <a:t>периферийных </a:t>
            </a:r>
            <a:r>
              <a:rPr sz="3600" b="1" spc="-5" dirty="0">
                <a:latin typeface="Calibri"/>
                <a:cs typeface="Calibri"/>
              </a:rPr>
              <a:t>органов </a:t>
            </a:r>
            <a:r>
              <a:rPr sz="3600" b="1" spc="-10" dirty="0">
                <a:latin typeface="Calibri"/>
                <a:cs typeface="Calibri"/>
              </a:rPr>
              <a:t>чувств </a:t>
            </a:r>
            <a:r>
              <a:rPr sz="3600" b="1" dirty="0">
                <a:latin typeface="Calibri"/>
                <a:cs typeface="Calibri"/>
              </a:rPr>
              <a:t>сигналы о  </a:t>
            </a:r>
            <a:r>
              <a:rPr sz="3600" b="1" spc="-5" dirty="0">
                <a:latin typeface="Calibri"/>
                <a:cs typeface="Calibri"/>
              </a:rPr>
              <a:t>достигнутых </a:t>
            </a:r>
            <a:r>
              <a:rPr sz="3600" b="1" spc="-35" dirty="0">
                <a:latin typeface="Calibri"/>
                <a:cs typeface="Calibri"/>
              </a:rPr>
              <a:t>результатах </a:t>
            </a:r>
            <a:r>
              <a:rPr sz="3600" b="1" dirty="0">
                <a:latin typeface="Calibri"/>
                <a:cs typeface="Calibri"/>
              </a:rPr>
              <a:t>и </a:t>
            </a:r>
            <a:r>
              <a:rPr sz="3600" b="1" spc="-5" dirty="0">
                <a:latin typeface="Calibri"/>
                <a:cs typeface="Calibri"/>
              </a:rPr>
              <a:t>на </a:t>
            </a:r>
            <a:r>
              <a:rPr sz="3600" b="1" spc="5" dirty="0">
                <a:latin typeface="Calibri"/>
                <a:cs typeface="Calibri"/>
              </a:rPr>
              <a:t>их </a:t>
            </a:r>
            <a:r>
              <a:rPr sz="3600" b="1" dirty="0">
                <a:latin typeface="Calibri"/>
                <a:cs typeface="Calibri"/>
              </a:rPr>
              <a:t>основании </a:t>
            </a:r>
            <a:r>
              <a:rPr sz="3600" b="1" spc="-5" dirty="0">
                <a:latin typeface="Calibri"/>
                <a:cs typeface="Calibri"/>
              </a:rPr>
              <a:t>дает </a:t>
            </a:r>
            <a:r>
              <a:rPr sz="3600" b="1" dirty="0">
                <a:latin typeface="Calibri"/>
                <a:cs typeface="Calibri"/>
              </a:rPr>
              <a:t>новые  </a:t>
            </a:r>
            <a:r>
              <a:rPr sz="3600" b="1" spc="-10" dirty="0">
                <a:latin typeface="Calibri"/>
                <a:cs typeface="Calibri"/>
              </a:rPr>
              <a:t>корректирующие команды. П</a:t>
            </a:r>
            <a:r>
              <a:rPr sz="3600" b="1" i="1" spc="-10" dirty="0">
                <a:latin typeface="Calibri"/>
                <a:cs typeface="Calibri"/>
              </a:rPr>
              <a:t>роисходит процесс  </a:t>
            </a:r>
            <a:r>
              <a:rPr sz="3600" b="1" i="1" dirty="0">
                <a:latin typeface="Calibri"/>
                <a:cs typeface="Calibri"/>
              </a:rPr>
              <a:t>построения </a:t>
            </a:r>
            <a:r>
              <a:rPr sz="3600" b="1" i="1" spc="-5" dirty="0">
                <a:latin typeface="Calibri"/>
                <a:cs typeface="Calibri"/>
              </a:rPr>
              <a:t>движений, </a:t>
            </a:r>
            <a:r>
              <a:rPr sz="3600" b="1" i="1" dirty="0">
                <a:latin typeface="Calibri"/>
                <a:cs typeface="Calibri"/>
              </a:rPr>
              <a:t>в </a:t>
            </a:r>
            <a:r>
              <a:rPr sz="3600" b="1" i="1" spc="-10" dirty="0">
                <a:latin typeface="Calibri"/>
                <a:cs typeface="Calibri"/>
              </a:rPr>
              <a:t>котором </a:t>
            </a:r>
            <a:r>
              <a:rPr sz="3600" b="1" i="1" spc="-15" dirty="0">
                <a:latin typeface="Calibri"/>
                <a:cs typeface="Calibri"/>
              </a:rPr>
              <a:t>между </a:t>
            </a:r>
            <a:r>
              <a:rPr sz="3600" b="1" i="1" spc="-5" dirty="0">
                <a:latin typeface="Calibri"/>
                <a:cs typeface="Calibri"/>
              </a:rPr>
              <a:t>мозгом </a:t>
            </a:r>
            <a:r>
              <a:rPr sz="3600" b="1" i="1" dirty="0">
                <a:latin typeface="Calibri"/>
                <a:cs typeface="Calibri"/>
              </a:rPr>
              <a:t>и  </a:t>
            </a:r>
            <a:r>
              <a:rPr sz="3600" b="1" i="1" spc="-5" dirty="0">
                <a:latin typeface="Calibri"/>
                <a:cs typeface="Calibri"/>
              </a:rPr>
              <a:t>исполнительными органами существует </a:t>
            </a:r>
            <a:r>
              <a:rPr sz="3600" b="1" i="1" dirty="0">
                <a:latin typeface="Calibri"/>
                <a:cs typeface="Calibri"/>
              </a:rPr>
              <a:t>не </a:t>
            </a:r>
            <a:r>
              <a:rPr sz="3600" b="1" i="1" spc="-10" dirty="0">
                <a:latin typeface="Calibri"/>
                <a:cs typeface="Calibri"/>
              </a:rPr>
              <a:t>только  </a:t>
            </a:r>
            <a:r>
              <a:rPr sz="3600" b="1" i="1" spc="-5" dirty="0">
                <a:latin typeface="Calibri"/>
                <a:cs typeface="Calibri"/>
              </a:rPr>
              <a:t>прямая, </a:t>
            </a:r>
            <a:r>
              <a:rPr sz="3600" b="1" i="1" dirty="0">
                <a:latin typeface="Calibri"/>
                <a:cs typeface="Calibri"/>
              </a:rPr>
              <a:t>но и непрерывная </a:t>
            </a:r>
            <a:r>
              <a:rPr sz="3600" b="1" i="1" spc="-5" dirty="0">
                <a:latin typeface="Calibri"/>
                <a:cs typeface="Calibri"/>
              </a:rPr>
              <a:t>обратная</a:t>
            </a:r>
            <a:r>
              <a:rPr sz="3600" b="1" i="1" spc="-6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связь.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391" y="2008454"/>
            <a:ext cx="11356340" cy="304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• </a:t>
            </a:r>
            <a:r>
              <a:rPr sz="3600" b="1" spc="-10" dirty="0">
                <a:latin typeface="Calibri"/>
                <a:cs typeface="Calibri"/>
              </a:rPr>
              <a:t>гипотеза </a:t>
            </a:r>
            <a:r>
              <a:rPr sz="3600" b="1" dirty="0">
                <a:latin typeface="Calibri"/>
                <a:cs typeface="Calibri"/>
              </a:rPr>
              <a:t>о </a:t>
            </a:r>
            <a:r>
              <a:rPr sz="3600" b="1" spc="-10" dirty="0">
                <a:latin typeface="Calibri"/>
                <a:cs typeface="Calibri"/>
              </a:rPr>
              <a:t>том, </a:t>
            </a:r>
            <a:r>
              <a:rPr sz="3600" b="1" spc="-20" dirty="0">
                <a:latin typeface="Calibri"/>
                <a:cs typeface="Calibri"/>
              </a:rPr>
              <a:t>что </a:t>
            </a:r>
            <a:r>
              <a:rPr sz="3600" b="1" spc="-5" dirty="0">
                <a:latin typeface="Calibri"/>
                <a:cs typeface="Calibri"/>
              </a:rPr>
              <a:t>для </a:t>
            </a:r>
            <a:r>
              <a:rPr sz="3600" b="1" dirty="0">
                <a:latin typeface="Calibri"/>
                <a:cs typeface="Calibri"/>
              </a:rPr>
              <a:t>построения</a:t>
            </a:r>
            <a:r>
              <a:rPr sz="3600" b="1" spc="-5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движений</a:t>
            </a:r>
            <a:endParaRPr sz="36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219"/>
              </a:spcBef>
            </a:pPr>
            <a:r>
              <a:rPr sz="3600" b="1" spc="-5" dirty="0">
                <a:latin typeface="Calibri"/>
                <a:cs typeface="Calibri"/>
              </a:rPr>
              <a:t>различной сложности </a:t>
            </a:r>
            <a:r>
              <a:rPr sz="3600" b="1" spc="-10" dirty="0">
                <a:latin typeface="Calibri"/>
                <a:cs typeface="Calibri"/>
              </a:rPr>
              <a:t>команды </a:t>
            </a:r>
            <a:r>
              <a:rPr sz="3600" b="1" spc="-35" dirty="0">
                <a:latin typeface="Calibri"/>
                <a:cs typeface="Calibri"/>
              </a:rPr>
              <a:t>отдаются </a:t>
            </a:r>
            <a:r>
              <a:rPr sz="3600" b="1" spc="-5" dirty="0">
                <a:latin typeface="Calibri"/>
                <a:cs typeface="Calibri"/>
              </a:rPr>
              <a:t>на различных  </a:t>
            </a:r>
            <a:r>
              <a:rPr sz="3600" b="1" dirty="0">
                <a:latin typeface="Calibri"/>
                <a:cs typeface="Calibri"/>
              </a:rPr>
              <a:t>уровнях </a:t>
            </a:r>
            <a:r>
              <a:rPr sz="3600" b="1" spc="-5" dirty="0">
                <a:latin typeface="Calibri"/>
                <a:cs typeface="Calibri"/>
              </a:rPr>
              <a:t>(иерархических </a:t>
            </a:r>
            <a:r>
              <a:rPr sz="3600" b="1" spc="-20" dirty="0">
                <a:latin typeface="Calibri"/>
                <a:cs typeface="Calibri"/>
              </a:rPr>
              <a:t>этажах) </a:t>
            </a:r>
            <a:r>
              <a:rPr sz="3600" b="1" dirty="0">
                <a:latin typeface="Calibri"/>
                <a:cs typeface="Calibri"/>
              </a:rPr>
              <a:t>нервной </a:t>
            </a:r>
            <a:r>
              <a:rPr sz="3600" b="1" spc="-10" dirty="0">
                <a:latin typeface="Calibri"/>
                <a:cs typeface="Calibri"/>
              </a:rPr>
              <a:t>системы. </a:t>
            </a:r>
            <a:r>
              <a:rPr sz="3600" b="1" spc="-5" dirty="0">
                <a:latin typeface="Calibri"/>
                <a:cs typeface="Calibri"/>
              </a:rPr>
              <a:t>При  </a:t>
            </a:r>
            <a:r>
              <a:rPr sz="3600" b="1" spc="-10" dirty="0">
                <a:latin typeface="Calibri"/>
                <a:cs typeface="Calibri"/>
              </a:rPr>
              <a:t>автоматизации движений функции </a:t>
            </a:r>
            <a:r>
              <a:rPr sz="3600" b="1" spc="-5" dirty="0">
                <a:latin typeface="Calibri"/>
                <a:cs typeface="Calibri"/>
              </a:rPr>
              <a:t>управления  </a:t>
            </a:r>
            <a:r>
              <a:rPr sz="3600" b="1" spc="-15" dirty="0">
                <a:latin typeface="Calibri"/>
                <a:cs typeface="Calibri"/>
              </a:rPr>
              <a:t>передаются </a:t>
            </a:r>
            <a:r>
              <a:rPr sz="3600" b="1" spc="-5" dirty="0">
                <a:latin typeface="Calibri"/>
                <a:cs typeface="Calibri"/>
              </a:rPr>
              <a:t>на </a:t>
            </a:r>
            <a:r>
              <a:rPr sz="3600" b="1" spc="-15" dirty="0">
                <a:latin typeface="Calibri"/>
                <a:cs typeface="Calibri"/>
              </a:rPr>
              <a:t>более </a:t>
            </a:r>
            <a:r>
              <a:rPr sz="3600" b="1" dirty="0">
                <a:latin typeface="Calibri"/>
                <a:cs typeface="Calibri"/>
              </a:rPr>
              <a:t>низкий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(неосознаваемый)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890"/>
              </a:lnSpc>
            </a:pPr>
            <a:r>
              <a:rPr sz="3600" b="1" dirty="0">
                <a:latin typeface="Calibri"/>
                <a:cs typeface="Calibri"/>
              </a:rPr>
              <a:t>уровень.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335279"/>
            <a:ext cx="12189460" cy="5666740"/>
            <a:chOff x="3047" y="335279"/>
            <a:chExt cx="12189460" cy="5666740"/>
          </a:xfrm>
        </p:grpSpPr>
        <p:sp>
          <p:nvSpPr>
            <p:cNvPr id="3" name="object 3"/>
            <p:cNvSpPr/>
            <p:nvPr/>
          </p:nvSpPr>
          <p:spPr>
            <a:xfrm>
              <a:off x="235608" y="619723"/>
              <a:ext cx="114000" cy="114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456" y="335279"/>
              <a:ext cx="2618232" cy="801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6103" y="335279"/>
              <a:ext cx="3267455" cy="801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" y="862584"/>
              <a:ext cx="579120" cy="7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456" y="847343"/>
              <a:ext cx="1176528" cy="801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847343"/>
              <a:ext cx="11058144" cy="801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456" y="1231391"/>
              <a:ext cx="11536680" cy="8016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456" y="1615440"/>
              <a:ext cx="10713720" cy="8016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456" y="1999487"/>
              <a:ext cx="4416552" cy="8016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4424" y="1999487"/>
              <a:ext cx="591312" cy="8016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4151" y="1999487"/>
              <a:ext cx="6431280" cy="8016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456" y="2383535"/>
              <a:ext cx="11460480" cy="8016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456" y="2767584"/>
              <a:ext cx="10664952" cy="8016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456" y="3151631"/>
              <a:ext cx="2557272" cy="8016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7" y="3678935"/>
              <a:ext cx="579120" cy="7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456" y="3663695"/>
              <a:ext cx="1176528" cy="801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4400" y="3663695"/>
              <a:ext cx="11268456" cy="8016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456" y="4047744"/>
              <a:ext cx="10783824" cy="8016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9456" y="4431791"/>
              <a:ext cx="11972544" cy="8016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456" y="4815839"/>
              <a:ext cx="11561064" cy="8016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9456" y="5199888"/>
              <a:ext cx="1889760" cy="8016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7631" y="5199888"/>
              <a:ext cx="576071" cy="8016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8338" y="347670"/>
            <a:ext cx="11695430" cy="54038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dirty="0">
                <a:latin typeface="Calibri"/>
                <a:cs typeface="Calibri"/>
              </a:rPr>
              <a:t>«Повторение без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повторения».</a:t>
            </a:r>
            <a:endParaRPr sz="2800">
              <a:latin typeface="Calibri"/>
              <a:cs typeface="Calibri"/>
            </a:endParaRPr>
          </a:p>
          <a:p>
            <a:pPr marL="241300" marR="257175" indent="-228600">
              <a:lnSpc>
                <a:spcPct val="90000"/>
              </a:lnSpc>
              <a:spcBef>
                <a:spcPts val="101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spc="5" dirty="0">
                <a:latin typeface="Calibri"/>
                <a:cs typeface="Calibri"/>
              </a:rPr>
              <a:t>При </a:t>
            </a:r>
            <a:r>
              <a:rPr sz="2800" b="1" dirty="0">
                <a:latin typeface="Calibri"/>
                <a:cs typeface="Calibri"/>
              </a:rPr>
              <a:t>повторении </a:t>
            </a:r>
            <a:r>
              <a:rPr sz="2800" b="1" spc="-20" dirty="0">
                <a:latin typeface="Calibri"/>
                <a:cs typeface="Calibri"/>
              </a:rPr>
              <a:t>одного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того </a:t>
            </a:r>
            <a:r>
              <a:rPr sz="2800" b="1" spc="-25" dirty="0">
                <a:latin typeface="Calibri"/>
                <a:cs typeface="Calibri"/>
              </a:rPr>
              <a:t>же </a:t>
            </a:r>
            <a:r>
              <a:rPr sz="2800" b="1" spc="-10" dirty="0">
                <a:latin typeface="Calibri"/>
                <a:cs typeface="Calibri"/>
              </a:rPr>
              <a:t>движения </a:t>
            </a:r>
            <a:r>
              <a:rPr sz="2800" b="1" dirty="0">
                <a:latin typeface="Calibri"/>
                <a:cs typeface="Calibri"/>
              </a:rPr>
              <a:t>(например, </a:t>
            </a:r>
            <a:r>
              <a:rPr sz="2800" b="1" spc="-10" dirty="0">
                <a:latin typeface="Calibri"/>
                <a:cs typeface="Calibri"/>
              </a:rPr>
              <a:t>шагов </a:t>
            </a: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spc="-20" dirty="0">
                <a:latin typeface="Calibri"/>
                <a:cs typeface="Calibri"/>
              </a:rPr>
              <a:t>ходьбе  </a:t>
            </a:r>
            <a:r>
              <a:rPr sz="2800" b="1" dirty="0">
                <a:latin typeface="Calibri"/>
                <a:cs typeface="Calibri"/>
              </a:rPr>
              <a:t>или </a:t>
            </a:r>
            <a:r>
              <a:rPr sz="2800" b="1" spc="-10" dirty="0">
                <a:latin typeface="Calibri"/>
                <a:cs typeface="Calibri"/>
              </a:rPr>
              <a:t>беге), </a:t>
            </a:r>
            <a:r>
              <a:rPr sz="2800" b="1" spc="-5" dirty="0">
                <a:latin typeface="Calibri"/>
                <a:cs typeface="Calibri"/>
              </a:rPr>
              <a:t>несмотря </a:t>
            </a:r>
            <a:r>
              <a:rPr sz="2800" b="1" dirty="0">
                <a:latin typeface="Calibri"/>
                <a:cs typeface="Calibri"/>
              </a:rPr>
              <a:t>на </a:t>
            </a:r>
            <a:r>
              <a:rPr sz="2800" b="1" spc="-20" dirty="0">
                <a:latin typeface="Calibri"/>
                <a:cs typeface="Calibri"/>
              </a:rPr>
              <a:t>один </a:t>
            </a:r>
            <a:r>
              <a:rPr sz="2800" b="1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тот </a:t>
            </a:r>
            <a:r>
              <a:rPr sz="2800" b="1" spc="-25" dirty="0">
                <a:latin typeface="Calibri"/>
                <a:cs typeface="Calibri"/>
              </a:rPr>
              <a:t>же </a:t>
            </a:r>
            <a:r>
              <a:rPr sz="2800" b="1" spc="-5" dirty="0">
                <a:latin typeface="Calibri"/>
                <a:cs typeface="Calibri"/>
              </a:rPr>
              <a:t>конечный </a:t>
            </a:r>
            <a:r>
              <a:rPr sz="2800" b="1" spc="-20" dirty="0">
                <a:latin typeface="Calibri"/>
                <a:cs typeface="Calibri"/>
              </a:rPr>
              <a:t>результат </a:t>
            </a:r>
            <a:r>
              <a:rPr sz="2800" b="1" spc="-10" dirty="0">
                <a:latin typeface="Calibri"/>
                <a:cs typeface="Calibri"/>
              </a:rPr>
              <a:t>(одинаковая  </a:t>
            </a:r>
            <a:r>
              <a:rPr sz="2800" b="1" dirty="0">
                <a:latin typeface="Calibri"/>
                <a:cs typeface="Calibri"/>
              </a:rPr>
              <a:t>длина, </a:t>
            </a:r>
            <a:r>
              <a:rPr sz="2800" b="1" spc="-5" dirty="0">
                <a:latin typeface="Calibri"/>
                <a:cs typeface="Calibri"/>
              </a:rPr>
              <a:t>время </a:t>
            </a:r>
            <a:r>
              <a:rPr sz="2800" b="1" dirty="0">
                <a:latin typeface="Calibri"/>
                <a:cs typeface="Calibri"/>
              </a:rPr>
              <a:t>выполнения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20" dirty="0">
                <a:latin typeface="Calibri"/>
                <a:cs typeface="Calibri"/>
              </a:rPr>
              <a:t>т.п.), </a:t>
            </a:r>
            <a:r>
              <a:rPr sz="2800" b="1" dirty="0">
                <a:latin typeface="Calibri"/>
                <a:cs typeface="Calibri"/>
              </a:rPr>
              <a:t>путь </a:t>
            </a:r>
            <a:r>
              <a:rPr sz="2800" b="1" spc="-5" dirty="0">
                <a:latin typeface="Calibri"/>
                <a:cs typeface="Calibri"/>
              </a:rPr>
              <a:t>работающей </a:t>
            </a:r>
            <a:r>
              <a:rPr sz="2800" b="1" dirty="0">
                <a:latin typeface="Calibri"/>
                <a:cs typeface="Calibri"/>
              </a:rPr>
              <a:t>конечности</a:t>
            </a:r>
            <a:r>
              <a:rPr sz="2800" b="1" spc="-2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60"/>
              </a:lnSpc>
            </a:pPr>
            <a:r>
              <a:rPr sz="2800" b="1" spc="-5" dirty="0">
                <a:latin typeface="Calibri"/>
                <a:cs typeface="Calibri"/>
              </a:rPr>
              <a:t>напряжения мышц </a:t>
            </a:r>
            <a:r>
              <a:rPr sz="2800" b="1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чем-то </a:t>
            </a:r>
            <a:r>
              <a:rPr sz="2800" b="1" dirty="0">
                <a:latin typeface="Calibri"/>
                <a:cs typeface="Calibri"/>
              </a:rPr>
              <a:t>различны. </a:t>
            </a:r>
            <a:r>
              <a:rPr sz="2800" b="1" spc="5" dirty="0">
                <a:latin typeface="Calibri"/>
                <a:cs typeface="Calibri"/>
              </a:rPr>
              <a:t>При </a:t>
            </a:r>
            <a:r>
              <a:rPr sz="2800" b="1" spc="-10" dirty="0">
                <a:latin typeface="Calibri"/>
                <a:cs typeface="Calibri"/>
              </a:rPr>
              <a:t>этом</a:t>
            </a:r>
            <a:r>
              <a:rPr sz="2800" b="1" spc="-1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многократные</a:t>
            </a:r>
            <a:endParaRPr sz="2800">
              <a:latin typeface="Calibri"/>
              <a:cs typeface="Calibri"/>
            </a:endParaRPr>
          </a:p>
          <a:p>
            <a:pPr marL="241300" marR="546735">
              <a:lnSpc>
                <a:spcPts val="3030"/>
              </a:lnSpc>
              <a:spcBef>
                <a:spcPts val="209"/>
              </a:spcBef>
            </a:pPr>
            <a:r>
              <a:rPr sz="2800" b="1" dirty="0">
                <a:latin typeface="Calibri"/>
                <a:cs typeface="Calibri"/>
              </a:rPr>
              <a:t>повторения таких </a:t>
            </a:r>
            <a:r>
              <a:rPr sz="2800" b="1" spc="-10" dirty="0">
                <a:latin typeface="Calibri"/>
                <a:cs typeface="Calibri"/>
              </a:rPr>
              <a:t>движений </a:t>
            </a:r>
            <a:r>
              <a:rPr sz="2800" b="1" dirty="0">
                <a:latin typeface="Calibri"/>
                <a:cs typeface="Calibri"/>
              </a:rPr>
              <a:t>не </a:t>
            </a:r>
            <a:r>
              <a:rPr sz="2800" b="1" spc="-15" dirty="0">
                <a:latin typeface="Calibri"/>
                <a:cs typeface="Calibri"/>
              </a:rPr>
              <a:t>делают </a:t>
            </a:r>
            <a:r>
              <a:rPr sz="2800" b="1" spc="-5" dirty="0">
                <a:latin typeface="Calibri"/>
                <a:cs typeface="Calibri"/>
              </a:rPr>
              <a:t>эти </a:t>
            </a:r>
            <a:r>
              <a:rPr sz="2800" b="1" spc="5" dirty="0">
                <a:latin typeface="Calibri"/>
                <a:cs typeface="Calibri"/>
              </a:rPr>
              <a:t>параметры</a:t>
            </a:r>
            <a:r>
              <a:rPr sz="2800" b="1" spc="-1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одинаковыми.  Если </a:t>
            </a:r>
            <a:r>
              <a:rPr sz="2800" b="1" spc="-5" dirty="0">
                <a:latin typeface="Calibri"/>
                <a:cs typeface="Calibri"/>
              </a:rPr>
              <a:t>соответствие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dirty="0">
                <a:latin typeface="Calibri"/>
                <a:cs typeface="Calibri"/>
              </a:rPr>
              <a:t>встречается, </a:t>
            </a:r>
            <a:r>
              <a:rPr sz="2800" b="1" spc="-10" dirty="0">
                <a:latin typeface="Calibri"/>
                <a:cs typeface="Calibri"/>
              </a:rPr>
              <a:t>то </a:t>
            </a:r>
            <a:r>
              <a:rPr sz="2800" b="1" dirty="0">
                <a:latin typeface="Calibri"/>
                <a:cs typeface="Calibri"/>
              </a:rPr>
              <a:t>не </a:t>
            </a:r>
            <a:r>
              <a:rPr sz="2800" b="1" spc="-5" dirty="0">
                <a:latin typeface="Calibri"/>
                <a:cs typeface="Calibri"/>
              </a:rPr>
              <a:t>как </a:t>
            </a:r>
            <a:r>
              <a:rPr sz="2800" b="1" dirty="0">
                <a:latin typeface="Calibri"/>
                <a:cs typeface="Calibri"/>
              </a:rPr>
              <a:t>закономерность, </a:t>
            </a:r>
            <a:r>
              <a:rPr sz="2800" b="1" spc="5" dirty="0">
                <a:latin typeface="Calibri"/>
                <a:cs typeface="Calibri"/>
              </a:rPr>
              <a:t>а </a:t>
            </a:r>
            <a:r>
              <a:rPr sz="2800" b="1" spc="-5" dirty="0">
                <a:latin typeface="Calibri"/>
                <a:cs typeface="Calibri"/>
              </a:rPr>
              <a:t>как  </a:t>
            </a:r>
            <a:r>
              <a:rPr sz="2800" b="1" dirty="0">
                <a:latin typeface="Calibri"/>
                <a:cs typeface="Calibri"/>
              </a:rPr>
              <a:t>случайность.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100"/>
              </a:lnSpc>
              <a:spcBef>
                <a:spcPts val="944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b="1" spc="5" dirty="0">
                <a:latin typeface="Calibri"/>
                <a:cs typeface="Calibri"/>
              </a:rPr>
              <a:t>При </a:t>
            </a:r>
            <a:r>
              <a:rPr sz="2800" b="1" spc="-5" dirty="0">
                <a:latin typeface="Calibri"/>
                <a:cs typeface="Calibri"/>
              </a:rPr>
              <a:t>каждом </a:t>
            </a:r>
            <a:r>
              <a:rPr sz="2800" b="1" dirty="0">
                <a:latin typeface="Calibri"/>
                <a:cs typeface="Calibri"/>
              </a:rPr>
              <a:t>новом выполнении нервная </a:t>
            </a:r>
            <a:r>
              <a:rPr sz="2800" b="1" spc="-10" dirty="0">
                <a:latin typeface="Calibri"/>
                <a:cs typeface="Calibri"/>
              </a:rPr>
              <a:t>система </a:t>
            </a:r>
            <a:r>
              <a:rPr sz="2800" b="1" dirty="0">
                <a:latin typeface="Calibri"/>
                <a:cs typeface="Calibri"/>
              </a:rPr>
              <a:t>не </a:t>
            </a:r>
            <a:r>
              <a:rPr sz="2800" b="1" spc="-5" dirty="0">
                <a:latin typeface="Calibri"/>
                <a:cs typeface="Calibri"/>
              </a:rPr>
              <a:t>повторяет </a:t>
            </a:r>
            <a:r>
              <a:rPr sz="2800" b="1" spc="-20" dirty="0">
                <a:latin typeface="Calibri"/>
                <a:cs typeface="Calibri"/>
              </a:rPr>
              <a:t>одни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5" dirty="0">
                <a:latin typeface="Calibri"/>
                <a:cs typeface="Calibri"/>
              </a:rPr>
              <a:t>те  </a:t>
            </a:r>
            <a:r>
              <a:rPr sz="2800" b="1" spc="-25" dirty="0">
                <a:latin typeface="Calibri"/>
                <a:cs typeface="Calibri"/>
              </a:rPr>
              <a:t>же </a:t>
            </a:r>
            <a:r>
              <a:rPr sz="2800" b="1" spc="-5" dirty="0">
                <a:latin typeface="Calibri"/>
                <a:cs typeface="Calibri"/>
              </a:rPr>
              <a:t>команды </a:t>
            </a:r>
            <a:r>
              <a:rPr sz="2800" b="1" dirty="0">
                <a:latin typeface="Calibri"/>
                <a:cs typeface="Calibri"/>
              </a:rPr>
              <a:t>мышцам и </a:t>
            </a:r>
            <a:r>
              <a:rPr sz="2800" b="1" spc="-5" dirty="0">
                <a:latin typeface="Calibri"/>
                <a:cs typeface="Calibri"/>
              </a:rPr>
              <a:t>каждое </a:t>
            </a:r>
            <a:r>
              <a:rPr sz="2800" b="1" dirty="0">
                <a:latin typeface="Calibri"/>
                <a:cs typeface="Calibri"/>
              </a:rPr>
              <a:t>новое повторение совершается в  </a:t>
            </a:r>
            <a:r>
              <a:rPr sz="2800" b="1" spc="-15" dirty="0">
                <a:latin typeface="Calibri"/>
                <a:cs typeface="Calibri"/>
              </a:rPr>
              <a:t>несколько отличных </a:t>
            </a:r>
            <a:r>
              <a:rPr sz="2800" b="1" spc="-5" dirty="0">
                <a:latin typeface="Calibri"/>
                <a:cs typeface="Calibri"/>
              </a:rPr>
              <a:t>условиях. </a:t>
            </a:r>
            <a:r>
              <a:rPr sz="2800" b="1" spc="-10" dirty="0">
                <a:latin typeface="Calibri"/>
                <a:cs typeface="Calibri"/>
              </a:rPr>
              <a:t>Поэтому </a:t>
            </a:r>
            <a:r>
              <a:rPr sz="2800" b="1" dirty="0">
                <a:latin typeface="Calibri"/>
                <a:cs typeface="Calibri"/>
              </a:rPr>
              <a:t>для </a:t>
            </a:r>
            <a:r>
              <a:rPr sz="2800" b="1" spc="-5" dirty="0">
                <a:latin typeface="Calibri"/>
                <a:cs typeface="Calibri"/>
              </a:rPr>
              <a:t>достижения </a:t>
            </a:r>
            <a:r>
              <a:rPr sz="2800" b="1" spc="-20" dirty="0">
                <a:latin typeface="Calibri"/>
                <a:cs typeface="Calibri"/>
              </a:rPr>
              <a:t>одного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того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же  </a:t>
            </a:r>
            <a:r>
              <a:rPr sz="2800" b="1" spc="-20" dirty="0">
                <a:latin typeface="Calibri"/>
                <a:cs typeface="Calibri"/>
              </a:rPr>
              <a:t>результата </a:t>
            </a:r>
            <a:r>
              <a:rPr sz="2800" b="1" spc="-5" dirty="0">
                <a:latin typeface="Calibri"/>
                <a:cs typeface="Calibri"/>
              </a:rPr>
              <a:t>нужны </a:t>
            </a:r>
            <a:r>
              <a:rPr sz="2800" b="1" dirty="0">
                <a:latin typeface="Calibri"/>
                <a:cs typeface="Calibri"/>
              </a:rPr>
              <a:t>не </a:t>
            </a:r>
            <a:r>
              <a:rPr sz="2800" b="1" spc="-10" dirty="0">
                <a:latin typeface="Calibri"/>
                <a:cs typeface="Calibri"/>
              </a:rPr>
              <a:t>одинаковые, </a:t>
            </a:r>
            <a:r>
              <a:rPr sz="2800" b="1" spc="5" dirty="0">
                <a:latin typeface="Calibri"/>
                <a:cs typeface="Calibri"/>
              </a:rPr>
              <a:t>а </a:t>
            </a:r>
            <a:r>
              <a:rPr sz="2800" b="1" spc="-5" dirty="0">
                <a:latin typeface="Calibri"/>
                <a:cs typeface="Calibri"/>
              </a:rPr>
              <a:t>существенно </a:t>
            </a:r>
            <a:r>
              <a:rPr sz="2800" b="1" dirty="0">
                <a:latin typeface="Calibri"/>
                <a:cs typeface="Calibri"/>
              </a:rPr>
              <a:t>различные </a:t>
            </a:r>
            <a:r>
              <a:rPr sz="2800" b="1" spc="-5" dirty="0">
                <a:latin typeface="Calibri"/>
                <a:cs typeface="Calibri"/>
              </a:rPr>
              <a:t>команды  </a:t>
            </a:r>
            <a:r>
              <a:rPr sz="2800" b="1" dirty="0">
                <a:latin typeface="Calibri"/>
                <a:cs typeface="Calibri"/>
              </a:rPr>
              <a:t>мышцам.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932688"/>
            <a:ext cx="10841990" cy="4124325"/>
            <a:chOff x="353568" y="932688"/>
            <a:chExt cx="10841990" cy="4124325"/>
          </a:xfrm>
        </p:grpSpPr>
        <p:sp>
          <p:nvSpPr>
            <p:cNvPr id="3" name="object 3"/>
            <p:cNvSpPr/>
            <p:nvPr/>
          </p:nvSpPr>
          <p:spPr>
            <a:xfrm>
              <a:off x="687324" y="932688"/>
              <a:ext cx="8293608" cy="46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568" y="1179576"/>
              <a:ext cx="10152888" cy="1133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568" y="1728216"/>
              <a:ext cx="9275064" cy="1133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568" y="2276855"/>
              <a:ext cx="10805160" cy="1133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568" y="2825495"/>
              <a:ext cx="10399776" cy="1133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568" y="3374136"/>
              <a:ext cx="10841736" cy="1133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568" y="3922776"/>
              <a:ext cx="7296911" cy="1133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9500" y="771220"/>
            <a:ext cx="10078720" cy="3930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10"/>
              </a:spcBef>
            </a:pPr>
            <a:r>
              <a:rPr sz="4000" b="1" i="1" spc="-5" dirty="0">
                <a:latin typeface="Calibri"/>
                <a:cs typeface="Calibri"/>
              </a:rPr>
              <a:t>тренировка </a:t>
            </a:r>
            <a:r>
              <a:rPr sz="4000" b="1" i="1" spc="-10" dirty="0">
                <a:latin typeface="Calibri"/>
                <a:cs typeface="Calibri"/>
              </a:rPr>
              <a:t>движения </a:t>
            </a:r>
            <a:r>
              <a:rPr sz="4000" b="1" i="1" spc="5" dirty="0">
                <a:latin typeface="Calibri"/>
                <a:cs typeface="Calibri"/>
              </a:rPr>
              <a:t>состоит не</a:t>
            </a:r>
            <a:r>
              <a:rPr sz="4000" b="1" i="1" spc="-130" dirty="0">
                <a:latin typeface="Calibri"/>
                <a:cs typeface="Calibri"/>
              </a:rPr>
              <a:t> </a:t>
            </a:r>
            <a:r>
              <a:rPr sz="4000" b="1" i="1" spc="5" dirty="0">
                <a:latin typeface="Calibri"/>
                <a:cs typeface="Calibri"/>
              </a:rPr>
              <a:t>в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sz="4000" b="1" i="1" spc="-5" dirty="0">
                <a:latin typeface="Calibri"/>
                <a:cs typeface="Calibri"/>
              </a:rPr>
              <a:t>стандартизации </a:t>
            </a:r>
            <a:r>
              <a:rPr sz="4000" b="1" i="1" spc="-15" dirty="0">
                <a:latin typeface="Calibri"/>
                <a:cs typeface="Calibri"/>
              </a:rPr>
              <a:t>команд, </a:t>
            </a:r>
            <a:r>
              <a:rPr sz="4000" b="1" i="1" spc="5" dirty="0">
                <a:latin typeface="Calibri"/>
                <a:cs typeface="Calibri"/>
              </a:rPr>
              <a:t>не в </a:t>
            </a:r>
            <a:r>
              <a:rPr sz="4000" b="1" i="1" dirty="0">
                <a:latin typeface="Calibri"/>
                <a:cs typeface="Calibri"/>
              </a:rPr>
              <a:t>«научении  </a:t>
            </a:r>
            <a:r>
              <a:rPr sz="4000" b="1" i="1" spc="-10" dirty="0">
                <a:latin typeface="Calibri"/>
                <a:cs typeface="Calibri"/>
              </a:rPr>
              <a:t>командам», </a:t>
            </a:r>
            <a:r>
              <a:rPr sz="4000" b="1" i="1" spc="5" dirty="0">
                <a:latin typeface="Calibri"/>
                <a:cs typeface="Calibri"/>
              </a:rPr>
              <a:t>а в </a:t>
            </a:r>
            <a:r>
              <a:rPr sz="4000" b="1" i="1" dirty="0">
                <a:latin typeface="Calibri"/>
                <a:cs typeface="Calibri"/>
              </a:rPr>
              <a:t>научении </a:t>
            </a:r>
            <a:r>
              <a:rPr sz="4000" b="1" i="1" spc="-20" dirty="0">
                <a:latin typeface="Calibri"/>
                <a:cs typeface="Calibri"/>
              </a:rPr>
              <a:t>каждый </a:t>
            </a:r>
            <a:r>
              <a:rPr sz="4000" b="1" i="1" spc="5" dirty="0">
                <a:latin typeface="Calibri"/>
                <a:cs typeface="Calibri"/>
              </a:rPr>
              <a:t>раз  </a:t>
            </a:r>
            <a:r>
              <a:rPr sz="4000" b="1" i="1" dirty="0">
                <a:latin typeface="Calibri"/>
                <a:cs typeface="Calibri"/>
              </a:rPr>
              <a:t>отыскивать и передавать такую </a:t>
            </a:r>
            <a:r>
              <a:rPr sz="4000" b="1" i="1" spc="-30" dirty="0">
                <a:latin typeface="Calibri"/>
                <a:cs typeface="Calibri"/>
              </a:rPr>
              <a:t>команду,  </a:t>
            </a:r>
            <a:r>
              <a:rPr sz="4000" b="1" i="1" spc="-10" dirty="0">
                <a:latin typeface="Calibri"/>
                <a:cs typeface="Calibri"/>
              </a:rPr>
              <a:t>которая </a:t>
            </a:r>
            <a:r>
              <a:rPr sz="4000" b="1" i="1" spc="5" dirty="0">
                <a:latin typeface="Calibri"/>
                <a:cs typeface="Calibri"/>
              </a:rPr>
              <a:t>в </a:t>
            </a:r>
            <a:r>
              <a:rPr sz="4000" b="1" i="1" dirty="0">
                <a:latin typeface="Calibri"/>
                <a:cs typeface="Calibri"/>
              </a:rPr>
              <a:t>условиях </a:t>
            </a:r>
            <a:r>
              <a:rPr sz="4000" b="1" i="1" spc="-20" dirty="0">
                <a:latin typeface="Calibri"/>
                <a:cs typeface="Calibri"/>
              </a:rPr>
              <a:t>каждого </a:t>
            </a:r>
            <a:r>
              <a:rPr sz="4000" b="1" i="1" spc="-10" dirty="0">
                <a:latin typeface="Calibri"/>
                <a:cs typeface="Calibri"/>
              </a:rPr>
              <a:t>конкретного  </a:t>
            </a:r>
            <a:r>
              <a:rPr sz="4000" b="1" i="1" spc="-5" dirty="0">
                <a:latin typeface="Calibri"/>
                <a:cs typeface="Calibri"/>
              </a:rPr>
              <a:t>повторения </a:t>
            </a:r>
            <a:r>
              <a:rPr sz="4000" b="1" i="1" spc="-10" dirty="0">
                <a:latin typeface="Calibri"/>
                <a:cs typeface="Calibri"/>
              </a:rPr>
              <a:t>движения </a:t>
            </a:r>
            <a:r>
              <a:rPr sz="4000" b="1" i="1" dirty="0">
                <a:latin typeface="Calibri"/>
                <a:cs typeface="Calibri"/>
              </a:rPr>
              <a:t>приведет </a:t>
            </a:r>
            <a:r>
              <a:rPr sz="4000" b="1" i="1" spc="5" dirty="0">
                <a:latin typeface="Calibri"/>
                <a:cs typeface="Calibri"/>
              </a:rPr>
              <a:t>к </a:t>
            </a:r>
            <a:r>
              <a:rPr sz="4000" b="1" i="1" spc="-10" dirty="0">
                <a:latin typeface="Calibri"/>
                <a:cs typeface="Calibri"/>
              </a:rPr>
              <a:t>нужному  двигательному</a:t>
            </a:r>
            <a:r>
              <a:rPr sz="4000" b="1" i="1" spc="-40" dirty="0">
                <a:latin typeface="Calibri"/>
                <a:cs typeface="Calibri"/>
              </a:rPr>
              <a:t> </a:t>
            </a:r>
            <a:r>
              <a:rPr sz="4000" b="1" i="1" spc="-20" dirty="0">
                <a:latin typeface="Calibri"/>
                <a:cs typeface="Calibri"/>
              </a:rPr>
              <a:t>результату.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408" y="911352"/>
            <a:ext cx="9714230" cy="4983480"/>
            <a:chOff x="978408" y="911352"/>
            <a:chExt cx="9714230" cy="4983480"/>
          </a:xfrm>
        </p:grpSpPr>
        <p:sp>
          <p:nvSpPr>
            <p:cNvPr id="3" name="object 3"/>
            <p:cNvSpPr/>
            <p:nvPr/>
          </p:nvSpPr>
          <p:spPr>
            <a:xfrm>
              <a:off x="1239012" y="1236944"/>
              <a:ext cx="128015" cy="1277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8720" y="911352"/>
              <a:ext cx="9372600" cy="908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8720" y="1350264"/>
              <a:ext cx="3925824" cy="9083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9" y="1350264"/>
              <a:ext cx="667512" cy="908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6967" y="1350264"/>
              <a:ext cx="3203447" cy="908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7872" y="1350264"/>
              <a:ext cx="1993392" cy="908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08719" y="1350264"/>
              <a:ext cx="1060703" cy="9083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8720" y="1789176"/>
              <a:ext cx="9503664" cy="9083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8408" y="2377440"/>
              <a:ext cx="649223" cy="8442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8720" y="2353055"/>
              <a:ext cx="835152" cy="9083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1327" y="2353055"/>
              <a:ext cx="9049512" cy="9083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8720" y="2791968"/>
              <a:ext cx="8531352" cy="9083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8720" y="3230880"/>
              <a:ext cx="5812535" cy="9083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53199" y="3230880"/>
              <a:ext cx="2971800" cy="9083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20" y="3669791"/>
              <a:ext cx="9089136" cy="9083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720" y="4108703"/>
              <a:ext cx="9244584" cy="9083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8720" y="4547616"/>
              <a:ext cx="7318248" cy="9083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8720" y="4986528"/>
              <a:ext cx="3584448" cy="9083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20520" y="1025144"/>
            <a:ext cx="9114155" cy="458914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0665" marR="137160" indent="-228600">
              <a:lnSpc>
                <a:spcPts val="3460"/>
              </a:lnSpc>
              <a:spcBef>
                <a:spcPts val="52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15" dirty="0">
                <a:latin typeface="Calibri"/>
                <a:cs typeface="Calibri"/>
              </a:rPr>
              <a:t>движение </a:t>
            </a:r>
            <a:r>
              <a:rPr sz="3200" b="1" spc="-5" dirty="0">
                <a:latin typeface="Calibri"/>
                <a:cs typeface="Calibri"/>
              </a:rPr>
              <a:t>не </a:t>
            </a:r>
            <a:r>
              <a:rPr sz="3200" b="1" spc="-10" dirty="0">
                <a:latin typeface="Calibri"/>
                <a:cs typeface="Calibri"/>
              </a:rPr>
              <a:t>хранится </a:t>
            </a:r>
            <a:r>
              <a:rPr sz="3200" b="1" spc="-15" dirty="0">
                <a:latin typeface="Calibri"/>
                <a:cs typeface="Calibri"/>
              </a:rPr>
              <a:t>готовым </a:t>
            </a:r>
            <a:r>
              <a:rPr sz="3200" b="1" spc="-5" dirty="0">
                <a:latin typeface="Calibri"/>
                <a:cs typeface="Calibri"/>
              </a:rPr>
              <a:t>в </a:t>
            </a:r>
            <a:r>
              <a:rPr sz="3200" b="1" spc="-10" dirty="0">
                <a:latin typeface="Calibri"/>
                <a:cs typeface="Calibri"/>
              </a:rPr>
              <a:t>памяти, </a:t>
            </a:r>
            <a:r>
              <a:rPr sz="3200" b="1" spc="-20" dirty="0">
                <a:latin typeface="Calibri"/>
                <a:cs typeface="Calibri"/>
              </a:rPr>
              <a:t>как </a:t>
            </a:r>
            <a:r>
              <a:rPr sz="3200" b="1" spc="-25" dirty="0">
                <a:latin typeface="Calibri"/>
                <a:cs typeface="Calibri"/>
              </a:rPr>
              <a:t>это  </a:t>
            </a:r>
            <a:r>
              <a:rPr sz="3200" b="1" spc="-30" dirty="0">
                <a:latin typeface="Calibri"/>
                <a:cs typeface="Calibri"/>
              </a:rPr>
              <a:t>следует </a:t>
            </a:r>
            <a:r>
              <a:rPr sz="3200" b="1" spc="-5" dirty="0">
                <a:latin typeface="Calibri"/>
                <a:cs typeface="Calibri"/>
              </a:rPr>
              <a:t>из </a:t>
            </a:r>
            <a:r>
              <a:rPr sz="3200" b="1" spc="-10" dirty="0">
                <a:latin typeface="Calibri"/>
                <a:cs typeface="Calibri"/>
              </a:rPr>
              <a:t>условно-рефлекторной теории,</a:t>
            </a:r>
            <a:r>
              <a:rPr sz="3200" b="1" spc="1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не</a:t>
            </a:r>
            <a:endParaRPr sz="3200">
              <a:latin typeface="Calibri"/>
              <a:cs typeface="Calibri"/>
            </a:endParaRPr>
          </a:p>
          <a:p>
            <a:pPr marL="240665">
              <a:lnSpc>
                <a:spcPts val="3400"/>
              </a:lnSpc>
            </a:pPr>
            <a:r>
              <a:rPr sz="3200" b="1" spc="-15" dirty="0">
                <a:latin typeface="Calibri"/>
                <a:cs typeface="Calibri"/>
              </a:rPr>
              <a:t>извлекается </a:t>
            </a:r>
            <a:r>
              <a:rPr sz="3200" b="1" spc="-5" dirty="0">
                <a:latin typeface="Calibri"/>
                <a:cs typeface="Calibri"/>
              </a:rPr>
              <a:t>в случае </a:t>
            </a:r>
            <a:r>
              <a:rPr sz="3200" b="1" spc="-10" dirty="0">
                <a:latin typeface="Calibri"/>
                <a:cs typeface="Calibri"/>
              </a:rPr>
              <a:t>нужды </a:t>
            </a:r>
            <a:r>
              <a:rPr sz="3200" b="1" spc="-5" dirty="0">
                <a:latin typeface="Calibri"/>
                <a:cs typeface="Calibri"/>
              </a:rPr>
              <a:t>из </a:t>
            </a:r>
            <a:r>
              <a:rPr sz="3200" b="1" spc="-10" dirty="0">
                <a:latin typeface="Calibri"/>
                <a:cs typeface="Calibri"/>
              </a:rPr>
              <a:t>кладовых</a:t>
            </a:r>
            <a:r>
              <a:rPr sz="3200" b="1" spc="1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памяти,</a:t>
            </a:r>
            <a:endParaRPr sz="3200">
              <a:latin typeface="Calibri"/>
              <a:cs typeface="Calibri"/>
            </a:endParaRPr>
          </a:p>
          <a:p>
            <a:pPr marL="240665" marR="156210" indent="-228600">
              <a:lnSpc>
                <a:spcPct val="90000"/>
              </a:lnSpc>
              <a:spcBef>
                <a:spcPts val="985"/>
              </a:spcBef>
              <a:tabLst>
                <a:tab pos="5607050" algn="l"/>
              </a:tabLst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5" dirty="0">
                <a:latin typeface="Calibri"/>
                <a:cs typeface="Calibri"/>
              </a:rPr>
              <a:t>а </a:t>
            </a:r>
            <a:r>
              <a:rPr sz="3200" b="1" spc="-15" dirty="0">
                <a:latin typeface="Calibri"/>
                <a:cs typeface="Calibri"/>
              </a:rPr>
              <a:t>каждый </a:t>
            </a:r>
            <a:r>
              <a:rPr sz="3200" b="1" spc="-5" dirty="0">
                <a:latin typeface="Calibri"/>
                <a:cs typeface="Calibri"/>
              </a:rPr>
              <a:t>раз строится </a:t>
            </a:r>
            <a:r>
              <a:rPr sz="3200" b="1" dirty="0">
                <a:latin typeface="Calibri"/>
                <a:cs typeface="Calibri"/>
              </a:rPr>
              <a:t>заново </a:t>
            </a:r>
            <a:r>
              <a:rPr sz="3200" b="1" spc="-5" dirty="0">
                <a:latin typeface="Calibri"/>
                <a:cs typeface="Calibri"/>
              </a:rPr>
              <a:t>в </a:t>
            </a:r>
            <a:r>
              <a:rPr sz="3200" b="1" spc="-10" dirty="0">
                <a:latin typeface="Calibri"/>
                <a:cs typeface="Calibri"/>
              </a:rPr>
              <a:t>процессе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самого  действия, </a:t>
            </a:r>
            <a:r>
              <a:rPr sz="3200" b="1" spc="-20" dirty="0">
                <a:latin typeface="Calibri"/>
                <a:cs typeface="Calibri"/>
              </a:rPr>
              <a:t>чутко </a:t>
            </a:r>
            <a:r>
              <a:rPr sz="3200" b="1" spc="-15" dirty="0">
                <a:latin typeface="Calibri"/>
                <a:cs typeface="Calibri"/>
              </a:rPr>
              <a:t>реагируя </a:t>
            </a:r>
            <a:r>
              <a:rPr sz="3200" b="1" spc="-5" dirty="0">
                <a:latin typeface="Calibri"/>
                <a:cs typeface="Calibri"/>
              </a:rPr>
              <a:t>на </a:t>
            </a:r>
            <a:r>
              <a:rPr sz="3200" b="1" spc="-10" dirty="0">
                <a:latin typeface="Calibri"/>
                <a:cs typeface="Calibri"/>
              </a:rPr>
              <a:t>изменяющуюся  ситуацию. </a:t>
            </a:r>
            <a:r>
              <a:rPr sz="3200" b="1" spc="-5" dirty="0">
                <a:latin typeface="Calibri"/>
                <a:cs typeface="Calibri"/>
              </a:rPr>
              <a:t>В</a:t>
            </a:r>
            <a:r>
              <a:rPr sz="3200" b="1" spc="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памяти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хранятся	</a:t>
            </a:r>
            <a:r>
              <a:rPr sz="3200" b="1" spc="-15" dirty="0">
                <a:latin typeface="Calibri"/>
                <a:cs typeface="Calibri"/>
              </a:rPr>
              <a:t>предписания</a:t>
            </a:r>
            <a:endParaRPr sz="3200">
              <a:latin typeface="Calibri"/>
              <a:cs typeface="Calibri"/>
            </a:endParaRPr>
          </a:p>
          <a:p>
            <a:pPr marL="240665" marR="266700">
              <a:lnSpc>
                <a:spcPct val="90000"/>
              </a:lnSpc>
            </a:pPr>
            <a:r>
              <a:rPr sz="3200" b="1" spc="-10" dirty="0">
                <a:latin typeface="Calibri"/>
                <a:cs typeface="Calibri"/>
              </a:rPr>
              <a:t>(логарифмы) для </a:t>
            </a:r>
            <a:r>
              <a:rPr sz="3200" b="1" spc="-5" dirty="0">
                <a:latin typeface="Calibri"/>
                <a:cs typeface="Calibri"/>
              </a:rPr>
              <a:t>их </a:t>
            </a:r>
            <a:r>
              <a:rPr sz="3200" b="1" spc="-10" dirty="0">
                <a:latin typeface="Calibri"/>
                <a:cs typeface="Calibri"/>
              </a:rPr>
              <a:t>конструирования, </a:t>
            </a:r>
            <a:r>
              <a:rPr sz="3200" b="1" spc="-20" dirty="0">
                <a:latin typeface="Calibri"/>
                <a:cs typeface="Calibri"/>
              </a:rPr>
              <a:t>которые  </a:t>
            </a:r>
            <a:r>
              <a:rPr sz="3200" b="1" spc="-10" dirty="0">
                <a:latin typeface="Calibri"/>
                <a:cs typeface="Calibri"/>
              </a:rPr>
              <a:t>строятся </a:t>
            </a:r>
            <a:r>
              <a:rPr sz="3200" b="1" spc="-5" dirty="0">
                <a:latin typeface="Calibri"/>
                <a:cs typeface="Calibri"/>
              </a:rPr>
              <a:t>на </a:t>
            </a:r>
            <a:r>
              <a:rPr sz="3200" b="1" dirty="0">
                <a:latin typeface="Calibri"/>
                <a:cs typeface="Calibri"/>
              </a:rPr>
              <a:t>основе </a:t>
            </a:r>
            <a:r>
              <a:rPr sz="3200" b="1" spc="-10" dirty="0">
                <a:latin typeface="Calibri"/>
                <a:cs typeface="Calibri"/>
              </a:rPr>
              <a:t>механизма </a:t>
            </a:r>
            <a:r>
              <a:rPr sz="3200" b="1" spc="-5" dirty="0">
                <a:latin typeface="Calibri"/>
                <a:cs typeface="Calibri"/>
              </a:rPr>
              <a:t>не </a:t>
            </a:r>
            <a:r>
              <a:rPr sz="3200" b="1" spc="-10" dirty="0">
                <a:latin typeface="Calibri"/>
                <a:cs typeface="Calibri"/>
              </a:rPr>
              <a:t>стереотипного  воспроизведения, </a:t>
            </a:r>
            <a:r>
              <a:rPr sz="3200" b="1" spc="-5" dirty="0">
                <a:latin typeface="Calibri"/>
                <a:cs typeface="Calibri"/>
              </a:rPr>
              <a:t>а</a:t>
            </a:r>
            <a:r>
              <a:rPr sz="3200" b="1" spc="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целесообразного</a:t>
            </a:r>
            <a:endParaRPr sz="3200">
              <a:latin typeface="Calibri"/>
              <a:cs typeface="Calibri"/>
            </a:endParaRPr>
          </a:p>
          <a:p>
            <a:pPr marL="240665">
              <a:lnSpc>
                <a:spcPts val="3454"/>
              </a:lnSpc>
            </a:pPr>
            <a:r>
              <a:rPr sz="3200" b="1" spc="-10" dirty="0">
                <a:latin typeface="Calibri"/>
                <a:cs typeface="Calibri"/>
              </a:rPr>
              <a:t>приспособления.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941" y="810209"/>
            <a:ext cx="10988675" cy="458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5" dirty="0">
                <a:latin typeface="Calibri"/>
                <a:cs typeface="Calibri"/>
              </a:rPr>
              <a:t>В </a:t>
            </a:r>
            <a:r>
              <a:rPr sz="3200" b="1" spc="-10" dirty="0">
                <a:latin typeface="Calibri"/>
                <a:cs typeface="Calibri"/>
              </a:rPr>
              <a:t>настоящее </a:t>
            </a:r>
            <a:r>
              <a:rPr sz="3200" b="1" spc="-15" dirty="0">
                <a:latin typeface="Calibri"/>
                <a:cs typeface="Calibri"/>
              </a:rPr>
              <a:t>время </a:t>
            </a:r>
            <a:r>
              <a:rPr sz="3200" b="1" spc="-5" dirty="0">
                <a:latin typeface="Calibri"/>
                <a:cs typeface="Calibri"/>
              </a:rPr>
              <a:t>у </a:t>
            </a:r>
            <a:r>
              <a:rPr sz="3200" b="1" spc="-20" dirty="0">
                <a:latin typeface="Calibri"/>
                <a:cs typeface="Calibri"/>
              </a:rPr>
              <a:t>человека выделяют </a:t>
            </a:r>
            <a:r>
              <a:rPr sz="3200" b="1" spc="-10" dirty="0">
                <a:latin typeface="Calibri"/>
                <a:cs typeface="Calibri"/>
              </a:rPr>
              <a:t>пять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уровней</a:t>
            </a:r>
            <a:endParaRPr sz="3200">
              <a:latin typeface="Calibri"/>
              <a:cs typeface="Calibri"/>
            </a:endParaRPr>
          </a:p>
          <a:p>
            <a:pPr marL="241300" marR="5080">
              <a:lnSpc>
                <a:spcPts val="3460"/>
              </a:lnSpc>
              <a:spcBef>
                <a:spcPts val="240"/>
              </a:spcBef>
            </a:pPr>
            <a:r>
              <a:rPr sz="3200" b="1" spc="-5" dirty="0">
                <a:latin typeface="Calibri"/>
                <a:cs typeface="Calibri"/>
              </a:rPr>
              <a:t>построения </a:t>
            </a:r>
            <a:r>
              <a:rPr sz="3200" b="1" spc="-15" dirty="0">
                <a:latin typeface="Calibri"/>
                <a:cs typeface="Calibri"/>
              </a:rPr>
              <a:t>движений, </a:t>
            </a:r>
            <a:r>
              <a:rPr sz="3200" b="1" spc="-20" dirty="0">
                <a:latin typeface="Calibri"/>
                <a:cs typeface="Calibri"/>
              </a:rPr>
              <a:t>которые </a:t>
            </a:r>
            <a:r>
              <a:rPr sz="3200" b="1" spc="-10" dirty="0">
                <a:latin typeface="Calibri"/>
                <a:cs typeface="Calibri"/>
              </a:rPr>
              <a:t>обозначаются буквами </a:t>
            </a:r>
            <a:r>
              <a:rPr sz="3200" b="1" spc="20" dirty="0">
                <a:latin typeface="Calibri"/>
                <a:cs typeface="Calibri"/>
              </a:rPr>
              <a:t>А, </a:t>
            </a:r>
            <a:r>
              <a:rPr sz="3200" b="1" spc="-30" dirty="0">
                <a:latin typeface="Calibri"/>
                <a:cs typeface="Calibri"/>
              </a:rPr>
              <a:t>B,  </a:t>
            </a:r>
            <a:r>
              <a:rPr sz="3200" b="1" spc="-10" dirty="0">
                <a:latin typeface="Calibri"/>
                <a:cs typeface="Calibri"/>
              </a:rPr>
              <a:t>C, </a:t>
            </a:r>
            <a:r>
              <a:rPr sz="3200" b="1" spc="-5" dirty="0">
                <a:latin typeface="Calibri"/>
                <a:cs typeface="Calibri"/>
              </a:rPr>
              <a:t>D и E и </a:t>
            </a:r>
            <a:r>
              <a:rPr sz="3200" b="1" spc="-10" dirty="0">
                <a:latin typeface="Calibri"/>
                <a:cs typeface="Calibri"/>
              </a:rPr>
              <a:t>имеют </a:t>
            </a:r>
            <a:r>
              <a:rPr sz="3200" b="1" spc="-20" dirty="0">
                <a:latin typeface="Calibri"/>
                <a:cs typeface="Calibri"/>
              </a:rPr>
              <a:t>следующие</a:t>
            </a:r>
            <a:r>
              <a:rPr sz="3200" b="1" spc="1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названия: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spcBef>
                <a:spcPts val="54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5" dirty="0">
                <a:latin typeface="Calibri"/>
                <a:cs typeface="Calibri"/>
              </a:rPr>
              <a:t>A – уровень </a:t>
            </a:r>
            <a:r>
              <a:rPr sz="3200" b="1" spc="-10" dirty="0">
                <a:latin typeface="Calibri"/>
                <a:cs typeface="Calibri"/>
              </a:rPr>
              <a:t>тонуса </a:t>
            </a:r>
            <a:r>
              <a:rPr sz="3200" b="1" spc="-5" dirty="0">
                <a:latin typeface="Calibri"/>
                <a:cs typeface="Calibri"/>
              </a:rPr>
              <a:t>и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осанки;</a:t>
            </a:r>
            <a:endParaRPr sz="3200">
              <a:latin typeface="Calibri"/>
              <a:cs typeface="Calibri"/>
            </a:endParaRPr>
          </a:p>
          <a:p>
            <a:pPr marL="241300" marR="1988820">
              <a:lnSpc>
                <a:spcPts val="3460"/>
              </a:lnSpc>
              <a:spcBef>
                <a:spcPts val="240"/>
              </a:spcBef>
            </a:pPr>
            <a:r>
              <a:rPr sz="3200" b="1" spc="-5" dirty="0">
                <a:latin typeface="Calibri"/>
                <a:cs typeface="Calibri"/>
              </a:rPr>
              <a:t>B – уровень </a:t>
            </a:r>
            <a:r>
              <a:rPr sz="3200" b="1" spc="-10" dirty="0">
                <a:latin typeface="Calibri"/>
                <a:cs typeface="Calibri"/>
              </a:rPr>
              <a:t>синергии (согласованных </a:t>
            </a:r>
            <a:r>
              <a:rPr sz="3200" b="1" spc="-5" dirty="0">
                <a:latin typeface="Calibri"/>
                <a:cs typeface="Calibri"/>
              </a:rPr>
              <a:t>мышечных  </a:t>
            </a:r>
            <a:r>
              <a:rPr sz="3200" b="1" spc="-10" dirty="0">
                <a:latin typeface="Calibri"/>
                <a:cs typeface="Calibri"/>
              </a:rPr>
              <a:t>сокращений);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b="1" spc="-5" dirty="0">
                <a:latin typeface="Calibri"/>
                <a:cs typeface="Calibri"/>
              </a:rPr>
              <a:t>C – уровень пространственного</a:t>
            </a:r>
            <a:r>
              <a:rPr sz="3200" b="1" spc="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поля;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454"/>
              </a:lnSpc>
            </a:pPr>
            <a:r>
              <a:rPr sz="3200" b="1" spc="-5" dirty="0">
                <a:latin typeface="Calibri"/>
                <a:cs typeface="Calibri"/>
              </a:rPr>
              <a:t>D – уровень </a:t>
            </a:r>
            <a:r>
              <a:rPr sz="3200" b="1" spc="-10" dirty="0">
                <a:latin typeface="Calibri"/>
                <a:cs typeface="Calibri"/>
              </a:rPr>
              <a:t>предметных действий </a:t>
            </a:r>
            <a:r>
              <a:rPr sz="3200" b="1" spc="-5" dirty="0">
                <a:latin typeface="Calibri"/>
                <a:cs typeface="Calibri"/>
              </a:rPr>
              <a:t>(смысловых</a:t>
            </a:r>
            <a:r>
              <a:rPr sz="3200" b="1" spc="1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цепей);</a:t>
            </a:r>
            <a:endParaRPr sz="3200">
              <a:latin typeface="Calibri"/>
              <a:cs typeface="Calibri"/>
            </a:endParaRPr>
          </a:p>
          <a:p>
            <a:pPr marL="241300" marR="443865">
              <a:lnSpc>
                <a:spcPts val="3460"/>
              </a:lnSpc>
              <a:spcBef>
                <a:spcPts val="240"/>
              </a:spcBef>
            </a:pPr>
            <a:r>
              <a:rPr sz="3200" b="1" spc="-5" dirty="0">
                <a:latin typeface="Calibri"/>
                <a:cs typeface="Calibri"/>
              </a:rPr>
              <a:t>E – </a:t>
            </a:r>
            <a:r>
              <a:rPr sz="3200" b="1" spc="-10" dirty="0">
                <a:latin typeface="Calibri"/>
                <a:cs typeface="Calibri"/>
              </a:rPr>
              <a:t>группа </a:t>
            </a:r>
            <a:r>
              <a:rPr sz="3200" b="1" dirty="0">
                <a:latin typeface="Calibri"/>
                <a:cs typeface="Calibri"/>
              </a:rPr>
              <a:t>высших </a:t>
            </a:r>
            <a:r>
              <a:rPr sz="3200" b="1" spc="-10" dirty="0">
                <a:latin typeface="Calibri"/>
                <a:cs typeface="Calibri"/>
              </a:rPr>
              <a:t>кортикальных </a:t>
            </a:r>
            <a:r>
              <a:rPr sz="3200" b="1" spc="-5" dirty="0">
                <a:latin typeface="Calibri"/>
                <a:cs typeface="Calibri"/>
              </a:rPr>
              <a:t>уровней </a:t>
            </a:r>
            <a:r>
              <a:rPr sz="3200" b="1" spc="-10" dirty="0">
                <a:latin typeface="Calibri"/>
                <a:cs typeface="Calibri"/>
              </a:rPr>
              <a:t>символической  </a:t>
            </a:r>
            <a:r>
              <a:rPr sz="3200" b="1" spc="-15" dirty="0">
                <a:latin typeface="Calibri"/>
                <a:cs typeface="Calibri"/>
              </a:rPr>
              <a:t>координации </a:t>
            </a:r>
            <a:r>
              <a:rPr sz="3200" b="1" spc="-10" dirty="0">
                <a:latin typeface="Calibri"/>
                <a:cs typeface="Calibri"/>
              </a:rPr>
              <a:t>(письма, речи </a:t>
            </a:r>
            <a:r>
              <a:rPr sz="3200" b="1" spc="-5" dirty="0">
                <a:latin typeface="Calibri"/>
                <a:cs typeface="Calibri"/>
              </a:rPr>
              <a:t>и</a:t>
            </a:r>
            <a:r>
              <a:rPr sz="3200" b="1" spc="12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т.п.).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1615439"/>
            <a:ext cx="11503660" cy="3877310"/>
            <a:chOff x="353568" y="1615439"/>
            <a:chExt cx="11503660" cy="3877310"/>
          </a:xfrm>
        </p:grpSpPr>
        <p:sp>
          <p:nvSpPr>
            <p:cNvPr id="3" name="object 3"/>
            <p:cNvSpPr/>
            <p:nvPr/>
          </p:nvSpPr>
          <p:spPr>
            <a:xfrm>
              <a:off x="476107" y="2019299"/>
              <a:ext cx="155740" cy="155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568" y="1615439"/>
              <a:ext cx="7507224" cy="1133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4136" y="1615439"/>
              <a:ext cx="4291583" cy="1133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568" y="2164079"/>
              <a:ext cx="4507992" cy="1133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4903" y="2164079"/>
              <a:ext cx="7671816" cy="1133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568" y="2712719"/>
              <a:ext cx="9698736" cy="1133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5648" y="2712719"/>
              <a:ext cx="2020824" cy="11338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568" y="3261360"/>
              <a:ext cx="4989576" cy="1133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6488" y="3261360"/>
              <a:ext cx="5772912" cy="11338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568" y="3810000"/>
              <a:ext cx="10997184" cy="11338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568" y="4358639"/>
              <a:ext cx="9957816" cy="11338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0900" y="1754886"/>
            <a:ext cx="10971530" cy="338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05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-695" dirty="0">
                <a:latin typeface="Arial"/>
                <a:cs typeface="Arial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Располагая </a:t>
            </a:r>
            <a:r>
              <a:rPr sz="4000" b="1" spc="-5" dirty="0">
                <a:latin typeface="Calibri"/>
                <a:cs typeface="Calibri"/>
              </a:rPr>
              <a:t>неограниченными </a:t>
            </a:r>
            <a:r>
              <a:rPr sz="4000" b="1" spc="-15" dirty="0">
                <a:latin typeface="Calibri"/>
                <a:cs typeface="Calibri"/>
              </a:rPr>
              <a:t>двигательными</a:t>
            </a:r>
            <a:endParaRPr sz="4000">
              <a:latin typeface="Calibri"/>
              <a:cs typeface="Calibri"/>
            </a:endParaRPr>
          </a:p>
          <a:p>
            <a:pPr marL="241300" marR="5080">
              <a:lnSpc>
                <a:spcPts val="4320"/>
              </a:lnSpc>
              <a:spcBef>
                <a:spcPts val="305"/>
              </a:spcBef>
              <a:tabLst>
                <a:tab pos="4073525" algn="l"/>
              </a:tabLst>
            </a:pPr>
            <a:r>
              <a:rPr sz="4000" b="1" dirty="0">
                <a:latin typeface="Calibri"/>
                <a:cs typeface="Calibri"/>
              </a:rPr>
              <a:t>возможностями	</a:t>
            </a:r>
            <a:r>
              <a:rPr sz="4000" b="1" spc="-10" dirty="0">
                <a:latin typeface="Calibri"/>
                <a:cs typeface="Calibri"/>
              </a:rPr>
              <a:t>человеческое </a:t>
            </a:r>
            <a:r>
              <a:rPr sz="4000" b="1" spc="-25" dirty="0">
                <a:latin typeface="Calibri"/>
                <a:cs typeface="Calibri"/>
              </a:rPr>
              <a:t>тело может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быть  </a:t>
            </a:r>
            <a:r>
              <a:rPr sz="4000" b="1" spc="-5" dirty="0">
                <a:latin typeface="Calibri"/>
                <a:cs typeface="Calibri"/>
              </a:rPr>
              <a:t>управляемым </a:t>
            </a:r>
            <a:r>
              <a:rPr sz="4000" b="1" spc="-25" dirty="0">
                <a:latin typeface="Calibri"/>
                <a:cs typeface="Calibri"/>
              </a:rPr>
              <a:t>только </a:t>
            </a:r>
            <a:r>
              <a:rPr sz="4000" b="1" spc="5" dirty="0">
                <a:latin typeface="Calibri"/>
                <a:cs typeface="Calibri"/>
              </a:rPr>
              <a:t>в </a:t>
            </a:r>
            <a:r>
              <a:rPr sz="4000" b="1" spc="-10" dirty="0">
                <a:latin typeface="Calibri"/>
                <a:cs typeface="Calibri"/>
              </a:rPr>
              <a:t>том </a:t>
            </a:r>
            <a:r>
              <a:rPr sz="4000" b="1" dirty="0">
                <a:latin typeface="Calibri"/>
                <a:cs typeface="Calibri"/>
              </a:rPr>
              <a:t>случае, если</a:t>
            </a:r>
            <a:r>
              <a:rPr sz="4000" b="1" spc="-170" dirty="0">
                <a:latin typeface="Calibri"/>
                <a:cs typeface="Calibri"/>
              </a:rPr>
              <a:t> </a:t>
            </a:r>
            <a:r>
              <a:rPr sz="4000" b="1" spc="-45" dirty="0">
                <a:latin typeface="Calibri"/>
                <a:cs typeface="Calibri"/>
              </a:rPr>
              <a:t>будет</a:t>
            </a:r>
            <a:endParaRPr sz="4000">
              <a:latin typeface="Calibri"/>
              <a:cs typeface="Calibri"/>
            </a:endParaRPr>
          </a:p>
          <a:p>
            <a:pPr marL="241300">
              <a:lnSpc>
                <a:spcPts val="4020"/>
              </a:lnSpc>
            </a:pPr>
            <a:r>
              <a:rPr sz="4000" b="1" spc="-5" dirty="0">
                <a:latin typeface="Calibri"/>
                <a:cs typeface="Calibri"/>
              </a:rPr>
              <a:t>«сопровождаться» </a:t>
            </a:r>
            <a:r>
              <a:rPr sz="4000" b="1" spc="-10" dirty="0">
                <a:latin typeface="Calibri"/>
                <a:cs typeface="Calibri"/>
              </a:rPr>
              <a:t>определенным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видом</a:t>
            </a:r>
            <a:endParaRPr sz="4000">
              <a:latin typeface="Calibri"/>
              <a:cs typeface="Calibri"/>
            </a:endParaRPr>
          </a:p>
          <a:p>
            <a:pPr marL="241300" marR="520700">
              <a:lnSpc>
                <a:spcPts val="4320"/>
              </a:lnSpc>
              <a:spcBef>
                <a:spcPts val="305"/>
              </a:spcBef>
            </a:pPr>
            <a:r>
              <a:rPr sz="4000" b="1" spc="-5" dirty="0">
                <a:latin typeface="Calibri"/>
                <a:cs typeface="Calibri"/>
              </a:rPr>
              <a:t>чувствительности, </a:t>
            </a:r>
            <a:r>
              <a:rPr sz="4000" b="1" spc="-15" dirty="0">
                <a:latin typeface="Calibri"/>
                <a:cs typeface="Calibri"/>
              </a:rPr>
              <a:t>который </a:t>
            </a:r>
            <a:r>
              <a:rPr sz="4000" b="1" spc="-45" dirty="0">
                <a:latin typeface="Calibri"/>
                <a:cs typeface="Calibri"/>
              </a:rPr>
              <a:t>будет </a:t>
            </a:r>
            <a:r>
              <a:rPr sz="4000" b="1" dirty="0">
                <a:latin typeface="Calibri"/>
                <a:cs typeface="Calibri"/>
              </a:rPr>
              <a:t>вести за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ней  </a:t>
            </a:r>
            <a:r>
              <a:rPr sz="4000" b="1" dirty="0">
                <a:latin typeface="Calibri"/>
                <a:cs typeface="Calibri"/>
              </a:rPr>
              <a:t>непрерывный </a:t>
            </a:r>
            <a:r>
              <a:rPr sz="4000" b="1" spc="-15" dirty="0">
                <a:latin typeface="Calibri"/>
                <a:cs typeface="Calibri"/>
              </a:rPr>
              <a:t>контроль </a:t>
            </a:r>
            <a:r>
              <a:rPr sz="4000" b="1" spc="5" dirty="0">
                <a:latin typeface="Calibri"/>
                <a:cs typeface="Calibri"/>
              </a:rPr>
              <a:t>и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корректировку.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752855"/>
            <a:ext cx="11960860" cy="5538470"/>
            <a:chOff x="231647" y="752855"/>
            <a:chExt cx="11960860" cy="5538470"/>
          </a:xfrm>
        </p:grpSpPr>
        <p:sp>
          <p:nvSpPr>
            <p:cNvPr id="3" name="object 3"/>
            <p:cNvSpPr/>
            <p:nvPr/>
          </p:nvSpPr>
          <p:spPr>
            <a:xfrm>
              <a:off x="464208" y="1037299"/>
              <a:ext cx="118559" cy="114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056" y="752855"/>
              <a:ext cx="7354824" cy="801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21295" y="752855"/>
              <a:ext cx="4282440" cy="801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056" y="1136903"/>
              <a:ext cx="9634728" cy="801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056" y="1520951"/>
              <a:ext cx="9436608" cy="801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1905000"/>
              <a:ext cx="10759440" cy="801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2289047"/>
              <a:ext cx="10610088" cy="8016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056" y="2673095"/>
              <a:ext cx="2715768" cy="8016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1647" y="3200400"/>
              <a:ext cx="579120" cy="7528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8056" y="3185160"/>
              <a:ext cx="1481328" cy="8016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7800" y="3185160"/>
              <a:ext cx="4684776" cy="801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9863" y="3185160"/>
              <a:ext cx="3401567" cy="8016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9847" y="3185160"/>
              <a:ext cx="2849879" cy="8016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8056" y="3569207"/>
              <a:ext cx="5010912" cy="8016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05983" y="3569207"/>
              <a:ext cx="5907023" cy="8016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056" y="3953255"/>
              <a:ext cx="4322064" cy="8016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536" y="3953255"/>
              <a:ext cx="600456" cy="8016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7407" y="3953255"/>
              <a:ext cx="2779776" cy="8016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3953255"/>
              <a:ext cx="4239767" cy="8016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63783" y="3953255"/>
              <a:ext cx="731520" cy="8016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056" y="4337303"/>
              <a:ext cx="4300728" cy="8016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67200" y="4337303"/>
              <a:ext cx="1350264" cy="8016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5880" y="4337303"/>
              <a:ext cx="6833616" cy="8016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8056" y="4721352"/>
              <a:ext cx="11570208" cy="80162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8056" y="5105400"/>
              <a:ext cx="11743944" cy="8016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056" y="5489447"/>
              <a:ext cx="3142488" cy="80162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08959" y="5489447"/>
              <a:ext cx="4273295" cy="80162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10400" y="5489447"/>
              <a:ext cx="4218432" cy="80162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7243" y="849579"/>
            <a:ext cx="11529695" cy="51923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719455" indent="-229235">
              <a:lnSpc>
                <a:spcPct val="90000"/>
              </a:lnSpc>
              <a:spcBef>
                <a:spcPts val="44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5" dirty="0">
                <a:latin typeface="Arial Black"/>
                <a:cs typeface="Arial Black"/>
              </a:rPr>
              <a:t>Важнейшим принципом </a:t>
            </a:r>
            <a:r>
              <a:rPr sz="2800" dirty="0">
                <a:latin typeface="Arial Black"/>
                <a:cs typeface="Arial Black"/>
              </a:rPr>
              <a:t>является </a:t>
            </a:r>
            <a:r>
              <a:rPr sz="2800" spc="5" dirty="0">
                <a:latin typeface="Arial Black"/>
                <a:cs typeface="Arial Black"/>
              </a:rPr>
              <a:t>принцип</a:t>
            </a:r>
            <a:r>
              <a:rPr sz="2800" spc="-22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контроля  над движением </a:t>
            </a:r>
            <a:r>
              <a:rPr sz="2800" spc="5" dirty="0">
                <a:latin typeface="Arial Black"/>
                <a:cs typeface="Arial Black"/>
              </a:rPr>
              <a:t>при помощи </a:t>
            </a:r>
            <a:r>
              <a:rPr sz="2800" spc="-5" dirty="0">
                <a:latin typeface="Arial Black"/>
                <a:cs typeface="Arial Black"/>
              </a:rPr>
              <a:t>чувствительной  </a:t>
            </a:r>
            <a:r>
              <a:rPr sz="2800" dirty="0">
                <a:latin typeface="Arial Black"/>
                <a:cs typeface="Arial Black"/>
              </a:rPr>
              <a:t>(афферентной) </a:t>
            </a:r>
            <a:r>
              <a:rPr sz="2800" spc="-5" dirty="0">
                <a:latin typeface="Arial Black"/>
                <a:cs typeface="Arial Black"/>
              </a:rPr>
              <a:t>сигнализации, </a:t>
            </a:r>
            <a:r>
              <a:rPr sz="2800" dirty="0">
                <a:latin typeface="Arial Black"/>
                <a:cs typeface="Arial Black"/>
              </a:rPr>
              <a:t>непрерывно  поступающей от органов </a:t>
            </a:r>
            <a:r>
              <a:rPr sz="2800" spc="-5" dirty="0">
                <a:latin typeface="Arial Black"/>
                <a:cs typeface="Arial Black"/>
              </a:rPr>
              <a:t>чувств,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dirty="0">
                <a:latin typeface="Arial Black"/>
                <a:cs typeface="Arial Black"/>
              </a:rPr>
              <a:t>внесения </a:t>
            </a:r>
            <a:r>
              <a:rPr sz="2800" spc="-5" dirty="0">
                <a:latin typeface="Arial Black"/>
                <a:cs typeface="Arial Black"/>
              </a:rPr>
              <a:t>на </a:t>
            </a:r>
            <a:r>
              <a:rPr sz="2800" spc="5" dirty="0">
                <a:latin typeface="Arial Black"/>
                <a:cs typeface="Arial Black"/>
              </a:rPr>
              <a:t>ее  </a:t>
            </a:r>
            <a:r>
              <a:rPr sz="2800" dirty="0">
                <a:latin typeface="Arial Black"/>
                <a:cs typeface="Arial Black"/>
              </a:rPr>
              <a:t>основе непрерывных </a:t>
            </a:r>
            <a:r>
              <a:rPr sz="2800" spc="5" dirty="0">
                <a:latin typeface="Arial Black"/>
                <a:cs typeface="Arial Black"/>
              </a:rPr>
              <a:t>поправок в </a:t>
            </a:r>
            <a:r>
              <a:rPr sz="2800" spc="-5" dirty="0">
                <a:latin typeface="Arial Black"/>
                <a:cs typeface="Arial Black"/>
              </a:rPr>
              <a:t>каждый момент  </a:t>
            </a:r>
            <a:r>
              <a:rPr sz="2800" dirty="0">
                <a:latin typeface="Arial Black"/>
                <a:cs typeface="Arial Black"/>
              </a:rPr>
              <a:t>движения.</a:t>
            </a:r>
            <a:endParaRPr sz="2800">
              <a:latin typeface="Arial Black"/>
              <a:cs typeface="Arial Black"/>
            </a:endParaRPr>
          </a:p>
          <a:p>
            <a:pPr marL="241300" marR="5080" indent="-229235">
              <a:lnSpc>
                <a:spcPct val="89100"/>
              </a:lnSpc>
              <a:spcBef>
                <a:spcPts val="910"/>
              </a:spcBef>
              <a:tabLst>
                <a:tab pos="5000625" algn="l"/>
              </a:tabLst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Этот </a:t>
            </a:r>
            <a:r>
              <a:rPr sz="2800" spc="5" dirty="0">
                <a:latin typeface="Arial Black"/>
                <a:cs typeface="Arial Black"/>
              </a:rPr>
              <a:t>принцип </a:t>
            </a:r>
            <a:r>
              <a:rPr sz="2800" dirty="0">
                <a:latin typeface="Arial Black"/>
                <a:cs typeface="Arial Black"/>
              </a:rPr>
              <a:t>назван Н.А. Бернштейном </a:t>
            </a:r>
            <a:r>
              <a:rPr sz="2950" i="1" spc="-100" dirty="0">
                <a:latin typeface="Arial Black"/>
                <a:cs typeface="Arial Black"/>
              </a:rPr>
              <a:t>принципом  </a:t>
            </a:r>
            <a:r>
              <a:rPr sz="2950" i="1" spc="-105" dirty="0">
                <a:latin typeface="Arial Black"/>
                <a:cs typeface="Arial Black"/>
              </a:rPr>
              <a:t>сенсорных</a:t>
            </a:r>
            <a:r>
              <a:rPr sz="2950" i="1" spc="-65" dirty="0">
                <a:latin typeface="Arial Black"/>
                <a:cs typeface="Arial Black"/>
              </a:rPr>
              <a:t> </a:t>
            </a:r>
            <a:r>
              <a:rPr sz="2950" i="1" spc="-100" dirty="0">
                <a:latin typeface="Arial Black"/>
                <a:cs typeface="Arial Black"/>
              </a:rPr>
              <a:t>коррекций	</a:t>
            </a:r>
            <a:r>
              <a:rPr sz="2800" dirty="0">
                <a:latin typeface="Arial Black"/>
                <a:cs typeface="Arial Black"/>
              </a:rPr>
              <a:t>При этом преобладающей  является мышечно-суставная (проприоцептивная)  </a:t>
            </a:r>
            <a:r>
              <a:rPr sz="2800" spc="-5" dirty="0">
                <a:latin typeface="Arial Black"/>
                <a:cs typeface="Arial Black"/>
              </a:rPr>
              <a:t>чувствительность. </a:t>
            </a:r>
            <a:r>
              <a:rPr sz="2800" dirty="0">
                <a:latin typeface="Arial Black"/>
                <a:cs typeface="Arial Black"/>
              </a:rPr>
              <a:t>Все </a:t>
            </a:r>
            <a:r>
              <a:rPr sz="2800" spc="-5" dirty="0">
                <a:latin typeface="Arial Black"/>
                <a:cs typeface="Arial Black"/>
              </a:rPr>
              <a:t>другие </a:t>
            </a:r>
            <a:r>
              <a:rPr sz="2800" dirty="0">
                <a:latin typeface="Arial Black"/>
                <a:cs typeface="Arial Black"/>
              </a:rPr>
              <a:t>виды </a:t>
            </a:r>
            <a:r>
              <a:rPr sz="2800" spc="-5" dirty="0">
                <a:latin typeface="Arial Black"/>
                <a:cs typeface="Arial Black"/>
              </a:rPr>
              <a:t>чувствительности  </a:t>
            </a:r>
            <a:r>
              <a:rPr sz="2800" dirty="0">
                <a:latin typeface="Arial Black"/>
                <a:cs typeface="Arial Black"/>
              </a:rPr>
              <a:t>(зрение, слух, осязание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dirty="0">
                <a:latin typeface="Arial Black"/>
                <a:cs typeface="Arial Black"/>
              </a:rPr>
              <a:t>др.) в различных случаях в  </a:t>
            </a:r>
            <a:r>
              <a:rPr sz="2800" spc="5" dirty="0">
                <a:latin typeface="Arial Black"/>
                <a:cs typeface="Arial Black"/>
              </a:rPr>
              <a:t>большей или </a:t>
            </a:r>
            <a:r>
              <a:rPr sz="2800" dirty="0">
                <a:latin typeface="Arial Black"/>
                <a:cs typeface="Arial Black"/>
              </a:rPr>
              <a:t>меньшей степени выступают </a:t>
            </a:r>
            <a:r>
              <a:rPr sz="2800" spc="5" dirty="0">
                <a:latin typeface="Arial Black"/>
                <a:cs typeface="Arial Black"/>
              </a:rPr>
              <a:t>лишь в</a:t>
            </a:r>
            <a:r>
              <a:rPr sz="2800" spc="-290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роли  помощников </a:t>
            </a:r>
            <a:r>
              <a:rPr sz="2800" dirty="0">
                <a:latin typeface="Arial Black"/>
                <a:cs typeface="Arial Black"/>
              </a:rPr>
              <a:t>проприоцептивной</a:t>
            </a:r>
            <a:r>
              <a:rPr sz="2800" spc="-14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чувствительности.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63753"/>
            <a:ext cx="36836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Поэтому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0" y="1533144"/>
            <a:ext cx="11768455" cy="5282565"/>
            <a:chOff x="0" y="1533144"/>
            <a:chExt cx="11768455" cy="5282565"/>
          </a:xfrm>
        </p:grpSpPr>
        <p:sp>
          <p:nvSpPr>
            <p:cNvPr id="4" name="object 4"/>
            <p:cNvSpPr/>
            <p:nvPr/>
          </p:nvSpPr>
          <p:spPr>
            <a:xfrm>
              <a:off x="109409" y="1868424"/>
              <a:ext cx="141321" cy="146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63624"/>
              <a:ext cx="4876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3" y="1533144"/>
              <a:ext cx="11353800" cy="950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67" y="1539240"/>
              <a:ext cx="11311128" cy="908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1" y="1972056"/>
              <a:ext cx="3352800" cy="950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7" y="1978152"/>
              <a:ext cx="3310128" cy="908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0255" y="1972056"/>
              <a:ext cx="3221736" cy="950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6351" y="1978152"/>
              <a:ext cx="3179064" cy="9083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1264" y="1972056"/>
              <a:ext cx="4507992" cy="950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47359" y="1978152"/>
              <a:ext cx="4465320" cy="9083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560319"/>
              <a:ext cx="524256" cy="8869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66416"/>
              <a:ext cx="4876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1" y="2535936"/>
              <a:ext cx="3925824" cy="950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67" y="2542032"/>
              <a:ext cx="3883152" cy="9083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3279" y="2535936"/>
              <a:ext cx="3197352" cy="950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89376" y="2542032"/>
              <a:ext cx="3154679" cy="9083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95415" y="2535936"/>
              <a:ext cx="810767" cy="9509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1511" y="2542032"/>
              <a:ext cx="768095" cy="9083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0967" y="2535936"/>
              <a:ext cx="786384" cy="950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7064" y="2542032"/>
              <a:ext cx="743712" cy="9083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6623" y="2535936"/>
              <a:ext cx="5251704" cy="9509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2719" y="2542032"/>
              <a:ext cx="5209032" cy="9083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671" y="2974847"/>
              <a:ext cx="1036319" cy="9509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67" y="2980944"/>
              <a:ext cx="993647" cy="90830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776" y="2974847"/>
              <a:ext cx="2715768" cy="9509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9872" y="2980944"/>
              <a:ext cx="2673095" cy="90830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3566160"/>
              <a:ext cx="524256" cy="8869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3572255"/>
              <a:ext cx="4876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671" y="3541776"/>
              <a:ext cx="5394960" cy="9509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67" y="3547872"/>
              <a:ext cx="5352288" cy="90830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52415" y="3541776"/>
              <a:ext cx="786384" cy="950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8511" y="3547872"/>
              <a:ext cx="743712" cy="9083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8071" y="3541776"/>
              <a:ext cx="3386328" cy="95097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54167" y="3547872"/>
              <a:ext cx="3343655" cy="9083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49183" y="3541776"/>
              <a:ext cx="3221735" cy="95097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55280" y="3547872"/>
              <a:ext cx="3179064" cy="9083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673" y="3980688"/>
              <a:ext cx="10866120" cy="9509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769" y="3986783"/>
              <a:ext cx="10823448" cy="9083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572000"/>
              <a:ext cx="524256" cy="8869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578095"/>
              <a:ext cx="4876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671" y="4547616"/>
              <a:ext cx="5986272" cy="95097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767" y="4553711"/>
              <a:ext cx="5943600" cy="9083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43728" y="4547616"/>
              <a:ext cx="786384" cy="950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49823" y="4553711"/>
              <a:ext cx="743712" cy="9083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39384" y="4547616"/>
              <a:ext cx="5452871" cy="95097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45479" y="4553711"/>
              <a:ext cx="5410200" cy="90830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673" y="4986528"/>
              <a:ext cx="11125200" cy="9509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767" y="4992623"/>
              <a:ext cx="11082528" cy="9083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673" y="5425440"/>
              <a:ext cx="10732008" cy="9509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767" y="5431535"/>
              <a:ext cx="10689336" cy="90830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671" y="5864352"/>
              <a:ext cx="5169408" cy="95097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767" y="5870446"/>
              <a:ext cx="5126736" cy="90830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8739" y="1651507"/>
            <a:ext cx="11299190" cy="48450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0" marR="377825" indent="-228600">
              <a:lnSpc>
                <a:spcPts val="3460"/>
              </a:lnSpc>
              <a:spcBef>
                <a:spcPts val="52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10" dirty="0">
                <a:latin typeface="Calibri"/>
                <a:cs typeface="Calibri"/>
              </a:rPr>
              <a:t>Организм физиологически приспособлен </a:t>
            </a:r>
            <a:r>
              <a:rPr sz="3200" b="1" spc="-5" dirty="0">
                <a:latin typeface="Calibri"/>
                <a:cs typeface="Calibri"/>
              </a:rPr>
              <a:t>к восстановлению  </a:t>
            </a:r>
            <a:r>
              <a:rPr sz="3200" b="1" spc="-15" dirty="0">
                <a:latin typeface="Calibri"/>
                <a:cs typeface="Calibri"/>
              </a:rPr>
              <a:t>движения, </a:t>
            </a:r>
            <a:r>
              <a:rPr sz="3200" b="1" spc="-5" dirty="0">
                <a:latin typeface="Calibri"/>
                <a:cs typeface="Calibri"/>
              </a:rPr>
              <a:t>ибо </a:t>
            </a:r>
            <a:r>
              <a:rPr sz="3200" b="1" spc="-15" dirty="0">
                <a:latin typeface="Calibri"/>
                <a:cs typeface="Calibri"/>
              </a:rPr>
              <a:t>ежемгновенно </a:t>
            </a:r>
            <a:r>
              <a:rPr sz="3200" b="1" spc="-20" dirty="0">
                <a:latin typeface="Calibri"/>
                <a:cs typeface="Calibri"/>
              </a:rPr>
              <a:t>его </a:t>
            </a:r>
            <a:r>
              <a:rPr sz="3200" b="1" spc="-5" dirty="0">
                <a:latin typeface="Calibri"/>
                <a:cs typeface="Calibri"/>
              </a:rPr>
              <a:t>и</a:t>
            </a:r>
            <a:r>
              <a:rPr sz="3200" b="1" spc="2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восстанавливает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97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10" dirty="0">
                <a:latin typeface="Calibri"/>
                <a:cs typeface="Calibri"/>
              </a:rPr>
              <a:t>Чувствительность </a:t>
            </a:r>
            <a:r>
              <a:rPr sz="3200" b="1" spc="-5" dirty="0">
                <a:latin typeface="Calibri"/>
                <a:cs typeface="Calibri"/>
              </a:rPr>
              <a:t>(афферентация) – </a:t>
            </a:r>
            <a:r>
              <a:rPr sz="3200" b="1" dirty="0">
                <a:latin typeface="Calibri"/>
                <a:cs typeface="Calibri"/>
              </a:rPr>
              <a:t>основа </a:t>
            </a:r>
            <a:r>
              <a:rPr sz="3200" b="1" spc="-5" dirty="0">
                <a:latin typeface="Calibri"/>
                <a:cs typeface="Calibri"/>
              </a:rPr>
              <a:t>восстановления </a:t>
            </a:r>
            <a:r>
              <a:rPr sz="3200" b="1" spc="-10" dirty="0">
                <a:latin typeface="Calibri"/>
                <a:cs typeface="Calibri"/>
              </a:rPr>
              <a:t>(в  </a:t>
            </a:r>
            <a:r>
              <a:rPr sz="3200" b="1" spc="-35" dirty="0">
                <a:latin typeface="Calibri"/>
                <a:cs typeface="Calibri"/>
              </a:rPr>
              <a:t>т.ч.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движения)</a:t>
            </a:r>
            <a:endParaRPr sz="3200">
              <a:latin typeface="Calibri"/>
              <a:cs typeface="Calibri"/>
            </a:endParaRPr>
          </a:p>
          <a:p>
            <a:pPr marL="241300" marR="506095" indent="-228600">
              <a:lnSpc>
                <a:spcPts val="3460"/>
              </a:lnSpc>
              <a:spcBef>
                <a:spcPts val="100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15" dirty="0">
                <a:latin typeface="Calibri"/>
                <a:cs typeface="Calibri"/>
              </a:rPr>
              <a:t>Двигательные </a:t>
            </a:r>
            <a:r>
              <a:rPr sz="3200" b="1" spc="-5" dirty="0">
                <a:latin typeface="Calibri"/>
                <a:cs typeface="Calibri"/>
              </a:rPr>
              <a:t>тренировки – </a:t>
            </a:r>
            <a:r>
              <a:rPr sz="3200" b="1" spc="-25" dirty="0">
                <a:latin typeface="Calibri"/>
                <a:cs typeface="Calibri"/>
              </a:rPr>
              <a:t>это </a:t>
            </a:r>
            <a:r>
              <a:rPr sz="3200" b="1" spc="-10" dirty="0">
                <a:latin typeface="Calibri"/>
                <a:cs typeface="Calibri"/>
              </a:rPr>
              <a:t>тренировка </a:t>
            </a:r>
            <a:r>
              <a:rPr sz="3200" b="1" spc="-5" dirty="0">
                <a:latin typeface="Calibri"/>
                <a:cs typeface="Calibri"/>
              </a:rPr>
              <a:t>афферентации  различной </a:t>
            </a:r>
            <a:r>
              <a:rPr sz="3200" b="1" spc="-10" dirty="0">
                <a:latin typeface="Calibri"/>
                <a:cs typeface="Calibri"/>
              </a:rPr>
              <a:t>модальности, </a:t>
            </a:r>
            <a:r>
              <a:rPr sz="3200" b="1" spc="-5" dirty="0">
                <a:latin typeface="Calibri"/>
                <a:cs typeface="Calibri"/>
              </a:rPr>
              <a:t>с </a:t>
            </a:r>
            <a:r>
              <a:rPr sz="3200" b="1" spc="-10" dirty="0">
                <a:latin typeface="Calibri"/>
                <a:cs typeface="Calibri"/>
              </a:rPr>
              <a:t>вовлечением различных</a:t>
            </a:r>
            <a:r>
              <a:rPr sz="3200" b="1" spc="1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путей</a:t>
            </a:r>
            <a:endParaRPr sz="3200">
              <a:latin typeface="Calibri"/>
              <a:cs typeface="Calibri"/>
            </a:endParaRPr>
          </a:p>
          <a:p>
            <a:pPr marL="241300" marR="575945" indent="-228600">
              <a:lnSpc>
                <a:spcPct val="90000"/>
              </a:lnSpc>
              <a:spcBef>
                <a:spcPts val="955"/>
              </a:spcBef>
            </a:pPr>
            <a:r>
              <a:rPr sz="3200" spc="-5" dirty="0">
                <a:latin typeface="Arial"/>
                <a:cs typeface="Arial"/>
              </a:rPr>
              <a:t>• </a:t>
            </a:r>
            <a:r>
              <a:rPr sz="3200" b="1" spc="-5" dirty="0">
                <a:latin typeface="Calibri"/>
                <a:cs typeface="Calibri"/>
              </a:rPr>
              <a:t>Любые </a:t>
            </a:r>
            <a:r>
              <a:rPr sz="3200" b="1" spc="-10" dirty="0">
                <a:latin typeface="Calibri"/>
                <a:cs typeface="Calibri"/>
              </a:rPr>
              <a:t>действия </a:t>
            </a:r>
            <a:r>
              <a:rPr sz="3200" b="1" spc="-5" dirty="0">
                <a:latin typeface="Calibri"/>
                <a:cs typeface="Calibri"/>
              </a:rPr>
              <a:t>с </a:t>
            </a:r>
            <a:r>
              <a:rPr sz="3200" b="1" spc="-10" dirty="0">
                <a:latin typeface="Calibri"/>
                <a:cs typeface="Calibri"/>
              </a:rPr>
              <a:t>пациентом </a:t>
            </a:r>
            <a:r>
              <a:rPr sz="3200" b="1" spc="-5" dirty="0">
                <a:latin typeface="Calibri"/>
                <a:cs typeface="Calibri"/>
              </a:rPr>
              <a:t>– могут иметь </a:t>
            </a:r>
            <a:r>
              <a:rPr sz="3200" b="1" spc="-15" dirty="0">
                <a:latin typeface="Calibri"/>
                <a:cs typeface="Calibri"/>
              </a:rPr>
              <a:t>последствия </a:t>
            </a:r>
            <a:r>
              <a:rPr sz="3200" b="1" spc="-5" dirty="0">
                <a:latin typeface="Calibri"/>
                <a:cs typeface="Calibri"/>
              </a:rPr>
              <a:t>в  </a:t>
            </a:r>
            <a:r>
              <a:rPr sz="3200" b="1" spc="-15" dirty="0">
                <a:latin typeface="Calibri"/>
                <a:cs typeface="Calibri"/>
              </a:rPr>
              <a:t>виде </a:t>
            </a:r>
            <a:r>
              <a:rPr sz="3200" b="1" spc="-10" dirty="0">
                <a:latin typeface="Calibri"/>
                <a:cs typeface="Calibri"/>
              </a:rPr>
              <a:t>неадекватных </a:t>
            </a:r>
            <a:r>
              <a:rPr sz="3200" b="1" spc="-5" dirty="0">
                <a:latin typeface="Calibri"/>
                <a:cs typeface="Calibri"/>
              </a:rPr>
              <a:t>сенсорных </a:t>
            </a:r>
            <a:r>
              <a:rPr sz="3200" b="1" spc="-15" dirty="0">
                <a:latin typeface="Calibri"/>
                <a:cs typeface="Calibri"/>
              </a:rPr>
              <a:t>коррекций </a:t>
            </a:r>
            <a:r>
              <a:rPr sz="3200" b="1" spc="-10" dirty="0">
                <a:latin typeface="Calibri"/>
                <a:cs typeface="Calibri"/>
              </a:rPr>
              <a:t>(формирование  патологическим </a:t>
            </a:r>
            <a:r>
              <a:rPr sz="3200" b="1" spc="-5" dirty="0">
                <a:latin typeface="Calibri"/>
                <a:cs typeface="Calibri"/>
              </a:rPr>
              <a:t>тонических синдромов, </a:t>
            </a:r>
            <a:r>
              <a:rPr sz="3200" b="1" spc="-10" dirty="0">
                <a:latin typeface="Calibri"/>
                <a:cs typeface="Calibri"/>
              </a:rPr>
              <a:t>патологических  </a:t>
            </a:r>
            <a:r>
              <a:rPr sz="3200" b="1" spc="-15" dirty="0">
                <a:latin typeface="Calibri"/>
                <a:cs typeface="Calibri"/>
              </a:rPr>
              <a:t>двигательных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паттернов)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739" rIns="0" bIns="0" rtlCol="0">
            <a:spAutoFit/>
          </a:bodyPr>
          <a:lstStyle/>
          <a:p>
            <a:pPr marL="3214370" marR="5080" indent="-1671320">
              <a:lnSpc>
                <a:spcPts val="4750"/>
              </a:lnSpc>
              <a:spcBef>
                <a:spcPts val="695"/>
              </a:spcBef>
            </a:pPr>
            <a:r>
              <a:rPr spc="-10" dirty="0"/>
              <a:t>Новая Неврологическая  </a:t>
            </a:r>
            <a:r>
              <a:rPr spc="-15" dirty="0"/>
              <a:t>РЕАЛЬНОСТЬ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8" y="3633927"/>
            <a:ext cx="2567940" cy="10953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990"/>
              </a:lnSpc>
              <a:spcBef>
                <a:spcPts val="605"/>
              </a:spcBef>
            </a:pPr>
            <a:r>
              <a:rPr sz="3700" b="1" spc="-40" dirty="0">
                <a:latin typeface="Calibri"/>
                <a:cs typeface="Calibri"/>
              </a:rPr>
              <a:t>Топическая  </a:t>
            </a:r>
            <a:r>
              <a:rPr sz="3700" b="1" spc="-10" dirty="0">
                <a:latin typeface="Calibri"/>
                <a:cs typeface="Calibri"/>
              </a:rPr>
              <a:t>д</a:t>
            </a:r>
            <a:r>
              <a:rPr sz="3700" b="1" dirty="0">
                <a:latin typeface="Calibri"/>
                <a:cs typeface="Calibri"/>
              </a:rPr>
              <a:t>и</a:t>
            </a:r>
            <a:r>
              <a:rPr sz="3700" b="1" spc="-5" dirty="0">
                <a:latin typeface="Calibri"/>
                <a:cs typeface="Calibri"/>
              </a:rPr>
              <a:t>агности</a:t>
            </a:r>
            <a:r>
              <a:rPr sz="3700" b="1" spc="-60" dirty="0">
                <a:latin typeface="Calibri"/>
                <a:cs typeface="Calibri"/>
              </a:rPr>
              <a:t>к</a:t>
            </a:r>
            <a:r>
              <a:rPr sz="3700" b="1" spc="-5" dirty="0">
                <a:latin typeface="Calibri"/>
                <a:cs typeface="Calibri"/>
              </a:rPr>
              <a:t>а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99376" y="3800855"/>
            <a:ext cx="4053840" cy="1710055"/>
            <a:chOff x="7199376" y="3800855"/>
            <a:chExt cx="4053840" cy="1710055"/>
          </a:xfrm>
        </p:grpSpPr>
        <p:sp>
          <p:nvSpPr>
            <p:cNvPr id="5" name="object 5"/>
            <p:cNvSpPr/>
            <p:nvPr/>
          </p:nvSpPr>
          <p:spPr>
            <a:xfrm>
              <a:off x="7491984" y="3800855"/>
              <a:ext cx="2281428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9376" y="4002023"/>
              <a:ext cx="4053839" cy="10149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9376" y="4495800"/>
              <a:ext cx="3099816" cy="1014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91476" y="3633927"/>
            <a:ext cx="337566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spc="-40" dirty="0">
                <a:latin typeface="Calibri"/>
                <a:cs typeface="Calibri"/>
              </a:rPr>
              <a:t>Топическое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3890"/>
              </a:lnSpc>
              <a:spcBef>
                <a:spcPts val="275"/>
              </a:spcBef>
            </a:pPr>
            <a:r>
              <a:rPr sz="3600" b="1" spc="-35" dirty="0">
                <a:latin typeface="Calibri"/>
                <a:cs typeface="Calibri"/>
              </a:rPr>
              <a:t>т</a:t>
            </a:r>
            <a:r>
              <a:rPr sz="3600" b="1" spc="5" dirty="0">
                <a:latin typeface="Calibri"/>
                <a:cs typeface="Calibri"/>
              </a:rPr>
              <a:t>е</a:t>
            </a:r>
            <a:r>
              <a:rPr sz="3600" b="1" dirty="0">
                <a:latin typeface="Calibri"/>
                <a:cs typeface="Calibri"/>
              </a:rPr>
              <a:t>рап</a:t>
            </a:r>
            <a:r>
              <a:rPr sz="3600" b="1" spc="10" dirty="0">
                <a:latin typeface="Calibri"/>
                <a:cs typeface="Calibri"/>
              </a:rPr>
              <a:t>е</a:t>
            </a:r>
            <a:r>
              <a:rPr sz="3600" b="1" dirty="0">
                <a:latin typeface="Calibri"/>
                <a:cs typeface="Calibri"/>
              </a:rPr>
              <a:t>в</a:t>
            </a:r>
            <a:r>
              <a:rPr sz="3600" b="1" spc="-25" dirty="0">
                <a:latin typeface="Calibri"/>
                <a:cs typeface="Calibri"/>
              </a:rPr>
              <a:t>т</a:t>
            </a:r>
            <a:r>
              <a:rPr sz="3600" b="1" dirty="0">
                <a:latin typeface="Calibri"/>
                <a:cs typeface="Calibri"/>
              </a:rPr>
              <a:t>ич</a:t>
            </a:r>
            <a:r>
              <a:rPr sz="3600" b="1" spc="10" dirty="0">
                <a:latin typeface="Calibri"/>
                <a:cs typeface="Calibri"/>
              </a:rPr>
              <a:t>е</a:t>
            </a:r>
            <a:r>
              <a:rPr sz="3600" b="1" spc="-5" dirty="0">
                <a:latin typeface="Calibri"/>
                <a:cs typeface="Calibri"/>
              </a:rPr>
              <a:t>с</a:t>
            </a:r>
            <a:r>
              <a:rPr sz="3600" b="1" spc="-75" dirty="0">
                <a:latin typeface="Calibri"/>
                <a:cs typeface="Calibri"/>
              </a:rPr>
              <a:t>к</a:t>
            </a:r>
            <a:r>
              <a:rPr sz="3600" b="1" dirty="0">
                <a:latin typeface="Calibri"/>
                <a:cs typeface="Calibri"/>
              </a:rPr>
              <a:t>ое  </a:t>
            </a:r>
            <a:r>
              <a:rPr sz="3600" b="1" spc="-10" dirty="0">
                <a:latin typeface="Calibri"/>
                <a:cs typeface="Calibri"/>
              </a:rPr>
              <a:t>воздействие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1208" y="2776727"/>
            <a:ext cx="4859020" cy="3240405"/>
            <a:chOff x="521208" y="2776727"/>
            <a:chExt cx="4859020" cy="3240405"/>
          </a:xfrm>
        </p:grpSpPr>
        <p:sp>
          <p:nvSpPr>
            <p:cNvPr id="10" name="object 10"/>
            <p:cNvSpPr/>
            <p:nvPr/>
          </p:nvSpPr>
          <p:spPr>
            <a:xfrm>
              <a:off x="527304" y="2782823"/>
              <a:ext cx="4846320" cy="3228340"/>
            </a:xfrm>
            <a:custGeom>
              <a:avLst/>
              <a:gdLst/>
              <a:ahLst/>
              <a:cxnLst/>
              <a:rect l="l" t="t" r="r" b="b"/>
              <a:pathLst>
                <a:path w="4846320" h="3228340">
                  <a:moveTo>
                    <a:pt x="2423160" y="0"/>
                  </a:moveTo>
                  <a:lnTo>
                    <a:pt x="2365960" y="440"/>
                  </a:lnTo>
                  <a:lnTo>
                    <a:pt x="2309086" y="1756"/>
                  </a:lnTo>
                  <a:lnTo>
                    <a:pt x="2252551" y="3938"/>
                  </a:lnTo>
                  <a:lnTo>
                    <a:pt x="2196370" y="6975"/>
                  </a:lnTo>
                  <a:lnTo>
                    <a:pt x="2140558" y="10858"/>
                  </a:lnTo>
                  <a:lnTo>
                    <a:pt x="2085129" y="15578"/>
                  </a:lnTo>
                  <a:lnTo>
                    <a:pt x="2030098" y="21124"/>
                  </a:lnTo>
                  <a:lnTo>
                    <a:pt x="1975479" y="27488"/>
                  </a:lnTo>
                  <a:lnTo>
                    <a:pt x="1921286" y="34659"/>
                  </a:lnTo>
                  <a:lnTo>
                    <a:pt x="1867535" y="42627"/>
                  </a:lnTo>
                  <a:lnTo>
                    <a:pt x="1814239" y="51383"/>
                  </a:lnTo>
                  <a:lnTo>
                    <a:pt x="1761414" y="60918"/>
                  </a:lnTo>
                  <a:lnTo>
                    <a:pt x="1709074" y="71221"/>
                  </a:lnTo>
                  <a:lnTo>
                    <a:pt x="1657234" y="82283"/>
                  </a:lnTo>
                  <a:lnTo>
                    <a:pt x="1605907" y="94095"/>
                  </a:lnTo>
                  <a:lnTo>
                    <a:pt x="1555109" y="106645"/>
                  </a:lnTo>
                  <a:lnTo>
                    <a:pt x="1504854" y="119926"/>
                  </a:lnTo>
                  <a:lnTo>
                    <a:pt x="1455156" y="133927"/>
                  </a:lnTo>
                  <a:lnTo>
                    <a:pt x="1406031" y="148638"/>
                  </a:lnTo>
                  <a:lnTo>
                    <a:pt x="1357493" y="164049"/>
                  </a:lnTo>
                  <a:lnTo>
                    <a:pt x="1309555" y="180152"/>
                  </a:lnTo>
                  <a:lnTo>
                    <a:pt x="1262234" y="196937"/>
                  </a:lnTo>
                  <a:lnTo>
                    <a:pt x="1215542" y="214392"/>
                  </a:lnTo>
                  <a:lnTo>
                    <a:pt x="1169496" y="232510"/>
                  </a:lnTo>
                  <a:lnTo>
                    <a:pt x="1124109" y="251280"/>
                  </a:lnTo>
                  <a:lnTo>
                    <a:pt x="1079396" y="270693"/>
                  </a:lnTo>
                  <a:lnTo>
                    <a:pt x="1035372" y="290739"/>
                  </a:lnTo>
                  <a:lnTo>
                    <a:pt x="992050" y="311408"/>
                  </a:lnTo>
                  <a:lnTo>
                    <a:pt x="949447" y="332690"/>
                  </a:lnTo>
                  <a:lnTo>
                    <a:pt x="907575" y="354576"/>
                  </a:lnTo>
                  <a:lnTo>
                    <a:pt x="866450" y="377056"/>
                  </a:lnTo>
                  <a:lnTo>
                    <a:pt x="826086" y="400121"/>
                  </a:lnTo>
                  <a:lnTo>
                    <a:pt x="786498" y="423761"/>
                  </a:lnTo>
                  <a:lnTo>
                    <a:pt x="747700" y="447965"/>
                  </a:lnTo>
                  <a:lnTo>
                    <a:pt x="709707" y="472725"/>
                  </a:lnTo>
                  <a:lnTo>
                    <a:pt x="672534" y="498031"/>
                  </a:lnTo>
                  <a:lnTo>
                    <a:pt x="636194" y="523873"/>
                  </a:lnTo>
                  <a:lnTo>
                    <a:pt x="600703" y="550240"/>
                  </a:lnTo>
                  <a:lnTo>
                    <a:pt x="566075" y="577125"/>
                  </a:lnTo>
                  <a:lnTo>
                    <a:pt x="532324" y="604517"/>
                  </a:lnTo>
                  <a:lnTo>
                    <a:pt x="499466" y="632405"/>
                  </a:lnTo>
                  <a:lnTo>
                    <a:pt x="467514" y="660782"/>
                  </a:lnTo>
                  <a:lnTo>
                    <a:pt x="436483" y="689636"/>
                  </a:lnTo>
                  <a:lnTo>
                    <a:pt x="406388" y="718958"/>
                  </a:lnTo>
                  <a:lnTo>
                    <a:pt x="377244" y="748739"/>
                  </a:lnTo>
                  <a:lnTo>
                    <a:pt x="349064" y="778968"/>
                  </a:lnTo>
                  <a:lnTo>
                    <a:pt x="321863" y="809637"/>
                  </a:lnTo>
                  <a:lnTo>
                    <a:pt x="295657" y="840735"/>
                  </a:lnTo>
                  <a:lnTo>
                    <a:pt x="270458" y="872253"/>
                  </a:lnTo>
                  <a:lnTo>
                    <a:pt x="246283" y="904180"/>
                  </a:lnTo>
                  <a:lnTo>
                    <a:pt x="223146" y="936508"/>
                  </a:lnTo>
                  <a:lnTo>
                    <a:pt x="201060" y="969227"/>
                  </a:lnTo>
                  <a:lnTo>
                    <a:pt x="180041" y="1002327"/>
                  </a:lnTo>
                  <a:lnTo>
                    <a:pt x="160103" y="1035798"/>
                  </a:lnTo>
                  <a:lnTo>
                    <a:pt x="141261" y="1069630"/>
                  </a:lnTo>
                  <a:lnTo>
                    <a:pt x="123529" y="1103814"/>
                  </a:lnTo>
                  <a:lnTo>
                    <a:pt x="106922" y="1138341"/>
                  </a:lnTo>
                  <a:lnTo>
                    <a:pt x="91454" y="1173200"/>
                  </a:lnTo>
                  <a:lnTo>
                    <a:pt x="63994" y="1243877"/>
                  </a:lnTo>
                  <a:lnTo>
                    <a:pt x="41266" y="1315767"/>
                  </a:lnTo>
                  <a:lnTo>
                    <a:pt x="23387" y="1388794"/>
                  </a:lnTo>
                  <a:lnTo>
                    <a:pt x="10471" y="1462879"/>
                  </a:lnTo>
                  <a:lnTo>
                    <a:pt x="2637" y="1537946"/>
                  </a:lnTo>
                  <a:lnTo>
                    <a:pt x="0" y="1613915"/>
                  </a:lnTo>
                  <a:lnTo>
                    <a:pt x="661" y="1652009"/>
                  </a:lnTo>
                  <a:lnTo>
                    <a:pt x="5912" y="1727536"/>
                  </a:lnTo>
                  <a:lnTo>
                    <a:pt x="16301" y="1802122"/>
                  </a:lnTo>
                  <a:lnTo>
                    <a:pt x="31713" y="1875688"/>
                  </a:lnTo>
                  <a:lnTo>
                    <a:pt x="52032" y="1948156"/>
                  </a:lnTo>
                  <a:lnTo>
                    <a:pt x="77140" y="2019449"/>
                  </a:lnTo>
                  <a:lnTo>
                    <a:pt x="106922" y="2089490"/>
                  </a:lnTo>
                  <a:lnTo>
                    <a:pt x="123529" y="2124017"/>
                  </a:lnTo>
                  <a:lnTo>
                    <a:pt x="141261" y="2158201"/>
                  </a:lnTo>
                  <a:lnTo>
                    <a:pt x="160103" y="2192033"/>
                  </a:lnTo>
                  <a:lnTo>
                    <a:pt x="180041" y="2225504"/>
                  </a:lnTo>
                  <a:lnTo>
                    <a:pt x="201060" y="2258604"/>
                  </a:lnTo>
                  <a:lnTo>
                    <a:pt x="223146" y="2291323"/>
                  </a:lnTo>
                  <a:lnTo>
                    <a:pt x="246283" y="2323651"/>
                  </a:lnTo>
                  <a:lnTo>
                    <a:pt x="270458" y="2355578"/>
                  </a:lnTo>
                  <a:lnTo>
                    <a:pt x="295657" y="2387096"/>
                  </a:lnTo>
                  <a:lnTo>
                    <a:pt x="321863" y="2418194"/>
                  </a:lnTo>
                  <a:lnTo>
                    <a:pt x="349064" y="2448863"/>
                  </a:lnTo>
                  <a:lnTo>
                    <a:pt x="377244" y="2479092"/>
                  </a:lnTo>
                  <a:lnTo>
                    <a:pt x="406388" y="2508873"/>
                  </a:lnTo>
                  <a:lnTo>
                    <a:pt x="436483" y="2538195"/>
                  </a:lnTo>
                  <a:lnTo>
                    <a:pt x="467514" y="2567049"/>
                  </a:lnTo>
                  <a:lnTo>
                    <a:pt x="499466" y="2595426"/>
                  </a:lnTo>
                  <a:lnTo>
                    <a:pt x="532324" y="2623314"/>
                  </a:lnTo>
                  <a:lnTo>
                    <a:pt x="566075" y="2650706"/>
                  </a:lnTo>
                  <a:lnTo>
                    <a:pt x="600703" y="2677591"/>
                  </a:lnTo>
                  <a:lnTo>
                    <a:pt x="636194" y="2703958"/>
                  </a:lnTo>
                  <a:lnTo>
                    <a:pt x="672534" y="2729800"/>
                  </a:lnTo>
                  <a:lnTo>
                    <a:pt x="709707" y="2755106"/>
                  </a:lnTo>
                  <a:lnTo>
                    <a:pt x="747700" y="2779866"/>
                  </a:lnTo>
                  <a:lnTo>
                    <a:pt x="786498" y="2804070"/>
                  </a:lnTo>
                  <a:lnTo>
                    <a:pt x="826086" y="2827710"/>
                  </a:lnTo>
                  <a:lnTo>
                    <a:pt x="866450" y="2850775"/>
                  </a:lnTo>
                  <a:lnTo>
                    <a:pt x="907575" y="2873255"/>
                  </a:lnTo>
                  <a:lnTo>
                    <a:pt x="949447" y="2895141"/>
                  </a:lnTo>
                  <a:lnTo>
                    <a:pt x="992050" y="2916423"/>
                  </a:lnTo>
                  <a:lnTo>
                    <a:pt x="1035372" y="2937092"/>
                  </a:lnTo>
                  <a:lnTo>
                    <a:pt x="1079396" y="2957138"/>
                  </a:lnTo>
                  <a:lnTo>
                    <a:pt x="1124109" y="2976551"/>
                  </a:lnTo>
                  <a:lnTo>
                    <a:pt x="1169496" y="2995321"/>
                  </a:lnTo>
                  <a:lnTo>
                    <a:pt x="1215542" y="3013439"/>
                  </a:lnTo>
                  <a:lnTo>
                    <a:pt x="1262234" y="3030894"/>
                  </a:lnTo>
                  <a:lnTo>
                    <a:pt x="1309555" y="3047679"/>
                  </a:lnTo>
                  <a:lnTo>
                    <a:pt x="1357493" y="3063782"/>
                  </a:lnTo>
                  <a:lnTo>
                    <a:pt x="1406031" y="3079193"/>
                  </a:lnTo>
                  <a:lnTo>
                    <a:pt x="1455156" y="3093904"/>
                  </a:lnTo>
                  <a:lnTo>
                    <a:pt x="1504854" y="3107905"/>
                  </a:lnTo>
                  <a:lnTo>
                    <a:pt x="1555109" y="3121186"/>
                  </a:lnTo>
                  <a:lnTo>
                    <a:pt x="1605907" y="3133736"/>
                  </a:lnTo>
                  <a:lnTo>
                    <a:pt x="1657234" y="3145548"/>
                  </a:lnTo>
                  <a:lnTo>
                    <a:pt x="1709074" y="3156610"/>
                  </a:lnTo>
                  <a:lnTo>
                    <a:pt x="1761414" y="3166913"/>
                  </a:lnTo>
                  <a:lnTo>
                    <a:pt x="1814239" y="3176448"/>
                  </a:lnTo>
                  <a:lnTo>
                    <a:pt x="1867535" y="3185204"/>
                  </a:lnTo>
                  <a:lnTo>
                    <a:pt x="1921286" y="3193172"/>
                  </a:lnTo>
                  <a:lnTo>
                    <a:pt x="1975479" y="3200343"/>
                  </a:lnTo>
                  <a:lnTo>
                    <a:pt x="2030098" y="3206707"/>
                  </a:lnTo>
                  <a:lnTo>
                    <a:pt x="2085129" y="3212253"/>
                  </a:lnTo>
                  <a:lnTo>
                    <a:pt x="2140558" y="3216973"/>
                  </a:lnTo>
                  <a:lnTo>
                    <a:pt x="2196370" y="3220856"/>
                  </a:lnTo>
                  <a:lnTo>
                    <a:pt x="2252551" y="3223893"/>
                  </a:lnTo>
                  <a:lnTo>
                    <a:pt x="2309086" y="3226075"/>
                  </a:lnTo>
                  <a:lnTo>
                    <a:pt x="2365960" y="3227391"/>
                  </a:lnTo>
                  <a:lnTo>
                    <a:pt x="2423160" y="3227832"/>
                  </a:lnTo>
                  <a:lnTo>
                    <a:pt x="2480359" y="3227391"/>
                  </a:lnTo>
                  <a:lnTo>
                    <a:pt x="2537233" y="3226075"/>
                  </a:lnTo>
                  <a:lnTo>
                    <a:pt x="2593768" y="3223893"/>
                  </a:lnTo>
                  <a:lnTo>
                    <a:pt x="2649949" y="3220856"/>
                  </a:lnTo>
                  <a:lnTo>
                    <a:pt x="2705761" y="3216973"/>
                  </a:lnTo>
                  <a:lnTo>
                    <a:pt x="2761190" y="3212253"/>
                  </a:lnTo>
                  <a:lnTo>
                    <a:pt x="2816221" y="3206707"/>
                  </a:lnTo>
                  <a:lnTo>
                    <a:pt x="2870840" y="3200343"/>
                  </a:lnTo>
                  <a:lnTo>
                    <a:pt x="2925033" y="3193172"/>
                  </a:lnTo>
                  <a:lnTo>
                    <a:pt x="2978784" y="3185204"/>
                  </a:lnTo>
                  <a:lnTo>
                    <a:pt x="3032080" y="3176448"/>
                  </a:lnTo>
                  <a:lnTo>
                    <a:pt x="3084905" y="3166913"/>
                  </a:lnTo>
                  <a:lnTo>
                    <a:pt x="3137245" y="3156610"/>
                  </a:lnTo>
                  <a:lnTo>
                    <a:pt x="3189085" y="3145548"/>
                  </a:lnTo>
                  <a:lnTo>
                    <a:pt x="3240412" y="3133736"/>
                  </a:lnTo>
                  <a:lnTo>
                    <a:pt x="3291210" y="3121186"/>
                  </a:lnTo>
                  <a:lnTo>
                    <a:pt x="3341465" y="3107905"/>
                  </a:lnTo>
                  <a:lnTo>
                    <a:pt x="3391163" y="3093904"/>
                  </a:lnTo>
                  <a:lnTo>
                    <a:pt x="3440288" y="3079193"/>
                  </a:lnTo>
                  <a:lnTo>
                    <a:pt x="3488826" y="3063782"/>
                  </a:lnTo>
                  <a:lnTo>
                    <a:pt x="3536764" y="3047679"/>
                  </a:lnTo>
                  <a:lnTo>
                    <a:pt x="3584085" y="3030894"/>
                  </a:lnTo>
                  <a:lnTo>
                    <a:pt x="3630777" y="3013439"/>
                  </a:lnTo>
                  <a:lnTo>
                    <a:pt x="3676823" y="2995321"/>
                  </a:lnTo>
                  <a:lnTo>
                    <a:pt x="3722210" y="2976551"/>
                  </a:lnTo>
                  <a:lnTo>
                    <a:pt x="3766923" y="2957138"/>
                  </a:lnTo>
                  <a:lnTo>
                    <a:pt x="3810947" y="2937092"/>
                  </a:lnTo>
                  <a:lnTo>
                    <a:pt x="3854269" y="2916423"/>
                  </a:lnTo>
                  <a:lnTo>
                    <a:pt x="3896872" y="2895141"/>
                  </a:lnTo>
                  <a:lnTo>
                    <a:pt x="3938744" y="2873255"/>
                  </a:lnTo>
                  <a:lnTo>
                    <a:pt x="3979869" y="2850775"/>
                  </a:lnTo>
                  <a:lnTo>
                    <a:pt x="4020233" y="2827710"/>
                  </a:lnTo>
                  <a:lnTo>
                    <a:pt x="4059821" y="2804070"/>
                  </a:lnTo>
                  <a:lnTo>
                    <a:pt x="4098619" y="2779866"/>
                  </a:lnTo>
                  <a:lnTo>
                    <a:pt x="4136612" y="2755106"/>
                  </a:lnTo>
                  <a:lnTo>
                    <a:pt x="4173785" y="2729800"/>
                  </a:lnTo>
                  <a:lnTo>
                    <a:pt x="4210125" y="2703958"/>
                  </a:lnTo>
                  <a:lnTo>
                    <a:pt x="4245616" y="2677591"/>
                  </a:lnTo>
                  <a:lnTo>
                    <a:pt x="4280244" y="2650706"/>
                  </a:lnTo>
                  <a:lnTo>
                    <a:pt x="4313995" y="2623314"/>
                  </a:lnTo>
                  <a:lnTo>
                    <a:pt x="4346853" y="2595426"/>
                  </a:lnTo>
                  <a:lnTo>
                    <a:pt x="4378805" y="2567049"/>
                  </a:lnTo>
                  <a:lnTo>
                    <a:pt x="4409836" y="2538195"/>
                  </a:lnTo>
                  <a:lnTo>
                    <a:pt x="4439931" y="2508873"/>
                  </a:lnTo>
                  <a:lnTo>
                    <a:pt x="4469075" y="2479092"/>
                  </a:lnTo>
                  <a:lnTo>
                    <a:pt x="4497255" y="2448863"/>
                  </a:lnTo>
                  <a:lnTo>
                    <a:pt x="4524456" y="2418194"/>
                  </a:lnTo>
                  <a:lnTo>
                    <a:pt x="4550662" y="2387096"/>
                  </a:lnTo>
                  <a:lnTo>
                    <a:pt x="4575861" y="2355578"/>
                  </a:lnTo>
                  <a:lnTo>
                    <a:pt x="4600036" y="2323651"/>
                  </a:lnTo>
                  <a:lnTo>
                    <a:pt x="4623173" y="2291323"/>
                  </a:lnTo>
                  <a:lnTo>
                    <a:pt x="4645259" y="2258604"/>
                  </a:lnTo>
                  <a:lnTo>
                    <a:pt x="4666278" y="2225504"/>
                  </a:lnTo>
                  <a:lnTo>
                    <a:pt x="4686216" y="2192033"/>
                  </a:lnTo>
                  <a:lnTo>
                    <a:pt x="4705058" y="2158201"/>
                  </a:lnTo>
                  <a:lnTo>
                    <a:pt x="4722790" y="2124017"/>
                  </a:lnTo>
                  <a:lnTo>
                    <a:pt x="4739397" y="2089490"/>
                  </a:lnTo>
                  <a:lnTo>
                    <a:pt x="4754865" y="2054631"/>
                  </a:lnTo>
                  <a:lnTo>
                    <a:pt x="4782325" y="1983954"/>
                  </a:lnTo>
                  <a:lnTo>
                    <a:pt x="4805053" y="1912064"/>
                  </a:lnTo>
                  <a:lnTo>
                    <a:pt x="4822932" y="1839037"/>
                  </a:lnTo>
                  <a:lnTo>
                    <a:pt x="4835848" y="1764952"/>
                  </a:lnTo>
                  <a:lnTo>
                    <a:pt x="4843682" y="1689885"/>
                  </a:lnTo>
                  <a:lnTo>
                    <a:pt x="4846320" y="1613915"/>
                  </a:lnTo>
                  <a:lnTo>
                    <a:pt x="4845658" y="1575822"/>
                  </a:lnTo>
                  <a:lnTo>
                    <a:pt x="4840407" y="1500295"/>
                  </a:lnTo>
                  <a:lnTo>
                    <a:pt x="4830018" y="1425709"/>
                  </a:lnTo>
                  <a:lnTo>
                    <a:pt x="4814606" y="1352143"/>
                  </a:lnTo>
                  <a:lnTo>
                    <a:pt x="4794287" y="1279675"/>
                  </a:lnTo>
                  <a:lnTo>
                    <a:pt x="4769179" y="1208382"/>
                  </a:lnTo>
                  <a:lnTo>
                    <a:pt x="4739397" y="1138341"/>
                  </a:lnTo>
                  <a:lnTo>
                    <a:pt x="4722790" y="1103814"/>
                  </a:lnTo>
                  <a:lnTo>
                    <a:pt x="4705058" y="1069630"/>
                  </a:lnTo>
                  <a:lnTo>
                    <a:pt x="4686216" y="1035798"/>
                  </a:lnTo>
                  <a:lnTo>
                    <a:pt x="4666278" y="1002327"/>
                  </a:lnTo>
                  <a:lnTo>
                    <a:pt x="4645259" y="969227"/>
                  </a:lnTo>
                  <a:lnTo>
                    <a:pt x="4623173" y="936508"/>
                  </a:lnTo>
                  <a:lnTo>
                    <a:pt x="4600036" y="904180"/>
                  </a:lnTo>
                  <a:lnTo>
                    <a:pt x="4575861" y="872253"/>
                  </a:lnTo>
                  <a:lnTo>
                    <a:pt x="4550662" y="840735"/>
                  </a:lnTo>
                  <a:lnTo>
                    <a:pt x="4524456" y="809637"/>
                  </a:lnTo>
                  <a:lnTo>
                    <a:pt x="4497255" y="778968"/>
                  </a:lnTo>
                  <a:lnTo>
                    <a:pt x="4469075" y="748739"/>
                  </a:lnTo>
                  <a:lnTo>
                    <a:pt x="4439931" y="718958"/>
                  </a:lnTo>
                  <a:lnTo>
                    <a:pt x="4409836" y="689636"/>
                  </a:lnTo>
                  <a:lnTo>
                    <a:pt x="4378805" y="660782"/>
                  </a:lnTo>
                  <a:lnTo>
                    <a:pt x="4346853" y="632405"/>
                  </a:lnTo>
                  <a:lnTo>
                    <a:pt x="4313995" y="604517"/>
                  </a:lnTo>
                  <a:lnTo>
                    <a:pt x="4280244" y="577125"/>
                  </a:lnTo>
                  <a:lnTo>
                    <a:pt x="4245616" y="550240"/>
                  </a:lnTo>
                  <a:lnTo>
                    <a:pt x="4210125" y="523873"/>
                  </a:lnTo>
                  <a:lnTo>
                    <a:pt x="4173785" y="498031"/>
                  </a:lnTo>
                  <a:lnTo>
                    <a:pt x="4136612" y="472725"/>
                  </a:lnTo>
                  <a:lnTo>
                    <a:pt x="4098619" y="447965"/>
                  </a:lnTo>
                  <a:lnTo>
                    <a:pt x="4059821" y="423761"/>
                  </a:lnTo>
                  <a:lnTo>
                    <a:pt x="4020233" y="400121"/>
                  </a:lnTo>
                  <a:lnTo>
                    <a:pt x="3979869" y="377056"/>
                  </a:lnTo>
                  <a:lnTo>
                    <a:pt x="3938744" y="354576"/>
                  </a:lnTo>
                  <a:lnTo>
                    <a:pt x="3896872" y="332690"/>
                  </a:lnTo>
                  <a:lnTo>
                    <a:pt x="3854269" y="311408"/>
                  </a:lnTo>
                  <a:lnTo>
                    <a:pt x="3810947" y="290739"/>
                  </a:lnTo>
                  <a:lnTo>
                    <a:pt x="3766923" y="270693"/>
                  </a:lnTo>
                  <a:lnTo>
                    <a:pt x="3722210" y="251280"/>
                  </a:lnTo>
                  <a:lnTo>
                    <a:pt x="3676823" y="232510"/>
                  </a:lnTo>
                  <a:lnTo>
                    <a:pt x="3630777" y="214392"/>
                  </a:lnTo>
                  <a:lnTo>
                    <a:pt x="3584085" y="196937"/>
                  </a:lnTo>
                  <a:lnTo>
                    <a:pt x="3536764" y="180152"/>
                  </a:lnTo>
                  <a:lnTo>
                    <a:pt x="3488826" y="164049"/>
                  </a:lnTo>
                  <a:lnTo>
                    <a:pt x="3440288" y="148638"/>
                  </a:lnTo>
                  <a:lnTo>
                    <a:pt x="3391163" y="133927"/>
                  </a:lnTo>
                  <a:lnTo>
                    <a:pt x="3341465" y="119926"/>
                  </a:lnTo>
                  <a:lnTo>
                    <a:pt x="3291210" y="106645"/>
                  </a:lnTo>
                  <a:lnTo>
                    <a:pt x="3240412" y="94095"/>
                  </a:lnTo>
                  <a:lnTo>
                    <a:pt x="3189085" y="82283"/>
                  </a:lnTo>
                  <a:lnTo>
                    <a:pt x="3137245" y="71221"/>
                  </a:lnTo>
                  <a:lnTo>
                    <a:pt x="3084905" y="60918"/>
                  </a:lnTo>
                  <a:lnTo>
                    <a:pt x="3032080" y="51383"/>
                  </a:lnTo>
                  <a:lnTo>
                    <a:pt x="2978784" y="42627"/>
                  </a:lnTo>
                  <a:lnTo>
                    <a:pt x="2925033" y="34659"/>
                  </a:lnTo>
                  <a:lnTo>
                    <a:pt x="2870840" y="27488"/>
                  </a:lnTo>
                  <a:lnTo>
                    <a:pt x="2816221" y="21124"/>
                  </a:lnTo>
                  <a:lnTo>
                    <a:pt x="2761190" y="15578"/>
                  </a:lnTo>
                  <a:lnTo>
                    <a:pt x="2705761" y="10858"/>
                  </a:lnTo>
                  <a:lnTo>
                    <a:pt x="2649949" y="6975"/>
                  </a:lnTo>
                  <a:lnTo>
                    <a:pt x="2593768" y="3938"/>
                  </a:lnTo>
                  <a:lnTo>
                    <a:pt x="2537233" y="1756"/>
                  </a:lnTo>
                  <a:lnTo>
                    <a:pt x="2480359" y="440"/>
                  </a:lnTo>
                  <a:lnTo>
                    <a:pt x="2423160" y="0"/>
                  </a:lnTo>
                  <a:close/>
                </a:path>
              </a:pathLst>
            </a:custGeom>
            <a:solidFill>
              <a:srgbClr val="9DC3E6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304" y="2782823"/>
              <a:ext cx="4846320" cy="3228340"/>
            </a:xfrm>
            <a:custGeom>
              <a:avLst/>
              <a:gdLst/>
              <a:ahLst/>
              <a:cxnLst/>
              <a:rect l="l" t="t" r="r" b="b"/>
              <a:pathLst>
                <a:path w="4846320" h="3228340">
                  <a:moveTo>
                    <a:pt x="0" y="1613915"/>
                  </a:moveTo>
                  <a:lnTo>
                    <a:pt x="2637" y="1537946"/>
                  </a:lnTo>
                  <a:lnTo>
                    <a:pt x="10471" y="1462879"/>
                  </a:lnTo>
                  <a:lnTo>
                    <a:pt x="23387" y="1388794"/>
                  </a:lnTo>
                  <a:lnTo>
                    <a:pt x="41266" y="1315767"/>
                  </a:lnTo>
                  <a:lnTo>
                    <a:pt x="63994" y="1243877"/>
                  </a:lnTo>
                  <a:lnTo>
                    <a:pt x="91454" y="1173200"/>
                  </a:lnTo>
                  <a:lnTo>
                    <a:pt x="106922" y="1138341"/>
                  </a:lnTo>
                  <a:lnTo>
                    <a:pt x="123529" y="1103814"/>
                  </a:lnTo>
                  <a:lnTo>
                    <a:pt x="141261" y="1069630"/>
                  </a:lnTo>
                  <a:lnTo>
                    <a:pt x="160103" y="1035798"/>
                  </a:lnTo>
                  <a:lnTo>
                    <a:pt x="180041" y="1002327"/>
                  </a:lnTo>
                  <a:lnTo>
                    <a:pt x="201060" y="969227"/>
                  </a:lnTo>
                  <a:lnTo>
                    <a:pt x="223146" y="936508"/>
                  </a:lnTo>
                  <a:lnTo>
                    <a:pt x="246283" y="904180"/>
                  </a:lnTo>
                  <a:lnTo>
                    <a:pt x="270458" y="872253"/>
                  </a:lnTo>
                  <a:lnTo>
                    <a:pt x="295657" y="840735"/>
                  </a:lnTo>
                  <a:lnTo>
                    <a:pt x="321863" y="809637"/>
                  </a:lnTo>
                  <a:lnTo>
                    <a:pt x="349064" y="778968"/>
                  </a:lnTo>
                  <a:lnTo>
                    <a:pt x="377244" y="748739"/>
                  </a:lnTo>
                  <a:lnTo>
                    <a:pt x="406388" y="718958"/>
                  </a:lnTo>
                  <a:lnTo>
                    <a:pt x="436483" y="689636"/>
                  </a:lnTo>
                  <a:lnTo>
                    <a:pt x="467514" y="660782"/>
                  </a:lnTo>
                  <a:lnTo>
                    <a:pt x="499466" y="632405"/>
                  </a:lnTo>
                  <a:lnTo>
                    <a:pt x="532324" y="604517"/>
                  </a:lnTo>
                  <a:lnTo>
                    <a:pt x="566075" y="577125"/>
                  </a:lnTo>
                  <a:lnTo>
                    <a:pt x="600703" y="550240"/>
                  </a:lnTo>
                  <a:lnTo>
                    <a:pt x="636194" y="523873"/>
                  </a:lnTo>
                  <a:lnTo>
                    <a:pt x="672534" y="498031"/>
                  </a:lnTo>
                  <a:lnTo>
                    <a:pt x="709707" y="472725"/>
                  </a:lnTo>
                  <a:lnTo>
                    <a:pt x="747700" y="447965"/>
                  </a:lnTo>
                  <a:lnTo>
                    <a:pt x="786498" y="423761"/>
                  </a:lnTo>
                  <a:lnTo>
                    <a:pt x="826086" y="400121"/>
                  </a:lnTo>
                  <a:lnTo>
                    <a:pt x="866450" y="377056"/>
                  </a:lnTo>
                  <a:lnTo>
                    <a:pt x="907575" y="354576"/>
                  </a:lnTo>
                  <a:lnTo>
                    <a:pt x="949447" y="332690"/>
                  </a:lnTo>
                  <a:lnTo>
                    <a:pt x="992050" y="311408"/>
                  </a:lnTo>
                  <a:lnTo>
                    <a:pt x="1035372" y="290739"/>
                  </a:lnTo>
                  <a:lnTo>
                    <a:pt x="1079396" y="270693"/>
                  </a:lnTo>
                  <a:lnTo>
                    <a:pt x="1124109" y="251280"/>
                  </a:lnTo>
                  <a:lnTo>
                    <a:pt x="1169496" y="232510"/>
                  </a:lnTo>
                  <a:lnTo>
                    <a:pt x="1215542" y="214392"/>
                  </a:lnTo>
                  <a:lnTo>
                    <a:pt x="1262234" y="196937"/>
                  </a:lnTo>
                  <a:lnTo>
                    <a:pt x="1309555" y="180152"/>
                  </a:lnTo>
                  <a:lnTo>
                    <a:pt x="1357493" y="164049"/>
                  </a:lnTo>
                  <a:lnTo>
                    <a:pt x="1406031" y="148638"/>
                  </a:lnTo>
                  <a:lnTo>
                    <a:pt x="1455156" y="133927"/>
                  </a:lnTo>
                  <a:lnTo>
                    <a:pt x="1504854" y="119926"/>
                  </a:lnTo>
                  <a:lnTo>
                    <a:pt x="1555109" y="106645"/>
                  </a:lnTo>
                  <a:lnTo>
                    <a:pt x="1605907" y="94095"/>
                  </a:lnTo>
                  <a:lnTo>
                    <a:pt x="1657234" y="82283"/>
                  </a:lnTo>
                  <a:lnTo>
                    <a:pt x="1709074" y="71221"/>
                  </a:lnTo>
                  <a:lnTo>
                    <a:pt x="1761414" y="60918"/>
                  </a:lnTo>
                  <a:lnTo>
                    <a:pt x="1814239" y="51383"/>
                  </a:lnTo>
                  <a:lnTo>
                    <a:pt x="1867535" y="42627"/>
                  </a:lnTo>
                  <a:lnTo>
                    <a:pt x="1921286" y="34659"/>
                  </a:lnTo>
                  <a:lnTo>
                    <a:pt x="1975479" y="27488"/>
                  </a:lnTo>
                  <a:lnTo>
                    <a:pt x="2030098" y="21124"/>
                  </a:lnTo>
                  <a:lnTo>
                    <a:pt x="2085129" y="15578"/>
                  </a:lnTo>
                  <a:lnTo>
                    <a:pt x="2140558" y="10858"/>
                  </a:lnTo>
                  <a:lnTo>
                    <a:pt x="2196370" y="6975"/>
                  </a:lnTo>
                  <a:lnTo>
                    <a:pt x="2252551" y="3938"/>
                  </a:lnTo>
                  <a:lnTo>
                    <a:pt x="2309086" y="1756"/>
                  </a:lnTo>
                  <a:lnTo>
                    <a:pt x="2365960" y="440"/>
                  </a:lnTo>
                  <a:lnTo>
                    <a:pt x="2423160" y="0"/>
                  </a:lnTo>
                  <a:lnTo>
                    <a:pt x="2480359" y="440"/>
                  </a:lnTo>
                  <a:lnTo>
                    <a:pt x="2537233" y="1756"/>
                  </a:lnTo>
                  <a:lnTo>
                    <a:pt x="2593768" y="3938"/>
                  </a:lnTo>
                  <a:lnTo>
                    <a:pt x="2649949" y="6975"/>
                  </a:lnTo>
                  <a:lnTo>
                    <a:pt x="2705761" y="10858"/>
                  </a:lnTo>
                  <a:lnTo>
                    <a:pt x="2761190" y="15578"/>
                  </a:lnTo>
                  <a:lnTo>
                    <a:pt x="2816221" y="21124"/>
                  </a:lnTo>
                  <a:lnTo>
                    <a:pt x="2870840" y="27488"/>
                  </a:lnTo>
                  <a:lnTo>
                    <a:pt x="2925033" y="34659"/>
                  </a:lnTo>
                  <a:lnTo>
                    <a:pt x="2978784" y="42627"/>
                  </a:lnTo>
                  <a:lnTo>
                    <a:pt x="3032080" y="51383"/>
                  </a:lnTo>
                  <a:lnTo>
                    <a:pt x="3084905" y="60918"/>
                  </a:lnTo>
                  <a:lnTo>
                    <a:pt x="3137245" y="71221"/>
                  </a:lnTo>
                  <a:lnTo>
                    <a:pt x="3189085" y="82283"/>
                  </a:lnTo>
                  <a:lnTo>
                    <a:pt x="3240412" y="94095"/>
                  </a:lnTo>
                  <a:lnTo>
                    <a:pt x="3291210" y="106645"/>
                  </a:lnTo>
                  <a:lnTo>
                    <a:pt x="3341465" y="119926"/>
                  </a:lnTo>
                  <a:lnTo>
                    <a:pt x="3391163" y="133927"/>
                  </a:lnTo>
                  <a:lnTo>
                    <a:pt x="3440288" y="148638"/>
                  </a:lnTo>
                  <a:lnTo>
                    <a:pt x="3488826" y="164049"/>
                  </a:lnTo>
                  <a:lnTo>
                    <a:pt x="3536764" y="180152"/>
                  </a:lnTo>
                  <a:lnTo>
                    <a:pt x="3584085" y="196937"/>
                  </a:lnTo>
                  <a:lnTo>
                    <a:pt x="3630777" y="214392"/>
                  </a:lnTo>
                  <a:lnTo>
                    <a:pt x="3676823" y="232510"/>
                  </a:lnTo>
                  <a:lnTo>
                    <a:pt x="3722210" y="251280"/>
                  </a:lnTo>
                  <a:lnTo>
                    <a:pt x="3766923" y="270693"/>
                  </a:lnTo>
                  <a:lnTo>
                    <a:pt x="3810947" y="290739"/>
                  </a:lnTo>
                  <a:lnTo>
                    <a:pt x="3854269" y="311408"/>
                  </a:lnTo>
                  <a:lnTo>
                    <a:pt x="3896872" y="332690"/>
                  </a:lnTo>
                  <a:lnTo>
                    <a:pt x="3938744" y="354576"/>
                  </a:lnTo>
                  <a:lnTo>
                    <a:pt x="3979869" y="377056"/>
                  </a:lnTo>
                  <a:lnTo>
                    <a:pt x="4020233" y="400121"/>
                  </a:lnTo>
                  <a:lnTo>
                    <a:pt x="4059821" y="423761"/>
                  </a:lnTo>
                  <a:lnTo>
                    <a:pt x="4098619" y="447965"/>
                  </a:lnTo>
                  <a:lnTo>
                    <a:pt x="4136612" y="472725"/>
                  </a:lnTo>
                  <a:lnTo>
                    <a:pt x="4173785" y="498031"/>
                  </a:lnTo>
                  <a:lnTo>
                    <a:pt x="4210125" y="523873"/>
                  </a:lnTo>
                  <a:lnTo>
                    <a:pt x="4245616" y="550240"/>
                  </a:lnTo>
                  <a:lnTo>
                    <a:pt x="4280244" y="577125"/>
                  </a:lnTo>
                  <a:lnTo>
                    <a:pt x="4313995" y="604517"/>
                  </a:lnTo>
                  <a:lnTo>
                    <a:pt x="4346853" y="632405"/>
                  </a:lnTo>
                  <a:lnTo>
                    <a:pt x="4378805" y="660782"/>
                  </a:lnTo>
                  <a:lnTo>
                    <a:pt x="4409836" y="689636"/>
                  </a:lnTo>
                  <a:lnTo>
                    <a:pt x="4439931" y="718958"/>
                  </a:lnTo>
                  <a:lnTo>
                    <a:pt x="4469075" y="748739"/>
                  </a:lnTo>
                  <a:lnTo>
                    <a:pt x="4497255" y="778968"/>
                  </a:lnTo>
                  <a:lnTo>
                    <a:pt x="4524456" y="809637"/>
                  </a:lnTo>
                  <a:lnTo>
                    <a:pt x="4550662" y="840735"/>
                  </a:lnTo>
                  <a:lnTo>
                    <a:pt x="4575861" y="872253"/>
                  </a:lnTo>
                  <a:lnTo>
                    <a:pt x="4600036" y="904180"/>
                  </a:lnTo>
                  <a:lnTo>
                    <a:pt x="4623173" y="936508"/>
                  </a:lnTo>
                  <a:lnTo>
                    <a:pt x="4645259" y="969227"/>
                  </a:lnTo>
                  <a:lnTo>
                    <a:pt x="4666278" y="1002327"/>
                  </a:lnTo>
                  <a:lnTo>
                    <a:pt x="4686216" y="1035798"/>
                  </a:lnTo>
                  <a:lnTo>
                    <a:pt x="4705058" y="1069630"/>
                  </a:lnTo>
                  <a:lnTo>
                    <a:pt x="4722790" y="1103814"/>
                  </a:lnTo>
                  <a:lnTo>
                    <a:pt x="4739397" y="1138341"/>
                  </a:lnTo>
                  <a:lnTo>
                    <a:pt x="4754865" y="1173200"/>
                  </a:lnTo>
                  <a:lnTo>
                    <a:pt x="4782325" y="1243877"/>
                  </a:lnTo>
                  <a:lnTo>
                    <a:pt x="4805053" y="1315767"/>
                  </a:lnTo>
                  <a:lnTo>
                    <a:pt x="4822932" y="1388794"/>
                  </a:lnTo>
                  <a:lnTo>
                    <a:pt x="4835848" y="1462879"/>
                  </a:lnTo>
                  <a:lnTo>
                    <a:pt x="4843682" y="1537946"/>
                  </a:lnTo>
                  <a:lnTo>
                    <a:pt x="4846320" y="1613915"/>
                  </a:lnTo>
                  <a:lnTo>
                    <a:pt x="4845658" y="1652009"/>
                  </a:lnTo>
                  <a:lnTo>
                    <a:pt x="4840407" y="1727536"/>
                  </a:lnTo>
                  <a:lnTo>
                    <a:pt x="4830018" y="1802122"/>
                  </a:lnTo>
                  <a:lnTo>
                    <a:pt x="4814606" y="1875688"/>
                  </a:lnTo>
                  <a:lnTo>
                    <a:pt x="4794287" y="1948156"/>
                  </a:lnTo>
                  <a:lnTo>
                    <a:pt x="4769179" y="2019449"/>
                  </a:lnTo>
                  <a:lnTo>
                    <a:pt x="4739397" y="2089490"/>
                  </a:lnTo>
                  <a:lnTo>
                    <a:pt x="4722790" y="2124017"/>
                  </a:lnTo>
                  <a:lnTo>
                    <a:pt x="4705058" y="2158201"/>
                  </a:lnTo>
                  <a:lnTo>
                    <a:pt x="4686216" y="2192033"/>
                  </a:lnTo>
                  <a:lnTo>
                    <a:pt x="4666278" y="2225504"/>
                  </a:lnTo>
                  <a:lnTo>
                    <a:pt x="4645259" y="2258604"/>
                  </a:lnTo>
                  <a:lnTo>
                    <a:pt x="4623173" y="2291323"/>
                  </a:lnTo>
                  <a:lnTo>
                    <a:pt x="4600036" y="2323651"/>
                  </a:lnTo>
                  <a:lnTo>
                    <a:pt x="4575861" y="2355578"/>
                  </a:lnTo>
                  <a:lnTo>
                    <a:pt x="4550662" y="2387096"/>
                  </a:lnTo>
                  <a:lnTo>
                    <a:pt x="4524456" y="2418194"/>
                  </a:lnTo>
                  <a:lnTo>
                    <a:pt x="4497255" y="2448863"/>
                  </a:lnTo>
                  <a:lnTo>
                    <a:pt x="4469075" y="2479092"/>
                  </a:lnTo>
                  <a:lnTo>
                    <a:pt x="4439931" y="2508873"/>
                  </a:lnTo>
                  <a:lnTo>
                    <a:pt x="4409836" y="2538195"/>
                  </a:lnTo>
                  <a:lnTo>
                    <a:pt x="4378805" y="2567049"/>
                  </a:lnTo>
                  <a:lnTo>
                    <a:pt x="4346853" y="2595426"/>
                  </a:lnTo>
                  <a:lnTo>
                    <a:pt x="4313995" y="2623314"/>
                  </a:lnTo>
                  <a:lnTo>
                    <a:pt x="4280244" y="2650706"/>
                  </a:lnTo>
                  <a:lnTo>
                    <a:pt x="4245616" y="2677591"/>
                  </a:lnTo>
                  <a:lnTo>
                    <a:pt x="4210125" y="2703958"/>
                  </a:lnTo>
                  <a:lnTo>
                    <a:pt x="4173785" y="2729800"/>
                  </a:lnTo>
                  <a:lnTo>
                    <a:pt x="4136612" y="2755106"/>
                  </a:lnTo>
                  <a:lnTo>
                    <a:pt x="4098619" y="2779866"/>
                  </a:lnTo>
                  <a:lnTo>
                    <a:pt x="4059821" y="2804070"/>
                  </a:lnTo>
                  <a:lnTo>
                    <a:pt x="4020233" y="2827710"/>
                  </a:lnTo>
                  <a:lnTo>
                    <a:pt x="3979869" y="2850775"/>
                  </a:lnTo>
                  <a:lnTo>
                    <a:pt x="3938744" y="2873255"/>
                  </a:lnTo>
                  <a:lnTo>
                    <a:pt x="3896872" y="2895141"/>
                  </a:lnTo>
                  <a:lnTo>
                    <a:pt x="3854269" y="2916423"/>
                  </a:lnTo>
                  <a:lnTo>
                    <a:pt x="3810947" y="2937092"/>
                  </a:lnTo>
                  <a:lnTo>
                    <a:pt x="3766923" y="2957138"/>
                  </a:lnTo>
                  <a:lnTo>
                    <a:pt x="3722210" y="2976551"/>
                  </a:lnTo>
                  <a:lnTo>
                    <a:pt x="3676823" y="2995321"/>
                  </a:lnTo>
                  <a:lnTo>
                    <a:pt x="3630777" y="3013439"/>
                  </a:lnTo>
                  <a:lnTo>
                    <a:pt x="3584085" y="3030894"/>
                  </a:lnTo>
                  <a:lnTo>
                    <a:pt x="3536764" y="3047679"/>
                  </a:lnTo>
                  <a:lnTo>
                    <a:pt x="3488826" y="3063782"/>
                  </a:lnTo>
                  <a:lnTo>
                    <a:pt x="3440288" y="3079193"/>
                  </a:lnTo>
                  <a:lnTo>
                    <a:pt x="3391163" y="3093904"/>
                  </a:lnTo>
                  <a:lnTo>
                    <a:pt x="3341465" y="3107905"/>
                  </a:lnTo>
                  <a:lnTo>
                    <a:pt x="3291210" y="3121186"/>
                  </a:lnTo>
                  <a:lnTo>
                    <a:pt x="3240412" y="3133736"/>
                  </a:lnTo>
                  <a:lnTo>
                    <a:pt x="3189085" y="3145548"/>
                  </a:lnTo>
                  <a:lnTo>
                    <a:pt x="3137245" y="3156610"/>
                  </a:lnTo>
                  <a:lnTo>
                    <a:pt x="3084905" y="3166913"/>
                  </a:lnTo>
                  <a:lnTo>
                    <a:pt x="3032080" y="3176448"/>
                  </a:lnTo>
                  <a:lnTo>
                    <a:pt x="2978784" y="3185204"/>
                  </a:lnTo>
                  <a:lnTo>
                    <a:pt x="2925033" y="3193172"/>
                  </a:lnTo>
                  <a:lnTo>
                    <a:pt x="2870840" y="3200343"/>
                  </a:lnTo>
                  <a:lnTo>
                    <a:pt x="2816221" y="3206707"/>
                  </a:lnTo>
                  <a:lnTo>
                    <a:pt x="2761190" y="3212253"/>
                  </a:lnTo>
                  <a:lnTo>
                    <a:pt x="2705761" y="3216973"/>
                  </a:lnTo>
                  <a:lnTo>
                    <a:pt x="2649949" y="3220856"/>
                  </a:lnTo>
                  <a:lnTo>
                    <a:pt x="2593768" y="3223893"/>
                  </a:lnTo>
                  <a:lnTo>
                    <a:pt x="2537233" y="3226075"/>
                  </a:lnTo>
                  <a:lnTo>
                    <a:pt x="2480359" y="3227391"/>
                  </a:lnTo>
                  <a:lnTo>
                    <a:pt x="2423160" y="3227832"/>
                  </a:lnTo>
                  <a:lnTo>
                    <a:pt x="2365960" y="3227391"/>
                  </a:lnTo>
                  <a:lnTo>
                    <a:pt x="2309086" y="3226075"/>
                  </a:lnTo>
                  <a:lnTo>
                    <a:pt x="2252551" y="3223893"/>
                  </a:lnTo>
                  <a:lnTo>
                    <a:pt x="2196370" y="3220856"/>
                  </a:lnTo>
                  <a:lnTo>
                    <a:pt x="2140558" y="3216973"/>
                  </a:lnTo>
                  <a:lnTo>
                    <a:pt x="2085129" y="3212253"/>
                  </a:lnTo>
                  <a:lnTo>
                    <a:pt x="2030098" y="3206707"/>
                  </a:lnTo>
                  <a:lnTo>
                    <a:pt x="1975479" y="3200343"/>
                  </a:lnTo>
                  <a:lnTo>
                    <a:pt x="1921286" y="3193172"/>
                  </a:lnTo>
                  <a:lnTo>
                    <a:pt x="1867535" y="3185204"/>
                  </a:lnTo>
                  <a:lnTo>
                    <a:pt x="1814239" y="3176448"/>
                  </a:lnTo>
                  <a:lnTo>
                    <a:pt x="1761414" y="3166913"/>
                  </a:lnTo>
                  <a:lnTo>
                    <a:pt x="1709074" y="3156610"/>
                  </a:lnTo>
                  <a:lnTo>
                    <a:pt x="1657234" y="3145548"/>
                  </a:lnTo>
                  <a:lnTo>
                    <a:pt x="1605907" y="3133736"/>
                  </a:lnTo>
                  <a:lnTo>
                    <a:pt x="1555109" y="3121186"/>
                  </a:lnTo>
                  <a:lnTo>
                    <a:pt x="1504854" y="3107905"/>
                  </a:lnTo>
                  <a:lnTo>
                    <a:pt x="1455156" y="3093904"/>
                  </a:lnTo>
                  <a:lnTo>
                    <a:pt x="1406031" y="3079193"/>
                  </a:lnTo>
                  <a:lnTo>
                    <a:pt x="1357493" y="3063782"/>
                  </a:lnTo>
                  <a:lnTo>
                    <a:pt x="1309555" y="3047679"/>
                  </a:lnTo>
                  <a:lnTo>
                    <a:pt x="1262234" y="3030894"/>
                  </a:lnTo>
                  <a:lnTo>
                    <a:pt x="1215542" y="3013439"/>
                  </a:lnTo>
                  <a:lnTo>
                    <a:pt x="1169496" y="2995321"/>
                  </a:lnTo>
                  <a:lnTo>
                    <a:pt x="1124109" y="2976551"/>
                  </a:lnTo>
                  <a:lnTo>
                    <a:pt x="1079396" y="2957138"/>
                  </a:lnTo>
                  <a:lnTo>
                    <a:pt x="1035372" y="2937092"/>
                  </a:lnTo>
                  <a:lnTo>
                    <a:pt x="992050" y="2916423"/>
                  </a:lnTo>
                  <a:lnTo>
                    <a:pt x="949447" y="2895141"/>
                  </a:lnTo>
                  <a:lnTo>
                    <a:pt x="907575" y="2873255"/>
                  </a:lnTo>
                  <a:lnTo>
                    <a:pt x="866450" y="2850775"/>
                  </a:lnTo>
                  <a:lnTo>
                    <a:pt x="826086" y="2827710"/>
                  </a:lnTo>
                  <a:lnTo>
                    <a:pt x="786498" y="2804070"/>
                  </a:lnTo>
                  <a:lnTo>
                    <a:pt x="747700" y="2779866"/>
                  </a:lnTo>
                  <a:lnTo>
                    <a:pt x="709707" y="2755106"/>
                  </a:lnTo>
                  <a:lnTo>
                    <a:pt x="672534" y="2729800"/>
                  </a:lnTo>
                  <a:lnTo>
                    <a:pt x="636194" y="2703958"/>
                  </a:lnTo>
                  <a:lnTo>
                    <a:pt x="600703" y="2677591"/>
                  </a:lnTo>
                  <a:lnTo>
                    <a:pt x="566075" y="2650706"/>
                  </a:lnTo>
                  <a:lnTo>
                    <a:pt x="532324" y="2623314"/>
                  </a:lnTo>
                  <a:lnTo>
                    <a:pt x="499466" y="2595426"/>
                  </a:lnTo>
                  <a:lnTo>
                    <a:pt x="467514" y="2567049"/>
                  </a:lnTo>
                  <a:lnTo>
                    <a:pt x="436483" y="2538195"/>
                  </a:lnTo>
                  <a:lnTo>
                    <a:pt x="406388" y="2508873"/>
                  </a:lnTo>
                  <a:lnTo>
                    <a:pt x="377244" y="2479092"/>
                  </a:lnTo>
                  <a:lnTo>
                    <a:pt x="349064" y="2448863"/>
                  </a:lnTo>
                  <a:lnTo>
                    <a:pt x="321863" y="2418194"/>
                  </a:lnTo>
                  <a:lnTo>
                    <a:pt x="295657" y="2387096"/>
                  </a:lnTo>
                  <a:lnTo>
                    <a:pt x="270458" y="2355578"/>
                  </a:lnTo>
                  <a:lnTo>
                    <a:pt x="246283" y="2323651"/>
                  </a:lnTo>
                  <a:lnTo>
                    <a:pt x="223146" y="2291323"/>
                  </a:lnTo>
                  <a:lnTo>
                    <a:pt x="201060" y="2258604"/>
                  </a:lnTo>
                  <a:lnTo>
                    <a:pt x="180041" y="2225504"/>
                  </a:lnTo>
                  <a:lnTo>
                    <a:pt x="160103" y="2192033"/>
                  </a:lnTo>
                  <a:lnTo>
                    <a:pt x="141261" y="2158201"/>
                  </a:lnTo>
                  <a:lnTo>
                    <a:pt x="123529" y="2124017"/>
                  </a:lnTo>
                  <a:lnTo>
                    <a:pt x="106922" y="2089490"/>
                  </a:lnTo>
                  <a:lnTo>
                    <a:pt x="91454" y="2054631"/>
                  </a:lnTo>
                  <a:lnTo>
                    <a:pt x="63994" y="1983954"/>
                  </a:lnTo>
                  <a:lnTo>
                    <a:pt x="41266" y="1912064"/>
                  </a:lnTo>
                  <a:lnTo>
                    <a:pt x="23387" y="1839037"/>
                  </a:lnTo>
                  <a:lnTo>
                    <a:pt x="10471" y="1764952"/>
                  </a:lnTo>
                  <a:lnTo>
                    <a:pt x="2637" y="1689885"/>
                  </a:lnTo>
                  <a:lnTo>
                    <a:pt x="0" y="16139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44184" y="2980944"/>
            <a:ext cx="5318760" cy="3035935"/>
            <a:chOff x="6044184" y="2980944"/>
            <a:chExt cx="5318760" cy="3035935"/>
          </a:xfrm>
        </p:grpSpPr>
        <p:sp>
          <p:nvSpPr>
            <p:cNvPr id="13" name="object 13"/>
            <p:cNvSpPr/>
            <p:nvPr/>
          </p:nvSpPr>
          <p:spPr>
            <a:xfrm>
              <a:off x="6050280" y="2987040"/>
              <a:ext cx="5306695" cy="3023870"/>
            </a:xfrm>
            <a:custGeom>
              <a:avLst/>
              <a:gdLst/>
              <a:ahLst/>
              <a:cxnLst/>
              <a:rect l="l" t="t" r="r" b="b"/>
              <a:pathLst>
                <a:path w="5306695" h="3023870">
                  <a:moveTo>
                    <a:pt x="2653284" y="0"/>
                  </a:moveTo>
                  <a:lnTo>
                    <a:pt x="2592391" y="390"/>
                  </a:lnTo>
                  <a:lnTo>
                    <a:pt x="2531835" y="1555"/>
                  </a:lnTo>
                  <a:lnTo>
                    <a:pt x="2471628" y="3488"/>
                  </a:lnTo>
                  <a:lnTo>
                    <a:pt x="2411787" y="6178"/>
                  </a:lnTo>
                  <a:lnTo>
                    <a:pt x="2352325" y="9619"/>
                  </a:lnTo>
                  <a:lnTo>
                    <a:pt x="2293257" y="13801"/>
                  </a:lnTo>
                  <a:lnTo>
                    <a:pt x="2234599" y="18717"/>
                  </a:lnTo>
                  <a:lnTo>
                    <a:pt x="2176363" y="24358"/>
                  </a:lnTo>
                  <a:lnTo>
                    <a:pt x="2118566" y="30716"/>
                  </a:lnTo>
                  <a:lnTo>
                    <a:pt x="2061222" y="37782"/>
                  </a:lnTo>
                  <a:lnTo>
                    <a:pt x="2004345" y="45548"/>
                  </a:lnTo>
                  <a:lnTo>
                    <a:pt x="1947950" y="54006"/>
                  </a:lnTo>
                  <a:lnTo>
                    <a:pt x="1892052" y="63147"/>
                  </a:lnTo>
                  <a:lnTo>
                    <a:pt x="1836665" y="72964"/>
                  </a:lnTo>
                  <a:lnTo>
                    <a:pt x="1781804" y="83447"/>
                  </a:lnTo>
                  <a:lnTo>
                    <a:pt x="1727484" y="94588"/>
                  </a:lnTo>
                  <a:lnTo>
                    <a:pt x="1673719" y="106379"/>
                  </a:lnTo>
                  <a:lnTo>
                    <a:pt x="1620523" y="118812"/>
                  </a:lnTo>
                  <a:lnTo>
                    <a:pt x="1567913" y="131878"/>
                  </a:lnTo>
                  <a:lnTo>
                    <a:pt x="1515901" y="145569"/>
                  </a:lnTo>
                  <a:lnTo>
                    <a:pt x="1464503" y="159877"/>
                  </a:lnTo>
                  <a:lnTo>
                    <a:pt x="1413734" y="174793"/>
                  </a:lnTo>
                  <a:lnTo>
                    <a:pt x="1363608" y="190309"/>
                  </a:lnTo>
                  <a:lnTo>
                    <a:pt x="1314139" y="206417"/>
                  </a:lnTo>
                  <a:lnTo>
                    <a:pt x="1265343" y="223108"/>
                  </a:lnTo>
                  <a:lnTo>
                    <a:pt x="1217233" y="240374"/>
                  </a:lnTo>
                  <a:lnTo>
                    <a:pt x="1169826" y="258206"/>
                  </a:lnTo>
                  <a:lnTo>
                    <a:pt x="1123134" y="276596"/>
                  </a:lnTo>
                  <a:lnTo>
                    <a:pt x="1077174" y="295537"/>
                  </a:lnTo>
                  <a:lnTo>
                    <a:pt x="1031959" y="315019"/>
                  </a:lnTo>
                  <a:lnTo>
                    <a:pt x="987504" y="335034"/>
                  </a:lnTo>
                  <a:lnTo>
                    <a:pt x="943824" y="355574"/>
                  </a:lnTo>
                  <a:lnTo>
                    <a:pt x="900933" y="376631"/>
                  </a:lnTo>
                  <a:lnTo>
                    <a:pt x="858847" y="398196"/>
                  </a:lnTo>
                  <a:lnTo>
                    <a:pt x="817579" y="420261"/>
                  </a:lnTo>
                  <a:lnTo>
                    <a:pt x="777144" y="442817"/>
                  </a:lnTo>
                  <a:lnTo>
                    <a:pt x="737558" y="465856"/>
                  </a:lnTo>
                  <a:lnTo>
                    <a:pt x="698834" y="489370"/>
                  </a:lnTo>
                  <a:lnTo>
                    <a:pt x="660987" y="513351"/>
                  </a:lnTo>
                  <a:lnTo>
                    <a:pt x="624033" y="537790"/>
                  </a:lnTo>
                  <a:lnTo>
                    <a:pt x="587984" y="562678"/>
                  </a:lnTo>
                  <a:lnTo>
                    <a:pt x="552857" y="588008"/>
                  </a:lnTo>
                  <a:lnTo>
                    <a:pt x="518666" y="613771"/>
                  </a:lnTo>
                  <a:lnTo>
                    <a:pt x="485426" y="639959"/>
                  </a:lnTo>
                  <a:lnTo>
                    <a:pt x="453150" y="666563"/>
                  </a:lnTo>
                  <a:lnTo>
                    <a:pt x="421854" y="693576"/>
                  </a:lnTo>
                  <a:lnTo>
                    <a:pt x="391552" y="720988"/>
                  </a:lnTo>
                  <a:lnTo>
                    <a:pt x="362260" y="748792"/>
                  </a:lnTo>
                  <a:lnTo>
                    <a:pt x="333991" y="776978"/>
                  </a:lnTo>
                  <a:lnTo>
                    <a:pt x="306760" y="805539"/>
                  </a:lnTo>
                  <a:lnTo>
                    <a:pt x="280583" y="834467"/>
                  </a:lnTo>
                  <a:lnTo>
                    <a:pt x="255473" y="863753"/>
                  </a:lnTo>
                  <a:lnTo>
                    <a:pt x="231445" y="893388"/>
                  </a:lnTo>
                  <a:lnTo>
                    <a:pt x="186694" y="953675"/>
                  </a:lnTo>
                  <a:lnTo>
                    <a:pt x="146448" y="1015260"/>
                  </a:lnTo>
                  <a:lnTo>
                    <a:pt x="110823" y="1078077"/>
                  </a:lnTo>
                  <a:lnTo>
                    <a:pt x="79937" y="1142059"/>
                  </a:lnTo>
                  <a:lnTo>
                    <a:pt x="53907" y="1207140"/>
                  </a:lnTo>
                  <a:lnTo>
                    <a:pt x="32849" y="1273252"/>
                  </a:lnTo>
                  <a:lnTo>
                    <a:pt x="16881" y="1340330"/>
                  </a:lnTo>
                  <a:lnTo>
                    <a:pt x="6121" y="1408306"/>
                  </a:lnTo>
                  <a:lnTo>
                    <a:pt x="685" y="1477113"/>
                  </a:lnTo>
                  <a:lnTo>
                    <a:pt x="0" y="1511808"/>
                  </a:lnTo>
                  <a:lnTo>
                    <a:pt x="685" y="1546502"/>
                  </a:lnTo>
                  <a:lnTo>
                    <a:pt x="6121" y="1615309"/>
                  </a:lnTo>
                  <a:lnTo>
                    <a:pt x="16881" y="1683285"/>
                  </a:lnTo>
                  <a:lnTo>
                    <a:pt x="32849" y="1750363"/>
                  </a:lnTo>
                  <a:lnTo>
                    <a:pt x="53907" y="1816475"/>
                  </a:lnTo>
                  <a:lnTo>
                    <a:pt x="79937" y="1881556"/>
                  </a:lnTo>
                  <a:lnTo>
                    <a:pt x="110823" y="1945538"/>
                  </a:lnTo>
                  <a:lnTo>
                    <a:pt x="146448" y="2008355"/>
                  </a:lnTo>
                  <a:lnTo>
                    <a:pt x="186694" y="2069940"/>
                  </a:lnTo>
                  <a:lnTo>
                    <a:pt x="231445" y="2130227"/>
                  </a:lnTo>
                  <a:lnTo>
                    <a:pt x="255473" y="2159862"/>
                  </a:lnTo>
                  <a:lnTo>
                    <a:pt x="280583" y="2189148"/>
                  </a:lnTo>
                  <a:lnTo>
                    <a:pt x="306760" y="2218076"/>
                  </a:lnTo>
                  <a:lnTo>
                    <a:pt x="333991" y="2246637"/>
                  </a:lnTo>
                  <a:lnTo>
                    <a:pt x="362260" y="2274824"/>
                  </a:lnTo>
                  <a:lnTo>
                    <a:pt x="391552" y="2302627"/>
                  </a:lnTo>
                  <a:lnTo>
                    <a:pt x="421854" y="2330039"/>
                  </a:lnTo>
                  <a:lnTo>
                    <a:pt x="453150" y="2357052"/>
                  </a:lnTo>
                  <a:lnTo>
                    <a:pt x="485426" y="2383656"/>
                  </a:lnTo>
                  <a:lnTo>
                    <a:pt x="518666" y="2409844"/>
                  </a:lnTo>
                  <a:lnTo>
                    <a:pt x="552857" y="2435607"/>
                  </a:lnTo>
                  <a:lnTo>
                    <a:pt x="587984" y="2460937"/>
                  </a:lnTo>
                  <a:lnTo>
                    <a:pt x="624033" y="2485825"/>
                  </a:lnTo>
                  <a:lnTo>
                    <a:pt x="660987" y="2510264"/>
                  </a:lnTo>
                  <a:lnTo>
                    <a:pt x="698834" y="2534245"/>
                  </a:lnTo>
                  <a:lnTo>
                    <a:pt x="737558" y="2557759"/>
                  </a:lnTo>
                  <a:lnTo>
                    <a:pt x="777144" y="2580798"/>
                  </a:lnTo>
                  <a:lnTo>
                    <a:pt x="817579" y="2603354"/>
                  </a:lnTo>
                  <a:lnTo>
                    <a:pt x="858847" y="2625419"/>
                  </a:lnTo>
                  <a:lnTo>
                    <a:pt x="900933" y="2646984"/>
                  </a:lnTo>
                  <a:lnTo>
                    <a:pt x="943824" y="2668041"/>
                  </a:lnTo>
                  <a:lnTo>
                    <a:pt x="987504" y="2688581"/>
                  </a:lnTo>
                  <a:lnTo>
                    <a:pt x="1031959" y="2708596"/>
                  </a:lnTo>
                  <a:lnTo>
                    <a:pt x="1077174" y="2728078"/>
                  </a:lnTo>
                  <a:lnTo>
                    <a:pt x="1123134" y="2747019"/>
                  </a:lnTo>
                  <a:lnTo>
                    <a:pt x="1169826" y="2765409"/>
                  </a:lnTo>
                  <a:lnTo>
                    <a:pt x="1217233" y="2783241"/>
                  </a:lnTo>
                  <a:lnTo>
                    <a:pt x="1265343" y="2800507"/>
                  </a:lnTo>
                  <a:lnTo>
                    <a:pt x="1314139" y="2817198"/>
                  </a:lnTo>
                  <a:lnTo>
                    <a:pt x="1363608" y="2833306"/>
                  </a:lnTo>
                  <a:lnTo>
                    <a:pt x="1413734" y="2848822"/>
                  </a:lnTo>
                  <a:lnTo>
                    <a:pt x="1464503" y="2863738"/>
                  </a:lnTo>
                  <a:lnTo>
                    <a:pt x="1515901" y="2878046"/>
                  </a:lnTo>
                  <a:lnTo>
                    <a:pt x="1567913" y="2891737"/>
                  </a:lnTo>
                  <a:lnTo>
                    <a:pt x="1620523" y="2904803"/>
                  </a:lnTo>
                  <a:lnTo>
                    <a:pt x="1673719" y="2917236"/>
                  </a:lnTo>
                  <a:lnTo>
                    <a:pt x="1727484" y="2929027"/>
                  </a:lnTo>
                  <a:lnTo>
                    <a:pt x="1781804" y="2940168"/>
                  </a:lnTo>
                  <a:lnTo>
                    <a:pt x="1836665" y="2950651"/>
                  </a:lnTo>
                  <a:lnTo>
                    <a:pt x="1892052" y="2960468"/>
                  </a:lnTo>
                  <a:lnTo>
                    <a:pt x="1947950" y="2969609"/>
                  </a:lnTo>
                  <a:lnTo>
                    <a:pt x="2004345" y="2978067"/>
                  </a:lnTo>
                  <a:lnTo>
                    <a:pt x="2061222" y="2985833"/>
                  </a:lnTo>
                  <a:lnTo>
                    <a:pt x="2118566" y="2992899"/>
                  </a:lnTo>
                  <a:lnTo>
                    <a:pt x="2176363" y="2999257"/>
                  </a:lnTo>
                  <a:lnTo>
                    <a:pt x="2234599" y="3004898"/>
                  </a:lnTo>
                  <a:lnTo>
                    <a:pt x="2293257" y="3009814"/>
                  </a:lnTo>
                  <a:lnTo>
                    <a:pt x="2352325" y="3013996"/>
                  </a:lnTo>
                  <a:lnTo>
                    <a:pt x="2411787" y="3017437"/>
                  </a:lnTo>
                  <a:lnTo>
                    <a:pt x="2471628" y="3020127"/>
                  </a:lnTo>
                  <a:lnTo>
                    <a:pt x="2531835" y="3022060"/>
                  </a:lnTo>
                  <a:lnTo>
                    <a:pt x="2592391" y="3023225"/>
                  </a:lnTo>
                  <a:lnTo>
                    <a:pt x="2653284" y="3023616"/>
                  </a:lnTo>
                  <a:lnTo>
                    <a:pt x="2714176" y="3023225"/>
                  </a:lnTo>
                  <a:lnTo>
                    <a:pt x="2774732" y="3022060"/>
                  </a:lnTo>
                  <a:lnTo>
                    <a:pt x="2834939" y="3020127"/>
                  </a:lnTo>
                  <a:lnTo>
                    <a:pt x="2894780" y="3017437"/>
                  </a:lnTo>
                  <a:lnTo>
                    <a:pt x="2954242" y="3013996"/>
                  </a:lnTo>
                  <a:lnTo>
                    <a:pt x="3013310" y="3009814"/>
                  </a:lnTo>
                  <a:lnTo>
                    <a:pt x="3071968" y="3004898"/>
                  </a:lnTo>
                  <a:lnTo>
                    <a:pt x="3130204" y="2999257"/>
                  </a:lnTo>
                  <a:lnTo>
                    <a:pt x="3188001" y="2992899"/>
                  </a:lnTo>
                  <a:lnTo>
                    <a:pt x="3245345" y="2985833"/>
                  </a:lnTo>
                  <a:lnTo>
                    <a:pt x="3302222" y="2978067"/>
                  </a:lnTo>
                  <a:lnTo>
                    <a:pt x="3358617" y="2969609"/>
                  </a:lnTo>
                  <a:lnTo>
                    <a:pt x="3414515" y="2960468"/>
                  </a:lnTo>
                  <a:lnTo>
                    <a:pt x="3469902" y="2950651"/>
                  </a:lnTo>
                  <a:lnTo>
                    <a:pt x="3524763" y="2940168"/>
                  </a:lnTo>
                  <a:lnTo>
                    <a:pt x="3579083" y="2929027"/>
                  </a:lnTo>
                  <a:lnTo>
                    <a:pt x="3632848" y="2917236"/>
                  </a:lnTo>
                  <a:lnTo>
                    <a:pt x="3686044" y="2904803"/>
                  </a:lnTo>
                  <a:lnTo>
                    <a:pt x="3738654" y="2891737"/>
                  </a:lnTo>
                  <a:lnTo>
                    <a:pt x="3790666" y="2878046"/>
                  </a:lnTo>
                  <a:lnTo>
                    <a:pt x="3842064" y="2863738"/>
                  </a:lnTo>
                  <a:lnTo>
                    <a:pt x="3892833" y="2848822"/>
                  </a:lnTo>
                  <a:lnTo>
                    <a:pt x="3942959" y="2833306"/>
                  </a:lnTo>
                  <a:lnTo>
                    <a:pt x="3992428" y="2817198"/>
                  </a:lnTo>
                  <a:lnTo>
                    <a:pt x="4041224" y="2800507"/>
                  </a:lnTo>
                  <a:lnTo>
                    <a:pt x="4089334" y="2783241"/>
                  </a:lnTo>
                  <a:lnTo>
                    <a:pt x="4136741" y="2765409"/>
                  </a:lnTo>
                  <a:lnTo>
                    <a:pt x="4183433" y="2747019"/>
                  </a:lnTo>
                  <a:lnTo>
                    <a:pt x="4229393" y="2728078"/>
                  </a:lnTo>
                  <a:lnTo>
                    <a:pt x="4274608" y="2708596"/>
                  </a:lnTo>
                  <a:lnTo>
                    <a:pt x="4319063" y="2688581"/>
                  </a:lnTo>
                  <a:lnTo>
                    <a:pt x="4362743" y="2668041"/>
                  </a:lnTo>
                  <a:lnTo>
                    <a:pt x="4405634" y="2646984"/>
                  </a:lnTo>
                  <a:lnTo>
                    <a:pt x="4447720" y="2625419"/>
                  </a:lnTo>
                  <a:lnTo>
                    <a:pt x="4488988" y="2603354"/>
                  </a:lnTo>
                  <a:lnTo>
                    <a:pt x="4529423" y="2580798"/>
                  </a:lnTo>
                  <a:lnTo>
                    <a:pt x="4569009" y="2557759"/>
                  </a:lnTo>
                  <a:lnTo>
                    <a:pt x="4607733" y="2534245"/>
                  </a:lnTo>
                  <a:lnTo>
                    <a:pt x="4645580" y="2510264"/>
                  </a:lnTo>
                  <a:lnTo>
                    <a:pt x="4682534" y="2485825"/>
                  </a:lnTo>
                  <a:lnTo>
                    <a:pt x="4718583" y="2460937"/>
                  </a:lnTo>
                  <a:lnTo>
                    <a:pt x="4753710" y="2435607"/>
                  </a:lnTo>
                  <a:lnTo>
                    <a:pt x="4787901" y="2409844"/>
                  </a:lnTo>
                  <a:lnTo>
                    <a:pt x="4821141" y="2383656"/>
                  </a:lnTo>
                  <a:lnTo>
                    <a:pt x="4853417" y="2357052"/>
                  </a:lnTo>
                  <a:lnTo>
                    <a:pt x="4884713" y="2330039"/>
                  </a:lnTo>
                  <a:lnTo>
                    <a:pt x="4915015" y="2302627"/>
                  </a:lnTo>
                  <a:lnTo>
                    <a:pt x="4944307" y="2274824"/>
                  </a:lnTo>
                  <a:lnTo>
                    <a:pt x="4972576" y="2246637"/>
                  </a:lnTo>
                  <a:lnTo>
                    <a:pt x="4999807" y="2218076"/>
                  </a:lnTo>
                  <a:lnTo>
                    <a:pt x="5025984" y="2189148"/>
                  </a:lnTo>
                  <a:lnTo>
                    <a:pt x="5051094" y="2159862"/>
                  </a:lnTo>
                  <a:lnTo>
                    <a:pt x="5075122" y="2130227"/>
                  </a:lnTo>
                  <a:lnTo>
                    <a:pt x="5119873" y="2069940"/>
                  </a:lnTo>
                  <a:lnTo>
                    <a:pt x="5160119" y="2008355"/>
                  </a:lnTo>
                  <a:lnTo>
                    <a:pt x="5195744" y="1945538"/>
                  </a:lnTo>
                  <a:lnTo>
                    <a:pt x="5226630" y="1881556"/>
                  </a:lnTo>
                  <a:lnTo>
                    <a:pt x="5252660" y="1816475"/>
                  </a:lnTo>
                  <a:lnTo>
                    <a:pt x="5273718" y="1750363"/>
                  </a:lnTo>
                  <a:lnTo>
                    <a:pt x="5289686" y="1683285"/>
                  </a:lnTo>
                  <a:lnTo>
                    <a:pt x="5300446" y="1615309"/>
                  </a:lnTo>
                  <a:lnTo>
                    <a:pt x="5305882" y="1546502"/>
                  </a:lnTo>
                  <a:lnTo>
                    <a:pt x="5306568" y="1511808"/>
                  </a:lnTo>
                  <a:lnTo>
                    <a:pt x="5305882" y="1477113"/>
                  </a:lnTo>
                  <a:lnTo>
                    <a:pt x="5300446" y="1408306"/>
                  </a:lnTo>
                  <a:lnTo>
                    <a:pt x="5289686" y="1340330"/>
                  </a:lnTo>
                  <a:lnTo>
                    <a:pt x="5273718" y="1273252"/>
                  </a:lnTo>
                  <a:lnTo>
                    <a:pt x="5252660" y="1207140"/>
                  </a:lnTo>
                  <a:lnTo>
                    <a:pt x="5226630" y="1142059"/>
                  </a:lnTo>
                  <a:lnTo>
                    <a:pt x="5195744" y="1078077"/>
                  </a:lnTo>
                  <a:lnTo>
                    <a:pt x="5160119" y="1015260"/>
                  </a:lnTo>
                  <a:lnTo>
                    <a:pt x="5119873" y="953675"/>
                  </a:lnTo>
                  <a:lnTo>
                    <a:pt x="5075122" y="893388"/>
                  </a:lnTo>
                  <a:lnTo>
                    <a:pt x="5051094" y="863753"/>
                  </a:lnTo>
                  <a:lnTo>
                    <a:pt x="5025984" y="834467"/>
                  </a:lnTo>
                  <a:lnTo>
                    <a:pt x="4999807" y="805539"/>
                  </a:lnTo>
                  <a:lnTo>
                    <a:pt x="4972576" y="776978"/>
                  </a:lnTo>
                  <a:lnTo>
                    <a:pt x="4944307" y="748791"/>
                  </a:lnTo>
                  <a:lnTo>
                    <a:pt x="4915015" y="720988"/>
                  </a:lnTo>
                  <a:lnTo>
                    <a:pt x="4884713" y="693576"/>
                  </a:lnTo>
                  <a:lnTo>
                    <a:pt x="4853417" y="666563"/>
                  </a:lnTo>
                  <a:lnTo>
                    <a:pt x="4821141" y="639959"/>
                  </a:lnTo>
                  <a:lnTo>
                    <a:pt x="4787901" y="613771"/>
                  </a:lnTo>
                  <a:lnTo>
                    <a:pt x="4753710" y="588008"/>
                  </a:lnTo>
                  <a:lnTo>
                    <a:pt x="4718583" y="562678"/>
                  </a:lnTo>
                  <a:lnTo>
                    <a:pt x="4682534" y="537790"/>
                  </a:lnTo>
                  <a:lnTo>
                    <a:pt x="4645580" y="513351"/>
                  </a:lnTo>
                  <a:lnTo>
                    <a:pt x="4607733" y="489370"/>
                  </a:lnTo>
                  <a:lnTo>
                    <a:pt x="4569009" y="465856"/>
                  </a:lnTo>
                  <a:lnTo>
                    <a:pt x="4529423" y="442817"/>
                  </a:lnTo>
                  <a:lnTo>
                    <a:pt x="4488988" y="420261"/>
                  </a:lnTo>
                  <a:lnTo>
                    <a:pt x="4447720" y="398196"/>
                  </a:lnTo>
                  <a:lnTo>
                    <a:pt x="4405634" y="376631"/>
                  </a:lnTo>
                  <a:lnTo>
                    <a:pt x="4362743" y="355574"/>
                  </a:lnTo>
                  <a:lnTo>
                    <a:pt x="4319063" y="335034"/>
                  </a:lnTo>
                  <a:lnTo>
                    <a:pt x="4274608" y="315019"/>
                  </a:lnTo>
                  <a:lnTo>
                    <a:pt x="4229393" y="295537"/>
                  </a:lnTo>
                  <a:lnTo>
                    <a:pt x="4183433" y="276596"/>
                  </a:lnTo>
                  <a:lnTo>
                    <a:pt x="4136741" y="258206"/>
                  </a:lnTo>
                  <a:lnTo>
                    <a:pt x="4089334" y="240374"/>
                  </a:lnTo>
                  <a:lnTo>
                    <a:pt x="4041224" y="223108"/>
                  </a:lnTo>
                  <a:lnTo>
                    <a:pt x="3992428" y="206417"/>
                  </a:lnTo>
                  <a:lnTo>
                    <a:pt x="3942959" y="190309"/>
                  </a:lnTo>
                  <a:lnTo>
                    <a:pt x="3892833" y="174793"/>
                  </a:lnTo>
                  <a:lnTo>
                    <a:pt x="3842064" y="159877"/>
                  </a:lnTo>
                  <a:lnTo>
                    <a:pt x="3790666" y="145569"/>
                  </a:lnTo>
                  <a:lnTo>
                    <a:pt x="3738654" y="131878"/>
                  </a:lnTo>
                  <a:lnTo>
                    <a:pt x="3686044" y="118812"/>
                  </a:lnTo>
                  <a:lnTo>
                    <a:pt x="3632848" y="106379"/>
                  </a:lnTo>
                  <a:lnTo>
                    <a:pt x="3579083" y="94588"/>
                  </a:lnTo>
                  <a:lnTo>
                    <a:pt x="3524763" y="83447"/>
                  </a:lnTo>
                  <a:lnTo>
                    <a:pt x="3469902" y="72964"/>
                  </a:lnTo>
                  <a:lnTo>
                    <a:pt x="3414515" y="63147"/>
                  </a:lnTo>
                  <a:lnTo>
                    <a:pt x="3358617" y="54006"/>
                  </a:lnTo>
                  <a:lnTo>
                    <a:pt x="3302222" y="45548"/>
                  </a:lnTo>
                  <a:lnTo>
                    <a:pt x="3245345" y="37782"/>
                  </a:lnTo>
                  <a:lnTo>
                    <a:pt x="3188001" y="30716"/>
                  </a:lnTo>
                  <a:lnTo>
                    <a:pt x="3130204" y="24358"/>
                  </a:lnTo>
                  <a:lnTo>
                    <a:pt x="3071968" y="18717"/>
                  </a:lnTo>
                  <a:lnTo>
                    <a:pt x="3013310" y="13801"/>
                  </a:lnTo>
                  <a:lnTo>
                    <a:pt x="2954242" y="9619"/>
                  </a:lnTo>
                  <a:lnTo>
                    <a:pt x="2894780" y="6178"/>
                  </a:lnTo>
                  <a:lnTo>
                    <a:pt x="2834939" y="3488"/>
                  </a:lnTo>
                  <a:lnTo>
                    <a:pt x="2774732" y="1555"/>
                  </a:lnTo>
                  <a:lnTo>
                    <a:pt x="2714176" y="390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C7C3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0280" y="2987040"/>
              <a:ext cx="5306695" cy="3023870"/>
            </a:xfrm>
            <a:custGeom>
              <a:avLst/>
              <a:gdLst/>
              <a:ahLst/>
              <a:cxnLst/>
              <a:rect l="l" t="t" r="r" b="b"/>
              <a:pathLst>
                <a:path w="5306695" h="3023870">
                  <a:moveTo>
                    <a:pt x="0" y="1511808"/>
                  </a:moveTo>
                  <a:lnTo>
                    <a:pt x="2730" y="1442610"/>
                  </a:lnTo>
                  <a:lnTo>
                    <a:pt x="10843" y="1374210"/>
                  </a:lnTo>
                  <a:lnTo>
                    <a:pt x="24222" y="1306675"/>
                  </a:lnTo>
                  <a:lnTo>
                    <a:pt x="42749" y="1240071"/>
                  </a:lnTo>
                  <a:lnTo>
                    <a:pt x="66307" y="1174466"/>
                  </a:lnTo>
                  <a:lnTo>
                    <a:pt x="94780" y="1109927"/>
                  </a:lnTo>
                  <a:lnTo>
                    <a:pt x="128050" y="1046519"/>
                  </a:lnTo>
                  <a:lnTo>
                    <a:pt x="166001" y="984309"/>
                  </a:lnTo>
                  <a:lnTo>
                    <a:pt x="208514" y="923365"/>
                  </a:lnTo>
                  <a:lnTo>
                    <a:pt x="255473" y="863753"/>
                  </a:lnTo>
                  <a:lnTo>
                    <a:pt x="280583" y="834467"/>
                  </a:lnTo>
                  <a:lnTo>
                    <a:pt x="306760" y="805539"/>
                  </a:lnTo>
                  <a:lnTo>
                    <a:pt x="333991" y="776978"/>
                  </a:lnTo>
                  <a:lnTo>
                    <a:pt x="362260" y="748792"/>
                  </a:lnTo>
                  <a:lnTo>
                    <a:pt x="391552" y="720988"/>
                  </a:lnTo>
                  <a:lnTo>
                    <a:pt x="421854" y="693576"/>
                  </a:lnTo>
                  <a:lnTo>
                    <a:pt x="453150" y="666563"/>
                  </a:lnTo>
                  <a:lnTo>
                    <a:pt x="485426" y="639959"/>
                  </a:lnTo>
                  <a:lnTo>
                    <a:pt x="518666" y="613771"/>
                  </a:lnTo>
                  <a:lnTo>
                    <a:pt x="552857" y="588008"/>
                  </a:lnTo>
                  <a:lnTo>
                    <a:pt x="587984" y="562678"/>
                  </a:lnTo>
                  <a:lnTo>
                    <a:pt x="624033" y="537790"/>
                  </a:lnTo>
                  <a:lnTo>
                    <a:pt x="660987" y="513351"/>
                  </a:lnTo>
                  <a:lnTo>
                    <a:pt x="698834" y="489370"/>
                  </a:lnTo>
                  <a:lnTo>
                    <a:pt x="737558" y="465856"/>
                  </a:lnTo>
                  <a:lnTo>
                    <a:pt x="777144" y="442817"/>
                  </a:lnTo>
                  <a:lnTo>
                    <a:pt x="817579" y="420261"/>
                  </a:lnTo>
                  <a:lnTo>
                    <a:pt x="858847" y="398196"/>
                  </a:lnTo>
                  <a:lnTo>
                    <a:pt x="900933" y="376631"/>
                  </a:lnTo>
                  <a:lnTo>
                    <a:pt x="943824" y="355574"/>
                  </a:lnTo>
                  <a:lnTo>
                    <a:pt x="987504" y="335034"/>
                  </a:lnTo>
                  <a:lnTo>
                    <a:pt x="1031959" y="315019"/>
                  </a:lnTo>
                  <a:lnTo>
                    <a:pt x="1077174" y="295537"/>
                  </a:lnTo>
                  <a:lnTo>
                    <a:pt x="1123134" y="276596"/>
                  </a:lnTo>
                  <a:lnTo>
                    <a:pt x="1169826" y="258206"/>
                  </a:lnTo>
                  <a:lnTo>
                    <a:pt x="1217233" y="240374"/>
                  </a:lnTo>
                  <a:lnTo>
                    <a:pt x="1265343" y="223108"/>
                  </a:lnTo>
                  <a:lnTo>
                    <a:pt x="1314139" y="206417"/>
                  </a:lnTo>
                  <a:lnTo>
                    <a:pt x="1363608" y="190309"/>
                  </a:lnTo>
                  <a:lnTo>
                    <a:pt x="1413734" y="174793"/>
                  </a:lnTo>
                  <a:lnTo>
                    <a:pt x="1464503" y="159877"/>
                  </a:lnTo>
                  <a:lnTo>
                    <a:pt x="1515901" y="145569"/>
                  </a:lnTo>
                  <a:lnTo>
                    <a:pt x="1567913" y="131878"/>
                  </a:lnTo>
                  <a:lnTo>
                    <a:pt x="1620523" y="118812"/>
                  </a:lnTo>
                  <a:lnTo>
                    <a:pt x="1673719" y="106379"/>
                  </a:lnTo>
                  <a:lnTo>
                    <a:pt x="1727484" y="94588"/>
                  </a:lnTo>
                  <a:lnTo>
                    <a:pt x="1781804" y="83447"/>
                  </a:lnTo>
                  <a:lnTo>
                    <a:pt x="1836665" y="72964"/>
                  </a:lnTo>
                  <a:lnTo>
                    <a:pt x="1892052" y="63147"/>
                  </a:lnTo>
                  <a:lnTo>
                    <a:pt x="1947950" y="54006"/>
                  </a:lnTo>
                  <a:lnTo>
                    <a:pt x="2004345" y="45548"/>
                  </a:lnTo>
                  <a:lnTo>
                    <a:pt x="2061222" y="37782"/>
                  </a:lnTo>
                  <a:lnTo>
                    <a:pt x="2118566" y="30716"/>
                  </a:lnTo>
                  <a:lnTo>
                    <a:pt x="2176363" y="24358"/>
                  </a:lnTo>
                  <a:lnTo>
                    <a:pt x="2234599" y="18717"/>
                  </a:lnTo>
                  <a:lnTo>
                    <a:pt x="2293257" y="13801"/>
                  </a:lnTo>
                  <a:lnTo>
                    <a:pt x="2352325" y="9619"/>
                  </a:lnTo>
                  <a:lnTo>
                    <a:pt x="2411787" y="6178"/>
                  </a:lnTo>
                  <a:lnTo>
                    <a:pt x="2471628" y="3488"/>
                  </a:lnTo>
                  <a:lnTo>
                    <a:pt x="2531835" y="1555"/>
                  </a:lnTo>
                  <a:lnTo>
                    <a:pt x="2592391" y="390"/>
                  </a:lnTo>
                  <a:lnTo>
                    <a:pt x="2653284" y="0"/>
                  </a:lnTo>
                  <a:lnTo>
                    <a:pt x="2714176" y="390"/>
                  </a:lnTo>
                  <a:lnTo>
                    <a:pt x="2774732" y="1555"/>
                  </a:lnTo>
                  <a:lnTo>
                    <a:pt x="2834939" y="3488"/>
                  </a:lnTo>
                  <a:lnTo>
                    <a:pt x="2894780" y="6178"/>
                  </a:lnTo>
                  <a:lnTo>
                    <a:pt x="2954242" y="9619"/>
                  </a:lnTo>
                  <a:lnTo>
                    <a:pt x="3013310" y="13801"/>
                  </a:lnTo>
                  <a:lnTo>
                    <a:pt x="3071968" y="18717"/>
                  </a:lnTo>
                  <a:lnTo>
                    <a:pt x="3130204" y="24358"/>
                  </a:lnTo>
                  <a:lnTo>
                    <a:pt x="3188001" y="30716"/>
                  </a:lnTo>
                  <a:lnTo>
                    <a:pt x="3245345" y="37782"/>
                  </a:lnTo>
                  <a:lnTo>
                    <a:pt x="3302222" y="45548"/>
                  </a:lnTo>
                  <a:lnTo>
                    <a:pt x="3358617" y="54006"/>
                  </a:lnTo>
                  <a:lnTo>
                    <a:pt x="3414515" y="63147"/>
                  </a:lnTo>
                  <a:lnTo>
                    <a:pt x="3469902" y="72964"/>
                  </a:lnTo>
                  <a:lnTo>
                    <a:pt x="3524763" y="83447"/>
                  </a:lnTo>
                  <a:lnTo>
                    <a:pt x="3579083" y="94588"/>
                  </a:lnTo>
                  <a:lnTo>
                    <a:pt x="3632848" y="106379"/>
                  </a:lnTo>
                  <a:lnTo>
                    <a:pt x="3686044" y="118812"/>
                  </a:lnTo>
                  <a:lnTo>
                    <a:pt x="3738654" y="131878"/>
                  </a:lnTo>
                  <a:lnTo>
                    <a:pt x="3790666" y="145569"/>
                  </a:lnTo>
                  <a:lnTo>
                    <a:pt x="3842064" y="159877"/>
                  </a:lnTo>
                  <a:lnTo>
                    <a:pt x="3892833" y="174793"/>
                  </a:lnTo>
                  <a:lnTo>
                    <a:pt x="3942959" y="190309"/>
                  </a:lnTo>
                  <a:lnTo>
                    <a:pt x="3992428" y="206417"/>
                  </a:lnTo>
                  <a:lnTo>
                    <a:pt x="4041224" y="223108"/>
                  </a:lnTo>
                  <a:lnTo>
                    <a:pt x="4089334" y="240374"/>
                  </a:lnTo>
                  <a:lnTo>
                    <a:pt x="4136741" y="258206"/>
                  </a:lnTo>
                  <a:lnTo>
                    <a:pt x="4183433" y="276596"/>
                  </a:lnTo>
                  <a:lnTo>
                    <a:pt x="4229393" y="295537"/>
                  </a:lnTo>
                  <a:lnTo>
                    <a:pt x="4274608" y="315019"/>
                  </a:lnTo>
                  <a:lnTo>
                    <a:pt x="4319063" y="335034"/>
                  </a:lnTo>
                  <a:lnTo>
                    <a:pt x="4362743" y="355574"/>
                  </a:lnTo>
                  <a:lnTo>
                    <a:pt x="4405634" y="376631"/>
                  </a:lnTo>
                  <a:lnTo>
                    <a:pt x="4447720" y="398196"/>
                  </a:lnTo>
                  <a:lnTo>
                    <a:pt x="4488988" y="420261"/>
                  </a:lnTo>
                  <a:lnTo>
                    <a:pt x="4529423" y="442817"/>
                  </a:lnTo>
                  <a:lnTo>
                    <a:pt x="4569009" y="465856"/>
                  </a:lnTo>
                  <a:lnTo>
                    <a:pt x="4607733" y="489370"/>
                  </a:lnTo>
                  <a:lnTo>
                    <a:pt x="4645580" y="513351"/>
                  </a:lnTo>
                  <a:lnTo>
                    <a:pt x="4682534" y="537790"/>
                  </a:lnTo>
                  <a:lnTo>
                    <a:pt x="4718583" y="562678"/>
                  </a:lnTo>
                  <a:lnTo>
                    <a:pt x="4753710" y="588008"/>
                  </a:lnTo>
                  <a:lnTo>
                    <a:pt x="4787901" y="613771"/>
                  </a:lnTo>
                  <a:lnTo>
                    <a:pt x="4821141" y="639959"/>
                  </a:lnTo>
                  <a:lnTo>
                    <a:pt x="4853417" y="666563"/>
                  </a:lnTo>
                  <a:lnTo>
                    <a:pt x="4884713" y="693576"/>
                  </a:lnTo>
                  <a:lnTo>
                    <a:pt x="4915015" y="720988"/>
                  </a:lnTo>
                  <a:lnTo>
                    <a:pt x="4944307" y="748791"/>
                  </a:lnTo>
                  <a:lnTo>
                    <a:pt x="4972576" y="776978"/>
                  </a:lnTo>
                  <a:lnTo>
                    <a:pt x="4999807" y="805539"/>
                  </a:lnTo>
                  <a:lnTo>
                    <a:pt x="5025984" y="834467"/>
                  </a:lnTo>
                  <a:lnTo>
                    <a:pt x="5051094" y="863753"/>
                  </a:lnTo>
                  <a:lnTo>
                    <a:pt x="5075122" y="893388"/>
                  </a:lnTo>
                  <a:lnTo>
                    <a:pt x="5119873" y="953675"/>
                  </a:lnTo>
                  <a:lnTo>
                    <a:pt x="5160119" y="1015260"/>
                  </a:lnTo>
                  <a:lnTo>
                    <a:pt x="5195744" y="1078077"/>
                  </a:lnTo>
                  <a:lnTo>
                    <a:pt x="5226630" y="1142059"/>
                  </a:lnTo>
                  <a:lnTo>
                    <a:pt x="5252660" y="1207140"/>
                  </a:lnTo>
                  <a:lnTo>
                    <a:pt x="5273718" y="1273252"/>
                  </a:lnTo>
                  <a:lnTo>
                    <a:pt x="5289686" y="1340330"/>
                  </a:lnTo>
                  <a:lnTo>
                    <a:pt x="5300446" y="1408306"/>
                  </a:lnTo>
                  <a:lnTo>
                    <a:pt x="5305882" y="1477113"/>
                  </a:lnTo>
                  <a:lnTo>
                    <a:pt x="5306568" y="1511808"/>
                  </a:lnTo>
                  <a:lnTo>
                    <a:pt x="5305882" y="1546502"/>
                  </a:lnTo>
                  <a:lnTo>
                    <a:pt x="5300446" y="1615309"/>
                  </a:lnTo>
                  <a:lnTo>
                    <a:pt x="5289686" y="1683285"/>
                  </a:lnTo>
                  <a:lnTo>
                    <a:pt x="5273718" y="1750363"/>
                  </a:lnTo>
                  <a:lnTo>
                    <a:pt x="5252660" y="1816475"/>
                  </a:lnTo>
                  <a:lnTo>
                    <a:pt x="5226630" y="1881556"/>
                  </a:lnTo>
                  <a:lnTo>
                    <a:pt x="5195744" y="1945538"/>
                  </a:lnTo>
                  <a:lnTo>
                    <a:pt x="5160119" y="2008355"/>
                  </a:lnTo>
                  <a:lnTo>
                    <a:pt x="5119873" y="2069940"/>
                  </a:lnTo>
                  <a:lnTo>
                    <a:pt x="5075122" y="2130227"/>
                  </a:lnTo>
                  <a:lnTo>
                    <a:pt x="5051094" y="2159862"/>
                  </a:lnTo>
                  <a:lnTo>
                    <a:pt x="5025984" y="2189148"/>
                  </a:lnTo>
                  <a:lnTo>
                    <a:pt x="4999807" y="2218076"/>
                  </a:lnTo>
                  <a:lnTo>
                    <a:pt x="4972576" y="2246637"/>
                  </a:lnTo>
                  <a:lnTo>
                    <a:pt x="4944307" y="2274824"/>
                  </a:lnTo>
                  <a:lnTo>
                    <a:pt x="4915015" y="2302627"/>
                  </a:lnTo>
                  <a:lnTo>
                    <a:pt x="4884713" y="2330039"/>
                  </a:lnTo>
                  <a:lnTo>
                    <a:pt x="4853417" y="2357052"/>
                  </a:lnTo>
                  <a:lnTo>
                    <a:pt x="4821141" y="2383656"/>
                  </a:lnTo>
                  <a:lnTo>
                    <a:pt x="4787901" y="2409844"/>
                  </a:lnTo>
                  <a:lnTo>
                    <a:pt x="4753710" y="2435607"/>
                  </a:lnTo>
                  <a:lnTo>
                    <a:pt x="4718583" y="2460937"/>
                  </a:lnTo>
                  <a:lnTo>
                    <a:pt x="4682534" y="2485825"/>
                  </a:lnTo>
                  <a:lnTo>
                    <a:pt x="4645580" y="2510264"/>
                  </a:lnTo>
                  <a:lnTo>
                    <a:pt x="4607733" y="2534245"/>
                  </a:lnTo>
                  <a:lnTo>
                    <a:pt x="4569009" y="2557759"/>
                  </a:lnTo>
                  <a:lnTo>
                    <a:pt x="4529423" y="2580798"/>
                  </a:lnTo>
                  <a:lnTo>
                    <a:pt x="4488988" y="2603354"/>
                  </a:lnTo>
                  <a:lnTo>
                    <a:pt x="4447720" y="2625419"/>
                  </a:lnTo>
                  <a:lnTo>
                    <a:pt x="4405634" y="2646984"/>
                  </a:lnTo>
                  <a:lnTo>
                    <a:pt x="4362743" y="2668041"/>
                  </a:lnTo>
                  <a:lnTo>
                    <a:pt x="4319063" y="2688581"/>
                  </a:lnTo>
                  <a:lnTo>
                    <a:pt x="4274608" y="2708596"/>
                  </a:lnTo>
                  <a:lnTo>
                    <a:pt x="4229393" y="2728078"/>
                  </a:lnTo>
                  <a:lnTo>
                    <a:pt x="4183433" y="2747019"/>
                  </a:lnTo>
                  <a:lnTo>
                    <a:pt x="4136741" y="2765409"/>
                  </a:lnTo>
                  <a:lnTo>
                    <a:pt x="4089334" y="2783241"/>
                  </a:lnTo>
                  <a:lnTo>
                    <a:pt x="4041224" y="2800507"/>
                  </a:lnTo>
                  <a:lnTo>
                    <a:pt x="3992428" y="2817198"/>
                  </a:lnTo>
                  <a:lnTo>
                    <a:pt x="3942959" y="2833306"/>
                  </a:lnTo>
                  <a:lnTo>
                    <a:pt x="3892833" y="2848822"/>
                  </a:lnTo>
                  <a:lnTo>
                    <a:pt x="3842064" y="2863738"/>
                  </a:lnTo>
                  <a:lnTo>
                    <a:pt x="3790666" y="2878046"/>
                  </a:lnTo>
                  <a:lnTo>
                    <a:pt x="3738654" y="2891737"/>
                  </a:lnTo>
                  <a:lnTo>
                    <a:pt x="3686044" y="2904803"/>
                  </a:lnTo>
                  <a:lnTo>
                    <a:pt x="3632848" y="2917236"/>
                  </a:lnTo>
                  <a:lnTo>
                    <a:pt x="3579083" y="2929027"/>
                  </a:lnTo>
                  <a:lnTo>
                    <a:pt x="3524763" y="2940168"/>
                  </a:lnTo>
                  <a:lnTo>
                    <a:pt x="3469902" y="2950651"/>
                  </a:lnTo>
                  <a:lnTo>
                    <a:pt x="3414515" y="2960468"/>
                  </a:lnTo>
                  <a:lnTo>
                    <a:pt x="3358617" y="2969609"/>
                  </a:lnTo>
                  <a:lnTo>
                    <a:pt x="3302222" y="2978067"/>
                  </a:lnTo>
                  <a:lnTo>
                    <a:pt x="3245345" y="2985833"/>
                  </a:lnTo>
                  <a:lnTo>
                    <a:pt x="3188001" y="2992899"/>
                  </a:lnTo>
                  <a:lnTo>
                    <a:pt x="3130204" y="2999257"/>
                  </a:lnTo>
                  <a:lnTo>
                    <a:pt x="3071968" y="3004898"/>
                  </a:lnTo>
                  <a:lnTo>
                    <a:pt x="3013310" y="3009814"/>
                  </a:lnTo>
                  <a:lnTo>
                    <a:pt x="2954242" y="3013996"/>
                  </a:lnTo>
                  <a:lnTo>
                    <a:pt x="2894780" y="3017437"/>
                  </a:lnTo>
                  <a:lnTo>
                    <a:pt x="2834939" y="3020127"/>
                  </a:lnTo>
                  <a:lnTo>
                    <a:pt x="2774732" y="3022060"/>
                  </a:lnTo>
                  <a:lnTo>
                    <a:pt x="2714176" y="3023225"/>
                  </a:lnTo>
                  <a:lnTo>
                    <a:pt x="2653284" y="3023616"/>
                  </a:lnTo>
                  <a:lnTo>
                    <a:pt x="2592391" y="3023225"/>
                  </a:lnTo>
                  <a:lnTo>
                    <a:pt x="2531835" y="3022060"/>
                  </a:lnTo>
                  <a:lnTo>
                    <a:pt x="2471628" y="3020127"/>
                  </a:lnTo>
                  <a:lnTo>
                    <a:pt x="2411787" y="3017437"/>
                  </a:lnTo>
                  <a:lnTo>
                    <a:pt x="2352325" y="3013996"/>
                  </a:lnTo>
                  <a:lnTo>
                    <a:pt x="2293257" y="3009814"/>
                  </a:lnTo>
                  <a:lnTo>
                    <a:pt x="2234599" y="3004898"/>
                  </a:lnTo>
                  <a:lnTo>
                    <a:pt x="2176363" y="2999257"/>
                  </a:lnTo>
                  <a:lnTo>
                    <a:pt x="2118566" y="2992899"/>
                  </a:lnTo>
                  <a:lnTo>
                    <a:pt x="2061222" y="2985833"/>
                  </a:lnTo>
                  <a:lnTo>
                    <a:pt x="2004345" y="2978067"/>
                  </a:lnTo>
                  <a:lnTo>
                    <a:pt x="1947950" y="2969609"/>
                  </a:lnTo>
                  <a:lnTo>
                    <a:pt x="1892052" y="2960468"/>
                  </a:lnTo>
                  <a:lnTo>
                    <a:pt x="1836665" y="2950651"/>
                  </a:lnTo>
                  <a:lnTo>
                    <a:pt x="1781804" y="2940168"/>
                  </a:lnTo>
                  <a:lnTo>
                    <a:pt x="1727484" y="2929027"/>
                  </a:lnTo>
                  <a:lnTo>
                    <a:pt x="1673719" y="2917236"/>
                  </a:lnTo>
                  <a:lnTo>
                    <a:pt x="1620523" y="2904803"/>
                  </a:lnTo>
                  <a:lnTo>
                    <a:pt x="1567913" y="2891737"/>
                  </a:lnTo>
                  <a:lnTo>
                    <a:pt x="1515901" y="2878046"/>
                  </a:lnTo>
                  <a:lnTo>
                    <a:pt x="1464503" y="2863738"/>
                  </a:lnTo>
                  <a:lnTo>
                    <a:pt x="1413734" y="2848822"/>
                  </a:lnTo>
                  <a:lnTo>
                    <a:pt x="1363608" y="2833306"/>
                  </a:lnTo>
                  <a:lnTo>
                    <a:pt x="1314139" y="2817198"/>
                  </a:lnTo>
                  <a:lnTo>
                    <a:pt x="1265343" y="2800507"/>
                  </a:lnTo>
                  <a:lnTo>
                    <a:pt x="1217233" y="2783241"/>
                  </a:lnTo>
                  <a:lnTo>
                    <a:pt x="1169826" y="2765409"/>
                  </a:lnTo>
                  <a:lnTo>
                    <a:pt x="1123134" y="2747019"/>
                  </a:lnTo>
                  <a:lnTo>
                    <a:pt x="1077174" y="2728078"/>
                  </a:lnTo>
                  <a:lnTo>
                    <a:pt x="1031959" y="2708596"/>
                  </a:lnTo>
                  <a:lnTo>
                    <a:pt x="987504" y="2688581"/>
                  </a:lnTo>
                  <a:lnTo>
                    <a:pt x="943824" y="2668041"/>
                  </a:lnTo>
                  <a:lnTo>
                    <a:pt x="900933" y="2646984"/>
                  </a:lnTo>
                  <a:lnTo>
                    <a:pt x="858847" y="2625419"/>
                  </a:lnTo>
                  <a:lnTo>
                    <a:pt x="817579" y="2603354"/>
                  </a:lnTo>
                  <a:lnTo>
                    <a:pt x="777144" y="2580798"/>
                  </a:lnTo>
                  <a:lnTo>
                    <a:pt x="737558" y="2557759"/>
                  </a:lnTo>
                  <a:lnTo>
                    <a:pt x="698834" y="2534245"/>
                  </a:lnTo>
                  <a:lnTo>
                    <a:pt x="660987" y="2510264"/>
                  </a:lnTo>
                  <a:lnTo>
                    <a:pt x="624033" y="2485825"/>
                  </a:lnTo>
                  <a:lnTo>
                    <a:pt x="587984" y="2460937"/>
                  </a:lnTo>
                  <a:lnTo>
                    <a:pt x="552857" y="2435607"/>
                  </a:lnTo>
                  <a:lnTo>
                    <a:pt x="518666" y="2409844"/>
                  </a:lnTo>
                  <a:lnTo>
                    <a:pt x="485426" y="2383656"/>
                  </a:lnTo>
                  <a:lnTo>
                    <a:pt x="453150" y="2357052"/>
                  </a:lnTo>
                  <a:lnTo>
                    <a:pt x="421854" y="2330039"/>
                  </a:lnTo>
                  <a:lnTo>
                    <a:pt x="391552" y="2302627"/>
                  </a:lnTo>
                  <a:lnTo>
                    <a:pt x="362260" y="2274824"/>
                  </a:lnTo>
                  <a:lnTo>
                    <a:pt x="333991" y="2246637"/>
                  </a:lnTo>
                  <a:lnTo>
                    <a:pt x="306760" y="2218076"/>
                  </a:lnTo>
                  <a:lnTo>
                    <a:pt x="280583" y="2189148"/>
                  </a:lnTo>
                  <a:lnTo>
                    <a:pt x="255473" y="2159862"/>
                  </a:lnTo>
                  <a:lnTo>
                    <a:pt x="231445" y="2130227"/>
                  </a:lnTo>
                  <a:lnTo>
                    <a:pt x="186694" y="2069940"/>
                  </a:lnTo>
                  <a:lnTo>
                    <a:pt x="146448" y="2008355"/>
                  </a:lnTo>
                  <a:lnTo>
                    <a:pt x="110823" y="1945538"/>
                  </a:lnTo>
                  <a:lnTo>
                    <a:pt x="79937" y="1881556"/>
                  </a:lnTo>
                  <a:lnTo>
                    <a:pt x="53907" y="1816475"/>
                  </a:lnTo>
                  <a:lnTo>
                    <a:pt x="32849" y="1750363"/>
                  </a:lnTo>
                  <a:lnTo>
                    <a:pt x="16881" y="1683285"/>
                  </a:lnTo>
                  <a:lnTo>
                    <a:pt x="6121" y="1615309"/>
                  </a:lnTo>
                  <a:lnTo>
                    <a:pt x="685" y="1546502"/>
                  </a:lnTo>
                  <a:lnTo>
                    <a:pt x="0" y="15118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0"/>
            <a:ext cx="11725656" cy="676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6472" y="943102"/>
            <a:ext cx="290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Р. Вирхов: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клинико-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072" y="1135126"/>
            <a:ext cx="444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морфологические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сопоставления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5072" y="1326845"/>
            <a:ext cx="3741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основа познания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болезней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472" y="1476883"/>
            <a:ext cx="4759325" cy="6597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мозга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406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Рефлекторные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принципы</a:t>
            </a:r>
            <a:r>
              <a:rPr sz="18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(Декарт)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472" y="2156840"/>
            <a:ext cx="3780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причина любых</a:t>
            </a:r>
            <a:r>
              <a:rPr sz="18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поступков,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5072" y="2348865"/>
            <a:ext cx="434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8305" algn="l"/>
                <a:tab pos="3176905" algn="l"/>
              </a:tabLst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мыслей,</a:t>
            </a:r>
            <a:r>
              <a:rPr sz="18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побуждений	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-	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внешний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5072" y="2540889"/>
            <a:ext cx="296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толчок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(И.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М.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Сеченов)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472" y="2861309"/>
            <a:ext cx="456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Распространение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рефлекторных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5072" y="3053334"/>
            <a:ext cx="363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принципов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на</a:t>
            </a:r>
            <a:r>
              <a:rPr sz="18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психическую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072" y="3245053"/>
            <a:ext cx="4397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деятельность человека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(школа</a:t>
            </a: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И.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5072" y="3437077"/>
            <a:ext cx="1626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П.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Павлова).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3029" y="1105280"/>
            <a:ext cx="51301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300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5" dirty="0">
                <a:latin typeface="Arial Black"/>
                <a:cs typeface="Arial Black"/>
              </a:rPr>
              <a:t>регуляторная физиология, </a:t>
            </a:r>
            <a:r>
              <a:rPr sz="1900" dirty="0">
                <a:latin typeface="Arial Black"/>
                <a:cs typeface="Arial Black"/>
              </a:rPr>
              <a:t>роль</a:t>
            </a:r>
            <a:r>
              <a:rPr sz="1900" spc="-95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НС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2010" y="1306144"/>
            <a:ext cx="46024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Black"/>
                <a:cs typeface="Arial Black"/>
              </a:rPr>
              <a:t>в регуляции </a:t>
            </a:r>
            <a:r>
              <a:rPr sz="1900" spc="-10" dirty="0">
                <a:latin typeface="Arial Black"/>
                <a:cs typeface="Arial Black"/>
              </a:rPr>
              <a:t>функций</a:t>
            </a:r>
            <a:r>
              <a:rPr sz="1900" spc="-25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различных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2010" y="1511046"/>
            <a:ext cx="26403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Black"/>
                <a:cs typeface="Arial Black"/>
              </a:rPr>
              <a:t>систем</a:t>
            </a:r>
            <a:r>
              <a:rPr sz="1900" spc="-65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организма.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3029" y="1840229"/>
            <a:ext cx="45561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300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0" dirty="0">
                <a:latin typeface="Arial Black"/>
                <a:cs typeface="Arial Black"/>
              </a:rPr>
              <a:t>идея </a:t>
            </a:r>
            <a:r>
              <a:rPr sz="1900" dirty="0">
                <a:latin typeface="Arial Black"/>
                <a:cs typeface="Arial Black"/>
              </a:rPr>
              <a:t>гомеостаза (Клод</a:t>
            </a:r>
            <a:r>
              <a:rPr sz="1900" spc="-120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Бернар,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2010" y="2044141"/>
            <a:ext cx="27425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Black"/>
                <a:cs typeface="Arial Black"/>
              </a:rPr>
              <a:t>а позже</a:t>
            </a:r>
            <a:r>
              <a:rPr sz="1900" spc="-80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Баркрафт):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3029" y="2373883"/>
            <a:ext cx="30378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300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0" dirty="0">
                <a:latin typeface="Arial Black"/>
                <a:cs typeface="Arial Black"/>
              </a:rPr>
              <a:t>функции</a:t>
            </a:r>
            <a:r>
              <a:rPr sz="1900" spc="-20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организма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2010" y="2575051"/>
            <a:ext cx="46335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Black"/>
                <a:cs typeface="Arial Black"/>
              </a:rPr>
              <a:t>=уравновешивание его со</a:t>
            </a:r>
            <a:r>
              <a:rPr sz="1900" spc="-45" dirty="0">
                <a:latin typeface="Arial Black"/>
                <a:cs typeface="Arial Black"/>
              </a:rPr>
              <a:t> </a:t>
            </a:r>
            <a:r>
              <a:rPr sz="1900" spc="-5" dirty="0">
                <a:latin typeface="Arial Black"/>
                <a:cs typeface="Arial Black"/>
              </a:rPr>
              <a:t>средой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2010" y="2778963"/>
            <a:ext cx="18986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Black"/>
                <a:cs typeface="Arial Black"/>
              </a:rPr>
              <a:t>(как</a:t>
            </a:r>
            <a:r>
              <a:rPr sz="1900" spc="-45" dirty="0">
                <a:latin typeface="Arial Black"/>
                <a:cs typeface="Arial Black"/>
              </a:rPr>
              <a:t> </a:t>
            </a:r>
            <a:r>
              <a:rPr sz="1900" spc="-10" dirty="0">
                <a:latin typeface="Arial Black"/>
                <a:cs typeface="Arial Black"/>
              </a:rPr>
              <a:t>маятник)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5259" y="3956684"/>
            <a:ext cx="4259580" cy="2284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72135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Arial Black"/>
                <a:cs typeface="Arial Black"/>
              </a:rPr>
              <a:t>данные </a:t>
            </a:r>
            <a:r>
              <a:rPr sz="1800" dirty="0">
                <a:latin typeface="Arial Black"/>
                <a:cs typeface="Arial Black"/>
              </a:rPr>
              <a:t>о </a:t>
            </a:r>
            <a:r>
              <a:rPr sz="1800" spc="-5" dirty="0">
                <a:latin typeface="Arial Black"/>
                <a:cs typeface="Arial Black"/>
              </a:rPr>
              <a:t>строении нервной  системы,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sz="1800" spc="-5" dirty="0">
                <a:latin typeface="Arial Black"/>
                <a:cs typeface="Arial Black"/>
              </a:rPr>
              <a:t>физиология </a:t>
            </a:r>
            <a:r>
              <a:rPr sz="1800" dirty="0">
                <a:latin typeface="Arial Black"/>
                <a:cs typeface="Arial Black"/>
              </a:rPr>
              <a:t>и патология  </a:t>
            </a:r>
            <a:r>
              <a:rPr sz="1800" spc="-5" dirty="0">
                <a:latin typeface="Arial Black"/>
                <a:cs typeface="Arial Black"/>
              </a:rPr>
              <a:t>чувствительных </a:t>
            </a:r>
            <a:r>
              <a:rPr sz="1800" dirty="0">
                <a:latin typeface="Arial Black"/>
                <a:cs typeface="Arial Black"/>
              </a:rPr>
              <a:t>и </a:t>
            </a:r>
            <a:r>
              <a:rPr sz="1800" spc="-5" dirty="0">
                <a:latin typeface="Arial Black"/>
                <a:cs typeface="Arial Black"/>
              </a:rPr>
              <a:t>двигательных  систем,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050"/>
              </a:lnSpc>
              <a:spcBef>
                <a:spcPts val="790"/>
              </a:spcBef>
            </a:pPr>
            <a:r>
              <a:rPr sz="1800" spc="-5" dirty="0">
                <a:latin typeface="Arial Black"/>
                <a:cs typeface="Arial Black"/>
              </a:rPr>
              <a:t>рефлекторная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теория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Arial Black"/>
                <a:cs typeface="Arial Black"/>
              </a:rPr>
              <a:t>и </a:t>
            </a:r>
            <a:r>
              <a:rPr sz="1800" spc="-5" dirty="0">
                <a:latin typeface="Arial Black"/>
                <a:cs typeface="Arial Black"/>
              </a:rPr>
              <a:t>регуляторная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физиология,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 Black"/>
                <a:cs typeface="Arial Black"/>
              </a:rPr>
              <a:t>идеи о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гомеостазе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0"/>
            <a:ext cx="11344656" cy="663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8217" y="1765059"/>
            <a:ext cx="10912475" cy="2715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726179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НО!!!</a:t>
            </a:r>
            <a:r>
              <a:rPr sz="28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Конфликт!!!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ct val="90000"/>
              </a:lnSpc>
              <a:spcBef>
                <a:spcPts val="1010"/>
              </a:spcBef>
              <a:tabLst>
                <a:tab pos="1445895" algn="l"/>
                <a:tab pos="1932939" algn="l"/>
                <a:tab pos="9295765" algn="l"/>
              </a:tabLst>
            </a:pP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Этики	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и	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жесткого детерминизма рефлекторных 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построений (ответ</a:t>
            </a:r>
            <a:r>
              <a:rPr sz="28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определяется</a:t>
            </a:r>
            <a:r>
              <a:rPr sz="28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характером	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силой 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раздражителя)</a:t>
            </a:r>
            <a:endParaRPr sz="2800">
              <a:latin typeface="Arial Black"/>
              <a:cs typeface="Arial Black"/>
            </a:endParaRPr>
          </a:p>
          <a:p>
            <a:pPr marL="12700" marR="908685">
              <a:lnSpc>
                <a:spcPts val="3020"/>
              </a:lnSpc>
              <a:spcBef>
                <a:spcPts val="1060"/>
              </a:spcBef>
            </a:pP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нет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выбора - все действия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= лишь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рефлекторный  ответ нервной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системы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на внешние</a:t>
            </a:r>
            <a:r>
              <a:rPr sz="28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стимулы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590800"/>
            <a:ext cx="11314430" cy="2390140"/>
            <a:chOff x="387095" y="2590800"/>
            <a:chExt cx="11314430" cy="2390140"/>
          </a:xfrm>
        </p:grpSpPr>
        <p:sp>
          <p:nvSpPr>
            <p:cNvPr id="3" name="object 3"/>
            <p:cNvSpPr/>
            <p:nvPr/>
          </p:nvSpPr>
          <p:spPr>
            <a:xfrm>
              <a:off x="393191" y="2596895"/>
              <a:ext cx="11302365" cy="2377440"/>
            </a:xfrm>
            <a:custGeom>
              <a:avLst/>
              <a:gdLst/>
              <a:ahLst/>
              <a:cxnLst/>
              <a:rect l="l" t="t" r="r" b="b"/>
              <a:pathLst>
                <a:path w="11302365" h="2377440">
                  <a:moveTo>
                    <a:pt x="10905743" y="0"/>
                  </a:moveTo>
                  <a:lnTo>
                    <a:pt x="396252" y="0"/>
                  </a:lnTo>
                  <a:lnTo>
                    <a:pt x="350040" y="2666"/>
                  </a:lnTo>
                  <a:lnTo>
                    <a:pt x="305394" y="10465"/>
                  </a:lnTo>
                  <a:lnTo>
                    <a:pt x="262612" y="23102"/>
                  </a:lnTo>
                  <a:lnTo>
                    <a:pt x="221989" y="40277"/>
                  </a:lnTo>
                  <a:lnTo>
                    <a:pt x="183825" y="61693"/>
                  </a:lnTo>
                  <a:lnTo>
                    <a:pt x="148415" y="87054"/>
                  </a:lnTo>
                  <a:lnTo>
                    <a:pt x="116058" y="116062"/>
                  </a:lnTo>
                  <a:lnTo>
                    <a:pt x="87051" y="148418"/>
                  </a:lnTo>
                  <a:lnTo>
                    <a:pt x="61691" y="183827"/>
                  </a:lnTo>
                  <a:lnTo>
                    <a:pt x="40275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39"/>
                  </a:lnTo>
                  <a:lnTo>
                    <a:pt x="0" y="1981199"/>
                  </a:lnTo>
                  <a:lnTo>
                    <a:pt x="2665" y="2027406"/>
                  </a:lnTo>
                  <a:lnTo>
                    <a:pt x="10465" y="2072049"/>
                  </a:lnTo>
                  <a:lnTo>
                    <a:pt x="23100" y="2114828"/>
                  </a:lnTo>
                  <a:lnTo>
                    <a:pt x="40275" y="2155449"/>
                  </a:lnTo>
                  <a:lnTo>
                    <a:pt x="61691" y="2193612"/>
                  </a:lnTo>
                  <a:lnTo>
                    <a:pt x="87051" y="2229021"/>
                  </a:lnTo>
                  <a:lnTo>
                    <a:pt x="116058" y="2261377"/>
                  </a:lnTo>
                  <a:lnTo>
                    <a:pt x="148415" y="2290385"/>
                  </a:lnTo>
                  <a:lnTo>
                    <a:pt x="183825" y="2315746"/>
                  </a:lnTo>
                  <a:lnTo>
                    <a:pt x="221989" y="2337162"/>
                  </a:lnTo>
                  <a:lnTo>
                    <a:pt x="262612" y="2354337"/>
                  </a:lnTo>
                  <a:lnTo>
                    <a:pt x="305394" y="2366974"/>
                  </a:lnTo>
                  <a:lnTo>
                    <a:pt x="350040" y="2374773"/>
                  </a:lnTo>
                  <a:lnTo>
                    <a:pt x="396252" y="2377440"/>
                  </a:lnTo>
                  <a:lnTo>
                    <a:pt x="10905743" y="2377440"/>
                  </a:lnTo>
                  <a:lnTo>
                    <a:pt x="10951950" y="2374773"/>
                  </a:lnTo>
                  <a:lnTo>
                    <a:pt x="10996593" y="2366974"/>
                  </a:lnTo>
                  <a:lnTo>
                    <a:pt x="11039372" y="2354337"/>
                  </a:lnTo>
                  <a:lnTo>
                    <a:pt x="11079993" y="2337162"/>
                  </a:lnTo>
                  <a:lnTo>
                    <a:pt x="11118156" y="2315746"/>
                  </a:lnTo>
                  <a:lnTo>
                    <a:pt x="11153565" y="2290385"/>
                  </a:lnTo>
                  <a:lnTo>
                    <a:pt x="11185921" y="2261377"/>
                  </a:lnTo>
                  <a:lnTo>
                    <a:pt x="11214929" y="2229021"/>
                  </a:lnTo>
                  <a:lnTo>
                    <a:pt x="11240290" y="2193612"/>
                  </a:lnTo>
                  <a:lnTo>
                    <a:pt x="11261706" y="2155449"/>
                  </a:lnTo>
                  <a:lnTo>
                    <a:pt x="11278881" y="2114828"/>
                  </a:lnTo>
                  <a:lnTo>
                    <a:pt x="11291518" y="2072049"/>
                  </a:lnTo>
                  <a:lnTo>
                    <a:pt x="11299317" y="2027406"/>
                  </a:lnTo>
                  <a:lnTo>
                    <a:pt x="11301984" y="1981199"/>
                  </a:lnTo>
                  <a:lnTo>
                    <a:pt x="11301984" y="396239"/>
                  </a:lnTo>
                  <a:lnTo>
                    <a:pt x="11299317" y="350033"/>
                  </a:lnTo>
                  <a:lnTo>
                    <a:pt x="11291518" y="305390"/>
                  </a:lnTo>
                  <a:lnTo>
                    <a:pt x="11278881" y="262611"/>
                  </a:lnTo>
                  <a:lnTo>
                    <a:pt x="11261706" y="221990"/>
                  </a:lnTo>
                  <a:lnTo>
                    <a:pt x="11240290" y="183827"/>
                  </a:lnTo>
                  <a:lnTo>
                    <a:pt x="11214929" y="148418"/>
                  </a:lnTo>
                  <a:lnTo>
                    <a:pt x="11185921" y="116062"/>
                  </a:lnTo>
                  <a:lnTo>
                    <a:pt x="11153565" y="87054"/>
                  </a:lnTo>
                  <a:lnTo>
                    <a:pt x="11118156" y="61693"/>
                  </a:lnTo>
                  <a:lnTo>
                    <a:pt x="11079993" y="40277"/>
                  </a:lnTo>
                  <a:lnTo>
                    <a:pt x="11039372" y="23102"/>
                  </a:lnTo>
                  <a:lnTo>
                    <a:pt x="10996593" y="10465"/>
                  </a:lnTo>
                  <a:lnTo>
                    <a:pt x="10951950" y="2666"/>
                  </a:lnTo>
                  <a:lnTo>
                    <a:pt x="1090574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191" y="2596895"/>
              <a:ext cx="11302365" cy="2377440"/>
            </a:xfrm>
            <a:custGeom>
              <a:avLst/>
              <a:gdLst/>
              <a:ahLst/>
              <a:cxnLst/>
              <a:rect l="l" t="t" r="r" b="b"/>
              <a:pathLst>
                <a:path w="11302365" h="2377440">
                  <a:moveTo>
                    <a:pt x="0" y="396239"/>
                  </a:moveTo>
                  <a:lnTo>
                    <a:pt x="2665" y="350033"/>
                  </a:lnTo>
                  <a:lnTo>
                    <a:pt x="10465" y="305390"/>
                  </a:lnTo>
                  <a:lnTo>
                    <a:pt x="23100" y="262611"/>
                  </a:lnTo>
                  <a:lnTo>
                    <a:pt x="40275" y="221990"/>
                  </a:lnTo>
                  <a:lnTo>
                    <a:pt x="61691" y="183827"/>
                  </a:lnTo>
                  <a:lnTo>
                    <a:pt x="87051" y="148418"/>
                  </a:lnTo>
                  <a:lnTo>
                    <a:pt x="116058" y="116062"/>
                  </a:lnTo>
                  <a:lnTo>
                    <a:pt x="148415" y="87054"/>
                  </a:lnTo>
                  <a:lnTo>
                    <a:pt x="183825" y="61693"/>
                  </a:lnTo>
                  <a:lnTo>
                    <a:pt x="221989" y="40277"/>
                  </a:lnTo>
                  <a:lnTo>
                    <a:pt x="262612" y="23102"/>
                  </a:lnTo>
                  <a:lnTo>
                    <a:pt x="305394" y="10465"/>
                  </a:lnTo>
                  <a:lnTo>
                    <a:pt x="350040" y="2666"/>
                  </a:lnTo>
                  <a:lnTo>
                    <a:pt x="396252" y="0"/>
                  </a:lnTo>
                  <a:lnTo>
                    <a:pt x="10905743" y="0"/>
                  </a:lnTo>
                  <a:lnTo>
                    <a:pt x="10951950" y="2666"/>
                  </a:lnTo>
                  <a:lnTo>
                    <a:pt x="10996593" y="10465"/>
                  </a:lnTo>
                  <a:lnTo>
                    <a:pt x="11039372" y="23102"/>
                  </a:lnTo>
                  <a:lnTo>
                    <a:pt x="11079993" y="40277"/>
                  </a:lnTo>
                  <a:lnTo>
                    <a:pt x="11118156" y="61693"/>
                  </a:lnTo>
                  <a:lnTo>
                    <a:pt x="11153565" y="87054"/>
                  </a:lnTo>
                  <a:lnTo>
                    <a:pt x="11185921" y="116062"/>
                  </a:lnTo>
                  <a:lnTo>
                    <a:pt x="11214929" y="148418"/>
                  </a:lnTo>
                  <a:lnTo>
                    <a:pt x="11240290" y="183827"/>
                  </a:lnTo>
                  <a:lnTo>
                    <a:pt x="11261706" y="221990"/>
                  </a:lnTo>
                  <a:lnTo>
                    <a:pt x="11278881" y="262611"/>
                  </a:lnTo>
                  <a:lnTo>
                    <a:pt x="11291518" y="305390"/>
                  </a:lnTo>
                  <a:lnTo>
                    <a:pt x="11299317" y="350033"/>
                  </a:lnTo>
                  <a:lnTo>
                    <a:pt x="11301984" y="396239"/>
                  </a:lnTo>
                  <a:lnTo>
                    <a:pt x="11301984" y="1981199"/>
                  </a:lnTo>
                  <a:lnTo>
                    <a:pt x="11299317" y="2027406"/>
                  </a:lnTo>
                  <a:lnTo>
                    <a:pt x="11291518" y="2072049"/>
                  </a:lnTo>
                  <a:lnTo>
                    <a:pt x="11278881" y="2114828"/>
                  </a:lnTo>
                  <a:lnTo>
                    <a:pt x="11261706" y="2155449"/>
                  </a:lnTo>
                  <a:lnTo>
                    <a:pt x="11240290" y="2193612"/>
                  </a:lnTo>
                  <a:lnTo>
                    <a:pt x="11214929" y="2229021"/>
                  </a:lnTo>
                  <a:lnTo>
                    <a:pt x="11185921" y="2261377"/>
                  </a:lnTo>
                  <a:lnTo>
                    <a:pt x="11153565" y="2290385"/>
                  </a:lnTo>
                  <a:lnTo>
                    <a:pt x="11118156" y="2315746"/>
                  </a:lnTo>
                  <a:lnTo>
                    <a:pt x="11079993" y="2337162"/>
                  </a:lnTo>
                  <a:lnTo>
                    <a:pt x="11039372" y="2354337"/>
                  </a:lnTo>
                  <a:lnTo>
                    <a:pt x="10996593" y="2366974"/>
                  </a:lnTo>
                  <a:lnTo>
                    <a:pt x="10951950" y="2374773"/>
                  </a:lnTo>
                  <a:lnTo>
                    <a:pt x="10905743" y="2377440"/>
                  </a:lnTo>
                  <a:lnTo>
                    <a:pt x="396252" y="2377440"/>
                  </a:lnTo>
                  <a:lnTo>
                    <a:pt x="350040" y="2374773"/>
                  </a:lnTo>
                  <a:lnTo>
                    <a:pt x="305394" y="2366974"/>
                  </a:lnTo>
                  <a:lnTo>
                    <a:pt x="262612" y="2354337"/>
                  </a:lnTo>
                  <a:lnTo>
                    <a:pt x="221989" y="2337162"/>
                  </a:lnTo>
                  <a:lnTo>
                    <a:pt x="183825" y="2315746"/>
                  </a:lnTo>
                  <a:lnTo>
                    <a:pt x="148415" y="2290385"/>
                  </a:lnTo>
                  <a:lnTo>
                    <a:pt x="116058" y="2261377"/>
                  </a:lnTo>
                  <a:lnTo>
                    <a:pt x="87051" y="2229021"/>
                  </a:lnTo>
                  <a:lnTo>
                    <a:pt x="61691" y="2193612"/>
                  </a:lnTo>
                  <a:lnTo>
                    <a:pt x="40275" y="2155449"/>
                  </a:lnTo>
                  <a:lnTo>
                    <a:pt x="23100" y="2114828"/>
                  </a:lnTo>
                  <a:lnTo>
                    <a:pt x="10465" y="2072049"/>
                  </a:lnTo>
                  <a:lnTo>
                    <a:pt x="2665" y="2027406"/>
                  </a:lnTo>
                  <a:lnTo>
                    <a:pt x="0" y="1981199"/>
                  </a:lnTo>
                  <a:lnTo>
                    <a:pt x="0" y="39623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52984" y="234695"/>
            <a:ext cx="11448415" cy="2222500"/>
            <a:chOff x="252984" y="234695"/>
            <a:chExt cx="11448415" cy="2222500"/>
          </a:xfrm>
        </p:grpSpPr>
        <p:sp>
          <p:nvSpPr>
            <p:cNvPr id="6" name="object 6"/>
            <p:cNvSpPr/>
            <p:nvPr/>
          </p:nvSpPr>
          <p:spPr>
            <a:xfrm>
              <a:off x="259080" y="240791"/>
              <a:ext cx="11436350" cy="2209800"/>
            </a:xfrm>
            <a:custGeom>
              <a:avLst/>
              <a:gdLst/>
              <a:ahLst/>
              <a:cxnLst/>
              <a:rect l="l" t="t" r="r" b="b"/>
              <a:pathLst>
                <a:path w="11436350" h="2209800">
                  <a:moveTo>
                    <a:pt x="11067796" y="0"/>
                  </a:moveTo>
                  <a:lnTo>
                    <a:pt x="368312" y="0"/>
                  </a:lnTo>
                  <a:lnTo>
                    <a:pt x="322111" y="2868"/>
                  </a:lnTo>
                  <a:lnTo>
                    <a:pt x="277623" y="11245"/>
                  </a:lnTo>
                  <a:lnTo>
                    <a:pt x="235193" y="24784"/>
                  </a:lnTo>
                  <a:lnTo>
                    <a:pt x="195165" y="43142"/>
                  </a:lnTo>
                  <a:lnTo>
                    <a:pt x="157886" y="65974"/>
                  </a:lnTo>
                  <a:lnTo>
                    <a:pt x="123700" y="92934"/>
                  </a:lnTo>
                  <a:lnTo>
                    <a:pt x="92952" y="123678"/>
                  </a:lnTo>
                  <a:lnTo>
                    <a:pt x="65988" y="157861"/>
                  </a:lnTo>
                  <a:lnTo>
                    <a:pt x="43153" y="195139"/>
                  </a:lnTo>
                  <a:lnTo>
                    <a:pt x="24791" y="235166"/>
                  </a:lnTo>
                  <a:lnTo>
                    <a:pt x="11248" y="277599"/>
                  </a:lnTo>
                  <a:lnTo>
                    <a:pt x="2869" y="322091"/>
                  </a:lnTo>
                  <a:lnTo>
                    <a:pt x="0" y="368299"/>
                  </a:lnTo>
                  <a:lnTo>
                    <a:pt x="0" y="1841499"/>
                  </a:lnTo>
                  <a:lnTo>
                    <a:pt x="2869" y="1887708"/>
                  </a:lnTo>
                  <a:lnTo>
                    <a:pt x="11248" y="1932200"/>
                  </a:lnTo>
                  <a:lnTo>
                    <a:pt x="24791" y="1974633"/>
                  </a:lnTo>
                  <a:lnTo>
                    <a:pt x="43153" y="2014660"/>
                  </a:lnTo>
                  <a:lnTo>
                    <a:pt x="65988" y="2051938"/>
                  </a:lnTo>
                  <a:lnTo>
                    <a:pt x="92952" y="2086121"/>
                  </a:lnTo>
                  <a:lnTo>
                    <a:pt x="123700" y="2116865"/>
                  </a:lnTo>
                  <a:lnTo>
                    <a:pt x="157886" y="2143825"/>
                  </a:lnTo>
                  <a:lnTo>
                    <a:pt x="195165" y="2166657"/>
                  </a:lnTo>
                  <a:lnTo>
                    <a:pt x="235193" y="2185015"/>
                  </a:lnTo>
                  <a:lnTo>
                    <a:pt x="277623" y="2198554"/>
                  </a:lnTo>
                  <a:lnTo>
                    <a:pt x="322111" y="2206931"/>
                  </a:lnTo>
                  <a:lnTo>
                    <a:pt x="368312" y="2209799"/>
                  </a:lnTo>
                  <a:lnTo>
                    <a:pt x="11067796" y="2209799"/>
                  </a:lnTo>
                  <a:lnTo>
                    <a:pt x="11114004" y="2206931"/>
                  </a:lnTo>
                  <a:lnTo>
                    <a:pt x="11158496" y="2198554"/>
                  </a:lnTo>
                  <a:lnTo>
                    <a:pt x="11200929" y="2185015"/>
                  </a:lnTo>
                  <a:lnTo>
                    <a:pt x="11240956" y="2166657"/>
                  </a:lnTo>
                  <a:lnTo>
                    <a:pt x="11278234" y="2143825"/>
                  </a:lnTo>
                  <a:lnTo>
                    <a:pt x="11312417" y="2116865"/>
                  </a:lnTo>
                  <a:lnTo>
                    <a:pt x="11343161" y="2086121"/>
                  </a:lnTo>
                  <a:lnTo>
                    <a:pt x="11370121" y="2051938"/>
                  </a:lnTo>
                  <a:lnTo>
                    <a:pt x="11392953" y="2014660"/>
                  </a:lnTo>
                  <a:lnTo>
                    <a:pt x="11411311" y="1974633"/>
                  </a:lnTo>
                  <a:lnTo>
                    <a:pt x="11424850" y="1932200"/>
                  </a:lnTo>
                  <a:lnTo>
                    <a:pt x="11433227" y="1887708"/>
                  </a:lnTo>
                  <a:lnTo>
                    <a:pt x="11436096" y="1841499"/>
                  </a:lnTo>
                  <a:lnTo>
                    <a:pt x="11436096" y="368299"/>
                  </a:lnTo>
                  <a:lnTo>
                    <a:pt x="11433227" y="322091"/>
                  </a:lnTo>
                  <a:lnTo>
                    <a:pt x="11424850" y="277599"/>
                  </a:lnTo>
                  <a:lnTo>
                    <a:pt x="11411311" y="235166"/>
                  </a:lnTo>
                  <a:lnTo>
                    <a:pt x="11392953" y="195139"/>
                  </a:lnTo>
                  <a:lnTo>
                    <a:pt x="11370121" y="157861"/>
                  </a:lnTo>
                  <a:lnTo>
                    <a:pt x="11343161" y="123678"/>
                  </a:lnTo>
                  <a:lnTo>
                    <a:pt x="11312417" y="92934"/>
                  </a:lnTo>
                  <a:lnTo>
                    <a:pt x="11278234" y="65974"/>
                  </a:lnTo>
                  <a:lnTo>
                    <a:pt x="11240956" y="43142"/>
                  </a:lnTo>
                  <a:lnTo>
                    <a:pt x="11200929" y="24784"/>
                  </a:lnTo>
                  <a:lnTo>
                    <a:pt x="11158496" y="11245"/>
                  </a:lnTo>
                  <a:lnTo>
                    <a:pt x="11114004" y="2868"/>
                  </a:lnTo>
                  <a:lnTo>
                    <a:pt x="1106779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080" y="240791"/>
              <a:ext cx="11436350" cy="2209800"/>
            </a:xfrm>
            <a:custGeom>
              <a:avLst/>
              <a:gdLst/>
              <a:ahLst/>
              <a:cxnLst/>
              <a:rect l="l" t="t" r="r" b="b"/>
              <a:pathLst>
                <a:path w="11436350" h="2209800">
                  <a:moveTo>
                    <a:pt x="0" y="368299"/>
                  </a:moveTo>
                  <a:lnTo>
                    <a:pt x="2869" y="322091"/>
                  </a:lnTo>
                  <a:lnTo>
                    <a:pt x="11248" y="277599"/>
                  </a:lnTo>
                  <a:lnTo>
                    <a:pt x="24791" y="235166"/>
                  </a:lnTo>
                  <a:lnTo>
                    <a:pt x="43153" y="195139"/>
                  </a:lnTo>
                  <a:lnTo>
                    <a:pt x="65988" y="157861"/>
                  </a:lnTo>
                  <a:lnTo>
                    <a:pt x="92952" y="123678"/>
                  </a:lnTo>
                  <a:lnTo>
                    <a:pt x="123700" y="92934"/>
                  </a:lnTo>
                  <a:lnTo>
                    <a:pt x="157886" y="65974"/>
                  </a:lnTo>
                  <a:lnTo>
                    <a:pt x="195165" y="43142"/>
                  </a:lnTo>
                  <a:lnTo>
                    <a:pt x="235193" y="24784"/>
                  </a:lnTo>
                  <a:lnTo>
                    <a:pt x="277623" y="11245"/>
                  </a:lnTo>
                  <a:lnTo>
                    <a:pt x="322111" y="2868"/>
                  </a:lnTo>
                  <a:lnTo>
                    <a:pt x="368312" y="0"/>
                  </a:lnTo>
                  <a:lnTo>
                    <a:pt x="11067796" y="0"/>
                  </a:lnTo>
                  <a:lnTo>
                    <a:pt x="11114004" y="2868"/>
                  </a:lnTo>
                  <a:lnTo>
                    <a:pt x="11158496" y="11245"/>
                  </a:lnTo>
                  <a:lnTo>
                    <a:pt x="11200929" y="24784"/>
                  </a:lnTo>
                  <a:lnTo>
                    <a:pt x="11240956" y="43142"/>
                  </a:lnTo>
                  <a:lnTo>
                    <a:pt x="11278234" y="65974"/>
                  </a:lnTo>
                  <a:lnTo>
                    <a:pt x="11312417" y="92934"/>
                  </a:lnTo>
                  <a:lnTo>
                    <a:pt x="11343161" y="123678"/>
                  </a:lnTo>
                  <a:lnTo>
                    <a:pt x="11370121" y="157861"/>
                  </a:lnTo>
                  <a:lnTo>
                    <a:pt x="11392953" y="195139"/>
                  </a:lnTo>
                  <a:lnTo>
                    <a:pt x="11411311" y="235166"/>
                  </a:lnTo>
                  <a:lnTo>
                    <a:pt x="11424850" y="277599"/>
                  </a:lnTo>
                  <a:lnTo>
                    <a:pt x="11433227" y="322091"/>
                  </a:lnTo>
                  <a:lnTo>
                    <a:pt x="11436096" y="368299"/>
                  </a:lnTo>
                  <a:lnTo>
                    <a:pt x="11436096" y="1841499"/>
                  </a:lnTo>
                  <a:lnTo>
                    <a:pt x="11433227" y="1887708"/>
                  </a:lnTo>
                  <a:lnTo>
                    <a:pt x="11424850" y="1932200"/>
                  </a:lnTo>
                  <a:lnTo>
                    <a:pt x="11411311" y="1974633"/>
                  </a:lnTo>
                  <a:lnTo>
                    <a:pt x="11392953" y="2014660"/>
                  </a:lnTo>
                  <a:lnTo>
                    <a:pt x="11370121" y="2051938"/>
                  </a:lnTo>
                  <a:lnTo>
                    <a:pt x="11343161" y="2086121"/>
                  </a:lnTo>
                  <a:lnTo>
                    <a:pt x="11312417" y="2116865"/>
                  </a:lnTo>
                  <a:lnTo>
                    <a:pt x="11278234" y="2143825"/>
                  </a:lnTo>
                  <a:lnTo>
                    <a:pt x="11240956" y="2166657"/>
                  </a:lnTo>
                  <a:lnTo>
                    <a:pt x="11200929" y="2185015"/>
                  </a:lnTo>
                  <a:lnTo>
                    <a:pt x="11158496" y="2198554"/>
                  </a:lnTo>
                  <a:lnTo>
                    <a:pt x="11114004" y="2206931"/>
                  </a:lnTo>
                  <a:lnTo>
                    <a:pt x="11067796" y="2209799"/>
                  </a:lnTo>
                  <a:lnTo>
                    <a:pt x="368312" y="2209799"/>
                  </a:lnTo>
                  <a:lnTo>
                    <a:pt x="322111" y="2206931"/>
                  </a:lnTo>
                  <a:lnTo>
                    <a:pt x="277623" y="2198554"/>
                  </a:lnTo>
                  <a:lnTo>
                    <a:pt x="235193" y="2185015"/>
                  </a:lnTo>
                  <a:lnTo>
                    <a:pt x="195165" y="2166657"/>
                  </a:lnTo>
                  <a:lnTo>
                    <a:pt x="157886" y="2143825"/>
                  </a:lnTo>
                  <a:lnTo>
                    <a:pt x="123700" y="2116865"/>
                  </a:lnTo>
                  <a:lnTo>
                    <a:pt x="92952" y="2086121"/>
                  </a:lnTo>
                  <a:lnTo>
                    <a:pt x="65988" y="2051938"/>
                  </a:lnTo>
                  <a:lnTo>
                    <a:pt x="43153" y="2014660"/>
                  </a:lnTo>
                  <a:lnTo>
                    <a:pt x="24791" y="1974633"/>
                  </a:lnTo>
                  <a:lnTo>
                    <a:pt x="11248" y="1932200"/>
                  </a:lnTo>
                  <a:lnTo>
                    <a:pt x="2869" y="1887708"/>
                  </a:lnTo>
                  <a:lnTo>
                    <a:pt x="0" y="1841499"/>
                  </a:lnTo>
                  <a:lnTo>
                    <a:pt x="0" y="36829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0395" y="288543"/>
            <a:ext cx="9935210" cy="11753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три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основные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потребности</a:t>
            </a:r>
            <a:r>
              <a:rPr sz="24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человека: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1)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жить (индивидуальное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развитие и сохранение</a:t>
            </a:r>
            <a:r>
              <a:rPr sz="2400" spc="-4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вида),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2)</a:t>
            </a:r>
            <a:r>
              <a:rPr sz="24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познавать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395" y="1456690"/>
            <a:ext cx="955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3) занимать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положение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в обществе.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Естественно,</a:t>
            </a:r>
            <a:r>
              <a:rPr sz="2400" spc="-5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что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995" y="1712721"/>
            <a:ext cx="1045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у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различных индивидуумов неодинаково представлены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все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395" y="1968449"/>
            <a:ext cx="8970645" cy="192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эти потребности и доминирует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какая-либо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из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них.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 Black"/>
                <a:cs typeface="Arial Black"/>
              </a:rPr>
              <a:t>у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животных: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питание, продолжение вида и</a:t>
            </a:r>
            <a:r>
              <a:rPr sz="2400" spc="-45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самосохранение,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Arial Black"/>
                <a:cs typeface="Arial Black"/>
              </a:rPr>
              <a:t>исследовательское</a:t>
            </a:r>
            <a:r>
              <a:rPr sz="2400" spc="-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поведение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395" y="3883609"/>
            <a:ext cx="10763885" cy="179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стремление к объединению (стая, стадо) с</a:t>
            </a:r>
            <a:r>
              <a:rPr sz="2400" spc="-45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существованием</a:t>
            </a:r>
            <a:endParaRPr sz="2400">
              <a:latin typeface="Arial Black"/>
              <a:cs typeface="Arial Black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Arial Black"/>
                <a:cs typeface="Arial Black"/>
              </a:rPr>
              <a:t>определенной</a:t>
            </a:r>
            <a:r>
              <a:rPr sz="2400" spc="-5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иерархии.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С развитием мозгового плаща, новой </a:t>
            </a:r>
            <a:r>
              <a:rPr sz="2400" spc="-5" dirty="0">
                <a:latin typeface="Arial Black"/>
                <a:cs typeface="Arial Black"/>
              </a:rPr>
              <a:t>коры </a:t>
            </a:r>
            <a:r>
              <a:rPr sz="2400" dirty="0">
                <a:latin typeface="Arial Black"/>
                <a:cs typeface="Arial Black"/>
              </a:rPr>
              <a:t>особое</a:t>
            </a:r>
            <a:r>
              <a:rPr sz="2400" spc="-5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развитие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995" y="5545937"/>
            <a:ext cx="887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получают стремление к познанию,</a:t>
            </a:r>
            <a:r>
              <a:rPr sz="2400" spc="-1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формирование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995" y="5801969"/>
            <a:ext cx="562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 Black"/>
                <a:cs typeface="Arial Black"/>
              </a:rPr>
              <a:t>исследовательского</a:t>
            </a:r>
            <a:r>
              <a:rPr sz="2400" spc="-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Black"/>
                <a:cs typeface="Arial Black"/>
              </a:rPr>
              <a:t>поведения.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415" y="1716023"/>
            <a:ext cx="11597640" cy="2207260"/>
            <a:chOff x="280415" y="1716023"/>
            <a:chExt cx="11597640" cy="2207260"/>
          </a:xfrm>
        </p:grpSpPr>
        <p:sp>
          <p:nvSpPr>
            <p:cNvPr id="3" name="object 3"/>
            <p:cNvSpPr/>
            <p:nvPr/>
          </p:nvSpPr>
          <p:spPr>
            <a:xfrm>
              <a:off x="286511" y="1722119"/>
              <a:ext cx="11585575" cy="2194560"/>
            </a:xfrm>
            <a:custGeom>
              <a:avLst/>
              <a:gdLst/>
              <a:ahLst/>
              <a:cxnLst/>
              <a:rect l="l" t="t" r="r" b="b"/>
              <a:pathLst>
                <a:path w="11585575" h="2194560">
                  <a:moveTo>
                    <a:pt x="11219688" y="0"/>
                  </a:moveTo>
                  <a:lnTo>
                    <a:pt x="365772" y="0"/>
                  </a:lnTo>
                  <a:lnTo>
                    <a:pt x="319891" y="2848"/>
                  </a:lnTo>
                  <a:lnTo>
                    <a:pt x="275711" y="11167"/>
                  </a:lnTo>
                  <a:lnTo>
                    <a:pt x="233574" y="24613"/>
                  </a:lnTo>
                  <a:lnTo>
                    <a:pt x="193823" y="42844"/>
                  </a:lnTo>
                  <a:lnTo>
                    <a:pt x="156800" y="65517"/>
                  </a:lnTo>
                  <a:lnTo>
                    <a:pt x="122850" y="92291"/>
                  </a:lnTo>
                  <a:lnTo>
                    <a:pt x="92314" y="122822"/>
                  </a:lnTo>
                  <a:lnTo>
                    <a:pt x="65535" y="156770"/>
                  </a:lnTo>
                  <a:lnTo>
                    <a:pt x="42856" y="193790"/>
                  </a:lnTo>
                  <a:lnTo>
                    <a:pt x="24621" y="233542"/>
                  </a:lnTo>
                  <a:lnTo>
                    <a:pt x="11171" y="275682"/>
                  </a:lnTo>
                  <a:lnTo>
                    <a:pt x="2849" y="319869"/>
                  </a:lnTo>
                  <a:lnTo>
                    <a:pt x="0" y="365759"/>
                  </a:lnTo>
                  <a:lnTo>
                    <a:pt x="0" y="1828800"/>
                  </a:lnTo>
                  <a:lnTo>
                    <a:pt x="2849" y="1874690"/>
                  </a:lnTo>
                  <a:lnTo>
                    <a:pt x="11171" y="1918877"/>
                  </a:lnTo>
                  <a:lnTo>
                    <a:pt x="24621" y="1961017"/>
                  </a:lnTo>
                  <a:lnTo>
                    <a:pt x="42856" y="2000769"/>
                  </a:lnTo>
                  <a:lnTo>
                    <a:pt x="65535" y="2037789"/>
                  </a:lnTo>
                  <a:lnTo>
                    <a:pt x="92314" y="2071737"/>
                  </a:lnTo>
                  <a:lnTo>
                    <a:pt x="122850" y="2102268"/>
                  </a:lnTo>
                  <a:lnTo>
                    <a:pt x="156800" y="2129042"/>
                  </a:lnTo>
                  <a:lnTo>
                    <a:pt x="193823" y="2151715"/>
                  </a:lnTo>
                  <a:lnTo>
                    <a:pt x="233574" y="2169946"/>
                  </a:lnTo>
                  <a:lnTo>
                    <a:pt x="275711" y="2183392"/>
                  </a:lnTo>
                  <a:lnTo>
                    <a:pt x="319891" y="2191711"/>
                  </a:lnTo>
                  <a:lnTo>
                    <a:pt x="365772" y="2194560"/>
                  </a:lnTo>
                  <a:lnTo>
                    <a:pt x="11219688" y="2194560"/>
                  </a:lnTo>
                  <a:lnTo>
                    <a:pt x="11265578" y="2191711"/>
                  </a:lnTo>
                  <a:lnTo>
                    <a:pt x="11309765" y="2183392"/>
                  </a:lnTo>
                  <a:lnTo>
                    <a:pt x="11351905" y="2169946"/>
                  </a:lnTo>
                  <a:lnTo>
                    <a:pt x="11391657" y="2151715"/>
                  </a:lnTo>
                  <a:lnTo>
                    <a:pt x="11428677" y="2129042"/>
                  </a:lnTo>
                  <a:lnTo>
                    <a:pt x="11462625" y="2102268"/>
                  </a:lnTo>
                  <a:lnTo>
                    <a:pt x="11493156" y="2071737"/>
                  </a:lnTo>
                  <a:lnTo>
                    <a:pt x="11519930" y="2037789"/>
                  </a:lnTo>
                  <a:lnTo>
                    <a:pt x="11542603" y="2000769"/>
                  </a:lnTo>
                  <a:lnTo>
                    <a:pt x="11560834" y="1961017"/>
                  </a:lnTo>
                  <a:lnTo>
                    <a:pt x="11574280" y="1918877"/>
                  </a:lnTo>
                  <a:lnTo>
                    <a:pt x="11582599" y="1874690"/>
                  </a:lnTo>
                  <a:lnTo>
                    <a:pt x="11585448" y="1828800"/>
                  </a:lnTo>
                  <a:lnTo>
                    <a:pt x="11585448" y="365759"/>
                  </a:lnTo>
                  <a:lnTo>
                    <a:pt x="11582599" y="319869"/>
                  </a:lnTo>
                  <a:lnTo>
                    <a:pt x="11574280" y="275682"/>
                  </a:lnTo>
                  <a:lnTo>
                    <a:pt x="11560834" y="233542"/>
                  </a:lnTo>
                  <a:lnTo>
                    <a:pt x="11542603" y="193790"/>
                  </a:lnTo>
                  <a:lnTo>
                    <a:pt x="11519930" y="156770"/>
                  </a:lnTo>
                  <a:lnTo>
                    <a:pt x="11493156" y="122822"/>
                  </a:lnTo>
                  <a:lnTo>
                    <a:pt x="11462625" y="92291"/>
                  </a:lnTo>
                  <a:lnTo>
                    <a:pt x="11428677" y="65517"/>
                  </a:lnTo>
                  <a:lnTo>
                    <a:pt x="11391657" y="42844"/>
                  </a:lnTo>
                  <a:lnTo>
                    <a:pt x="11351905" y="24613"/>
                  </a:lnTo>
                  <a:lnTo>
                    <a:pt x="11309765" y="11167"/>
                  </a:lnTo>
                  <a:lnTo>
                    <a:pt x="11265578" y="2848"/>
                  </a:lnTo>
                  <a:lnTo>
                    <a:pt x="11219688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511" y="1722119"/>
              <a:ext cx="11585575" cy="2194560"/>
            </a:xfrm>
            <a:custGeom>
              <a:avLst/>
              <a:gdLst/>
              <a:ahLst/>
              <a:cxnLst/>
              <a:rect l="l" t="t" r="r" b="b"/>
              <a:pathLst>
                <a:path w="11585575" h="2194560">
                  <a:moveTo>
                    <a:pt x="0" y="365759"/>
                  </a:moveTo>
                  <a:lnTo>
                    <a:pt x="2849" y="319869"/>
                  </a:lnTo>
                  <a:lnTo>
                    <a:pt x="11171" y="275682"/>
                  </a:lnTo>
                  <a:lnTo>
                    <a:pt x="24621" y="233542"/>
                  </a:lnTo>
                  <a:lnTo>
                    <a:pt x="42856" y="193790"/>
                  </a:lnTo>
                  <a:lnTo>
                    <a:pt x="65535" y="156770"/>
                  </a:lnTo>
                  <a:lnTo>
                    <a:pt x="92314" y="122822"/>
                  </a:lnTo>
                  <a:lnTo>
                    <a:pt x="122850" y="92291"/>
                  </a:lnTo>
                  <a:lnTo>
                    <a:pt x="156800" y="65517"/>
                  </a:lnTo>
                  <a:lnTo>
                    <a:pt x="193823" y="42844"/>
                  </a:lnTo>
                  <a:lnTo>
                    <a:pt x="233574" y="24613"/>
                  </a:lnTo>
                  <a:lnTo>
                    <a:pt x="275711" y="11167"/>
                  </a:lnTo>
                  <a:lnTo>
                    <a:pt x="319891" y="2848"/>
                  </a:lnTo>
                  <a:lnTo>
                    <a:pt x="365772" y="0"/>
                  </a:lnTo>
                  <a:lnTo>
                    <a:pt x="11219688" y="0"/>
                  </a:lnTo>
                  <a:lnTo>
                    <a:pt x="11265578" y="2848"/>
                  </a:lnTo>
                  <a:lnTo>
                    <a:pt x="11309765" y="11167"/>
                  </a:lnTo>
                  <a:lnTo>
                    <a:pt x="11351905" y="24613"/>
                  </a:lnTo>
                  <a:lnTo>
                    <a:pt x="11391657" y="42844"/>
                  </a:lnTo>
                  <a:lnTo>
                    <a:pt x="11428677" y="65517"/>
                  </a:lnTo>
                  <a:lnTo>
                    <a:pt x="11462625" y="92291"/>
                  </a:lnTo>
                  <a:lnTo>
                    <a:pt x="11493156" y="122822"/>
                  </a:lnTo>
                  <a:lnTo>
                    <a:pt x="11519930" y="156770"/>
                  </a:lnTo>
                  <a:lnTo>
                    <a:pt x="11542603" y="193790"/>
                  </a:lnTo>
                  <a:lnTo>
                    <a:pt x="11560834" y="233542"/>
                  </a:lnTo>
                  <a:lnTo>
                    <a:pt x="11574280" y="275682"/>
                  </a:lnTo>
                  <a:lnTo>
                    <a:pt x="11582599" y="319869"/>
                  </a:lnTo>
                  <a:lnTo>
                    <a:pt x="11585448" y="365759"/>
                  </a:lnTo>
                  <a:lnTo>
                    <a:pt x="11585448" y="1828800"/>
                  </a:lnTo>
                  <a:lnTo>
                    <a:pt x="11582599" y="1874690"/>
                  </a:lnTo>
                  <a:lnTo>
                    <a:pt x="11574280" y="1918877"/>
                  </a:lnTo>
                  <a:lnTo>
                    <a:pt x="11560834" y="1961017"/>
                  </a:lnTo>
                  <a:lnTo>
                    <a:pt x="11542603" y="2000769"/>
                  </a:lnTo>
                  <a:lnTo>
                    <a:pt x="11519930" y="2037789"/>
                  </a:lnTo>
                  <a:lnTo>
                    <a:pt x="11493156" y="2071737"/>
                  </a:lnTo>
                  <a:lnTo>
                    <a:pt x="11462625" y="2102268"/>
                  </a:lnTo>
                  <a:lnTo>
                    <a:pt x="11428677" y="2129042"/>
                  </a:lnTo>
                  <a:lnTo>
                    <a:pt x="11391657" y="2151715"/>
                  </a:lnTo>
                  <a:lnTo>
                    <a:pt x="11351905" y="2169946"/>
                  </a:lnTo>
                  <a:lnTo>
                    <a:pt x="11309765" y="2183392"/>
                  </a:lnTo>
                  <a:lnTo>
                    <a:pt x="11265578" y="2191711"/>
                  </a:lnTo>
                  <a:lnTo>
                    <a:pt x="11219688" y="2194560"/>
                  </a:lnTo>
                  <a:lnTo>
                    <a:pt x="365772" y="2194560"/>
                  </a:lnTo>
                  <a:lnTo>
                    <a:pt x="319891" y="2191711"/>
                  </a:lnTo>
                  <a:lnTo>
                    <a:pt x="275711" y="2183392"/>
                  </a:lnTo>
                  <a:lnTo>
                    <a:pt x="233574" y="2169946"/>
                  </a:lnTo>
                  <a:lnTo>
                    <a:pt x="193823" y="2151715"/>
                  </a:lnTo>
                  <a:lnTo>
                    <a:pt x="156800" y="2129042"/>
                  </a:lnTo>
                  <a:lnTo>
                    <a:pt x="122850" y="2102268"/>
                  </a:lnTo>
                  <a:lnTo>
                    <a:pt x="92314" y="2071737"/>
                  </a:lnTo>
                  <a:lnTo>
                    <a:pt x="65535" y="2037789"/>
                  </a:lnTo>
                  <a:lnTo>
                    <a:pt x="42856" y="2000769"/>
                  </a:lnTo>
                  <a:lnTo>
                    <a:pt x="24621" y="1961017"/>
                  </a:lnTo>
                  <a:lnTo>
                    <a:pt x="11171" y="1918877"/>
                  </a:lnTo>
                  <a:lnTo>
                    <a:pt x="2849" y="1874690"/>
                  </a:lnTo>
                  <a:lnTo>
                    <a:pt x="0" y="1828800"/>
                  </a:lnTo>
                  <a:lnTo>
                    <a:pt x="0" y="36575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5556" y="69849"/>
            <a:ext cx="111918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Arial Black"/>
                <a:cs typeface="Arial Black"/>
              </a:rPr>
              <a:t>Наряду </a:t>
            </a:r>
            <a:r>
              <a:rPr sz="2800" spc="5" dirty="0">
                <a:latin typeface="Arial Black"/>
                <a:cs typeface="Arial Black"/>
              </a:rPr>
              <a:t>с </a:t>
            </a:r>
            <a:r>
              <a:rPr sz="2800" dirty="0">
                <a:latin typeface="Arial Black"/>
                <a:cs typeface="Arial Black"/>
              </a:rPr>
              <a:t>рефлекторными </a:t>
            </a:r>
            <a:r>
              <a:rPr sz="2800" spc="-5" dirty="0">
                <a:latin typeface="Arial Black"/>
                <a:cs typeface="Arial Black"/>
              </a:rPr>
              <a:t>механизмами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dirty="0">
                <a:latin typeface="Arial Black"/>
                <a:cs typeface="Arial Black"/>
              </a:rPr>
              <a:t>не</a:t>
            </a:r>
            <a:r>
              <a:rPr sz="2800" spc="-6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отрицая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156" y="368249"/>
            <a:ext cx="91719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 Black"/>
                <a:cs typeface="Arial Black"/>
              </a:rPr>
              <a:t>их, </a:t>
            </a:r>
            <a:r>
              <a:rPr sz="2800" spc="5" dirty="0">
                <a:latin typeface="Arial Black"/>
                <a:cs typeface="Arial Black"/>
              </a:rPr>
              <a:t>сложилось представление </a:t>
            </a:r>
            <a:r>
              <a:rPr sz="2800" spc="5" dirty="0">
                <a:solidFill>
                  <a:srgbClr val="006FC0"/>
                </a:solidFill>
                <a:latin typeface="Arial Black"/>
                <a:cs typeface="Arial Black"/>
              </a:rPr>
              <a:t>о</a:t>
            </a:r>
            <a:r>
              <a:rPr sz="2800" spc="-29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физиологии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156" y="667638"/>
            <a:ext cx="24250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6FC0"/>
                </a:solidFill>
                <a:latin typeface="Arial Black"/>
                <a:cs typeface="Arial Black"/>
              </a:rPr>
              <a:t>активности</a:t>
            </a:r>
            <a:r>
              <a:rPr sz="2800" dirty="0">
                <a:latin typeface="Arial Black"/>
                <a:cs typeface="Arial Black"/>
              </a:rPr>
              <a:t>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556" y="2369057"/>
            <a:ext cx="106794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Активность является фундаментальным</a:t>
            </a:r>
            <a:r>
              <a:rPr sz="28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свойством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156" y="2667457"/>
            <a:ext cx="97110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всего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живого.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Речь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идет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о наличии у</a:t>
            </a:r>
            <a:r>
              <a:rPr sz="28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животного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156" y="2966719"/>
            <a:ext cx="9899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и,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особенно у человека,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внутренней</a:t>
            </a:r>
            <a:r>
              <a:rPr sz="28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программы.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556" y="3820109"/>
            <a:ext cx="106000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5" dirty="0">
                <a:latin typeface="Arial Black"/>
                <a:cs typeface="Arial Black"/>
              </a:rPr>
              <a:t>В </a:t>
            </a:r>
            <a:r>
              <a:rPr sz="2800" dirty="0">
                <a:latin typeface="Arial Black"/>
                <a:cs typeface="Arial Black"/>
              </a:rPr>
              <a:t>соответствии </a:t>
            </a:r>
            <a:r>
              <a:rPr sz="2800" spc="5" dirty="0">
                <a:latin typeface="Arial Black"/>
                <a:cs typeface="Arial Black"/>
              </a:rPr>
              <a:t>с </a:t>
            </a:r>
            <a:r>
              <a:rPr sz="2800" dirty="0">
                <a:latin typeface="Arial Black"/>
                <a:cs typeface="Arial Black"/>
              </a:rPr>
              <a:t>этим поведение </a:t>
            </a:r>
            <a:r>
              <a:rPr sz="2800" spc="10" dirty="0">
                <a:latin typeface="Arial Black"/>
                <a:cs typeface="Arial Black"/>
              </a:rPr>
              <a:t>— </a:t>
            </a:r>
            <a:r>
              <a:rPr sz="2800" dirty="0">
                <a:latin typeface="Arial Black"/>
                <a:cs typeface="Arial Black"/>
              </a:rPr>
              <a:t>это </a:t>
            </a:r>
            <a:r>
              <a:rPr sz="2800" spc="-5" dirty="0">
                <a:latin typeface="Arial Black"/>
                <a:cs typeface="Arial Black"/>
              </a:rPr>
              <a:t>не</a:t>
            </a:r>
            <a:r>
              <a:rPr sz="2800" spc="-16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столько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156" y="4118813"/>
            <a:ext cx="10989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 Black"/>
                <a:cs typeface="Arial Black"/>
              </a:rPr>
              <a:t>отклик </a:t>
            </a:r>
            <a:r>
              <a:rPr sz="2800" spc="-5" dirty="0">
                <a:latin typeface="Arial Black"/>
                <a:cs typeface="Arial Black"/>
              </a:rPr>
              <a:t>на </a:t>
            </a:r>
            <a:r>
              <a:rPr sz="2800" dirty="0">
                <a:latin typeface="Arial Black"/>
                <a:cs typeface="Arial Black"/>
              </a:rPr>
              <a:t>внешнее воздействие, </a:t>
            </a:r>
            <a:r>
              <a:rPr sz="2800" spc="5" dirty="0">
                <a:latin typeface="Arial Black"/>
                <a:cs typeface="Arial Black"/>
              </a:rPr>
              <a:t>сколько</a:t>
            </a:r>
            <a:r>
              <a:rPr sz="2800" spc="-22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реализация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156" y="4418203"/>
            <a:ext cx="5618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существующей</a:t>
            </a:r>
            <a:r>
              <a:rPr sz="2800" spc="-1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программы.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556" y="4841570"/>
            <a:ext cx="7878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5" dirty="0">
                <a:latin typeface="Arial Black"/>
                <a:cs typeface="Arial Black"/>
              </a:rPr>
              <a:t>Смысл </a:t>
            </a:r>
            <a:r>
              <a:rPr sz="2800" dirty="0">
                <a:latin typeface="Arial Black"/>
                <a:cs typeface="Arial Black"/>
              </a:rPr>
              <a:t>жизни </a:t>
            </a:r>
            <a:r>
              <a:rPr sz="2800" spc="-5" dirty="0">
                <a:latin typeface="Arial Black"/>
                <a:cs typeface="Arial Black"/>
              </a:rPr>
              <a:t>не </a:t>
            </a:r>
            <a:r>
              <a:rPr sz="2800" dirty="0">
                <a:latin typeface="Arial Black"/>
                <a:cs typeface="Arial Black"/>
              </a:rPr>
              <a:t>только </a:t>
            </a:r>
            <a:r>
              <a:rPr sz="2800" spc="5" dirty="0">
                <a:latin typeface="Arial Black"/>
                <a:cs typeface="Arial Black"/>
              </a:rPr>
              <a:t>и </a:t>
            </a:r>
            <a:r>
              <a:rPr sz="2800" spc="-5" dirty="0">
                <a:latin typeface="Arial Black"/>
                <a:cs typeface="Arial Black"/>
              </a:rPr>
              <a:t>не</a:t>
            </a:r>
            <a:r>
              <a:rPr sz="2800" spc="-6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столько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156" y="5140833"/>
            <a:ext cx="104832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 Black"/>
                <a:cs typeface="Arial Black"/>
              </a:rPr>
              <a:t>в уравновешивании </a:t>
            </a:r>
            <a:r>
              <a:rPr sz="2800" spc="5" dirty="0">
                <a:latin typeface="Arial Black"/>
                <a:cs typeface="Arial Black"/>
              </a:rPr>
              <a:t>со </a:t>
            </a:r>
            <a:r>
              <a:rPr sz="2800" dirty="0">
                <a:latin typeface="Arial Black"/>
                <a:cs typeface="Arial Black"/>
              </a:rPr>
              <a:t>средой, </a:t>
            </a:r>
            <a:r>
              <a:rPr sz="2800" spc="5" dirty="0">
                <a:latin typeface="Arial Black"/>
                <a:cs typeface="Arial Black"/>
              </a:rPr>
              <a:t>а </a:t>
            </a:r>
            <a:r>
              <a:rPr sz="2800" dirty="0">
                <a:latin typeface="Arial Black"/>
                <a:cs typeface="Arial Black"/>
              </a:rPr>
              <a:t>в ее</a:t>
            </a:r>
            <a:r>
              <a:rPr sz="2800" spc="-12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преодолении.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336" y="1655064"/>
            <a:ext cx="11320780" cy="1993900"/>
            <a:chOff x="402336" y="1655064"/>
            <a:chExt cx="11320780" cy="1993900"/>
          </a:xfrm>
        </p:grpSpPr>
        <p:sp>
          <p:nvSpPr>
            <p:cNvPr id="3" name="object 3"/>
            <p:cNvSpPr/>
            <p:nvPr/>
          </p:nvSpPr>
          <p:spPr>
            <a:xfrm>
              <a:off x="408432" y="2819400"/>
              <a:ext cx="11308080" cy="822960"/>
            </a:xfrm>
            <a:custGeom>
              <a:avLst/>
              <a:gdLst/>
              <a:ahLst/>
              <a:cxnLst/>
              <a:rect l="l" t="t" r="r" b="b"/>
              <a:pathLst>
                <a:path w="11308080" h="822960">
                  <a:moveTo>
                    <a:pt x="11170920" y="0"/>
                  </a:moveTo>
                  <a:lnTo>
                    <a:pt x="137160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2" y="729130"/>
                  </a:lnTo>
                  <a:lnTo>
                    <a:pt x="26462" y="766779"/>
                  </a:lnTo>
                  <a:lnTo>
                    <a:pt x="56153" y="796478"/>
                  </a:lnTo>
                  <a:lnTo>
                    <a:pt x="93805" y="815961"/>
                  </a:lnTo>
                  <a:lnTo>
                    <a:pt x="137160" y="822960"/>
                  </a:lnTo>
                  <a:lnTo>
                    <a:pt x="11170920" y="822960"/>
                  </a:lnTo>
                  <a:lnTo>
                    <a:pt x="11214250" y="815961"/>
                  </a:lnTo>
                  <a:lnTo>
                    <a:pt x="11251899" y="796478"/>
                  </a:lnTo>
                  <a:lnTo>
                    <a:pt x="11281598" y="766779"/>
                  </a:lnTo>
                  <a:lnTo>
                    <a:pt x="11301081" y="729130"/>
                  </a:lnTo>
                  <a:lnTo>
                    <a:pt x="11308080" y="685800"/>
                  </a:lnTo>
                  <a:lnTo>
                    <a:pt x="11308080" y="137160"/>
                  </a:lnTo>
                  <a:lnTo>
                    <a:pt x="11301081" y="93829"/>
                  </a:lnTo>
                  <a:lnTo>
                    <a:pt x="11281598" y="56180"/>
                  </a:lnTo>
                  <a:lnTo>
                    <a:pt x="11251899" y="26481"/>
                  </a:lnTo>
                  <a:lnTo>
                    <a:pt x="11214250" y="6998"/>
                  </a:lnTo>
                  <a:lnTo>
                    <a:pt x="1117092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8432" y="2819400"/>
              <a:ext cx="11308080" cy="822960"/>
            </a:xfrm>
            <a:custGeom>
              <a:avLst/>
              <a:gdLst/>
              <a:ahLst/>
              <a:cxnLst/>
              <a:rect l="l" t="t" r="r" b="b"/>
              <a:pathLst>
                <a:path w="11308080" h="822960">
                  <a:moveTo>
                    <a:pt x="0" y="137160"/>
                  </a:moveTo>
                  <a:lnTo>
                    <a:pt x="6992" y="93829"/>
                  </a:lnTo>
                  <a:lnTo>
                    <a:pt x="26462" y="56180"/>
                  </a:lnTo>
                  <a:lnTo>
                    <a:pt x="56153" y="26481"/>
                  </a:lnTo>
                  <a:lnTo>
                    <a:pt x="93805" y="6998"/>
                  </a:lnTo>
                  <a:lnTo>
                    <a:pt x="137160" y="0"/>
                  </a:lnTo>
                  <a:lnTo>
                    <a:pt x="11170920" y="0"/>
                  </a:lnTo>
                  <a:lnTo>
                    <a:pt x="11214250" y="6998"/>
                  </a:lnTo>
                  <a:lnTo>
                    <a:pt x="11251899" y="26481"/>
                  </a:lnTo>
                  <a:lnTo>
                    <a:pt x="11281598" y="56180"/>
                  </a:lnTo>
                  <a:lnTo>
                    <a:pt x="11301081" y="93829"/>
                  </a:lnTo>
                  <a:lnTo>
                    <a:pt x="11308080" y="137160"/>
                  </a:lnTo>
                  <a:lnTo>
                    <a:pt x="11308080" y="685800"/>
                  </a:lnTo>
                  <a:lnTo>
                    <a:pt x="11301081" y="729130"/>
                  </a:lnTo>
                  <a:lnTo>
                    <a:pt x="11281598" y="766779"/>
                  </a:lnTo>
                  <a:lnTo>
                    <a:pt x="11251899" y="796478"/>
                  </a:lnTo>
                  <a:lnTo>
                    <a:pt x="11214250" y="815961"/>
                  </a:lnTo>
                  <a:lnTo>
                    <a:pt x="11170920" y="822960"/>
                  </a:lnTo>
                  <a:lnTo>
                    <a:pt x="137160" y="822960"/>
                  </a:lnTo>
                  <a:lnTo>
                    <a:pt x="93805" y="815961"/>
                  </a:lnTo>
                  <a:lnTo>
                    <a:pt x="56153" y="796478"/>
                  </a:lnTo>
                  <a:lnTo>
                    <a:pt x="26462" y="766779"/>
                  </a:lnTo>
                  <a:lnTo>
                    <a:pt x="6992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432" y="1661160"/>
              <a:ext cx="10975975" cy="1158240"/>
            </a:xfrm>
            <a:custGeom>
              <a:avLst/>
              <a:gdLst/>
              <a:ahLst/>
              <a:cxnLst/>
              <a:rect l="l" t="t" r="r" b="b"/>
              <a:pathLst>
                <a:path w="10975975" h="1158239">
                  <a:moveTo>
                    <a:pt x="10782808" y="0"/>
                  </a:moveTo>
                  <a:lnTo>
                    <a:pt x="193040" y="0"/>
                  </a:lnTo>
                  <a:lnTo>
                    <a:pt x="148776" y="5101"/>
                  </a:lnTo>
                  <a:lnTo>
                    <a:pt x="108144" y="19631"/>
                  </a:lnTo>
                  <a:lnTo>
                    <a:pt x="72301" y="42427"/>
                  </a:lnTo>
                  <a:lnTo>
                    <a:pt x="42407" y="72328"/>
                  </a:lnTo>
                  <a:lnTo>
                    <a:pt x="19620" y="108172"/>
                  </a:lnTo>
                  <a:lnTo>
                    <a:pt x="5098" y="148796"/>
                  </a:lnTo>
                  <a:lnTo>
                    <a:pt x="0" y="193039"/>
                  </a:lnTo>
                  <a:lnTo>
                    <a:pt x="0" y="965200"/>
                  </a:lnTo>
                  <a:lnTo>
                    <a:pt x="5098" y="1009443"/>
                  </a:lnTo>
                  <a:lnTo>
                    <a:pt x="19620" y="1050067"/>
                  </a:lnTo>
                  <a:lnTo>
                    <a:pt x="42407" y="1085911"/>
                  </a:lnTo>
                  <a:lnTo>
                    <a:pt x="72301" y="1115812"/>
                  </a:lnTo>
                  <a:lnTo>
                    <a:pt x="108144" y="1138608"/>
                  </a:lnTo>
                  <a:lnTo>
                    <a:pt x="148776" y="1153138"/>
                  </a:lnTo>
                  <a:lnTo>
                    <a:pt x="193040" y="1158239"/>
                  </a:lnTo>
                  <a:lnTo>
                    <a:pt x="10782808" y="1158239"/>
                  </a:lnTo>
                  <a:lnTo>
                    <a:pt x="10827051" y="1153138"/>
                  </a:lnTo>
                  <a:lnTo>
                    <a:pt x="10867675" y="1138608"/>
                  </a:lnTo>
                  <a:lnTo>
                    <a:pt x="10903519" y="1115812"/>
                  </a:lnTo>
                  <a:lnTo>
                    <a:pt x="10933420" y="1085911"/>
                  </a:lnTo>
                  <a:lnTo>
                    <a:pt x="10956216" y="1050067"/>
                  </a:lnTo>
                  <a:lnTo>
                    <a:pt x="10970746" y="1009443"/>
                  </a:lnTo>
                  <a:lnTo>
                    <a:pt x="10975848" y="965200"/>
                  </a:lnTo>
                  <a:lnTo>
                    <a:pt x="10975848" y="193039"/>
                  </a:lnTo>
                  <a:lnTo>
                    <a:pt x="10970746" y="148796"/>
                  </a:lnTo>
                  <a:lnTo>
                    <a:pt x="10956216" y="108172"/>
                  </a:lnTo>
                  <a:lnTo>
                    <a:pt x="10933420" y="72328"/>
                  </a:lnTo>
                  <a:lnTo>
                    <a:pt x="10903519" y="42427"/>
                  </a:lnTo>
                  <a:lnTo>
                    <a:pt x="10867675" y="19631"/>
                  </a:lnTo>
                  <a:lnTo>
                    <a:pt x="10827051" y="5101"/>
                  </a:lnTo>
                  <a:lnTo>
                    <a:pt x="10782808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432" y="1661160"/>
              <a:ext cx="10975975" cy="1158240"/>
            </a:xfrm>
            <a:custGeom>
              <a:avLst/>
              <a:gdLst/>
              <a:ahLst/>
              <a:cxnLst/>
              <a:rect l="l" t="t" r="r" b="b"/>
              <a:pathLst>
                <a:path w="10975975" h="1158239">
                  <a:moveTo>
                    <a:pt x="0" y="193039"/>
                  </a:moveTo>
                  <a:lnTo>
                    <a:pt x="5098" y="148796"/>
                  </a:lnTo>
                  <a:lnTo>
                    <a:pt x="19620" y="108172"/>
                  </a:lnTo>
                  <a:lnTo>
                    <a:pt x="42407" y="72328"/>
                  </a:lnTo>
                  <a:lnTo>
                    <a:pt x="72301" y="42427"/>
                  </a:lnTo>
                  <a:lnTo>
                    <a:pt x="108144" y="19631"/>
                  </a:lnTo>
                  <a:lnTo>
                    <a:pt x="148776" y="5101"/>
                  </a:lnTo>
                  <a:lnTo>
                    <a:pt x="193040" y="0"/>
                  </a:lnTo>
                  <a:lnTo>
                    <a:pt x="10782808" y="0"/>
                  </a:lnTo>
                  <a:lnTo>
                    <a:pt x="10827051" y="5101"/>
                  </a:lnTo>
                  <a:lnTo>
                    <a:pt x="10867675" y="19631"/>
                  </a:lnTo>
                  <a:lnTo>
                    <a:pt x="10903519" y="42427"/>
                  </a:lnTo>
                  <a:lnTo>
                    <a:pt x="10933420" y="72328"/>
                  </a:lnTo>
                  <a:lnTo>
                    <a:pt x="10956216" y="108172"/>
                  </a:lnTo>
                  <a:lnTo>
                    <a:pt x="10970746" y="148796"/>
                  </a:lnTo>
                  <a:lnTo>
                    <a:pt x="10975848" y="193039"/>
                  </a:lnTo>
                  <a:lnTo>
                    <a:pt x="10975848" y="965200"/>
                  </a:lnTo>
                  <a:lnTo>
                    <a:pt x="10970746" y="1009443"/>
                  </a:lnTo>
                  <a:lnTo>
                    <a:pt x="10956216" y="1050067"/>
                  </a:lnTo>
                  <a:lnTo>
                    <a:pt x="10933420" y="1085911"/>
                  </a:lnTo>
                  <a:lnTo>
                    <a:pt x="10903519" y="1115812"/>
                  </a:lnTo>
                  <a:lnTo>
                    <a:pt x="10867675" y="1138608"/>
                  </a:lnTo>
                  <a:lnTo>
                    <a:pt x="10827051" y="1153138"/>
                  </a:lnTo>
                  <a:lnTo>
                    <a:pt x="10782808" y="1158239"/>
                  </a:lnTo>
                  <a:lnTo>
                    <a:pt x="193040" y="1158239"/>
                  </a:lnTo>
                  <a:lnTo>
                    <a:pt x="148776" y="1153138"/>
                  </a:lnTo>
                  <a:lnTo>
                    <a:pt x="108144" y="1138608"/>
                  </a:lnTo>
                  <a:lnTo>
                    <a:pt x="72301" y="1115812"/>
                  </a:lnTo>
                  <a:lnTo>
                    <a:pt x="42407" y="1085911"/>
                  </a:lnTo>
                  <a:lnTo>
                    <a:pt x="19620" y="1050067"/>
                  </a:lnTo>
                  <a:lnTo>
                    <a:pt x="5098" y="1009443"/>
                  </a:lnTo>
                  <a:lnTo>
                    <a:pt x="0" y="965200"/>
                  </a:lnTo>
                  <a:lnTo>
                    <a:pt x="0" y="19303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8391" y="527380"/>
            <a:ext cx="10875645" cy="307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Ведущее </a:t>
            </a:r>
            <a:r>
              <a:rPr sz="2400" spc="-5" dirty="0">
                <a:latin typeface="Arial Black"/>
                <a:cs typeface="Arial Black"/>
              </a:rPr>
              <a:t>значение </a:t>
            </a:r>
            <a:r>
              <a:rPr sz="2400" dirty="0">
                <a:latin typeface="Arial Black"/>
                <a:cs typeface="Arial Black"/>
              </a:rPr>
              <a:t>при этом имеют </a:t>
            </a:r>
            <a:r>
              <a:rPr sz="2400" spc="-5" dirty="0">
                <a:latin typeface="Arial Black"/>
                <a:cs typeface="Arial Black"/>
              </a:rPr>
              <a:t>не </a:t>
            </a:r>
            <a:r>
              <a:rPr sz="2400" dirty="0">
                <a:latin typeface="Arial Black"/>
                <a:cs typeface="Arial Black"/>
              </a:rPr>
              <a:t>реактивные</a:t>
            </a:r>
            <a:r>
              <a:rPr sz="2400" spc="-47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функции,</a:t>
            </a:r>
            <a:endParaRPr sz="2400">
              <a:latin typeface="Arial Black"/>
              <a:cs typeface="Arial Black"/>
            </a:endParaRPr>
          </a:p>
          <a:p>
            <a:pPr marL="241300">
              <a:lnSpc>
                <a:spcPts val="2740"/>
              </a:lnSpc>
            </a:pPr>
            <a:r>
              <a:rPr sz="2400" dirty="0">
                <a:latin typeface="Arial Black"/>
                <a:cs typeface="Arial Black"/>
              </a:rPr>
              <a:t>а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инвариативные.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поведение человека</a:t>
            </a:r>
            <a:r>
              <a:rPr sz="2400" spc="-484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определяется:</a:t>
            </a:r>
            <a:endParaRPr sz="2400">
              <a:latin typeface="Arial Black"/>
              <a:cs typeface="Arial Black"/>
            </a:endParaRPr>
          </a:p>
          <a:p>
            <a:pPr marL="241300" marR="813435" indent="-228600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а) ролью потребностей, формирующихся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как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сплав 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врожденных, генетических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экзогенно-приобретенных 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свойств;</a:t>
            </a:r>
            <a:endParaRPr sz="2400">
              <a:latin typeface="Arial Black"/>
              <a:cs typeface="Arial Black"/>
            </a:endParaRPr>
          </a:p>
          <a:p>
            <a:pPr marL="241300" marR="5080" indent="-228600">
              <a:lnSpc>
                <a:spcPts val="2590"/>
              </a:lnSpc>
              <a:spcBef>
                <a:spcPts val="1019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6) физиологическими принципами активности деятельности  нервной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системы.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391" y="4125544"/>
            <a:ext cx="10605135" cy="20383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Arial Black"/>
                <a:cs typeface="Arial Black"/>
              </a:rPr>
              <a:t>Постепенно был сформулирован и математический аспект  этих </a:t>
            </a:r>
            <a:r>
              <a:rPr sz="2400" spc="-5" dirty="0">
                <a:latin typeface="Arial Black"/>
                <a:cs typeface="Arial Black"/>
              </a:rPr>
              <a:t>представлений </a:t>
            </a:r>
            <a:r>
              <a:rPr sz="2400" dirty="0">
                <a:latin typeface="Arial Black"/>
                <a:cs typeface="Arial Black"/>
              </a:rPr>
              <a:t>в виде общей теории систем  Берталанфи, акцентирующей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негомеостатические формы </a:t>
            </a:r>
            <a:r>
              <a:rPr sz="240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регуляции в биологических системах: вероятностное </a:t>
            </a:r>
            <a:r>
              <a:rPr sz="240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упреждение будущего, модельное отражение</a:t>
            </a:r>
            <a:r>
              <a:rPr sz="2400" u="heavy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будущего</a:t>
            </a:r>
            <a:endParaRPr sz="2400">
              <a:latin typeface="Arial Black"/>
              <a:cs typeface="Arial Black"/>
            </a:endParaRPr>
          </a:p>
          <a:p>
            <a:pPr marL="241300">
              <a:lnSpc>
                <a:spcPts val="2595"/>
              </a:lnSpc>
            </a:pP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в</a:t>
            </a:r>
            <a:r>
              <a:rPr sz="24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мозге.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801623"/>
            <a:ext cx="11046460" cy="2283460"/>
            <a:chOff x="362711" y="801623"/>
            <a:chExt cx="11046460" cy="2283460"/>
          </a:xfrm>
        </p:grpSpPr>
        <p:sp>
          <p:nvSpPr>
            <p:cNvPr id="3" name="object 3"/>
            <p:cNvSpPr/>
            <p:nvPr/>
          </p:nvSpPr>
          <p:spPr>
            <a:xfrm>
              <a:off x="368807" y="807719"/>
              <a:ext cx="11033760" cy="2270760"/>
            </a:xfrm>
            <a:custGeom>
              <a:avLst/>
              <a:gdLst/>
              <a:ahLst/>
              <a:cxnLst/>
              <a:rect l="l" t="t" r="r" b="b"/>
              <a:pathLst>
                <a:path w="11033760" h="2270760">
                  <a:moveTo>
                    <a:pt x="10655300" y="0"/>
                  </a:moveTo>
                  <a:lnTo>
                    <a:pt x="378472" y="0"/>
                  </a:lnTo>
                  <a:lnTo>
                    <a:pt x="330996" y="2948"/>
                  </a:lnTo>
                  <a:lnTo>
                    <a:pt x="285281" y="11557"/>
                  </a:lnTo>
                  <a:lnTo>
                    <a:pt x="241680" y="25471"/>
                  </a:lnTo>
                  <a:lnTo>
                    <a:pt x="200548" y="44337"/>
                  </a:lnTo>
                  <a:lnTo>
                    <a:pt x="162241" y="67800"/>
                  </a:lnTo>
                  <a:lnTo>
                    <a:pt x="127112" y="95506"/>
                  </a:lnTo>
                  <a:lnTo>
                    <a:pt x="95516" y="127099"/>
                  </a:lnTo>
                  <a:lnTo>
                    <a:pt x="67808" y="162227"/>
                  </a:lnTo>
                  <a:lnTo>
                    <a:pt x="44343" y="200533"/>
                  </a:lnTo>
                  <a:lnTo>
                    <a:pt x="25474" y="241664"/>
                  </a:lnTo>
                  <a:lnTo>
                    <a:pt x="11558" y="285265"/>
                  </a:lnTo>
                  <a:lnTo>
                    <a:pt x="2948" y="330982"/>
                  </a:lnTo>
                  <a:lnTo>
                    <a:pt x="0" y="378459"/>
                  </a:lnTo>
                  <a:lnTo>
                    <a:pt x="0" y="1892300"/>
                  </a:lnTo>
                  <a:lnTo>
                    <a:pt x="2948" y="1939777"/>
                  </a:lnTo>
                  <a:lnTo>
                    <a:pt x="11558" y="1985494"/>
                  </a:lnTo>
                  <a:lnTo>
                    <a:pt x="25474" y="2029095"/>
                  </a:lnTo>
                  <a:lnTo>
                    <a:pt x="44343" y="2070226"/>
                  </a:lnTo>
                  <a:lnTo>
                    <a:pt x="67808" y="2108532"/>
                  </a:lnTo>
                  <a:lnTo>
                    <a:pt x="95516" y="2143660"/>
                  </a:lnTo>
                  <a:lnTo>
                    <a:pt x="127112" y="2175253"/>
                  </a:lnTo>
                  <a:lnTo>
                    <a:pt x="162241" y="2202959"/>
                  </a:lnTo>
                  <a:lnTo>
                    <a:pt x="200548" y="2226422"/>
                  </a:lnTo>
                  <a:lnTo>
                    <a:pt x="241680" y="2245288"/>
                  </a:lnTo>
                  <a:lnTo>
                    <a:pt x="285281" y="2259202"/>
                  </a:lnTo>
                  <a:lnTo>
                    <a:pt x="330996" y="2267811"/>
                  </a:lnTo>
                  <a:lnTo>
                    <a:pt x="378472" y="2270759"/>
                  </a:lnTo>
                  <a:lnTo>
                    <a:pt x="10655300" y="2270759"/>
                  </a:lnTo>
                  <a:lnTo>
                    <a:pt x="10702777" y="2267811"/>
                  </a:lnTo>
                  <a:lnTo>
                    <a:pt x="10748494" y="2259202"/>
                  </a:lnTo>
                  <a:lnTo>
                    <a:pt x="10792095" y="2245288"/>
                  </a:lnTo>
                  <a:lnTo>
                    <a:pt x="10833226" y="2226422"/>
                  </a:lnTo>
                  <a:lnTo>
                    <a:pt x="10871532" y="2202959"/>
                  </a:lnTo>
                  <a:lnTo>
                    <a:pt x="10906660" y="2175253"/>
                  </a:lnTo>
                  <a:lnTo>
                    <a:pt x="10938253" y="2143660"/>
                  </a:lnTo>
                  <a:lnTo>
                    <a:pt x="10965959" y="2108532"/>
                  </a:lnTo>
                  <a:lnTo>
                    <a:pt x="10989422" y="2070226"/>
                  </a:lnTo>
                  <a:lnTo>
                    <a:pt x="11008288" y="2029095"/>
                  </a:lnTo>
                  <a:lnTo>
                    <a:pt x="11022202" y="1985494"/>
                  </a:lnTo>
                  <a:lnTo>
                    <a:pt x="11030811" y="1939777"/>
                  </a:lnTo>
                  <a:lnTo>
                    <a:pt x="11033760" y="1892300"/>
                  </a:lnTo>
                  <a:lnTo>
                    <a:pt x="11033760" y="378459"/>
                  </a:lnTo>
                  <a:lnTo>
                    <a:pt x="11030811" y="330982"/>
                  </a:lnTo>
                  <a:lnTo>
                    <a:pt x="11022202" y="285265"/>
                  </a:lnTo>
                  <a:lnTo>
                    <a:pt x="11008288" y="241664"/>
                  </a:lnTo>
                  <a:lnTo>
                    <a:pt x="10989422" y="200533"/>
                  </a:lnTo>
                  <a:lnTo>
                    <a:pt x="10965959" y="162227"/>
                  </a:lnTo>
                  <a:lnTo>
                    <a:pt x="10938253" y="127099"/>
                  </a:lnTo>
                  <a:lnTo>
                    <a:pt x="10906660" y="95506"/>
                  </a:lnTo>
                  <a:lnTo>
                    <a:pt x="10871532" y="67800"/>
                  </a:lnTo>
                  <a:lnTo>
                    <a:pt x="10833226" y="44337"/>
                  </a:lnTo>
                  <a:lnTo>
                    <a:pt x="10792095" y="25471"/>
                  </a:lnTo>
                  <a:lnTo>
                    <a:pt x="10748494" y="11557"/>
                  </a:lnTo>
                  <a:lnTo>
                    <a:pt x="10702777" y="2948"/>
                  </a:lnTo>
                  <a:lnTo>
                    <a:pt x="1065530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807" y="807719"/>
              <a:ext cx="11033760" cy="2270760"/>
            </a:xfrm>
            <a:custGeom>
              <a:avLst/>
              <a:gdLst/>
              <a:ahLst/>
              <a:cxnLst/>
              <a:rect l="l" t="t" r="r" b="b"/>
              <a:pathLst>
                <a:path w="11033760" h="2270760">
                  <a:moveTo>
                    <a:pt x="0" y="378459"/>
                  </a:moveTo>
                  <a:lnTo>
                    <a:pt x="2948" y="330982"/>
                  </a:lnTo>
                  <a:lnTo>
                    <a:pt x="11558" y="285265"/>
                  </a:lnTo>
                  <a:lnTo>
                    <a:pt x="25474" y="241664"/>
                  </a:lnTo>
                  <a:lnTo>
                    <a:pt x="44343" y="200533"/>
                  </a:lnTo>
                  <a:lnTo>
                    <a:pt x="67808" y="162227"/>
                  </a:lnTo>
                  <a:lnTo>
                    <a:pt x="95516" y="127099"/>
                  </a:lnTo>
                  <a:lnTo>
                    <a:pt x="127112" y="95506"/>
                  </a:lnTo>
                  <a:lnTo>
                    <a:pt x="162241" y="67800"/>
                  </a:lnTo>
                  <a:lnTo>
                    <a:pt x="200548" y="44337"/>
                  </a:lnTo>
                  <a:lnTo>
                    <a:pt x="241680" y="25471"/>
                  </a:lnTo>
                  <a:lnTo>
                    <a:pt x="285281" y="11557"/>
                  </a:lnTo>
                  <a:lnTo>
                    <a:pt x="330996" y="2948"/>
                  </a:lnTo>
                  <a:lnTo>
                    <a:pt x="378472" y="0"/>
                  </a:lnTo>
                  <a:lnTo>
                    <a:pt x="10655300" y="0"/>
                  </a:lnTo>
                  <a:lnTo>
                    <a:pt x="10702777" y="2948"/>
                  </a:lnTo>
                  <a:lnTo>
                    <a:pt x="10748494" y="11557"/>
                  </a:lnTo>
                  <a:lnTo>
                    <a:pt x="10792095" y="25471"/>
                  </a:lnTo>
                  <a:lnTo>
                    <a:pt x="10833226" y="44337"/>
                  </a:lnTo>
                  <a:lnTo>
                    <a:pt x="10871532" y="67800"/>
                  </a:lnTo>
                  <a:lnTo>
                    <a:pt x="10906660" y="95506"/>
                  </a:lnTo>
                  <a:lnTo>
                    <a:pt x="10938253" y="127099"/>
                  </a:lnTo>
                  <a:lnTo>
                    <a:pt x="10965959" y="162227"/>
                  </a:lnTo>
                  <a:lnTo>
                    <a:pt x="10989422" y="200533"/>
                  </a:lnTo>
                  <a:lnTo>
                    <a:pt x="11008288" y="241664"/>
                  </a:lnTo>
                  <a:lnTo>
                    <a:pt x="11022202" y="285265"/>
                  </a:lnTo>
                  <a:lnTo>
                    <a:pt x="11030811" y="330982"/>
                  </a:lnTo>
                  <a:lnTo>
                    <a:pt x="11033760" y="378459"/>
                  </a:lnTo>
                  <a:lnTo>
                    <a:pt x="11033760" y="1892300"/>
                  </a:lnTo>
                  <a:lnTo>
                    <a:pt x="11030811" y="1939777"/>
                  </a:lnTo>
                  <a:lnTo>
                    <a:pt x="11022202" y="1985494"/>
                  </a:lnTo>
                  <a:lnTo>
                    <a:pt x="11008288" y="2029095"/>
                  </a:lnTo>
                  <a:lnTo>
                    <a:pt x="10989422" y="2070226"/>
                  </a:lnTo>
                  <a:lnTo>
                    <a:pt x="10965959" y="2108532"/>
                  </a:lnTo>
                  <a:lnTo>
                    <a:pt x="10938253" y="2143660"/>
                  </a:lnTo>
                  <a:lnTo>
                    <a:pt x="10906660" y="2175253"/>
                  </a:lnTo>
                  <a:lnTo>
                    <a:pt x="10871532" y="2202959"/>
                  </a:lnTo>
                  <a:lnTo>
                    <a:pt x="10833226" y="2226422"/>
                  </a:lnTo>
                  <a:lnTo>
                    <a:pt x="10792095" y="2245288"/>
                  </a:lnTo>
                  <a:lnTo>
                    <a:pt x="10748494" y="2259202"/>
                  </a:lnTo>
                  <a:lnTo>
                    <a:pt x="10702777" y="2267811"/>
                  </a:lnTo>
                  <a:lnTo>
                    <a:pt x="10655300" y="2270759"/>
                  </a:lnTo>
                  <a:lnTo>
                    <a:pt x="378472" y="2270759"/>
                  </a:lnTo>
                  <a:lnTo>
                    <a:pt x="330996" y="2267811"/>
                  </a:lnTo>
                  <a:lnTo>
                    <a:pt x="285281" y="2259202"/>
                  </a:lnTo>
                  <a:lnTo>
                    <a:pt x="241680" y="2245288"/>
                  </a:lnTo>
                  <a:lnTo>
                    <a:pt x="200548" y="2226422"/>
                  </a:lnTo>
                  <a:lnTo>
                    <a:pt x="162241" y="2202959"/>
                  </a:lnTo>
                  <a:lnTo>
                    <a:pt x="127112" y="2175253"/>
                  </a:lnTo>
                  <a:lnTo>
                    <a:pt x="95516" y="2143660"/>
                  </a:lnTo>
                  <a:lnTo>
                    <a:pt x="67808" y="2108532"/>
                  </a:lnTo>
                  <a:lnTo>
                    <a:pt x="44343" y="2070226"/>
                  </a:lnTo>
                  <a:lnTo>
                    <a:pt x="25474" y="2029095"/>
                  </a:lnTo>
                  <a:lnTo>
                    <a:pt x="11558" y="1985494"/>
                  </a:lnTo>
                  <a:lnTo>
                    <a:pt x="2948" y="1939777"/>
                  </a:lnTo>
                  <a:lnTo>
                    <a:pt x="0" y="1892300"/>
                  </a:lnTo>
                  <a:lnTo>
                    <a:pt x="0" y="37845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45"/>
              </a:spcBef>
            </a:pPr>
            <a:r>
              <a:rPr sz="2800" spc="5" dirty="0">
                <a:solidFill>
                  <a:srgbClr val="FFFFFF"/>
                </a:solidFill>
              </a:rPr>
              <a:t>Реализация </a:t>
            </a:r>
            <a:r>
              <a:rPr sz="2800" dirty="0">
                <a:solidFill>
                  <a:srgbClr val="FFFFFF"/>
                </a:solidFill>
              </a:rPr>
              <a:t>физиологии активности,</a:t>
            </a:r>
            <a:r>
              <a:rPr sz="2800" spc="-1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организация  сложного адаптивного, приспособительного  поведения </a:t>
            </a:r>
            <a:r>
              <a:rPr sz="2800" spc="5" dirty="0">
                <a:solidFill>
                  <a:srgbClr val="FFFFFF"/>
                </a:solidFill>
              </a:rPr>
              <a:t>– </a:t>
            </a:r>
            <a:r>
              <a:rPr sz="2800" dirty="0">
                <a:solidFill>
                  <a:srgbClr val="FFFFFF"/>
                </a:solidFill>
              </a:rPr>
              <a:t>функция центральных  неспецифических </a:t>
            </a:r>
            <a:r>
              <a:rPr sz="2800" spc="-5" dirty="0">
                <a:solidFill>
                  <a:srgbClr val="FFFFFF"/>
                </a:solidFill>
              </a:rPr>
              <a:t>структур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мозга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1910</Words>
  <Application>Microsoft Office PowerPoint</Application>
  <PresentationFormat>Произвольный</PresentationFormat>
  <Paragraphs>214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Система произвольных  движений и ее нарушения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физиологии активности, организация  сложного адаптивного, приспособительного  поведения – функция центральных  неспецифических структур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Чувствительность и ее расстройства</vt:lpstr>
      <vt:lpstr>Презентация PowerPoint</vt:lpstr>
      <vt:lpstr>Презентация PowerPoint</vt:lpstr>
      <vt:lpstr>Презентация PowerPoint</vt:lpstr>
      <vt:lpstr>СЕНСОРНЫЕ СИСТЕМЫ</vt:lpstr>
      <vt:lpstr>Презентация PowerPoint</vt:lpstr>
      <vt:lpstr>Сенсорная система</vt:lpstr>
      <vt:lpstr>Презентация PowerPoint</vt:lpstr>
      <vt:lpstr>Основные функции сенсорной  системы</vt:lpstr>
      <vt:lpstr>Общие принципы устройства сенсорных систем</vt:lpstr>
      <vt:lpstr>Общие принципы устройства сенсорных систем</vt:lpstr>
      <vt:lpstr>Презентация PowerPoint</vt:lpstr>
      <vt:lpstr>Общие принципы работы сенсорных  систем</vt:lpstr>
      <vt:lpstr>Зачем все это реабилитологу?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Поэтому</vt:lpstr>
      <vt:lpstr>Новая Неврологическая  РЕАЛЬНОСТЬ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произвольных движений и ее нарушения</dc:title>
  <dc:creator>Lena Melnikova</dc:creator>
  <cp:lastModifiedBy>Екатерина Быкова</cp:lastModifiedBy>
  <cp:revision>1</cp:revision>
  <dcterms:created xsi:type="dcterms:W3CDTF">2020-11-11T13:47:00Z</dcterms:created>
  <dcterms:modified xsi:type="dcterms:W3CDTF">2020-11-11T17:02:52Z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2020-11-11T00:00:00Z</vt:filetime>
  </property>
</Properties>
</file>