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sldIdLst>
    <p:sldId id="284" r:id="rId3"/>
    <p:sldId id="257" r:id="rId4"/>
    <p:sldId id="269" r:id="rId5"/>
    <p:sldId id="270" r:id="rId6"/>
    <p:sldId id="271" r:id="rId7"/>
    <p:sldId id="272" r:id="rId8"/>
    <p:sldId id="273" r:id="rId9"/>
    <p:sldId id="259" r:id="rId10"/>
    <p:sldId id="265" r:id="rId11"/>
    <p:sldId id="264" r:id="rId12"/>
    <p:sldId id="263" r:id="rId13"/>
    <p:sldId id="262" r:id="rId14"/>
    <p:sldId id="260" r:id="rId15"/>
    <p:sldId id="261" r:id="rId16"/>
    <p:sldId id="266" r:id="rId17"/>
    <p:sldId id="267" r:id="rId18"/>
    <p:sldId id="268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75D-C219-4DEA-8C0B-30CA2E7A77DA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B7DD-948D-48C9-BF3F-6012899E1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9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75D-C219-4DEA-8C0B-30CA2E7A77DA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B7DD-948D-48C9-BF3F-6012899E1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2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75D-C219-4DEA-8C0B-30CA2E7A77DA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B7DD-948D-48C9-BF3F-6012899E1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5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2744-10CE-45C1-8FEA-A10EB36F4E2A}" type="datetimeFigureOut">
              <a:rPr lang="ru-RU" smtClean="0">
                <a:solidFill>
                  <a:srgbClr val="967E96">
                    <a:lumMod val="50000"/>
                  </a:srgbClr>
                </a:solidFill>
              </a:rPr>
              <a:pPr/>
              <a:t>23.12.2022</a:t>
            </a:fld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9E73EC6D-6FEA-4D0C-B681-3E7AD24F3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2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2744-10CE-45C1-8FEA-A10EB36F4E2A}" type="datetimeFigureOut">
              <a:rPr lang="ru-RU" smtClean="0">
                <a:solidFill>
                  <a:srgbClr val="967E96">
                    <a:lumMod val="50000"/>
                  </a:srgbClr>
                </a:solidFill>
              </a:rPr>
              <a:pPr/>
              <a:t>23.12.2022</a:t>
            </a:fld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EC6D-6FEA-4D0C-B681-3E7AD24F3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43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B962744-10CE-45C1-8FEA-A10EB36F4E2A}" type="datetimeFigureOut">
              <a:rPr lang="ru-RU" smtClean="0">
                <a:solidFill>
                  <a:srgbClr val="967E96">
                    <a:lumMod val="50000"/>
                  </a:srgbClr>
                </a:solidFill>
              </a:rPr>
              <a:pPr/>
              <a:t>23.12.2022</a:t>
            </a:fld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E73EC6D-6FEA-4D0C-B681-3E7AD24F3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2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2744-10CE-45C1-8FEA-A10EB36F4E2A}" type="datetimeFigureOut">
              <a:rPr lang="ru-RU" smtClean="0">
                <a:solidFill>
                  <a:srgbClr val="967E96">
                    <a:lumMod val="50000"/>
                  </a:srgbClr>
                </a:solidFill>
              </a:rPr>
              <a:pPr/>
              <a:t>23.12.2022</a:t>
            </a:fld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EC6D-6FEA-4D0C-B681-3E7AD24F3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63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2744-10CE-45C1-8FEA-A10EB36F4E2A}" type="datetimeFigureOut">
              <a:rPr lang="ru-RU" smtClean="0">
                <a:solidFill>
                  <a:srgbClr val="967E96">
                    <a:lumMod val="50000"/>
                  </a:srgbClr>
                </a:solidFill>
              </a:rPr>
              <a:pPr/>
              <a:t>23.12.2022</a:t>
            </a:fld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EC6D-6FEA-4D0C-B681-3E7AD24F3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2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2744-10CE-45C1-8FEA-A10EB36F4E2A}" type="datetimeFigureOut">
              <a:rPr lang="ru-RU" smtClean="0">
                <a:solidFill>
                  <a:srgbClr val="967E96">
                    <a:lumMod val="50000"/>
                  </a:srgbClr>
                </a:solidFill>
              </a:rPr>
              <a:pPr/>
              <a:t>23.12.2022</a:t>
            </a:fld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EC6D-6FEA-4D0C-B681-3E7AD24F3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26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2744-10CE-45C1-8FEA-A10EB36F4E2A}" type="datetimeFigureOut">
              <a:rPr lang="ru-RU" smtClean="0">
                <a:solidFill>
                  <a:srgbClr val="967E96">
                    <a:lumMod val="50000"/>
                  </a:srgbClr>
                </a:solidFill>
              </a:rPr>
              <a:pPr/>
              <a:t>23.12.2022</a:t>
            </a:fld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EC6D-6FEA-4D0C-B681-3E7AD24F3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28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2744-10CE-45C1-8FEA-A10EB36F4E2A}" type="datetimeFigureOut">
              <a:rPr lang="ru-RU" smtClean="0">
                <a:solidFill>
                  <a:srgbClr val="967E96">
                    <a:lumMod val="50000"/>
                  </a:srgbClr>
                </a:solidFill>
              </a:rPr>
              <a:pPr/>
              <a:t>23.12.2022</a:t>
            </a:fld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EC6D-6FEA-4D0C-B681-3E7AD24F3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4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75D-C219-4DEA-8C0B-30CA2E7A77DA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B7DD-948D-48C9-BF3F-6012899E1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45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B962744-10CE-45C1-8FEA-A10EB36F4E2A}" type="datetimeFigureOut">
              <a:rPr lang="ru-RU" smtClean="0">
                <a:solidFill>
                  <a:srgbClr val="967E96">
                    <a:lumMod val="75000"/>
                  </a:srgbClr>
                </a:solidFill>
              </a:rPr>
              <a:pPr/>
              <a:t>23.12.2022</a:t>
            </a:fld>
            <a:endParaRPr lang="ru-RU">
              <a:solidFill>
                <a:srgbClr val="967E96">
                  <a:lumMod val="75000"/>
                </a:srgb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EC6D-6FEA-4D0C-B681-3E7AD24F3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22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2744-10CE-45C1-8FEA-A10EB36F4E2A}" type="datetimeFigureOut">
              <a:rPr lang="ru-RU" smtClean="0">
                <a:solidFill>
                  <a:srgbClr val="967E96">
                    <a:lumMod val="50000"/>
                  </a:srgbClr>
                </a:solidFill>
              </a:rPr>
              <a:pPr/>
              <a:t>23.12.2022</a:t>
            </a:fld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EC6D-6FEA-4D0C-B681-3E7AD24F3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38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2744-10CE-45C1-8FEA-A10EB36F4E2A}" type="datetimeFigureOut">
              <a:rPr lang="ru-RU" smtClean="0">
                <a:solidFill>
                  <a:srgbClr val="967E96">
                    <a:lumMod val="50000"/>
                  </a:srgbClr>
                </a:solidFill>
              </a:rPr>
              <a:pPr/>
              <a:t>23.12.2022</a:t>
            </a:fld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EC6D-6FEA-4D0C-B681-3E7AD24F3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83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75D-C219-4DEA-8C0B-30CA2E7A77DA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B7DD-948D-48C9-BF3F-6012899E1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75D-C219-4DEA-8C0B-30CA2E7A77DA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B7DD-948D-48C9-BF3F-6012899E1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1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75D-C219-4DEA-8C0B-30CA2E7A77DA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B7DD-948D-48C9-BF3F-6012899E1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5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75D-C219-4DEA-8C0B-30CA2E7A77DA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B7DD-948D-48C9-BF3F-6012899E1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0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75D-C219-4DEA-8C0B-30CA2E7A77DA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B7DD-948D-48C9-BF3F-6012899E1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1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75D-C219-4DEA-8C0B-30CA2E7A77DA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B7DD-948D-48C9-BF3F-6012899E1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6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75D-C219-4DEA-8C0B-30CA2E7A77DA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B7DD-948D-48C9-BF3F-6012899E1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51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575D-C219-4DEA-8C0B-30CA2E7A77DA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DB7DD-948D-48C9-BF3F-6012899E1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2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B962744-10CE-45C1-8FEA-A10EB36F4E2A}" type="datetimeFigureOut">
              <a:rPr lang="ru-RU" smtClean="0">
                <a:solidFill>
                  <a:srgbClr val="967E96">
                    <a:lumMod val="50000"/>
                  </a:srgbClr>
                </a:solidFill>
              </a:rPr>
              <a:pPr/>
              <a:t>23.12.2022</a:t>
            </a:fld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967E96">
                  <a:lumMod val="50000"/>
                </a:srgb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E73EC6D-6FEA-4D0C-B681-3E7AD24F3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738196" y="294233"/>
            <a:ext cx="6782588" cy="72455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ФГБОУ </a:t>
            </a:r>
            <a:r>
              <a:rPr lang="ru-RU" sz="2400" dirty="0"/>
              <a:t>ВО «Красноярский государственный медицинский университет имени профессора В.Ф. </a:t>
            </a:r>
            <a:r>
              <a:rPr lang="ru-RU" sz="2400" dirty="0" err="1"/>
              <a:t>Войно-Ясенецкого</a:t>
            </a:r>
            <a:r>
              <a:rPr lang="ru-RU" sz="2400" dirty="0"/>
              <a:t>» МЗ РФ Кафедра терапевтической стоматологии</a:t>
            </a:r>
            <a:endParaRPr lang="en-US" sz="2400" b="1" dirty="0">
              <a:solidFill>
                <a:srgbClr val="A20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3" y="493966"/>
            <a:ext cx="1558435" cy="1049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9792" y="2538009"/>
            <a:ext cx="8204896" cy="212365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развития заболеваний пародонта</a:t>
            </a:r>
          </a:p>
          <a:p>
            <a:pPr algn="ctr"/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5094" y="4585648"/>
            <a:ext cx="5776906" cy="193899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Выполнила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клинический </a:t>
            </a:r>
            <a:r>
              <a:rPr lang="ru-RU" sz="2000" dirty="0"/>
              <a:t>ординатор 1-го курса </a:t>
            </a:r>
            <a:endParaRPr lang="ru-RU" sz="2000" dirty="0" smtClean="0"/>
          </a:p>
          <a:p>
            <a:r>
              <a:rPr lang="ru-RU" sz="2000" dirty="0" smtClean="0"/>
              <a:t>кафедры </a:t>
            </a:r>
            <a:r>
              <a:rPr lang="ru-RU" sz="2000" dirty="0"/>
              <a:t>терапевтической стоматологии </a:t>
            </a:r>
            <a:r>
              <a:rPr lang="ru-RU" sz="2000" dirty="0" err="1"/>
              <a:t>КрасГМУ</a:t>
            </a:r>
            <a:r>
              <a:rPr lang="ru-RU" sz="2000" dirty="0"/>
              <a:t> </a:t>
            </a:r>
            <a:r>
              <a:rPr lang="ru-RU" sz="2000" dirty="0" smtClean="0"/>
              <a:t>Кох Елизавета Сергеевна</a:t>
            </a:r>
          </a:p>
          <a:p>
            <a:r>
              <a:rPr lang="ru-RU" sz="2000" dirty="0" smtClean="0"/>
              <a:t>Проверила</a:t>
            </a:r>
            <a:r>
              <a:rPr lang="ru-RU" sz="2000" dirty="0"/>
              <a:t>: КМН, доцент Тарасова </a:t>
            </a:r>
            <a:r>
              <a:rPr lang="ru-RU" sz="2000" dirty="0" smtClean="0"/>
              <a:t>Наталья Валентиновна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0370" y="6260283"/>
            <a:ext cx="871870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444" y="1295186"/>
            <a:ext cx="10671412" cy="5562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Причина возникновения: </a:t>
            </a:r>
            <a:r>
              <a:rPr lang="ru-RU" sz="3200" dirty="0"/>
              <a:t>п</a:t>
            </a:r>
            <a:r>
              <a:rPr lang="ru-RU" sz="3200" dirty="0" smtClean="0"/>
              <a:t>лохая </a:t>
            </a:r>
            <a:r>
              <a:rPr lang="ru-RU" sz="3200" dirty="0" err="1"/>
              <a:t>самоочищаемость</a:t>
            </a:r>
            <a:r>
              <a:rPr lang="ru-RU" sz="3200" dirty="0"/>
              <a:t> полости </a:t>
            </a:r>
            <a:r>
              <a:rPr lang="ru-RU" sz="3200" dirty="0" smtClean="0"/>
              <a:t>рта.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i="1" dirty="0" smtClean="0"/>
              <a:t>Способы устранения: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Прием пищи </a:t>
            </a:r>
            <a:r>
              <a:rPr lang="ru-RU" sz="3200" dirty="0" smtClean="0"/>
              <a:t>с повышенными </a:t>
            </a:r>
            <a:r>
              <a:rPr lang="ru-RU" sz="3200" dirty="0" err="1" smtClean="0"/>
              <a:t>самоочищающими</a:t>
            </a:r>
            <a:r>
              <a:rPr lang="ru-RU" sz="3200" dirty="0" smtClean="0"/>
              <a:t> свойствами </a:t>
            </a:r>
            <a:r>
              <a:rPr lang="ru-RU" sz="3200" dirty="0"/>
              <a:t>(твердые овощи, фрукты </a:t>
            </a:r>
            <a:r>
              <a:rPr lang="ru-RU" sz="3200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п</a:t>
            </a:r>
            <a:r>
              <a:rPr lang="ru-RU" sz="3200" dirty="0" smtClean="0"/>
              <a:t>рием </a:t>
            </a:r>
            <a:r>
              <a:rPr lang="ru-RU" sz="3200" dirty="0"/>
              <a:t>твердой и сухой </a:t>
            </a:r>
            <a:r>
              <a:rPr lang="ru-RU" sz="3200" dirty="0" smtClean="0"/>
              <a:t>пищи, требующей </a:t>
            </a:r>
            <a:r>
              <a:rPr lang="ru-RU" sz="3200" dirty="0"/>
              <a:t>обильного слюноотделения и длительного, интенсивного </a:t>
            </a:r>
            <a:r>
              <a:rPr lang="ru-RU" sz="3200" dirty="0" smtClean="0"/>
              <a:t>жевания.</a:t>
            </a:r>
          </a:p>
        </p:txBody>
      </p:sp>
    </p:spTree>
    <p:extLst>
      <p:ext uri="{BB962C8B-B14F-4D97-AF65-F5344CB8AC3E}">
        <p14:creationId xmlns:p14="http://schemas.microsoft.com/office/powerpoint/2010/main" val="9918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77922" y="1282890"/>
            <a:ext cx="10807890" cy="48940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Причина возникновения: </a:t>
            </a:r>
            <a:r>
              <a:rPr lang="ru-RU" sz="3200" dirty="0" smtClean="0"/>
              <a:t>качественные </a:t>
            </a:r>
            <a:r>
              <a:rPr lang="ru-RU" sz="3200" dirty="0"/>
              <a:t>и </a:t>
            </a:r>
            <a:r>
              <a:rPr lang="ru-RU" sz="3200" dirty="0" smtClean="0"/>
              <a:t>количественные </a:t>
            </a:r>
            <a:r>
              <a:rPr lang="ru-RU" sz="3200" dirty="0"/>
              <a:t>изменения </a:t>
            </a:r>
            <a:r>
              <a:rPr lang="ru-RU" sz="3200" dirty="0" smtClean="0"/>
              <a:t>слюны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i="1" dirty="0" smtClean="0"/>
              <a:t>Способы устранения: </a:t>
            </a:r>
          </a:p>
          <a:p>
            <a:r>
              <a:rPr lang="ru-RU" sz="3200" dirty="0" smtClean="0"/>
              <a:t>Лечение </a:t>
            </a:r>
            <a:r>
              <a:rPr lang="ru-RU" sz="3200" dirty="0"/>
              <a:t>заболеваний </a:t>
            </a:r>
            <a:r>
              <a:rPr lang="ru-RU" sz="3200" dirty="0" smtClean="0"/>
              <a:t>слюнных желез</a:t>
            </a:r>
            <a:r>
              <a:rPr lang="ru-RU" sz="3200" dirty="0"/>
              <a:t>. </a:t>
            </a:r>
            <a:r>
              <a:rPr lang="ru-RU" sz="3200" dirty="0" err="1"/>
              <a:t>Гипосаливация</a:t>
            </a:r>
            <a:r>
              <a:rPr lang="ru-RU" sz="3200" dirty="0"/>
              <a:t> ведет </a:t>
            </a:r>
            <a:r>
              <a:rPr lang="ru-RU" sz="3200" dirty="0" smtClean="0"/>
              <a:t>к снижению </a:t>
            </a:r>
            <a:r>
              <a:rPr lang="ru-RU" sz="3200" dirty="0"/>
              <a:t>механического </a:t>
            </a:r>
            <a:r>
              <a:rPr lang="ru-RU" sz="3200" dirty="0" smtClean="0"/>
              <a:t>удаления остатков </a:t>
            </a:r>
            <a:r>
              <a:rPr lang="ru-RU" sz="3200" dirty="0" err="1"/>
              <a:t>пищи.Снижается</a:t>
            </a:r>
            <a:r>
              <a:rPr lang="ru-RU" sz="3200" dirty="0"/>
              <a:t> </a:t>
            </a:r>
            <a:r>
              <a:rPr lang="ru-RU" sz="3200" dirty="0" smtClean="0"/>
              <a:t>защитная функция </a:t>
            </a:r>
            <a:r>
              <a:rPr lang="ru-RU" sz="3200" dirty="0"/>
              <a:t>слюны, т.к. </a:t>
            </a:r>
            <a:r>
              <a:rPr lang="ru-RU" sz="3200" dirty="0" smtClean="0"/>
              <a:t>уменьшается содержание </a:t>
            </a:r>
            <a:r>
              <a:rPr lang="ru-RU" sz="3200" dirty="0"/>
              <a:t>в слюне лизоцима, </a:t>
            </a:r>
            <a:r>
              <a:rPr lang="ru-RU" sz="3200" dirty="0" smtClean="0"/>
              <a:t>липазы, иммуноглобулинов. </a:t>
            </a:r>
          </a:p>
          <a:p>
            <a:pPr marL="0" indent="0">
              <a:buNone/>
            </a:pPr>
            <a:r>
              <a:rPr lang="ru-RU" sz="3200" dirty="0">
                <a:hlinkClick r:id="rId2" action="ppaction://hlinksldjump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18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986" y="1388897"/>
            <a:ext cx="116910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Причины возникновения: </a:t>
            </a:r>
            <a:r>
              <a:rPr lang="ru-RU" dirty="0"/>
              <a:t>Физиологическая </a:t>
            </a:r>
            <a:r>
              <a:rPr lang="ru-RU" dirty="0" err="1"/>
              <a:t>стираемость</a:t>
            </a:r>
            <a:r>
              <a:rPr lang="ru-RU" dirty="0"/>
              <a:t> зубов. Ошибки </a:t>
            </a:r>
            <a:r>
              <a:rPr lang="ru-RU" dirty="0" smtClean="0"/>
              <a:t>протезирования</a:t>
            </a:r>
          </a:p>
          <a:p>
            <a:pPr marL="0" indent="0">
              <a:buNone/>
            </a:pPr>
            <a:r>
              <a:rPr lang="ru-RU" i="1" dirty="0" smtClean="0"/>
              <a:t>Способы устранения: </a:t>
            </a:r>
          </a:p>
          <a:p>
            <a:r>
              <a:rPr lang="ru-RU" dirty="0" smtClean="0"/>
              <a:t>Применяют метод избирательного </a:t>
            </a:r>
            <a:r>
              <a:rPr lang="ru-RU" dirty="0" err="1" smtClean="0"/>
              <a:t>пришлифовывания</a:t>
            </a:r>
            <a:r>
              <a:rPr lang="ru-RU" dirty="0" smtClean="0"/>
              <a:t> зубов Его принципы: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сошлифовывание</a:t>
            </a:r>
            <a:r>
              <a:rPr lang="ru-RU" dirty="0" smtClean="0"/>
              <a:t> </a:t>
            </a:r>
            <a:r>
              <a:rPr lang="ru-RU" dirty="0"/>
              <a:t>в пределах эмали,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зубы </a:t>
            </a:r>
            <a:r>
              <a:rPr lang="ru-RU" dirty="0"/>
              <a:t>- антагонисты в </a:t>
            </a:r>
            <a:r>
              <a:rPr lang="ru-RU" dirty="0" smtClean="0"/>
              <a:t>центральной окклюзии </a:t>
            </a:r>
            <a:r>
              <a:rPr lang="ru-RU" dirty="0"/>
              <a:t>должны сохранить контакт.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 err="1"/>
              <a:t>сошлифовывания</a:t>
            </a:r>
            <a:r>
              <a:rPr lang="ru-RU" dirty="0"/>
              <a:t> зубы полируют </a:t>
            </a:r>
            <a:r>
              <a:rPr lang="ru-RU" dirty="0" smtClean="0"/>
              <a:t>и покрывают </a:t>
            </a:r>
            <a:r>
              <a:rPr lang="ru-RU" dirty="0" err="1"/>
              <a:t>фторлаком</a:t>
            </a:r>
            <a:r>
              <a:rPr lang="ru-RU" dirty="0"/>
              <a:t> 2-3 </a:t>
            </a:r>
            <a:r>
              <a:rPr lang="ru-RU" dirty="0" smtClean="0"/>
              <a:t>раза.</a:t>
            </a:r>
          </a:p>
          <a:p>
            <a:pPr marL="0" indent="0">
              <a:buNone/>
            </a:pPr>
            <a:r>
              <a:rPr lang="ru-RU" dirty="0">
                <a:hlinkClick r:id="rId2" action="ppaction://hlinksldjump"/>
              </a:rPr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7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486934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Причины возникновения: </a:t>
            </a:r>
            <a:r>
              <a:rPr lang="ru-RU" dirty="0" smtClean="0"/>
              <a:t>неправильно </a:t>
            </a:r>
            <a:r>
              <a:rPr lang="ru-RU" dirty="0"/>
              <a:t>наложена </a:t>
            </a:r>
            <a:r>
              <a:rPr lang="ru-RU" dirty="0" smtClean="0"/>
              <a:t>пломба.</a:t>
            </a:r>
          </a:p>
          <a:p>
            <a:pPr marL="0" indent="0">
              <a:buNone/>
            </a:pPr>
            <a:r>
              <a:rPr lang="ru-RU" i="1" dirty="0" smtClean="0"/>
              <a:t>Способы устранения: </a:t>
            </a:r>
          </a:p>
          <a:p>
            <a:r>
              <a:rPr lang="ru-RU" dirty="0" smtClean="0"/>
              <a:t>замена пломбы, формирование </a:t>
            </a:r>
            <a:r>
              <a:rPr lang="ru-RU" dirty="0"/>
              <a:t>контактных </a:t>
            </a:r>
            <a:r>
              <a:rPr lang="ru-RU" dirty="0" smtClean="0"/>
              <a:t>пунктов.</a:t>
            </a:r>
          </a:p>
          <a:p>
            <a:pPr marL="0" indent="0">
              <a:buNone/>
            </a:pPr>
            <a:r>
              <a:rPr lang="ru-RU" dirty="0">
                <a:hlinkClick r:id="rId2" action="ppaction://hlinksldjump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58" y="1825625"/>
            <a:ext cx="36592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68" y="856634"/>
            <a:ext cx="10468744" cy="31831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Причины возникновения: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Наследственность;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отсутствие </a:t>
            </a:r>
            <a:r>
              <a:rPr lang="ru-RU" dirty="0"/>
              <a:t>приема жесткой пищи (твердые овощи, фрукты) и “лень </a:t>
            </a:r>
            <a:r>
              <a:rPr lang="ru-RU" dirty="0" smtClean="0"/>
              <a:t>жевания</a:t>
            </a:r>
            <a:r>
              <a:rPr lang="ru-RU" dirty="0"/>
              <a:t>” может привести к недоразвитию </a:t>
            </a:r>
            <a:r>
              <a:rPr lang="ru-RU" dirty="0" smtClean="0"/>
              <a:t>челюстей.</a:t>
            </a:r>
          </a:p>
          <a:p>
            <a:pPr marL="0" indent="0">
              <a:buNone/>
            </a:pPr>
            <a:r>
              <a:rPr lang="ru-RU" i="1" dirty="0" smtClean="0"/>
              <a:t>Способы устранения: </a:t>
            </a:r>
          </a:p>
          <a:p>
            <a:r>
              <a:rPr lang="ru-RU" dirty="0" smtClean="0"/>
              <a:t>Лечение зубочелюстных аномалий и деформаций у врача-</a:t>
            </a:r>
            <a:r>
              <a:rPr lang="ru-RU" dirty="0" err="1" smtClean="0"/>
              <a:t>ортодонта</a:t>
            </a:r>
            <a:r>
              <a:rPr lang="ru-RU" dirty="0" smtClean="0"/>
              <a:t>. Нерациональное </a:t>
            </a:r>
            <a:r>
              <a:rPr lang="ru-RU" dirty="0" err="1" smtClean="0"/>
              <a:t>ортодонтическое</a:t>
            </a:r>
            <a:r>
              <a:rPr lang="ru-RU" dirty="0" smtClean="0"/>
              <a:t> лечение может стать причиной возникновения заболеваний пародонта.</a:t>
            </a:r>
          </a:p>
          <a:p>
            <a:pPr marL="0" indent="0">
              <a:buNone/>
            </a:pPr>
            <a:r>
              <a:rPr lang="ru-RU" dirty="0" smtClean="0">
                <a:hlinkClick r:id="rId2" action="ppaction://hlinksldjump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b="21548"/>
          <a:stretch/>
        </p:blipFill>
        <p:spPr>
          <a:xfrm>
            <a:off x="6209732" y="3385646"/>
            <a:ext cx="5842152" cy="31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57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Способ устранения: </a:t>
            </a:r>
          </a:p>
          <a:p>
            <a:r>
              <a:rPr lang="ru-RU" dirty="0" smtClean="0"/>
              <a:t>Устранение </a:t>
            </a:r>
            <a:r>
              <a:rPr lang="ru-RU" dirty="0"/>
              <a:t>данных аномалий врачом-стоматологом </a:t>
            </a:r>
            <a:r>
              <a:rPr lang="ru-RU" dirty="0" smtClean="0"/>
              <a:t>– хирургом. </a:t>
            </a:r>
            <a:r>
              <a:rPr lang="ru-RU" dirty="0" smtClean="0">
                <a:hlinkClick r:id="rId2" action="ppaction://hlinksldjump"/>
              </a:rPr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16" y="1661722"/>
            <a:ext cx="8482368" cy="49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6" y="0"/>
            <a:ext cx="10515600" cy="1325563"/>
          </a:xfrm>
        </p:spPr>
        <p:txBody>
          <a:bodyPr/>
          <a:lstStyle/>
          <a:p>
            <a:r>
              <a:rPr lang="ru-RU" dirty="0" smtClean="0"/>
              <a:t>Набор средств гигиены полости 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54" y="1439839"/>
            <a:ext cx="11605146" cy="541816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профилактическая </a:t>
            </a:r>
            <a:r>
              <a:rPr lang="ru-RU" b="1" dirty="0"/>
              <a:t>зубная щетка </a:t>
            </a:r>
            <a:r>
              <a:rPr lang="ru-RU" dirty="0"/>
              <a:t>в острую стадию </a:t>
            </a:r>
            <a:r>
              <a:rPr lang="ru-RU" b="1" dirty="0"/>
              <a:t>с мягкой щетиной</a:t>
            </a:r>
            <a:r>
              <a:rPr lang="ru-RU" dirty="0"/>
              <a:t>, в период ремиссии и при выздоровлении - средней степени жесткости </a:t>
            </a:r>
            <a:r>
              <a:rPr lang="ru-RU" dirty="0" smtClean="0"/>
              <a:t>щетины;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зубные </a:t>
            </a:r>
            <a:r>
              <a:rPr lang="ru-RU" b="1" dirty="0"/>
              <a:t>щетки </a:t>
            </a:r>
            <a:r>
              <a:rPr lang="ru-RU" dirty="0"/>
              <a:t>с </a:t>
            </a:r>
            <a:r>
              <a:rPr lang="ru-RU" b="1" dirty="0"/>
              <a:t>очень мягкой щетиной </a:t>
            </a:r>
            <a:r>
              <a:rPr lang="ru-RU" dirty="0"/>
              <a:t>типа "</a:t>
            </a:r>
            <a:r>
              <a:rPr lang="ru-RU" dirty="0" err="1"/>
              <a:t>Sensitive</a:t>
            </a:r>
            <a:r>
              <a:rPr lang="ru-RU" dirty="0"/>
              <a:t>" для использования в участке </a:t>
            </a:r>
            <a:r>
              <a:rPr lang="ru-RU" dirty="0" smtClean="0"/>
              <a:t>воспаления;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лечебно-профилактическая </a:t>
            </a:r>
            <a:r>
              <a:rPr lang="ru-RU" b="1" dirty="0"/>
              <a:t>зубная паста</a:t>
            </a:r>
            <a:r>
              <a:rPr lang="ru-RU" dirty="0"/>
              <a:t> противовоспалительного действия, содержащая экстракты трав и растений, </a:t>
            </a:r>
            <a:r>
              <a:rPr lang="ru-RU" dirty="0" err="1"/>
              <a:t>триклозан</a:t>
            </a:r>
            <a:r>
              <a:rPr lang="ru-RU" dirty="0"/>
              <a:t>, </a:t>
            </a:r>
            <a:r>
              <a:rPr lang="ru-RU" dirty="0" err="1"/>
              <a:t>хлоргексидин</a:t>
            </a:r>
            <a:r>
              <a:rPr lang="ru-RU" dirty="0"/>
              <a:t>, на период </a:t>
            </a:r>
            <a:r>
              <a:rPr lang="ru-RU" dirty="0" smtClean="0"/>
              <a:t>лечения;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лечебно-профилактическая </a:t>
            </a:r>
            <a:r>
              <a:rPr lang="ru-RU" dirty="0"/>
              <a:t>паста типа "</a:t>
            </a:r>
            <a:r>
              <a:rPr lang="ru-RU" dirty="0" err="1"/>
              <a:t>Sensitive</a:t>
            </a:r>
            <a:r>
              <a:rPr lang="ru-RU" dirty="0"/>
              <a:t>" при гиперестезии зубов и в послеоперационный период при иссечении гипертрофированных тканей </a:t>
            </a:r>
            <a:r>
              <a:rPr lang="ru-RU" dirty="0" smtClean="0"/>
              <a:t>пародонта;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ополаскиватели </a:t>
            </a:r>
            <a:r>
              <a:rPr lang="ru-RU" dirty="0"/>
              <a:t>для полости рта безалкогольные, содержащие </a:t>
            </a:r>
            <a:r>
              <a:rPr lang="ru-RU" dirty="0" err="1"/>
              <a:t>хлоргексидин</a:t>
            </a:r>
            <a:r>
              <a:rPr lang="ru-RU" dirty="0"/>
              <a:t>, </a:t>
            </a:r>
            <a:r>
              <a:rPr lang="ru-RU" dirty="0" err="1"/>
              <a:t>триклозан</a:t>
            </a:r>
            <a:r>
              <a:rPr lang="ru-RU" dirty="0"/>
              <a:t>, на период </a:t>
            </a:r>
            <a:r>
              <a:rPr lang="ru-RU" dirty="0" smtClean="0"/>
              <a:t>лечения;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зубочистки </a:t>
            </a:r>
            <a:r>
              <a:rPr lang="ru-RU" u="sng" dirty="0"/>
              <a:t>не рекомендуется </a:t>
            </a:r>
            <a:r>
              <a:rPr lang="ru-RU" dirty="0" smtClean="0"/>
              <a:t>использовать;</a:t>
            </a:r>
          </a:p>
          <a:p>
            <a:pPr marL="514350" indent="-514350">
              <a:buFont typeface="+mj-lt"/>
              <a:buAutoNum type="arabicPeriod"/>
            </a:pPr>
            <a:r>
              <a:rPr lang="ru-RU" u="sng" dirty="0" err="1" smtClean="0"/>
              <a:t>флоссы</a:t>
            </a:r>
            <a:r>
              <a:rPr lang="ru-RU" dirty="0" smtClean="0"/>
              <a:t> </a:t>
            </a:r>
            <a:r>
              <a:rPr lang="ru-RU" dirty="0"/>
              <a:t>используют в период обострения </a:t>
            </a:r>
            <a:r>
              <a:rPr lang="ru-RU" u="sng" dirty="0"/>
              <a:t>с </a:t>
            </a:r>
            <a:r>
              <a:rPr lang="ru-RU" u="sng" dirty="0" smtClean="0"/>
              <a:t>осторожностью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u="sng" dirty="0" smtClean="0"/>
              <a:t>жевательные </a:t>
            </a:r>
            <a:r>
              <a:rPr lang="ru-RU" u="sng" dirty="0"/>
              <a:t>резинки </a:t>
            </a:r>
            <a:r>
              <a:rPr lang="ru-RU" dirty="0"/>
              <a:t>использовать при воспалительных и воспалительно-дистрофических процессах в пародонте </a:t>
            </a:r>
            <a:r>
              <a:rPr lang="ru-RU" u="sng" dirty="0"/>
              <a:t>не </a:t>
            </a:r>
            <a:r>
              <a:rPr lang="ru-RU" u="sng" dirty="0" smtClean="0"/>
              <a:t>желательно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бальзамы </a:t>
            </a:r>
            <a:r>
              <a:rPr lang="ru-RU" b="1" dirty="0"/>
              <a:t>и тоники </a:t>
            </a:r>
            <a:r>
              <a:rPr lang="ru-RU" dirty="0"/>
              <a:t>для десен оказывают благоприятное противовоспалительное </a:t>
            </a:r>
            <a:r>
              <a:rPr lang="ru-RU" dirty="0" smtClean="0"/>
              <a:t>воздействие;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err="1" smtClean="0"/>
              <a:t>однопучковые</a:t>
            </a:r>
            <a:r>
              <a:rPr lang="ru-RU" b="1" dirty="0" smtClean="0"/>
              <a:t> </a:t>
            </a:r>
            <a:r>
              <a:rPr lang="ru-RU" b="1" dirty="0"/>
              <a:t>зубные щетки </a:t>
            </a:r>
            <a:r>
              <a:rPr lang="ru-RU" dirty="0"/>
              <a:t>с закругленным щеточным полем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ирригаторы использовать в режиме "душа".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9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Борьба </a:t>
            </a:r>
            <a:r>
              <a:rPr lang="ru-RU" dirty="0"/>
              <a:t>с патологией обязательно включает в себя прием </a:t>
            </a:r>
            <a:r>
              <a:rPr lang="ru-RU" b="1" dirty="0"/>
              <a:t>антибактериальных </a:t>
            </a:r>
            <a:r>
              <a:rPr lang="ru-RU" b="1" dirty="0" smtClean="0"/>
              <a:t>лекарств</a:t>
            </a:r>
            <a:r>
              <a:rPr lang="ru-RU" dirty="0"/>
              <a:t>, так как они необходимы при воспалении тканей десны. К ним относятся мази, гели и антибиотики в таблетках (капсулах или ампулах для инъекционного введения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Важно! </a:t>
            </a:r>
            <a:r>
              <a:rPr lang="ru-RU" b="1" dirty="0"/>
              <a:t>Применять</a:t>
            </a:r>
            <a:r>
              <a:rPr lang="ru-RU" dirty="0"/>
              <a:t> гели и мази для борьбы с заболеванием, можно только </a:t>
            </a:r>
            <a:r>
              <a:rPr lang="ru-RU" b="1" dirty="0"/>
              <a:t>после удаления зубного налета и камня.</a:t>
            </a:r>
            <a:r>
              <a:rPr lang="ru-RU" dirty="0"/>
              <a:t> Эту процедуру должен </a:t>
            </a:r>
            <a:r>
              <a:rPr lang="ru-RU" dirty="0" smtClean="0"/>
              <a:t>провести врач-стоматолог.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t="19728" r="517" b="10261"/>
          <a:stretch/>
        </p:blipFill>
        <p:spPr>
          <a:xfrm>
            <a:off x="6910315" y="4147120"/>
            <a:ext cx="5281685" cy="27108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мазей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389" y="1419368"/>
            <a:ext cx="10153935" cy="346807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Levomekol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» (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Левомеколь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b="1" dirty="0"/>
              <a:t>Состав: </a:t>
            </a:r>
            <a:r>
              <a:rPr lang="ru-RU" dirty="0"/>
              <a:t>активное вещество, способствующее обновлению клеточного состава; антибиотик.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Показания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Левомеколь</a:t>
            </a:r>
            <a:r>
              <a:rPr lang="ru-RU" dirty="0"/>
              <a:t> отлично вытягивает гнойную субстанцию и снимает воспаление и отечность. Способствует заживлению ран и обладает местным обезболивающим эффектом.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Противопоказания</a:t>
            </a:r>
            <a:r>
              <a:rPr lang="ru-RU" b="1" dirty="0"/>
              <a:t>: </a:t>
            </a:r>
            <a:r>
              <a:rPr lang="ru-RU" dirty="0"/>
              <a:t>Заболевания кожи, вызванные паразитирующим действием различных грибков. Псориаз и экзема. Повышенная чувствительность к компонентам состава. Детский возраст (0-3 года).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Применение</a:t>
            </a:r>
            <a:r>
              <a:rPr lang="ru-RU" b="1" dirty="0"/>
              <a:t>: </a:t>
            </a:r>
            <a:r>
              <a:rPr lang="ru-RU" dirty="0"/>
              <a:t>мазь наносят на пораженную ткань десны тонким слоем, не втирая. Процедуру проводят дважды в день, желательно после приема пищи и чистки зубов, так как не рекомендуется после нанесения средства употребление пищи в течение 2-3 часов. Курс лечения составляет 10-20 дней (назначается лечащим врачом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8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64" y="4084059"/>
            <a:ext cx="5108812" cy="28915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961" y="87028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Ortofen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» (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Ортофен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Состав</a:t>
            </a:r>
            <a:r>
              <a:rPr lang="ru-RU" b="1" dirty="0"/>
              <a:t>: </a:t>
            </a:r>
            <a:r>
              <a:rPr lang="ru-RU" dirty="0"/>
              <a:t>натрия </a:t>
            </a:r>
            <a:r>
              <a:rPr lang="ru-RU" dirty="0" err="1"/>
              <a:t>диклофенак</a:t>
            </a:r>
            <a:r>
              <a:rPr lang="ru-RU" dirty="0"/>
              <a:t>; вспомогательные вещества.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Показания</a:t>
            </a:r>
            <a:r>
              <a:rPr lang="ru-RU" b="1" dirty="0"/>
              <a:t>: </a:t>
            </a:r>
            <a:r>
              <a:rPr lang="ru-RU" dirty="0" err="1"/>
              <a:t>Ортофен</a:t>
            </a:r>
            <a:r>
              <a:rPr lang="ru-RU" dirty="0"/>
              <a:t> используют в качестве противовоспалительного средства, обладающего обезболивающим эффектом. Отлично справляется с отечностью и подавляет патогенную микрофлору.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Противопоказания</a:t>
            </a:r>
            <a:r>
              <a:rPr lang="ru-RU" b="1" dirty="0"/>
              <a:t>: </a:t>
            </a:r>
            <a:r>
              <a:rPr lang="ru-RU" dirty="0"/>
              <a:t>Детям до 6 лет. При наличии следующих </a:t>
            </a:r>
            <a:r>
              <a:rPr lang="ru-RU" dirty="0" smtClean="0"/>
              <a:t>заболеваний</a:t>
            </a:r>
            <a:r>
              <a:rPr lang="ru-RU" dirty="0"/>
              <a:t>: ринит, тонзиллит, болезни желудочно-кишечного тракта. Аллергическая реакция на компонентный состав препарата.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Применение</a:t>
            </a:r>
            <a:r>
              <a:rPr lang="ru-RU" b="1" dirty="0"/>
              <a:t>: </a:t>
            </a:r>
            <a:r>
              <a:rPr lang="ru-RU" dirty="0"/>
              <a:t>мазь наносят (не втирая) на десну тонким слоем. После нанесения не принимать пищу и жидкость на протяжении 1-2 часов. Повторять процедуру можно 3 раза в сутки. Курс лечения не должен превышать трех недель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4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7" y="245664"/>
            <a:ext cx="9730854" cy="658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75" y="3671250"/>
            <a:ext cx="5209170" cy="337782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553" y="72015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Холисал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»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Состав</a:t>
            </a:r>
            <a:r>
              <a:rPr lang="ru-RU" b="1" dirty="0"/>
              <a:t>: </a:t>
            </a:r>
            <a:r>
              <a:rPr lang="ru-RU" dirty="0"/>
              <a:t>активные противогрибковые и противовоспалительные вещества; антисептик.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Показания</a:t>
            </a:r>
            <a:r>
              <a:rPr lang="ru-RU" b="1" dirty="0"/>
              <a:t>: </a:t>
            </a:r>
            <a:r>
              <a:rPr lang="ru-RU" dirty="0" err="1"/>
              <a:t>Холисал</a:t>
            </a:r>
            <a:r>
              <a:rPr lang="ru-RU" dirty="0"/>
              <a:t> отлично справляется с болью и отечностью. Обладает антисептическим действием, подавляющим патогенную микрофлору (в том числе и грибковую).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Противопоказания</a:t>
            </a:r>
            <a:r>
              <a:rPr lang="ru-RU" b="1" dirty="0"/>
              <a:t>: </a:t>
            </a:r>
            <a:r>
              <a:rPr lang="ru-RU" dirty="0"/>
              <a:t>Индивидуальная непереносимость компонентов состава. Грудной возраст (0-12 месяцев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b="1" dirty="0" smtClean="0"/>
              <a:t>Применение</a:t>
            </a:r>
            <a:r>
              <a:rPr lang="ru-RU" b="1" dirty="0"/>
              <a:t>: </a:t>
            </a:r>
            <a:r>
              <a:rPr lang="ru-RU" dirty="0"/>
              <a:t>мазь аккуратно наносят на ткань десны тонким слоем (можно использовать зубную щетку, но не втирать ей средство в десну!). Используют средство 2-4 раза в день (в зависимости от тяжести течения патологии). Курс лечения – 2-3 </a:t>
            </a:r>
            <a:r>
              <a:rPr lang="ru-RU" dirty="0" smtClean="0"/>
              <a:t>недели.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7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97" y="4029075"/>
            <a:ext cx="5715000" cy="28289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609" y="77474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Метрогил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Дента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»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Состав</a:t>
            </a:r>
            <a:r>
              <a:rPr lang="ru-RU" b="1" dirty="0"/>
              <a:t>: </a:t>
            </a:r>
            <a:r>
              <a:rPr lang="ru-RU" dirty="0"/>
              <a:t>активные противомикробные и противовоспалительные вещества; вспомогательные вещества.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Показания</a:t>
            </a:r>
            <a:r>
              <a:rPr lang="ru-RU" b="1" dirty="0"/>
              <a:t>: </a:t>
            </a:r>
            <a:r>
              <a:rPr lang="ru-RU" dirty="0"/>
              <a:t>Гель используется в качестве противовоспалительного и местного обезболивающего средства. Он хорошо справляется с патогенной микрофлорой, подавляя ее в короткий срок. Воздействует на сосуды и капилляры, улучшая кровоток в </a:t>
            </a:r>
            <a:r>
              <a:rPr lang="ru-RU" dirty="0" err="1"/>
              <a:t>десневой</a:t>
            </a:r>
            <a:r>
              <a:rPr lang="ru-RU" dirty="0"/>
              <a:t> зоне.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Противопоказания</a:t>
            </a:r>
            <a:r>
              <a:rPr lang="ru-RU" b="1" dirty="0"/>
              <a:t>: </a:t>
            </a:r>
            <a:r>
              <a:rPr lang="ru-RU" dirty="0"/>
              <a:t>Индивидуальная непереносимость. Аллергическая реакция на компоненты состава. Детский возраст (0-6 лет).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Применение</a:t>
            </a:r>
            <a:r>
              <a:rPr lang="ru-RU" b="1" dirty="0"/>
              <a:t>: </a:t>
            </a:r>
            <a:r>
              <a:rPr lang="ru-RU" dirty="0"/>
              <a:t>гель наносится на десну и в районе </a:t>
            </a:r>
            <a:r>
              <a:rPr lang="ru-RU" dirty="0" err="1"/>
              <a:t>пародонтальных</a:t>
            </a:r>
            <a:r>
              <a:rPr lang="ru-RU" dirty="0"/>
              <a:t> карманов тонким слоем. Процедуру повторяют дважды в день. Курс лечения не должен превышать 10 </a:t>
            </a:r>
            <a:r>
              <a:rPr lang="ru-RU" dirty="0" smtClean="0"/>
              <a:t>дней.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5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553" y="556383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Асепта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»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Состав</a:t>
            </a:r>
            <a:r>
              <a:rPr lang="ru-RU" b="1" dirty="0"/>
              <a:t>: </a:t>
            </a:r>
            <a:r>
              <a:rPr lang="ru-RU" dirty="0"/>
              <a:t>активное вещество на основе прополиса; вспомогательные вещества.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Показания</a:t>
            </a:r>
            <a:r>
              <a:rPr lang="ru-RU" b="1" dirty="0"/>
              <a:t>: </a:t>
            </a:r>
            <a:r>
              <a:rPr lang="ru-RU" dirty="0" err="1"/>
              <a:t>Асепта</a:t>
            </a:r>
            <a:r>
              <a:rPr lang="ru-RU" dirty="0"/>
              <a:t> оказывает слабое обезболивающее действие местного характера, а также подавляет ряд микробов (кроме грамположительных). Хорошо справляется с воспалительным процессом и снимает отечность.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Противопоказания</a:t>
            </a:r>
            <a:r>
              <a:rPr lang="ru-RU" b="1" dirty="0"/>
              <a:t>: </a:t>
            </a:r>
            <a:r>
              <a:rPr lang="ru-RU" dirty="0"/>
              <a:t>Гиперчувствительность к компонентам состава. Детский возраст (0-3 года).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Применение</a:t>
            </a:r>
            <a:r>
              <a:rPr lang="ru-RU" b="1" dirty="0"/>
              <a:t>: </a:t>
            </a:r>
            <a:r>
              <a:rPr lang="ru-RU" dirty="0"/>
              <a:t>перед нанесением геля необходимо почистить зубы, после убрать с десны лишнюю влагу (промокнуть ватным тампоном). Средство наносят тонким слоем при помощи зубной щетки. После нанесения не рекомендуется, есть, и пить 30-60 минут. Гель наносят дважды в день. Курс лечения – 1-2 недели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24" y="4486656"/>
            <a:ext cx="5882640" cy="237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5" y="3429632"/>
            <a:ext cx="5760811" cy="33313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382" y="392610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Parodium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» (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Пародиум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Состав</a:t>
            </a:r>
            <a:r>
              <a:rPr lang="ru-RU" b="1" dirty="0"/>
              <a:t>: </a:t>
            </a:r>
            <a:r>
              <a:rPr lang="ru-RU" dirty="0"/>
              <a:t>активное антисептическое вещество – </a:t>
            </a:r>
            <a:r>
              <a:rPr lang="ru-RU" dirty="0" err="1"/>
              <a:t>хлоргексидин</a:t>
            </a:r>
            <a:r>
              <a:rPr lang="ru-RU" dirty="0"/>
              <a:t>; вспомогательные вещества (в частности – ревень лапчатый (экстракт)).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Показания</a:t>
            </a:r>
            <a:r>
              <a:rPr lang="ru-RU" b="1" dirty="0"/>
              <a:t>: </a:t>
            </a:r>
            <a:r>
              <a:rPr lang="ru-RU" dirty="0" err="1"/>
              <a:t>Пародиум</a:t>
            </a:r>
            <a:r>
              <a:rPr lang="ru-RU" dirty="0"/>
              <a:t> устраняет неприятный запах изо рта и кровоточивость. Снимает воспаление и отечность.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Противопоказания</a:t>
            </a:r>
            <a:r>
              <a:rPr lang="ru-RU" b="1" dirty="0"/>
              <a:t>: </a:t>
            </a:r>
            <a:r>
              <a:rPr lang="ru-RU" dirty="0"/>
              <a:t>Индивидуальная непереносимость компонентов состава. При беременности и лактации необходима консультация врача.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Применение</a:t>
            </a:r>
            <a:r>
              <a:rPr lang="ru-RU" b="1" dirty="0"/>
              <a:t>: </a:t>
            </a:r>
            <a:r>
              <a:rPr lang="ru-RU" dirty="0"/>
              <a:t>гель наносится на поверхность воспаленной десны небольшим слоем, 2 раза в сутки. Курс лечения – 1-2 недели</a:t>
            </a:r>
            <a:r>
              <a:rPr lang="ru-RU" dirty="0" smtClean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6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Антибиотики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3" t="18997" r="11263" b="16740"/>
          <a:stretch/>
        </p:blipFill>
        <p:spPr>
          <a:xfrm>
            <a:off x="6619165" y="3766083"/>
            <a:ext cx="4734636" cy="29554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376789"/>
            <a:ext cx="10803341" cy="276075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Линкомицин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/>
              <a:t>Показания</a:t>
            </a:r>
            <a:r>
              <a:rPr lang="ru-RU" b="1" dirty="0"/>
              <a:t>:</a:t>
            </a:r>
            <a:r>
              <a:rPr lang="ru-RU" dirty="0"/>
              <a:t> Препарат оказывает противомикробное и противогрибковое действия. Останавливает развитие и подавляет воспалительный процесс. Устраняет инфекцию, вызывающую появление гнойных выделений.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Противопоказания</a:t>
            </a:r>
            <a:r>
              <a:rPr lang="ru-RU" b="1" dirty="0"/>
              <a:t>: </a:t>
            </a:r>
            <a:r>
              <a:rPr lang="ru-RU" dirty="0"/>
              <a:t>Беременность и период кормления грудью. Индивидуальная непереносимость. Нарушение работы печени и почек.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Прием </a:t>
            </a:r>
            <a:r>
              <a:rPr lang="ru-RU" b="1" dirty="0"/>
              <a:t>препарата: </a:t>
            </a:r>
            <a:r>
              <a:rPr lang="ru-RU" dirty="0"/>
              <a:t>4 раза в сутки за полчаса до приема пищи по 2 капсулы. Курс лечения – 7-12 дней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0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888">
            <a:off x="5857543" y="3985146"/>
            <a:ext cx="5687326" cy="284366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792" y="62462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Метронидазол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 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Трихопол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Показания</a:t>
            </a:r>
            <a:r>
              <a:rPr lang="ru-RU" b="1" dirty="0"/>
              <a:t>: </a:t>
            </a:r>
            <a:r>
              <a:rPr lang="ru-RU" dirty="0"/>
              <a:t>Лекарственное средство оказывает подавляющее действие на вредоносные микроорганизмы. </a:t>
            </a:r>
            <a:r>
              <a:rPr lang="ru-RU" dirty="0" err="1"/>
              <a:t>Трихопол</a:t>
            </a:r>
            <a:r>
              <a:rPr lang="ru-RU" dirty="0"/>
              <a:t> накапливается в </a:t>
            </a:r>
            <a:r>
              <a:rPr lang="ru-RU" dirty="0" err="1"/>
              <a:t>десневой</a:t>
            </a:r>
            <a:r>
              <a:rPr lang="ru-RU" dirty="0"/>
              <a:t> жидкости, тем самым оказывая пролонгирующее действие.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Противопоказания</a:t>
            </a:r>
            <a:r>
              <a:rPr lang="ru-RU" b="1" dirty="0"/>
              <a:t>: </a:t>
            </a:r>
            <a:r>
              <a:rPr lang="ru-RU" dirty="0"/>
              <a:t>Детям до 7 лет. Беременность и период грудного вскармливания. Нарушение работы печени. Тяжелые заболевания центральной нервной системы. Аллергическая реакция на компоненты состава.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Прием </a:t>
            </a:r>
            <a:r>
              <a:rPr lang="ru-RU" b="1" dirty="0"/>
              <a:t>препарата: </a:t>
            </a:r>
            <a:r>
              <a:rPr lang="ru-RU" dirty="0"/>
              <a:t>детям (2-10 лет) по 1 таблетке 1 раз в день во время еды. Взрослым дважды в сутки по 1-2 таблетке. Курс приема – 7-14 дней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2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средства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3613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i="1" dirty="0" smtClean="0">
                <a:solidFill>
                  <a:srgbClr val="FFC000"/>
                </a:solidFill>
              </a:rPr>
              <a:t>Витамины</a:t>
            </a:r>
            <a:r>
              <a:rPr lang="ru-RU" sz="3100" i="1" dirty="0" smtClean="0"/>
              <a:t> </a:t>
            </a:r>
            <a:endParaRPr lang="ru-RU" sz="3100" i="1" dirty="0"/>
          </a:p>
          <a:p>
            <a:r>
              <a:rPr lang="ru-RU" dirty="0" smtClean="0"/>
              <a:t>«</a:t>
            </a:r>
            <a:r>
              <a:rPr lang="ru-RU" dirty="0" err="1"/>
              <a:t>Компливит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Витрум</a:t>
            </a:r>
            <a:r>
              <a:rPr lang="ru-RU" dirty="0"/>
              <a:t>»  </a:t>
            </a:r>
          </a:p>
          <a:p>
            <a:r>
              <a:rPr lang="ru-RU" dirty="0"/>
              <a:t> «Алфавит» </a:t>
            </a:r>
            <a:endParaRPr lang="ru-RU" dirty="0" smtClean="0"/>
          </a:p>
          <a:p>
            <a:pPr marL="0" indent="0">
              <a:buNone/>
            </a:pPr>
            <a:r>
              <a:rPr lang="ru-RU" sz="3400" i="1" dirty="0" smtClean="0">
                <a:solidFill>
                  <a:schemeClr val="accent1">
                    <a:lumMod val="75000"/>
                  </a:schemeClr>
                </a:solidFill>
              </a:rPr>
              <a:t>Специальные зубные пасты </a:t>
            </a:r>
          </a:p>
          <a:p>
            <a:r>
              <a:rPr lang="ru-RU" dirty="0" smtClean="0"/>
              <a:t>«</a:t>
            </a:r>
            <a:r>
              <a:rPr lang="ru-RU" dirty="0" err="1"/>
              <a:t>President</a:t>
            </a:r>
            <a:r>
              <a:rPr lang="ru-RU" dirty="0"/>
              <a:t> </a:t>
            </a:r>
            <a:r>
              <a:rPr lang="ru-RU" dirty="0" err="1"/>
              <a:t>Exclusive</a:t>
            </a:r>
            <a:r>
              <a:rPr lang="ru-RU" dirty="0"/>
              <a:t>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Parodontax</a:t>
            </a:r>
            <a:r>
              <a:rPr lang="ru-RU" dirty="0"/>
              <a:t> F»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Lacalut</a:t>
            </a:r>
            <a:r>
              <a:rPr lang="ru-RU" dirty="0"/>
              <a:t> </a:t>
            </a:r>
            <a:r>
              <a:rPr lang="ru-RU" dirty="0" err="1" smtClean="0"/>
              <a:t>activ</a:t>
            </a:r>
            <a:r>
              <a:rPr lang="ru-RU" dirty="0" smtClean="0"/>
              <a:t>» </a:t>
            </a:r>
          </a:p>
          <a:p>
            <a:pPr marL="0" indent="0">
              <a:buNone/>
            </a:pPr>
            <a:r>
              <a:rPr lang="ru-RU" sz="3400" i="1" dirty="0" smtClean="0">
                <a:solidFill>
                  <a:srgbClr val="002060"/>
                </a:solidFill>
              </a:rPr>
              <a:t>Ополаскиватели для ротовой полости </a:t>
            </a:r>
          </a:p>
          <a:p>
            <a:r>
              <a:rPr lang="ru-RU" dirty="0" smtClean="0"/>
              <a:t>«</a:t>
            </a:r>
            <a:r>
              <a:rPr lang="ru-RU" dirty="0" err="1"/>
              <a:t>President</a:t>
            </a:r>
            <a:r>
              <a:rPr lang="ru-RU" dirty="0"/>
              <a:t> </a:t>
            </a:r>
            <a:r>
              <a:rPr lang="ru-RU" dirty="0" err="1"/>
              <a:t>profi</a:t>
            </a:r>
            <a:r>
              <a:rPr lang="ru-RU" dirty="0"/>
              <a:t>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Lacalut</a:t>
            </a:r>
            <a:r>
              <a:rPr lang="ru-RU" dirty="0"/>
              <a:t> </a:t>
            </a:r>
            <a:r>
              <a:rPr lang="ru-RU" dirty="0" err="1"/>
              <a:t>active</a:t>
            </a:r>
            <a:r>
              <a:rPr lang="ru-RU" dirty="0"/>
              <a:t>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Parodontax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5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Данилевский, Н.Ф. Заболевания пародонта. Атлас. Гриф Министерства Здравоохранения / Н.Ф. Данилевский. - М.: Медицина, </a:t>
            </a:r>
            <a:r>
              <a:rPr lang="ru-RU" dirty="0" smtClean="0"/>
              <a:t>2017</a:t>
            </a:r>
          </a:p>
          <a:p>
            <a:r>
              <a:rPr lang="ru-RU" dirty="0"/>
              <a:t>Николаев, А.И. Диагностика, лечение и профилактика заболеваний пародонта / А.И. Николаев. - М.: </a:t>
            </a:r>
            <a:r>
              <a:rPr lang="ru-RU" dirty="0" err="1"/>
              <a:t>МЕДпресс-информ</a:t>
            </a:r>
            <a:r>
              <a:rPr lang="ru-RU" dirty="0"/>
              <a:t>, </a:t>
            </a:r>
            <a:r>
              <a:rPr lang="ru-RU" dirty="0" smtClean="0"/>
              <a:t>2015</a:t>
            </a:r>
          </a:p>
          <a:p>
            <a:r>
              <a:rPr lang="ru-RU" dirty="0"/>
              <a:t>Профилактика воспалительных заболеваний пародонта. Учебное пособие / А.И. Абдурахманов и др. - М.: ГЭОТАР-Медиа, </a:t>
            </a:r>
            <a:r>
              <a:rPr lang="ru-RU" dirty="0" smtClean="0"/>
              <a:t>2015</a:t>
            </a:r>
          </a:p>
          <a:p>
            <a:r>
              <a:rPr lang="ru-RU" dirty="0" err="1"/>
              <a:t>Янушевич</a:t>
            </a:r>
            <a:r>
              <a:rPr lang="ru-RU" dirty="0"/>
              <a:t>, О.О. Пародонтит. XXI век / О.О. </a:t>
            </a:r>
            <a:r>
              <a:rPr lang="ru-RU" dirty="0" err="1"/>
              <a:t>Янушевич</a:t>
            </a:r>
            <a:r>
              <a:rPr lang="ru-RU" dirty="0"/>
              <a:t>. - М.: ГЭОТАР-Медиа, </a:t>
            </a:r>
            <a:r>
              <a:rPr lang="ru-RU" dirty="0" smtClean="0"/>
              <a:t>2016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27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Категории заболеваний пародонта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942" y="1690688"/>
            <a:ext cx="10644116" cy="4486275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endParaRPr lang="ru-RU" dirty="0"/>
          </a:p>
          <a:p>
            <a:pPr fontAlgn="base"/>
            <a:r>
              <a:rPr lang="ru-RU" b="1" dirty="0"/>
              <a:t>Гингивит.</a:t>
            </a:r>
            <a:r>
              <a:rPr lang="ru-RU" dirty="0"/>
              <a:t> Воспаление тканей десны.</a:t>
            </a:r>
          </a:p>
          <a:p>
            <a:pPr fontAlgn="base"/>
            <a:r>
              <a:rPr lang="ru-RU" b="1" dirty="0"/>
              <a:t>Пародонтит.</a:t>
            </a:r>
            <a:r>
              <a:rPr lang="ru-RU" dirty="0"/>
              <a:t> Воспалительное заболевание пародонта, при котором наблюдается прогрессирующая деструкция мягких тканей и кости.</a:t>
            </a:r>
          </a:p>
          <a:p>
            <a:pPr fontAlgn="base"/>
            <a:r>
              <a:rPr lang="ru-RU" b="1" dirty="0"/>
              <a:t>Пародонтоз.</a:t>
            </a:r>
            <a:r>
              <a:rPr lang="ru-RU" dirty="0"/>
              <a:t> Дистрофическое поражение пародонта. Протекает с равномерной резорбцией кости. Признаки воспаления отсутствуют.</a:t>
            </a:r>
          </a:p>
          <a:p>
            <a:pPr fontAlgn="base"/>
            <a:r>
              <a:rPr lang="ru-RU" b="1" dirty="0"/>
              <a:t>Идиопатические заболевания пародонта.</a:t>
            </a:r>
            <a:r>
              <a:rPr lang="ru-RU" dirty="0"/>
              <a:t> Сопровождаются прогрессирующим лизисом тканей.</a:t>
            </a:r>
          </a:p>
          <a:p>
            <a:pPr fontAlgn="base"/>
            <a:r>
              <a:rPr lang="ru-RU" b="1" dirty="0" err="1"/>
              <a:t>Пародонтомы</a:t>
            </a:r>
            <a:r>
              <a:rPr lang="ru-RU" b="1" dirty="0"/>
              <a:t>.</a:t>
            </a:r>
            <a:r>
              <a:rPr lang="ru-RU" dirty="0"/>
              <a:t> К этой группе относят опухоли и опухолевидные процессы.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1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63" y="0"/>
            <a:ext cx="8873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7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3" y="1"/>
            <a:ext cx="10207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0" y="80252"/>
            <a:ext cx="10757960" cy="6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9133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риска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2" action="ppaction://hlinksldjump"/>
              </a:rPr>
              <a:t>Зубные отложения</a:t>
            </a:r>
            <a:r>
              <a:rPr lang="ru-RU" dirty="0">
                <a:hlinkClick r:id="rId2" action="ppaction://hlinksldjump"/>
              </a:rPr>
              <a:t>: </a:t>
            </a:r>
            <a:r>
              <a:rPr lang="ru-RU" dirty="0" smtClean="0">
                <a:hlinkClick r:id="rId2" action="ppaction://hlinksldjump"/>
              </a:rPr>
              <a:t>зубной налет</a:t>
            </a:r>
            <a:r>
              <a:rPr lang="ru-RU" dirty="0">
                <a:hlinkClick r:id="rId2" action="ppaction://hlinksldjump"/>
              </a:rPr>
              <a:t>, </a:t>
            </a:r>
            <a:r>
              <a:rPr lang="ru-RU" dirty="0" smtClean="0">
                <a:hlinkClick r:id="rId2" action="ppaction://hlinksldjump"/>
              </a:rPr>
              <a:t>зубная бляшка</a:t>
            </a:r>
            <a:r>
              <a:rPr lang="ru-RU" dirty="0">
                <a:hlinkClick r:id="rId2" action="ppaction://hlinksldjump"/>
              </a:rPr>
              <a:t>, </a:t>
            </a:r>
            <a:r>
              <a:rPr lang="ru-RU" dirty="0" smtClean="0">
                <a:hlinkClick r:id="rId2" action="ppaction://hlinksldjump"/>
              </a:rPr>
              <a:t>пищевые остатки</a:t>
            </a:r>
            <a:r>
              <a:rPr lang="ru-RU" dirty="0">
                <a:hlinkClick r:id="rId2" action="ppaction://hlinksldjump"/>
              </a:rPr>
              <a:t>, </a:t>
            </a:r>
            <a:r>
              <a:rPr lang="ru-RU" dirty="0" smtClean="0">
                <a:hlinkClick r:id="rId2" action="ppaction://hlinksldjump"/>
              </a:rPr>
              <a:t>зубной камень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3" action="ppaction://hlinksldjump"/>
              </a:rPr>
              <a:t>Травматическая </a:t>
            </a:r>
            <a:r>
              <a:rPr lang="ru-RU" dirty="0" smtClean="0">
                <a:hlinkClick r:id="rId3" action="ppaction://hlinksldjump"/>
              </a:rPr>
              <a:t>окклюзия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4" action="ppaction://hlinksldjump"/>
              </a:rPr>
              <a:t>Отсутствие контактных пунктов между </a:t>
            </a:r>
            <a:r>
              <a:rPr lang="ru-RU" dirty="0" smtClean="0">
                <a:hlinkClick r:id="rId4" action="ppaction://hlinksldjump"/>
              </a:rPr>
              <a:t>зубами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5" action="ppaction://hlinksldjump"/>
              </a:rPr>
              <a:t>Аномалии положения зубов, скученность зубов, аномалии </a:t>
            </a:r>
            <a:r>
              <a:rPr lang="ru-RU" dirty="0" smtClean="0">
                <a:hlinkClick r:id="rId5" action="ppaction://hlinksldjump"/>
              </a:rPr>
              <a:t>прикуса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6" action="ppaction://hlinksldjump"/>
              </a:rPr>
              <a:t>Аномалии развития мягких тканей полости рта: мелкое преддверие, аномалии прикрепления уздечки губ и </a:t>
            </a:r>
            <a:r>
              <a:rPr lang="ru-RU" dirty="0" smtClean="0">
                <a:hlinkClick r:id="rId6" action="ppaction://hlinksldjump"/>
              </a:rPr>
              <a:t>языка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Эндокринные заболевания и нервно-соматические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04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218" y="668740"/>
            <a:ext cx="10657764" cy="5399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Причина возникновения:</a:t>
            </a:r>
            <a:r>
              <a:rPr lang="ru-RU" dirty="0" smtClean="0"/>
              <a:t> Плохая гигиена полости рта</a:t>
            </a:r>
          </a:p>
          <a:p>
            <a:pPr marL="0" indent="0">
              <a:buNone/>
            </a:pPr>
            <a:r>
              <a:rPr lang="ru-RU" i="1" dirty="0" smtClean="0"/>
              <a:t>Способы устранения: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профессиональной </a:t>
            </a:r>
            <a:r>
              <a:rPr lang="ru-RU" dirty="0" smtClean="0"/>
              <a:t>гигиены </a:t>
            </a:r>
            <a:r>
              <a:rPr lang="ru-RU" dirty="0"/>
              <a:t>полости рта, которая включает:</a:t>
            </a:r>
          </a:p>
          <a:p>
            <a:pPr marL="0" indent="0">
              <a:buNone/>
            </a:pPr>
            <a:r>
              <a:rPr lang="ru-RU" dirty="0"/>
              <a:t>1. Индивидуальный подбор предметов и средств гигиены полости </a:t>
            </a:r>
            <a:r>
              <a:rPr lang="ru-RU" dirty="0" smtClean="0"/>
              <a:t>рта;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smtClean="0"/>
              <a:t>обучение </a:t>
            </a:r>
            <a:r>
              <a:rPr lang="ru-RU" dirty="0"/>
              <a:t>чистке </a:t>
            </a:r>
            <a:r>
              <a:rPr lang="ru-RU" dirty="0" smtClean="0"/>
              <a:t>зубов;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smtClean="0"/>
              <a:t>снятие </a:t>
            </a:r>
            <a:r>
              <a:rPr lang="ru-RU" dirty="0"/>
              <a:t>зубных </a:t>
            </a:r>
            <a:r>
              <a:rPr lang="ru-RU" dirty="0" smtClean="0"/>
              <a:t>отложений;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с</a:t>
            </a:r>
            <a:r>
              <a:rPr lang="ru-RU" dirty="0" err="1" smtClean="0"/>
              <a:t>ан.просвет</a:t>
            </a:r>
            <a:r>
              <a:rPr lang="ru-RU" dirty="0" smtClean="0"/>
              <a:t> работа.</a:t>
            </a:r>
          </a:p>
          <a:p>
            <a:pPr marL="0" indent="0">
              <a:buNone/>
            </a:pPr>
            <a:r>
              <a:rPr lang="ru-RU" dirty="0" smtClean="0">
                <a:hlinkClick r:id="rId2" action="ppaction://hlinksldjump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8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Дерево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1356</Words>
  <Application>Microsoft Office PowerPoint</Application>
  <PresentationFormat>Широкоэкранный</PresentationFormat>
  <Paragraphs>132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Bookman Old Style</vt:lpstr>
      <vt:lpstr>Calibri</vt:lpstr>
      <vt:lpstr>Calibri Light</vt:lpstr>
      <vt:lpstr>Cambria</vt:lpstr>
      <vt:lpstr>Century Gothic</vt:lpstr>
      <vt:lpstr>Times New Roman</vt:lpstr>
      <vt:lpstr>Wingdings</vt:lpstr>
      <vt:lpstr>Тема Office</vt:lpstr>
      <vt:lpstr>Дерево</vt:lpstr>
      <vt:lpstr>Презентация PowerPoint</vt:lpstr>
      <vt:lpstr>Презентация PowerPoint</vt:lpstr>
      <vt:lpstr>Категории заболеваний пародонта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 риска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Набор средств гигиены полости рта</vt:lpstr>
      <vt:lpstr>Лечение </vt:lpstr>
      <vt:lpstr>Применение мазей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Антибиотики </vt:lpstr>
      <vt:lpstr>Презентация PowerPoint</vt:lpstr>
      <vt:lpstr>Дополнительные средства</vt:lpstr>
      <vt:lpstr>Список литературы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13</cp:revision>
  <dcterms:created xsi:type="dcterms:W3CDTF">2019-09-11T15:14:07Z</dcterms:created>
  <dcterms:modified xsi:type="dcterms:W3CDTF">2022-12-23T04:04:01Z</dcterms:modified>
</cp:coreProperties>
</file>