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67" r:id="rId4"/>
    <p:sldId id="262" r:id="rId5"/>
    <p:sldId id="261" r:id="rId6"/>
    <p:sldId id="264" r:id="rId7"/>
    <p:sldId id="289" r:id="rId8"/>
    <p:sldId id="266" r:id="rId9"/>
    <p:sldId id="268" r:id="rId10"/>
    <p:sldId id="269" r:id="rId11"/>
    <p:sldId id="297" r:id="rId12"/>
    <p:sldId id="273" r:id="rId13"/>
    <p:sldId id="274" r:id="rId14"/>
    <p:sldId id="291" r:id="rId15"/>
    <p:sldId id="300" r:id="rId16"/>
    <p:sldId id="293" r:id="rId17"/>
    <p:sldId id="292" r:id="rId18"/>
    <p:sldId id="275" r:id="rId19"/>
    <p:sldId id="294" r:id="rId20"/>
    <p:sldId id="276" r:id="rId21"/>
    <p:sldId id="277" r:id="rId22"/>
    <p:sldId id="278" r:id="rId23"/>
    <p:sldId id="279" r:id="rId24"/>
    <p:sldId id="295" r:id="rId25"/>
    <p:sldId id="280" r:id="rId26"/>
    <p:sldId id="281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ya Io" initials="N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298"/>
    <a:srgbClr val="D60093"/>
    <a:srgbClr val="CC0000"/>
    <a:srgbClr val="99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80605" autoAdjust="0"/>
  </p:normalViewPr>
  <p:slideViewPr>
    <p:cSldViewPr>
      <p:cViewPr varScale="1">
        <p:scale>
          <a:sx n="72" d="100"/>
          <a:sy n="72" d="100"/>
        </p:scale>
        <p:origin x="2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B2FE-C512-D748-9E44-B2AEA4D5A1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D12A-BE5A-BF48-A06D-33B4F3FAE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0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3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0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7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84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7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1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9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4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1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7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0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0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1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D12A-BE5A-BF48-A06D-33B4F3FAE7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2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3EE9E3-A655-483A-AFE3-EAC352AE39CA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30A39B-709B-47C9-8B8A-51B6FEA66B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84" y="1637959"/>
            <a:ext cx="8822031" cy="1323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+mj-lt"/>
              </a:rPr>
              <a:t>Обзор патологических процессов грудной стенки при проведении УЗИ молочной железы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4775" y="4579011"/>
            <a:ext cx="2879470" cy="154097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cs typeface="Calibri" panose="020F0502020204030204" pitchFamily="34" charset="0"/>
              </a:rPr>
              <a:t>Выполнила: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cs typeface="Calibri" panose="020F0502020204030204" pitchFamily="34" charset="0"/>
              </a:rPr>
              <a:t>Ординатор 1 года обучения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cs typeface="Calibri" panose="020F0502020204030204" pitchFamily="34" charset="0"/>
              </a:rPr>
              <a:t>Специальность УЗД</a:t>
            </a:r>
          </a:p>
          <a:p>
            <a:pPr algn="r"/>
            <a:r>
              <a:rPr lang="ru-RU" sz="1800" b="1" spc="100" dirty="0"/>
              <a:t>Ионкина Анастасия Игоревна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7BB224-8F01-4A1C-80AD-CAD69852F271}"/>
              </a:ext>
            </a:extLst>
          </p:cNvPr>
          <p:cNvSpPr/>
          <p:nvPr/>
        </p:nvSpPr>
        <p:spPr>
          <a:xfrm>
            <a:off x="323528" y="177603"/>
            <a:ext cx="8730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1600" dirty="0" err="1">
                <a:latin typeface="+mj-lt"/>
                <a:cs typeface="Calibri" panose="020F0502020204030204" pitchFamily="34" charset="0"/>
              </a:rPr>
              <a:t>Войно-Ясенецкого</a:t>
            </a: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sz="1600" dirty="0">
                <a:latin typeface="+mj-lt"/>
                <a:cs typeface="Calibri" panose="020F0502020204030204" pitchFamily="34" charset="0"/>
              </a:rPr>
            </a:b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5CD551-4FEB-4FE5-9859-88B6659C0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/>
          <a:stretch/>
        </p:blipFill>
        <p:spPr>
          <a:xfrm>
            <a:off x="169785" y="3761744"/>
            <a:ext cx="5116095" cy="109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7E39D407-6C34-47F8-8BA3-88A6C8C3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38" y="5926388"/>
            <a:ext cx="3960440" cy="30777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Antonio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Corvino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 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Orlando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Catalano, Carlo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Varelli</a:t>
            </a:r>
            <a:r>
              <a:rPr kumimoji="0" lang="ru-RU" altLang="ru-RU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9AB93-D8F3-46D0-9599-038E58BE3D82}"/>
              </a:ext>
            </a:extLst>
          </p:cNvPr>
          <p:cNvSpPr txBox="1"/>
          <p:nvPr/>
        </p:nvSpPr>
        <p:spPr>
          <a:xfrm>
            <a:off x="193738" y="6329975"/>
            <a:ext cx="3492730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Merriweather Sans" pitchFamily="2" charset="0"/>
              </a:rPr>
              <a:t>Published: 27 January 2023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2EEB5E-CDFC-4627-BC50-41AE3BBE6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5" y="4932101"/>
            <a:ext cx="5116095" cy="85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413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29664" r="16087" b="30784"/>
          <a:stretch/>
        </p:blipFill>
        <p:spPr bwMode="auto">
          <a:xfrm>
            <a:off x="179512" y="1592873"/>
            <a:ext cx="6353991" cy="4311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9A5B20-DFF1-4167-8598-B2CE2D1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sz="4800" b="1" dirty="0">
                <a:solidFill>
                  <a:srgbClr val="002060"/>
                </a:solidFill>
                <a:effectLst/>
              </a:rPr>
              <a:t>УЗИ в В-режиме. </a:t>
            </a:r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Перелом ребра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011526"/>
            <a:ext cx="24828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Продольное</a:t>
            </a:r>
          </a:p>
          <a:p>
            <a:r>
              <a:rPr lang="ru-RU" dirty="0"/>
              <a:t>сканирование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990117"/>
            <a:ext cx="24828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Поперечное</a:t>
            </a:r>
          </a:p>
          <a:p>
            <a:r>
              <a:rPr lang="ru-RU" dirty="0"/>
              <a:t>сканирование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F1726-869A-5E90-EBCB-30105DE6B57E}"/>
              </a:ext>
            </a:extLst>
          </p:cNvPr>
          <p:cNvSpPr txBox="1"/>
          <p:nvPr/>
        </p:nvSpPr>
        <p:spPr>
          <a:xfrm>
            <a:off x="6916588" y="2636912"/>
            <a:ext cx="20577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chemeClr val="tx1"/>
                </a:solidFill>
                <a:effectLst/>
              </a:rPr>
              <a:t>Нарушение кортикального слоя ребра</a:t>
            </a:r>
            <a:r>
              <a:rPr lang="ru-RU" dirty="0"/>
              <a:t> </a:t>
            </a:r>
            <a:endParaRPr lang="ru-RU" b="0" i="0" u="none" strike="noStrik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068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9F1726-869A-5E90-EBCB-30105DE6B57E}"/>
              </a:ext>
            </a:extLst>
          </p:cNvPr>
          <p:cNvSpPr txBox="1"/>
          <p:nvPr/>
        </p:nvSpPr>
        <p:spPr>
          <a:xfrm>
            <a:off x="5757674" y="4869160"/>
            <a:ext cx="29290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Продольное сканирование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0" i="0" u="none" strike="noStrike" dirty="0">
                <a:solidFill>
                  <a:schemeClr val="tx1"/>
                </a:solidFill>
                <a:effectLst/>
              </a:rPr>
              <a:t>Нарушение кортикального слоя ребра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5F80F17-7F43-AE1E-543C-BA1CA8D3AD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  <a:t>УЗИ в В-режиме. Перелом ребра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A9BBF16-AE4F-7C4C-E833-7CDC8EB0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0" y="1293500"/>
            <a:ext cx="4425624" cy="5291078"/>
          </a:xfrm>
        </p:spPr>
      </p:pic>
      <p:sp>
        <p:nvSpPr>
          <p:cNvPr id="2" name="Прямоугольник 1"/>
          <p:cNvSpPr/>
          <p:nvPr/>
        </p:nvSpPr>
        <p:spPr>
          <a:xfrm>
            <a:off x="5508104" y="2132856"/>
            <a:ext cx="345638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Характерный УЗ- паттерн перелома </a:t>
            </a:r>
            <a:r>
              <a:rPr lang="ru-RU" dirty="0"/>
              <a:t>в случае повреждения крупных, в частности, длинных трубчатых костей, в виде </a:t>
            </a:r>
            <a:r>
              <a:rPr lang="ru-RU" b="1" dirty="0"/>
              <a:t>прерывания гиперэхогенной линии кортикального слоя кости и гипоэхогенной реакции мягких тканей</a:t>
            </a:r>
          </a:p>
        </p:txBody>
      </p:sp>
    </p:spTree>
    <p:extLst>
      <p:ext uri="{BB962C8B-B14F-4D97-AF65-F5344CB8AC3E}">
        <p14:creationId xmlns:p14="http://schemas.microsoft.com/office/powerpoint/2010/main" val="38858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2735" cy="148478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  <a:t>Жировая дистрофия </a:t>
            </a:r>
            <a:b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  <a:t>грудных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24844"/>
            <a:ext cx="8229600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Связана с мышечной атрофией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ассоциируется с недостаточной подвижностью мышц при ожирении, остеопорозе и диабете 2 типа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Жировая дистрофия может быть осложнением, связанным с грудными имплантатами,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оказывающих механическое давление и нарушение регенерации грудных мышц</a:t>
            </a:r>
          </a:p>
        </p:txBody>
      </p:sp>
    </p:spTree>
    <p:extLst>
      <p:ext uri="{BB962C8B-B14F-4D97-AF65-F5344CB8AC3E}">
        <p14:creationId xmlns:p14="http://schemas.microsoft.com/office/powerpoint/2010/main" val="254313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27526" r="53637" b="34083"/>
          <a:stretch/>
        </p:blipFill>
        <p:spPr bwMode="auto">
          <a:xfrm>
            <a:off x="1589825" y="1844824"/>
            <a:ext cx="6287469" cy="4021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3437" y="6021288"/>
            <a:ext cx="68402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Повышенная эхогенность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сравнении с другими мышцами, уменьшение толщины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428EED-A4C7-4E4A-964F-67B141F4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2735" cy="160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УЗИ в В-режиме. Жировая дистрофия грудных мышц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4621F30-F7B4-4E1B-9A4D-F82094DCC2CA}"/>
              </a:ext>
            </a:extLst>
          </p:cNvPr>
          <p:cNvSpPr/>
          <p:nvPr/>
        </p:nvSpPr>
        <p:spPr>
          <a:xfrm>
            <a:off x="7812360" y="4730898"/>
            <a:ext cx="341322" cy="21016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002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8B2584A-5667-4F48-8A28-0D5B9B8DB0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  <a:effectLst/>
                <a:latin typeface="+mj-lt"/>
              </a:rPr>
              <a:t>Злокачественные новообразования грудной стенки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C6E7B-FC92-EFEA-120F-51CC656F1A3F}"/>
              </a:ext>
            </a:extLst>
          </p:cNvPr>
          <p:cNvSpPr txBox="1"/>
          <p:nvPr/>
        </p:nvSpPr>
        <p:spPr>
          <a:xfrm>
            <a:off x="611560" y="1772816"/>
            <a:ext cx="792088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0" i="1" u="none" strike="noStrike" dirty="0">
                <a:solidFill>
                  <a:srgbClr val="002033"/>
                </a:solidFill>
                <a:effectLst/>
              </a:rPr>
              <a:t>Новообразования </a:t>
            </a:r>
            <a:r>
              <a:rPr lang="ru-RU" sz="2000" b="1" i="1" u="none" strike="noStrike" dirty="0">
                <a:solidFill>
                  <a:srgbClr val="D60093"/>
                </a:solidFill>
                <a:effectLst/>
              </a:rPr>
              <a:t>грудной стенки </a:t>
            </a:r>
            <a:r>
              <a:rPr lang="ru-RU" sz="2000" b="0" i="1" u="none" strike="noStrike" dirty="0">
                <a:solidFill>
                  <a:srgbClr val="002033"/>
                </a:solidFill>
                <a:effectLst/>
              </a:rPr>
              <a:t>встречаются редко и составляют </a:t>
            </a:r>
            <a:r>
              <a:rPr lang="ru-RU" sz="2000" i="1" u="none" strike="noStrike" dirty="0">
                <a:solidFill>
                  <a:srgbClr val="002033"/>
                </a:solidFill>
                <a:effectLst/>
              </a:rPr>
              <a:t>примерно</a:t>
            </a:r>
            <a:r>
              <a:rPr lang="ru-RU" sz="2000" b="0" i="1" u="none" strike="noStrike" dirty="0">
                <a:solidFill>
                  <a:srgbClr val="002033"/>
                </a:solidFill>
                <a:effectLst/>
              </a:rPr>
              <a:t> 5% всех новообразований </a:t>
            </a:r>
            <a:r>
              <a:rPr lang="ru-RU" sz="2000" b="1" i="1" u="none" strike="noStrike" dirty="0">
                <a:solidFill>
                  <a:srgbClr val="D60093"/>
                </a:solidFill>
                <a:effectLst/>
              </a:rPr>
              <a:t>грудной клетки</a:t>
            </a:r>
            <a:r>
              <a:rPr lang="en-US" sz="2000" b="0" i="1" u="none" strike="noStrike" dirty="0">
                <a:solidFill>
                  <a:srgbClr val="D60093"/>
                </a:solidFill>
                <a:effectLst/>
              </a:rPr>
              <a:t>;</a:t>
            </a:r>
            <a:endParaRPr lang="ru-RU" sz="2000" b="0" i="1" u="none" strike="noStrike" dirty="0">
              <a:solidFill>
                <a:srgbClr val="D60093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i="1" dirty="0">
              <a:solidFill>
                <a:srgbClr val="D60093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Более </a:t>
            </a:r>
            <a:r>
              <a:rPr lang="ru-RU" sz="2000" b="0" i="1" u="none" strike="noStrike" dirty="0">
                <a:solidFill>
                  <a:srgbClr val="002033"/>
                </a:solidFill>
                <a:effectLst/>
              </a:rPr>
              <a:t>50% из них </a:t>
            </a:r>
            <a:r>
              <a:rPr lang="ru-RU" sz="2000" b="0" strike="noStrike" dirty="0">
                <a:solidFill>
                  <a:srgbClr val="002033"/>
                </a:solidFill>
                <a:effectLst/>
              </a:rPr>
              <a:t>являются </a:t>
            </a:r>
            <a:r>
              <a:rPr lang="ru-RU" sz="2000" b="0" strike="noStrike" dirty="0">
                <a:solidFill>
                  <a:srgbClr val="D60093"/>
                </a:solidFill>
                <a:effectLst/>
              </a:rPr>
              <a:t>злокачественными</a:t>
            </a:r>
            <a:r>
              <a:rPr lang="ru-RU" sz="2000" b="0" strike="noStrike" dirty="0">
                <a:solidFill>
                  <a:srgbClr val="002033"/>
                </a:solidFill>
                <a:effectLst/>
              </a:rPr>
              <a:t> </a:t>
            </a: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и обычно являются </a:t>
            </a:r>
            <a:r>
              <a:rPr lang="ru-RU" sz="2000" b="0" i="1" u="sng" strike="noStrike" dirty="0">
                <a:solidFill>
                  <a:srgbClr val="002033"/>
                </a:solidFill>
                <a:effectLst/>
              </a:rPr>
              <a:t>результатом прямой инвазии или </a:t>
            </a:r>
            <a:r>
              <a:rPr lang="ru-RU" sz="2000" b="0" i="1" u="sng" strike="noStrike" dirty="0" err="1">
                <a:solidFill>
                  <a:srgbClr val="002033"/>
                </a:solidFill>
                <a:effectLst/>
              </a:rPr>
              <a:t>метастазирования</a:t>
            </a:r>
            <a:r>
              <a:rPr lang="ru-RU" sz="2000" b="0" i="1" u="sng" strike="noStrike" dirty="0">
                <a:solidFill>
                  <a:srgbClr val="002033"/>
                </a:solidFill>
                <a:effectLst/>
              </a:rPr>
              <a:t> опухолей</a:t>
            </a: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, в то время как остальные являются </a:t>
            </a:r>
            <a:br>
              <a:rPr lang="ru-RU" sz="2000" b="0" i="0" u="none" strike="noStrike" dirty="0">
                <a:solidFill>
                  <a:srgbClr val="002033"/>
                </a:solidFill>
                <a:effectLst/>
              </a:rPr>
            </a:br>
            <a:r>
              <a:rPr lang="ru-RU" sz="2000" b="0" i="1" u="sng" strike="noStrike" dirty="0">
                <a:solidFill>
                  <a:srgbClr val="002033"/>
                </a:solidFill>
                <a:effectLst/>
              </a:rPr>
              <a:t>первичными опухолями грудной стенки</a:t>
            </a: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, </a:t>
            </a:r>
            <a:br>
              <a:rPr lang="ru-RU" sz="2000" b="0" i="0" u="none" strike="noStrike" dirty="0">
                <a:solidFill>
                  <a:srgbClr val="002033"/>
                </a:solidFill>
                <a:effectLst/>
              </a:rPr>
            </a:br>
            <a:r>
              <a:rPr lang="ru-RU" sz="2000" b="0" u="none" strike="noStrike" dirty="0">
                <a:solidFill>
                  <a:srgbClr val="002033"/>
                </a:solidFill>
                <a:effectLst/>
              </a:rPr>
              <a:t>доброкачественными или злокачественными</a:t>
            </a: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, </a:t>
            </a:r>
            <a:br>
              <a:rPr lang="ru-RU" sz="2000" b="0" i="0" u="none" strike="noStrike" dirty="0">
                <a:solidFill>
                  <a:srgbClr val="002033"/>
                </a:solidFill>
                <a:effectLst/>
              </a:rPr>
            </a:br>
            <a:r>
              <a:rPr lang="ru-RU" sz="2000" b="0" i="0" u="none" strike="noStrike" dirty="0">
                <a:solidFill>
                  <a:srgbClr val="002033"/>
                </a:solidFill>
                <a:effectLst/>
              </a:rPr>
              <a:t>развивающимися из </a:t>
            </a:r>
            <a:r>
              <a:rPr lang="ru-RU" sz="2000" b="1" i="0" u="none" strike="noStrike" dirty="0">
                <a:solidFill>
                  <a:schemeClr val="tx1"/>
                </a:solidFill>
                <a:effectLst/>
              </a:rPr>
              <a:t>костной структуры или мягких тканей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endParaRPr lang="ru-RU" sz="2000" b="0" i="0" u="none" strike="noStrike" dirty="0">
              <a:solidFill>
                <a:schemeClr val="tx1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rgbClr val="002033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ea typeface="Times New Roman" panose="02020603050405020304" pitchFamily="18" charset="0"/>
                <a:cs typeface="Times" panose="02020603050405020304" pitchFamily="18" charset="0"/>
              </a:rPr>
              <a:t>П</a:t>
            </a:r>
            <a:r>
              <a:rPr lang="ru-RU" sz="2000" dirty="0"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редпочтительными методами визуализации являются 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КТ, МРТ, </a:t>
            </a:r>
            <a:r>
              <a:rPr lang="ru-RU" sz="2000" b="1" dirty="0" err="1"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сцинтиграфия</a:t>
            </a:r>
            <a:r>
              <a:rPr lang="ru-RU" sz="2000" b="1" dirty="0"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, ПЭТ-КТ, ОФЭКТ-КТ</a:t>
            </a:r>
            <a:endParaRPr lang="ru-RU" sz="2000" b="1" i="1" u="none" strike="noStrike" dirty="0">
              <a:solidFill>
                <a:srgbClr val="0020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25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647"/>
            <a:ext cx="9144000" cy="119553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800" b="1" dirty="0">
                <a:solidFill>
                  <a:srgbClr val="002033"/>
                </a:solidFill>
                <a:effectLst/>
              </a:rPr>
              <a:t>Саркома</a:t>
            </a:r>
            <a:endParaRPr lang="ru-RU" sz="4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>
                <a:solidFill>
                  <a:srgbClr val="002033"/>
                </a:solidFill>
              </a:rPr>
              <a:t>Является наиболее распространенной злокачественной </a:t>
            </a:r>
            <a:r>
              <a:rPr lang="ru-RU" dirty="0">
                <a:solidFill>
                  <a:srgbClr val="002033"/>
                </a:solidFill>
              </a:rPr>
              <a:t>первичной опухолью, поражающая грудную стенку </a:t>
            </a:r>
            <a:br>
              <a:rPr lang="ru-RU" dirty="0">
                <a:solidFill>
                  <a:srgbClr val="002033"/>
                </a:solidFill>
              </a:rPr>
            </a:br>
            <a:r>
              <a:rPr lang="ru-RU" dirty="0">
                <a:solidFill>
                  <a:srgbClr val="002033"/>
                </a:solidFill>
              </a:rPr>
              <a:t>(</a:t>
            </a:r>
            <a:r>
              <a:rPr lang="ru-RU" i="1" dirty="0">
                <a:solidFill>
                  <a:srgbClr val="D60093"/>
                </a:solidFill>
              </a:rPr>
              <a:t>45% происходят из </a:t>
            </a:r>
            <a:r>
              <a:rPr lang="ru-RU" b="1" i="1" dirty="0">
                <a:solidFill>
                  <a:srgbClr val="D60093"/>
                </a:solidFill>
              </a:rPr>
              <a:t>мягких тканей</a:t>
            </a:r>
            <a:r>
              <a:rPr lang="ru-RU" i="1" dirty="0">
                <a:solidFill>
                  <a:srgbClr val="D60093"/>
                </a:solidFill>
              </a:rPr>
              <a:t>, 55% из </a:t>
            </a:r>
            <a:r>
              <a:rPr lang="ru-RU" b="1" i="1" dirty="0">
                <a:solidFill>
                  <a:srgbClr val="D60093"/>
                </a:solidFill>
              </a:rPr>
              <a:t>хрящевой или костной ткани</a:t>
            </a:r>
            <a:r>
              <a:rPr lang="ru-RU" dirty="0">
                <a:solidFill>
                  <a:srgbClr val="D60093"/>
                </a:solidFill>
              </a:rPr>
              <a:t>)</a:t>
            </a:r>
            <a:r>
              <a:rPr lang="en-US" dirty="0">
                <a:solidFill>
                  <a:srgbClr val="D60093"/>
                </a:solidFill>
              </a:rPr>
              <a:t>;</a:t>
            </a:r>
            <a:endParaRPr lang="ru-RU" dirty="0">
              <a:solidFill>
                <a:srgbClr val="002033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D60093"/>
                </a:solidFill>
              </a:rPr>
              <a:t>УЗ-признаки: </a:t>
            </a:r>
            <a:r>
              <a:rPr lang="ru-RU" b="1" dirty="0">
                <a:solidFill>
                  <a:schemeClr val="tx1"/>
                </a:solidFill>
              </a:rPr>
              <a:t>гетерогенное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гипоэхогенное</a:t>
            </a:r>
            <a:r>
              <a:rPr lang="ru-RU" b="1" dirty="0">
                <a:solidFill>
                  <a:schemeClr val="tx1"/>
                </a:solidFill>
              </a:rPr>
              <a:t> образование</a:t>
            </a:r>
            <a:r>
              <a:rPr lang="ru-RU" dirty="0">
                <a:solidFill>
                  <a:schemeClr val="tx1"/>
                </a:solidFill>
              </a:rPr>
              <a:t> с четкими,</a:t>
            </a:r>
            <a:r>
              <a:rPr lang="ru-RU" b="1" dirty="0">
                <a:solidFill>
                  <a:schemeClr val="tx1"/>
                </a:solidFill>
              </a:rPr>
              <a:t> ровными контурами</a:t>
            </a:r>
            <a:r>
              <a:rPr lang="ru-RU" dirty="0">
                <a:solidFill>
                  <a:schemeClr val="tx1"/>
                </a:solidFill>
              </a:rPr>
              <a:t>. В структуре могут определяться </a:t>
            </a:r>
            <a:r>
              <a:rPr lang="ru-RU" dirty="0" err="1">
                <a:solidFill>
                  <a:schemeClr val="tx1"/>
                </a:solidFill>
              </a:rPr>
              <a:t>анэхогенные</a:t>
            </a:r>
            <a:r>
              <a:rPr lang="ru-RU" dirty="0">
                <a:solidFill>
                  <a:schemeClr val="tx1"/>
                </a:solidFill>
              </a:rPr>
              <a:t> участки. ЦДК выявляет </a:t>
            </a:r>
            <a:r>
              <a:rPr lang="ru-RU" b="1" dirty="0">
                <a:solidFill>
                  <a:schemeClr val="tx1"/>
                </a:solidFill>
              </a:rPr>
              <a:t> кровоток </a:t>
            </a:r>
            <a:r>
              <a:rPr lang="ru-RU" dirty="0">
                <a:solidFill>
                  <a:schemeClr val="tx1"/>
                </a:solidFill>
              </a:rPr>
              <a:t>в 70% случаев</a:t>
            </a:r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00203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7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5D5366-3DDE-449B-8E61-75B9486E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20788"/>
            <a:ext cx="8784976" cy="29163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Наиболее распространенная среди первичных новообразований </a:t>
            </a:r>
            <a:r>
              <a:rPr lang="ru-RU" sz="2000" b="1" dirty="0">
                <a:solidFill>
                  <a:srgbClr val="D60093"/>
                </a:solidFill>
              </a:rPr>
              <a:t>мягких тканей грудной стенки</a:t>
            </a:r>
            <a:r>
              <a:rPr lang="en-US" sz="2000" dirty="0"/>
              <a:t>;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ru-RU" sz="2000" dirty="0"/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Относится к группе </a:t>
            </a:r>
            <a:r>
              <a:rPr lang="ru-RU" sz="2000" dirty="0">
                <a:solidFill>
                  <a:srgbClr val="D60093"/>
                </a:solidFill>
              </a:rPr>
              <a:t>низкодифференцированных опухолей </a:t>
            </a:r>
            <a:r>
              <a:rPr lang="ru-RU" sz="2000" i="1" dirty="0">
                <a:solidFill>
                  <a:srgbClr val="D60093"/>
                </a:solidFill>
              </a:rPr>
              <a:t>(плеоморфных сарком) </a:t>
            </a:r>
            <a:r>
              <a:rPr lang="ru-RU" sz="2000" dirty="0">
                <a:solidFill>
                  <a:srgbClr val="D60093"/>
                </a:solidFill>
              </a:rPr>
              <a:t>мезенхимального происхождения</a:t>
            </a:r>
            <a:r>
              <a:rPr lang="en-US" sz="2000" dirty="0">
                <a:solidFill>
                  <a:srgbClr val="D60093"/>
                </a:solidFill>
              </a:rPr>
              <a:t>;</a:t>
            </a:r>
            <a:endParaRPr lang="ru-RU" sz="2000" dirty="0">
              <a:solidFill>
                <a:srgbClr val="D60093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D60093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chemeClr val="tx1"/>
                </a:solidFill>
                <a:effectLst/>
              </a:rPr>
              <a:t>Наряду с плеоморфной </a:t>
            </a:r>
            <a:r>
              <a:rPr lang="ru-RU" sz="2000" b="0" i="0" dirty="0" err="1">
                <a:solidFill>
                  <a:schemeClr val="tx1"/>
                </a:solidFill>
                <a:effectLst/>
              </a:rPr>
              <a:t>липосаркомой</a:t>
            </a:r>
            <a:r>
              <a:rPr lang="ru-RU" sz="2000" dirty="0">
                <a:solidFill>
                  <a:schemeClr val="tx1"/>
                </a:solidFill>
              </a:rPr>
              <a:t>,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> плеоморфной </a:t>
            </a:r>
            <a:r>
              <a:rPr lang="ru-RU" sz="2000" b="0" i="0" dirty="0" err="1">
                <a:solidFill>
                  <a:schemeClr val="tx1"/>
                </a:solidFill>
                <a:effectLst/>
              </a:rPr>
              <a:t>рабдомиосаркомой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имеет наименее </a:t>
            </a:r>
            <a:r>
              <a:rPr lang="ru-RU" sz="2000" b="0" i="1" dirty="0">
                <a:solidFill>
                  <a:schemeClr val="tx1"/>
                </a:solidFill>
                <a:effectLst/>
              </a:rPr>
              <a:t>благоприятные клинические исходы</a:t>
            </a:r>
            <a:r>
              <a:rPr lang="en-US" sz="2000" b="0" i="1" dirty="0">
                <a:solidFill>
                  <a:schemeClr val="tx1"/>
                </a:solidFill>
                <a:effectLst/>
              </a:rPr>
              <a:t>;</a:t>
            </a:r>
            <a:endParaRPr lang="ru-RU" sz="20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FFA32E-C3AE-4D60-A435-6A279AE2EF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solidFill>
                  <a:srgbClr val="002060"/>
                </a:solidFill>
                <a:effectLst/>
              </a:rPr>
              <a:t>Недифференцированная</a:t>
            </a:r>
            <a:endParaRPr lang="ru-RU" sz="4000" b="1" dirty="0">
              <a:solidFill>
                <a:srgbClr val="002060"/>
              </a:solidFill>
              <a:effectLst/>
            </a:endParaRPr>
          </a:p>
          <a:p>
            <a:r>
              <a:rPr lang="ru-RU" sz="4000" b="1" dirty="0" err="1">
                <a:solidFill>
                  <a:srgbClr val="002060"/>
                </a:solidFill>
                <a:effectLst/>
              </a:rPr>
              <a:t>плеоморфная</a:t>
            </a:r>
            <a:r>
              <a:rPr lang="ru-RU" sz="4000" b="1" dirty="0">
                <a:solidFill>
                  <a:srgbClr val="002060"/>
                </a:solidFill>
                <a:effectLst/>
              </a:rPr>
              <a:t> саркома</a:t>
            </a:r>
            <a:endParaRPr lang="ru-RU" sz="4000" b="1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F51B1-5C3A-45A1-AB06-4615F00EAF7A}"/>
              </a:ext>
            </a:extLst>
          </p:cNvPr>
          <p:cNvSpPr txBox="1"/>
          <p:nvPr/>
        </p:nvSpPr>
        <p:spPr>
          <a:xfrm>
            <a:off x="116814" y="4611231"/>
            <a:ext cx="878497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D60093"/>
                </a:solidFill>
              </a:rPr>
              <a:t> </a:t>
            </a:r>
            <a:r>
              <a:rPr lang="en-US" sz="2000" b="1" u="sng" dirty="0">
                <a:solidFill>
                  <a:srgbClr val="D60093"/>
                </a:solidFill>
              </a:rPr>
              <a:t> </a:t>
            </a:r>
            <a:r>
              <a:rPr lang="ru-RU" sz="2000" b="1" u="sng" dirty="0">
                <a:solidFill>
                  <a:srgbClr val="D60093"/>
                </a:solidFill>
              </a:rPr>
              <a:t>УЗ-признаки:</a:t>
            </a:r>
            <a:r>
              <a:rPr lang="ru-RU" sz="2000" b="1" dirty="0">
                <a:solidFill>
                  <a:srgbClr val="D60093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образования неоднородной структуры</a:t>
            </a:r>
            <a:r>
              <a:rPr lang="en-US" sz="2000" b="1" dirty="0">
                <a:solidFill>
                  <a:srgbClr val="002060"/>
                </a:solidFill>
              </a:rPr>
              <a:t> (</a:t>
            </a:r>
            <a:r>
              <a:rPr lang="ru-RU" sz="2000" b="1" dirty="0">
                <a:solidFill>
                  <a:srgbClr val="002060"/>
                </a:solidFill>
              </a:rPr>
              <a:t>могут наблюдаться </a:t>
            </a:r>
            <a:r>
              <a:rPr lang="ru-RU" sz="2000" b="1" dirty="0" err="1">
                <a:solidFill>
                  <a:srgbClr val="002060"/>
                </a:solidFill>
              </a:rPr>
              <a:t>кальцинаты</a:t>
            </a:r>
            <a:r>
              <a:rPr lang="ru-RU" sz="2000" b="1" dirty="0">
                <a:solidFill>
                  <a:srgbClr val="002060"/>
                </a:solidFill>
              </a:rPr>
              <a:t>, кистозные полости), пониженной </a:t>
            </a:r>
            <a:r>
              <a:rPr lang="ru-RU" sz="2000" b="1" dirty="0" err="1">
                <a:solidFill>
                  <a:srgbClr val="002060"/>
                </a:solidFill>
              </a:rPr>
              <a:t>эхогенности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  <a:r>
              <a:rPr lang="ru-RU" sz="2000" dirty="0">
                <a:solidFill>
                  <a:srgbClr val="002060"/>
                </a:solidFill>
              </a:rPr>
              <a:t> с </a:t>
            </a:r>
            <a:r>
              <a:rPr lang="ru-RU" sz="2000" b="1" dirty="0">
                <a:solidFill>
                  <a:srgbClr val="002060"/>
                </a:solidFill>
              </a:rPr>
              <a:t>неровными контурами</a:t>
            </a:r>
            <a:r>
              <a:rPr lang="en-US" sz="2000" b="1" dirty="0">
                <a:solidFill>
                  <a:srgbClr val="002060"/>
                </a:solidFill>
              </a:rPr>
              <a:t>;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вовлекает глубокие фасции или скелетные мышцы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b="1" dirty="0">
                <a:solidFill>
                  <a:schemeClr val="tx1"/>
                </a:solidFill>
              </a:rPr>
              <a:t>небольших размерах </a:t>
            </a:r>
            <a:r>
              <a:rPr lang="ru-RU" sz="2000" dirty="0">
                <a:solidFill>
                  <a:schemeClr val="tx1"/>
                </a:solidFill>
              </a:rPr>
              <a:t>образований структура однородная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Эхограмма не представлена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4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136FD0-8CF8-41DD-9EC9-824EFB2287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1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300" b="1" dirty="0" err="1">
                <a:solidFill>
                  <a:srgbClr val="002060"/>
                </a:solidFill>
                <a:effectLst/>
              </a:rPr>
              <a:t>Хондросаркома</a:t>
            </a:r>
            <a:endParaRPr lang="ru-RU" sz="43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FD958-D045-4307-BE5E-E44B075B77AF}"/>
              </a:ext>
            </a:extLst>
          </p:cNvPr>
          <p:cNvSpPr txBox="1"/>
          <p:nvPr/>
        </p:nvSpPr>
        <p:spPr>
          <a:xfrm>
            <a:off x="457200" y="1484784"/>
            <a:ext cx="8229600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Наиболее распространенная первичная </a:t>
            </a:r>
            <a:r>
              <a:rPr lang="ru-RU" sz="2200" b="1" dirty="0">
                <a:solidFill>
                  <a:srgbClr val="D6009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костная злокачественная опухоль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грудной стенки (33% всех </a:t>
            </a:r>
            <a:r>
              <a:rPr lang="ru-RU" sz="2200" i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первичных новообразований ребер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Возникают из 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переднего отрезка ребер, </a:t>
            </a:r>
            <a:r>
              <a:rPr lang="ru-RU" sz="2200" dirty="0"/>
              <a:t>реже - из грудины, лопатки или ключицы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rgbClr val="D60093"/>
                </a:solidFill>
              </a:rPr>
              <a:t>УЗ- признаки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r>
              <a:rPr lang="ru-RU" sz="2200" b="1" dirty="0">
                <a:solidFill>
                  <a:schemeClr val="tx1"/>
                </a:solidFill>
              </a:rPr>
              <a:t>образование пониженной эхогенности с нечеткими, неровными контурами, с наличием в структуре </a:t>
            </a:r>
            <a:r>
              <a:rPr lang="ru-RU" sz="2200" b="1" dirty="0" err="1">
                <a:solidFill>
                  <a:schemeClr val="tx1"/>
                </a:solidFill>
              </a:rPr>
              <a:t>кальцинатов</a:t>
            </a:r>
            <a:r>
              <a:rPr lang="en-US" sz="2200" b="1" dirty="0">
                <a:solidFill>
                  <a:schemeClr val="tx1"/>
                </a:solidFill>
              </a:rPr>
              <a:t>;</a:t>
            </a:r>
            <a:endParaRPr lang="ru-RU" sz="2200" b="1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sz="2200" b="1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</a:rPr>
              <a:t>Образование может </a:t>
            </a:r>
            <a:r>
              <a:rPr lang="ru-RU" sz="2200" dirty="0">
                <a:solidFill>
                  <a:schemeClr val="tx1"/>
                </a:solidFill>
              </a:rPr>
              <a:t>замещать нормальную эхогенность ребра 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sz="22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200" dirty="0"/>
              <a:t>Эхограмма не представлена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8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Саркома грудной стенки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25560" r="53427" b="27985"/>
          <a:stretch/>
        </p:blipFill>
        <p:spPr bwMode="auto">
          <a:xfrm>
            <a:off x="314883" y="1714358"/>
            <a:ext cx="5239122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2510219"/>
            <a:ext cx="302433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Пункционная биопсия под контролем УЗИ</a:t>
            </a:r>
          </a:p>
          <a:p>
            <a:endParaRPr lang="ru-RU" sz="2200" dirty="0">
              <a:solidFill>
                <a:srgbClr val="FF0000"/>
              </a:solidFill>
              <a:latin typeface="+mj-lt"/>
            </a:endParaRPr>
          </a:p>
          <a:p>
            <a:r>
              <a:rPr lang="ru-RU" sz="2200" dirty="0">
                <a:solidFill>
                  <a:schemeClr val="tx1"/>
                </a:solidFill>
                <a:latin typeface="+mj-lt"/>
              </a:rPr>
              <a:t>Образование гомогенной структуры, пониженной эхогенности с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неровными контурами</a:t>
            </a:r>
            <a:endParaRPr lang="ru-RU" sz="2200" u="sng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19FCB8-F75A-45CE-96F5-FECB17B0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57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b="1" i="1" u="sng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b="1" i="1" u="sng" dirty="0">
                <a:solidFill>
                  <a:srgbClr val="D60093"/>
                </a:solidFill>
              </a:rPr>
              <a:t>Вторичные опухолевые очаги в грудной стенке </a:t>
            </a:r>
            <a:r>
              <a:rPr lang="ru-RU" b="1" dirty="0">
                <a:solidFill>
                  <a:srgbClr val="D60093"/>
                </a:solidFill>
              </a:rPr>
              <a:t>являются метастазами из отдаленных органов</a:t>
            </a:r>
            <a:r>
              <a:rPr lang="ru-RU" dirty="0">
                <a:solidFill>
                  <a:schemeClr val="tx1"/>
                </a:solidFill>
              </a:rPr>
              <a:t> или прямыми инвазиями из близлежащих органов (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молочной железы, легких, почек и предстательной железы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D60093"/>
                </a:solidFill>
              </a:rPr>
              <a:t>УЗ - признаки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образование неправильной формы, гетерогенной структуры, сниженной </a:t>
            </a:r>
            <a:r>
              <a:rPr lang="ru-RU" dirty="0" err="1">
                <a:solidFill>
                  <a:schemeClr val="tx1"/>
                </a:solidFill>
              </a:rPr>
              <a:t>эхогенности</a:t>
            </a:r>
            <a:r>
              <a:rPr lang="ru-RU" dirty="0">
                <a:solidFill>
                  <a:schemeClr val="tx1"/>
                </a:solidFill>
              </a:rPr>
              <a:t>, одного или нескольких ребер с </a:t>
            </a:r>
            <a:r>
              <a:rPr lang="ru-RU" b="1" dirty="0">
                <a:solidFill>
                  <a:schemeClr val="tx1"/>
                </a:solidFill>
              </a:rPr>
              <a:t>утолщением </a:t>
            </a:r>
            <a:r>
              <a:rPr lang="ru-RU" b="1" dirty="0" err="1">
                <a:solidFill>
                  <a:schemeClr val="tx1"/>
                </a:solidFill>
              </a:rPr>
              <a:t>кортикального</a:t>
            </a:r>
            <a:r>
              <a:rPr lang="ru-RU" b="1" dirty="0">
                <a:solidFill>
                  <a:schemeClr val="tx1"/>
                </a:solidFill>
              </a:rPr>
              <a:t> слоя ребра.  Замещает нормальную эхогенность ребра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E471F8-3E59-4444-A169-6DBA2D0032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ребра</a:t>
            </a:r>
          </a:p>
        </p:txBody>
      </p:sp>
    </p:spTree>
    <p:extLst>
      <p:ext uri="{BB962C8B-B14F-4D97-AF65-F5344CB8AC3E}">
        <p14:creationId xmlns:p14="http://schemas.microsoft.com/office/powerpoint/2010/main" val="90513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j-lt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2484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Основной задачей УЗИ молочной железы является не только оценка состояния паренхимы, но и прилегающих структур, расположенных, как кпереди, так и позади молочной железы, в </a:t>
            </a:r>
            <a:r>
              <a:rPr lang="ru-RU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грудной стенки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Этиология: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инфекционные процессы, воспалительные заболевания, доброкачественные или злокачественные новообразования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pPr indent="0" algn="just">
              <a:buClr>
                <a:schemeClr val="accent1"/>
              </a:buClr>
              <a:buNone/>
            </a:pPr>
            <a:endParaRPr lang="ru-RU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(КТ) и/или магнитно-резонансная томография (МРТ) являются обследованиями второго уровня;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УЗИ может быть полезно для проведении биопсии</a:t>
            </a:r>
          </a:p>
          <a:p>
            <a:pPr indent="450215" algn="just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indent="0" algn="just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27052" r="16086" b="26493"/>
          <a:stretch/>
        </p:blipFill>
        <p:spPr bwMode="auto">
          <a:xfrm>
            <a:off x="179513" y="1772816"/>
            <a:ext cx="8699702" cy="281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250" y="5733256"/>
            <a:ext cx="869970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+mj-lt"/>
              </a:rPr>
              <a:t>А. </a:t>
            </a:r>
            <a:r>
              <a:rPr lang="ru-RU" sz="2000" dirty="0">
                <a:latin typeface="+mj-lt"/>
              </a:rPr>
              <a:t>Образование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гетерогенной структуры, пониженной </a:t>
            </a:r>
            <a:r>
              <a:rPr lang="ru-RU" sz="2000" dirty="0" err="1">
                <a:latin typeface="+mj-lt"/>
              </a:rPr>
              <a:t>эхогенности</a:t>
            </a:r>
            <a:r>
              <a:rPr lang="ru-RU" sz="2000" dirty="0">
                <a:latin typeface="+mj-lt"/>
              </a:rPr>
              <a:t>, нарушает кортикальный слой ребра</a:t>
            </a:r>
          </a:p>
          <a:p>
            <a:pPr algn="just"/>
            <a:r>
              <a:rPr lang="ru-RU" sz="2000" b="1" dirty="0">
                <a:latin typeface="+mj-lt"/>
              </a:rPr>
              <a:t>В. </a:t>
            </a:r>
            <a:r>
              <a:rPr lang="ru-RU" sz="2000" dirty="0">
                <a:latin typeface="+mj-lt"/>
              </a:rPr>
              <a:t>ЦДК –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гиперваскуляризация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1457" y="4684748"/>
            <a:ext cx="13244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/>
              <a:t>УЗИ с ЦДК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947" y="4681809"/>
            <a:ext cx="18672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+mj-lt"/>
              </a:rPr>
              <a:t>УЗИ, В-режим</a:t>
            </a:r>
            <a:r>
              <a:rPr lang="ru-RU" sz="2000" dirty="0">
                <a:latin typeface="+mj-lt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6099" y="-10360"/>
            <a:ext cx="9144000" cy="1556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ребра</a:t>
            </a:r>
          </a:p>
        </p:txBody>
      </p:sp>
    </p:spTree>
    <p:extLst>
      <p:ext uri="{BB962C8B-B14F-4D97-AF65-F5344CB8AC3E}">
        <p14:creationId xmlns:p14="http://schemas.microsoft.com/office/powerpoint/2010/main" val="246323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30223" r="53890" b="29231"/>
          <a:stretch/>
        </p:blipFill>
        <p:spPr bwMode="auto">
          <a:xfrm>
            <a:off x="208629" y="2447593"/>
            <a:ext cx="4789040" cy="333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3382" y="2778536"/>
            <a:ext cx="36004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Округлое образование гетерогенной  структуры пониженной эхогенности, с </a:t>
            </a:r>
            <a:r>
              <a:rPr lang="ru-RU" sz="2200" dirty="0">
                <a:solidFill>
                  <a:srgbClr val="002060"/>
                </a:solidFill>
                <a:latin typeface="+mj-lt"/>
              </a:rPr>
              <a:t>неровными контурами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400" b="1" dirty="0">
                <a:solidFill>
                  <a:srgbClr val="002060"/>
                </a:solidFill>
                <a:effectLst/>
              </a:rPr>
              <a:t>УЗИ, В-режим. </a:t>
            </a:r>
            <a:r>
              <a:rPr lang="ru-RU" sz="4400" b="1" dirty="0" err="1">
                <a:solidFill>
                  <a:srgbClr val="002060"/>
                </a:solidFill>
                <a:effectLst/>
              </a:rPr>
              <a:t>Миелома</a:t>
            </a:r>
            <a:r>
              <a:rPr lang="ru-RU" sz="4400" b="1" dirty="0">
                <a:solidFill>
                  <a:srgbClr val="002060"/>
                </a:solidFill>
                <a:effectLst/>
              </a:rPr>
              <a:t> ребра</a:t>
            </a:r>
          </a:p>
        </p:txBody>
      </p:sp>
    </p:spTree>
    <p:extLst>
      <p:ext uri="{BB962C8B-B14F-4D97-AF65-F5344CB8AC3E}">
        <p14:creationId xmlns:p14="http://schemas.microsoft.com/office/powerpoint/2010/main" val="87511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3395" r="53913" b="21294"/>
          <a:stretch/>
        </p:blipFill>
        <p:spPr bwMode="auto">
          <a:xfrm>
            <a:off x="2122889" y="1707484"/>
            <a:ext cx="4898222" cy="4048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6965" y="5906595"/>
            <a:ext cx="353007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Неоднородность кортикального слоя ребра</a:t>
            </a:r>
            <a:endParaRPr lang="ru-RU" sz="2200" b="1" i="1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</a:rPr>
              <a:t>УЗИ, В-режим.</a:t>
            </a:r>
            <a:r>
              <a:rPr lang="ru-RU" sz="4400" dirty="0">
                <a:solidFill>
                  <a:srgbClr val="002060"/>
                </a:solidFill>
                <a:effectLst/>
              </a:rPr>
              <a:t> </a:t>
            </a:r>
          </a:p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рака молочной железы</a:t>
            </a:r>
            <a:endParaRPr lang="ru-RU" sz="440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54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8" t="25373" r="16140" b="29912"/>
          <a:stretch/>
        </p:blipFill>
        <p:spPr bwMode="auto">
          <a:xfrm>
            <a:off x="2061411" y="2420888"/>
            <a:ext cx="5034244" cy="384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33" y="-7668"/>
            <a:ext cx="9144000" cy="2212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</a:rPr>
              <a:t>УЗИ, В-режим.</a:t>
            </a:r>
            <a:r>
              <a:rPr lang="ru-RU" sz="4400" dirty="0">
                <a:solidFill>
                  <a:srgbClr val="002060"/>
                </a:solidFill>
                <a:effectLst/>
              </a:rPr>
              <a:t> </a:t>
            </a:r>
          </a:p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рака молочной железы вследствие перелома ребра</a:t>
            </a:r>
            <a:endParaRPr lang="ru-RU" sz="440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79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8EE572-51EB-48D4-A70E-549862C1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939968"/>
            <a:ext cx="8363272" cy="4657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Плевра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визуализируется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 в виде </a:t>
            </a:r>
            <a:r>
              <a:rPr lang="ru-RU" sz="20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гиперэхогенной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 линии; 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b="1" dirty="0"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cs typeface="Times" panose="02020603050405020304" pitchFamily="18" charset="0"/>
              </a:rPr>
              <a:t>Разница акустического сопротивления</a:t>
            </a:r>
            <a:r>
              <a:rPr lang="ru-RU" sz="2000" b="1" dirty="0">
                <a:solidFill>
                  <a:schemeClr val="tx1"/>
                </a:solidFill>
                <a:cs typeface="Times" panose="02020603050405020304" pitchFamily="18" charset="0"/>
              </a:rPr>
              <a:t> на границе раздела сред плевра-легкое </a:t>
            </a:r>
            <a:r>
              <a:rPr lang="ru-RU" sz="2000" dirty="0">
                <a:solidFill>
                  <a:schemeClr val="tx1"/>
                </a:solidFill>
                <a:cs typeface="Times" panose="02020603050405020304" pitchFamily="18" charset="0"/>
              </a:rPr>
              <a:t>приводит </a:t>
            </a:r>
            <a:r>
              <a:rPr lang="ru-RU" sz="2000" b="1" dirty="0">
                <a:solidFill>
                  <a:schemeClr val="tx1"/>
                </a:solidFill>
                <a:cs typeface="Times" panose="02020603050405020304" pitchFamily="18" charset="0"/>
              </a:rPr>
              <a:t>к </a:t>
            </a:r>
            <a:r>
              <a:rPr lang="ru-RU" sz="2000" b="1" dirty="0" err="1">
                <a:solidFill>
                  <a:schemeClr val="tx1"/>
                </a:solidFill>
                <a:cs typeface="Times" panose="02020603050405020304" pitchFamily="18" charset="0"/>
              </a:rPr>
              <a:t>артефактам</a:t>
            </a:r>
            <a:r>
              <a:rPr lang="ru-RU" sz="2000" dirty="0"/>
              <a:t> </a:t>
            </a:r>
            <a:r>
              <a:rPr lang="ru-RU" sz="2000" b="1" dirty="0"/>
              <a:t>(А-линиям, «хвост кометы»)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Утолщение плевры может быть связано с эмпиемой, плевритом, фиброзом;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Образования плевры могут быть доброкачественными (липомы, фибромы), злокачественными (</a:t>
            </a:r>
            <a:r>
              <a:rPr lang="ru-RU" sz="2000" dirty="0" err="1"/>
              <a:t>мезотелиома</a:t>
            </a:r>
            <a:r>
              <a:rPr lang="ru-RU" sz="2000" dirty="0"/>
              <a:t>, </a:t>
            </a:r>
            <a:r>
              <a:rPr lang="ru-RU" sz="2000" dirty="0" err="1"/>
              <a:t>лимфома</a:t>
            </a:r>
            <a:r>
              <a:rPr lang="ru-RU" sz="2000" dirty="0"/>
              <a:t>, метастазы)</a:t>
            </a:r>
            <a:r>
              <a:rPr lang="en-US" sz="2000" dirty="0"/>
              <a:t>;</a:t>
            </a:r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tx1"/>
                </a:solidFill>
              </a:rPr>
              <a:t>Мезотелиома</a:t>
            </a:r>
            <a:r>
              <a:rPr lang="ru-RU" sz="2000" dirty="0">
                <a:solidFill>
                  <a:schemeClr val="tx1"/>
                </a:solidFill>
              </a:rPr>
              <a:t> является наиболее распространенным первичным злокачественным новообразованием плевры</a:t>
            </a:r>
            <a:endParaRPr lang="ru-RU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6286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63483F-9FA0-4531-9D82-68B2529A16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Ультразвуковое исследование плевры</a:t>
            </a:r>
          </a:p>
        </p:txBody>
      </p:sp>
    </p:spTree>
    <p:extLst>
      <p:ext uri="{BB962C8B-B14F-4D97-AF65-F5344CB8AC3E}">
        <p14:creationId xmlns:p14="http://schemas.microsoft.com/office/powerpoint/2010/main" val="49740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22202" r="16102" b="20064"/>
          <a:stretch/>
        </p:blipFill>
        <p:spPr bwMode="auto">
          <a:xfrm>
            <a:off x="946276" y="1556792"/>
            <a:ext cx="7044040" cy="350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9980" y="5832998"/>
            <a:ext cx="68366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анамнезе </a:t>
            </a:r>
            <a:r>
              <a:rPr lang="ru-RU" dirty="0" err="1">
                <a:latin typeface="+mj-lt"/>
              </a:rPr>
              <a:t>мастэктомия</a:t>
            </a:r>
            <a:r>
              <a:rPr lang="ru-RU" dirty="0">
                <a:latin typeface="+mj-lt"/>
              </a:rPr>
              <a:t>; неравномерное утолщение плевры</a:t>
            </a:r>
            <a:br>
              <a:rPr lang="ru-RU" dirty="0">
                <a:latin typeface="+mj-lt"/>
              </a:rPr>
            </a:br>
            <a:r>
              <a:rPr lang="ru-RU" dirty="0"/>
              <a:t>На КТ подтверждение диагноза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81D46E-5BC0-4DB7-8628-9EA636154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Субплевральный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фиброз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6276" y="5126503"/>
            <a:ext cx="15838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УЗИ, B-режим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8061" y="5126503"/>
            <a:ext cx="27790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КТ, </a:t>
            </a:r>
            <a:r>
              <a:rPr lang="ru-RU" b="1" dirty="0" err="1"/>
              <a:t>аксиальная</a:t>
            </a:r>
            <a:r>
              <a:rPr lang="ru-RU" b="1" dirty="0"/>
              <a:t> плоскость </a:t>
            </a:r>
          </a:p>
        </p:txBody>
      </p:sp>
    </p:spTree>
    <p:extLst>
      <p:ext uri="{BB962C8B-B14F-4D97-AF65-F5344CB8AC3E}">
        <p14:creationId xmlns:p14="http://schemas.microsoft.com/office/powerpoint/2010/main" val="60536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9851" r="61911" b="32755"/>
          <a:stretch/>
        </p:blipFill>
        <p:spPr bwMode="auto">
          <a:xfrm>
            <a:off x="539552" y="1484784"/>
            <a:ext cx="427123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5" y="3573015"/>
            <a:ext cx="382213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Вдоль плевры определяется образование клиновидной формы пониженной эхогенности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281D46E-5BC0-4DB7-8628-9EA6361548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</a:rPr>
              <a:t>УЗИ, В-режим.</a:t>
            </a:r>
            <a:r>
              <a:rPr lang="ru-RU" sz="4400" dirty="0">
                <a:solidFill>
                  <a:srgbClr val="002060"/>
                </a:solidFill>
                <a:effectLst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плевры</a:t>
            </a:r>
          </a:p>
        </p:txBody>
      </p:sp>
    </p:spTree>
    <p:extLst>
      <p:ext uri="{BB962C8B-B14F-4D97-AF65-F5344CB8AC3E}">
        <p14:creationId xmlns:p14="http://schemas.microsoft.com/office/powerpoint/2010/main" val="325582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0" t="30038" r="16577" b="29277"/>
          <a:stretch/>
        </p:blipFill>
        <p:spPr bwMode="auto">
          <a:xfrm>
            <a:off x="1152986" y="1628800"/>
            <a:ext cx="6810233" cy="3195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68" y="5482198"/>
            <a:ext cx="874846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+mj-lt"/>
              </a:rPr>
              <a:t>УЗИ</a:t>
            </a:r>
            <a:r>
              <a:rPr lang="ru-RU" sz="2000" dirty="0">
                <a:latin typeface="+mj-lt"/>
              </a:rPr>
              <a:t>: в плевре </a:t>
            </a:r>
            <a:r>
              <a:rPr lang="ru-RU" sz="2000" dirty="0" err="1">
                <a:latin typeface="+mj-lt"/>
              </a:rPr>
              <a:t>визуализируется</a:t>
            </a:r>
            <a:r>
              <a:rPr lang="ru-RU" sz="2000" dirty="0">
                <a:latin typeface="+mj-lt"/>
              </a:rPr>
              <a:t> образование неправильной формы пониженной </a:t>
            </a:r>
            <a:r>
              <a:rPr lang="ru-RU" sz="2000" dirty="0" err="1">
                <a:latin typeface="+mj-lt"/>
              </a:rPr>
              <a:t>эхогенности</a:t>
            </a:r>
            <a:r>
              <a:rPr lang="ru-RU" sz="2000" dirty="0">
                <a:latin typeface="+mj-lt"/>
              </a:rPr>
              <a:t>, с неровными нечеткими контурами, с эффектом </a:t>
            </a:r>
            <a:r>
              <a:rPr lang="ru-RU" sz="2000" dirty="0" err="1">
                <a:latin typeface="+mj-lt"/>
              </a:rPr>
              <a:t>дорзального</a:t>
            </a:r>
            <a:r>
              <a:rPr lang="ru-RU" sz="2000" dirty="0">
                <a:latin typeface="+mj-lt"/>
              </a:rPr>
              <a:t> усиления;</a:t>
            </a:r>
          </a:p>
          <a:p>
            <a:pPr algn="just"/>
            <a:r>
              <a:rPr lang="ru-RU" sz="2000" b="1" dirty="0">
                <a:latin typeface="+mj-lt"/>
              </a:rPr>
              <a:t>ЭДК</a:t>
            </a:r>
            <a:r>
              <a:rPr lang="ru-RU" sz="2000" dirty="0">
                <a:latin typeface="+mj-lt"/>
              </a:rPr>
              <a:t>: </a:t>
            </a:r>
            <a:r>
              <a:rPr lang="ru-RU" sz="2000" dirty="0" err="1">
                <a:latin typeface="+mj-lt"/>
              </a:rPr>
              <a:t>внутриплевральная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васкуляризация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3217" y="4811723"/>
            <a:ext cx="15838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УЗИ, B-режим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8102" y="4823972"/>
            <a:ext cx="11788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УЗИ с ЭДК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81D46E-5BC0-4DB7-8628-9EA636154810}"/>
              </a:ext>
            </a:extLst>
          </p:cNvPr>
          <p:cNvSpPr txBox="1">
            <a:spLocks/>
          </p:cNvSpPr>
          <p:nvPr/>
        </p:nvSpPr>
        <p:spPr>
          <a:xfrm>
            <a:off x="-13897" y="0"/>
            <a:ext cx="9144000" cy="13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</a:rPr>
              <a:t>Метастаз плевры</a:t>
            </a:r>
            <a:endParaRPr lang="ru-RU" sz="44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84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945" y="5063891"/>
            <a:ext cx="901011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УЗИ</a:t>
            </a:r>
            <a:r>
              <a:rPr lang="ru-RU" sz="2000" dirty="0">
                <a:latin typeface="+mj-lt"/>
              </a:rPr>
              <a:t>: образование неоднородной структуры, пониженной эхогенности, замещает кортикальный слой грудины; </a:t>
            </a:r>
            <a:r>
              <a:rPr lang="ru-RU" sz="2000" dirty="0" err="1">
                <a:latin typeface="+mj-lt"/>
              </a:rPr>
              <a:t>анэхогенный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перикардиальный</a:t>
            </a:r>
            <a:r>
              <a:rPr lang="ru-RU" sz="2000" dirty="0">
                <a:latin typeface="+mj-lt"/>
              </a:rPr>
              <a:t> выпот;</a:t>
            </a:r>
          </a:p>
          <a:p>
            <a:pPr algn="just"/>
            <a:endParaRPr lang="ru-RU" sz="2000" dirty="0">
              <a:latin typeface="+mj-lt"/>
            </a:endParaRPr>
          </a:p>
          <a:p>
            <a:r>
              <a:rPr lang="ru-RU" sz="2000" b="1" dirty="0">
                <a:latin typeface="+mj-lt"/>
              </a:rPr>
              <a:t>КТ</a:t>
            </a:r>
            <a:r>
              <a:rPr lang="ru-RU" sz="2000" dirty="0">
                <a:latin typeface="+mj-lt"/>
              </a:rPr>
              <a:t> : костный метастаз и перикардиальный выпот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46" y="4101918"/>
            <a:ext cx="1592537" cy="3713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УЗИ, B-режим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123658"/>
            <a:ext cx="27790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КТ, </a:t>
            </a:r>
            <a:r>
              <a:rPr lang="ru-RU" b="1" dirty="0" err="1"/>
              <a:t>аксиальная</a:t>
            </a:r>
            <a:r>
              <a:rPr lang="ru-RU" b="1" dirty="0"/>
              <a:t> плоскость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81D46E-5BC0-4DB7-8628-9EA636154810}"/>
              </a:ext>
            </a:extLst>
          </p:cNvPr>
          <p:cNvSpPr txBox="1">
            <a:spLocks/>
          </p:cNvSpPr>
          <p:nvPr/>
        </p:nvSpPr>
        <p:spPr>
          <a:xfrm>
            <a:off x="19307" y="0"/>
            <a:ext cx="9144000" cy="13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Метастаз грудины при раке молочной железы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27239" r="16290" b="30532"/>
          <a:stretch/>
        </p:blipFill>
        <p:spPr bwMode="auto">
          <a:xfrm>
            <a:off x="620936" y="1462446"/>
            <a:ext cx="7902128" cy="2680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2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90188"/>
            <a:ext cx="8640960" cy="41760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Новообразования, травмы, п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атологические процессы различной этиологии передней грудной стенки п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ри проведении УЗИ молочной железы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могут имитировать нарушения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фиброгландулярного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комплекса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УЗИ является полезным инструментом скрининга в связи с </a:t>
            </a:r>
            <a:r>
              <a:rPr lang="ru-RU" sz="2000" dirty="0" err="1">
                <a:solidFill>
                  <a:schemeClr val="tx1"/>
                </a:solidFill>
              </a:rPr>
              <a:t>неинвазивностью</a:t>
            </a:r>
            <a:r>
              <a:rPr lang="ru-RU" sz="2000" dirty="0">
                <a:solidFill>
                  <a:schemeClr val="tx1"/>
                </a:solidFill>
              </a:rPr>
              <a:t> и быстрым временем обследования;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Уточняющими методами диагностики изменений передней грудной стенки</a:t>
            </a:r>
            <a:r>
              <a:rPr lang="ru-RU" sz="2000" dirty="0">
                <a:effectLst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" panose="02020603050405020304" pitchFamily="18" charset="0"/>
              </a:rPr>
              <a:t>являются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КТ и МРТ;</a:t>
            </a:r>
            <a:endParaRPr lang="ru-RU" sz="2000" dirty="0"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ru-RU" sz="2000" dirty="0"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ru-RU" sz="2000" dirty="0">
                <a:ea typeface="Times New Roman" panose="02020603050405020304" pitchFamily="18" charset="0"/>
                <a:cs typeface="Times" panose="02020603050405020304" pitchFamily="18" charset="0"/>
              </a:rPr>
              <a:t>УЗИ может быть использовано для проведения </a:t>
            </a:r>
            <a:r>
              <a:rPr lang="ru-RU" sz="2000" dirty="0" err="1">
                <a:ea typeface="Times New Roman" panose="02020603050405020304" pitchFamily="18" charset="0"/>
                <a:cs typeface="Times" panose="02020603050405020304" pitchFamily="18" charset="0"/>
              </a:rPr>
              <a:t>пункционной</a:t>
            </a:r>
            <a:r>
              <a:rPr lang="ru-RU" sz="2000">
                <a:ea typeface="Times New Roman" panose="02020603050405020304" pitchFamily="18" charset="0"/>
                <a:cs typeface="Times" panose="02020603050405020304" pitchFamily="18" charset="0"/>
              </a:rPr>
              <a:t> биопсии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ru-RU" sz="2000" dirty="0">
              <a:effectLst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417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j-lt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352928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Изучить образования грудной стенки при ультразвуковом исследовании молочной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железы с применением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-режима, ЦДК и ЭДК</a:t>
            </a:r>
          </a:p>
        </p:txBody>
      </p:sp>
    </p:spTree>
    <p:extLst>
      <p:ext uri="{BB962C8B-B14F-4D97-AF65-F5344CB8AC3E}">
        <p14:creationId xmlns:p14="http://schemas.microsoft.com/office/powerpoint/2010/main" val="997906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7520" y="2493732"/>
            <a:ext cx="5408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ВНИМАНИЕ!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24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3"/>
          <a:stretch/>
        </p:blipFill>
        <p:spPr>
          <a:xfrm>
            <a:off x="827585" y="1347623"/>
            <a:ext cx="7488832" cy="3737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39" y="0"/>
            <a:ext cx="9144000" cy="115109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" panose="02020603050405020304" pitchFamily="18" charset="0"/>
              </a:rPr>
              <a:t>Анатомия грудной стенки</a:t>
            </a:r>
            <a:endParaRPr lang="ru-RU" sz="4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7392" y="1913484"/>
            <a:ext cx="348614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Подкожная жировая клетчатка</a:t>
            </a:r>
            <a:endParaRPr lang="ru-RU" sz="1600" b="1" dirty="0"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661610"/>
            <a:ext cx="14252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Паренхима</a:t>
            </a:r>
            <a:endParaRPr lang="ru-RU" sz="1600" b="1" dirty="0">
              <a:latin typeface="Candar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7848" y="3760486"/>
            <a:ext cx="231169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ретромаммарная зона </a:t>
            </a:r>
            <a:endParaRPr lang="ru-RU" sz="1600" b="1" dirty="0">
              <a:latin typeface="Candar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3" y="4163959"/>
            <a:ext cx="332065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Передняя стенка грудной клетки </a:t>
            </a:r>
            <a:endParaRPr lang="ru-RU" sz="1600" b="1" dirty="0">
              <a:latin typeface="Candara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5070220-6B62-49D7-907B-22C84FA9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47" y="5373216"/>
            <a:ext cx="8381907" cy="1368152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Патологическое образование смещает ретромаммарную жировую клетчатку кпереди (черная линия) и образует тупой угол по отношению к грудной стенке,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что свидетельствует о происхождении, исходящем не из паренхимы МЖ</a:t>
            </a:r>
          </a:p>
        </p:txBody>
      </p:sp>
    </p:spTree>
    <p:extLst>
      <p:ext uri="{BB962C8B-B14F-4D97-AF65-F5344CB8AC3E}">
        <p14:creationId xmlns:p14="http://schemas.microsoft.com/office/powerpoint/2010/main" val="421873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3177AD-722A-47BD-A521-B054C2C8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1092"/>
            <a:ext cx="9144000" cy="570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indent="450000">
              <a:buClr>
                <a:schemeClr val="accent1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Глубже </a:t>
            </a:r>
            <a:r>
              <a:rPr lang="ru-RU" sz="2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ретромаммарной жировой клетчатки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визуализируются: </a:t>
            </a:r>
            <a:b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D600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собственная фасция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покрывающая </a:t>
            </a:r>
            <a:r>
              <a:rPr lang="ru-RU" sz="2000" b="1" dirty="0">
                <a:solidFill>
                  <a:srgbClr val="CC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большую грудную мышцу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dirty="0">
                <a:solidFill>
                  <a:srgbClr val="9900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поверхностное субпекторальное клетчаточное пространство, </a:t>
            </a:r>
            <a:br>
              <a:rPr lang="ru-RU" sz="2000" b="1" u="sng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b="1" dirty="0">
                <a:solidFill>
                  <a:srgbClr val="D600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ключично-грудная фасция,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(влагалище для </a:t>
            </a: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малой грудной мышцы)</a:t>
            </a:r>
            <a: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i="1" dirty="0">
                <a:solidFill>
                  <a:srgbClr val="9900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глубокое субпекторальное клетчаточное пространство</a:t>
            </a:r>
            <a:r>
              <a:rPr lang="en-US" sz="2000" i="1" dirty="0">
                <a:solidFill>
                  <a:srgbClr val="9900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ru-RU" sz="2000" u="sng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дал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ее собственно межреберный промежуток, представленный: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2-мя соседними </a:t>
            </a: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ребрами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и расположенными между ними: </a:t>
            </a: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наружной и внутренней межреберными мышцами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межреберным сосудисто-нервным пучком (вена артерия нерв) и </a:t>
            </a:r>
            <a:r>
              <a:rPr lang="ru-RU" sz="2000" i="1" dirty="0">
                <a:solidFill>
                  <a:srgbClr val="9900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небольшим количеством клетчатки</a:t>
            </a:r>
            <a: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внутренней поверхности ребер - </a:t>
            </a:r>
            <a:r>
              <a:rPr lang="ru-RU" sz="2000" b="1" dirty="0">
                <a:solidFill>
                  <a:srgbClr val="D600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внутригрудная фасция</a:t>
            </a:r>
            <a:r>
              <a:rPr lang="ru-RU" sz="2000" dirty="0">
                <a:solidFill>
                  <a:srgbClr val="D600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ограничивающая грудную полость, и посредством </a:t>
            </a:r>
            <a:r>
              <a:rPr lang="ru-RU" sz="2000" i="1" dirty="0">
                <a:solidFill>
                  <a:srgbClr val="9900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околоплевральной клетчатки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рыхло-соединенная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000" i="1" dirty="0">
                <a:solidFill>
                  <a:srgbClr val="54429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париетальной плеврой</a:t>
            </a:r>
            <a:r>
              <a:rPr lang="en-US" sz="2000" dirty="0">
                <a:solidFill>
                  <a:srgbClr val="54429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далее </a:t>
            </a:r>
            <a:r>
              <a:rPr lang="ru-RU" sz="2000" i="1" dirty="0">
                <a:solidFill>
                  <a:srgbClr val="54429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висцеральная плевра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плотно сращенная с </a:t>
            </a:r>
            <a:r>
              <a:rPr lang="ru-RU" sz="2000" b="1" i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паренхимой легкого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 париетальной и висцеральной плеврой - узкая капиллярная щель - </a:t>
            </a:r>
            <a:r>
              <a:rPr lang="ru-RU" sz="2000" b="1" i="1" dirty="0">
                <a:solidFill>
                  <a:srgbClr val="54429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плевральная полость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содержащая большое количество серозной жидкости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75531" cy="97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ru-RU" sz="36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" panose="02020603050405020304" pitchFamily="18" charset="0"/>
              </a:rPr>
              <a:t>Нормальная </a:t>
            </a:r>
            <a:r>
              <a:rPr lang="ru-RU" sz="36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" panose="02020603050405020304" pitchFamily="18" charset="0"/>
              </a:rPr>
              <a:t>эхоанатомия</a:t>
            </a:r>
            <a:r>
              <a:rPr lang="ru-RU" sz="36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" panose="02020603050405020304" pitchFamily="18" charset="0"/>
              </a:rPr>
              <a:t> грудной стенки</a:t>
            </a:r>
            <a:endParaRPr lang="ru-RU" sz="3600" b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85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325EC-E5D5-44C3-8391-C194E82D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>
              <a:lnSpc>
                <a:spcPts val="5000"/>
              </a:lnSpc>
            </a:pPr>
            <a:r>
              <a:rPr lang="ru-RU" sz="4400" dirty="0">
                <a:solidFill>
                  <a:srgbClr val="002060"/>
                </a:solidFill>
                <a:effectLst/>
              </a:rPr>
              <a:t>Нейрогенные опухоли:</a:t>
            </a:r>
            <a:br>
              <a:rPr lang="ru-RU" sz="4400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шваннома и нейрофиброма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BAD8D-DD6A-4503-89D3-E3B8D853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65" y="1484784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Наиболее распространенные опухоли периферических нервов: </a:t>
            </a:r>
            <a:r>
              <a:rPr lang="ru-RU" sz="2000" b="1" dirty="0">
                <a:solidFill>
                  <a:srgbClr val="544298"/>
                </a:solidFill>
              </a:rPr>
              <a:t>шваннома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неврилеммома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невринома), и </a:t>
            </a:r>
            <a:r>
              <a:rPr lang="ru-RU" sz="2000" b="1" dirty="0">
                <a:solidFill>
                  <a:srgbClr val="544298"/>
                </a:solidFill>
              </a:rPr>
              <a:t>нейрофиброма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(проявляется в виде одиночного или множественного образования как часть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нейрофиброматоза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Нейрогенные опухоли,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образующиеся из межреберных нервов грудной стенки регистрируются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одинаково как у женщин, так и у мужчин 20 – 50 лет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D60093"/>
                </a:solidFill>
                <a:latin typeface="+mn-lt"/>
              </a:rPr>
              <a:t>Дифференциальная диагностика затруднена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однако подсказкой могут быть особенности расположения (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эксцентричное относительно нерва характерно для шванномы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), а так же быстрое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увеличение размеров, нечеткость контуров могут указывать на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нейрофиброму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3B00AB-BDC7-4209-93CF-D82CE755B4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</a:rPr>
              <a:t>УЗИ в В-режиме. </a:t>
            </a:r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Шваннома </a:t>
            </a:r>
          </a:p>
          <a:p>
            <a:pPr>
              <a:lnSpc>
                <a:spcPts val="5000"/>
              </a:lnSpc>
            </a:pPr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мягких тканей грудной стенки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4368" r="4468"/>
          <a:stretch/>
        </p:blipFill>
        <p:spPr bwMode="auto">
          <a:xfrm>
            <a:off x="1691679" y="1539539"/>
            <a:ext cx="5760640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057" y="5554734"/>
            <a:ext cx="804788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Продольное сканирование</a:t>
            </a:r>
            <a:endParaRPr lang="en-US" sz="2000" b="1" dirty="0"/>
          </a:p>
          <a:p>
            <a:pPr algn="ctr"/>
            <a:r>
              <a:rPr lang="ru-RU" sz="2000" dirty="0"/>
              <a:t>Визуализируется образование  неоднородной гипоэхогенной структуры, с четкими, ровными контурами</a:t>
            </a:r>
          </a:p>
        </p:txBody>
      </p:sp>
    </p:spTree>
    <p:extLst>
      <p:ext uri="{BB962C8B-B14F-4D97-AF65-F5344CB8AC3E}">
        <p14:creationId xmlns:p14="http://schemas.microsoft.com/office/powerpoint/2010/main" val="255315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B6CE3-88FA-4268-A1A9-7BD718F6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b="1" dirty="0">
                <a:solidFill>
                  <a:srgbClr val="002060"/>
                </a:solidFill>
                <a:effectLst/>
                <a:latin typeface="+mj-lt"/>
              </a:rPr>
              <a:t> УЗИ в В-режиме. Нейрофиброма </a:t>
            </a:r>
            <a:r>
              <a:rPr lang="ru-RU" sz="4400" b="1" dirty="0">
                <a:solidFill>
                  <a:srgbClr val="002060"/>
                </a:solidFill>
                <a:effectLst/>
              </a:rPr>
              <a:t>мягких тканей грудной стенки</a:t>
            </a:r>
            <a:endParaRPr lang="ru-RU" sz="4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733256"/>
            <a:ext cx="824088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Визуализируется образование о</a:t>
            </a:r>
            <a:r>
              <a:rPr lang="ru-RU" sz="2000" dirty="0">
                <a:solidFill>
                  <a:schemeClr val="tx1"/>
                </a:solidFill>
              </a:rPr>
              <a:t>круглой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формы, гипоэхогенной структуры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/>
              <a:t>с четкими контурами, смещающее ретромаммарную клетчатку кпереди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t="55037" r="41050" b="15042"/>
          <a:stretch/>
        </p:blipFill>
        <p:spPr bwMode="auto">
          <a:xfrm>
            <a:off x="1424832" y="1628800"/>
            <a:ext cx="6281866" cy="393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5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417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sz="4800" b="1" dirty="0">
                <a:solidFill>
                  <a:srgbClr val="002060"/>
                </a:solidFill>
                <a:effectLst/>
                <a:latin typeface="+mj-lt"/>
              </a:rPr>
              <a:t>Перелом ребра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8" y="1556792"/>
            <a:ext cx="8643242" cy="1204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Травмы грудной клетки обычно выявляются на рентгенограммах,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но некоторые из них пропускаются, особенно те, которые вовлекают в патологический процесс реберный хрящ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;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0BAE245-2257-5EC1-B6F7-2BEB802A4874}"/>
              </a:ext>
            </a:extLst>
          </p:cNvPr>
          <p:cNvSpPr>
            <a:spLocks noGrp="1"/>
          </p:cNvSpPr>
          <p:nvPr/>
        </p:nvSpPr>
        <p:spPr>
          <a:xfrm>
            <a:off x="270293" y="2780928"/>
            <a:ext cx="8640960" cy="4077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chemeClr val="tx1"/>
                </a:solidFill>
                <a:latin typeface="+mn-lt"/>
              </a:rPr>
              <a:t>Достоверные УЗ-признаки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ступенчатый вид кортикального слоя кости с нарушением его непрерывности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chemeClr val="tx1"/>
                </a:solidFill>
                <a:latin typeface="+mn-lt"/>
              </a:rPr>
              <a:t>Косвенные УЗ-признаки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артефакты реверберации, </a:t>
            </a:r>
            <a:r>
              <a:rPr lang="ru-RU" sz="2000" dirty="0">
                <a:solidFill>
                  <a:schemeClr val="tx1"/>
                </a:solidFill>
              </a:rPr>
              <a:t>местное кровоизлияние в мягкие ткани (</a:t>
            </a:r>
            <a:r>
              <a:rPr lang="ru-RU" sz="2000" dirty="0" err="1">
                <a:solidFill>
                  <a:schemeClr val="tx1"/>
                </a:solidFill>
              </a:rPr>
              <a:t>гипоэхогенная</a:t>
            </a:r>
            <a:r>
              <a:rPr lang="ru-RU" sz="2000" dirty="0">
                <a:solidFill>
                  <a:schemeClr val="tx1"/>
                </a:solidFill>
              </a:rPr>
              <a:t> зона небольших размеров)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плевральный выпот и пневмоторакс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  застарелых переломах ребер: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образуется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костная мозоль, которая приводит к выпуклому, но плавному выступу контура ребра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повышенной эхогенности, с неровным бугристым контуром, с акустической тенью</a:t>
            </a: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678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36015</TotalTime>
  <Words>1449</Words>
  <Application>Microsoft Office PowerPoint</Application>
  <PresentationFormat>Экран (4:3)</PresentationFormat>
  <Paragraphs>204</Paragraphs>
  <Slides>30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Исполнительная</vt:lpstr>
      <vt:lpstr>Обзор патологических процессов грудной стенки при проведении УЗИ молочной железы</vt:lpstr>
      <vt:lpstr>Введение</vt:lpstr>
      <vt:lpstr>Цель</vt:lpstr>
      <vt:lpstr>Анатомия грудной стенки</vt:lpstr>
      <vt:lpstr>Презентация PowerPoint</vt:lpstr>
      <vt:lpstr>Нейрогенные опухоли: шваннома и нейрофиброма</vt:lpstr>
      <vt:lpstr>Презентация PowerPoint</vt:lpstr>
      <vt:lpstr> УЗИ в В-режиме. Нейрофиброма мягких тканей грудной стенки</vt:lpstr>
      <vt:lpstr>Перелом ребра</vt:lpstr>
      <vt:lpstr>УЗИ в В-режиме. Перелом ребра</vt:lpstr>
      <vt:lpstr>Презентация PowerPoint</vt:lpstr>
      <vt:lpstr>Жировая дистрофия  грудных мышц</vt:lpstr>
      <vt:lpstr>УЗИ в В-режиме. Жировая дистрофия грудных мышц</vt:lpstr>
      <vt:lpstr>Презентация PowerPoint</vt:lpstr>
      <vt:lpstr>Саркома</vt:lpstr>
      <vt:lpstr>Презентация PowerPoint</vt:lpstr>
      <vt:lpstr>Презентация PowerPoint</vt:lpstr>
      <vt:lpstr>Саркома грудной стенки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Нежелезистые изменения при УЗИ молочной железы.   Часть II: графический обзор поражений грудной стенки</dc:title>
  <dc:creator>panda-service.pc@outlook.com</dc:creator>
  <cp:lastModifiedBy>Анастасия Ионкина</cp:lastModifiedBy>
  <cp:revision>307</cp:revision>
  <dcterms:created xsi:type="dcterms:W3CDTF">2023-09-27T10:27:52Z</dcterms:created>
  <dcterms:modified xsi:type="dcterms:W3CDTF">2024-03-19T10:20:07Z</dcterms:modified>
</cp:coreProperties>
</file>