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5B9BD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5B9BD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5B9BD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307924"/>
            <a:ext cx="10358120" cy="1301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5B9BD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706841"/>
            <a:ext cx="10358120" cy="4634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7344" y="2829001"/>
            <a:ext cx="8957310" cy="1590040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2700" marR="5080" indent="144780">
              <a:lnSpc>
                <a:spcPts val="5830"/>
              </a:lnSpc>
              <a:spcBef>
                <a:spcPts val="835"/>
              </a:spcBef>
            </a:pPr>
            <a:r>
              <a:rPr sz="5400" spc="-360" dirty="0">
                <a:latin typeface="Arial"/>
                <a:cs typeface="Arial"/>
              </a:rPr>
              <a:t>Становление </a:t>
            </a:r>
            <a:r>
              <a:rPr sz="5400" spc="-235" dirty="0">
                <a:latin typeface="Arial"/>
                <a:cs typeface="Arial"/>
              </a:rPr>
              <a:t>сенсомоторного  контроля. </a:t>
            </a:r>
            <a:r>
              <a:rPr sz="5400" spc="-385" dirty="0">
                <a:latin typeface="Arial"/>
                <a:cs typeface="Arial"/>
              </a:rPr>
              <a:t>Для </a:t>
            </a:r>
            <a:r>
              <a:rPr sz="5400" spc="-275" dirty="0">
                <a:latin typeface="Arial"/>
                <a:cs typeface="Arial"/>
              </a:rPr>
              <a:t>реабилитологов</a:t>
            </a:r>
            <a:endParaRPr sz="5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9980" y="609676"/>
            <a:ext cx="104051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19" dirty="0">
                <a:solidFill>
                  <a:srgbClr val="006FC0"/>
                </a:solidFill>
              </a:rPr>
              <a:t>С </a:t>
            </a:r>
            <a:r>
              <a:rPr spc="-195" dirty="0">
                <a:solidFill>
                  <a:srgbClr val="006FC0"/>
                </a:solidFill>
              </a:rPr>
              <a:t>4,5 </a:t>
            </a:r>
            <a:r>
              <a:rPr spc="-265" dirty="0">
                <a:solidFill>
                  <a:srgbClr val="006FC0"/>
                </a:solidFill>
              </a:rPr>
              <a:t>месяцев </a:t>
            </a:r>
            <a:r>
              <a:rPr spc="-160" dirty="0">
                <a:solidFill>
                  <a:srgbClr val="006FC0"/>
                </a:solidFill>
              </a:rPr>
              <a:t>до </a:t>
            </a:r>
            <a:r>
              <a:rPr spc="-215" dirty="0">
                <a:solidFill>
                  <a:srgbClr val="006FC0"/>
                </a:solidFill>
              </a:rPr>
              <a:t>3 </a:t>
            </a:r>
            <a:r>
              <a:rPr spc="-320" dirty="0">
                <a:solidFill>
                  <a:srgbClr val="006FC0"/>
                </a:solidFill>
              </a:rPr>
              <a:t>лет </a:t>
            </a:r>
            <a:r>
              <a:rPr spc="-254" dirty="0">
                <a:solidFill>
                  <a:srgbClr val="006FC0"/>
                </a:solidFill>
              </a:rPr>
              <a:t>– </a:t>
            </a:r>
            <a:r>
              <a:rPr spc="-185" dirty="0">
                <a:solidFill>
                  <a:srgbClr val="006FC0"/>
                </a:solidFill>
              </a:rPr>
              <a:t>моторное</a:t>
            </a:r>
            <a:r>
              <a:rPr spc="-450" dirty="0">
                <a:solidFill>
                  <a:srgbClr val="006FC0"/>
                </a:solidFill>
              </a:rPr>
              <a:t> </a:t>
            </a:r>
            <a:r>
              <a:rPr spc="-225" dirty="0">
                <a:solidFill>
                  <a:srgbClr val="006FC0"/>
                </a:solidFill>
              </a:rPr>
              <a:t>развитие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10328910" cy="4164329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1300" marR="759460" indent="-228600" algn="just">
              <a:lnSpc>
                <a:spcPct val="90000"/>
              </a:lnSpc>
              <a:spcBef>
                <a:spcPts val="434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latin typeface="Carlito"/>
                <a:cs typeface="Carlito"/>
              </a:rPr>
              <a:t>Ориентация </a:t>
            </a:r>
            <a:r>
              <a:rPr sz="2800" spc="-5" dirty="0">
                <a:latin typeface="Carlito"/>
                <a:cs typeface="Carlito"/>
              </a:rPr>
              <a:t>по </a:t>
            </a:r>
            <a:r>
              <a:rPr sz="2800" spc="-10" dirty="0">
                <a:latin typeface="Carlito"/>
                <a:cs typeface="Carlito"/>
              </a:rPr>
              <a:t>сторонам </a:t>
            </a:r>
            <a:r>
              <a:rPr sz="2800" spc="-20" dirty="0">
                <a:latin typeface="Carlito"/>
                <a:cs typeface="Carlito"/>
              </a:rPr>
              <a:t>тела, </a:t>
            </a:r>
            <a:r>
              <a:rPr sz="2800" dirty="0">
                <a:latin typeface="Carlito"/>
                <a:cs typeface="Carlito"/>
              </a:rPr>
              <a:t>равновесие, </a:t>
            </a:r>
            <a:r>
              <a:rPr sz="2800" spc="-5" dirty="0">
                <a:latin typeface="Carlito"/>
                <a:cs typeface="Carlito"/>
              </a:rPr>
              <a:t>анализ </a:t>
            </a:r>
            <a:r>
              <a:rPr sz="2800" spc="-25" dirty="0">
                <a:latin typeface="Carlito"/>
                <a:cs typeface="Carlito"/>
              </a:rPr>
              <a:t>входящей  </a:t>
            </a:r>
            <a:r>
              <a:rPr sz="2800" spc="-5" dirty="0">
                <a:latin typeface="Carlito"/>
                <a:cs typeface="Carlito"/>
              </a:rPr>
              <a:t>сенсорной информации при изменении поз </a:t>
            </a:r>
            <a:r>
              <a:rPr sz="2800" spc="-20" dirty="0">
                <a:latin typeface="Carlito"/>
                <a:cs typeface="Carlito"/>
              </a:rPr>
              <a:t>тела, </a:t>
            </a:r>
            <a:r>
              <a:rPr sz="2800" spc="-15" dirty="0">
                <a:latin typeface="Carlito"/>
                <a:cs typeface="Carlito"/>
              </a:rPr>
              <a:t>схема </a:t>
            </a:r>
            <a:r>
              <a:rPr sz="2800" spc="-20" dirty="0">
                <a:latin typeface="Carlito"/>
                <a:cs typeface="Carlito"/>
              </a:rPr>
              <a:t>тела,  </a:t>
            </a:r>
            <a:r>
              <a:rPr sz="2800" spc="-5" dirty="0">
                <a:latin typeface="Carlito"/>
                <a:cs typeface="Carlito"/>
              </a:rPr>
              <a:t>образование </a:t>
            </a:r>
            <a:r>
              <a:rPr sz="2800" spc="-15" dirty="0">
                <a:latin typeface="Carlito"/>
                <a:cs typeface="Carlito"/>
              </a:rPr>
              <a:t>рефлексов, </a:t>
            </a:r>
            <a:r>
              <a:rPr sz="2800" spc="-5" dirty="0">
                <a:latin typeface="Carlito"/>
                <a:cs typeface="Carlito"/>
              </a:rPr>
              <a:t>планирование </a:t>
            </a:r>
            <a:r>
              <a:rPr sz="2800" spc="-10" dirty="0">
                <a:latin typeface="Carlito"/>
                <a:cs typeface="Carlito"/>
              </a:rPr>
              <a:t>движения</a:t>
            </a:r>
            <a:r>
              <a:rPr sz="2800" spc="114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(праксис).</a:t>
            </a:r>
            <a:endParaRPr sz="2800">
              <a:latin typeface="Carlito"/>
              <a:cs typeface="Carlito"/>
            </a:endParaRPr>
          </a:p>
          <a:p>
            <a:pPr marL="241300" marR="5080" indent="-228600" algn="just">
              <a:lnSpc>
                <a:spcPts val="3030"/>
              </a:lnSpc>
              <a:spcBef>
                <a:spcPts val="1045"/>
              </a:spcBef>
              <a:buFont typeface="Arial"/>
              <a:buChar char="•"/>
              <a:tabLst>
                <a:tab pos="241300" algn="l"/>
              </a:tabLst>
            </a:pPr>
            <a:r>
              <a:rPr sz="2800" u="heavy" spc="-7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Без </a:t>
            </a:r>
            <a:r>
              <a:rPr sz="2800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прохождения </a:t>
            </a:r>
            <a:r>
              <a:rPr sz="2800" u="heavy" spc="-2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этого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этапа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не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разовьется коммуникация</a:t>
            </a:r>
            <a:r>
              <a:rPr sz="2800" spc="-1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и речь,  и </a:t>
            </a:r>
            <a:r>
              <a:rPr sz="2800" spc="-10" dirty="0">
                <a:latin typeface="Carlito"/>
                <a:cs typeface="Carlito"/>
              </a:rPr>
              <a:t>полноценная</a:t>
            </a:r>
            <a:r>
              <a:rPr sz="2800" spc="-2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когниция.</a:t>
            </a:r>
            <a:endParaRPr sz="2800">
              <a:latin typeface="Carlito"/>
              <a:cs typeface="Carlito"/>
            </a:endParaRPr>
          </a:p>
          <a:p>
            <a:pPr marL="241300" indent="-228600" algn="just">
              <a:lnSpc>
                <a:spcPts val="3190"/>
              </a:lnSpc>
              <a:spcBef>
                <a:spcPts val="61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latin typeface="Carlito"/>
                <a:cs typeface="Carlito"/>
              </a:rPr>
              <a:t>Ощущение </a:t>
            </a:r>
            <a:r>
              <a:rPr sz="2800" spc="-25" dirty="0">
                <a:latin typeface="Carlito"/>
                <a:cs typeface="Carlito"/>
              </a:rPr>
              <a:t>тела </a:t>
            </a:r>
            <a:r>
              <a:rPr sz="2800" spc="-5" dirty="0">
                <a:latin typeface="Carlito"/>
                <a:cs typeface="Carlito"/>
              </a:rPr>
              <a:t>и движения база </a:t>
            </a:r>
            <a:r>
              <a:rPr sz="2800" spc="-10" dirty="0">
                <a:latin typeface="Carlito"/>
                <a:cs typeface="Carlito"/>
              </a:rPr>
              <a:t>для </a:t>
            </a:r>
            <a:r>
              <a:rPr sz="2800" spc="-5" dirty="0">
                <a:latin typeface="Carlito"/>
                <a:cs typeface="Carlito"/>
              </a:rPr>
              <a:t>развития понятий «лево»</a:t>
            </a:r>
            <a:r>
              <a:rPr sz="2800" spc="15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и</a:t>
            </a:r>
            <a:endParaRPr sz="2800">
              <a:latin typeface="Carlito"/>
              <a:cs typeface="Carlito"/>
            </a:endParaRPr>
          </a:p>
          <a:p>
            <a:pPr marL="241300" marR="1352550">
              <a:lnSpc>
                <a:spcPts val="3030"/>
              </a:lnSpc>
              <a:spcBef>
                <a:spcPts val="210"/>
              </a:spcBef>
            </a:pPr>
            <a:r>
              <a:rPr sz="2800" spc="-5" dirty="0">
                <a:latin typeface="Carlito"/>
                <a:cs typeface="Carlito"/>
              </a:rPr>
              <a:t>«право», </a:t>
            </a:r>
            <a:r>
              <a:rPr sz="2800" spc="-10" dirty="0">
                <a:latin typeface="Carlito"/>
                <a:cs typeface="Carlito"/>
              </a:rPr>
              <a:t>«далеко» </a:t>
            </a:r>
            <a:r>
              <a:rPr sz="2800" spc="-5" dirty="0">
                <a:latin typeface="Carlito"/>
                <a:cs typeface="Carlito"/>
              </a:rPr>
              <a:t>и </a:t>
            </a:r>
            <a:r>
              <a:rPr sz="2800" spc="-15" dirty="0">
                <a:latin typeface="Carlito"/>
                <a:cs typeface="Carlito"/>
              </a:rPr>
              <a:t>«близко», </a:t>
            </a:r>
            <a:r>
              <a:rPr sz="2800" spc="-10" dirty="0">
                <a:latin typeface="Carlito"/>
                <a:cs typeface="Carlito"/>
              </a:rPr>
              <a:t>«быстро </a:t>
            </a:r>
            <a:r>
              <a:rPr sz="2800" spc="-5" dirty="0">
                <a:latin typeface="Carlito"/>
                <a:cs typeface="Carlito"/>
              </a:rPr>
              <a:t>и </a:t>
            </a:r>
            <a:r>
              <a:rPr sz="2800" spc="-10" dirty="0">
                <a:latin typeface="Carlito"/>
                <a:cs typeface="Carlito"/>
              </a:rPr>
              <a:t>медленно» </a:t>
            </a:r>
            <a:r>
              <a:rPr sz="2800" spc="-40" dirty="0">
                <a:latin typeface="Carlito"/>
                <a:cs typeface="Carlito"/>
              </a:rPr>
              <a:t>т.е.  </a:t>
            </a:r>
            <a:r>
              <a:rPr sz="2800" spc="-5" dirty="0">
                <a:latin typeface="Carlito"/>
                <a:cs typeface="Carlito"/>
              </a:rPr>
              <a:t>пространственного </a:t>
            </a:r>
            <a:r>
              <a:rPr sz="2800" dirty="0">
                <a:latin typeface="Carlito"/>
                <a:cs typeface="Carlito"/>
              </a:rPr>
              <a:t>понимания </a:t>
            </a:r>
            <a:r>
              <a:rPr sz="2800" spc="-5" dirty="0">
                <a:latin typeface="Carlito"/>
                <a:cs typeface="Carlito"/>
              </a:rPr>
              <a:t>и </a:t>
            </a:r>
            <a:r>
              <a:rPr sz="2800" dirty="0">
                <a:latin typeface="Carlito"/>
                <a:cs typeface="Carlito"/>
              </a:rPr>
              <a:t>понимания</a:t>
            </a:r>
            <a:r>
              <a:rPr sz="2800" spc="2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времени.</a:t>
            </a:r>
            <a:endParaRPr sz="2800">
              <a:latin typeface="Carlito"/>
              <a:cs typeface="Carlito"/>
            </a:endParaRPr>
          </a:p>
          <a:p>
            <a:pPr marL="241300">
              <a:lnSpc>
                <a:spcPts val="2805"/>
              </a:lnSpc>
            </a:pPr>
            <a:r>
              <a:rPr sz="2800" dirty="0">
                <a:latin typeface="Carlito"/>
                <a:cs typeface="Carlito"/>
              </a:rPr>
              <a:t>Понимания </a:t>
            </a:r>
            <a:r>
              <a:rPr sz="2800" spc="-5" dirty="0">
                <a:latin typeface="Carlito"/>
                <a:cs typeface="Carlito"/>
              </a:rPr>
              <a:t>постановки </a:t>
            </a:r>
            <a:r>
              <a:rPr sz="2800" spc="-25" dirty="0">
                <a:latin typeface="Carlito"/>
                <a:cs typeface="Carlito"/>
              </a:rPr>
              <a:t>цели </a:t>
            </a:r>
            <a:r>
              <a:rPr sz="2800" spc="-10" dirty="0">
                <a:latin typeface="Carlito"/>
                <a:cs typeface="Carlito"/>
              </a:rPr>
              <a:t>(целеполагания) </a:t>
            </a:r>
            <a:r>
              <a:rPr sz="2800" spc="-5" dirty="0">
                <a:latin typeface="Carlito"/>
                <a:cs typeface="Carlito"/>
              </a:rPr>
              <a:t>и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достижения</a:t>
            </a:r>
            <a:endParaRPr sz="2800">
              <a:latin typeface="Carlito"/>
              <a:cs typeface="Carlito"/>
            </a:endParaRPr>
          </a:p>
          <a:p>
            <a:pPr marL="241300">
              <a:lnSpc>
                <a:spcPts val="3190"/>
              </a:lnSpc>
            </a:pPr>
            <a:r>
              <a:rPr sz="2800" spc="-15" dirty="0">
                <a:latin typeface="Carlito"/>
                <a:cs typeface="Carlito"/>
              </a:rPr>
              <a:t>желаемого.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61949"/>
            <a:ext cx="10249535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4560"/>
              </a:lnSpc>
              <a:spcBef>
                <a:spcPts val="95"/>
              </a:spcBef>
            </a:pPr>
            <a:r>
              <a:rPr sz="4000" spc="-755" dirty="0">
                <a:solidFill>
                  <a:srgbClr val="006FC0"/>
                </a:solidFill>
              </a:rPr>
              <a:t>С </a:t>
            </a:r>
            <a:r>
              <a:rPr sz="4000" spc="-200" dirty="0">
                <a:solidFill>
                  <a:srgbClr val="006FC0"/>
                </a:solidFill>
              </a:rPr>
              <a:t>3 </a:t>
            </a:r>
            <a:r>
              <a:rPr sz="4000" spc="-155" dirty="0">
                <a:solidFill>
                  <a:srgbClr val="006FC0"/>
                </a:solidFill>
              </a:rPr>
              <a:t>до </a:t>
            </a:r>
            <a:r>
              <a:rPr sz="4000" spc="-200" dirty="0">
                <a:solidFill>
                  <a:srgbClr val="006FC0"/>
                </a:solidFill>
              </a:rPr>
              <a:t>6 </a:t>
            </a:r>
            <a:r>
              <a:rPr sz="4000" spc="-295" dirty="0">
                <a:solidFill>
                  <a:srgbClr val="006FC0"/>
                </a:solidFill>
              </a:rPr>
              <a:t>лет </a:t>
            </a:r>
            <a:r>
              <a:rPr sz="4000" spc="-225" dirty="0">
                <a:solidFill>
                  <a:srgbClr val="006FC0"/>
                </a:solidFill>
              </a:rPr>
              <a:t>совершенствование</a:t>
            </a:r>
            <a:r>
              <a:rPr sz="4000" spc="-375" dirty="0">
                <a:solidFill>
                  <a:srgbClr val="006FC0"/>
                </a:solidFill>
              </a:rPr>
              <a:t> </a:t>
            </a:r>
            <a:r>
              <a:rPr sz="4000" spc="-114" dirty="0">
                <a:solidFill>
                  <a:srgbClr val="006FC0"/>
                </a:solidFill>
              </a:rPr>
              <a:t>и</a:t>
            </a:r>
            <a:endParaRPr sz="4000"/>
          </a:p>
          <a:p>
            <a:pPr marL="12700" marR="5080">
              <a:lnSpc>
                <a:spcPts val="4320"/>
              </a:lnSpc>
              <a:spcBef>
                <a:spcPts val="305"/>
              </a:spcBef>
            </a:pPr>
            <a:r>
              <a:rPr sz="4000" spc="-235" dirty="0">
                <a:solidFill>
                  <a:srgbClr val="006FC0"/>
                </a:solidFill>
              </a:rPr>
              <a:t>формирование </a:t>
            </a:r>
            <a:r>
              <a:rPr sz="4000" spc="-200" dirty="0">
                <a:solidFill>
                  <a:srgbClr val="006FC0"/>
                </a:solidFill>
              </a:rPr>
              <a:t>праксиса, </a:t>
            </a:r>
            <a:r>
              <a:rPr sz="4000" spc="-145" dirty="0">
                <a:solidFill>
                  <a:srgbClr val="006FC0"/>
                </a:solidFill>
              </a:rPr>
              <a:t>когнитивно-моторное  </a:t>
            </a:r>
            <a:r>
              <a:rPr sz="4000" spc="-210" dirty="0">
                <a:solidFill>
                  <a:srgbClr val="006FC0"/>
                </a:solidFill>
              </a:rPr>
              <a:t>развитие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2413507"/>
            <a:ext cx="10355580" cy="308546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241300" marR="857885" indent="-228600">
              <a:lnSpc>
                <a:spcPct val="80000"/>
              </a:lnSpc>
              <a:spcBef>
                <a:spcPts val="725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-10" dirty="0">
                <a:latin typeface="Carlito"/>
                <a:cs typeface="Carlito"/>
              </a:rPr>
              <a:t>Координация </a:t>
            </a:r>
            <a:r>
              <a:rPr sz="2600" spc="-20" dirty="0">
                <a:latin typeface="Carlito"/>
                <a:cs typeface="Carlito"/>
              </a:rPr>
              <a:t>глаз-рука, </a:t>
            </a:r>
            <a:r>
              <a:rPr sz="2600" spc="-15" dirty="0">
                <a:latin typeface="Carlito"/>
                <a:cs typeface="Carlito"/>
              </a:rPr>
              <a:t>контроль </a:t>
            </a:r>
            <a:r>
              <a:rPr sz="2600" spc="-20" dirty="0">
                <a:latin typeface="Carlito"/>
                <a:cs typeface="Carlito"/>
              </a:rPr>
              <a:t>глазодвигательных </a:t>
            </a:r>
            <a:r>
              <a:rPr sz="2600" spc="-10" dirty="0">
                <a:latin typeface="Carlito"/>
                <a:cs typeface="Carlito"/>
              </a:rPr>
              <a:t>движений,  </a:t>
            </a:r>
            <a:r>
              <a:rPr sz="2600" dirty="0">
                <a:latin typeface="Carlito"/>
                <a:cs typeface="Carlito"/>
              </a:rPr>
              <a:t>постуральный </a:t>
            </a:r>
            <a:r>
              <a:rPr sz="2600" spc="-15" dirty="0">
                <a:latin typeface="Carlito"/>
                <a:cs typeface="Carlito"/>
              </a:rPr>
              <a:t>контроль </a:t>
            </a:r>
            <a:r>
              <a:rPr sz="2600" spc="-10" dirty="0">
                <a:latin typeface="Carlito"/>
                <a:cs typeface="Carlito"/>
              </a:rPr>
              <a:t>(положение </a:t>
            </a:r>
            <a:r>
              <a:rPr sz="2600" spc="-15" dirty="0">
                <a:latin typeface="Carlito"/>
                <a:cs typeface="Carlito"/>
              </a:rPr>
              <a:t>тела), </a:t>
            </a:r>
            <a:r>
              <a:rPr sz="2600" spc="-5" dirty="0">
                <a:latin typeface="Carlito"/>
                <a:cs typeface="Carlito"/>
              </a:rPr>
              <a:t>слухоречевые </a:t>
            </a:r>
            <a:r>
              <a:rPr sz="2600" dirty="0">
                <a:latin typeface="Carlito"/>
                <a:cs typeface="Carlito"/>
              </a:rPr>
              <a:t>навыки,  визуально-пространственные навыки, </a:t>
            </a:r>
            <a:r>
              <a:rPr sz="2600" spc="-5" dirty="0">
                <a:latin typeface="Carlito"/>
                <a:cs typeface="Carlito"/>
              </a:rPr>
              <a:t>внимание </a:t>
            </a:r>
            <a:r>
              <a:rPr sz="2600" spc="-20" dirty="0">
                <a:latin typeface="Carlito"/>
                <a:cs typeface="Carlito"/>
              </a:rPr>
              <a:t>(удержание,  </a:t>
            </a:r>
            <a:r>
              <a:rPr sz="2600" spc="-10" dirty="0">
                <a:latin typeface="Carlito"/>
                <a:cs typeface="Carlito"/>
              </a:rPr>
              <a:t>контроль,</a:t>
            </a:r>
            <a:r>
              <a:rPr sz="2600" spc="-15" dirty="0">
                <a:latin typeface="Carlito"/>
                <a:cs typeface="Carlito"/>
              </a:rPr>
              <a:t> </a:t>
            </a:r>
            <a:r>
              <a:rPr sz="2600" dirty="0">
                <a:latin typeface="Carlito"/>
                <a:cs typeface="Carlito"/>
              </a:rPr>
              <a:t>переключение).</a:t>
            </a:r>
            <a:endParaRPr sz="2600">
              <a:latin typeface="Carlito"/>
              <a:cs typeface="Carlito"/>
            </a:endParaRPr>
          </a:p>
          <a:p>
            <a:pPr marL="241300" marR="5080" indent="-228600">
              <a:lnSpc>
                <a:spcPct val="8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-10" dirty="0">
                <a:latin typeface="Carlito"/>
                <a:cs typeface="Carlito"/>
              </a:rPr>
              <a:t>Речь </a:t>
            </a:r>
            <a:r>
              <a:rPr sz="2600" spc="-15" dirty="0">
                <a:latin typeface="Carlito"/>
                <a:cs typeface="Carlito"/>
              </a:rPr>
              <a:t>это </a:t>
            </a:r>
            <a:r>
              <a:rPr sz="2600" dirty="0">
                <a:latin typeface="Carlito"/>
                <a:cs typeface="Carlito"/>
              </a:rPr>
              <a:t>во </a:t>
            </a:r>
            <a:r>
              <a:rPr sz="2600" spc="-5" dirty="0">
                <a:latin typeface="Carlito"/>
                <a:cs typeface="Carlito"/>
              </a:rPr>
              <a:t>многом </a:t>
            </a:r>
            <a:r>
              <a:rPr sz="2600" spc="-10" dirty="0">
                <a:latin typeface="Carlito"/>
                <a:cs typeface="Carlito"/>
              </a:rPr>
              <a:t>двигательный </a:t>
            </a:r>
            <a:r>
              <a:rPr sz="2600" dirty="0">
                <a:latin typeface="Carlito"/>
                <a:cs typeface="Carlito"/>
              </a:rPr>
              <a:t>навык, </a:t>
            </a:r>
            <a:r>
              <a:rPr sz="2600" spc="-10" dirty="0">
                <a:latin typeface="Carlito"/>
                <a:cs typeface="Carlito"/>
              </a:rPr>
              <a:t>близкий </a:t>
            </a:r>
            <a:r>
              <a:rPr sz="2600" dirty="0">
                <a:latin typeface="Carlito"/>
                <a:cs typeface="Carlito"/>
              </a:rPr>
              <a:t>к </a:t>
            </a:r>
            <a:r>
              <a:rPr sz="2600" spc="-15" dirty="0">
                <a:latin typeface="Carlito"/>
                <a:cs typeface="Carlito"/>
              </a:rPr>
              <a:t>мелкомоторным  </a:t>
            </a:r>
            <a:r>
              <a:rPr sz="2600" dirty="0">
                <a:latin typeface="Carlito"/>
                <a:cs typeface="Carlito"/>
              </a:rPr>
              <a:t>функциям. Развивается </a:t>
            </a:r>
            <a:r>
              <a:rPr sz="2600" spc="-5" dirty="0">
                <a:latin typeface="Carlito"/>
                <a:cs typeface="Carlito"/>
              </a:rPr>
              <a:t>параллельно. Но! </a:t>
            </a:r>
            <a:r>
              <a:rPr sz="2600" dirty="0">
                <a:latin typeface="Carlito"/>
                <a:cs typeface="Carlito"/>
              </a:rPr>
              <a:t>Развить </a:t>
            </a:r>
            <a:r>
              <a:rPr sz="2600" spc="-5" dirty="0">
                <a:latin typeface="Carlito"/>
                <a:cs typeface="Carlito"/>
              </a:rPr>
              <a:t>речь, </a:t>
            </a:r>
            <a:r>
              <a:rPr sz="2600" dirty="0">
                <a:latin typeface="Carlito"/>
                <a:cs typeface="Carlito"/>
              </a:rPr>
              <a:t>через </a:t>
            </a:r>
            <a:r>
              <a:rPr sz="2600" spc="-5" dirty="0">
                <a:latin typeface="Carlito"/>
                <a:cs typeface="Carlito"/>
              </a:rPr>
              <a:t>мелкую  </a:t>
            </a:r>
            <a:r>
              <a:rPr sz="2600" spc="-10" dirty="0">
                <a:latin typeface="Carlito"/>
                <a:cs typeface="Carlito"/>
              </a:rPr>
              <a:t>моторику </a:t>
            </a:r>
            <a:r>
              <a:rPr sz="2600" dirty="0">
                <a:latin typeface="Carlito"/>
                <a:cs typeface="Carlito"/>
              </a:rPr>
              <a:t>невозможно. </a:t>
            </a:r>
            <a:r>
              <a:rPr sz="2600" spc="-5" dirty="0">
                <a:latin typeface="Carlito"/>
                <a:cs typeface="Carlito"/>
              </a:rPr>
              <a:t>Моторные </a:t>
            </a:r>
            <a:r>
              <a:rPr sz="2600" dirty="0">
                <a:latin typeface="Carlito"/>
                <a:cs typeface="Carlito"/>
              </a:rPr>
              <a:t>функции </a:t>
            </a:r>
            <a:r>
              <a:rPr sz="2600" spc="-10" dirty="0">
                <a:latin typeface="Carlito"/>
                <a:cs typeface="Carlito"/>
              </a:rPr>
              <a:t>влияют </a:t>
            </a:r>
            <a:r>
              <a:rPr sz="2600" dirty="0">
                <a:latin typeface="Carlito"/>
                <a:cs typeface="Carlito"/>
              </a:rPr>
              <a:t>на </a:t>
            </a:r>
            <a:r>
              <a:rPr sz="2600" spc="-10" dirty="0">
                <a:latin typeface="Carlito"/>
                <a:cs typeface="Carlito"/>
              </a:rPr>
              <a:t>артикуляцию, </a:t>
            </a:r>
            <a:r>
              <a:rPr sz="2600" dirty="0">
                <a:latin typeface="Carlito"/>
                <a:cs typeface="Carlito"/>
              </a:rPr>
              <a:t>но  не </a:t>
            </a:r>
            <a:r>
              <a:rPr sz="2600" spc="-10" dirty="0">
                <a:latin typeface="Carlito"/>
                <a:cs typeface="Carlito"/>
              </a:rPr>
              <a:t>влияют </a:t>
            </a:r>
            <a:r>
              <a:rPr sz="2600" dirty="0">
                <a:latin typeface="Carlito"/>
                <a:cs typeface="Carlito"/>
              </a:rPr>
              <a:t>на </a:t>
            </a:r>
            <a:r>
              <a:rPr sz="2600" spc="-5" dirty="0">
                <a:latin typeface="Carlito"/>
                <a:cs typeface="Carlito"/>
              </a:rPr>
              <a:t>создание </a:t>
            </a:r>
            <a:r>
              <a:rPr sz="2600" dirty="0">
                <a:latin typeface="Carlito"/>
                <a:cs typeface="Carlito"/>
              </a:rPr>
              <a:t>и </a:t>
            </a:r>
            <a:r>
              <a:rPr sz="2600" spc="-20" dirty="0">
                <a:latin typeface="Carlito"/>
                <a:cs typeface="Carlito"/>
              </a:rPr>
              <a:t>удержание </a:t>
            </a:r>
            <a:r>
              <a:rPr sz="2600" dirty="0">
                <a:latin typeface="Carlito"/>
                <a:cs typeface="Carlito"/>
              </a:rPr>
              <a:t>образа слова, не </a:t>
            </a:r>
            <a:r>
              <a:rPr sz="2600" spc="-10" dirty="0">
                <a:latin typeface="Carlito"/>
                <a:cs typeface="Carlito"/>
              </a:rPr>
              <a:t>влияют</a:t>
            </a:r>
            <a:r>
              <a:rPr sz="2600" spc="-80" dirty="0">
                <a:latin typeface="Carlito"/>
                <a:cs typeface="Carlito"/>
              </a:rPr>
              <a:t> </a:t>
            </a:r>
            <a:r>
              <a:rPr sz="2600" dirty="0">
                <a:latin typeface="Carlito"/>
                <a:cs typeface="Carlito"/>
              </a:rPr>
              <a:t>на</a:t>
            </a:r>
            <a:endParaRPr sz="2600">
              <a:latin typeface="Carlito"/>
              <a:cs typeface="Carlito"/>
            </a:endParaRPr>
          </a:p>
          <a:p>
            <a:pPr marL="241300">
              <a:lnSpc>
                <a:spcPts val="2495"/>
              </a:lnSpc>
            </a:pPr>
            <a:r>
              <a:rPr sz="2600" dirty="0">
                <a:latin typeface="Carlito"/>
                <a:cs typeface="Carlito"/>
              </a:rPr>
              <a:t>распознавание слов и</a:t>
            </a:r>
            <a:r>
              <a:rPr sz="2600" spc="-40" dirty="0">
                <a:latin typeface="Carlito"/>
                <a:cs typeface="Carlito"/>
              </a:rPr>
              <a:t> </a:t>
            </a:r>
            <a:r>
              <a:rPr sz="2600" spc="-30" dirty="0">
                <a:latin typeface="Carlito"/>
                <a:cs typeface="Carlito"/>
              </a:rPr>
              <a:t>т.п.</a:t>
            </a:r>
            <a:endParaRPr sz="2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730313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95" dirty="0">
                <a:solidFill>
                  <a:srgbClr val="006FC0"/>
                </a:solidFill>
              </a:rPr>
              <a:t>6-12 </a:t>
            </a:r>
            <a:r>
              <a:rPr spc="-320" dirty="0">
                <a:solidFill>
                  <a:srgbClr val="006FC0"/>
                </a:solidFill>
              </a:rPr>
              <a:t>лет </a:t>
            </a:r>
            <a:r>
              <a:rPr spc="-155" dirty="0">
                <a:solidFill>
                  <a:srgbClr val="006FC0"/>
                </a:solidFill>
              </a:rPr>
              <a:t>когнитивное</a:t>
            </a:r>
            <a:r>
              <a:rPr spc="-229" dirty="0">
                <a:solidFill>
                  <a:srgbClr val="006FC0"/>
                </a:solidFill>
              </a:rPr>
              <a:t> </a:t>
            </a:r>
            <a:r>
              <a:rPr spc="-225" dirty="0">
                <a:solidFill>
                  <a:srgbClr val="006FC0"/>
                </a:solidFill>
              </a:rPr>
              <a:t>развитие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65757"/>
            <a:ext cx="9600565" cy="1057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ts val="2810"/>
              </a:lnSpc>
              <a:spcBef>
                <a:spcPts val="10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rlito"/>
                <a:cs typeface="Carlito"/>
              </a:rPr>
              <a:t>Сложные </a:t>
            </a:r>
            <a:r>
              <a:rPr sz="2600" spc="-5" dirty="0">
                <a:latin typeface="Carlito"/>
                <a:cs typeface="Carlito"/>
              </a:rPr>
              <a:t>формы поведения, </a:t>
            </a:r>
            <a:r>
              <a:rPr sz="2600" dirty="0">
                <a:latin typeface="Carlito"/>
                <a:cs typeface="Carlito"/>
              </a:rPr>
              <a:t>сложные </a:t>
            </a:r>
            <a:r>
              <a:rPr sz="2600" spc="-5" dirty="0">
                <a:latin typeface="Carlito"/>
                <a:cs typeface="Carlito"/>
              </a:rPr>
              <a:t>движения,</a:t>
            </a:r>
            <a:r>
              <a:rPr sz="2600" spc="-100" dirty="0">
                <a:latin typeface="Carlito"/>
                <a:cs typeface="Carlito"/>
              </a:rPr>
              <a:t> </a:t>
            </a:r>
            <a:r>
              <a:rPr sz="2600" spc="-10" dirty="0">
                <a:latin typeface="Carlito"/>
                <a:cs typeface="Carlito"/>
              </a:rPr>
              <a:t>полный</a:t>
            </a:r>
            <a:endParaRPr sz="2600">
              <a:latin typeface="Carlito"/>
              <a:cs typeface="Carlito"/>
            </a:endParaRPr>
          </a:p>
          <a:p>
            <a:pPr marL="241300" marR="5080">
              <a:lnSpc>
                <a:spcPct val="80000"/>
              </a:lnSpc>
              <a:spcBef>
                <a:spcPts val="315"/>
              </a:spcBef>
            </a:pPr>
            <a:r>
              <a:rPr sz="2600" spc="-10" dirty="0">
                <a:latin typeface="Carlito"/>
                <a:cs typeface="Carlito"/>
              </a:rPr>
              <a:t>психомоторный контроль, </a:t>
            </a:r>
            <a:r>
              <a:rPr sz="2600" spc="-5" dirty="0">
                <a:latin typeface="Carlito"/>
                <a:cs typeface="Carlito"/>
              </a:rPr>
              <a:t>познавательные </a:t>
            </a:r>
            <a:r>
              <a:rPr sz="2600" dirty="0">
                <a:latin typeface="Carlito"/>
                <a:cs typeface="Carlito"/>
              </a:rPr>
              <a:t>навыки, </a:t>
            </a:r>
            <a:r>
              <a:rPr sz="2600" spc="-5" dirty="0">
                <a:latin typeface="Carlito"/>
                <a:cs typeface="Carlito"/>
              </a:rPr>
              <a:t>повседневная  </a:t>
            </a:r>
            <a:r>
              <a:rPr sz="2600" dirty="0">
                <a:latin typeface="Carlito"/>
                <a:cs typeface="Carlito"/>
              </a:rPr>
              <a:t>активность,</a:t>
            </a:r>
            <a:endParaRPr sz="26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5065014"/>
            <a:ext cx="8654415" cy="73977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241300" marR="5080" indent="-228600">
              <a:lnSpc>
                <a:spcPct val="80000"/>
              </a:lnSpc>
              <a:spcBef>
                <a:spcPts val="72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rlito"/>
                <a:cs typeface="Carlito"/>
              </a:rPr>
              <a:t>С 6 </a:t>
            </a:r>
            <a:r>
              <a:rPr sz="2600" spc="-5" dirty="0">
                <a:latin typeface="Carlito"/>
                <a:cs typeface="Carlito"/>
              </a:rPr>
              <a:t>лет </a:t>
            </a:r>
            <a:r>
              <a:rPr sz="2600" dirty="0">
                <a:latin typeface="Carlito"/>
                <a:cs typeface="Carlito"/>
              </a:rPr>
              <a:t>и далее – </a:t>
            </a:r>
            <a:r>
              <a:rPr sz="2600" spc="-10" dirty="0">
                <a:latin typeface="Carlito"/>
                <a:cs typeface="Carlito"/>
              </a:rPr>
              <a:t>академическое </a:t>
            </a:r>
            <a:r>
              <a:rPr sz="2600" dirty="0">
                <a:latin typeface="Carlito"/>
                <a:cs typeface="Carlito"/>
              </a:rPr>
              <a:t>обучение с</a:t>
            </a:r>
            <a:r>
              <a:rPr sz="2600" spc="-170" dirty="0">
                <a:latin typeface="Carlito"/>
                <a:cs typeface="Carlito"/>
              </a:rPr>
              <a:t> </a:t>
            </a:r>
            <a:r>
              <a:rPr sz="2600" dirty="0">
                <a:latin typeface="Carlito"/>
                <a:cs typeface="Carlito"/>
              </a:rPr>
              <a:t>возможностью  абстрагировать и переносить</a:t>
            </a:r>
            <a:r>
              <a:rPr sz="2600" spc="-25" dirty="0">
                <a:latin typeface="Carlito"/>
                <a:cs typeface="Carlito"/>
              </a:rPr>
              <a:t> </a:t>
            </a:r>
            <a:r>
              <a:rPr sz="2600" dirty="0">
                <a:latin typeface="Carlito"/>
                <a:cs typeface="Carlito"/>
              </a:rPr>
              <a:t>навыки.</a:t>
            </a:r>
            <a:endParaRPr sz="2600">
              <a:latin typeface="Carlito"/>
              <a:cs typeface="Carlito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376671" y="2852927"/>
            <a:ext cx="593090" cy="2034539"/>
            <a:chOff x="5376671" y="2852927"/>
            <a:chExt cx="593090" cy="2034539"/>
          </a:xfrm>
        </p:grpSpPr>
        <p:sp>
          <p:nvSpPr>
            <p:cNvPr id="6" name="object 6"/>
            <p:cNvSpPr/>
            <p:nvPr/>
          </p:nvSpPr>
          <p:spPr>
            <a:xfrm>
              <a:off x="5382767" y="2859023"/>
              <a:ext cx="581025" cy="2022475"/>
            </a:xfrm>
            <a:custGeom>
              <a:avLst/>
              <a:gdLst/>
              <a:ahLst/>
              <a:cxnLst/>
              <a:rect l="l" t="t" r="r" b="b"/>
              <a:pathLst>
                <a:path w="581025" h="2022475">
                  <a:moveTo>
                    <a:pt x="435483" y="0"/>
                  </a:moveTo>
                  <a:lnTo>
                    <a:pt x="145161" y="0"/>
                  </a:lnTo>
                  <a:lnTo>
                    <a:pt x="145161" y="1732026"/>
                  </a:lnTo>
                  <a:lnTo>
                    <a:pt x="0" y="1732026"/>
                  </a:lnTo>
                  <a:lnTo>
                    <a:pt x="290322" y="2022348"/>
                  </a:lnTo>
                  <a:lnTo>
                    <a:pt x="580644" y="1732026"/>
                  </a:lnTo>
                  <a:lnTo>
                    <a:pt x="435483" y="1732026"/>
                  </a:lnTo>
                  <a:lnTo>
                    <a:pt x="43548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382767" y="2859023"/>
              <a:ext cx="581025" cy="2022475"/>
            </a:xfrm>
            <a:custGeom>
              <a:avLst/>
              <a:gdLst/>
              <a:ahLst/>
              <a:cxnLst/>
              <a:rect l="l" t="t" r="r" b="b"/>
              <a:pathLst>
                <a:path w="581025" h="2022475">
                  <a:moveTo>
                    <a:pt x="0" y="1732026"/>
                  </a:moveTo>
                  <a:lnTo>
                    <a:pt x="145161" y="1732026"/>
                  </a:lnTo>
                  <a:lnTo>
                    <a:pt x="145161" y="0"/>
                  </a:lnTo>
                  <a:lnTo>
                    <a:pt x="435483" y="0"/>
                  </a:lnTo>
                  <a:lnTo>
                    <a:pt x="435483" y="1732026"/>
                  </a:lnTo>
                  <a:lnTo>
                    <a:pt x="580644" y="1732026"/>
                  </a:lnTo>
                  <a:lnTo>
                    <a:pt x="290322" y="2022348"/>
                  </a:lnTo>
                  <a:lnTo>
                    <a:pt x="0" y="1732026"/>
                  </a:lnTo>
                  <a:close/>
                </a:path>
              </a:pathLst>
            </a:custGeom>
            <a:ln w="12191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</a:pPr>
            <a:r>
              <a:rPr spc="-185" dirty="0"/>
              <a:t>Как </a:t>
            </a:r>
            <a:r>
              <a:rPr spc="-225" dirty="0"/>
              <a:t>определить </a:t>
            </a:r>
            <a:r>
              <a:rPr spc="-210" dirty="0"/>
              <a:t>сенсомоторный</a:t>
            </a:r>
            <a:r>
              <a:rPr spc="-290" dirty="0"/>
              <a:t> </a:t>
            </a:r>
            <a:r>
              <a:rPr spc="-250" dirty="0"/>
              <a:t>возраст  </a:t>
            </a:r>
            <a:r>
              <a:rPr spc="-254" dirty="0"/>
              <a:t>развития?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10207625" cy="463486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300" algn="l"/>
                <a:tab pos="2592070" algn="l"/>
              </a:tabLst>
            </a:pPr>
            <a:r>
              <a:rPr sz="2800" spc="-20" dirty="0">
                <a:solidFill>
                  <a:srgbClr val="5B9BD4"/>
                </a:solidFill>
                <a:latin typeface="Carlito"/>
                <a:cs typeface="Carlito"/>
              </a:rPr>
              <a:t>Наблюдаем</a:t>
            </a:r>
            <a:r>
              <a:rPr sz="2800" spc="-15" dirty="0">
                <a:solidFill>
                  <a:srgbClr val="5B9BD4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5B9BD4"/>
                </a:solidFill>
                <a:latin typeface="Carlito"/>
                <a:cs typeface="Carlito"/>
              </a:rPr>
              <a:t>за	движением,</a:t>
            </a:r>
            <a:r>
              <a:rPr sz="2800" spc="-20" dirty="0">
                <a:solidFill>
                  <a:srgbClr val="5B9BD4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5B9BD4"/>
                </a:solidFill>
                <a:latin typeface="Carlito"/>
                <a:cs typeface="Carlito"/>
              </a:rPr>
              <a:t>поведением.</a:t>
            </a:r>
            <a:endParaRPr sz="2800">
              <a:latin typeface="Carlito"/>
              <a:cs typeface="Carlito"/>
            </a:endParaRPr>
          </a:p>
          <a:p>
            <a:pPr marL="241300" marR="5080" indent="-228600">
              <a:lnSpc>
                <a:spcPct val="90000"/>
              </a:lnSpc>
              <a:spcBef>
                <a:spcPts val="101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Carlito"/>
                <a:cs typeface="Carlito"/>
              </a:rPr>
              <a:t>Координация </a:t>
            </a:r>
            <a:r>
              <a:rPr sz="2800" spc="-25" dirty="0">
                <a:latin typeface="Carlito"/>
                <a:cs typeface="Carlito"/>
              </a:rPr>
              <a:t>глаз-рука, </a:t>
            </a:r>
            <a:r>
              <a:rPr sz="2800" spc="-20" dirty="0">
                <a:latin typeface="Carlito"/>
                <a:cs typeface="Carlito"/>
              </a:rPr>
              <a:t>контроль </a:t>
            </a:r>
            <a:r>
              <a:rPr sz="2800" spc="-25" dirty="0">
                <a:latin typeface="Carlito"/>
                <a:cs typeface="Carlito"/>
              </a:rPr>
              <a:t>глазодвигательных </a:t>
            </a:r>
            <a:r>
              <a:rPr sz="2800" spc="-10" dirty="0">
                <a:latin typeface="Carlito"/>
                <a:cs typeface="Carlito"/>
              </a:rPr>
              <a:t>движений,  </a:t>
            </a:r>
            <a:r>
              <a:rPr sz="2800" spc="-5" dirty="0">
                <a:latin typeface="Carlito"/>
                <a:cs typeface="Carlito"/>
              </a:rPr>
              <a:t>постуральный </a:t>
            </a:r>
            <a:r>
              <a:rPr sz="2800" spc="-15" dirty="0">
                <a:latin typeface="Carlito"/>
                <a:cs typeface="Carlito"/>
              </a:rPr>
              <a:t>контроль (положение тела), </a:t>
            </a:r>
            <a:r>
              <a:rPr sz="2800" spc="-10" dirty="0">
                <a:latin typeface="Carlito"/>
                <a:cs typeface="Carlito"/>
              </a:rPr>
              <a:t>слухоречевые </a:t>
            </a:r>
            <a:r>
              <a:rPr sz="2800" dirty="0">
                <a:latin typeface="Carlito"/>
                <a:cs typeface="Carlito"/>
              </a:rPr>
              <a:t>навыки,  </a:t>
            </a:r>
            <a:r>
              <a:rPr sz="2800" spc="-5" dirty="0">
                <a:latin typeface="Carlito"/>
                <a:cs typeface="Carlito"/>
              </a:rPr>
              <a:t>визуально-пространственные навыки, </a:t>
            </a:r>
            <a:r>
              <a:rPr sz="2800" dirty="0">
                <a:latin typeface="Carlito"/>
                <a:cs typeface="Carlito"/>
              </a:rPr>
              <a:t>внимание </a:t>
            </a:r>
            <a:r>
              <a:rPr sz="2800" spc="-20" dirty="0">
                <a:latin typeface="Carlito"/>
                <a:cs typeface="Carlito"/>
              </a:rPr>
              <a:t>(удержание,  </a:t>
            </a:r>
            <a:r>
              <a:rPr sz="2800" spc="-15" dirty="0">
                <a:latin typeface="Carlito"/>
                <a:cs typeface="Carlito"/>
              </a:rPr>
              <a:t>контроль, </a:t>
            </a:r>
            <a:r>
              <a:rPr sz="2800" spc="-5" dirty="0">
                <a:latin typeface="Carlito"/>
                <a:cs typeface="Carlito"/>
              </a:rPr>
              <a:t>переключение) – </a:t>
            </a:r>
            <a:r>
              <a:rPr sz="2800" b="1" spc="-5" dirty="0">
                <a:latin typeface="Carlito"/>
                <a:cs typeface="Carlito"/>
              </a:rPr>
              <a:t>развиты в </a:t>
            </a:r>
            <a:r>
              <a:rPr sz="2800" b="1" spc="-15" dirty="0">
                <a:latin typeface="Carlito"/>
                <a:cs typeface="Carlito"/>
              </a:rPr>
              <a:t>полной </a:t>
            </a:r>
            <a:r>
              <a:rPr sz="2800" b="1" spc="-10" dirty="0">
                <a:latin typeface="Carlito"/>
                <a:cs typeface="Carlito"/>
              </a:rPr>
              <a:t>мере, </a:t>
            </a:r>
            <a:r>
              <a:rPr sz="2800" b="1" spc="-20" dirty="0">
                <a:latin typeface="Carlito"/>
                <a:cs typeface="Carlito"/>
              </a:rPr>
              <a:t>даже </a:t>
            </a:r>
            <a:r>
              <a:rPr sz="2800" b="1" spc="-10" dirty="0">
                <a:latin typeface="Carlito"/>
                <a:cs typeface="Carlito"/>
              </a:rPr>
              <a:t>при  </a:t>
            </a:r>
            <a:r>
              <a:rPr sz="2800" b="1" spc="-15" dirty="0">
                <a:latin typeface="Carlito"/>
                <a:cs typeface="Carlito"/>
              </a:rPr>
              <a:t>отсутствующей </a:t>
            </a:r>
            <a:r>
              <a:rPr sz="2800" b="1" spc="-5" dirty="0">
                <a:latin typeface="Carlito"/>
                <a:cs typeface="Carlito"/>
              </a:rPr>
              <a:t>вербальной речи – возраст развития старше</a:t>
            </a:r>
            <a:r>
              <a:rPr sz="2800" b="1" spc="200" dirty="0">
                <a:latin typeface="Carlito"/>
                <a:cs typeface="Carlito"/>
              </a:rPr>
              <a:t> </a:t>
            </a:r>
            <a:r>
              <a:rPr sz="2800" b="1" spc="-5" dirty="0">
                <a:latin typeface="Carlito"/>
                <a:cs typeface="Carlito"/>
              </a:rPr>
              <a:t>6</a:t>
            </a:r>
            <a:endParaRPr sz="2800">
              <a:latin typeface="Carlito"/>
              <a:cs typeface="Carlito"/>
            </a:endParaRPr>
          </a:p>
          <a:p>
            <a:pPr marL="241300">
              <a:lnSpc>
                <a:spcPts val="3025"/>
              </a:lnSpc>
            </a:pPr>
            <a:r>
              <a:rPr sz="2800" b="1" spc="-30" dirty="0">
                <a:latin typeface="Carlito"/>
                <a:cs typeface="Carlito"/>
              </a:rPr>
              <a:t>лет.</a:t>
            </a:r>
            <a:endParaRPr sz="2800">
              <a:latin typeface="Carlito"/>
              <a:cs typeface="Carlito"/>
            </a:endParaRPr>
          </a:p>
          <a:p>
            <a:pPr marL="241300" marR="527050" indent="-228600" algn="just">
              <a:lnSpc>
                <a:spcPts val="3020"/>
              </a:lnSpc>
              <a:spcBef>
                <a:spcPts val="104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rlito"/>
                <a:cs typeface="Carlito"/>
              </a:rPr>
              <a:t>Плохо </a:t>
            </a:r>
            <a:r>
              <a:rPr sz="2800" spc="-10" dirty="0">
                <a:latin typeface="Carlito"/>
                <a:cs typeface="Carlito"/>
              </a:rPr>
              <a:t>выражены </a:t>
            </a:r>
            <a:r>
              <a:rPr sz="2800" spc="-5" dirty="0">
                <a:latin typeface="Carlito"/>
                <a:cs typeface="Carlito"/>
              </a:rPr>
              <a:t>: ориентация по </a:t>
            </a:r>
            <a:r>
              <a:rPr sz="2800" spc="-10" dirty="0">
                <a:latin typeface="Carlito"/>
                <a:cs typeface="Carlito"/>
              </a:rPr>
              <a:t>сторонам </a:t>
            </a:r>
            <a:r>
              <a:rPr sz="2800" spc="-15" dirty="0">
                <a:latin typeface="Carlito"/>
                <a:cs typeface="Carlito"/>
              </a:rPr>
              <a:t>тела, </a:t>
            </a:r>
            <a:r>
              <a:rPr sz="2800" spc="-5" dirty="0">
                <a:latin typeface="Carlito"/>
                <a:cs typeface="Carlito"/>
              </a:rPr>
              <a:t>равновесие,  </a:t>
            </a:r>
            <a:r>
              <a:rPr sz="2800" spc="-15" dirty="0">
                <a:latin typeface="Carlito"/>
                <a:cs typeface="Carlito"/>
              </a:rPr>
              <a:t>схема </a:t>
            </a:r>
            <a:r>
              <a:rPr sz="2800" spc="-20" dirty="0">
                <a:latin typeface="Carlito"/>
                <a:cs typeface="Carlito"/>
              </a:rPr>
              <a:t>тела, </a:t>
            </a:r>
            <a:r>
              <a:rPr sz="2800" dirty="0">
                <a:latin typeface="Carlito"/>
                <a:cs typeface="Carlito"/>
              </a:rPr>
              <a:t>образование </a:t>
            </a:r>
            <a:r>
              <a:rPr sz="2800" spc="-15" dirty="0">
                <a:latin typeface="Carlito"/>
                <a:cs typeface="Carlito"/>
              </a:rPr>
              <a:t>рефлексов, </a:t>
            </a:r>
            <a:r>
              <a:rPr sz="2800" spc="-5" dirty="0">
                <a:latin typeface="Carlito"/>
                <a:cs typeface="Carlito"/>
              </a:rPr>
              <a:t>планирование движения  (праксис), понятия «лево» и «право», </a:t>
            </a:r>
            <a:r>
              <a:rPr sz="2800" spc="-10" dirty="0">
                <a:latin typeface="Carlito"/>
                <a:cs typeface="Carlito"/>
              </a:rPr>
              <a:t>«далеко» </a:t>
            </a:r>
            <a:r>
              <a:rPr sz="2800" spc="-5" dirty="0">
                <a:latin typeface="Carlito"/>
                <a:cs typeface="Carlito"/>
              </a:rPr>
              <a:t>и</a:t>
            </a:r>
            <a:r>
              <a:rPr sz="2800" spc="13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«близко»,</a:t>
            </a:r>
            <a:endParaRPr sz="2800">
              <a:latin typeface="Carlito"/>
              <a:cs typeface="Carlito"/>
            </a:endParaRPr>
          </a:p>
          <a:p>
            <a:pPr marL="241300" algn="just">
              <a:lnSpc>
                <a:spcPts val="2990"/>
              </a:lnSpc>
            </a:pPr>
            <a:r>
              <a:rPr sz="2800" spc="-10" dirty="0">
                <a:latin typeface="Carlito"/>
                <a:cs typeface="Carlito"/>
              </a:rPr>
              <a:t>«быстро </a:t>
            </a:r>
            <a:r>
              <a:rPr sz="2800" spc="-5" dirty="0">
                <a:latin typeface="Carlito"/>
                <a:cs typeface="Carlito"/>
              </a:rPr>
              <a:t>и </a:t>
            </a:r>
            <a:r>
              <a:rPr sz="2800" spc="-10" dirty="0">
                <a:latin typeface="Carlito"/>
                <a:cs typeface="Carlito"/>
              </a:rPr>
              <a:t>медленно» </a:t>
            </a:r>
            <a:r>
              <a:rPr sz="2800" spc="-5" dirty="0">
                <a:latin typeface="Carlito"/>
                <a:cs typeface="Carlito"/>
              </a:rPr>
              <a:t>- </a:t>
            </a:r>
            <a:r>
              <a:rPr sz="2800" b="1" spc="-5" dirty="0">
                <a:latin typeface="Carlito"/>
                <a:cs typeface="Carlito"/>
              </a:rPr>
              <a:t>возраст развития </a:t>
            </a:r>
            <a:r>
              <a:rPr sz="2800" b="1" spc="-10" dirty="0">
                <a:latin typeface="Carlito"/>
                <a:cs typeface="Carlito"/>
              </a:rPr>
              <a:t>меньше </a:t>
            </a:r>
            <a:r>
              <a:rPr sz="2800" b="1" spc="-5" dirty="0">
                <a:latin typeface="Carlito"/>
                <a:cs typeface="Carlito"/>
              </a:rPr>
              <a:t>3</a:t>
            </a:r>
            <a:r>
              <a:rPr sz="2800" b="1" spc="185" dirty="0">
                <a:latin typeface="Carlito"/>
                <a:cs typeface="Carlito"/>
              </a:rPr>
              <a:t> </a:t>
            </a:r>
            <a:r>
              <a:rPr sz="2800" b="1" spc="-35" dirty="0">
                <a:latin typeface="Carlito"/>
                <a:cs typeface="Carlito"/>
              </a:rPr>
              <a:t>лет.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59661"/>
            <a:ext cx="10358120" cy="412115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marR="676910" indent="-228600" algn="just">
              <a:lnSpc>
                <a:spcPct val="80000"/>
              </a:lnSpc>
              <a:spcBef>
                <a:spcPts val="7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rlito"/>
                <a:cs typeface="Carlito"/>
              </a:rPr>
              <a:t>Плохо </a:t>
            </a:r>
            <a:r>
              <a:rPr sz="2800" spc="-10" dirty="0">
                <a:latin typeface="Carlito"/>
                <a:cs typeface="Carlito"/>
              </a:rPr>
              <a:t>выражены </a:t>
            </a:r>
            <a:r>
              <a:rPr sz="2800" spc="-5" dirty="0">
                <a:latin typeface="Carlito"/>
                <a:cs typeface="Carlito"/>
              </a:rPr>
              <a:t>: ориентация по </a:t>
            </a:r>
            <a:r>
              <a:rPr sz="2800" spc="-10" dirty="0">
                <a:latin typeface="Carlito"/>
                <a:cs typeface="Carlito"/>
              </a:rPr>
              <a:t>сторонам </a:t>
            </a:r>
            <a:r>
              <a:rPr sz="2800" spc="-20" dirty="0">
                <a:latin typeface="Carlito"/>
                <a:cs typeface="Carlito"/>
              </a:rPr>
              <a:t>тела, </a:t>
            </a:r>
            <a:r>
              <a:rPr sz="2800" dirty="0">
                <a:latin typeface="Carlito"/>
                <a:cs typeface="Carlito"/>
              </a:rPr>
              <a:t>равновесие,  </a:t>
            </a:r>
            <a:r>
              <a:rPr sz="2800" spc="-15" dirty="0">
                <a:latin typeface="Carlito"/>
                <a:cs typeface="Carlito"/>
              </a:rPr>
              <a:t>схема </a:t>
            </a:r>
            <a:r>
              <a:rPr sz="2800" spc="-20" dirty="0">
                <a:latin typeface="Carlito"/>
                <a:cs typeface="Carlito"/>
              </a:rPr>
              <a:t>тела, </a:t>
            </a:r>
            <a:r>
              <a:rPr sz="2800" dirty="0">
                <a:latin typeface="Carlito"/>
                <a:cs typeface="Carlito"/>
              </a:rPr>
              <a:t>образование </a:t>
            </a:r>
            <a:r>
              <a:rPr sz="2800" spc="-15" dirty="0">
                <a:latin typeface="Carlito"/>
                <a:cs typeface="Carlito"/>
              </a:rPr>
              <a:t>рефлексов, </a:t>
            </a:r>
            <a:r>
              <a:rPr sz="2800" spc="-5" dirty="0">
                <a:latin typeface="Carlito"/>
                <a:cs typeface="Carlito"/>
              </a:rPr>
              <a:t>планирование движения  (праксис), понятия «лево» и «право», </a:t>
            </a:r>
            <a:r>
              <a:rPr sz="2800" spc="-10" dirty="0">
                <a:latin typeface="Carlito"/>
                <a:cs typeface="Carlito"/>
              </a:rPr>
              <a:t>«далеко» </a:t>
            </a:r>
            <a:r>
              <a:rPr sz="2800" spc="-5" dirty="0">
                <a:latin typeface="Carlito"/>
                <a:cs typeface="Carlito"/>
              </a:rPr>
              <a:t>и</a:t>
            </a:r>
            <a:r>
              <a:rPr sz="2800" spc="12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«близко»,</a:t>
            </a:r>
            <a:endParaRPr sz="2800">
              <a:latin typeface="Carlito"/>
              <a:cs typeface="Carlito"/>
            </a:endParaRPr>
          </a:p>
          <a:p>
            <a:pPr marL="241300">
              <a:lnSpc>
                <a:spcPts val="2350"/>
              </a:lnSpc>
            </a:pPr>
            <a:r>
              <a:rPr sz="2800" spc="-10" dirty="0">
                <a:latin typeface="Carlito"/>
                <a:cs typeface="Carlito"/>
              </a:rPr>
              <a:t>«быстро </a:t>
            </a:r>
            <a:r>
              <a:rPr sz="2800" spc="-5" dirty="0">
                <a:latin typeface="Carlito"/>
                <a:cs typeface="Carlito"/>
              </a:rPr>
              <a:t>и </a:t>
            </a:r>
            <a:r>
              <a:rPr sz="2800" spc="-10" dirty="0">
                <a:latin typeface="Carlito"/>
                <a:cs typeface="Carlito"/>
              </a:rPr>
              <a:t>медленно» </a:t>
            </a:r>
            <a:r>
              <a:rPr sz="2800" spc="-5" dirty="0">
                <a:latin typeface="Carlito"/>
                <a:cs typeface="Carlito"/>
              </a:rPr>
              <a:t>+ ИГРЫ с </a:t>
            </a:r>
            <a:r>
              <a:rPr sz="2800" spc="-10" dirty="0">
                <a:latin typeface="Carlito"/>
                <a:cs typeface="Carlito"/>
              </a:rPr>
              <a:t>предметами </a:t>
            </a:r>
            <a:r>
              <a:rPr sz="2800" dirty="0">
                <a:latin typeface="Carlito"/>
                <a:cs typeface="Carlito"/>
              </a:rPr>
              <a:t>вне </a:t>
            </a:r>
            <a:r>
              <a:rPr sz="2800" spc="-10" dirty="0">
                <a:latin typeface="Carlito"/>
                <a:cs typeface="Carlito"/>
              </a:rPr>
              <a:t>связи </a:t>
            </a:r>
            <a:r>
              <a:rPr sz="2800" spc="-5" dirty="0">
                <a:latin typeface="Carlito"/>
                <a:cs typeface="Carlito"/>
              </a:rPr>
              <a:t>с</a:t>
            </a:r>
            <a:r>
              <a:rPr sz="2800" spc="18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их</a:t>
            </a:r>
            <a:endParaRPr sz="2800">
              <a:latin typeface="Carlito"/>
              <a:cs typeface="Carlito"/>
            </a:endParaRPr>
          </a:p>
          <a:p>
            <a:pPr marL="241300">
              <a:lnSpc>
                <a:spcPts val="2690"/>
              </a:lnSpc>
            </a:pPr>
            <a:r>
              <a:rPr sz="2800" spc="-5" dirty="0">
                <a:latin typeface="Carlito"/>
                <a:cs typeface="Carlito"/>
              </a:rPr>
              <a:t>назначением, </a:t>
            </a:r>
            <a:r>
              <a:rPr sz="2800" dirty="0">
                <a:latin typeface="Carlito"/>
                <a:cs typeface="Carlito"/>
              </a:rPr>
              <a:t>активное </a:t>
            </a:r>
            <a:r>
              <a:rPr sz="2800" spc="-10" dirty="0">
                <a:latin typeface="Carlito"/>
                <a:cs typeface="Carlito"/>
              </a:rPr>
              <a:t>исследование </a:t>
            </a:r>
            <a:r>
              <a:rPr sz="2800" spc="-5" dirty="0">
                <a:latin typeface="Carlito"/>
                <a:cs typeface="Carlito"/>
              </a:rPr>
              <a:t>мира при помощи рта</a:t>
            </a:r>
            <a:r>
              <a:rPr sz="2800" spc="-3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–</a:t>
            </a:r>
            <a:endParaRPr sz="2800">
              <a:latin typeface="Carlito"/>
              <a:cs typeface="Carlito"/>
            </a:endParaRPr>
          </a:p>
          <a:p>
            <a:pPr marL="241300">
              <a:lnSpc>
                <a:spcPts val="3025"/>
              </a:lnSpc>
            </a:pPr>
            <a:r>
              <a:rPr sz="2800" b="1" spc="-5" dirty="0">
                <a:latin typeface="Carlito"/>
                <a:cs typeface="Carlito"/>
              </a:rPr>
              <a:t>возраст развития </a:t>
            </a:r>
            <a:r>
              <a:rPr sz="2800" b="1" spc="-10" dirty="0">
                <a:latin typeface="Carlito"/>
                <a:cs typeface="Carlito"/>
              </a:rPr>
              <a:t>менее </a:t>
            </a:r>
            <a:r>
              <a:rPr sz="2800" b="1" spc="-5" dirty="0">
                <a:latin typeface="Carlito"/>
                <a:cs typeface="Carlito"/>
              </a:rPr>
              <a:t>1,5</a:t>
            </a:r>
            <a:r>
              <a:rPr sz="2800" b="1" spc="150" dirty="0">
                <a:latin typeface="Carlito"/>
                <a:cs typeface="Carlito"/>
              </a:rPr>
              <a:t> </a:t>
            </a:r>
            <a:r>
              <a:rPr sz="2800" b="1" spc="-30" dirty="0">
                <a:latin typeface="Carlito"/>
                <a:cs typeface="Carlito"/>
              </a:rPr>
              <a:t>лет.</a:t>
            </a:r>
            <a:endParaRPr sz="2800">
              <a:latin typeface="Carlito"/>
              <a:cs typeface="Carlito"/>
            </a:endParaRPr>
          </a:p>
          <a:p>
            <a:pPr marL="241300" marR="168910" indent="-228600">
              <a:lnSpc>
                <a:spcPts val="2690"/>
              </a:lnSpc>
              <a:spcBef>
                <a:spcPts val="969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80" dirty="0">
                <a:latin typeface="Carlito"/>
                <a:cs typeface="Carlito"/>
              </a:rPr>
              <a:t>Тоже </a:t>
            </a:r>
            <a:r>
              <a:rPr sz="2800" dirty="0">
                <a:latin typeface="Carlito"/>
                <a:cs typeface="Carlito"/>
              </a:rPr>
              <a:t>самое </a:t>
            </a:r>
            <a:r>
              <a:rPr sz="2800" spc="-5" dirty="0">
                <a:latin typeface="Carlito"/>
                <a:cs typeface="Carlito"/>
              </a:rPr>
              <a:t>+ ИГРЫ без </a:t>
            </a:r>
            <a:r>
              <a:rPr sz="2800" spc="-15" dirty="0">
                <a:latin typeface="Carlito"/>
                <a:cs typeface="Carlito"/>
              </a:rPr>
              <a:t>предметов, </a:t>
            </a:r>
            <a:r>
              <a:rPr sz="2800" spc="-5" dirty="0">
                <a:latin typeface="Carlito"/>
                <a:cs typeface="Carlito"/>
              </a:rPr>
              <a:t>направлены </a:t>
            </a:r>
            <a:r>
              <a:rPr sz="2800" dirty="0">
                <a:latin typeface="Carlito"/>
                <a:cs typeface="Carlito"/>
              </a:rPr>
              <a:t>на </a:t>
            </a:r>
            <a:r>
              <a:rPr sz="2800" spc="-10" dirty="0">
                <a:latin typeface="Carlito"/>
                <a:cs typeface="Carlito"/>
              </a:rPr>
              <a:t>исследование  своего </a:t>
            </a:r>
            <a:r>
              <a:rPr sz="2800" spc="-25" dirty="0">
                <a:latin typeface="Carlito"/>
                <a:cs typeface="Carlito"/>
              </a:rPr>
              <a:t>тела </a:t>
            </a:r>
            <a:r>
              <a:rPr sz="2800" spc="-5" dirty="0">
                <a:latin typeface="Carlito"/>
                <a:cs typeface="Carlito"/>
              </a:rPr>
              <a:t>– </a:t>
            </a:r>
            <a:r>
              <a:rPr sz="2800" b="1" spc="-5" dirty="0">
                <a:latin typeface="Carlito"/>
                <a:cs typeface="Carlito"/>
              </a:rPr>
              <a:t>возраст развития </a:t>
            </a:r>
            <a:r>
              <a:rPr sz="2800" b="1" spc="-10" dirty="0">
                <a:latin typeface="Carlito"/>
                <a:cs typeface="Carlito"/>
              </a:rPr>
              <a:t>менее </a:t>
            </a:r>
            <a:r>
              <a:rPr sz="2800" b="1" spc="-5" dirty="0">
                <a:latin typeface="Carlito"/>
                <a:cs typeface="Carlito"/>
              </a:rPr>
              <a:t>7-8</a:t>
            </a:r>
            <a:r>
              <a:rPr sz="2800" b="1" spc="160" dirty="0">
                <a:latin typeface="Carlito"/>
                <a:cs typeface="Carlito"/>
              </a:rPr>
              <a:t> </a:t>
            </a:r>
            <a:r>
              <a:rPr sz="2800" b="1" spc="-10" dirty="0">
                <a:latin typeface="Carlito"/>
                <a:cs typeface="Carlito"/>
              </a:rPr>
              <a:t>месяцев.</a:t>
            </a:r>
            <a:endParaRPr sz="2800">
              <a:latin typeface="Carlito"/>
              <a:cs typeface="Carlito"/>
            </a:endParaRPr>
          </a:p>
          <a:p>
            <a:pPr marL="241300" marR="5080" indent="-228600">
              <a:lnSpc>
                <a:spcPct val="80000"/>
              </a:lnSpc>
              <a:spcBef>
                <a:spcPts val="103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80" dirty="0">
                <a:latin typeface="Carlito"/>
                <a:cs typeface="Carlito"/>
              </a:rPr>
              <a:t>Тоже </a:t>
            </a:r>
            <a:r>
              <a:rPr sz="2800" dirty="0">
                <a:latin typeface="Carlito"/>
                <a:cs typeface="Carlito"/>
              </a:rPr>
              <a:t>самое </a:t>
            </a:r>
            <a:r>
              <a:rPr sz="2800" spc="-5" dirty="0">
                <a:latin typeface="Carlito"/>
                <a:cs typeface="Carlito"/>
              </a:rPr>
              <a:t>+ нет разницы при </a:t>
            </a:r>
            <a:r>
              <a:rPr sz="2800" spc="-10" dirty="0">
                <a:latin typeface="Carlito"/>
                <a:cs typeface="Carlito"/>
              </a:rPr>
              <a:t>использовании </a:t>
            </a:r>
            <a:r>
              <a:rPr sz="2800" spc="-15" dirty="0">
                <a:latin typeface="Carlito"/>
                <a:cs typeface="Carlito"/>
              </a:rPr>
              <a:t>рук </a:t>
            </a:r>
            <a:r>
              <a:rPr sz="2800" spc="-5" dirty="0">
                <a:latin typeface="Carlito"/>
                <a:cs typeface="Carlito"/>
              </a:rPr>
              <a:t>(левая, правая),  нет асинхронных движений, движение бросками </a:t>
            </a:r>
            <a:r>
              <a:rPr sz="2800" spc="-10" dirty="0">
                <a:latin typeface="Carlito"/>
                <a:cs typeface="Carlito"/>
              </a:rPr>
              <a:t>вперед верхней  половины </a:t>
            </a:r>
            <a:r>
              <a:rPr sz="2800" spc="-25" dirty="0">
                <a:latin typeface="Carlito"/>
                <a:cs typeface="Carlito"/>
              </a:rPr>
              <a:t>тела </a:t>
            </a:r>
            <a:r>
              <a:rPr sz="2800" b="1" spc="-5" dirty="0">
                <a:latin typeface="Carlito"/>
                <a:cs typeface="Carlito"/>
              </a:rPr>
              <a:t>возраст развития </a:t>
            </a:r>
            <a:r>
              <a:rPr sz="2800" b="1" spc="-15" dirty="0">
                <a:latin typeface="Carlito"/>
                <a:cs typeface="Carlito"/>
              </a:rPr>
              <a:t>до </a:t>
            </a:r>
            <a:r>
              <a:rPr sz="2800" b="1" spc="-5" dirty="0">
                <a:latin typeface="Carlito"/>
                <a:cs typeface="Carlito"/>
              </a:rPr>
              <a:t>5</a:t>
            </a:r>
            <a:r>
              <a:rPr sz="2800" b="1" spc="95" dirty="0">
                <a:latin typeface="Carlito"/>
                <a:cs typeface="Carlito"/>
              </a:rPr>
              <a:t> </a:t>
            </a:r>
            <a:r>
              <a:rPr sz="2800" b="1" spc="-10" dirty="0">
                <a:latin typeface="Carlito"/>
                <a:cs typeface="Carlito"/>
              </a:rPr>
              <a:t>месяцев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93189"/>
            <a:ext cx="10240010" cy="3395979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5080" indent="-228600">
              <a:lnSpc>
                <a:spcPts val="3030"/>
              </a:lnSpc>
              <a:spcBef>
                <a:spcPts val="4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Пациент после </a:t>
            </a:r>
            <a:r>
              <a:rPr sz="2800" spc="-10" dirty="0">
                <a:latin typeface="Carlito"/>
                <a:cs typeface="Carlito"/>
              </a:rPr>
              <a:t>повреждения </a:t>
            </a:r>
            <a:r>
              <a:rPr sz="2800" spc="-5" dirty="0">
                <a:latin typeface="Carlito"/>
                <a:cs typeface="Carlito"/>
              </a:rPr>
              <a:t>ЦНС </a:t>
            </a:r>
            <a:r>
              <a:rPr sz="2800" spc="-15" dirty="0">
                <a:latin typeface="Carlito"/>
                <a:cs typeface="Carlito"/>
              </a:rPr>
              <a:t>может </a:t>
            </a:r>
            <a:r>
              <a:rPr sz="2800" spc="-10" dirty="0">
                <a:latin typeface="Carlito"/>
                <a:cs typeface="Carlito"/>
              </a:rPr>
              <a:t>откатиться </a:t>
            </a:r>
            <a:r>
              <a:rPr sz="2800" spc="-5" dirty="0">
                <a:latin typeface="Carlito"/>
                <a:cs typeface="Carlito"/>
              </a:rPr>
              <a:t>на уровень </a:t>
            </a:r>
            <a:r>
              <a:rPr sz="2800" spc="-65" dirty="0">
                <a:latin typeface="Carlito"/>
                <a:cs typeface="Carlito"/>
              </a:rPr>
              <a:t>2-  </a:t>
            </a:r>
            <a:r>
              <a:rPr sz="2800" spc="-5" dirty="0">
                <a:latin typeface="Carlito"/>
                <a:cs typeface="Carlito"/>
              </a:rPr>
              <a:t>3 </a:t>
            </a:r>
            <a:r>
              <a:rPr sz="2800" spc="-10" dirty="0">
                <a:latin typeface="Carlito"/>
                <a:cs typeface="Carlito"/>
              </a:rPr>
              <a:t>месячного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ребенка.</a:t>
            </a:r>
            <a:endParaRPr sz="2800">
              <a:latin typeface="Carlito"/>
              <a:cs typeface="Carlito"/>
            </a:endParaRPr>
          </a:p>
          <a:p>
            <a:pPr marL="241300" marR="78105" indent="-228600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Развивать </a:t>
            </a:r>
            <a:r>
              <a:rPr sz="2800" spc="-10" dirty="0">
                <a:latin typeface="Carlito"/>
                <a:cs typeface="Carlito"/>
              </a:rPr>
              <a:t>чувствительность, </a:t>
            </a:r>
            <a:r>
              <a:rPr sz="2800" spc="-5" dirty="0">
                <a:latin typeface="Carlito"/>
                <a:cs typeface="Carlito"/>
              </a:rPr>
              <a:t>движения, </a:t>
            </a:r>
            <a:r>
              <a:rPr sz="2800" spc="-10" dirty="0">
                <a:latin typeface="Carlito"/>
                <a:cs typeface="Carlito"/>
              </a:rPr>
              <a:t>коммуникацию придется  </a:t>
            </a:r>
            <a:r>
              <a:rPr sz="2800" spc="-5" dirty="0">
                <a:latin typeface="Carlito"/>
                <a:cs typeface="Carlito"/>
              </a:rPr>
              <a:t>с </a:t>
            </a:r>
            <a:r>
              <a:rPr sz="2800" spc="-25" dirty="0">
                <a:latin typeface="Carlito"/>
                <a:cs typeface="Carlito"/>
              </a:rPr>
              <a:t>этого </a:t>
            </a:r>
            <a:r>
              <a:rPr sz="2800" spc="-5" dirty="0">
                <a:latin typeface="Carlito"/>
                <a:cs typeface="Carlito"/>
              </a:rPr>
              <a:t>уровня</a:t>
            </a:r>
            <a:r>
              <a:rPr sz="2800" spc="6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развития.</a:t>
            </a:r>
            <a:endParaRPr sz="2800">
              <a:latin typeface="Carlito"/>
              <a:cs typeface="Carlito"/>
            </a:endParaRPr>
          </a:p>
          <a:p>
            <a:pPr marL="241300" marR="92075" indent="-228600">
              <a:lnSpc>
                <a:spcPct val="90000"/>
              </a:lnSpc>
              <a:spcBef>
                <a:spcPts val="9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Например, тренировать </a:t>
            </a:r>
            <a:r>
              <a:rPr sz="2800" dirty="0">
                <a:latin typeface="Carlito"/>
                <a:cs typeface="Carlito"/>
              </a:rPr>
              <a:t>сначала </a:t>
            </a:r>
            <a:r>
              <a:rPr sz="2800" spc="-10" dirty="0">
                <a:latin typeface="Carlito"/>
                <a:cs typeface="Carlito"/>
              </a:rPr>
              <a:t>повороты </a:t>
            </a:r>
            <a:r>
              <a:rPr sz="2800" spc="-20" dirty="0">
                <a:latin typeface="Carlito"/>
                <a:cs typeface="Carlito"/>
              </a:rPr>
              <a:t>лежа, </a:t>
            </a:r>
            <a:r>
              <a:rPr sz="2800" spc="-10" dirty="0">
                <a:latin typeface="Carlito"/>
                <a:cs typeface="Carlito"/>
              </a:rPr>
              <a:t>дотягивание </a:t>
            </a:r>
            <a:r>
              <a:rPr sz="2800" spc="-20" dirty="0">
                <a:latin typeface="Carlito"/>
                <a:cs typeface="Carlito"/>
              </a:rPr>
              <a:t>до  цели, </a:t>
            </a:r>
            <a:r>
              <a:rPr sz="2800" spc="-15" dirty="0">
                <a:latin typeface="Carlito"/>
                <a:cs typeface="Carlito"/>
              </a:rPr>
              <a:t>подтягивание </a:t>
            </a:r>
            <a:r>
              <a:rPr sz="2800" spc="-5" dirty="0">
                <a:latin typeface="Carlito"/>
                <a:cs typeface="Carlito"/>
              </a:rPr>
              <a:t>к себе </a:t>
            </a:r>
            <a:r>
              <a:rPr sz="2800" spc="-15" dirty="0">
                <a:latin typeface="Carlito"/>
                <a:cs typeface="Carlito"/>
              </a:rPr>
              <a:t>предметов, </a:t>
            </a:r>
            <a:r>
              <a:rPr sz="2800" spc="-10" dirty="0">
                <a:latin typeface="Carlito"/>
                <a:cs typeface="Carlito"/>
              </a:rPr>
              <a:t>коммуникацию </a:t>
            </a:r>
            <a:r>
              <a:rPr sz="2800" spc="-15" dirty="0">
                <a:latin typeface="Carlito"/>
                <a:cs typeface="Carlito"/>
              </a:rPr>
              <a:t>контактом  глазами, </a:t>
            </a:r>
            <a:r>
              <a:rPr sz="2800" spc="-10" dirty="0">
                <a:latin typeface="Carlito"/>
                <a:cs typeface="Carlito"/>
              </a:rPr>
              <a:t>мимикой, звуками. </a:t>
            </a:r>
            <a:r>
              <a:rPr sz="2800" spc="-5" dirty="0">
                <a:latin typeface="Carlito"/>
                <a:cs typeface="Carlito"/>
              </a:rPr>
              <a:t>И </a:t>
            </a:r>
            <a:r>
              <a:rPr sz="2800" spc="-25" dirty="0">
                <a:latin typeface="Carlito"/>
                <a:cs typeface="Carlito"/>
              </a:rPr>
              <a:t>только </a:t>
            </a:r>
            <a:r>
              <a:rPr sz="2800" dirty="0">
                <a:latin typeface="Carlito"/>
                <a:cs typeface="Carlito"/>
              </a:rPr>
              <a:t>после </a:t>
            </a:r>
            <a:r>
              <a:rPr sz="2800" spc="-25" dirty="0">
                <a:latin typeface="Carlito"/>
                <a:cs typeface="Carlito"/>
              </a:rPr>
              <a:t>этого </a:t>
            </a:r>
            <a:r>
              <a:rPr sz="2800" spc="-20" dirty="0">
                <a:latin typeface="Carlito"/>
                <a:cs typeface="Carlito"/>
              </a:rPr>
              <a:t>переходить </a:t>
            </a:r>
            <a:r>
              <a:rPr sz="2800" spc="-5" dirty="0">
                <a:latin typeface="Carlito"/>
                <a:cs typeface="Carlito"/>
              </a:rPr>
              <a:t>к  формированию </a:t>
            </a:r>
            <a:r>
              <a:rPr sz="2800" spc="-10" dirty="0">
                <a:latin typeface="Carlito"/>
                <a:cs typeface="Carlito"/>
              </a:rPr>
              <a:t>опоры </a:t>
            </a:r>
            <a:r>
              <a:rPr sz="2800" spc="-5" dirty="0">
                <a:latin typeface="Carlito"/>
                <a:cs typeface="Carlito"/>
              </a:rPr>
              <a:t>на кисть, захваты, </a:t>
            </a:r>
            <a:r>
              <a:rPr sz="2800" spc="-25" dirty="0">
                <a:latin typeface="Carlito"/>
                <a:cs typeface="Carlito"/>
              </a:rPr>
              <a:t>выход </a:t>
            </a:r>
            <a:r>
              <a:rPr sz="2800" spc="-5" dirty="0">
                <a:latin typeface="Carlito"/>
                <a:cs typeface="Carlito"/>
              </a:rPr>
              <a:t>в позу сидя и</a:t>
            </a:r>
            <a:r>
              <a:rPr sz="2800" spc="245" dirty="0">
                <a:latin typeface="Carlito"/>
                <a:cs typeface="Carlito"/>
              </a:rPr>
              <a:t> </a:t>
            </a:r>
            <a:r>
              <a:rPr sz="2800" spc="-40" dirty="0">
                <a:latin typeface="Carlito"/>
                <a:cs typeface="Carlito"/>
              </a:rPr>
              <a:t>т.п.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31616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20" dirty="0">
                <a:solidFill>
                  <a:srgbClr val="000000"/>
                </a:solidFill>
              </a:rPr>
              <a:t>План</a:t>
            </a:r>
            <a:r>
              <a:rPr spc="-285" dirty="0">
                <a:solidFill>
                  <a:srgbClr val="000000"/>
                </a:solidFill>
              </a:rPr>
              <a:t> </a:t>
            </a:r>
            <a:r>
              <a:rPr spc="-260" dirty="0">
                <a:solidFill>
                  <a:srgbClr val="000000"/>
                </a:solidFill>
              </a:rPr>
              <a:t>занятия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8712200" cy="156146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latin typeface="Carlito"/>
                <a:cs typeface="Carlito"/>
              </a:rPr>
              <a:t>Сенсомоторное </a:t>
            </a:r>
            <a:r>
              <a:rPr sz="2800" dirty="0">
                <a:latin typeface="Carlito"/>
                <a:cs typeface="Carlito"/>
              </a:rPr>
              <a:t>развитие </a:t>
            </a:r>
            <a:r>
              <a:rPr sz="2800" spc="-5" dirty="0">
                <a:latin typeface="Carlito"/>
                <a:cs typeface="Carlito"/>
              </a:rPr>
              <a:t>в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норме.</a:t>
            </a:r>
            <a:endParaRPr sz="28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latin typeface="Carlito"/>
                <a:cs typeface="Carlito"/>
              </a:rPr>
              <a:t>Диагностика </a:t>
            </a:r>
            <a:r>
              <a:rPr sz="2800" spc="-5" dirty="0">
                <a:latin typeface="Carlito"/>
                <a:cs typeface="Carlito"/>
              </a:rPr>
              <a:t>развития.</a:t>
            </a:r>
            <a:endParaRPr sz="28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  <a:tab pos="1323975" algn="l"/>
                <a:tab pos="3465195" algn="l"/>
              </a:tabLst>
            </a:pPr>
            <a:r>
              <a:rPr sz="2800" spc="-5" dirty="0">
                <a:latin typeface="Carlito"/>
                <a:cs typeface="Carlito"/>
              </a:rPr>
              <a:t>Зачем	«взрослому»	</a:t>
            </a:r>
            <a:r>
              <a:rPr sz="2800" spc="-10" dirty="0">
                <a:latin typeface="Carlito"/>
                <a:cs typeface="Carlito"/>
              </a:rPr>
              <a:t>реабилитологу </a:t>
            </a:r>
            <a:r>
              <a:rPr sz="2800" dirty="0">
                <a:latin typeface="Carlito"/>
                <a:cs typeface="Carlito"/>
              </a:rPr>
              <a:t>знания </a:t>
            </a:r>
            <a:r>
              <a:rPr sz="2800" spc="-5" dirty="0">
                <a:latin typeface="Carlito"/>
                <a:cs typeface="Carlito"/>
              </a:rPr>
              <a:t>о</a:t>
            </a:r>
            <a:r>
              <a:rPr sz="2800" spc="-2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развитии.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93189"/>
            <a:ext cx="10200005" cy="390652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5080" indent="-228600">
              <a:lnSpc>
                <a:spcPts val="3030"/>
              </a:lnSpc>
              <a:spcBef>
                <a:spcPts val="4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Carlito"/>
                <a:cs typeface="Carlito"/>
              </a:rPr>
              <a:t>Развитие </a:t>
            </a:r>
            <a:r>
              <a:rPr sz="2800" spc="-10" dirty="0">
                <a:latin typeface="Carlito"/>
                <a:cs typeface="Carlito"/>
              </a:rPr>
              <a:t>сенсомоторной </a:t>
            </a:r>
            <a:r>
              <a:rPr sz="2800" spc="-5" dirty="0">
                <a:latin typeface="Carlito"/>
                <a:cs typeface="Carlito"/>
              </a:rPr>
              <a:t>сферы имеет </a:t>
            </a:r>
            <a:r>
              <a:rPr sz="2800" dirty="0">
                <a:latin typeface="Carlito"/>
                <a:cs typeface="Carlito"/>
              </a:rPr>
              <a:t>свои </a:t>
            </a:r>
            <a:r>
              <a:rPr sz="2800" spc="-10" dirty="0">
                <a:latin typeface="Carlito"/>
                <a:cs typeface="Carlito"/>
              </a:rPr>
              <a:t>последовательности,  </a:t>
            </a:r>
            <a:r>
              <a:rPr sz="2800" spc="-5" dirty="0">
                <a:latin typeface="Carlito"/>
                <a:cs typeface="Carlito"/>
              </a:rPr>
              <a:t>ступени, через </a:t>
            </a:r>
            <a:r>
              <a:rPr sz="2800" spc="-20" dirty="0">
                <a:latin typeface="Carlito"/>
                <a:cs typeface="Carlito"/>
              </a:rPr>
              <a:t>которые </a:t>
            </a:r>
            <a:r>
              <a:rPr sz="2800" spc="-5" dirty="0">
                <a:latin typeface="Carlito"/>
                <a:cs typeface="Carlito"/>
              </a:rPr>
              <a:t>не</a:t>
            </a:r>
            <a:r>
              <a:rPr sz="2800" spc="9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перепрыгнуть.</a:t>
            </a:r>
            <a:endParaRPr sz="28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Невозможно научить пациента бегать, если он </a:t>
            </a:r>
            <a:r>
              <a:rPr sz="2800" dirty="0">
                <a:latin typeface="Carlito"/>
                <a:cs typeface="Carlito"/>
              </a:rPr>
              <a:t>не </a:t>
            </a:r>
            <a:r>
              <a:rPr sz="2800" spc="-15" dirty="0">
                <a:latin typeface="Carlito"/>
                <a:cs typeface="Carlito"/>
              </a:rPr>
              <a:t>может</a:t>
            </a:r>
            <a:r>
              <a:rPr sz="2800" spc="6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стоять.</a:t>
            </a:r>
            <a:endParaRPr sz="2800">
              <a:latin typeface="Carlito"/>
              <a:cs typeface="Carlito"/>
            </a:endParaRPr>
          </a:p>
          <a:p>
            <a:pPr marL="241300" marR="31750" indent="-228600">
              <a:lnSpc>
                <a:spcPts val="3030"/>
              </a:lnSpc>
              <a:spcBef>
                <a:spcPts val="103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Невозможно научить писать </a:t>
            </a:r>
            <a:r>
              <a:rPr sz="2800" dirty="0">
                <a:latin typeface="Carlito"/>
                <a:cs typeface="Carlito"/>
              </a:rPr>
              <a:t>стихи, если </a:t>
            </a:r>
            <a:r>
              <a:rPr sz="2800" spc="-5" dirty="0">
                <a:latin typeface="Carlito"/>
                <a:cs typeface="Carlito"/>
              </a:rPr>
              <a:t>пациент не </a:t>
            </a:r>
            <a:r>
              <a:rPr sz="2800" spc="-10" dirty="0">
                <a:latin typeface="Carlito"/>
                <a:cs typeface="Carlito"/>
              </a:rPr>
              <a:t>умеет </a:t>
            </a:r>
            <a:r>
              <a:rPr sz="2800" spc="-5" dirty="0">
                <a:latin typeface="Carlito"/>
                <a:cs typeface="Carlito"/>
              </a:rPr>
              <a:t>писать  </a:t>
            </a:r>
            <a:r>
              <a:rPr sz="2800" spc="-10" dirty="0">
                <a:latin typeface="Carlito"/>
                <a:cs typeface="Carlito"/>
              </a:rPr>
              <a:t>буквы.</a:t>
            </a:r>
            <a:endParaRPr sz="2800">
              <a:latin typeface="Carlito"/>
              <a:cs typeface="Carlito"/>
            </a:endParaRPr>
          </a:p>
          <a:p>
            <a:pPr marL="241300" indent="-228600">
              <a:lnSpc>
                <a:spcPts val="3195"/>
              </a:lnSpc>
              <a:spcBef>
                <a:spcPts val="61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Специалист по реабилитации </a:t>
            </a:r>
            <a:r>
              <a:rPr sz="2800" b="1" spc="-25" dirty="0">
                <a:latin typeface="Carlito"/>
                <a:cs typeface="Carlito"/>
              </a:rPr>
              <a:t>должен </a:t>
            </a:r>
            <a:r>
              <a:rPr sz="2800" b="1" spc="-15" dirty="0">
                <a:latin typeface="Carlito"/>
                <a:cs typeface="Carlito"/>
              </a:rPr>
              <a:t>уметь</a:t>
            </a:r>
            <a:r>
              <a:rPr sz="2800" b="1" spc="35" dirty="0">
                <a:latin typeface="Carlito"/>
                <a:cs typeface="Carlito"/>
              </a:rPr>
              <a:t> </a:t>
            </a:r>
            <a:r>
              <a:rPr sz="2800" b="1" spc="-15" dirty="0">
                <a:latin typeface="Carlito"/>
                <a:cs typeface="Carlito"/>
              </a:rPr>
              <a:t>определить</a:t>
            </a:r>
            <a:endParaRPr sz="2800">
              <a:latin typeface="Carlito"/>
              <a:cs typeface="Carlito"/>
            </a:endParaRPr>
          </a:p>
          <a:p>
            <a:pPr marL="241300">
              <a:lnSpc>
                <a:spcPts val="3025"/>
              </a:lnSpc>
            </a:pPr>
            <a:r>
              <a:rPr sz="2800" spc="-5" dirty="0">
                <a:latin typeface="Carlito"/>
                <a:cs typeface="Carlito"/>
              </a:rPr>
              <a:t>(диагностировать</a:t>
            </a:r>
            <a:r>
              <a:rPr sz="2800" b="1" spc="-5" dirty="0">
                <a:latin typeface="Carlito"/>
                <a:cs typeface="Carlito"/>
              </a:rPr>
              <a:t>) уровень развития сенсорных,</a:t>
            </a:r>
            <a:r>
              <a:rPr sz="2800" b="1" spc="85" dirty="0">
                <a:latin typeface="Carlito"/>
                <a:cs typeface="Carlito"/>
              </a:rPr>
              <a:t> </a:t>
            </a:r>
            <a:r>
              <a:rPr sz="2800" b="1" spc="-10" dirty="0">
                <a:latin typeface="Carlito"/>
                <a:cs typeface="Carlito"/>
              </a:rPr>
              <a:t>моторных,</a:t>
            </a:r>
            <a:endParaRPr sz="2800">
              <a:latin typeface="Carlito"/>
              <a:cs typeface="Carlito"/>
            </a:endParaRPr>
          </a:p>
          <a:p>
            <a:pPr marL="241300" marR="9525">
              <a:lnSpc>
                <a:spcPts val="3020"/>
              </a:lnSpc>
              <a:spcBef>
                <a:spcPts val="219"/>
              </a:spcBef>
            </a:pPr>
            <a:r>
              <a:rPr sz="2800" b="1" spc="-15" dirty="0">
                <a:latin typeface="Carlito"/>
                <a:cs typeface="Carlito"/>
              </a:rPr>
              <a:t>коммуникативных </a:t>
            </a:r>
            <a:r>
              <a:rPr sz="2800" b="1" spc="-10" dirty="0">
                <a:latin typeface="Carlito"/>
                <a:cs typeface="Carlito"/>
              </a:rPr>
              <a:t>возможностей </a:t>
            </a:r>
            <a:r>
              <a:rPr sz="2800" b="1" spc="-5" dirty="0">
                <a:latin typeface="Carlito"/>
                <a:cs typeface="Carlito"/>
              </a:rPr>
              <a:t>пациента и начинать работу с  уровня развития </a:t>
            </a:r>
            <a:r>
              <a:rPr sz="2800" b="1" dirty="0">
                <a:latin typeface="Carlito"/>
                <a:cs typeface="Carlito"/>
              </a:rPr>
              <a:t>или</a:t>
            </a:r>
            <a:r>
              <a:rPr sz="2800" b="1" spc="75" dirty="0">
                <a:latin typeface="Carlito"/>
                <a:cs typeface="Carlito"/>
              </a:rPr>
              <a:t> </a:t>
            </a:r>
            <a:r>
              <a:rPr sz="2800" b="1" spc="-10" dirty="0">
                <a:latin typeface="Carlito"/>
                <a:cs typeface="Carlito"/>
              </a:rPr>
              <a:t>сохранности!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93189"/>
            <a:ext cx="10307955" cy="403479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5080" indent="-228600">
              <a:lnSpc>
                <a:spcPts val="3030"/>
              </a:lnSpc>
              <a:spcBef>
                <a:spcPts val="4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Очень </a:t>
            </a:r>
            <a:r>
              <a:rPr sz="2800" dirty="0">
                <a:latin typeface="Carlito"/>
                <a:cs typeface="Carlito"/>
              </a:rPr>
              <a:t>важно </a:t>
            </a:r>
            <a:r>
              <a:rPr sz="2800" spc="-5" dirty="0">
                <a:latin typeface="Carlito"/>
                <a:cs typeface="Carlito"/>
              </a:rPr>
              <a:t>правильно </a:t>
            </a:r>
            <a:r>
              <a:rPr sz="2800" spc="-20" dirty="0">
                <a:latin typeface="Carlito"/>
                <a:cs typeface="Carlito"/>
              </a:rPr>
              <a:t>определить </a:t>
            </a:r>
            <a:r>
              <a:rPr sz="2800" spc="-10" dirty="0">
                <a:latin typeface="Carlito"/>
                <a:cs typeface="Carlito"/>
              </a:rPr>
              <a:t>фактический сенсомоторный  </a:t>
            </a:r>
            <a:r>
              <a:rPr sz="2800" spc="-5" dirty="0">
                <a:latin typeface="Carlito"/>
                <a:cs typeface="Carlito"/>
              </a:rPr>
              <a:t>уровень, а не ориентироваться на паспортный</a:t>
            </a:r>
            <a:r>
              <a:rPr sz="2800" spc="13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возраст.</a:t>
            </a:r>
            <a:endParaRPr sz="2800">
              <a:latin typeface="Carlito"/>
              <a:cs typeface="Carlito"/>
            </a:endParaRPr>
          </a:p>
          <a:p>
            <a:pPr marL="241300" marR="139065" indent="-228600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latin typeface="Carlito"/>
                <a:cs typeface="Carlito"/>
              </a:rPr>
              <a:t>Работа </a:t>
            </a:r>
            <a:r>
              <a:rPr sz="2800" spc="-5" dirty="0">
                <a:latin typeface="Carlito"/>
                <a:cs typeface="Carlito"/>
              </a:rPr>
              <a:t>с уровня выше возможностей измучает пациента и станет  </a:t>
            </a:r>
            <a:r>
              <a:rPr sz="2800" spc="-10" dirty="0">
                <a:latin typeface="Carlito"/>
                <a:cs typeface="Carlito"/>
              </a:rPr>
              <a:t>источником </a:t>
            </a:r>
            <a:r>
              <a:rPr sz="2800" spc="-5" dirty="0">
                <a:latin typeface="Carlito"/>
                <a:cs typeface="Carlito"/>
              </a:rPr>
              <a:t>агрессии, так </a:t>
            </a:r>
            <a:r>
              <a:rPr sz="2800" spc="-15" dirty="0">
                <a:latin typeface="Carlito"/>
                <a:cs typeface="Carlito"/>
              </a:rPr>
              <a:t>как </a:t>
            </a:r>
            <a:r>
              <a:rPr sz="2800" spc="-5" dirty="0">
                <a:latin typeface="Carlito"/>
                <a:cs typeface="Carlito"/>
              </a:rPr>
              <a:t>мы </a:t>
            </a:r>
            <a:r>
              <a:rPr sz="2800" spc="-15" dirty="0">
                <a:latin typeface="Carlito"/>
                <a:cs typeface="Carlito"/>
              </a:rPr>
              <a:t>требуем</a:t>
            </a:r>
            <a:r>
              <a:rPr sz="2800" spc="6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невыполнимого.</a:t>
            </a:r>
            <a:endParaRPr sz="2800">
              <a:latin typeface="Carlito"/>
              <a:cs typeface="Carlito"/>
            </a:endParaRPr>
          </a:p>
          <a:p>
            <a:pPr marL="241300" marR="1050925" indent="-228600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latin typeface="Carlito"/>
                <a:cs typeface="Carlito"/>
              </a:rPr>
              <a:t>Работа </a:t>
            </a:r>
            <a:r>
              <a:rPr sz="2800" spc="-5" dirty="0">
                <a:latin typeface="Carlito"/>
                <a:cs typeface="Carlito"/>
              </a:rPr>
              <a:t>с уровня </a:t>
            </a:r>
            <a:r>
              <a:rPr sz="2800" spc="-10" dirty="0">
                <a:latin typeface="Carlito"/>
                <a:cs typeface="Carlito"/>
              </a:rPr>
              <a:t>ниже </a:t>
            </a:r>
            <a:r>
              <a:rPr sz="2800" spc="-5" dirty="0">
                <a:latin typeface="Carlito"/>
                <a:cs typeface="Carlito"/>
              </a:rPr>
              <a:t>возможностей </a:t>
            </a:r>
            <a:r>
              <a:rPr sz="2800" spc="-15" dirty="0">
                <a:latin typeface="Carlito"/>
                <a:cs typeface="Carlito"/>
              </a:rPr>
              <a:t>приведет </a:t>
            </a:r>
            <a:r>
              <a:rPr sz="2800" spc="-5" dirty="0">
                <a:latin typeface="Carlito"/>
                <a:cs typeface="Carlito"/>
              </a:rPr>
              <a:t>к снижению  мотивации и </a:t>
            </a:r>
            <a:r>
              <a:rPr sz="2800" spc="-15" dirty="0">
                <a:latin typeface="Carlito"/>
                <a:cs typeface="Carlito"/>
              </a:rPr>
              <a:t>отказу </a:t>
            </a:r>
            <a:r>
              <a:rPr sz="2800" spc="-10" dirty="0">
                <a:latin typeface="Carlito"/>
                <a:cs typeface="Carlito"/>
              </a:rPr>
              <a:t>от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коммуникации.</a:t>
            </a:r>
            <a:endParaRPr sz="28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Carlito"/>
                <a:cs typeface="Carlito"/>
              </a:rPr>
              <a:t>Следовательно, </a:t>
            </a:r>
            <a:r>
              <a:rPr sz="2800" spc="-20" dirty="0">
                <a:latin typeface="Carlito"/>
                <a:cs typeface="Carlito"/>
              </a:rPr>
              <a:t>необходима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диагностика.</a:t>
            </a:r>
            <a:endParaRPr sz="2800">
              <a:latin typeface="Carlito"/>
              <a:cs typeface="Carlito"/>
            </a:endParaRPr>
          </a:p>
          <a:p>
            <a:pPr marL="241300" marR="788670" indent="-228600">
              <a:lnSpc>
                <a:spcPts val="3020"/>
              </a:lnSpc>
              <a:spcBef>
                <a:spcPts val="105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latin typeface="Carlito"/>
                <a:cs typeface="Carlito"/>
              </a:rPr>
              <a:t>Для </a:t>
            </a:r>
            <a:r>
              <a:rPr sz="2800" spc="-5" dirty="0">
                <a:latin typeface="Carlito"/>
                <a:cs typeface="Carlito"/>
              </a:rPr>
              <a:t>диагностики </a:t>
            </a:r>
            <a:r>
              <a:rPr sz="2800" spc="-15" dirty="0">
                <a:latin typeface="Carlito"/>
                <a:cs typeface="Carlito"/>
              </a:rPr>
              <a:t>используется </a:t>
            </a:r>
            <a:r>
              <a:rPr sz="2800" dirty="0">
                <a:latin typeface="Carlito"/>
                <a:cs typeface="Carlito"/>
              </a:rPr>
              <a:t>сравнение </a:t>
            </a:r>
            <a:r>
              <a:rPr sz="2800" spc="-5" dirty="0">
                <a:latin typeface="Carlito"/>
                <a:cs typeface="Carlito"/>
              </a:rPr>
              <a:t>с нормой развития  </a:t>
            </a:r>
            <a:r>
              <a:rPr sz="2800" spc="-10" dirty="0">
                <a:latin typeface="Carlito"/>
                <a:cs typeface="Carlito"/>
              </a:rPr>
              <a:t>ребенка.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18716" y="365759"/>
            <a:ext cx="8354568" cy="5952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38830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85" dirty="0">
                <a:solidFill>
                  <a:srgbClr val="006FC0"/>
                </a:solidFill>
              </a:rPr>
              <a:t>До </a:t>
            </a:r>
            <a:r>
              <a:rPr spc="-215" dirty="0">
                <a:solidFill>
                  <a:srgbClr val="006FC0"/>
                </a:solidFill>
              </a:rPr>
              <a:t>1 </a:t>
            </a:r>
            <a:r>
              <a:rPr spc="-204" dirty="0">
                <a:solidFill>
                  <a:srgbClr val="006FC0"/>
                </a:solidFill>
              </a:rPr>
              <a:t>года</a:t>
            </a:r>
            <a:r>
              <a:rPr spc="-350" dirty="0">
                <a:solidFill>
                  <a:srgbClr val="006FC0"/>
                </a:solidFill>
              </a:rPr>
              <a:t> </a:t>
            </a:r>
            <a:r>
              <a:rPr spc="-105" dirty="0">
                <a:solidFill>
                  <a:srgbClr val="006FC0"/>
                </a:solidFill>
              </a:rPr>
              <a:t>жизни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7755" y="1546605"/>
            <a:ext cx="6613525" cy="416369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955675" indent="-2286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ЦНС </a:t>
            </a:r>
            <a:r>
              <a:rPr sz="2800" spc="-15" dirty="0">
                <a:latin typeface="Carlito"/>
                <a:cs typeface="Carlito"/>
              </a:rPr>
              <a:t>ребенка </a:t>
            </a:r>
            <a:r>
              <a:rPr sz="2800" spc="-10" dirty="0">
                <a:latin typeface="Carlito"/>
                <a:cs typeface="Carlito"/>
              </a:rPr>
              <a:t>учится </a:t>
            </a:r>
            <a:r>
              <a:rPr sz="2800" spc="-5" dirty="0">
                <a:latin typeface="Carlito"/>
                <a:cs typeface="Carlito"/>
              </a:rPr>
              <a:t>распознавать и  интегрировать сигналы сенсорных  </a:t>
            </a:r>
            <a:r>
              <a:rPr sz="2800" spc="-10" dirty="0">
                <a:latin typeface="Carlito"/>
                <a:cs typeface="Carlito"/>
              </a:rPr>
              <a:t>систем.</a:t>
            </a:r>
            <a:endParaRPr sz="2800">
              <a:latin typeface="Carlito"/>
              <a:cs typeface="Carlito"/>
            </a:endParaRPr>
          </a:p>
          <a:p>
            <a:pPr marL="241300" indent="-228600">
              <a:lnSpc>
                <a:spcPts val="3190"/>
              </a:lnSpc>
              <a:spcBef>
                <a:spcPts val="64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rlito"/>
                <a:cs typeface="Carlito"/>
              </a:rPr>
              <a:t>Тактильная,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вестибулярная,</a:t>
            </a:r>
            <a:endParaRPr sz="2800">
              <a:latin typeface="Carlito"/>
              <a:cs typeface="Carlito"/>
            </a:endParaRPr>
          </a:p>
          <a:p>
            <a:pPr marL="241300">
              <a:lnSpc>
                <a:spcPts val="3025"/>
              </a:lnSpc>
            </a:pPr>
            <a:r>
              <a:rPr sz="2800" spc="-10" dirty="0">
                <a:latin typeface="Carlito"/>
                <a:cs typeface="Carlito"/>
              </a:rPr>
              <a:t>проприоцептивная,</a:t>
            </a:r>
            <a:r>
              <a:rPr sz="2800" spc="4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обонятельная,</a:t>
            </a:r>
            <a:endParaRPr sz="2800">
              <a:latin typeface="Carlito"/>
              <a:cs typeface="Carlito"/>
            </a:endParaRPr>
          </a:p>
          <a:p>
            <a:pPr marL="241300">
              <a:lnSpc>
                <a:spcPts val="3190"/>
              </a:lnSpc>
            </a:pPr>
            <a:r>
              <a:rPr sz="2800" spc="-15" dirty="0">
                <a:latin typeface="Carlito"/>
                <a:cs typeface="Carlito"/>
              </a:rPr>
              <a:t>зрительная, </a:t>
            </a:r>
            <a:r>
              <a:rPr sz="2800" spc="-10" dirty="0">
                <a:latin typeface="Carlito"/>
                <a:cs typeface="Carlito"/>
              </a:rPr>
              <a:t>слуховая </a:t>
            </a:r>
            <a:r>
              <a:rPr sz="2800" spc="-5" dirty="0">
                <a:latin typeface="Carlito"/>
                <a:cs typeface="Carlito"/>
              </a:rPr>
              <a:t>и вкусовая</a:t>
            </a:r>
            <a:r>
              <a:rPr sz="2800" spc="2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системы.</a:t>
            </a:r>
            <a:endParaRPr sz="2800">
              <a:latin typeface="Carlito"/>
              <a:cs typeface="Carlito"/>
            </a:endParaRPr>
          </a:p>
          <a:p>
            <a:pPr marL="241300" marR="1758314" indent="-228600">
              <a:lnSpc>
                <a:spcPts val="3020"/>
              </a:lnSpc>
              <a:spcBef>
                <a:spcPts val="104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Carlito"/>
                <a:cs typeface="Carlito"/>
              </a:rPr>
              <a:t>Это </a:t>
            </a:r>
            <a:r>
              <a:rPr sz="2800" spc="-5" dirty="0">
                <a:latin typeface="Carlito"/>
                <a:cs typeface="Carlito"/>
              </a:rPr>
              <a:t>база </a:t>
            </a:r>
            <a:r>
              <a:rPr sz="2800" spc="-10" dirty="0">
                <a:latin typeface="Carlito"/>
                <a:cs typeface="Carlito"/>
              </a:rPr>
              <a:t>для </a:t>
            </a:r>
            <a:r>
              <a:rPr sz="2800" spc="-5" dirty="0">
                <a:latin typeface="Carlito"/>
                <a:cs typeface="Carlito"/>
              </a:rPr>
              <a:t>развития  </a:t>
            </a:r>
            <a:r>
              <a:rPr sz="2800" spc="-15" dirty="0">
                <a:latin typeface="Carlito"/>
                <a:cs typeface="Carlito"/>
              </a:rPr>
              <a:t>координированных</a:t>
            </a:r>
            <a:r>
              <a:rPr sz="2800" spc="-10" dirty="0">
                <a:latin typeface="Carlito"/>
                <a:cs typeface="Carlito"/>
              </a:rPr>
              <a:t> движений</a:t>
            </a:r>
            <a:endParaRPr sz="2800">
              <a:latin typeface="Carlito"/>
              <a:cs typeface="Carlito"/>
            </a:endParaRPr>
          </a:p>
          <a:p>
            <a:pPr marL="241300" marR="583565">
              <a:lnSpc>
                <a:spcPts val="3030"/>
              </a:lnSpc>
              <a:tabLst>
                <a:tab pos="5829300" algn="l"/>
              </a:tabLst>
            </a:pPr>
            <a:r>
              <a:rPr sz="2800" spc="-5" dirty="0">
                <a:latin typeface="Carlito"/>
                <a:cs typeface="Carlito"/>
              </a:rPr>
              <a:t>(к</a:t>
            </a:r>
            <a:r>
              <a:rPr sz="2800" spc="-40" dirty="0">
                <a:latin typeface="Carlito"/>
                <a:cs typeface="Carlito"/>
              </a:rPr>
              <a:t>р</a:t>
            </a:r>
            <a:r>
              <a:rPr sz="2800" spc="-5" dirty="0">
                <a:latin typeface="Carlito"/>
                <a:cs typeface="Carlito"/>
              </a:rPr>
              <a:t>у</a:t>
            </a:r>
            <a:r>
              <a:rPr sz="2800" spc="-20" dirty="0">
                <a:latin typeface="Carlito"/>
                <a:cs typeface="Carlito"/>
              </a:rPr>
              <a:t>п</a:t>
            </a:r>
            <a:r>
              <a:rPr sz="2800" spc="-5" dirty="0">
                <a:latin typeface="Carlito"/>
                <a:cs typeface="Carlito"/>
              </a:rPr>
              <a:t>ном</a:t>
            </a:r>
            <a:r>
              <a:rPr sz="2800" spc="-20" dirty="0">
                <a:latin typeface="Carlito"/>
                <a:cs typeface="Carlito"/>
              </a:rPr>
              <a:t>о</a:t>
            </a:r>
            <a:r>
              <a:rPr sz="2800" spc="-45" dirty="0">
                <a:latin typeface="Carlito"/>
                <a:cs typeface="Carlito"/>
              </a:rPr>
              <a:t>т</a:t>
            </a:r>
            <a:r>
              <a:rPr sz="2800" spc="-10" dirty="0">
                <a:latin typeface="Carlito"/>
                <a:cs typeface="Carlito"/>
              </a:rPr>
              <a:t>орны</a:t>
            </a:r>
            <a:r>
              <a:rPr sz="2800" spc="-15" dirty="0">
                <a:latin typeface="Carlito"/>
                <a:cs typeface="Carlito"/>
              </a:rPr>
              <a:t>х</a:t>
            </a:r>
            <a:r>
              <a:rPr sz="2800" spc="-5" dirty="0">
                <a:latin typeface="Carlito"/>
                <a:cs typeface="Carlito"/>
              </a:rPr>
              <a:t>,</a:t>
            </a:r>
            <a:r>
              <a:rPr sz="2800" spc="4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м</a:t>
            </a:r>
            <a:r>
              <a:rPr sz="2800" spc="-55" dirty="0">
                <a:latin typeface="Carlito"/>
                <a:cs typeface="Carlito"/>
              </a:rPr>
              <a:t>е</a:t>
            </a:r>
            <a:r>
              <a:rPr sz="2800" spc="-10" dirty="0">
                <a:latin typeface="Carlito"/>
                <a:cs typeface="Carlito"/>
              </a:rPr>
              <a:t>л</a:t>
            </a:r>
            <a:r>
              <a:rPr sz="2800" spc="-45" dirty="0">
                <a:latin typeface="Carlito"/>
                <a:cs typeface="Carlito"/>
              </a:rPr>
              <a:t>к</a:t>
            </a:r>
            <a:r>
              <a:rPr sz="2800" spc="-10" dirty="0">
                <a:latin typeface="Carlito"/>
                <a:cs typeface="Carlito"/>
              </a:rPr>
              <a:t>ом</a:t>
            </a:r>
            <a:r>
              <a:rPr sz="2800" spc="-25" dirty="0">
                <a:latin typeface="Carlito"/>
                <a:cs typeface="Carlito"/>
              </a:rPr>
              <a:t>о</a:t>
            </a:r>
            <a:r>
              <a:rPr sz="2800" spc="-45" dirty="0">
                <a:latin typeface="Carlito"/>
                <a:cs typeface="Carlito"/>
              </a:rPr>
              <a:t>т</a:t>
            </a:r>
            <a:r>
              <a:rPr sz="2800" spc="-10" dirty="0">
                <a:latin typeface="Carlito"/>
                <a:cs typeface="Carlito"/>
              </a:rPr>
              <a:t>орны</a:t>
            </a:r>
            <a:r>
              <a:rPr sz="2800" spc="-5" dirty="0">
                <a:latin typeface="Carlito"/>
                <a:cs typeface="Carlito"/>
              </a:rPr>
              <a:t>х)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5" dirty="0">
                <a:latin typeface="Carlito"/>
                <a:cs typeface="Carlito"/>
              </a:rPr>
              <a:t>и  развития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речи.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93735" y="1894332"/>
            <a:ext cx="4052316" cy="30373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56613"/>
            <a:ext cx="10347325" cy="3900170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241300" marR="1057910" indent="-228600">
              <a:lnSpc>
                <a:spcPct val="70000"/>
              </a:lnSpc>
              <a:spcBef>
                <a:spcPts val="89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-10" dirty="0">
                <a:latin typeface="Carlito"/>
                <a:cs typeface="Carlito"/>
              </a:rPr>
              <a:t>Несмотря </a:t>
            </a:r>
            <a:r>
              <a:rPr sz="2200" spc="-5" dirty="0">
                <a:latin typeface="Carlito"/>
                <a:cs typeface="Carlito"/>
              </a:rPr>
              <a:t>на </a:t>
            </a:r>
            <a:r>
              <a:rPr sz="2200" spc="-10" dirty="0">
                <a:latin typeface="Carlito"/>
                <a:cs typeface="Carlito"/>
              </a:rPr>
              <a:t>то, что ребенок рождается </a:t>
            </a:r>
            <a:r>
              <a:rPr sz="2200" spc="-5" dirty="0">
                <a:latin typeface="Carlito"/>
                <a:cs typeface="Carlito"/>
              </a:rPr>
              <a:t>с функционирующими сенсорными  </a:t>
            </a:r>
            <a:r>
              <a:rPr sz="2200" spc="-10" dirty="0">
                <a:latin typeface="Carlito"/>
                <a:cs typeface="Carlito"/>
              </a:rPr>
              <a:t>системами </a:t>
            </a:r>
            <a:r>
              <a:rPr sz="2200" dirty="0">
                <a:latin typeface="Carlito"/>
                <a:cs typeface="Carlito"/>
              </a:rPr>
              <a:t>они </a:t>
            </a:r>
            <a:r>
              <a:rPr sz="2200" spc="-15" dirty="0">
                <a:latin typeface="Carlito"/>
                <a:cs typeface="Carlito"/>
              </a:rPr>
              <a:t>еще </a:t>
            </a:r>
            <a:r>
              <a:rPr sz="2200" spc="-5" dirty="0">
                <a:latin typeface="Carlito"/>
                <a:cs typeface="Carlito"/>
              </a:rPr>
              <a:t>«не обучены» распознавать источник сигнала и давать  </a:t>
            </a:r>
            <a:r>
              <a:rPr sz="2200" spc="-15" dirty="0">
                <a:latin typeface="Carlito"/>
                <a:cs typeface="Carlito"/>
              </a:rPr>
              <a:t>необходимый </a:t>
            </a:r>
            <a:r>
              <a:rPr sz="2200" spc="-10" dirty="0">
                <a:latin typeface="Carlito"/>
                <a:cs typeface="Carlito"/>
              </a:rPr>
              <a:t>моторный </a:t>
            </a:r>
            <a:r>
              <a:rPr sz="2200" spc="-20" dirty="0">
                <a:latin typeface="Carlito"/>
                <a:cs typeface="Carlito"/>
              </a:rPr>
              <a:t>ответ. </a:t>
            </a:r>
            <a:r>
              <a:rPr sz="2200" spc="-5" dirty="0">
                <a:latin typeface="Carlito"/>
                <a:cs typeface="Carlito"/>
              </a:rPr>
              <a:t>Движения и позы </a:t>
            </a:r>
            <a:r>
              <a:rPr sz="2200" spc="-15" dirty="0">
                <a:latin typeface="Carlito"/>
                <a:cs typeface="Carlito"/>
              </a:rPr>
              <a:t>ребенка контролируются  </a:t>
            </a:r>
            <a:r>
              <a:rPr sz="2200" spc="-5" dirty="0">
                <a:latin typeface="Carlito"/>
                <a:cs typeface="Carlito"/>
              </a:rPr>
              <a:t>врожденными тоническими и </a:t>
            </a:r>
            <a:r>
              <a:rPr sz="2200" spc="-10" dirty="0">
                <a:latin typeface="Carlito"/>
                <a:cs typeface="Carlito"/>
              </a:rPr>
              <a:t>выпрямительными рефлексами, тонус мышц  </a:t>
            </a:r>
            <a:r>
              <a:rPr sz="2200" spc="-5" dirty="0">
                <a:latin typeface="Carlito"/>
                <a:cs typeface="Carlito"/>
              </a:rPr>
              <a:t>повышен.</a:t>
            </a:r>
            <a:endParaRPr sz="2200">
              <a:latin typeface="Carlito"/>
              <a:cs typeface="Carlito"/>
            </a:endParaRPr>
          </a:p>
          <a:p>
            <a:pPr marL="241300" indent="-228600">
              <a:lnSpc>
                <a:spcPts val="2245"/>
              </a:lnSpc>
              <a:spcBef>
                <a:spcPts val="204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-5" dirty="0">
                <a:latin typeface="Carlito"/>
                <a:cs typeface="Carlito"/>
              </a:rPr>
              <a:t>Например, </a:t>
            </a:r>
            <a:r>
              <a:rPr sz="2200" spc="-15" dirty="0">
                <a:latin typeface="Carlito"/>
                <a:cs typeface="Carlito"/>
              </a:rPr>
              <a:t>до </a:t>
            </a:r>
            <a:r>
              <a:rPr sz="2200" spc="-10" dirty="0">
                <a:latin typeface="Carlito"/>
                <a:cs typeface="Carlito"/>
              </a:rPr>
              <a:t>2-2,5 месяцев </a:t>
            </a:r>
            <a:r>
              <a:rPr sz="2200" spc="-5" dirty="0">
                <a:latin typeface="Carlito"/>
                <a:cs typeface="Carlito"/>
              </a:rPr>
              <a:t>ребенок не </a:t>
            </a:r>
            <a:r>
              <a:rPr sz="2200" spc="-15" dirty="0">
                <a:latin typeface="Carlito"/>
                <a:cs typeface="Carlito"/>
              </a:rPr>
              <a:t>различает </a:t>
            </a:r>
            <a:r>
              <a:rPr sz="2200" spc="-10" dirty="0">
                <a:latin typeface="Carlito"/>
                <a:cs typeface="Carlito"/>
              </a:rPr>
              <a:t>проприоцептивный </a:t>
            </a:r>
            <a:r>
              <a:rPr sz="2200" spc="-5" dirty="0">
                <a:latin typeface="Carlito"/>
                <a:cs typeface="Carlito"/>
              </a:rPr>
              <a:t>сигнал</a:t>
            </a:r>
            <a:r>
              <a:rPr sz="2200" spc="229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с</a:t>
            </a:r>
            <a:endParaRPr sz="2200">
              <a:latin typeface="Carlito"/>
              <a:cs typeface="Carlito"/>
            </a:endParaRPr>
          </a:p>
          <a:p>
            <a:pPr marL="241300" marR="5080">
              <a:lnSpc>
                <a:spcPct val="70000"/>
              </a:lnSpc>
              <a:spcBef>
                <a:spcPts val="395"/>
              </a:spcBef>
            </a:pPr>
            <a:r>
              <a:rPr sz="2200" spc="-10" dirty="0">
                <a:latin typeface="Carlito"/>
                <a:cs typeface="Carlito"/>
              </a:rPr>
              <a:t>сегментов </a:t>
            </a:r>
            <a:r>
              <a:rPr sz="2200" spc="-5" dirty="0">
                <a:latin typeface="Carlito"/>
                <a:cs typeface="Carlito"/>
              </a:rPr>
              <a:t>руки, мозг воспринимает руку </a:t>
            </a:r>
            <a:r>
              <a:rPr sz="2200" spc="-15" dirty="0">
                <a:latin typeface="Carlito"/>
                <a:cs typeface="Carlito"/>
              </a:rPr>
              <a:t>как </a:t>
            </a:r>
            <a:r>
              <a:rPr sz="2200" spc="-5" dirty="0">
                <a:latin typeface="Carlito"/>
                <a:cs typeface="Carlito"/>
              </a:rPr>
              <a:t>моноорган. </a:t>
            </a:r>
            <a:r>
              <a:rPr sz="2200" spc="-10" dirty="0">
                <a:latin typeface="Carlito"/>
                <a:cs typeface="Carlito"/>
              </a:rPr>
              <a:t>Это дает </a:t>
            </a:r>
            <a:r>
              <a:rPr sz="2200" spc="-5" dirty="0">
                <a:latin typeface="Carlito"/>
                <a:cs typeface="Carlito"/>
              </a:rPr>
              <a:t>ограниченный  диапазон движения </a:t>
            </a:r>
            <a:r>
              <a:rPr sz="2200" spc="-10" dirty="0">
                <a:latin typeface="Carlito"/>
                <a:cs typeface="Carlito"/>
              </a:rPr>
              <a:t>рукой. Ребенок </a:t>
            </a:r>
            <a:r>
              <a:rPr sz="2200" spc="-5" dirty="0">
                <a:latin typeface="Carlito"/>
                <a:cs typeface="Carlito"/>
              </a:rPr>
              <a:t>не </a:t>
            </a:r>
            <a:r>
              <a:rPr sz="2200" spc="-15" dirty="0">
                <a:latin typeface="Carlito"/>
                <a:cs typeface="Carlito"/>
              </a:rPr>
              <a:t>может </a:t>
            </a:r>
            <a:r>
              <a:rPr sz="2200" spc="-5" dirty="0">
                <a:latin typeface="Carlito"/>
                <a:cs typeface="Carlito"/>
              </a:rPr>
              <a:t>опираться на </a:t>
            </a:r>
            <a:r>
              <a:rPr sz="2200" spc="-20" dirty="0">
                <a:latin typeface="Carlito"/>
                <a:cs typeface="Carlito"/>
              </a:rPr>
              <a:t>руку, </a:t>
            </a:r>
            <a:r>
              <a:rPr sz="2200" spc="-5" dirty="0">
                <a:latin typeface="Carlito"/>
                <a:cs typeface="Carlito"/>
              </a:rPr>
              <a:t>захватывать </a:t>
            </a:r>
            <a:r>
              <a:rPr sz="2200" spc="-10" dirty="0">
                <a:latin typeface="Carlito"/>
                <a:cs typeface="Carlito"/>
              </a:rPr>
              <a:t>рукой,  перемещать рукой предметы. </a:t>
            </a:r>
            <a:r>
              <a:rPr sz="2200" spc="-5" dirty="0">
                <a:latin typeface="Carlito"/>
                <a:cs typeface="Carlito"/>
              </a:rPr>
              <a:t>По </a:t>
            </a:r>
            <a:r>
              <a:rPr sz="2200" spc="-10" dirty="0">
                <a:latin typeface="Carlito"/>
                <a:cs typeface="Carlito"/>
              </a:rPr>
              <a:t>мере </a:t>
            </a:r>
            <a:r>
              <a:rPr sz="2200" spc="-5" dirty="0">
                <a:latin typeface="Carlito"/>
                <a:cs typeface="Carlito"/>
              </a:rPr>
              <a:t>тренировок</a:t>
            </a:r>
            <a:r>
              <a:rPr sz="2200" spc="14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чувствительность</a:t>
            </a:r>
            <a:endParaRPr sz="2200">
              <a:latin typeface="Carlito"/>
              <a:cs typeface="Carlito"/>
            </a:endParaRPr>
          </a:p>
          <a:p>
            <a:pPr marL="241300">
              <a:lnSpc>
                <a:spcPts val="1450"/>
              </a:lnSpc>
            </a:pPr>
            <a:r>
              <a:rPr sz="2200" spc="-10" dirty="0">
                <a:latin typeface="Carlito"/>
                <a:cs typeface="Carlito"/>
              </a:rPr>
              <a:t>дифференцируется </a:t>
            </a:r>
            <a:r>
              <a:rPr sz="2200" spc="-5" dirty="0">
                <a:latin typeface="Carlito"/>
                <a:cs typeface="Carlito"/>
              </a:rPr>
              <a:t>и ребенок совершает движения все точней, начинает</a:t>
            </a:r>
            <a:r>
              <a:rPr sz="2200" spc="14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опираться</a:t>
            </a:r>
            <a:endParaRPr sz="2200">
              <a:latin typeface="Carlito"/>
              <a:cs typeface="Carlito"/>
            </a:endParaRPr>
          </a:p>
          <a:p>
            <a:pPr marL="241300">
              <a:lnSpc>
                <a:spcPts val="2245"/>
              </a:lnSpc>
            </a:pPr>
            <a:r>
              <a:rPr sz="2200" spc="-5" dirty="0">
                <a:latin typeface="Carlito"/>
                <a:cs typeface="Carlito"/>
              </a:rPr>
              <a:t>на </a:t>
            </a:r>
            <a:r>
              <a:rPr sz="2200" spc="-20" dirty="0">
                <a:latin typeface="Carlito"/>
                <a:cs typeface="Carlito"/>
              </a:rPr>
              <a:t>руку, благодаря </a:t>
            </a:r>
            <a:r>
              <a:rPr sz="2200" spc="-5" dirty="0">
                <a:latin typeface="Carlito"/>
                <a:cs typeface="Carlito"/>
              </a:rPr>
              <a:t>развитию </a:t>
            </a:r>
            <a:r>
              <a:rPr sz="2200" dirty="0">
                <a:latin typeface="Carlito"/>
                <a:cs typeface="Carlito"/>
              </a:rPr>
              <a:t>опорной </a:t>
            </a:r>
            <a:r>
              <a:rPr sz="2200" spc="-5" dirty="0">
                <a:latin typeface="Carlito"/>
                <a:cs typeface="Carlito"/>
              </a:rPr>
              <a:t>функции лучше переворачиваться и</a:t>
            </a:r>
            <a:r>
              <a:rPr sz="2200" spc="160" dirty="0">
                <a:latin typeface="Carlito"/>
                <a:cs typeface="Carlito"/>
              </a:rPr>
              <a:t> </a:t>
            </a:r>
            <a:r>
              <a:rPr sz="2200" spc="-30" dirty="0">
                <a:latin typeface="Carlito"/>
                <a:cs typeface="Carlito"/>
              </a:rPr>
              <a:t>т.п.</a:t>
            </a:r>
            <a:endParaRPr sz="2200">
              <a:latin typeface="Carlito"/>
              <a:cs typeface="Carlito"/>
            </a:endParaRPr>
          </a:p>
          <a:p>
            <a:pPr marL="241300" marR="244475" indent="-228600">
              <a:lnSpc>
                <a:spcPct val="70000"/>
              </a:lnSpc>
              <a:spcBef>
                <a:spcPts val="10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-5" dirty="0">
                <a:latin typeface="Carlito"/>
                <a:cs typeface="Carlito"/>
              </a:rPr>
              <a:t>Движения </a:t>
            </a:r>
            <a:r>
              <a:rPr sz="2200" spc="-10" dirty="0">
                <a:latin typeface="Carlito"/>
                <a:cs typeface="Carlito"/>
              </a:rPr>
              <a:t>всего </a:t>
            </a:r>
            <a:r>
              <a:rPr sz="2200" spc="-20" dirty="0">
                <a:latin typeface="Carlito"/>
                <a:cs typeface="Carlito"/>
              </a:rPr>
              <a:t>тела </a:t>
            </a:r>
            <a:r>
              <a:rPr sz="2200" spc="-10" dirty="0">
                <a:latin typeface="Carlito"/>
                <a:cs typeface="Carlito"/>
              </a:rPr>
              <a:t>усложняются </a:t>
            </a:r>
            <a:r>
              <a:rPr sz="2200" spc="-5" dirty="0">
                <a:latin typeface="Carlito"/>
                <a:cs typeface="Carlito"/>
              </a:rPr>
              <a:t>и </a:t>
            </a:r>
            <a:r>
              <a:rPr sz="2200" spc="-10" dirty="0">
                <a:latin typeface="Carlito"/>
                <a:cs typeface="Carlito"/>
              </a:rPr>
              <a:t>совершенствуются, </a:t>
            </a:r>
            <a:r>
              <a:rPr sz="2200" spc="-5" dirty="0">
                <a:latin typeface="Carlito"/>
                <a:cs typeface="Carlito"/>
              </a:rPr>
              <a:t>нарабатываются сложные  </a:t>
            </a:r>
            <a:r>
              <a:rPr sz="2200" spc="-10" dirty="0">
                <a:latin typeface="Carlito"/>
                <a:cs typeface="Carlito"/>
              </a:rPr>
              <a:t>двигательные </a:t>
            </a:r>
            <a:r>
              <a:rPr sz="2200" spc="-15" dirty="0">
                <a:latin typeface="Carlito"/>
                <a:cs typeface="Carlito"/>
              </a:rPr>
              <a:t>рефлексы, </a:t>
            </a:r>
            <a:r>
              <a:rPr sz="2200" spc="-5" dirty="0">
                <a:latin typeface="Carlito"/>
                <a:cs typeface="Carlito"/>
              </a:rPr>
              <a:t>они постепенно </a:t>
            </a:r>
            <a:r>
              <a:rPr sz="2200" spc="-10" dirty="0">
                <a:latin typeface="Carlito"/>
                <a:cs typeface="Carlito"/>
              </a:rPr>
              <a:t>«перехватывают управление»</a:t>
            </a:r>
            <a:r>
              <a:rPr sz="2200" spc="21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у</a:t>
            </a:r>
            <a:endParaRPr sz="2200">
              <a:latin typeface="Carlito"/>
              <a:cs typeface="Carlito"/>
            </a:endParaRPr>
          </a:p>
          <a:p>
            <a:pPr marL="241300" marR="58419">
              <a:lnSpc>
                <a:spcPct val="70000"/>
              </a:lnSpc>
            </a:pPr>
            <a:r>
              <a:rPr sz="2200" spc="-10" dirty="0">
                <a:latin typeface="Carlito"/>
                <a:cs typeface="Carlito"/>
              </a:rPr>
              <a:t>врожденных рефлексов, тонус </a:t>
            </a:r>
            <a:r>
              <a:rPr sz="2200" spc="-5" dirty="0">
                <a:latin typeface="Carlito"/>
                <a:cs typeface="Carlito"/>
              </a:rPr>
              <a:t>мышц </a:t>
            </a:r>
            <a:r>
              <a:rPr sz="2200" spc="-10" dirty="0">
                <a:latin typeface="Carlito"/>
                <a:cs typeface="Carlito"/>
              </a:rPr>
              <a:t>снижается, </a:t>
            </a:r>
            <a:r>
              <a:rPr sz="2200" spc="-5" dirty="0">
                <a:latin typeface="Carlito"/>
                <a:cs typeface="Carlito"/>
              </a:rPr>
              <a:t>произвольный </a:t>
            </a:r>
            <a:r>
              <a:rPr sz="2200" spc="-15" dirty="0">
                <a:latin typeface="Carlito"/>
                <a:cs typeface="Carlito"/>
              </a:rPr>
              <a:t>контроль </a:t>
            </a:r>
            <a:r>
              <a:rPr sz="2200" spc="-5" dirty="0">
                <a:latin typeface="Carlito"/>
                <a:cs typeface="Carlito"/>
              </a:rPr>
              <a:t>движений  </a:t>
            </a:r>
            <a:r>
              <a:rPr sz="2200" spc="-10" dirty="0">
                <a:latin typeface="Carlito"/>
                <a:cs typeface="Carlito"/>
              </a:rPr>
              <a:t>совершенствуется.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85064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4" dirty="0">
                <a:solidFill>
                  <a:srgbClr val="006FC0"/>
                </a:solidFill>
              </a:rPr>
              <a:t>Глаз-рука – </a:t>
            </a:r>
            <a:r>
              <a:rPr spc="-204" dirty="0">
                <a:solidFill>
                  <a:srgbClr val="006FC0"/>
                </a:solidFill>
              </a:rPr>
              <a:t>одна </a:t>
            </a:r>
            <a:r>
              <a:rPr spc="-145" dirty="0">
                <a:solidFill>
                  <a:srgbClr val="006FC0"/>
                </a:solidFill>
              </a:rPr>
              <a:t>из </a:t>
            </a:r>
            <a:r>
              <a:rPr spc="-260" dirty="0">
                <a:solidFill>
                  <a:srgbClr val="006FC0"/>
                </a:solidFill>
              </a:rPr>
              <a:t>первых</a:t>
            </a:r>
            <a:r>
              <a:rPr spc="-300" dirty="0">
                <a:solidFill>
                  <a:srgbClr val="006FC0"/>
                </a:solidFill>
              </a:rPr>
              <a:t> </a:t>
            </a:r>
            <a:r>
              <a:rPr spc="-185" dirty="0">
                <a:solidFill>
                  <a:srgbClr val="006FC0"/>
                </a:solidFill>
              </a:rPr>
              <a:t>цепочек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9251950" cy="322453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Зрение –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проприоцепция-зрение</a:t>
            </a:r>
            <a:endParaRPr sz="2800">
              <a:latin typeface="Carlito"/>
              <a:cs typeface="Carlito"/>
            </a:endParaRPr>
          </a:p>
          <a:p>
            <a:pPr marL="241300" marR="182880" indent="-228600">
              <a:lnSpc>
                <a:spcPts val="3020"/>
              </a:lnSpc>
              <a:spcBef>
                <a:spcPts val="1060"/>
              </a:spcBef>
              <a:buFont typeface="Arial"/>
              <a:buChar char="•"/>
              <a:tabLst>
                <a:tab pos="241300" algn="l"/>
                <a:tab pos="1673225" algn="l"/>
              </a:tabLst>
            </a:pPr>
            <a:r>
              <a:rPr sz="2800" spc="-5" dirty="0">
                <a:latin typeface="Carlito"/>
                <a:cs typeface="Carlito"/>
              </a:rPr>
              <a:t>По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мере	формирования </a:t>
            </a:r>
            <a:r>
              <a:rPr sz="2800" spc="-25" dirty="0">
                <a:latin typeface="Carlito"/>
                <a:cs typeface="Carlito"/>
              </a:rPr>
              <a:t>этого </a:t>
            </a:r>
            <a:r>
              <a:rPr sz="2800" spc="-10" dirty="0">
                <a:latin typeface="Carlito"/>
                <a:cs typeface="Carlito"/>
              </a:rPr>
              <a:t>паттерна ребенок </a:t>
            </a:r>
            <a:r>
              <a:rPr sz="2800" spc="-15" dirty="0">
                <a:latin typeface="Carlito"/>
                <a:cs typeface="Carlito"/>
              </a:rPr>
              <a:t>получает  </a:t>
            </a:r>
            <a:r>
              <a:rPr sz="2800" spc="-5" dirty="0">
                <a:latin typeface="Carlito"/>
                <a:cs typeface="Carlito"/>
              </a:rPr>
              <a:t>возможность </a:t>
            </a:r>
            <a:r>
              <a:rPr sz="2800" spc="-10" dirty="0">
                <a:latin typeface="Carlito"/>
                <a:cs typeface="Carlito"/>
              </a:rPr>
              <a:t>контролировать </a:t>
            </a:r>
            <a:r>
              <a:rPr sz="2800" spc="-15" dirty="0">
                <a:latin typeface="Carlito"/>
                <a:cs typeface="Carlito"/>
              </a:rPr>
              <a:t>положение рук</a:t>
            </a:r>
            <a:r>
              <a:rPr sz="2800" spc="60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лежа.</a:t>
            </a:r>
            <a:endParaRPr sz="2800">
              <a:latin typeface="Carlito"/>
              <a:cs typeface="Carlito"/>
            </a:endParaRPr>
          </a:p>
          <a:p>
            <a:pPr marL="241300" marR="5080" indent="-228600">
              <a:lnSpc>
                <a:spcPts val="303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Carlito"/>
                <a:cs typeface="Carlito"/>
              </a:rPr>
              <a:t>До </a:t>
            </a:r>
            <a:r>
              <a:rPr sz="2800" spc="-25" dirty="0">
                <a:latin typeface="Carlito"/>
                <a:cs typeface="Carlito"/>
              </a:rPr>
              <a:t>этого </a:t>
            </a:r>
            <a:r>
              <a:rPr sz="2800" spc="-5" dirty="0">
                <a:latin typeface="Carlito"/>
                <a:cs typeface="Carlito"/>
              </a:rPr>
              <a:t>– </a:t>
            </a:r>
            <a:r>
              <a:rPr sz="2800" spc="-10" dirty="0">
                <a:latin typeface="Carlito"/>
                <a:cs typeface="Carlito"/>
              </a:rPr>
              <a:t>движения </a:t>
            </a:r>
            <a:r>
              <a:rPr sz="2800" spc="-15" dirty="0">
                <a:latin typeface="Carlito"/>
                <a:cs typeface="Carlito"/>
              </a:rPr>
              <a:t>рук </a:t>
            </a:r>
            <a:r>
              <a:rPr sz="2800" spc="-5" dirty="0">
                <a:latin typeface="Carlito"/>
                <a:cs typeface="Carlito"/>
              </a:rPr>
              <a:t>и </a:t>
            </a:r>
            <a:r>
              <a:rPr sz="2800" spc="-20" dirty="0">
                <a:latin typeface="Carlito"/>
                <a:cs typeface="Carlito"/>
              </a:rPr>
              <a:t>взгляд </a:t>
            </a:r>
            <a:r>
              <a:rPr sz="2800" spc="-10" dirty="0">
                <a:latin typeface="Carlito"/>
                <a:cs typeface="Carlito"/>
              </a:rPr>
              <a:t>хаотичны, нет </a:t>
            </a:r>
            <a:r>
              <a:rPr sz="2800" spc="-20" dirty="0">
                <a:latin typeface="Carlito"/>
                <a:cs typeface="Carlito"/>
              </a:rPr>
              <a:t>контроля </a:t>
            </a:r>
            <a:r>
              <a:rPr sz="2800" spc="-5" dirty="0">
                <a:latin typeface="Carlito"/>
                <a:cs typeface="Carlito"/>
              </a:rPr>
              <a:t>и  </a:t>
            </a:r>
            <a:r>
              <a:rPr sz="2800" spc="-10" dirty="0">
                <a:latin typeface="Carlito"/>
                <a:cs typeface="Carlito"/>
              </a:rPr>
              <a:t>фиксации </a:t>
            </a:r>
            <a:r>
              <a:rPr sz="2800" spc="-20" dirty="0">
                <a:latin typeface="Carlito"/>
                <a:cs typeface="Carlito"/>
              </a:rPr>
              <a:t>взгляда </a:t>
            </a:r>
            <a:r>
              <a:rPr sz="2800" spc="-5" dirty="0">
                <a:latin typeface="Carlito"/>
                <a:cs typeface="Carlito"/>
              </a:rPr>
              <a:t>на</a:t>
            </a:r>
            <a:r>
              <a:rPr sz="2800" spc="3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предмете.</a:t>
            </a:r>
            <a:endParaRPr sz="2800">
              <a:latin typeface="Carlito"/>
              <a:cs typeface="Carlito"/>
            </a:endParaRPr>
          </a:p>
          <a:p>
            <a:pPr marL="241300" marR="58419" indent="-228600">
              <a:lnSpc>
                <a:spcPts val="3030"/>
              </a:lnSpc>
              <a:spcBef>
                <a:spcPts val="99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Далее </a:t>
            </a:r>
            <a:r>
              <a:rPr sz="2800" spc="-30" dirty="0">
                <a:latin typeface="Carlito"/>
                <a:cs typeface="Carlito"/>
              </a:rPr>
              <a:t>этот </a:t>
            </a:r>
            <a:r>
              <a:rPr sz="2800" spc="-10" dirty="0">
                <a:latin typeface="Carlito"/>
                <a:cs typeface="Carlito"/>
              </a:rPr>
              <a:t>паттерн </a:t>
            </a:r>
            <a:r>
              <a:rPr sz="2800" spc="-5" dirty="0">
                <a:latin typeface="Carlito"/>
                <a:cs typeface="Carlito"/>
              </a:rPr>
              <a:t>совершенствуется </a:t>
            </a:r>
            <a:r>
              <a:rPr sz="2800" spc="-20" dirty="0">
                <a:latin typeface="Carlito"/>
                <a:cs typeface="Carlito"/>
              </a:rPr>
              <a:t>до </a:t>
            </a:r>
            <a:r>
              <a:rPr sz="2800" spc="-15" dirty="0">
                <a:latin typeface="Carlito"/>
                <a:cs typeface="Carlito"/>
              </a:rPr>
              <a:t>полного </a:t>
            </a:r>
            <a:r>
              <a:rPr sz="2800" spc="-5" dirty="0">
                <a:latin typeface="Carlito"/>
                <a:cs typeface="Carlito"/>
              </a:rPr>
              <a:t>развития  базовых </a:t>
            </a:r>
            <a:r>
              <a:rPr sz="2800" spc="-20" dirty="0">
                <a:latin typeface="Carlito"/>
                <a:cs typeface="Carlito"/>
              </a:rPr>
              <a:t>мелкомоторных </a:t>
            </a:r>
            <a:r>
              <a:rPr sz="2800" spc="-5" dirty="0">
                <a:latin typeface="Carlito"/>
                <a:cs typeface="Carlito"/>
              </a:rPr>
              <a:t>функций </a:t>
            </a:r>
            <a:r>
              <a:rPr sz="2800" spc="-40" dirty="0">
                <a:latin typeface="Carlito"/>
                <a:cs typeface="Carlito"/>
              </a:rPr>
              <a:t>т.е. </a:t>
            </a:r>
            <a:r>
              <a:rPr sz="2800" spc="-20" dirty="0">
                <a:latin typeface="Carlito"/>
                <a:cs typeface="Carlito"/>
              </a:rPr>
              <a:t>до </a:t>
            </a:r>
            <a:r>
              <a:rPr sz="2800" dirty="0">
                <a:latin typeface="Carlito"/>
                <a:cs typeface="Carlito"/>
              </a:rPr>
              <a:t>6-7</a:t>
            </a:r>
            <a:r>
              <a:rPr sz="2800" spc="15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лет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</a:pPr>
            <a:r>
              <a:rPr spc="-195" dirty="0">
                <a:solidFill>
                  <a:srgbClr val="006FC0"/>
                </a:solidFill>
              </a:rPr>
              <a:t>Формирование </a:t>
            </a:r>
            <a:r>
              <a:rPr spc="-265" dirty="0">
                <a:solidFill>
                  <a:srgbClr val="006FC0"/>
                </a:solidFill>
              </a:rPr>
              <a:t>системы</a:t>
            </a:r>
            <a:r>
              <a:rPr spc="-360" dirty="0">
                <a:solidFill>
                  <a:srgbClr val="006FC0"/>
                </a:solidFill>
              </a:rPr>
              <a:t> </a:t>
            </a:r>
            <a:r>
              <a:rPr spc="-185" dirty="0">
                <a:solidFill>
                  <a:srgbClr val="006FC0"/>
                </a:solidFill>
              </a:rPr>
              <a:t>поддержания  </a:t>
            </a:r>
            <a:r>
              <a:rPr spc="-240" dirty="0">
                <a:solidFill>
                  <a:srgbClr val="006FC0"/>
                </a:solidFill>
              </a:rPr>
              <a:t>равновесия </a:t>
            </a:r>
            <a:r>
              <a:rPr spc="-335" dirty="0">
                <a:solidFill>
                  <a:srgbClr val="006FC0"/>
                </a:solidFill>
              </a:rPr>
              <a:t>тела</a:t>
            </a:r>
          </a:p>
        </p:txBody>
      </p:sp>
      <p:sp>
        <p:nvSpPr>
          <p:cNvPr id="3" name="object 3"/>
          <p:cNvSpPr/>
          <p:nvPr/>
        </p:nvSpPr>
        <p:spPr>
          <a:xfrm>
            <a:off x="2433827" y="1828800"/>
            <a:ext cx="7194804" cy="48249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745</Words>
  <Application>Microsoft Office PowerPoint</Application>
  <PresentationFormat>Произвольный</PresentationFormat>
  <Paragraphs>67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Презентация PowerPoint</vt:lpstr>
      <vt:lpstr>План занятия</vt:lpstr>
      <vt:lpstr>Презентация PowerPoint</vt:lpstr>
      <vt:lpstr>Презентация PowerPoint</vt:lpstr>
      <vt:lpstr>Презентация PowerPoint</vt:lpstr>
      <vt:lpstr>До 1 года жизни</vt:lpstr>
      <vt:lpstr>Презентация PowerPoint</vt:lpstr>
      <vt:lpstr>Глаз-рука – одна из первых цепочек</vt:lpstr>
      <vt:lpstr>Формирование системы поддержания  равновесия тела</vt:lpstr>
      <vt:lpstr>С 4,5 месяцев до 3 лет – моторное развитие</vt:lpstr>
      <vt:lpstr>С 3 до 6 лет совершенствование и формирование праксиса, когнитивно-моторное  развитие</vt:lpstr>
      <vt:lpstr>6-12 лет когнитивное развитие</vt:lpstr>
      <vt:lpstr>Как определить сенсомоторный возраст  развития?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Становление сенсомоторного контроля. Для реабилитологов</dc:title>
  <dc:creator>MM MV</dc:creator>
  <cp:lastModifiedBy>Екатерина Быкова</cp:lastModifiedBy>
  <cp:revision>1</cp:revision>
  <dcterms:created xsi:type="dcterms:W3CDTF">2020-11-11T13:43:07Z</dcterms:created>
  <dcterms:modified xsi:type="dcterms:W3CDTF">2020-11-11T16:56:04Z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2019-05-15T00:00:00Z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2020-11-11T00:00:00Z</vt:filetime>
  </property>
</Properties>
</file>