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4/6/2024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5.jpeg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0161FB-E612-8818-38E8-328E7D882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2748" y="2881313"/>
            <a:ext cx="8679915" cy="942920"/>
          </a:xfrm>
        </p:spPr>
        <p:txBody>
          <a:bodyPr>
            <a:noAutofit/>
          </a:bodyPr>
          <a:lstStyle/>
          <a:p>
            <a:br>
              <a:rPr lang="ru-RU" sz="7200" dirty="0"/>
            </a:br>
            <a:r>
              <a:rPr lang="ru-RU" sz="7200" dirty="0"/>
              <a:t>Коллапс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944CE49-A6FA-698B-87EB-A9C61147D4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9236" y="4894771"/>
            <a:ext cx="8673427" cy="558373"/>
          </a:xfrm>
        </p:spPr>
        <p:txBody>
          <a:bodyPr/>
          <a:lstStyle/>
          <a:p>
            <a:r>
              <a:rPr lang="ru-RU" dirty="0"/>
              <a:t>Студент лечебного факультета 308 группы Акбаров А.Р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45F7D4-A486-6CBC-290C-119E1102AD7C}"/>
              </a:ext>
            </a:extLst>
          </p:cNvPr>
          <p:cNvSpPr txBox="1"/>
          <p:nvPr/>
        </p:nvSpPr>
        <p:spPr>
          <a:xfrm>
            <a:off x="1759236" y="1210610"/>
            <a:ext cx="867342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000" b="1" dirty="0"/>
              <a:t>Красноярский государственный медицинский университет им В.Ф. </a:t>
            </a:r>
            <a:r>
              <a:rPr lang="ru-RU" sz="2000" b="1" dirty="0" err="1"/>
              <a:t>Войно-Ясенецкого</a:t>
            </a:r>
            <a:r>
              <a:rPr lang="ru-RU" sz="2000" b="1" dirty="0"/>
              <a:t> </a:t>
            </a:r>
          </a:p>
          <a:p>
            <a:pPr algn="l"/>
            <a:endParaRPr lang="ru-RU" sz="2000" b="1" dirty="0"/>
          </a:p>
          <a:p>
            <a:pPr algn="l"/>
            <a:r>
              <a:rPr lang="ru-RU" sz="2000" b="1" dirty="0"/>
              <a:t>Кафедра патологической физиологии и клинической патофизиологии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995014-282D-28FD-FEF7-2E88C89D4A54}"/>
              </a:ext>
            </a:extLst>
          </p:cNvPr>
          <p:cNvSpPr txBox="1"/>
          <p:nvPr/>
        </p:nvSpPr>
        <p:spPr>
          <a:xfrm>
            <a:off x="5098040" y="6394594"/>
            <a:ext cx="2309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dirty="0"/>
              <a:t>Красноярск 2024</a:t>
            </a:r>
          </a:p>
        </p:txBody>
      </p:sp>
    </p:spTree>
    <p:extLst>
      <p:ext uri="{BB962C8B-B14F-4D97-AF65-F5344CB8AC3E}">
        <p14:creationId xmlns:p14="http://schemas.microsoft.com/office/powerpoint/2010/main" val="1675929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E37C41B-F868-DA6F-94A6-C3B80581857E}"/>
              </a:ext>
            </a:extLst>
          </p:cNvPr>
          <p:cNvSpPr txBox="1"/>
          <p:nvPr/>
        </p:nvSpPr>
        <p:spPr>
          <a:xfrm>
            <a:off x="267890" y="2151727"/>
            <a:ext cx="1165621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4000" b="1" dirty="0"/>
              <a:t>Коллапс - это острое общее патологическое состояние, возникающее в результате значительного  несоответствия  ОЦК ёмкости сосудистого русла.</a:t>
            </a:r>
          </a:p>
        </p:txBody>
      </p:sp>
    </p:spTree>
    <p:extLst>
      <p:ext uri="{BB962C8B-B14F-4D97-AF65-F5344CB8AC3E}">
        <p14:creationId xmlns:p14="http://schemas.microsoft.com/office/powerpoint/2010/main" val="435311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F3BC72F-3A91-7B1A-FC1C-77D6DF7CBDDD}"/>
              </a:ext>
            </a:extLst>
          </p:cNvPr>
          <p:cNvSpPr txBox="1"/>
          <p:nvPr/>
        </p:nvSpPr>
        <p:spPr>
          <a:xfrm>
            <a:off x="6336007" y="612844"/>
            <a:ext cx="506537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ru-RU" sz="3600" dirty="0"/>
          </a:p>
          <a:p>
            <a:pPr algn="l"/>
            <a:r>
              <a:rPr lang="ru-RU" sz="3600" b="1" dirty="0"/>
              <a:t>-недостаточность кровообращения </a:t>
            </a:r>
          </a:p>
          <a:p>
            <a:pPr algn="l"/>
            <a:r>
              <a:rPr lang="ru-RU" sz="3600" b="1" dirty="0"/>
              <a:t>-низкий  АД</a:t>
            </a:r>
          </a:p>
          <a:p>
            <a:pPr algn="l"/>
            <a:r>
              <a:rPr lang="ru-RU" sz="3600" b="1" dirty="0"/>
              <a:t>-первично циркуляторная гипоксия</a:t>
            </a:r>
          </a:p>
          <a:p>
            <a:pPr algn="l"/>
            <a:r>
              <a:rPr lang="ru-RU" sz="3600" b="1" dirty="0"/>
              <a:t>-расстройство  функции тканей, органов и их систем </a:t>
            </a: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52E33D35-B308-8B7A-BF1B-9E157F9E2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943" y="2200779"/>
            <a:ext cx="3498979" cy="2456442"/>
          </a:xfrm>
        </p:spPr>
        <p:txBody>
          <a:bodyPr>
            <a:normAutofit/>
          </a:bodyPr>
          <a:lstStyle/>
          <a:p>
            <a:r>
              <a:rPr lang="ru-RU" sz="5400" dirty="0"/>
              <a:t>Характер коллапса </a:t>
            </a:r>
          </a:p>
        </p:txBody>
      </p:sp>
    </p:spTree>
    <p:extLst>
      <p:ext uri="{BB962C8B-B14F-4D97-AF65-F5344CB8AC3E}">
        <p14:creationId xmlns:p14="http://schemas.microsoft.com/office/powerpoint/2010/main" val="1897782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9B40489-D6A2-9079-492C-CF5E3CF0CB02}"/>
              </a:ext>
            </a:extLst>
          </p:cNvPr>
          <p:cNvSpPr txBox="1"/>
          <p:nvPr/>
        </p:nvSpPr>
        <p:spPr>
          <a:xfrm>
            <a:off x="4295775" y="276224"/>
            <a:ext cx="36004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4400" b="1" dirty="0"/>
              <a:t>Этиология </a:t>
            </a:r>
          </a:p>
        </p:txBody>
      </p:sp>
      <p:pic>
        <p:nvPicPr>
          <p:cNvPr id="6" name="Рисунок 6">
            <a:extLst>
              <a:ext uri="{FF2B5EF4-FFF2-40B4-BE49-F238E27FC236}">
                <a16:creationId xmlns:a16="http://schemas.microsoft.com/office/drawing/2014/main" id="{D6B80A77-EE3A-3784-2ED9-07576ACE1E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390" y="1468860"/>
            <a:ext cx="4661769" cy="4832024"/>
          </a:xfrm>
          <a:prstGeom prst="rect">
            <a:avLst/>
          </a:prstGeom>
        </p:spPr>
      </p:pic>
      <p:pic>
        <p:nvPicPr>
          <p:cNvPr id="9" name="Рисунок 9">
            <a:extLst>
              <a:ext uri="{FF2B5EF4-FFF2-40B4-BE49-F238E27FC236}">
                <a16:creationId xmlns:a16="http://schemas.microsoft.com/office/drawing/2014/main" id="{3A1E8C33-AB03-843E-2822-19B1CE627C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641845"/>
            <a:ext cx="2169837" cy="204220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A805CCA-A32B-3BE0-AECC-B21081FBA0C0}"/>
              </a:ext>
            </a:extLst>
          </p:cNvPr>
          <p:cNvSpPr txBox="1"/>
          <p:nvPr/>
        </p:nvSpPr>
        <p:spPr>
          <a:xfrm rot="10800000" flipV="1">
            <a:off x="9697503" y="2508783"/>
            <a:ext cx="80380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4800" b="1" dirty="0"/>
              <a:t>ОЦК</a:t>
            </a:r>
          </a:p>
        </p:txBody>
      </p:sp>
    </p:spTree>
    <p:extLst>
      <p:ext uri="{BB962C8B-B14F-4D97-AF65-F5344CB8AC3E}">
        <p14:creationId xmlns:p14="http://schemas.microsoft.com/office/powerpoint/2010/main" val="1731086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CEB17C7-9A6D-ACE6-03ED-B8A73310D4ED}"/>
              </a:ext>
            </a:extLst>
          </p:cNvPr>
          <p:cNvSpPr txBox="1"/>
          <p:nvPr/>
        </p:nvSpPr>
        <p:spPr>
          <a:xfrm>
            <a:off x="3301305" y="250030"/>
            <a:ext cx="55893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4800" b="1" dirty="0"/>
              <a:t>Виды коллапса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D2FE4F-8884-86B6-4389-D7E4B7D5F988}"/>
              </a:ext>
            </a:extLst>
          </p:cNvPr>
          <p:cNvSpPr txBox="1"/>
          <p:nvPr/>
        </p:nvSpPr>
        <p:spPr>
          <a:xfrm>
            <a:off x="5181600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84B5C4-1638-3FB2-BD4B-097DBAAB1518}"/>
              </a:ext>
            </a:extLst>
          </p:cNvPr>
          <p:cNvSpPr txBox="1"/>
          <p:nvPr/>
        </p:nvSpPr>
        <p:spPr>
          <a:xfrm>
            <a:off x="571499" y="1443841"/>
            <a:ext cx="618886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600" b="1" dirty="0"/>
              <a:t>Кардиогенный</a:t>
            </a:r>
          </a:p>
          <a:p>
            <a:pPr algn="l"/>
            <a:r>
              <a:rPr lang="ru-RU" sz="3600" b="1" dirty="0"/>
              <a:t>Гиповолемический</a:t>
            </a:r>
          </a:p>
          <a:p>
            <a:pPr algn="l"/>
            <a:r>
              <a:rPr lang="ru-RU" sz="3600" b="1" dirty="0"/>
              <a:t>Вазодилатационный</a:t>
            </a:r>
          </a:p>
          <a:p>
            <a:pPr algn="l"/>
            <a:r>
              <a:rPr lang="ru-RU" sz="3600" b="1" dirty="0"/>
              <a:t>Постгеморрагический</a:t>
            </a:r>
          </a:p>
          <a:p>
            <a:pPr algn="l"/>
            <a:r>
              <a:rPr lang="ru-RU" sz="3600" b="1" dirty="0"/>
              <a:t>Инфекционный </a:t>
            </a:r>
          </a:p>
          <a:p>
            <a:pPr algn="l"/>
            <a:r>
              <a:rPr lang="ru-RU" sz="3600" b="1" dirty="0"/>
              <a:t>Токсический</a:t>
            </a:r>
          </a:p>
          <a:p>
            <a:pPr algn="l"/>
            <a:r>
              <a:rPr lang="ru-RU" sz="3600" b="1" dirty="0"/>
              <a:t>Ортостатический и др.</a:t>
            </a:r>
          </a:p>
        </p:txBody>
      </p:sp>
      <p:pic>
        <p:nvPicPr>
          <p:cNvPr id="6" name="Рисунок 10">
            <a:extLst>
              <a:ext uri="{FF2B5EF4-FFF2-40B4-BE49-F238E27FC236}">
                <a16:creationId xmlns:a16="http://schemas.microsoft.com/office/drawing/2014/main" id="{16B6F94A-4867-F222-3299-E9A5F67577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 flipV="1">
            <a:off x="6589159" y="576732"/>
            <a:ext cx="1819131" cy="2827720"/>
          </a:xfrm>
          <a:prstGeom prst="rect">
            <a:avLst/>
          </a:prstGeom>
        </p:spPr>
      </p:pic>
      <p:pic>
        <p:nvPicPr>
          <p:cNvPr id="7" name="Рисунок 7">
            <a:extLst>
              <a:ext uri="{FF2B5EF4-FFF2-40B4-BE49-F238E27FC236}">
                <a16:creationId xmlns:a16="http://schemas.microsoft.com/office/drawing/2014/main" id="{E6B4289E-9CC9-ED9E-0471-206F0413EE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5035" y="2927229"/>
            <a:ext cx="3247380" cy="3903101"/>
          </a:xfrm>
          <a:prstGeom prst="rect">
            <a:avLst/>
          </a:prstGeom>
        </p:spPr>
      </p:pic>
      <p:pic>
        <p:nvPicPr>
          <p:cNvPr id="8" name="Рисунок 8">
            <a:extLst>
              <a:ext uri="{FF2B5EF4-FFF2-40B4-BE49-F238E27FC236}">
                <a16:creationId xmlns:a16="http://schemas.microsoft.com/office/drawing/2014/main" id="{41CB9E7D-57EF-698D-B352-3411ED3F51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72447" y="2597089"/>
            <a:ext cx="2838338" cy="4260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623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4F380AE-51FE-C21C-77F7-6624ACF4B4F0}"/>
              </a:ext>
            </a:extLst>
          </p:cNvPr>
          <p:cNvSpPr txBox="1"/>
          <p:nvPr/>
        </p:nvSpPr>
        <p:spPr>
          <a:xfrm>
            <a:off x="3276600" y="0"/>
            <a:ext cx="908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4000" b="1" dirty="0"/>
              <a:t>Патогенез и проявления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2C4723-A940-7F09-8794-C9F4F78AE03E}"/>
              </a:ext>
            </a:extLst>
          </p:cNvPr>
          <p:cNvSpPr txBox="1"/>
          <p:nvPr/>
        </p:nvSpPr>
        <p:spPr>
          <a:xfrm>
            <a:off x="121444" y="1222771"/>
            <a:ext cx="737949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4400" b="1" dirty="0"/>
              <a:t>1.Активация адаптивных механизмов </a:t>
            </a:r>
          </a:p>
          <a:p>
            <a:pPr algn="l"/>
            <a:r>
              <a:rPr lang="ru-RU" sz="4400" b="1" dirty="0"/>
              <a:t>2.Истощение и недостаточность этих механизмов </a:t>
            </a:r>
          </a:p>
          <a:p>
            <a:pPr algn="l"/>
            <a:r>
              <a:rPr lang="ru-RU" sz="4400" b="1" dirty="0"/>
              <a:t>3.Экстремальное регулирование организма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9AFB9A-8181-1C3D-B001-4C486D8D915E}"/>
              </a:ext>
            </a:extLst>
          </p:cNvPr>
          <p:cNvSpPr txBox="1"/>
          <p:nvPr/>
        </p:nvSpPr>
        <p:spPr>
          <a:xfrm>
            <a:off x="7447358" y="1413273"/>
            <a:ext cx="4623198" cy="979884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ru-RU" sz="2800" dirty="0"/>
              <a:t>1.1Специфическая </a:t>
            </a:r>
          </a:p>
          <a:p>
            <a:pPr algn="l"/>
            <a:r>
              <a:rPr lang="ru-RU" sz="2800" dirty="0"/>
              <a:t>1.2Неспецифическая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0AC448-7CC8-4581-26DA-7B6D12125FB7}"/>
              </a:ext>
            </a:extLst>
          </p:cNvPr>
          <p:cNvSpPr txBox="1"/>
          <p:nvPr/>
        </p:nvSpPr>
        <p:spPr>
          <a:xfrm>
            <a:off x="6437708" y="2583659"/>
            <a:ext cx="5632847" cy="181588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l"/>
            <a:r>
              <a:rPr lang="ru-RU" sz="2800" dirty="0"/>
              <a:t>2.1Неэффективность адаптивных механизмов </a:t>
            </a:r>
          </a:p>
          <a:p>
            <a:pPr algn="l"/>
            <a:r>
              <a:rPr lang="ru-RU" sz="2800" dirty="0"/>
              <a:t>2.2Нарастание повреждающего фактора(экстремального агента)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556DC7-1404-0D57-389F-4224C7D64AF0}"/>
              </a:ext>
            </a:extLst>
          </p:cNvPr>
          <p:cNvSpPr txBox="1"/>
          <p:nvPr/>
        </p:nvSpPr>
        <p:spPr>
          <a:xfrm>
            <a:off x="7447358" y="4753866"/>
            <a:ext cx="4266010" cy="181588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ru-RU" sz="2800" dirty="0"/>
              <a:t>3.1Развивается терминальное состояние </a:t>
            </a:r>
          </a:p>
          <a:p>
            <a:pPr algn="l"/>
            <a:r>
              <a:rPr lang="ru-RU" sz="2800" dirty="0"/>
              <a:t>3.2 Наступает СМЕРТЬ </a:t>
            </a:r>
          </a:p>
        </p:txBody>
      </p:sp>
    </p:spTree>
    <p:extLst>
      <p:ext uri="{BB962C8B-B14F-4D97-AF65-F5344CB8AC3E}">
        <p14:creationId xmlns:p14="http://schemas.microsoft.com/office/powerpoint/2010/main" val="3859793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31766F3-F016-C6ED-D837-E5D088729D02}"/>
              </a:ext>
            </a:extLst>
          </p:cNvPr>
          <p:cNvSpPr txBox="1"/>
          <p:nvPr/>
        </p:nvSpPr>
        <p:spPr>
          <a:xfrm>
            <a:off x="2019300" y="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4800" b="1" dirty="0"/>
              <a:t>Методы лечения коллапса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807A54-AEC2-F7BD-51EC-88F9C42E4AB2}"/>
              </a:ext>
            </a:extLst>
          </p:cNvPr>
          <p:cNvSpPr txBox="1"/>
          <p:nvPr/>
        </p:nvSpPr>
        <p:spPr>
          <a:xfrm>
            <a:off x="0" y="1069122"/>
            <a:ext cx="11568113" cy="107721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ru-RU" sz="3200" dirty="0"/>
              <a:t>Этиотропное лечение: остановка кровотечения, вводят антитоксины, антидоты, антибиотики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DB49AD-D57A-D73A-4A81-282439B9F122}"/>
              </a:ext>
            </a:extLst>
          </p:cNvPr>
          <p:cNvSpPr txBox="1"/>
          <p:nvPr/>
        </p:nvSpPr>
        <p:spPr>
          <a:xfrm>
            <a:off x="380999" y="2146340"/>
            <a:ext cx="11811001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ru-RU" sz="3200" dirty="0"/>
              <a:t>Патогенетический принцип: вливают препараты крови, буферные растворы, сосудасуж.ЛС, оксигенотерапия, кортикостероиды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D8AB93-7F05-3260-DB11-FE357980D554}"/>
              </a:ext>
            </a:extLst>
          </p:cNvPr>
          <p:cNvSpPr txBox="1"/>
          <p:nvPr/>
        </p:nvSpPr>
        <p:spPr>
          <a:xfrm rot="10800000" flipV="1">
            <a:off x="-1" y="3716000"/>
            <a:ext cx="11568113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ru-RU" sz="3200" dirty="0"/>
              <a:t>Саногенетическая терапия: активация гемопоэза, системы ИБН, стимулируют функции печени и почек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546533-8E3C-5494-CBC9-F2E66B4DD177}"/>
              </a:ext>
            </a:extLst>
          </p:cNvPr>
          <p:cNvSpPr txBox="1"/>
          <p:nvPr/>
        </p:nvSpPr>
        <p:spPr>
          <a:xfrm>
            <a:off x="559593" y="4795897"/>
            <a:ext cx="11632407" cy="206210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ru-RU" sz="3200" dirty="0"/>
              <a:t>Симптоматическое лечение: купирование болевого синдрома, страха смерти, тревоги, подавленность.</a:t>
            </a:r>
          </a:p>
          <a:p>
            <a:pPr algn="l"/>
            <a:r>
              <a:rPr lang="ru-RU" sz="3200" dirty="0"/>
              <a:t>Вводят антидепрессанты, анальгетики, седативные, психостимуляторы, нейролептики</a:t>
            </a:r>
          </a:p>
        </p:txBody>
      </p:sp>
    </p:spTree>
    <p:extLst>
      <p:ext uri="{BB962C8B-B14F-4D97-AF65-F5344CB8AC3E}">
        <p14:creationId xmlns:p14="http://schemas.microsoft.com/office/powerpoint/2010/main" val="3821148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4127DB7-FDDF-D07B-8E53-33792DA9329B}"/>
              </a:ext>
            </a:extLst>
          </p:cNvPr>
          <p:cNvSpPr txBox="1"/>
          <p:nvPr/>
        </p:nvSpPr>
        <p:spPr>
          <a:xfrm>
            <a:off x="0" y="2921168"/>
            <a:ext cx="12275344" cy="1015663"/>
          </a:xfrm>
          <a:prstGeom prst="rect">
            <a:avLst/>
          </a:prstGeom>
          <a:solidFill>
            <a:schemeClr val="accent4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ru-RU" sz="6000" dirty="0"/>
              <a:t>              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1155826799"/>
      </p:ext>
    </p:extLst>
  </p:cSld>
  <p:clrMapOvr>
    <a:masterClrMapping/>
  </p:clrMapOvr>
</p:sld>
</file>

<file path=ppt/theme/theme1.xml><?xml version="1.0" encoding="utf-8"?>
<a:theme xmlns:a="http://schemas.openxmlformats.org/drawingml/2006/main" name="Атлас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8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Атлас</vt:lpstr>
      <vt:lpstr> Коллапс</vt:lpstr>
      <vt:lpstr>Презентация PowerPoint</vt:lpstr>
      <vt:lpstr>Характер коллапса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Коллапс</dc:title>
  <dc:creator>akram.jhon33@gmail.com</dc:creator>
  <cp:lastModifiedBy>akram.jhon33@gmail.com</cp:lastModifiedBy>
  <cp:revision>2</cp:revision>
  <dcterms:created xsi:type="dcterms:W3CDTF">2024-04-05T22:16:47Z</dcterms:created>
  <dcterms:modified xsi:type="dcterms:W3CDTF">2024-04-06T01:34:01Z</dcterms:modified>
</cp:coreProperties>
</file>